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sldIdLst>
    <p:sldId id="342" r:id="rId2"/>
    <p:sldId id="375" r:id="rId3"/>
    <p:sldId id="377" r:id="rId4"/>
    <p:sldId id="339" r:id="rId5"/>
    <p:sldId id="287" r:id="rId6"/>
    <p:sldId id="336" r:id="rId7"/>
    <p:sldId id="320" r:id="rId8"/>
    <p:sldId id="310" r:id="rId9"/>
    <p:sldId id="313" r:id="rId10"/>
    <p:sldId id="374" r:id="rId11"/>
    <p:sldId id="337" r:id="rId12"/>
    <p:sldId id="329" r:id="rId13"/>
    <p:sldId id="333" r:id="rId14"/>
    <p:sldId id="343" r:id="rId15"/>
    <p:sldId id="290" r:id="rId16"/>
    <p:sldId id="371" r:id="rId17"/>
    <p:sldId id="352" r:id="rId18"/>
    <p:sldId id="282" r:id="rId19"/>
    <p:sldId id="351" r:id="rId20"/>
    <p:sldId id="304" r:id="rId21"/>
    <p:sldId id="354" r:id="rId22"/>
    <p:sldId id="356" r:id="rId23"/>
    <p:sldId id="357" r:id="rId24"/>
    <p:sldId id="358" r:id="rId25"/>
    <p:sldId id="359" r:id="rId26"/>
    <p:sldId id="360" r:id="rId27"/>
    <p:sldId id="362" r:id="rId28"/>
    <p:sldId id="363" r:id="rId29"/>
    <p:sldId id="364" r:id="rId30"/>
    <p:sldId id="366" r:id="rId31"/>
    <p:sldId id="367" r:id="rId32"/>
    <p:sldId id="296" r:id="rId33"/>
    <p:sldId id="373" r:id="rId34"/>
    <p:sldId id="368" r:id="rId35"/>
    <p:sldId id="346" r:id="rId36"/>
    <p:sldId id="369" r:id="rId37"/>
    <p:sldId id="299" r:id="rId3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0724"/>
    <a:srgbClr val="832B2A"/>
    <a:srgbClr val="AE4F49"/>
    <a:srgbClr val="C8E4EF"/>
    <a:srgbClr val="A6AA57"/>
    <a:srgbClr val="8B1322"/>
    <a:srgbClr val="687D88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7F2C42-F0BE-44DF-8B33-A318DBB11C0A}" v="4677" dt="2024-01-08T13:08:14.8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0" autoAdjust="0"/>
    <p:restoredTop sz="94581" autoAdjust="0"/>
  </p:normalViewPr>
  <p:slideViewPr>
    <p:cSldViewPr snapToGrid="0">
      <p:cViewPr varScale="1">
        <p:scale>
          <a:sx n="79" d="100"/>
          <a:sy n="79" d="100"/>
        </p:scale>
        <p:origin x="127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1FF72D-4C44-4819-B664-76884F44B947}" type="doc">
      <dgm:prSet loTypeId="urn:microsoft.com/office/officeart/2009/layout/CircleArrowProcess" loCatId="process" qsTypeId="urn:microsoft.com/office/officeart/2005/8/quickstyle/simple1" qsCatId="simple" csTypeId="urn:microsoft.com/office/officeart/2005/8/colors/colorful4" csCatId="colorful" phldr="1"/>
      <dgm:spPr/>
    </dgm:pt>
    <dgm:pt modelId="{2CAA9FA9-7500-4804-9E54-6D1837D148FF}">
      <dgm:prSet/>
      <dgm:spPr/>
      <dgm:t>
        <a:bodyPr/>
        <a:lstStyle/>
        <a:p>
          <a:r>
            <a:rPr lang="es-ES" b="1" i="0" u="sng" strike="noStrike" dirty="0">
              <a:effectLst/>
            </a:rPr>
            <a:t>Inviernos</a:t>
          </a:r>
          <a:br>
            <a:rPr lang="es-ES" b="1" i="0" u="sng" strike="noStrike" dirty="0">
              <a:effectLst/>
            </a:rPr>
          </a:br>
          <a:r>
            <a:rPr lang="es-ES" b="0" i="0" u="none" strike="noStrike" dirty="0">
              <a:effectLst/>
            </a:rPr>
            <a:t>breves, frescos y lluviosos</a:t>
          </a:r>
        </a:p>
      </dgm:t>
    </dgm:pt>
    <dgm:pt modelId="{EAB65E25-C96F-4F2D-8B65-923C26D544F6}" type="parTrans" cxnId="{1576E4DB-50A5-4903-9CE6-A64892D91815}">
      <dgm:prSet/>
      <dgm:spPr/>
      <dgm:t>
        <a:bodyPr/>
        <a:lstStyle/>
        <a:p>
          <a:endParaRPr lang="en-US"/>
        </a:p>
      </dgm:t>
    </dgm:pt>
    <dgm:pt modelId="{818A7833-03F7-4867-A807-7591E9D5E88A}" type="sibTrans" cxnId="{1576E4DB-50A5-4903-9CE6-A64892D91815}">
      <dgm:prSet/>
      <dgm:spPr/>
      <dgm:t>
        <a:bodyPr/>
        <a:lstStyle/>
        <a:p>
          <a:endParaRPr lang="en-US"/>
        </a:p>
      </dgm:t>
    </dgm:pt>
    <dgm:pt modelId="{C520F1B8-5564-40B8-BEA4-BB83FB51C8A3}">
      <dgm:prSet/>
      <dgm:spPr/>
      <dgm:t>
        <a:bodyPr/>
        <a:lstStyle/>
        <a:p>
          <a:r>
            <a:rPr lang="es-ES" b="1" u="sng" dirty="0"/>
            <a:t>O</a:t>
          </a:r>
          <a:r>
            <a:rPr lang="es-ES" b="1" i="0" u="sng" strike="noStrike" dirty="0">
              <a:effectLst/>
            </a:rPr>
            <a:t>toños</a:t>
          </a:r>
          <a:br>
            <a:rPr lang="es-ES" b="1" i="0" u="sng" strike="noStrike" dirty="0">
              <a:effectLst/>
            </a:rPr>
          </a:br>
          <a:r>
            <a:rPr lang="es-ES" b="0" i="0" u="none" strike="noStrike" dirty="0">
              <a:effectLst/>
            </a:rPr>
            <a:t> suaves y duraderos </a:t>
          </a:r>
        </a:p>
      </dgm:t>
    </dgm:pt>
    <dgm:pt modelId="{C8D78CAD-B515-4289-A98C-DF1CA544C9AF}" type="parTrans" cxnId="{EB58AD63-6CE0-4FF7-A4DC-4A9B795970A4}">
      <dgm:prSet/>
      <dgm:spPr/>
      <dgm:t>
        <a:bodyPr/>
        <a:lstStyle/>
        <a:p>
          <a:endParaRPr lang="en-US"/>
        </a:p>
      </dgm:t>
    </dgm:pt>
    <dgm:pt modelId="{A2C743D5-13FD-4153-85FE-FAEFCBE09FA1}" type="sibTrans" cxnId="{EB58AD63-6CE0-4FF7-A4DC-4A9B795970A4}">
      <dgm:prSet/>
      <dgm:spPr/>
      <dgm:t>
        <a:bodyPr/>
        <a:lstStyle/>
        <a:p>
          <a:endParaRPr lang="en-US"/>
        </a:p>
      </dgm:t>
    </dgm:pt>
    <dgm:pt modelId="{F32CBE7B-8D5C-46AB-85A8-DBA0566C7F39}">
      <dgm:prSet phldrT="[Text]"/>
      <dgm:spPr/>
      <dgm:t>
        <a:bodyPr/>
        <a:lstStyle/>
        <a:p>
          <a:r>
            <a:rPr lang="es-ES" b="1" u="sng" dirty="0"/>
            <a:t>P</a:t>
          </a:r>
          <a:r>
            <a:rPr lang="es-ES" b="1" i="0" u="sng" strike="noStrike" dirty="0">
              <a:effectLst/>
            </a:rPr>
            <a:t>rimaveras</a:t>
          </a:r>
          <a:r>
            <a:rPr lang="es-ES" b="0" i="0" u="none" strike="noStrike" dirty="0">
              <a:effectLst/>
            </a:rPr>
            <a:t> ocasionalmente tempranas</a:t>
          </a:r>
        </a:p>
      </dgm:t>
    </dgm:pt>
    <dgm:pt modelId="{6BE6166F-AA46-4227-B6A4-1D59A2A98F15}" type="parTrans" cxnId="{08C0C8BA-2AA7-48FF-9F20-23B2D7FCB573}">
      <dgm:prSet/>
      <dgm:spPr/>
      <dgm:t>
        <a:bodyPr/>
        <a:lstStyle/>
        <a:p>
          <a:endParaRPr lang="en-US"/>
        </a:p>
      </dgm:t>
    </dgm:pt>
    <dgm:pt modelId="{57596622-B42C-490F-9872-F294F0A8AC28}" type="sibTrans" cxnId="{08C0C8BA-2AA7-48FF-9F20-23B2D7FCB573}">
      <dgm:prSet/>
      <dgm:spPr/>
      <dgm:t>
        <a:bodyPr/>
        <a:lstStyle/>
        <a:p>
          <a:endParaRPr lang="en-US"/>
        </a:p>
      </dgm:t>
    </dgm:pt>
    <dgm:pt modelId="{A70FDAC6-81A9-44A2-96C2-FB67F8CC6AA8}">
      <dgm:prSet phldrT="[Text]"/>
      <dgm:spPr/>
      <dgm:t>
        <a:bodyPr/>
        <a:lstStyle/>
        <a:p>
          <a:r>
            <a:rPr lang="es-ES" b="1" i="0" u="sng" strike="noStrike" dirty="0">
              <a:effectLst/>
            </a:rPr>
            <a:t>Veranos</a:t>
          </a:r>
          <a:br>
            <a:rPr lang="es-ES" b="1" i="0" u="sng" strike="noStrike" dirty="0">
              <a:effectLst/>
            </a:rPr>
          </a:br>
          <a:r>
            <a:rPr lang="es-ES" b="0" i="0" u="none" strike="noStrike" dirty="0">
              <a:effectLst/>
            </a:rPr>
            <a:t> largos, calurosos y secos</a:t>
          </a:r>
        </a:p>
      </dgm:t>
    </dgm:pt>
    <dgm:pt modelId="{4BB2B782-1B1C-4329-BAF5-8287070F507C}" type="parTrans" cxnId="{320BE0C7-8487-4D08-B74A-3B9402C48C2E}">
      <dgm:prSet/>
      <dgm:spPr/>
      <dgm:t>
        <a:bodyPr/>
        <a:lstStyle/>
        <a:p>
          <a:endParaRPr lang="en-US"/>
        </a:p>
      </dgm:t>
    </dgm:pt>
    <dgm:pt modelId="{7832639D-D655-4F98-A03D-190146E6ED2A}" type="sibTrans" cxnId="{320BE0C7-8487-4D08-B74A-3B9402C48C2E}">
      <dgm:prSet/>
      <dgm:spPr/>
      <dgm:t>
        <a:bodyPr/>
        <a:lstStyle/>
        <a:p>
          <a:endParaRPr lang="en-US"/>
        </a:p>
      </dgm:t>
    </dgm:pt>
    <dgm:pt modelId="{17376EAD-D2B0-4C83-9EA5-797BEFBAEAF2}" type="pres">
      <dgm:prSet presAssocID="{A01FF72D-4C44-4819-B664-76884F44B947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CC4F6111-8B66-474B-A82F-508CA11E806A}" type="pres">
      <dgm:prSet presAssocID="{2CAA9FA9-7500-4804-9E54-6D1837D148FF}" presName="Accent1" presStyleCnt="0"/>
      <dgm:spPr/>
    </dgm:pt>
    <dgm:pt modelId="{85B6201D-7D79-4ADB-9CAB-999BB6171387}" type="pres">
      <dgm:prSet presAssocID="{2CAA9FA9-7500-4804-9E54-6D1837D148FF}" presName="Accent" presStyleLbl="node1" presStyleIdx="0" presStyleCnt="4"/>
      <dgm:spPr/>
    </dgm:pt>
    <dgm:pt modelId="{0699D3B1-571F-42A8-8D30-096FE14F10B6}" type="pres">
      <dgm:prSet presAssocID="{2CAA9FA9-7500-4804-9E54-6D1837D148FF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9297C60B-BCD7-49AF-BB21-34A44A7C1631}" type="pres">
      <dgm:prSet presAssocID="{F32CBE7B-8D5C-46AB-85A8-DBA0566C7F39}" presName="Accent2" presStyleCnt="0"/>
      <dgm:spPr/>
    </dgm:pt>
    <dgm:pt modelId="{BEA6FE2A-AD3E-4EB4-9A8E-066CB6B72E7B}" type="pres">
      <dgm:prSet presAssocID="{F32CBE7B-8D5C-46AB-85A8-DBA0566C7F39}" presName="Accent" presStyleLbl="node1" presStyleIdx="1" presStyleCnt="4"/>
      <dgm:spPr/>
    </dgm:pt>
    <dgm:pt modelId="{D2DE5AF2-62BE-4216-B06B-CAF3D436935F}" type="pres">
      <dgm:prSet presAssocID="{F32CBE7B-8D5C-46AB-85A8-DBA0566C7F39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82F9CDCD-886C-4D17-B684-6A658ADD565C}" type="pres">
      <dgm:prSet presAssocID="{A70FDAC6-81A9-44A2-96C2-FB67F8CC6AA8}" presName="Accent3" presStyleCnt="0"/>
      <dgm:spPr/>
    </dgm:pt>
    <dgm:pt modelId="{4224B1F7-EFB6-4396-B6B3-92290CB17EA9}" type="pres">
      <dgm:prSet presAssocID="{A70FDAC6-81A9-44A2-96C2-FB67F8CC6AA8}" presName="Accent" presStyleLbl="node1" presStyleIdx="2" presStyleCnt="4"/>
      <dgm:spPr/>
    </dgm:pt>
    <dgm:pt modelId="{9FD17A9D-D596-4A4D-9DDF-6C6BEE59E48D}" type="pres">
      <dgm:prSet presAssocID="{A70FDAC6-81A9-44A2-96C2-FB67F8CC6AA8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8689CE38-C3A9-4664-B10F-F611D9D8164D}" type="pres">
      <dgm:prSet presAssocID="{C520F1B8-5564-40B8-BEA4-BB83FB51C8A3}" presName="Accent4" presStyleCnt="0"/>
      <dgm:spPr/>
    </dgm:pt>
    <dgm:pt modelId="{28A01CA8-6238-4FD8-B84D-125708E26255}" type="pres">
      <dgm:prSet presAssocID="{C520F1B8-5564-40B8-BEA4-BB83FB51C8A3}" presName="Accent" presStyleLbl="node1" presStyleIdx="3" presStyleCnt="4"/>
      <dgm:spPr/>
    </dgm:pt>
    <dgm:pt modelId="{9FD75C0E-B89B-4AEA-A29C-1E6E2E9CFA6C}" type="pres">
      <dgm:prSet presAssocID="{C520F1B8-5564-40B8-BEA4-BB83FB51C8A3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E729232A-16B5-444F-B432-0062F412A308}" type="presOf" srcId="{A01FF72D-4C44-4819-B664-76884F44B947}" destId="{17376EAD-D2B0-4C83-9EA5-797BEFBAEAF2}" srcOrd="0" destOrd="0" presId="urn:microsoft.com/office/officeart/2009/layout/CircleArrowProcess"/>
    <dgm:cxn modelId="{622A3E32-E6C4-46C6-B692-98004D3E5A06}" type="presOf" srcId="{F32CBE7B-8D5C-46AB-85A8-DBA0566C7F39}" destId="{D2DE5AF2-62BE-4216-B06B-CAF3D436935F}" srcOrd="0" destOrd="0" presId="urn:microsoft.com/office/officeart/2009/layout/CircleArrowProcess"/>
    <dgm:cxn modelId="{EB58AD63-6CE0-4FF7-A4DC-4A9B795970A4}" srcId="{A01FF72D-4C44-4819-B664-76884F44B947}" destId="{C520F1B8-5564-40B8-BEA4-BB83FB51C8A3}" srcOrd="3" destOrd="0" parTransId="{C8D78CAD-B515-4289-A98C-DF1CA544C9AF}" sibTransId="{A2C743D5-13FD-4153-85FE-FAEFCBE09FA1}"/>
    <dgm:cxn modelId="{AC91E99C-9BD0-40B5-8F27-9AC0448047C2}" type="presOf" srcId="{2CAA9FA9-7500-4804-9E54-6D1837D148FF}" destId="{0699D3B1-571F-42A8-8D30-096FE14F10B6}" srcOrd="0" destOrd="0" presId="urn:microsoft.com/office/officeart/2009/layout/CircleArrowProcess"/>
    <dgm:cxn modelId="{08C0C8BA-2AA7-48FF-9F20-23B2D7FCB573}" srcId="{A01FF72D-4C44-4819-B664-76884F44B947}" destId="{F32CBE7B-8D5C-46AB-85A8-DBA0566C7F39}" srcOrd="1" destOrd="0" parTransId="{6BE6166F-AA46-4227-B6A4-1D59A2A98F15}" sibTransId="{57596622-B42C-490F-9872-F294F0A8AC28}"/>
    <dgm:cxn modelId="{4EE944BB-C6CB-4F4D-AA7E-477CC3C35A55}" type="presOf" srcId="{C520F1B8-5564-40B8-BEA4-BB83FB51C8A3}" destId="{9FD75C0E-B89B-4AEA-A29C-1E6E2E9CFA6C}" srcOrd="0" destOrd="0" presId="urn:microsoft.com/office/officeart/2009/layout/CircleArrowProcess"/>
    <dgm:cxn modelId="{320BE0C7-8487-4D08-B74A-3B9402C48C2E}" srcId="{A01FF72D-4C44-4819-B664-76884F44B947}" destId="{A70FDAC6-81A9-44A2-96C2-FB67F8CC6AA8}" srcOrd="2" destOrd="0" parTransId="{4BB2B782-1B1C-4329-BAF5-8287070F507C}" sibTransId="{7832639D-D655-4F98-A03D-190146E6ED2A}"/>
    <dgm:cxn modelId="{1576E4DB-50A5-4903-9CE6-A64892D91815}" srcId="{A01FF72D-4C44-4819-B664-76884F44B947}" destId="{2CAA9FA9-7500-4804-9E54-6D1837D148FF}" srcOrd="0" destOrd="0" parTransId="{EAB65E25-C96F-4F2D-8B65-923C26D544F6}" sibTransId="{818A7833-03F7-4867-A807-7591E9D5E88A}"/>
    <dgm:cxn modelId="{2E3E3CFD-260C-4F73-915D-A0DDD679DEF2}" type="presOf" srcId="{A70FDAC6-81A9-44A2-96C2-FB67F8CC6AA8}" destId="{9FD17A9D-D596-4A4D-9DDF-6C6BEE59E48D}" srcOrd="0" destOrd="0" presId="urn:microsoft.com/office/officeart/2009/layout/CircleArrowProcess"/>
    <dgm:cxn modelId="{31CDB341-165B-452D-99B7-E62583A35A00}" type="presParOf" srcId="{17376EAD-D2B0-4C83-9EA5-797BEFBAEAF2}" destId="{CC4F6111-8B66-474B-A82F-508CA11E806A}" srcOrd="0" destOrd="0" presId="urn:microsoft.com/office/officeart/2009/layout/CircleArrowProcess"/>
    <dgm:cxn modelId="{713DDF19-0003-4E27-A4C7-6774E4D70D0B}" type="presParOf" srcId="{CC4F6111-8B66-474B-A82F-508CA11E806A}" destId="{85B6201D-7D79-4ADB-9CAB-999BB6171387}" srcOrd="0" destOrd="0" presId="urn:microsoft.com/office/officeart/2009/layout/CircleArrowProcess"/>
    <dgm:cxn modelId="{3E666AED-65A7-4BB1-AD07-434CCDB4C038}" type="presParOf" srcId="{17376EAD-D2B0-4C83-9EA5-797BEFBAEAF2}" destId="{0699D3B1-571F-42A8-8D30-096FE14F10B6}" srcOrd="1" destOrd="0" presId="urn:microsoft.com/office/officeart/2009/layout/CircleArrowProcess"/>
    <dgm:cxn modelId="{E656F507-D60B-4D4A-8A18-976EAA7D003D}" type="presParOf" srcId="{17376EAD-D2B0-4C83-9EA5-797BEFBAEAF2}" destId="{9297C60B-BCD7-49AF-BB21-34A44A7C1631}" srcOrd="2" destOrd="0" presId="urn:microsoft.com/office/officeart/2009/layout/CircleArrowProcess"/>
    <dgm:cxn modelId="{77925860-6E84-4834-AF49-1FA350B2A4F0}" type="presParOf" srcId="{9297C60B-BCD7-49AF-BB21-34A44A7C1631}" destId="{BEA6FE2A-AD3E-4EB4-9A8E-066CB6B72E7B}" srcOrd="0" destOrd="0" presId="urn:microsoft.com/office/officeart/2009/layout/CircleArrowProcess"/>
    <dgm:cxn modelId="{357E9697-1C4A-4E40-892F-0D13E40D3EDE}" type="presParOf" srcId="{17376EAD-D2B0-4C83-9EA5-797BEFBAEAF2}" destId="{D2DE5AF2-62BE-4216-B06B-CAF3D436935F}" srcOrd="3" destOrd="0" presId="urn:microsoft.com/office/officeart/2009/layout/CircleArrowProcess"/>
    <dgm:cxn modelId="{44F31E17-2A81-4B0E-93B0-19C619EAFACF}" type="presParOf" srcId="{17376EAD-D2B0-4C83-9EA5-797BEFBAEAF2}" destId="{82F9CDCD-886C-4D17-B684-6A658ADD565C}" srcOrd="4" destOrd="0" presId="urn:microsoft.com/office/officeart/2009/layout/CircleArrowProcess"/>
    <dgm:cxn modelId="{71CB5F5A-E890-4204-AFC2-7D424CD3B6FF}" type="presParOf" srcId="{82F9CDCD-886C-4D17-B684-6A658ADD565C}" destId="{4224B1F7-EFB6-4396-B6B3-92290CB17EA9}" srcOrd="0" destOrd="0" presId="urn:microsoft.com/office/officeart/2009/layout/CircleArrowProcess"/>
    <dgm:cxn modelId="{2D9D3D0A-4886-4678-B515-CB9A4AE23F33}" type="presParOf" srcId="{17376EAD-D2B0-4C83-9EA5-797BEFBAEAF2}" destId="{9FD17A9D-D596-4A4D-9DDF-6C6BEE59E48D}" srcOrd="5" destOrd="0" presId="urn:microsoft.com/office/officeart/2009/layout/CircleArrowProcess"/>
    <dgm:cxn modelId="{52F33CE2-EA9C-4FEA-93BE-F7CCD43B9993}" type="presParOf" srcId="{17376EAD-D2B0-4C83-9EA5-797BEFBAEAF2}" destId="{8689CE38-C3A9-4664-B10F-F611D9D8164D}" srcOrd="6" destOrd="0" presId="urn:microsoft.com/office/officeart/2009/layout/CircleArrowProcess"/>
    <dgm:cxn modelId="{A2AFDD04-4549-4A65-B4BE-FBA1FC37003E}" type="presParOf" srcId="{8689CE38-C3A9-4664-B10F-F611D9D8164D}" destId="{28A01CA8-6238-4FD8-B84D-125708E26255}" srcOrd="0" destOrd="0" presId="urn:microsoft.com/office/officeart/2009/layout/CircleArrowProcess"/>
    <dgm:cxn modelId="{086DF16E-04F7-42FC-A531-482862DE365E}" type="presParOf" srcId="{17376EAD-D2B0-4C83-9EA5-797BEFBAEAF2}" destId="{9FD75C0E-B89B-4AEA-A29C-1E6E2E9CFA6C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01657A1-1CD9-4BC4-B34D-83CCD3CC30E6}" type="doc">
      <dgm:prSet loTypeId="urn:microsoft.com/office/officeart/2005/8/layout/venn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725610A-255C-439F-91C5-E044246EA02C}">
      <dgm:prSet phldrT="[Text]"/>
      <dgm:spPr/>
      <dgm:t>
        <a:bodyPr/>
        <a:lstStyle/>
        <a:p>
          <a:r>
            <a:rPr lang="en-US" dirty="0"/>
            <a:t>Highlands</a:t>
          </a:r>
        </a:p>
      </dgm:t>
    </dgm:pt>
    <dgm:pt modelId="{7FAF9448-BB6B-4E55-8F41-9C8AE79E68D1}" type="parTrans" cxnId="{586648A4-38BC-48E9-ABA9-45D8C3C77EEE}">
      <dgm:prSet/>
      <dgm:spPr/>
      <dgm:t>
        <a:bodyPr/>
        <a:lstStyle/>
        <a:p>
          <a:endParaRPr lang="en-US"/>
        </a:p>
      </dgm:t>
    </dgm:pt>
    <dgm:pt modelId="{7E5381DF-D9C9-4156-8E09-C7DB2DB5A436}" type="sibTrans" cxnId="{586648A4-38BC-48E9-ABA9-45D8C3C77EEE}">
      <dgm:prSet/>
      <dgm:spPr/>
      <dgm:t>
        <a:bodyPr/>
        <a:lstStyle/>
        <a:p>
          <a:endParaRPr lang="en-US"/>
        </a:p>
      </dgm:t>
    </dgm:pt>
    <dgm:pt modelId="{782DDC74-B9AA-43D4-9071-FCB966479C74}">
      <dgm:prSet phldrT="[Text]"/>
      <dgm:spPr/>
      <dgm:t>
        <a:bodyPr/>
        <a:lstStyle/>
        <a:p>
          <a:r>
            <a:rPr lang="en-US" dirty="0"/>
            <a:t>Geneseo</a:t>
          </a:r>
        </a:p>
      </dgm:t>
    </dgm:pt>
    <dgm:pt modelId="{95927E88-0607-4AA7-82D9-D17563F3F49B}" type="parTrans" cxnId="{B96112DA-51A2-4E95-86D4-F85286538652}">
      <dgm:prSet/>
      <dgm:spPr/>
      <dgm:t>
        <a:bodyPr/>
        <a:lstStyle/>
        <a:p>
          <a:endParaRPr lang="en-US"/>
        </a:p>
      </dgm:t>
    </dgm:pt>
    <dgm:pt modelId="{3CFA45BB-C145-47EE-BD6B-935B05A05472}" type="sibTrans" cxnId="{B96112DA-51A2-4E95-86D4-F85286538652}">
      <dgm:prSet/>
      <dgm:spPr/>
      <dgm:t>
        <a:bodyPr/>
        <a:lstStyle/>
        <a:p>
          <a:endParaRPr lang="en-US"/>
        </a:p>
      </dgm:t>
    </dgm:pt>
    <dgm:pt modelId="{776D19A3-BE08-4D09-AE9B-EF8248052F4A}">
      <dgm:prSet phldrT="[Text]"/>
      <dgm:spPr/>
      <dgm:t>
        <a:bodyPr/>
        <a:lstStyle/>
        <a:p>
          <a:r>
            <a:rPr lang="en-US" dirty="0"/>
            <a:t>San Miguel</a:t>
          </a:r>
        </a:p>
      </dgm:t>
    </dgm:pt>
    <dgm:pt modelId="{9F8FEFE1-0CDA-4FE2-8E96-993ED7AFB80E}" type="parTrans" cxnId="{CE182EE4-640B-4EA5-B2A5-8644ADD8EB02}">
      <dgm:prSet/>
      <dgm:spPr/>
      <dgm:t>
        <a:bodyPr/>
        <a:lstStyle/>
        <a:p>
          <a:endParaRPr lang="en-US"/>
        </a:p>
      </dgm:t>
    </dgm:pt>
    <dgm:pt modelId="{FE05DB08-7598-4899-A815-4FFF86BE6AF9}" type="sibTrans" cxnId="{CE182EE4-640B-4EA5-B2A5-8644ADD8EB02}">
      <dgm:prSet/>
      <dgm:spPr/>
      <dgm:t>
        <a:bodyPr/>
        <a:lstStyle/>
        <a:p>
          <a:endParaRPr lang="en-US"/>
        </a:p>
      </dgm:t>
    </dgm:pt>
    <dgm:pt modelId="{6D6C62E6-EAE2-4EA0-A37A-8824A432DF5F}">
      <dgm:prSet phldrT="[Text]"/>
      <dgm:spPr/>
      <dgm:t>
        <a:bodyPr/>
        <a:lstStyle/>
        <a:p>
          <a:r>
            <a:rPr lang="en-US" dirty="0"/>
            <a:t>Creston</a:t>
          </a:r>
        </a:p>
      </dgm:t>
    </dgm:pt>
    <dgm:pt modelId="{B8E09469-4A5A-4E29-B98B-5320533B9A94}" type="parTrans" cxnId="{66DACFFB-5F5A-46C3-8B38-22D70B00630D}">
      <dgm:prSet/>
      <dgm:spPr/>
      <dgm:t>
        <a:bodyPr/>
        <a:lstStyle/>
        <a:p>
          <a:endParaRPr lang="en-US"/>
        </a:p>
      </dgm:t>
    </dgm:pt>
    <dgm:pt modelId="{7FDA52F3-65D0-40F4-AF2C-15784AFC967E}" type="sibTrans" cxnId="{66DACFFB-5F5A-46C3-8B38-22D70B00630D}">
      <dgm:prSet/>
      <dgm:spPr/>
      <dgm:t>
        <a:bodyPr/>
        <a:lstStyle/>
        <a:p>
          <a:endParaRPr lang="en-US"/>
        </a:p>
      </dgm:t>
    </dgm:pt>
    <dgm:pt modelId="{881838A9-6221-476D-B5DC-D2193511AD3A}">
      <dgm:prSet phldrT="[Text]"/>
      <dgm:spPr/>
      <dgm:t>
        <a:bodyPr/>
        <a:lstStyle/>
        <a:p>
          <a:r>
            <a:rPr lang="en-US"/>
            <a:t>San </a:t>
          </a:r>
          <a:r>
            <a:rPr lang="en-US" dirty="0"/>
            <a:t>Juan Creek</a:t>
          </a:r>
        </a:p>
      </dgm:t>
    </dgm:pt>
    <dgm:pt modelId="{3BC3FD4F-D211-4A22-AFA3-E441D21FA724}" type="parTrans" cxnId="{349CC72C-72EE-41B9-9CC9-10310C10DF50}">
      <dgm:prSet/>
      <dgm:spPr/>
      <dgm:t>
        <a:bodyPr/>
        <a:lstStyle/>
        <a:p>
          <a:endParaRPr lang="en-US"/>
        </a:p>
      </dgm:t>
    </dgm:pt>
    <dgm:pt modelId="{12E5F620-6402-4408-A455-7BB190654122}" type="sibTrans" cxnId="{349CC72C-72EE-41B9-9CC9-10310C10DF50}">
      <dgm:prSet/>
      <dgm:spPr/>
      <dgm:t>
        <a:bodyPr/>
        <a:lstStyle/>
        <a:p>
          <a:endParaRPr lang="en-US"/>
        </a:p>
      </dgm:t>
    </dgm:pt>
    <dgm:pt modelId="{54836007-2971-44FE-AA61-077C6E913633}">
      <dgm:prSet phldrT="[Text]"/>
      <dgm:spPr/>
      <dgm:t>
        <a:bodyPr/>
        <a:lstStyle/>
        <a:p>
          <a:r>
            <a:rPr lang="en-US" dirty="0"/>
            <a:t>Estrella</a:t>
          </a:r>
        </a:p>
      </dgm:t>
    </dgm:pt>
    <dgm:pt modelId="{9DAC38B2-693B-441E-8F9F-7DDA84BB2041}" type="parTrans" cxnId="{1320C34A-51D6-48D3-A2AD-5E7DDEF2FB12}">
      <dgm:prSet/>
      <dgm:spPr/>
      <dgm:t>
        <a:bodyPr/>
        <a:lstStyle/>
        <a:p>
          <a:endParaRPr lang="en-US"/>
        </a:p>
      </dgm:t>
    </dgm:pt>
    <dgm:pt modelId="{013400BD-1C2F-4641-B324-3A514BA56686}" type="sibTrans" cxnId="{1320C34A-51D6-48D3-A2AD-5E7DDEF2FB12}">
      <dgm:prSet/>
      <dgm:spPr/>
      <dgm:t>
        <a:bodyPr/>
        <a:lstStyle/>
        <a:p>
          <a:endParaRPr lang="en-US"/>
        </a:p>
      </dgm:t>
    </dgm:pt>
    <dgm:pt modelId="{479C9485-8359-4730-9DBD-6B7B8A02F485}" type="pres">
      <dgm:prSet presAssocID="{801657A1-1CD9-4BC4-B34D-83CCD3CC30E6}" presName="Name0" presStyleCnt="0">
        <dgm:presLayoutVars>
          <dgm:dir/>
          <dgm:resizeHandles val="exact"/>
        </dgm:presLayoutVars>
      </dgm:prSet>
      <dgm:spPr/>
    </dgm:pt>
    <dgm:pt modelId="{8FCE2D24-135C-40B2-B913-A34318EB08A1}" type="pres">
      <dgm:prSet presAssocID="{782DDC74-B9AA-43D4-9071-FCB966479C74}" presName="Name5" presStyleLbl="vennNode1" presStyleIdx="0" presStyleCnt="6">
        <dgm:presLayoutVars>
          <dgm:bulletEnabled val="1"/>
        </dgm:presLayoutVars>
      </dgm:prSet>
      <dgm:spPr/>
    </dgm:pt>
    <dgm:pt modelId="{BD1C49AB-9C10-4FF7-B4FF-D7BC506BE651}" type="pres">
      <dgm:prSet presAssocID="{3CFA45BB-C145-47EE-BD6B-935B05A05472}" presName="space" presStyleCnt="0"/>
      <dgm:spPr/>
    </dgm:pt>
    <dgm:pt modelId="{B92C7922-4433-4710-AA6C-CE621034116A}" type="pres">
      <dgm:prSet presAssocID="{776D19A3-BE08-4D09-AE9B-EF8248052F4A}" presName="Name5" presStyleLbl="vennNode1" presStyleIdx="1" presStyleCnt="6">
        <dgm:presLayoutVars>
          <dgm:bulletEnabled val="1"/>
        </dgm:presLayoutVars>
      </dgm:prSet>
      <dgm:spPr/>
    </dgm:pt>
    <dgm:pt modelId="{B4C46F77-A05D-4363-B0C5-184EBF717237}" type="pres">
      <dgm:prSet presAssocID="{FE05DB08-7598-4899-A815-4FFF86BE6AF9}" presName="space" presStyleCnt="0"/>
      <dgm:spPr/>
    </dgm:pt>
    <dgm:pt modelId="{13A76BC2-4DA9-48A4-A6C6-9540CFFF1FCE}" type="pres">
      <dgm:prSet presAssocID="{54836007-2971-44FE-AA61-077C6E913633}" presName="Name5" presStyleLbl="vennNode1" presStyleIdx="2" presStyleCnt="6">
        <dgm:presLayoutVars>
          <dgm:bulletEnabled val="1"/>
        </dgm:presLayoutVars>
      </dgm:prSet>
      <dgm:spPr/>
    </dgm:pt>
    <dgm:pt modelId="{89886596-9069-4EEF-823C-2867FA86A8F5}" type="pres">
      <dgm:prSet presAssocID="{013400BD-1C2F-4641-B324-3A514BA56686}" presName="space" presStyleCnt="0"/>
      <dgm:spPr/>
    </dgm:pt>
    <dgm:pt modelId="{6DF915F3-E398-4BC9-AC5C-72E33EAF115E}" type="pres">
      <dgm:prSet presAssocID="{881838A9-6221-476D-B5DC-D2193511AD3A}" presName="Name5" presStyleLbl="vennNode1" presStyleIdx="3" presStyleCnt="6">
        <dgm:presLayoutVars>
          <dgm:bulletEnabled val="1"/>
        </dgm:presLayoutVars>
      </dgm:prSet>
      <dgm:spPr/>
    </dgm:pt>
    <dgm:pt modelId="{5DF63CA5-44DD-49A0-A753-D3C406B97AE5}" type="pres">
      <dgm:prSet presAssocID="{12E5F620-6402-4408-A455-7BB190654122}" presName="space" presStyleCnt="0"/>
      <dgm:spPr/>
    </dgm:pt>
    <dgm:pt modelId="{13EF69F7-ED6A-4AA5-8E8B-F2E84AA23D7C}" type="pres">
      <dgm:prSet presAssocID="{6D6C62E6-EAE2-4EA0-A37A-8824A432DF5F}" presName="Name5" presStyleLbl="vennNode1" presStyleIdx="4" presStyleCnt="6">
        <dgm:presLayoutVars>
          <dgm:bulletEnabled val="1"/>
        </dgm:presLayoutVars>
      </dgm:prSet>
      <dgm:spPr/>
    </dgm:pt>
    <dgm:pt modelId="{1C664BCD-3503-4785-B87A-AEE5D41D36AB}" type="pres">
      <dgm:prSet presAssocID="{7FDA52F3-65D0-40F4-AF2C-15784AFC967E}" presName="space" presStyleCnt="0"/>
      <dgm:spPr/>
    </dgm:pt>
    <dgm:pt modelId="{133C346B-87EC-489C-9B55-497933564843}" type="pres">
      <dgm:prSet presAssocID="{3725610A-255C-439F-91C5-E044246EA02C}" presName="Name5" presStyleLbl="vennNode1" presStyleIdx="5" presStyleCnt="6" custLinFactNeighborX="13769" custLinFactNeighborY="1377">
        <dgm:presLayoutVars>
          <dgm:bulletEnabled val="1"/>
        </dgm:presLayoutVars>
      </dgm:prSet>
      <dgm:spPr/>
    </dgm:pt>
  </dgm:ptLst>
  <dgm:cxnLst>
    <dgm:cxn modelId="{3E3A420C-D3F1-4CF0-AEC2-8473A241066B}" type="presOf" srcId="{801657A1-1CD9-4BC4-B34D-83CCD3CC30E6}" destId="{479C9485-8359-4730-9DBD-6B7B8A02F485}" srcOrd="0" destOrd="0" presId="urn:microsoft.com/office/officeart/2005/8/layout/venn3"/>
    <dgm:cxn modelId="{20CDFA16-598F-41B5-9EA4-9876C6A4D747}" type="presOf" srcId="{776D19A3-BE08-4D09-AE9B-EF8248052F4A}" destId="{B92C7922-4433-4710-AA6C-CE621034116A}" srcOrd="0" destOrd="0" presId="urn:microsoft.com/office/officeart/2005/8/layout/venn3"/>
    <dgm:cxn modelId="{349CC72C-72EE-41B9-9CC9-10310C10DF50}" srcId="{801657A1-1CD9-4BC4-B34D-83CCD3CC30E6}" destId="{881838A9-6221-476D-B5DC-D2193511AD3A}" srcOrd="3" destOrd="0" parTransId="{3BC3FD4F-D211-4A22-AFA3-E441D21FA724}" sibTransId="{12E5F620-6402-4408-A455-7BB190654122}"/>
    <dgm:cxn modelId="{80FE0E5E-B678-4FBB-AA36-95EFF4BF5FD5}" type="presOf" srcId="{6D6C62E6-EAE2-4EA0-A37A-8824A432DF5F}" destId="{13EF69F7-ED6A-4AA5-8E8B-F2E84AA23D7C}" srcOrd="0" destOrd="0" presId="urn:microsoft.com/office/officeart/2005/8/layout/venn3"/>
    <dgm:cxn modelId="{AC761561-3FE5-4FA3-B017-5B8B4510F29C}" type="presOf" srcId="{54836007-2971-44FE-AA61-077C6E913633}" destId="{13A76BC2-4DA9-48A4-A6C6-9540CFFF1FCE}" srcOrd="0" destOrd="0" presId="urn:microsoft.com/office/officeart/2005/8/layout/venn3"/>
    <dgm:cxn modelId="{1320C34A-51D6-48D3-A2AD-5E7DDEF2FB12}" srcId="{801657A1-1CD9-4BC4-B34D-83CCD3CC30E6}" destId="{54836007-2971-44FE-AA61-077C6E913633}" srcOrd="2" destOrd="0" parTransId="{9DAC38B2-693B-441E-8F9F-7DDA84BB2041}" sibTransId="{013400BD-1C2F-4641-B324-3A514BA56686}"/>
    <dgm:cxn modelId="{F0B6A753-5FD6-40CD-8921-12FD362BCE8F}" type="presOf" srcId="{3725610A-255C-439F-91C5-E044246EA02C}" destId="{133C346B-87EC-489C-9B55-497933564843}" srcOrd="0" destOrd="0" presId="urn:microsoft.com/office/officeart/2005/8/layout/venn3"/>
    <dgm:cxn modelId="{586648A4-38BC-48E9-ABA9-45D8C3C77EEE}" srcId="{801657A1-1CD9-4BC4-B34D-83CCD3CC30E6}" destId="{3725610A-255C-439F-91C5-E044246EA02C}" srcOrd="5" destOrd="0" parTransId="{7FAF9448-BB6B-4E55-8F41-9C8AE79E68D1}" sibTransId="{7E5381DF-D9C9-4156-8E09-C7DB2DB5A436}"/>
    <dgm:cxn modelId="{9A1532B6-5841-42AD-B48C-2706D23ADF8B}" type="presOf" srcId="{782DDC74-B9AA-43D4-9071-FCB966479C74}" destId="{8FCE2D24-135C-40B2-B913-A34318EB08A1}" srcOrd="0" destOrd="0" presId="urn:microsoft.com/office/officeart/2005/8/layout/venn3"/>
    <dgm:cxn modelId="{B96112DA-51A2-4E95-86D4-F85286538652}" srcId="{801657A1-1CD9-4BC4-B34D-83CCD3CC30E6}" destId="{782DDC74-B9AA-43D4-9071-FCB966479C74}" srcOrd="0" destOrd="0" parTransId="{95927E88-0607-4AA7-82D9-D17563F3F49B}" sibTransId="{3CFA45BB-C145-47EE-BD6B-935B05A05472}"/>
    <dgm:cxn modelId="{CE182EE4-640B-4EA5-B2A5-8644ADD8EB02}" srcId="{801657A1-1CD9-4BC4-B34D-83CCD3CC30E6}" destId="{776D19A3-BE08-4D09-AE9B-EF8248052F4A}" srcOrd="1" destOrd="0" parTransId="{9F8FEFE1-0CDA-4FE2-8E96-993ED7AFB80E}" sibTransId="{FE05DB08-7598-4899-A815-4FFF86BE6AF9}"/>
    <dgm:cxn modelId="{66DACFFB-5F5A-46C3-8B38-22D70B00630D}" srcId="{801657A1-1CD9-4BC4-B34D-83CCD3CC30E6}" destId="{6D6C62E6-EAE2-4EA0-A37A-8824A432DF5F}" srcOrd="4" destOrd="0" parTransId="{B8E09469-4A5A-4E29-B98B-5320533B9A94}" sibTransId="{7FDA52F3-65D0-40F4-AF2C-15784AFC967E}"/>
    <dgm:cxn modelId="{747F3BFD-BF0F-4A9C-B0DC-6AF949586099}" type="presOf" srcId="{881838A9-6221-476D-B5DC-D2193511AD3A}" destId="{6DF915F3-E398-4BC9-AC5C-72E33EAF115E}" srcOrd="0" destOrd="0" presId="urn:microsoft.com/office/officeart/2005/8/layout/venn3"/>
    <dgm:cxn modelId="{EF2BA410-69BB-44BC-8B08-4FE3CE31AB1D}" type="presParOf" srcId="{479C9485-8359-4730-9DBD-6B7B8A02F485}" destId="{8FCE2D24-135C-40B2-B913-A34318EB08A1}" srcOrd="0" destOrd="0" presId="urn:microsoft.com/office/officeart/2005/8/layout/venn3"/>
    <dgm:cxn modelId="{3B389E9C-42FF-4EF8-88A9-946A1433400B}" type="presParOf" srcId="{479C9485-8359-4730-9DBD-6B7B8A02F485}" destId="{BD1C49AB-9C10-4FF7-B4FF-D7BC506BE651}" srcOrd="1" destOrd="0" presId="urn:microsoft.com/office/officeart/2005/8/layout/venn3"/>
    <dgm:cxn modelId="{8392CBBB-48EA-489A-BCC9-B01C303874DB}" type="presParOf" srcId="{479C9485-8359-4730-9DBD-6B7B8A02F485}" destId="{B92C7922-4433-4710-AA6C-CE621034116A}" srcOrd="2" destOrd="0" presId="urn:microsoft.com/office/officeart/2005/8/layout/venn3"/>
    <dgm:cxn modelId="{1F26B567-364E-4B6B-81CC-EB99A077357F}" type="presParOf" srcId="{479C9485-8359-4730-9DBD-6B7B8A02F485}" destId="{B4C46F77-A05D-4363-B0C5-184EBF717237}" srcOrd="3" destOrd="0" presId="urn:microsoft.com/office/officeart/2005/8/layout/venn3"/>
    <dgm:cxn modelId="{B5724C08-7F12-4818-82DF-D9B88076F42A}" type="presParOf" srcId="{479C9485-8359-4730-9DBD-6B7B8A02F485}" destId="{13A76BC2-4DA9-48A4-A6C6-9540CFFF1FCE}" srcOrd="4" destOrd="0" presId="urn:microsoft.com/office/officeart/2005/8/layout/venn3"/>
    <dgm:cxn modelId="{D869E5A8-F7B0-47D7-9F3A-F2271A9536C0}" type="presParOf" srcId="{479C9485-8359-4730-9DBD-6B7B8A02F485}" destId="{89886596-9069-4EEF-823C-2867FA86A8F5}" srcOrd="5" destOrd="0" presId="urn:microsoft.com/office/officeart/2005/8/layout/venn3"/>
    <dgm:cxn modelId="{0FBC08A1-192C-476A-93DB-87D17664D8E6}" type="presParOf" srcId="{479C9485-8359-4730-9DBD-6B7B8A02F485}" destId="{6DF915F3-E398-4BC9-AC5C-72E33EAF115E}" srcOrd="6" destOrd="0" presId="urn:microsoft.com/office/officeart/2005/8/layout/venn3"/>
    <dgm:cxn modelId="{B2464FD6-15FD-4D30-A279-7673705C22E4}" type="presParOf" srcId="{479C9485-8359-4730-9DBD-6B7B8A02F485}" destId="{5DF63CA5-44DD-49A0-A753-D3C406B97AE5}" srcOrd="7" destOrd="0" presId="urn:microsoft.com/office/officeart/2005/8/layout/venn3"/>
    <dgm:cxn modelId="{1B733B68-3868-440C-B7FE-819B303BBCF9}" type="presParOf" srcId="{479C9485-8359-4730-9DBD-6B7B8A02F485}" destId="{13EF69F7-ED6A-4AA5-8E8B-F2E84AA23D7C}" srcOrd="8" destOrd="0" presId="urn:microsoft.com/office/officeart/2005/8/layout/venn3"/>
    <dgm:cxn modelId="{E69CE948-6B1A-4F1C-BD7E-D69C1771E468}" type="presParOf" srcId="{479C9485-8359-4730-9DBD-6B7B8A02F485}" destId="{1C664BCD-3503-4785-B87A-AEE5D41D36AB}" srcOrd="9" destOrd="0" presId="urn:microsoft.com/office/officeart/2005/8/layout/venn3"/>
    <dgm:cxn modelId="{A9D64A93-29CD-4D0D-B9B4-B6ABC15494B6}" type="presParOf" srcId="{479C9485-8359-4730-9DBD-6B7B8A02F485}" destId="{133C346B-87EC-489C-9B55-497933564843}" srcOrd="10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01657A1-1CD9-4BC4-B34D-83CCD3CC30E6}" type="doc">
      <dgm:prSet loTypeId="urn:microsoft.com/office/officeart/2005/8/layout/venn3" loCatId="relationship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6AC9BF29-D7BB-4FE1-B80D-6F629040684E}">
      <dgm:prSet phldrT="[Text]"/>
      <dgm:spPr/>
      <dgm:t>
        <a:bodyPr/>
        <a:lstStyle/>
        <a:p>
          <a:r>
            <a:rPr lang="en-US" dirty="0"/>
            <a:t>Adelaida</a:t>
          </a:r>
        </a:p>
      </dgm:t>
    </dgm:pt>
    <dgm:pt modelId="{A8B1A92D-5383-4277-9204-9D6E9ED4CC36}" type="parTrans" cxnId="{C065BEF7-0A96-4E29-91EC-0ADD4DED622E}">
      <dgm:prSet/>
      <dgm:spPr/>
      <dgm:t>
        <a:bodyPr/>
        <a:lstStyle/>
        <a:p>
          <a:endParaRPr lang="en-US"/>
        </a:p>
      </dgm:t>
    </dgm:pt>
    <dgm:pt modelId="{3856B01E-0732-4184-8E59-7FABC0DC9485}" type="sibTrans" cxnId="{C065BEF7-0A96-4E29-91EC-0ADD4DED622E}">
      <dgm:prSet/>
      <dgm:spPr/>
      <dgm:t>
        <a:bodyPr/>
        <a:lstStyle/>
        <a:p>
          <a:endParaRPr lang="en-US"/>
        </a:p>
      </dgm:t>
    </dgm:pt>
    <dgm:pt modelId="{D8C3D016-7049-46FE-BE00-22F62EE79F29}">
      <dgm:prSet phldrT="[Text]"/>
      <dgm:spPr/>
      <dgm:t>
        <a:bodyPr/>
        <a:lstStyle/>
        <a:p>
          <a:r>
            <a:rPr lang="en-US" dirty="0"/>
            <a:t>Willow Creek</a:t>
          </a:r>
        </a:p>
      </dgm:t>
    </dgm:pt>
    <dgm:pt modelId="{C1CC493E-20B7-420A-8864-6B0FFD70C9A3}" type="parTrans" cxnId="{378E1DD2-3446-4A99-ABC2-374ADFB804C9}">
      <dgm:prSet/>
      <dgm:spPr/>
      <dgm:t>
        <a:bodyPr/>
        <a:lstStyle/>
        <a:p>
          <a:endParaRPr lang="en-US"/>
        </a:p>
      </dgm:t>
    </dgm:pt>
    <dgm:pt modelId="{F7A24D60-CB0B-4C05-BDE3-57EB555BA437}" type="sibTrans" cxnId="{378E1DD2-3446-4A99-ABC2-374ADFB804C9}">
      <dgm:prSet/>
      <dgm:spPr/>
      <dgm:t>
        <a:bodyPr/>
        <a:lstStyle/>
        <a:p>
          <a:endParaRPr lang="en-US"/>
        </a:p>
      </dgm:t>
    </dgm:pt>
    <dgm:pt modelId="{44B9598A-0408-4C2F-936E-786C148BA893}">
      <dgm:prSet phldrT="[Text]"/>
      <dgm:spPr/>
      <dgm:t>
        <a:bodyPr/>
        <a:lstStyle/>
        <a:p>
          <a:r>
            <a:rPr lang="en-US" dirty="0"/>
            <a:t>Templeton Gap</a:t>
          </a:r>
        </a:p>
      </dgm:t>
    </dgm:pt>
    <dgm:pt modelId="{4AE064E4-160F-4ECC-84F4-B8349FCF2E88}" type="parTrans" cxnId="{C553B7B1-7DAA-4128-BC74-047FF6FB9495}">
      <dgm:prSet/>
      <dgm:spPr/>
      <dgm:t>
        <a:bodyPr/>
        <a:lstStyle/>
        <a:p>
          <a:endParaRPr lang="en-US"/>
        </a:p>
      </dgm:t>
    </dgm:pt>
    <dgm:pt modelId="{4E1D8912-B7E9-4A75-B78C-811FE2C9D9DC}" type="sibTrans" cxnId="{C553B7B1-7DAA-4128-BC74-047FF6FB9495}">
      <dgm:prSet/>
      <dgm:spPr/>
      <dgm:t>
        <a:bodyPr/>
        <a:lstStyle/>
        <a:p>
          <a:endParaRPr lang="en-US"/>
        </a:p>
      </dgm:t>
    </dgm:pt>
    <dgm:pt modelId="{49116DD9-9EFF-4BDB-A90C-CDD21818F49F}">
      <dgm:prSet phldrT="[Text]"/>
      <dgm:spPr/>
      <dgm:t>
        <a:bodyPr/>
        <a:lstStyle/>
        <a:p>
          <a:r>
            <a:rPr lang="en-US" dirty="0"/>
            <a:t>Sta Margarita Ranch</a:t>
          </a:r>
        </a:p>
      </dgm:t>
    </dgm:pt>
    <dgm:pt modelId="{F646F7BF-D8AC-4D44-8FD4-CFDFB59D98D4}" type="parTrans" cxnId="{7DA9B111-074D-48C8-BC9C-91756F2D5E37}">
      <dgm:prSet/>
      <dgm:spPr/>
      <dgm:t>
        <a:bodyPr/>
        <a:lstStyle/>
        <a:p>
          <a:endParaRPr lang="en-US"/>
        </a:p>
      </dgm:t>
    </dgm:pt>
    <dgm:pt modelId="{9B1C6A67-679D-4800-9FEB-6865EB8C466A}" type="sibTrans" cxnId="{7DA9B111-074D-48C8-BC9C-91756F2D5E37}">
      <dgm:prSet/>
      <dgm:spPr/>
      <dgm:t>
        <a:bodyPr/>
        <a:lstStyle/>
        <a:p>
          <a:endParaRPr lang="en-US"/>
        </a:p>
      </dgm:t>
    </dgm:pt>
    <dgm:pt modelId="{F5E0375A-C9A0-4215-9E30-9DA6B1ABD385}">
      <dgm:prSet phldrT="[Text]"/>
      <dgm:spPr/>
      <dgm:t>
        <a:bodyPr/>
        <a:lstStyle/>
        <a:p>
          <a:r>
            <a:rPr lang="en-US" dirty="0"/>
            <a:t>El Pomar</a:t>
          </a:r>
        </a:p>
      </dgm:t>
    </dgm:pt>
    <dgm:pt modelId="{1A6AD8BE-E144-449E-A26F-783CE54C4098}" type="parTrans" cxnId="{64F00068-05D3-4166-AD3E-9799908761EE}">
      <dgm:prSet/>
      <dgm:spPr/>
      <dgm:t>
        <a:bodyPr/>
        <a:lstStyle/>
        <a:p>
          <a:endParaRPr lang="en-US"/>
        </a:p>
      </dgm:t>
    </dgm:pt>
    <dgm:pt modelId="{DF5753FA-57BB-4E4A-92FD-C9568D995EB1}" type="sibTrans" cxnId="{64F00068-05D3-4166-AD3E-9799908761EE}">
      <dgm:prSet/>
      <dgm:spPr/>
      <dgm:t>
        <a:bodyPr/>
        <a:lstStyle/>
        <a:p>
          <a:endParaRPr lang="en-US"/>
        </a:p>
      </dgm:t>
    </dgm:pt>
    <dgm:pt modelId="{479C9485-8359-4730-9DBD-6B7B8A02F485}" type="pres">
      <dgm:prSet presAssocID="{801657A1-1CD9-4BC4-B34D-83CCD3CC30E6}" presName="Name0" presStyleCnt="0">
        <dgm:presLayoutVars>
          <dgm:dir/>
          <dgm:resizeHandles val="exact"/>
        </dgm:presLayoutVars>
      </dgm:prSet>
      <dgm:spPr/>
    </dgm:pt>
    <dgm:pt modelId="{CEF5E37E-0A1A-418F-99EF-4377904D41C8}" type="pres">
      <dgm:prSet presAssocID="{6AC9BF29-D7BB-4FE1-B80D-6F629040684E}" presName="Name5" presStyleLbl="vennNode1" presStyleIdx="0" presStyleCnt="5">
        <dgm:presLayoutVars>
          <dgm:bulletEnabled val="1"/>
        </dgm:presLayoutVars>
      </dgm:prSet>
      <dgm:spPr/>
    </dgm:pt>
    <dgm:pt modelId="{6B13963D-21EF-463B-A334-613FD5B6C967}" type="pres">
      <dgm:prSet presAssocID="{3856B01E-0732-4184-8E59-7FABC0DC9485}" presName="space" presStyleCnt="0"/>
      <dgm:spPr/>
    </dgm:pt>
    <dgm:pt modelId="{D2BFE82A-6556-44CB-9623-3DF223133A15}" type="pres">
      <dgm:prSet presAssocID="{D8C3D016-7049-46FE-BE00-22F62EE79F29}" presName="Name5" presStyleLbl="vennNode1" presStyleIdx="1" presStyleCnt="5">
        <dgm:presLayoutVars>
          <dgm:bulletEnabled val="1"/>
        </dgm:presLayoutVars>
      </dgm:prSet>
      <dgm:spPr/>
    </dgm:pt>
    <dgm:pt modelId="{DDB54E07-8477-4473-B03B-DD97992D37DA}" type="pres">
      <dgm:prSet presAssocID="{F7A24D60-CB0B-4C05-BDE3-57EB555BA437}" presName="space" presStyleCnt="0"/>
      <dgm:spPr/>
    </dgm:pt>
    <dgm:pt modelId="{87A2FA91-8971-4B68-B1A2-616E12AC6B97}" type="pres">
      <dgm:prSet presAssocID="{44B9598A-0408-4C2F-936E-786C148BA893}" presName="Name5" presStyleLbl="vennNode1" presStyleIdx="2" presStyleCnt="5">
        <dgm:presLayoutVars>
          <dgm:bulletEnabled val="1"/>
        </dgm:presLayoutVars>
      </dgm:prSet>
      <dgm:spPr/>
    </dgm:pt>
    <dgm:pt modelId="{297A93A5-74E5-4E4A-94DB-6824BE345CAA}" type="pres">
      <dgm:prSet presAssocID="{4E1D8912-B7E9-4A75-B78C-811FE2C9D9DC}" presName="space" presStyleCnt="0"/>
      <dgm:spPr/>
    </dgm:pt>
    <dgm:pt modelId="{372E39A3-BE80-424E-B2A8-48725C90BFB0}" type="pres">
      <dgm:prSet presAssocID="{F5E0375A-C9A0-4215-9E30-9DA6B1ABD385}" presName="Name5" presStyleLbl="vennNode1" presStyleIdx="3" presStyleCnt="5">
        <dgm:presLayoutVars>
          <dgm:bulletEnabled val="1"/>
        </dgm:presLayoutVars>
      </dgm:prSet>
      <dgm:spPr/>
    </dgm:pt>
    <dgm:pt modelId="{2B90B782-951A-43CC-AB4E-1E9673C3E543}" type="pres">
      <dgm:prSet presAssocID="{DF5753FA-57BB-4E4A-92FD-C9568D995EB1}" presName="space" presStyleCnt="0"/>
      <dgm:spPr/>
    </dgm:pt>
    <dgm:pt modelId="{6399ED0F-E785-4272-8A72-189E3463B55A}" type="pres">
      <dgm:prSet presAssocID="{49116DD9-9EFF-4BDB-A90C-CDD21818F49F}" presName="Name5" presStyleLbl="vennNode1" presStyleIdx="4" presStyleCnt="5">
        <dgm:presLayoutVars>
          <dgm:bulletEnabled val="1"/>
        </dgm:presLayoutVars>
      </dgm:prSet>
      <dgm:spPr/>
    </dgm:pt>
  </dgm:ptLst>
  <dgm:cxnLst>
    <dgm:cxn modelId="{33C49001-3EFA-444A-8768-1A52FC05BB2C}" type="presOf" srcId="{44B9598A-0408-4C2F-936E-786C148BA893}" destId="{87A2FA91-8971-4B68-B1A2-616E12AC6B97}" srcOrd="0" destOrd="0" presId="urn:microsoft.com/office/officeart/2005/8/layout/venn3"/>
    <dgm:cxn modelId="{3E3A420C-D3F1-4CF0-AEC2-8473A241066B}" type="presOf" srcId="{801657A1-1CD9-4BC4-B34D-83CCD3CC30E6}" destId="{479C9485-8359-4730-9DBD-6B7B8A02F485}" srcOrd="0" destOrd="0" presId="urn:microsoft.com/office/officeart/2005/8/layout/venn3"/>
    <dgm:cxn modelId="{7DA9B111-074D-48C8-BC9C-91756F2D5E37}" srcId="{801657A1-1CD9-4BC4-B34D-83CCD3CC30E6}" destId="{49116DD9-9EFF-4BDB-A90C-CDD21818F49F}" srcOrd="4" destOrd="0" parTransId="{F646F7BF-D8AC-4D44-8FD4-CFDFB59D98D4}" sibTransId="{9B1C6A67-679D-4800-9FEB-6865EB8C466A}"/>
    <dgm:cxn modelId="{FDB1EB39-563D-4F41-B2C2-FE16265925EC}" type="presOf" srcId="{D8C3D016-7049-46FE-BE00-22F62EE79F29}" destId="{D2BFE82A-6556-44CB-9623-3DF223133A15}" srcOrd="0" destOrd="0" presId="urn:microsoft.com/office/officeart/2005/8/layout/venn3"/>
    <dgm:cxn modelId="{64F00068-05D3-4166-AD3E-9799908761EE}" srcId="{801657A1-1CD9-4BC4-B34D-83CCD3CC30E6}" destId="{F5E0375A-C9A0-4215-9E30-9DA6B1ABD385}" srcOrd="3" destOrd="0" parTransId="{1A6AD8BE-E144-449E-A26F-783CE54C4098}" sibTransId="{DF5753FA-57BB-4E4A-92FD-C9568D995EB1}"/>
    <dgm:cxn modelId="{5917EC6C-7BFE-4BED-86C5-9C6861E58C08}" type="presOf" srcId="{6AC9BF29-D7BB-4FE1-B80D-6F629040684E}" destId="{CEF5E37E-0A1A-418F-99EF-4377904D41C8}" srcOrd="0" destOrd="0" presId="urn:microsoft.com/office/officeart/2005/8/layout/venn3"/>
    <dgm:cxn modelId="{C553B7B1-7DAA-4128-BC74-047FF6FB9495}" srcId="{801657A1-1CD9-4BC4-B34D-83CCD3CC30E6}" destId="{44B9598A-0408-4C2F-936E-786C148BA893}" srcOrd="2" destOrd="0" parTransId="{4AE064E4-160F-4ECC-84F4-B8349FCF2E88}" sibTransId="{4E1D8912-B7E9-4A75-B78C-811FE2C9D9DC}"/>
    <dgm:cxn modelId="{82B000BC-F837-4DEC-BF40-F818DE9B4F1C}" type="presOf" srcId="{49116DD9-9EFF-4BDB-A90C-CDD21818F49F}" destId="{6399ED0F-E785-4272-8A72-189E3463B55A}" srcOrd="0" destOrd="0" presId="urn:microsoft.com/office/officeart/2005/8/layout/venn3"/>
    <dgm:cxn modelId="{3F5565BF-0CF6-407E-8B9F-C2E069E92722}" type="presOf" srcId="{F5E0375A-C9A0-4215-9E30-9DA6B1ABD385}" destId="{372E39A3-BE80-424E-B2A8-48725C90BFB0}" srcOrd="0" destOrd="0" presId="urn:microsoft.com/office/officeart/2005/8/layout/venn3"/>
    <dgm:cxn modelId="{378E1DD2-3446-4A99-ABC2-374ADFB804C9}" srcId="{801657A1-1CD9-4BC4-B34D-83CCD3CC30E6}" destId="{D8C3D016-7049-46FE-BE00-22F62EE79F29}" srcOrd="1" destOrd="0" parTransId="{C1CC493E-20B7-420A-8864-6B0FFD70C9A3}" sibTransId="{F7A24D60-CB0B-4C05-BDE3-57EB555BA437}"/>
    <dgm:cxn modelId="{C065BEF7-0A96-4E29-91EC-0ADD4DED622E}" srcId="{801657A1-1CD9-4BC4-B34D-83CCD3CC30E6}" destId="{6AC9BF29-D7BB-4FE1-B80D-6F629040684E}" srcOrd="0" destOrd="0" parTransId="{A8B1A92D-5383-4277-9204-9D6E9ED4CC36}" sibTransId="{3856B01E-0732-4184-8E59-7FABC0DC9485}"/>
    <dgm:cxn modelId="{D26EF835-BD8A-477F-8DC1-E58044B742AD}" type="presParOf" srcId="{479C9485-8359-4730-9DBD-6B7B8A02F485}" destId="{CEF5E37E-0A1A-418F-99EF-4377904D41C8}" srcOrd="0" destOrd="0" presId="urn:microsoft.com/office/officeart/2005/8/layout/venn3"/>
    <dgm:cxn modelId="{CE122737-B81D-468E-BD49-B8CB8A873F5E}" type="presParOf" srcId="{479C9485-8359-4730-9DBD-6B7B8A02F485}" destId="{6B13963D-21EF-463B-A334-613FD5B6C967}" srcOrd="1" destOrd="0" presId="urn:microsoft.com/office/officeart/2005/8/layout/venn3"/>
    <dgm:cxn modelId="{C0649AF8-53E1-4638-9589-3D0AFD164FE2}" type="presParOf" srcId="{479C9485-8359-4730-9DBD-6B7B8A02F485}" destId="{D2BFE82A-6556-44CB-9623-3DF223133A15}" srcOrd="2" destOrd="0" presId="urn:microsoft.com/office/officeart/2005/8/layout/venn3"/>
    <dgm:cxn modelId="{50FFBF21-5F84-4975-AB71-A1CDF73E3EA0}" type="presParOf" srcId="{479C9485-8359-4730-9DBD-6B7B8A02F485}" destId="{DDB54E07-8477-4473-B03B-DD97992D37DA}" srcOrd="3" destOrd="0" presId="urn:microsoft.com/office/officeart/2005/8/layout/venn3"/>
    <dgm:cxn modelId="{8D183C96-520C-4078-A3B8-C05B7A1A22A8}" type="presParOf" srcId="{479C9485-8359-4730-9DBD-6B7B8A02F485}" destId="{87A2FA91-8971-4B68-B1A2-616E12AC6B97}" srcOrd="4" destOrd="0" presId="urn:microsoft.com/office/officeart/2005/8/layout/venn3"/>
    <dgm:cxn modelId="{7C0B5FC6-4845-47E3-891B-0C1AEEB7BE25}" type="presParOf" srcId="{479C9485-8359-4730-9DBD-6B7B8A02F485}" destId="{297A93A5-74E5-4E4A-94DB-6824BE345CAA}" srcOrd="5" destOrd="0" presId="urn:microsoft.com/office/officeart/2005/8/layout/venn3"/>
    <dgm:cxn modelId="{FE6DFBE4-1E02-4DA6-9778-F71D6AD74D74}" type="presParOf" srcId="{479C9485-8359-4730-9DBD-6B7B8A02F485}" destId="{372E39A3-BE80-424E-B2A8-48725C90BFB0}" srcOrd="6" destOrd="0" presId="urn:microsoft.com/office/officeart/2005/8/layout/venn3"/>
    <dgm:cxn modelId="{E6B7A2C1-B9A9-488D-8379-7237DBECCBC6}" type="presParOf" srcId="{479C9485-8359-4730-9DBD-6B7B8A02F485}" destId="{2B90B782-951A-43CC-AB4E-1E9673C3E543}" srcOrd="7" destOrd="0" presId="urn:microsoft.com/office/officeart/2005/8/layout/venn3"/>
    <dgm:cxn modelId="{149B51B3-54F8-4727-AF70-1B8C8DCE41C6}" type="presParOf" srcId="{479C9485-8359-4730-9DBD-6B7B8A02F485}" destId="{6399ED0F-E785-4272-8A72-189E3463B55A}" srcOrd="8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6201D-7D79-4ADB-9CAB-999BB6171387}">
      <dsp:nvSpPr>
        <dsp:cNvPr id="0" name=""/>
        <dsp:cNvSpPr/>
      </dsp:nvSpPr>
      <dsp:spPr>
        <a:xfrm>
          <a:off x="1313441" y="949849"/>
          <a:ext cx="2277058" cy="227728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99D3B1-571F-42A8-8D30-096FE14F10B6}">
      <dsp:nvSpPr>
        <dsp:cNvPr id="0" name=""/>
        <dsp:cNvSpPr/>
      </dsp:nvSpPr>
      <dsp:spPr>
        <a:xfrm>
          <a:off x="1816179" y="1774166"/>
          <a:ext cx="1270727" cy="635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i="0" u="sng" strike="noStrike" kern="1200" dirty="0">
              <a:effectLst/>
            </a:rPr>
            <a:t>Inviernos</a:t>
          </a:r>
          <a:br>
            <a:rPr lang="es-ES" sz="1200" b="1" i="0" u="sng" strike="noStrike" kern="1200" dirty="0">
              <a:effectLst/>
            </a:rPr>
          </a:br>
          <a:r>
            <a:rPr lang="es-ES" sz="1200" b="0" i="0" u="none" strike="noStrike" kern="1200" dirty="0">
              <a:effectLst/>
            </a:rPr>
            <a:t>breves, frescos y lluviosos</a:t>
          </a:r>
        </a:p>
      </dsp:txBody>
      <dsp:txXfrm>
        <a:off x="1816179" y="1774166"/>
        <a:ext cx="1270727" cy="635298"/>
      </dsp:txXfrm>
    </dsp:sp>
    <dsp:sp modelId="{BEA6FE2A-AD3E-4EB4-9A8E-066CB6B72E7B}">
      <dsp:nvSpPr>
        <dsp:cNvPr id="0" name=""/>
        <dsp:cNvSpPr/>
      </dsp:nvSpPr>
      <dsp:spPr>
        <a:xfrm>
          <a:off x="680853" y="2258490"/>
          <a:ext cx="2277058" cy="227728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4">
            <a:hueOff val="3036124"/>
            <a:satOff val="18538"/>
            <a:lumOff val="1373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DE5AF2-62BE-4216-B06B-CAF3D436935F}">
      <dsp:nvSpPr>
        <dsp:cNvPr id="0" name=""/>
        <dsp:cNvSpPr/>
      </dsp:nvSpPr>
      <dsp:spPr>
        <a:xfrm>
          <a:off x="1181029" y="3085223"/>
          <a:ext cx="1270727" cy="635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u="sng" kern="1200" dirty="0"/>
            <a:t>P</a:t>
          </a:r>
          <a:r>
            <a:rPr lang="es-ES" sz="1200" b="1" i="0" u="sng" strike="noStrike" kern="1200" dirty="0">
              <a:effectLst/>
            </a:rPr>
            <a:t>rimaveras</a:t>
          </a:r>
          <a:r>
            <a:rPr lang="es-ES" sz="1200" b="0" i="0" u="none" strike="noStrike" kern="1200" dirty="0">
              <a:effectLst/>
            </a:rPr>
            <a:t> ocasionalmente tempranas</a:t>
          </a:r>
        </a:p>
      </dsp:txBody>
      <dsp:txXfrm>
        <a:off x="1181029" y="3085223"/>
        <a:ext cx="1270727" cy="635298"/>
      </dsp:txXfrm>
    </dsp:sp>
    <dsp:sp modelId="{4224B1F7-EFB6-4396-B6B3-92290CB17EA9}">
      <dsp:nvSpPr>
        <dsp:cNvPr id="0" name=""/>
        <dsp:cNvSpPr/>
      </dsp:nvSpPr>
      <dsp:spPr>
        <a:xfrm>
          <a:off x="1313441" y="3571963"/>
          <a:ext cx="2277058" cy="2277289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6072249"/>
            <a:satOff val="37077"/>
            <a:lumOff val="2745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D17A9D-D596-4A4D-9DDF-6C6BEE59E48D}">
      <dsp:nvSpPr>
        <dsp:cNvPr id="0" name=""/>
        <dsp:cNvSpPr/>
      </dsp:nvSpPr>
      <dsp:spPr>
        <a:xfrm>
          <a:off x="1816179" y="4396281"/>
          <a:ext cx="1270727" cy="635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i="0" u="sng" strike="noStrike" kern="1200" dirty="0">
              <a:effectLst/>
            </a:rPr>
            <a:t>Veranos</a:t>
          </a:r>
          <a:br>
            <a:rPr lang="es-ES" sz="1200" b="1" i="0" u="sng" strike="noStrike" kern="1200" dirty="0">
              <a:effectLst/>
            </a:rPr>
          </a:br>
          <a:r>
            <a:rPr lang="es-ES" sz="1200" b="0" i="0" u="none" strike="noStrike" kern="1200" dirty="0">
              <a:effectLst/>
            </a:rPr>
            <a:t> largos, calurosos y secos</a:t>
          </a:r>
        </a:p>
      </dsp:txBody>
      <dsp:txXfrm>
        <a:off x="1816179" y="4396281"/>
        <a:ext cx="1270727" cy="635298"/>
      </dsp:txXfrm>
    </dsp:sp>
    <dsp:sp modelId="{28A01CA8-6238-4FD8-B84D-125708E26255}">
      <dsp:nvSpPr>
        <dsp:cNvPr id="0" name=""/>
        <dsp:cNvSpPr/>
      </dsp:nvSpPr>
      <dsp:spPr>
        <a:xfrm>
          <a:off x="843165" y="5031579"/>
          <a:ext cx="1956279" cy="1957225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4">
            <a:hueOff val="9108373"/>
            <a:satOff val="55615"/>
            <a:lumOff val="4118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D75C0E-B89B-4AEA-A29C-1E6E2E9CFA6C}">
      <dsp:nvSpPr>
        <dsp:cNvPr id="0" name=""/>
        <dsp:cNvSpPr/>
      </dsp:nvSpPr>
      <dsp:spPr>
        <a:xfrm>
          <a:off x="1181029" y="5707338"/>
          <a:ext cx="1270727" cy="6352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u="sng" kern="1200" dirty="0"/>
            <a:t>O</a:t>
          </a:r>
          <a:r>
            <a:rPr lang="es-ES" sz="1200" b="1" i="0" u="sng" strike="noStrike" kern="1200" dirty="0">
              <a:effectLst/>
            </a:rPr>
            <a:t>toños</a:t>
          </a:r>
          <a:br>
            <a:rPr lang="es-ES" sz="1200" b="1" i="0" u="sng" strike="noStrike" kern="1200" dirty="0">
              <a:effectLst/>
            </a:rPr>
          </a:br>
          <a:r>
            <a:rPr lang="es-ES" sz="1200" b="0" i="0" u="none" strike="noStrike" kern="1200" dirty="0">
              <a:effectLst/>
            </a:rPr>
            <a:t> suaves y duraderos </a:t>
          </a:r>
        </a:p>
      </dsp:txBody>
      <dsp:txXfrm>
        <a:off x="1181029" y="5707338"/>
        <a:ext cx="1270727" cy="6352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CE2D24-135C-40B2-B913-A34318EB08A1}">
      <dsp:nvSpPr>
        <dsp:cNvPr id="0" name=""/>
        <dsp:cNvSpPr/>
      </dsp:nvSpPr>
      <dsp:spPr>
        <a:xfrm>
          <a:off x="942" y="1772156"/>
          <a:ext cx="1544499" cy="1544499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4999" tIns="20320" rIns="84999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Geneseo</a:t>
          </a:r>
        </a:p>
      </dsp:txBody>
      <dsp:txXfrm>
        <a:off x="227129" y="1998343"/>
        <a:ext cx="1092125" cy="1092125"/>
      </dsp:txXfrm>
    </dsp:sp>
    <dsp:sp modelId="{B92C7922-4433-4710-AA6C-CE621034116A}">
      <dsp:nvSpPr>
        <dsp:cNvPr id="0" name=""/>
        <dsp:cNvSpPr/>
      </dsp:nvSpPr>
      <dsp:spPr>
        <a:xfrm>
          <a:off x="1236542" y="1772156"/>
          <a:ext cx="1544499" cy="1544499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4999" tIns="20320" rIns="84999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San Miguel</a:t>
          </a:r>
        </a:p>
      </dsp:txBody>
      <dsp:txXfrm>
        <a:off x="1462729" y="1998343"/>
        <a:ext cx="1092125" cy="1092125"/>
      </dsp:txXfrm>
    </dsp:sp>
    <dsp:sp modelId="{13A76BC2-4DA9-48A4-A6C6-9540CFFF1FCE}">
      <dsp:nvSpPr>
        <dsp:cNvPr id="0" name=""/>
        <dsp:cNvSpPr/>
      </dsp:nvSpPr>
      <dsp:spPr>
        <a:xfrm>
          <a:off x="2472142" y="1772156"/>
          <a:ext cx="1544499" cy="1544499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4999" tIns="20320" rIns="84999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Estrella</a:t>
          </a:r>
        </a:p>
      </dsp:txBody>
      <dsp:txXfrm>
        <a:off x="2698329" y="1998343"/>
        <a:ext cx="1092125" cy="1092125"/>
      </dsp:txXfrm>
    </dsp:sp>
    <dsp:sp modelId="{6DF915F3-E398-4BC9-AC5C-72E33EAF115E}">
      <dsp:nvSpPr>
        <dsp:cNvPr id="0" name=""/>
        <dsp:cNvSpPr/>
      </dsp:nvSpPr>
      <dsp:spPr>
        <a:xfrm>
          <a:off x="3707741" y="1772156"/>
          <a:ext cx="1544499" cy="1544499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4999" tIns="20320" rIns="84999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San </a:t>
          </a:r>
          <a:r>
            <a:rPr lang="en-US" sz="1600" kern="1200" dirty="0"/>
            <a:t>Juan Creek</a:t>
          </a:r>
        </a:p>
      </dsp:txBody>
      <dsp:txXfrm>
        <a:off x="3933928" y="1998343"/>
        <a:ext cx="1092125" cy="1092125"/>
      </dsp:txXfrm>
    </dsp:sp>
    <dsp:sp modelId="{13EF69F7-ED6A-4AA5-8E8B-F2E84AA23D7C}">
      <dsp:nvSpPr>
        <dsp:cNvPr id="0" name=""/>
        <dsp:cNvSpPr/>
      </dsp:nvSpPr>
      <dsp:spPr>
        <a:xfrm>
          <a:off x="4943341" y="1772156"/>
          <a:ext cx="1544499" cy="1544499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4999" tIns="20320" rIns="84999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Creston</a:t>
          </a:r>
        </a:p>
      </dsp:txBody>
      <dsp:txXfrm>
        <a:off x="5169528" y="1998343"/>
        <a:ext cx="1092125" cy="1092125"/>
      </dsp:txXfrm>
    </dsp:sp>
    <dsp:sp modelId="{133C346B-87EC-489C-9B55-497933564843}">
      <dsp:nvSpPr>
        <dsp:cNvPr id="0" name=""/>
        <dsp:cNvSpPr/>
      </dsp:nvSpPr>
      <dsp:spPr>
        <a:xfrm>
          <a:off x="6179883" y="1793424"/>
          <a:ext cx="1544499" cy="1544499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4999" tIns="20320" rIns="84999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Highlands</a:t>
          </a:r>
        </a:p>
      </dsp:txBody>
      <dsp:txXfrm>
        <a:off x="6406070" y="2019611"/>
        <a:ext cx="1092125" cy="10921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F5E37E-0A1A-418F-99EF-4377904D41C8}">
      <dsp:nvSpPr>
        <dsp:cNvPr id="0" name=""/>
        <dsp:cNvSpPr/>
      </dsp:nvSpPr>
      <dsp:spPr>
        <a:xfrm>
          <a:off x="796" y="637085"/>
          <a:ext cx="1553115" cy="1553115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5473" tIns="19050" rIns="85473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Adelaida</a:t>
          </a:r>
        </a:p>
      </dsp:txBody>
      <dsp:txXfrm>
        <a:off x="228244" y="864533"/>
        <a:ext cx="1098219" cy="1098219"/>
      </dsp:txXfrm>
    </dsp:sp>
    <dsp:sp modelId="{D2BFE82A-6556-44CB-9623-3DF223133A15}">
      <dsp:nvSpPr>
        <dsp:cNvPr id="0" name=""/>
        <dsp:cNvSpPr/>
      </dsp:nvSpPr>
      <dsp:spPr>
        <a:xfrm>
          <a:off x="1243289" y="637085"/>
          <a:ext cx="1553115" cy="1553115"/>
        </a:xfrm>
        <a:prstGeom prst="ellipse">
          <a:avLst/>
        </a:prstGeom>
        <a:solidFill>
          <a:schemeClr val="accent4">
            <a:alpha val="50000"/>
            <a:hueOff val="2277093"/>
            <a:satOff val="13904"/>
            <a:lumOff val="1030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5473" tIns="19050" rIns="85473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Willow Creek</a:t>
          </a:r>
        </a:p>
      </dsp:txBody>
      <dsp:txXfrm>
        <a:off x="1470737" y="864533"/>
        <a:ext cx="1098219" cy="1098219"/>
      </dsp:txXfrm>
    </dsp:sp>
    <dsp:sp modelId="{87A2FA91-8971-4B68-B1A2-616E12AC6B97}">
      <dsp:nvSpPr>
        <dsp:cNvPr id="0" name=""/>
        <dsp:cNvSpPr/>
      </dsp:nvSpPr>
      <dsp:spPr>
        <a:xfrm>
          <a:off x="2485781" y="637085"/>
          <a:ext cx="1553115" cy="1553115"/>
        </a:xfrm>
        <a:prstGeom prst="ellipse">
          <a:avLst/>
        </a:prstGeom>
        <a:solidFill>
          <a:schemeClr val="accent4">
            <a:alpha val="50000"/>
            <a:hueOff val="4554186"/>
            <a:satOff val="27807"/>
            <a:lumOff val="2059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5473" tIns="19050" rIns="85473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Templeton Gap</a:t>
          </a:r>
        </a:p>
      </dsp:txBody>
      <dsp:txXfrm>
        <a:off x="2713229" y="864533"/>
        <a:ext cx="1098219" cy="1098219"/>
      </dsp:txXfrm>
    </dsp:sp>
    <dsp:sp modelId="{372E39A3-BE80-424E-B2A8-48725C90BFB0}">
      <dsp:nvSpPr>
        <dsp:cNvPr id="0" name=""/>
        <dsp:cNvSpPr/>
      </dsp:nvSpPr>
      <dsp:spPr>
        <a:xfrm>
          <a:off x="3728274" y="637085"/>
          <a:ext cx="1553115" cy="1553115"/>
        </a:xfrm>
        <a:prstGeom prst="ellipse">
          <a:avLst/>
        </a:prstGeom>
        <a:solidFill>
          <a:schemeClr val="accent4">
            <a:alpha val="50000"/>
            <a:hueOff val="6831280"/>
            <a:satOff val="41711"/>
            <a:lumOff val="3089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5473" tIns="19050" rIns="85473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El Pomar</a:t>
          </a:r>
        </a:p>
      </dsp:txBody>
      <dsp:txXfrm>
        <a:off x="3955722" y="864533"/>
        <a:ext cx="1098219" cy="1098219"/>
      </dsp:txXfrm>
    </dsp:sp>
    <dsp:sp modelId="{6399ED0F-E785-4272-8A72-189E3463B55A}">
      <dsp:nvSpPr>
        <dsp:cNvPr id="0" name=""/>
        <dsp:cNvSpPr/>
      </dsp:nvSpPr>
      <dsp:spPr>
        <a:xfrm>
          <a:off x="4970766" y="637085"/>
          <a:ext cx="1553115" cy="1553115"/>
        </a:xfrm>
        <a:prstGeom prst="ellipse">
          <a:avLst/>
        </a:prstGeom>
        <a:solidFill>
          <a:schemeClr val="accent4">
            <a:alpha val="50000"/>
            <a:hueOff val="9108373"/>
            <a:satOff val="55615"/>
            <a:lumOff val="4118"/>
            <a:alphaOff val="0"/>
          </a:schemeClr>
        </a:solidFill>
        <a:ln w="12700" cap="sq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5473" tIns="19050" rIns="85473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Sta Margarita Ranch</a:t>
          </a:r>
        </a:p>
      </dsp:txBody>
      <dsp:txXfrm>
        <a:off x="5198214" y="864533"/>
        <a:ext cx="1098219" cy="10982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D1E60B-0D0B-4EE8-93C2-EB3439F4ED6F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217F8A2-15BD-470D-AA11-973E466129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74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023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550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17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98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546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242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630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483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A217F8A2-15BD-470D-AA11-973E4661294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63099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023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22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3767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199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57585B"/>
              </a:solidFill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57585B"/>
              </a:solidFill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57585B"/>
              </a:solidFill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57585B"/>
              </a:solidFill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7585B"/>
                </a:solidFill>
                <a:latin typeface="Open Sans" panose="020B0606030504020204" pitchFamily="34" charset="0"/>
              </a:rPr>
              <a:t>2,500 degree days or less: Region I (Champagne, Burgundy, the Rhine, Oregon)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7585B"/>
                </a:solidFill>
                <a:latin typeface="Open Sans" panose="020B0606030504020204" pitchFamily="34" charset="0"/>
              </a:rPr>
              <a:t>2,501–3,000 degree days: Region II (Bordeaux, Finger Lakes, parts of Australia)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7585B"/>
                </a:solidFill>
                <a:latin typeface="Open Sans" panose="020B0606030504020204" pitchFamily="34" charset="0"/>
              </a:rPr>
              <a:t>3,001–3,500 degree days: Region III (The Rhône, Napa, Sonoma, </a:t>
            </a:r>
            <a:r>
              <a:rPr lang="en-US" b="1" u="sng" dirty="0">
                <a:solidFill>
                  <a:srgbClr val="57585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</a:rPr>
              <a:t>Paso Robles</a:t>
            </a:r>
            <a:r>
              <a:rPr lang="en-US" dirty="0">
                <a:solidFill>
                  <a:srgbClr val="57585B"/>
                </a:solidFill>
                <a:latin typeface="Open Sans" panose="020B0606030504020204" pitchFamily="34" charset="0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7585B"/>
                </a:solidFill>
                <a:latin typeface="Open Sans" panose="020B0606030504020204" pitchFamily="34" charset="0"/>
              </a:rPr>
              <a:t>3,501–4,000 degree days: Region IV (southern and central California)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159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549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>
              <a:solidFill>
                <a:srgbClr val="57585B"/>
              </a:solidFill>
              <a:latin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4985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1818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765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193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>
              <a:solidFill>
                <a:srgbClr val="57585B"/>
              </a:solidFill>
              <a:latin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596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2362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05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7705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>
              <a:solidFill>
                <a:srgbClr val="57585B"/>
              </a:solidFill>
              <a:latin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0176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None/>
            </a:pPr>
            <a:endParaRPr lang="en-US" dirty="0">
              <a:solidFill>
                <a:srgbClr val="57585B"/>
              </a:solidFill>
              <a:latin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5695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908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31774">
              <a:defRPr/>
            </a:pPr>
            <a:fld id="{A217F8A2-15BD-470D-AA11-973E4661294A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710004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343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344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941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51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752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784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546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94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163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17F8A2-15BD-470D-AA11-973E4661294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984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92E5CDC-3F8F-AF4C-BDBB-F6335CB85F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760" y="365760"/>
            <a:ext cx="7543165" cy="4572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rebuchet MS" panose="020B0603020202020204" pitchFamily="34" charset="0"/>
              <a:buNone/>
              <a:tabLst/>
              <a:defRPr b="1"/>
            </a:lvl1pPr>
            <a:lvl2pPr marL="0" indent="0">
              <a:spcBef>
                <a:spcPts val="0"/>
              </a:spcBef>
              <a:buNone/>
              <a:defRPr b="1"/>
            </a:lvl2pPr>
            <a:lvl3pPr marL="0" indent="0">
              <a:spcBef>
                <a:spcPts val="0"/>
              </a:spcBef>
              <a:buNone/>
              <a:defRPr b="1"/>
            </a:lvl3pPr>
            <a:lvl4pPr marL="0" indent="0">
              <a:spcBef>
                <a:spcPts val="0"/>
              </a:spcBef>
              <a:buNone/>
              <a:defRPr b="1"/>
            </a:lvl4pPr>
            <a:lvl5pPr marL="0" indent="0">
              <a:spcBef>
                <a:spcPts val="0"/>
              </a:spcBef>
              <a:buNone/>
              <a:defRPr b="1"/>
            </a:lvl5pPr>
            <a:lvl6pPr marL="0" indent="0">
              <a:spcBef>
                <a:spcPts val="0"/>
              </a:spcBef>
              <a:buNone/>
              <a:defRPr b="1"/>
            </a:lvl6pPr>
            <a:lvl7pPr marL="0" indent="0">
              <a:spcBef>
                <a:spcPts val="0"/>
              </a:spcBef>
              <a:buNone/>
              <a:defRPr b="1"/>
            </a:lvl7pPr>
            <a:lvl8pPr marL="0" indent="0">
              <a:spcBef>
                <a:spcPts val="0"/>
              </a:spcBef>
              <a:buNone/>
              <a:defRPr b="1"/>
            </a:lvl8pPr>
            <a:lvl9pPr marL="0" indent="0">
              <a:spcBef>
                <a:spcPts val="0"/>
              </a:spcBef>
              <a:buNone/>
              <a:defRPr b="1"/>
            </a:lvl9pPr>
          </a:lstStyle>
          <a:p>
            <a:pPr lvl="0"/>
            <a:r>
              <a:rPr lang="en-US" dirty="0"/>
              <a:t>Division/Therapeutic Area [Edit here]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DD93F370-0603-42F8-A7D8-E3390EE706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5760" y="1554480"/>
            <a:ext cx="7543165" cy="2560320"/>
          </a:xfrm>
        </p:spPr>
        <p:txBody>
          <a:bodyPr anchor="t" anchorCtr="0"/>
          <a:lstStyle>
            <a:lvl1pPr algn="l">
              <a:defRPr sz="6000" b="0" spc="0" baseline="0"/>
            </a:lvl1pPr>
          </a:lstStyle>
          <a:p>
            <a:r>
              <a:rPr lang="en-US" dirty="0"/>
              <a:t>[Presentation title]</a:t>
            </a:r>
          </a:p>
        </p:txBody>
      </p:sp>
      <p:sp>
        <p:nvSpPr>
          <p:cNvPr id="3" name="Subtitle 3">
            <a:extLst>
              <a:ext uri="{FF2B5EF4-FFF2-40B4-BE49-F238E27FC236}">
                <a16:creationId xmlns:a16="http://schemas.microsoft.com/office/drawing/2014/main" id="{4077195B-8D8D-4BD5-8ADD-A390F24676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758" y="4343400"/>
            <a:ext cx="7543800" cy="4572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 b="1"/>
            </a:lvl1pPr>
            <a:lvl2pPr marL="0" indent="0" algn="l">
              <a:spcBef>
                <a:spcPts val="0"/>
              </a:spcBef>
              <a:buNone/>
              <a:defRPr sz="2000"/>
            </a:lvl2pPr>
            <a:lvl3pPr marL="0" indent="0" algn="l">
              <a:spcBef>
                <a:spcPts val="0"/>
              </a:spcBef>
              <a:buNone/>
              <a:defRPr sz="2000"/>
            </a:lvl3pPr>
            <a:lvl4pPr marL="0" indent="0" algn="l">
              <a:spcBef>
                <a:spcPts val="0"/>
              </a:spcBef>
              <a:buNone/>
              <a:defRPr sz="2000"/>
            </a:lvl4pPr>
            <a:lvl5pPr marL="0" indent="0" algn="l">
              <a:spcBef>
                <a:spcPts val="0"/>
              </a:spcBef>
              <a:buNone/>
              <a:defRPr sz="2000"/>
            </a:lvl5pPr>
            <a:lvl6pPr marL="0" indent="0" algn="l">
              <a:spcBef>
                <a:spcPts val="0"/>
              </a:spcBef>
              <a:buNone/>
              <a:defRPr sz="2000"/>
            </a:lvl6pPr>
            <a:lvl7pPr marL="0" indent="0" algn="l">
              <a:spcBef>
                <a:spcPts val="0"/>
              </a:spcBef>
              <a:buNone/>
              <a:defRPr sz="2000"/>
            </a:lvl7pPr>
            <a:lvl8pPr marL="0" indent="0" algn="l">
              <a:spcBef>
                <a:spcPts val="0"/>
              </a:spcBef>
              <a:buNone/>
              <a:defRPr sz="2000"/>
            </a:lvl8pPr>
            <a:lvl9pPr marL="0" indent="0" algn="l">
              <a:spcBef>
                <a:spcPts val="0"/>
              </a:spcBef>
              <a:buNone/>
              <a:defRPr sz="2000"/>
            </a:lvl9pPr>
          </a:lstStyle>
          <a:p>
            <a:r>
              <a:rPr lang="en-US" dirty="0"/>
              <a:t>[Month 00, 0000]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CE39BE-06F7-7349-BF12-45D065ED87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757" y="4937760"/>
            <a:ext cx="7543167" cy="6858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/>
            </a:lvl1pPr>
            <a:lvl2pPr marL="0" indent="0">
              <a:spcBef>
                <a:spcPts val="0"/>
              </a:spcBef>
              <a:buNone/>
              <a:defRPr b="0"/>
            </a:lvl2pPr>
            <a:lvl3pPr marL="0" indent="0">
              <a:spcBef>
                <a:spcPts val="0"/>
              </a:spcBef>
              <a:buNone/>
              <a:defRPr b="0"/>
            </a:lvl3pPr>
            <a:lvl4pPr marL="0" indent="0">
              <a:spcBef>
                <a:spcPts val="0"/>
              </a:spcBef>
              <a:buNone/>
              <a:defRPr b="0"/>
            </a:lvl4pPr>
            <a:lvl5pPr marL="0" indent="0">
              <a:spcBef>
                <a:spcPts val="0"/>
              </a:spcBef>
              <a:buNone/>
              <a:defRPr b="0"/>
            </a:lvl5pPr>
            <a:lvl6pPr marL="0" indent="0">
              <a:spcBef>
                <a:spcPts val="0"/>
              </a:spcBef>
              <a:buNone/>
              <a:defRPr b="0"/>
            </a:lvl6pPr>
            <a:lvl7pPr marL="0" indent="0">
              <a:spcBef>
                <a:spcPts val="0"/>
              </a:spcBef>
              <a:buNone/>
              <a:defRPr b="0"/>
            </a:lvl7pPr>
            <a:lvl8pPr marL="0" indent="0">
              <a:spcBef>
                <a:spcPts val="0"/>
              </a:spcBef>
              <a:buNone/>
              <a:defRPr b="0"/>
            </a:lvl8pPr>
            <a:lvl9pPr marL="0" indent="0">
              <a:spcBef>
                <a:spcPts val="0"/>
              </a:spcBef>
              <a:buNone/>
              <a:defRPr b="0"/>
            </a:lvl9pPr>
          </a:lstStyle>
          <a:p>
            <a:pPr lvl="0"/>
            <a:r>
              <a:rPr lang="en-US" dirty="0"/>
              <a:t>[Presenter Name]</a:t>
            </a:r>
            <a:br>
              <a:rPr lang="en-US" dirty="0"/>
            </a:br>
            <a:r>
              <a:rPr lang="en-US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70826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8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Almond 1">
    <p:bg>
      <p:bgPr>
        <a:solidFill>
          <a:srgbClr val="DFCB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3036AABB-FB6C-2340-8AFB-DFFA0E13AE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758" y="365125"/>
            <a:ext cx="7539992" cy="914400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9pPr>
          </a:lstStyle>
          <a:p>
            <a:r>
              <a:rPr lang="en-US" dirty="0"/>
              <a:t>[Optional section subtitle/lead-in]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2A20B57-9C1D-4E8F-B2A3-A6062F929C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1554480"/>
            <a:ext cx="7540371" cy="2743200"/>
          </a:xfrm>
        </p:spPr>
        <p:txBody>
          <a:bodyPr anchor="t" anchorCtr="0"/>
          <a:lstStyle>
            <a:lvl1pPr>
              <a:defRPr sz="6000" b="0" spc="0" baseline="0"/>
            </a:lvl1pPr>
          </a:lstStyle>
          <a:p>
            <a:r>
              <a:rPr lang="en-US" dirty="0"/>
              <a:t>[Section title]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DB1BE67-4AA2-4F98-8F15-39B4F53A1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4D6E-360F-4BAD-AEED-D1BBED614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4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9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Chocolate 1">
    <p:bg>
      <p:bgPr>
        <a:solidFill>
          <a:srgbClr val="D2CA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3036AABB-FB6C-2340-8AFB-DFFA0E13AE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758" y="365125"/>
            <a:ext cx="7539992" cy="914400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9pPr>
          </a:lstStyle>
          <a:p>
            <a:r>
              <a:rPr lang="en-US" dirty="0"/>
              <a:t>[Optional section subtitle/lead-in]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2A20B57-9C1D-4E8F-B2A3-A6062F929C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1554480"/>
            <a:ext cx="7540371" cy="2743200"/>
          </a:xfrm>
        </p:spPr>
        <p:txBody>
          <a:bodyPr anchor="t" anchorCtr="0"/>
          <a:lstStyle>
            <a:lvl1pPr>
              <a:defRPr sz="6000" b="0" spc="0" baseline="0"/>
            </a:lvl1pPr>
          </a:lstStyle>
          <a:p>
            <a:r>
              <a:rPr lang="en-US" dirty="0"/>
              <a:t>[Section title]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DB1BE67-4AA2-4F98-8F15-39B4F53A1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4D6E-360F-4BAD-AEED-D1BBED614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4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9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7D43C-8061-4F4B-A58C-537B44EA7F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CB52D-820B-4886-993D-F1BD3CE0A1B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Ins="0" numCol="2" spcCol="301752"/>
          <a:lstStyle>
            <a:lvl1pPr marL="411480" indent="-411480">
              <a:buClrTx/>
              <a:buFont typeface="+mj-lt"/>
              <a:buAutoNum type="arabicPeriod"/>
              <a:tabLst/>
              <a:defRPr/>
            </a:lvl1pPr>
            <a:lvl2pPr marL="640080" indent="-228600">
              <a:tabLst/>
              <a:defRPr/>
            </a:lvl2pPr>
            <a:lvl3pPr marL="868680" indent="-228600">
              <a:tabLst/>
              <a:defRPr/>
            </a:lvl3pPr>
            <a:lvl4pPr marL="1097280" indent="-228600">
              <a:tabLst/>
              <a:defRPr/>
            </a:lvl4pPr>
            <a:lvl5pPr marL="1325880" indent="-228600">
              <a:tabLst/>
              <a:defRPr/>
            </a:lvl5pPr>
            <a:lvl6pPr marL="1554480" indent="-228600">
              <a:tabLst/>
              <a:defRPr/>
            </a:lvl6pPr>
            <a:lvl7pPr marL="1783080" indent="-228600">
              <a:tabLst/>
              <a:defRPr/>
            </a:lvl7pPr>
            <a:lvl8pPr marL="2011680" indent="-228600">
              <a:tabLst/>
              <a:defRPr/>
            </a:lvl8pPr>
            <a:lvl9pPr marL="2240280" indent="-228600">
              <a:tabLst/>
              <a:defRPr/>
            </a:lvl9pPr>
          </a:lstStyle>
          <a:p>
            <a:pPr lvl="0"/>
            <a:r>
              <a:rPr lang="en-US" dirty="0"/>
              <a:t>[Agenda item]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7A49372-BC99-44B1-93F3-52B055BA1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4D6E-360F-4BAD-AEED-D1BBED614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7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744">
          <p15:clr>
            <a:srgbClr val="FBAE40"/>
          </p15:clr>
        </p15:guide>
        <p15:guide id="2" pos="393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7D43C-8061-4F4B-A58C-537B44EA7F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CB52D-820B-4886-993D-F1BD3CE0A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554480"/>
            <a:ext cx="8524240" cy="4572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7A49372-BC99-44B1-93F3-52B055BA1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4D6E-360F-4BAD-AEED-D1BBED614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21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560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6F4C8E8-7E9A-224F-8714-AB4216A9C1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365760"/>
            <a:ext cx="11460480" cy="914400"/>
          </a:xfrm>
        </p:spPr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83941-3469-4946-BCE6-FA84F7323A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58" y="1554480"/>
            <a:ext cx="5577840" cy="4572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A127C-C71C-410F-8BEA-B1AA4E4DB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1554480"/>
            <a:ext cx="5577840" cy="4572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41E30D8-4EF8-495A-8824-D819A46BF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4D6E-360F-4BAD-AEED-D1BBED614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2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744">
          <p15:clr>
            <a:srgbClr val="FBAE40"/>
          </p15:clr>
        </p15:guide>
        <p15:guide id="2" pos="3936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0A65C3A-C556-7B4E-9098-E1FD19D432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365760"/>
            <a:ext cx="11460480" cy="914400"/>
          </a:xfrm>
        </p:spPr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83941-3469-4946-BCE6-FA84F7323A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554480"/>
            <a:ext cx="3621024" cy="4572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A127C-C71C-410F-8BEA-B1AA4E4DB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5488" y="1554480"/>
            <a:ext cx="3621024" cy="4572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48592F68-1A92-1442-9565-3EF907A57B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05216" y="1554480"/>
            <a:ext cx="3621024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41E30D8-4EF8-495A-8824-D819A46BF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4D6E-360F-4BAD-AEED-D1BBED614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8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98">
          <p15:clr>
            <a:srgbClr val="FBAE40"/>
          </p15:clr>
        </p15:guide>
        <p15:guide id="2" pos="2512">
          <p15:clr>
            <a:srgbClr val="FBAE40"/>
          </p15:clr>
        </p15:guide>
        <p15:guide id="3" pos="4982">
          <p15:clr>
            <a:srgbClr val="FBAE40"/>
          </p15:clr>
        </p15:guide>
        <p15:guide id="4" pos="516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2861D7D-0CE3-D447-AB46-E7F0601A9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365760"/>
            <a:ext cx="11460480" cy="914400"/>
          </a:xfrm>
        </p:spPr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83941-3469-4946-BCE6-FA84F7323A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554480"/>
            <a:ext cx="2642616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A127C-C71C-410F-8BEA-B1AA4E4DB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02001" y="1554480"/>
            <a:ext cx="2641598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48592F68-1A92-1442-9565-3EF907A57B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8400" y="1554480"/>
            <a:ext cx="2641600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04198CF4-E51B-2147-88D7-1228A1479BF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9183624" y="1554480"/>
            <a:ext cx="2642616" cy="457200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1E30D8-4EF8-495A-8824-D819A46BF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4D6E-360F-4BAD-AEED-D1BBED614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30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080">
          <p15:clr>
            <a:srgbClr val="FBAE40"/>
          </p15:clr>
        </p15:guide>
        <p15:guide id="2" pos="1896">
          <p15:clr>
            <a:srgbClr val="FBAE40"/>
          </p15:clr>
        </p15:guide>
        <p15:guide id="3" pos="5600">
          <p15:clr>
            <a:srgbClr val="FBAE40"/>
          </p15:clr>
        </p15:guide>
        <p15:guide id="4" pos="5784">
          <p15:clr>
            <a:srgbClr val="FBAE40"/>
          </p15:clr>
        </p15:guide>
        <p15:guide id="5" pos="3744">
          <p15:clr>
            <a:srgbClr val="FBAE40"/>
          </p15:clr>
        </p15:guide>
        <p15:guide id="6" pos="3936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bar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D903699-153C-AD47-95F6-16E2B30162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365760"/>
            <a:ext cx="11460480" cy="914400"/>
          </a:xfrm>
        </p:spPr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83941-3469-4946-BCE6-FA84F7323A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554480"/>
            <a:ext cx="3618992" cy="4572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A127C-C71C-410F-8BEA-B1AA4E4DB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6504" y="1554480"/>
            <a:ext cx="7539736" cy="4572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941E30D8-4EF8-495A-8824-D819A46BF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4D6E-360F-4BAD-AEED-D1BBED614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20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700">
          <p15:clr>
            <a:srgbClr val="FBAE40"/>
          </p15:clr>
        </p15:guide>
        <p15:guide id="2" pos="2512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deba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EF123-E2C1-8448-BA4B-9ECBEA28E8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365760"/>
            <a:ext cx="11460480" cy="914400"/>
          </a:xfrm>
        </p:spPr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83941-3469-4946-BCE6-FA84F7323A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554480"/>
            <a:ext cx="7539736" cy="4572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8A127C-C71C-410F-8BEA-B1AA4E4DB5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07248" y="1554480"/>
            <a:ext cx="3618992" cy="4572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67FB1D32-3E1C-554A-A887-047CEBF6A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4D6E-360F-4BAD-AEED-D1BBED614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3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3" pos="4980">
          <p15:clr>
            <a:srgbClr val="FBAE40"/>
          </p15:clr>
        </p15:guide>
        <p15:guide id="4" pos="516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Statem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244BE-F5F5-DB40-B805-09B59F695D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[Optional slide title]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CB52D-820B-4886-993D-F1BD3CE0A1B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5760" y="1554479"/>
            <a:ext cx="8524240" cy="45720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6000" b="0" spc="0" baseline="0">
                <a:solidFill>
                  <a:schemeClr val="tx1"/>
                </a:solidFill>
                <a:latin typeface="+mn-lt"/>
              </a:defRPr>
            </a:lvl1pPr>
            <a:lvl2pPr marL="228600">
              <a:spcBef>
                <a:spcPts val="1200"/>
              </a:spcBef>
              <a:defRPr/>
            </a:lvl2pPr>
            <a:lvl3pPr marL="457200">
              <a:defRPr/>
            </a:lvl3pPr>
            <a:lvl4pPr marL="685800">
              <a:defRPr/>
            </a:lvl4pPr>
            <a:lvl5pPr marL="914400">
              <a:defRPr/>
            </a:lvl5pPr>
            <a:lvl6pPr marL="1143000">
              <a:defRPr/>
            </a:lvl6pPr>
            <a:lvl7pPr marL="1371600">
              <a:defRPr/>
            </a:lvl7pPr>
            <a:lvl8pPr marL="1600200">
              <a:defRPr/>
            </a:lvl8pPr>
            <a:lvl9pPr marL="1828800">
              <a:defRPr/>
            </a:lvl9pPr>
          </a:lstStyle>
          <a:p>
            <a:pPr lvl="0"/>
            <a:r>
              <a:rPr lang="en-US" dirty="0"/>
              <a:t>[Big statement]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7A49372-BC99-44B1-93F3-52B055BA1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4D6E-360F-4BAD-AEED-D1BBED614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056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56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Thir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92E5CDC-3F8F-AF4C-BDBB-F6335CB85F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760" y="365760"/>
            <a:ext cx="7543165" cy="4572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rebuchet MS" panose="020B0603020202020204" pitchFamily="34" charset="0"/>
              <a:buNone/>
              <a:tabLst/>
              <a:defRPr b="1"/>
            </a:lvl1pPr>
            <a:lvl2pPr marL="0" indent="0">
              <a:spcBef>
                <a:spcPts val="0"/>
              </a:spcBef>
              <a:buNone/>
              <a:defRPr b="1"/>
            </a:lvl2pPr>
            <a:lvl3pPr marL="0" indent="0">
              <a:spcBef>
                <a:spcPts val="0"/>
              </a:spcBef>
              <a:buNone/>
              <a:defRPr b="1"/>
            </a:lvl3pPr>
            <a:lvl4pPr marL="0" indent="0">
              <a:spcBef>
                <a:spcPts val="0"/>
              </a:spcBef>
              <a:buNone/>
              <a:defRPr b="1"/>
            </a:lvl4pPr>
            <a:lvl5pPr marL="0" indent="0">
              <a:spcBef>
                <a:spcPts val="0"/>
              </a:spcBef>
              <a:buNone/>
              <a:defRPr b="1"/>
            </a:lvl5pPr>
            <a:lvl6pPr marL="0" indent="0">
              <a:spcBef>
                <a:spcPts val="0"/>
              </a:spcBef>
              <a:buNone/>
              <a:defRPr b="1"/>
            </a:lvl6pPr>
            <a:lvl7pPr marL="0" indent="0">
              <a:spcBef>
                <a:spcPts val="0"/>
              </a:spcBef>
              <a:buNone/>
              <a:defRPr b="1"/>
            </a:lvl7pPr>
            <a:lvl8pPr marL="0" indent="0">
              <a:spcBef>
                <a:spcPts val="0"/>
              </a:spcBef>
              <a:buNone/>
              <a:defRPr b="1"/>
            </a:lvl8pPr>
            <a:lvl9pPr marL="0" indent="0">
              <a:spcBef>
                <a:spcPts val="0"/>
              </a:spcBef>
              <a:buNone/>
              <a:defRPr b="1"/>
            </a:lvl9pPr>
          </a:lstStyle>
          <a:p>
            <a:pPr lvl="0"/>
            <a:r>
              <a:rPr lang="en-US" dirty="0"/>
              <a:t>Division/Therapeutic Area [Edit here]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DD93F370-0603-42F8-A7D8-E3390EE706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5760" y="1554480"/>
            <a:ext cx="7543165" cy="2560320"/>
          </a:xfrm>
        </p:spPr>
        <p:txBody>
          <a:bodyPr anchor="t" anchorCtr="0"/>
          <a:lstStyle>
            <a:lvl1pPr algn="l">
              <a:defRPr sz="6000" b="0" spc="0" baseline="0"/>
            </a:lvl1pPr>
          </a:lstStyle>
          <a:p>
            <a:r>
              <a:rPr lang="en-US" dirty="0"/>
              <a:t>[Presentation title]</a:t>
            </a:r>
          </a:p>
        </p:txBody>
      </p:sp>
      <p:sp>
        <p:nvSpPr>
          <p:cNvPr id="3" name="Subtitle 3">
            <a:extLst>
              <a:ext uri="{FF2B5EF4-FFF2-40B4-BE49-F238E27FC236}">
                <a16:creationId xmlns:a16="http://schemas.microsoft.com/office/drawing/2014/main" id="{4077195B-8D8D-4BD5-8ADD-A390F24676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758" y="4343400"/>
            <a:ext cx="7543800" cy="45720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2000" b="1"/>
            </a:lvl1pPr>
            <a:lvl2pPr marL="0" indent="0" algn="l">
              <a:spcBef>
                <a:spcPts val="0"/>
              </a:spcBef>
              <a:buNone/>
              <a:defRPr sz="2000"/>
            </a:lvl2pPr>
            <a:lvl3pPr marL="0" indent="0" algn="l">
              <a:spcBef>
                <a:spcPts val="0"/>
              </a:spcBef>
              <a:buNone/>
              <a:defRPr sz="2000"/>
            </a:lvl3pPr>
            <a:lvl4pPr marL="0" indent="0" algn="l">
              <a:spcBef>
                <a:spcPts val="0"/>
              </a:spcBef>
              <a:buNone/>
              <a:defRPr sz="2000"/>
            </a:lvl4pPr>
            <a:lvl5pPr marL="0" indent="0" algn="l">
              <a:spcBef>
                <a:spcPts val="0"/>
              </a:spcBef>
              <a:buNone/>
              <a:defRPr sz="2000"/>
            </a:lvl5pPr>
            <a:lvl6pPr marL="0" indent="0" algn="l">
              <a:spcBef>
                <a:spcPts val="0"/>
              </a:spcBef>
              <a:buNone/>
              <a:defRPr sz="2000"/>
            </a:lvl6pPr>
            <a:lvl7pPr marL="0" indent="0" algn="l">
              <a:spcBef>
                <a:spcPts val="0"/>
              </a:spcBef>
              <a:buNone/>
              <a:defRPr sz="2000"/>
            </a:lvl7pPr>
            <a:lvl8pPr marL="0" indent="0" algn="l">
              <a:spcBef>
                <a:spcPts val="0"/>
              </a:spcBef>
              <a:buNone/>
              <a:defRPr sz="2000"/>
            </a:lvl8pPr>
            <a:lvl9pPr marL="0" indent="0" algn="l">
              <a:spcBef>
                <a:spcPts val="0"/>
              </a:spcBef>
              <a:buNone/>
              <a:defRPr sz="2000"/>
            </a:lvl9pPr>
          </a:lstStyle>
          <a:p>
            <a:r>
              <a:rPr lang="en-US" dirty="0"/>
              <a:t>[Month 00, 0000]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CE39BE-06F7-7349-BF12-45D065ED87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757" y="4937760"/>
            <a:ext cx="7543167" cy="6858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b="0"/>
            </a:lvl1pPr>
            <a:lvl2pPr marL="0" indent="0">
              <a:spcBef>
                <a:spcPts val="0"/>
              </a:spcBef>
              <a:buNone/>
              <a:defRPr b="0"/>
            </a:lvl2pPr>
            <a:lvl3pPr marL="0" indent="0">
              <a:spcBef>
                <a:spcPts val="0"/>
              </a:spcBef>
              <a:buNone/>
              <a:defRPr b="0"/>
            </a:lvl3pPr>
            <a:lvl4pPr marL="0" indent="0">
              <a:spcBef>
                <a:spcPts val="0"/>
              </a:spcBef>
              <a:buNone/>
              <a:defRPr b="0"/>
            </a:lvl4pPr>
            <a:lvl5pPr marL="0" indent="0">
              <a:spcBef>
                <a:spcPts val="0"/>
              </a:spcBef>
              <a:buNone/>
              <a:defRPr b="0"/>
            </a:lvl5pPr>
            <a:lvl6pPr marL="0" indent="0">
              <a:spcBef>
                <a:spcPts val="0"/>
              </a:spcBef>
              <a:buNone/>
              <a:defRPr b="0"/>
            </a:lvl6pPr>
            <a:lvl7pPr marL="0" indent="0">
              <a:spcBef>
                <a:spcPts val="0"/>
              </a:spcBef>
              <a:buNone/>
              <a:defRPr b="0"/>
            </a:lvl7pPr>
            <a:lvl8pPr marL="0" indent="0">
              <a:spcBef>
                <a:spcPts val="0"/>
              </a:spcBef>
              <a:buNone/>
              <a:defRPr b="0"/>
            </a:lvl8pPr>
            <a:lvl9pPr marL="0" indent="0">
              <a:spcBef>
                <a:spcPts val="0"/>
              </a:spcBef>
              <a:buNone/>
              <a:defRPr b="0"/>
            </a:lvl9pPr>
          </a:lstStyle>
          <a:p>
            <a:pPr lvl="0"/>
            <a:r>
              <a:rPr lang="en-US" dirty="0"/>
              <a:t>[Presenter Name]</a:t>
            </a:r>
            <a:br>
              <a:rPr lang="en-US" dirty="0"/>
            </a:br>
            <a:r>
              <a:rPr lang="en-US" dirty="0"/>
              <a:t>[Title]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4DF5C4D3-C5D6-1C42-9EC6-C8BA2A34AF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05215" y="0"/>
            <a:ext cx="3986785" cy="6857999"/>
          </a:xfrm>
          <a:noFill/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199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82">
          <p15:clr>
            <a:srgbClr val="FBAE40"/>
          </p15:clr>
        </p15:guide>
        <p15:guide id="2" pos="5168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Statement - Light Gray">
    <p:bg>
      <p:bgPr>
        <a:solidFill>
          <a:srgbClr val="EE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244BE-F5F5-DB40-B805-09B59F695D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365760"/>
            <a:ext cx="11460480" cy="914400"/>
          </a:xfrm>
        </p:spPr>
        <p:txBody>
          <a:bodyPr/>
          <a:lstStyle/>
          <a:p>
            <a:r>
              <a:rPr lang="en-US" dirty="0"/>
              <a:t>[Optional slide title]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CB52D-820B-4886-993D-F1BD3CE0A1B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5760" y="1554479"/>
            <a:ext cx="8524240" cy="45720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6000" b="0" spc="0" baseline="0">
                <a:solidFill>
                  <a:schemeClr val="tx1"/>
                </a:solidFill>
                <a:latin typeface="+mn-lt"/>
              </a:defRPr>
            </a:lvl1pPr>
            <a:lvl2pPr marL="228600">
              <a:spcBef>
                <a:spcPts val="1200"/>
              </a:spcBef>
              <a:defRPr/>
            </a:lvl2pPr>
            <a:lvl3pPr marL="457200">
              <a:defRPr/>
            </a:lvl3pPr>
            <a:lvl4pPr marL="685800">
              <a:defRPr/>
            </a:lvl4pPr>
            <a:lvl5pPr marL="914400">
              <a:defRPr/>
            </a:lvl5pPr>
            <a:lvl6pPr marL="1143000">
              <a:defRPr/>
            </a:lvl6pPr>
            <a:lvl7pPr marL="1371600">
              <a:defRPr/>
            </a:lvl7pPr>
            <a:lvl8pPr marL="1600200">
              <a:defRPr/>
            </a:lvl8pPr>
            <a:lvl9pPr marL="1828800">
              <a:defRPr/>
            </a:lvl9pPr>
          </a:lstStyle>
          <a:p>
            <a:pPr lvl="0"/>
            <a:r>
              <a:rPr lang="en-US" dirty="0"/>
              <a:t>[Big statement]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7A49372-BC99-44B1-93F3-52B055BA1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4D6E-360F-4BAD-AEED-D1BBED614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8271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560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Quo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244BE-F5F5-DB40-B805-09B59F695D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365760"/>
            <a:ext cx="11460480" cy="914400"/>
          </a:xfrm>
        </p:spPr>
        <p:txBody>
          <a:bodyPr/>
          <a:lstStyle/>
          <a:p>
            <a:r>
              <a:rPr lang="en-US" dirty="0"/>
              <a:t>[Optional slide title]</a:t>
            </a:r>
          </a:p>
        </p:txBody>
      </p:sp>
      <p:sp>
        <p:nvSpPr>
          <p:cNvPr id="4" name="Quote">
            <a:extLst>
              <a:ext uri="{FF2B5EF4-FFF2-40B4-BE49-F238E27FC236}">
                <a16:creationId xmlns:a16="http://schemas.microsoft.com/office/drawing/2014/main" id="{398E39FE-76DD-EB47-9601-048CD5D34A50}"/>
              </a:ext>
            </a:extLst>
          </p:cNvPr>
          <p:cNvSpPr txBox="1"/>
          <p:nvPr/>
        </p:nvSpPr>
        <p:spPr>
          <a:xfrm>
            <a:off x="365761" y="1554479"/>
            <a:ext cx="457200" cy="3429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Pct val="100000"/>
              <a:buFont typeface="Trebuchet MS"/>
              <a:buNone/>
            </a:pPr>
            <a:r>
              <a:rPr lang="en-US" sz="6000" b="0" dirty="0"/>
              <a:t>“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CB52D-820B-4886-993D-F1BD3CE0A1B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2960" y="1554479"/>
            <a:ext cx="8524240" cy="34290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6000" b="0" spc="0" baseline="0">
                <a:solidFill>
                  <a:schemeClr val="tx1"/>
                </a:solidFill>
                <a:latin typeface="+mn-lt"/>
              </a:defRPr>
            </a:lvl1pPr>
            <a:lvl2pPr marL="0" indent="0">
              <a:spcBef>
                <a:spcPts val="1200"/>
              </a:spcBef>
              <a:buNone/>
              <a:defRPr/>
            </a:lvl2pPr>
            <a:lvl3pPr marL="457200">
              <a:defRPr/>
            </a:lvl3pPr>
            <a:lvl4pPr marL="685800">
              <a:defRPr/>
            </a:lvl4pPr>
            <a:lvl5pPr marL="914400">
              <a:defRPr/>
            </a:lvl5pPr>
            <a:lvl6pPr marL="1143000">
              <a:defRPr/>
            </a:lvl6pPr>
            <a:lvl7pPr marL="1371600">
              <a:defRPr/>
            </a:lvl7pPr>
            <a:lvl8pPr marL="1600200">
              <a:defRPr/>
            </a:lvl8pPr>
            <a:lvl9pPr marL="1828800">
              <a:defRPr/>
            </a:lvl9pPr>
          </a:lstStyle>
          <a:p>
            <a:pPr lvl="0"/>
            <a:r>
              <a:rPr lang="en-US" dirty="0"/>
              <a:t>[Big quote.”]</a:t>
            </a:r>
          </a:p>
        </p:txBody>
      </p:sp>
      <p:cxnSp>
        <p:nvCxnSpPr>
          <p:cNvPr id="9" name="Line">
            <a:extLst>
              <a:ext uri="{FF2B5EF4-FFF2-40B4-BE49-F238E27FC236}">
                <a16:creationId xmlns:a16="http://schemas.microsoft.com/office/drawing/2014/main" id="{8DA9817E-4A6F-8D45-83CB-AAE17B768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22960" y="5215942"/>
            <a:ext cx="2642616" cy="0"/>
          </a:xfrm>
          <a:prstGeom prst="line">
            <a:avLst/>
          </a:prstGeom>
          <a:ln w="28575" cap="rnd"/>
        </p:spPr>
        <p:style>
          <a:lnRef idx="1">
            <a:srgbClr val="BE2BBB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2C350BF-B5C5-E44E-8003-E797842CDA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961" y="5303520"/>
            <a:ext cx="2642616" cy="822960"/>
          </a:xfrm>
        </p:spPr>
        <p:txBody>
          <a:bodyPr tIns="0"/>
          <a:lstStyle>
            <a:lvl1pPr marL="0" indent="0">
              <a:spcBef>
                <a:spcPts val="0"/>
              </a:spcBef>
              <a:buNone/>
              <a:defRPr sz="1800"/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[Title]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7A49372-BC99-44B1-93F3-52B055BA1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4D6E-360F-4BAD-AEED-D1BBED614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36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5888">
          <p15:clr>
            <a:srgbClr val="FBAE40"/>
          </p15:clr>
        </p15:guide>
        <p15:guide id="3" pos="51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Quote - Light Gray">
    <p:bg>
      <p:bgPr>
        <a:solidFill>
          <a:srgbClr val="EE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244BE-F5F5-DB40-B805-09B59F695D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365760"/>
            <a:ext cx="11460480" cy="914400"/>
          </a:xfrm>
        </p:spPr>
        <p:txBody>
          <a:bodyPr/>
          <a:lstStyle/>
          <a:p>
            <a:r>
              <a:rPr lang="en-US" dirty="0"/>
              <a:t>[Optional slide title]</a:t>
            </a:r>
          </a:p>
        </p:txBody>
      </p:sp>
      <p:sp>
        <p:nvSpPr>
          <p:cNvPr id="4" name="Quote">
            <a:extLst>
              <a:ext uri="{FF2B5EF4-FFF2-40B4-BE49-F238E27FC236}">
                <a16:creationId xmlns:a16="http://schemas.microsoft.com/office/drawing/2014/main" id="{398E39FE-76DD-EB47-9601-048CD5D34A50}"/>
              </a:ext>
            </a:extLst>
          </p:cNvPr>
          <p:cNvSpPr txBox="1"/>
          <p:nvPr/>
        </p:nvSpPr>
        <p:spPr>
          <a:xfrm>
            <a:off x="365761" y="1554479"/>
            <a:ext cx="457200" cy="3429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buSzPct val="100000"/>
              <a:buFont typeface="Trebuchet MS"/>
              <a:buNone/>
            </a:pPr>
            <a:r>
              <a:rPr lang="en-US" sz="6000" b="0" dirty="0"/>
              <a:t>“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CB52D-820B-4886-993D-F1BD3CE0A1B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22960" y="1554479"/>
            <a:ext cx="8524240" cy="342900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6000" b="0" spc="0" baseline="0">
                <a:solidFill>
                  <a:schemeClr val="tx1"/>
                </a:solidFill>
                <a:latin typeface="+mn-lt"/>
              </a:defRPr>
            </a:lvl1pPr>
            <a:lvl2pPr marL="228600">
              <a:spcBef>
                <a:spcPts val="1200"/>
              </a:spcBef>
              <a:defRPr/>
            </a:lvl2pPr>
            <a:lvl3pPr marL="457200">
              <a:defRPr/>
            </a:lvl3pPr>
            <a:lvl4pPr marL="685800">
              <a:defRPr/>
            </a:lvl4pPr>
            <a:lvl5pPr marL="914400">
              <a:defRPr/>
            </a:lvl5pPr>
            <a:lvl6pPr marL="1143000">
              <a:defRPr/>
            </a:lvl6pPr>
            <a:lvl7pPr marL="1371600">
              <a:defRPr/>
            </a:lvl7pPr>
            <a:lvl8pPr marL="1600200">
              <a:defRPr/>
            </a:lvl8pPr>
            <a:lvl9pPr marL="1828800">
              <a:defRPr/>
            </a:lvl9pPr>
          </a:lstStyle>
          <a:p>
            <a:pPr lvl="0"/>
            <a:r>
              <a:rPr lang="en-US" dirty="0"/>
              <a:t>[Big quote.”]</a:t>
            </a:r>
          </a:p>
        </p:txBody>
      </p:sp>
      <p:cxnSp>
        <p:nvCxnSpPr>
          <p:cNvPr id="9" name="Line">
            <a:extLst>
              <a:ext uri="{FF2B5EF4-FFF2-40B4-BE49-F238E27FC236}">
                <a16:creationId xmlns:a16="http://schemas.microsoft.com/office/drawing/2014/main" id="{8DA9817E-4A6F-8D45-83CB-AAE17B768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22960" y="5215942"/>
            <a:ext cx="2642616" cy="0"/>
          </a:xfrm>
          <a:prstGeom prst="line">
            <a:avLst/>
          </a:prstGeom>
          <a:ln w="28575" cap="rnd"/>
        </p:spPr>
        <p:style>
          <a:lnRef idx="1">
            <a:srgbClr val="BE2BBB"/>
          </a:lnRef>
          <a:fillRef idx="0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</p:cxn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52C350BF-B5C5-E44E-8003-E797842CDA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961" y="5303520"/>
            <a:ext cx="2642616" cy="822960"/>
          </a:xfrm>
        </p:spPr>
        <p:txBody>
          <a:bodyPr tIns="0"/>
          <a:lstStyle>
            <a:lvl1pPr marL="0" indent="0">
              <a:spcBef>
                <a:spcPts val="0"/>
              </a:spcBef>
              <a:buNone/>
              <a:defRPr sz="1800"/>
            </a:lvl1pPr>
            <a:lvl2pPr marL="0" indent="0">
              <a:spcBef>
                <a:spcPts val="0"/>
              </a:spcBef>
              <a:buNone/>
              <a:defRPr sz="1800"/>
            </a:lvl2pPr>
            <a:lvl3pPr marL="0" indent="0">
              <a:spcBef>
                <a:spcPts val="0"/>
              </a:spcBef>
              <a:buNone/>
              <a:defRPr sz="1800"/>
            </a:lvl3pPr>
            <a:lvl4pPr marL="0" indent="0">
              <a:spcBef>
                <a:spcPts val="0"/>
              </a:spcBef>
              <a:buNone/>
              <a:defRPr sz="1800"/>
            </a:lvl4pPr>
            <a:lvl5pPr marL="0" indent="0">
              <a:spcBef>
                <a:spcPts val="0"/>
              </a:spcBef>
              <a:buNone/>
              <a:defRPr sz="1800"/>
            </a:lvl5pPr>
            <a:lvl6pPr marL="0" indent="0">
              <a:spcBef>
                <a:spcPts val="0"/>
              </a:spcBef>
              <a:buNone/>
              <a:defRPr sz="1800"/>
            </a:lvl6pPr>
            <a:lvl7pPr marL="0" indent="0">
              <a:spcBef>
                <a:spcPts val="0"/>
              </a:spcBef>
              <a:buNone/>
              <a:defRPr sz="1800"/>
            </a:lvl7pPr>
            <a:lvl8pPr marL="0" indent="0">
              <a:spcBef>
                <a:spcPts val="0"/>
              </a:spcBef>
              <a:buNone/>
              <a:defRPr sz="1800"/>
            </a:lvl8pPr>
            <a:lvl9pPr marL="0" indent="0">
              <a:spcBef>
                <a:spcPts val="0"/>
              </a:spcBef>
              <a:buNone/>
              <a:defRPr sz="1800"/>
            </a:lvl9pPr>
          </a:lstStyle>
          <a:p>
            <a:pPr lvl="0"/>
            <a:r>
              <a:rPr lang="en-US" dirty="0"/>
              <a:t>[</a:t>
            </a:r>
            <a:r>
              <a:rPr lang="en-US" dirty="0" err="1"/>
              <a:t>Firstname</a:t>
            </a:r>
            <a:r>
              <a:rPr lang="en-US" dirty="0"/>
              <a:t> </a:t>
            </a:r>
            <a:r>
              <a:rPr lang="en-US" dirty="0" err="1"/>
              <a:t>Lastname</a:t>
            </a:r>
            <a:r>
              <a:rPr lang="en-US" dirty="0"/>
              <a:t>]</a:t>
            </a:r>
            <a:br>
              <a:rPr lang="en-US" dirty="0"/>
            </a:br>
            <a:r>
              <a:rPr lang="en-US" dirty="0"/>
              <a:t>[Title]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7A49372-BC99-44B1-93F3-52B055BA1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4D6E-360F-4BAD-AEED-D1BBED614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14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5888">
          <p15:clr>
            <a:srgbClr val="FBAE40"/>
          </p15:clr>
        </p15:guide>
        <p15:guide id="3" pos="51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One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ver Up">
            <a:extLst>
              <a:ext uri="{FF2B5EF4-FFF2-40B4-BE49-F238E27FC236}">
                <a16:creationId xmlns:a16="http://schemas.microsoft.com/office/drawing/2014/main" id="{A197128E-BF62-4A4E-8AFB-081B335C3E19}"/>
              </a:ext>
            </a:extLst>
          </p:cNvPr>
          <p:cNvSpPr/>
          <p:nvPr/>
        </p:nvSpPr>
        <p:spPr bwMode="white">
          <a:xfrm>
            <a:off x="5794248" y="6126480"/>
            <a:ext cx="6397752" cy="7315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77D43C-8061-4F4B-A58C-537B44EA7F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365760"/>
            <a:ext cx="5428488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CB52D-820B-4886-993D-F1BD3CE0A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554480"/>
            <a:ext cx="5428488" cy="4572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FB768959-B468-B74C-99C1-89889E5B1E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solidFill>
            <a:srgbClr val="F2F2F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7A49372-BC99-44B1-93F3-52B055BA1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4D6E-360F-4BAD-AEED-D1BBED614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43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wo Pict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ver Up">
            <a:extLst>
              <a:ext uri="{FF2B5EF4-FFF2-40B4-BE49-F238E27FC236}">
                <a16:creationId xmlns:a16="http://schemas.microsoft.com/office/drawing/2014/main" id="{05564E06-BCFC-C445-9629-1D50DDC546DE}"/>
              </a:ext>
            </a:extLst>
          </p:cNvPr>
          <p:cNvSpPr/>
          <p:nvPr/>
        </p:nvSpPr>
        <p:spPr bwMode="white">
          <a:xfrm>
            <a:off x="5794248" y="6126480"/>
            <a:ext cx="6397752" cy="7315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77D43C-8061-4F4B-A58C-537B44EA7F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365760"/>
            <a:ext cx="5428488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CB52D-820B-4886-993D-F1BD3CE0A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554480"/>
            <a:ext cx="5428488" cy="4572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FB768959-B468-B74C-99C1-89889E5B1E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01568"/>
          </a:xfrm>
          <a:solidFill>
            <a:srgbClr val="F2F2F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613A27A-887F-7D4B-BD42-C5EF05F124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456432"/>
            <a:ext cx="6096000" cy="3401568"/>
          </a:xfrm>
          <a:solidFill>
            <a:srgbClr val="D9D9D9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49372-BC99-44B1-93F3-52B055BA1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4D6E-360F-4BAD-AEED-D1BBED614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87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hree Pict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ver Up">
            <a:extLst>
              <a:ext uri="{FF2B5EF4-FFF2-40B4-BE49-F238E27FC236}">
                <a16:creationId xmlns:a16="http://schemas.microsoft.com/office/drawing/2014/main" id="{D6AA2B57-3556-9148-B05C-850FDE71B729}"/>
              </a:ext>
            </a:extLst>
          </p:cNvPr>
          <p:cNvSpPr/>
          <p:nvPr/>
        </p:nvSpPr>
        <p:spPr bwMode="white">
          <a:xfrm>
            <a:off x="5794248" y="6126480"/>
            <a:ext cx="6397752" cy="7315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77D43C-8061-4F4B-A58C-537B44EA7F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365760"/>
            <a:ext cx="5428488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CB52D-820B-4886-993D-F1BD3CE0A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554480"/>
            <a:ext cx="5428488" cy="4572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FB768959-B468-B74C-99C1-89889E5B1E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01568"/>
          </a:xfrm>
          <a:solidFill>
            <a:srgbClr val="F2F2F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613A27A-887F-7D4B-BD42-C5EF05F124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456432"/>
            <a:ext cx="3017520" cy="3401568"/>
          </a:xfrm>
          <a:solidFill>
            <a:srgbClr val="D9D9D9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C2AB3B13-24B5-EA40-92B2-665869E4657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68384" y="3456432"/>
            <a:ext cx="3023616" cy="3401568"/>
          </a:xfrm>
          <a:solidFill>
            <a:srgbClr val="BFBFBF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A7A49372-BC99-44B1-93F3-52B055BA1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4D6E-360F-4BAD-AEED-D1BBED614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33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Four Pictur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ver Up">
            <a:extLst>
              <a:ext uri="{FF2B5EF4-FFF2-40B4-BE49-F238E27FC236}">
                <a16:creationId xmlns:a16="http://schemas.microsoft.com/office/drawing/2014/main" id="{31420F2B-5790-B544-8C23-DB7FE2439BE1}"/>
              </a:ext>
            </a:extLst>
          </p:cNvPr>
          <p:cNvSpPr/>
          <p:nvPr/>
        </p:nvSpPr>
        <p:spPr bwMode="white">
          <a:xfrm>
            <a:off x="5794248" y="6126480"/>
            <a:ext cx="6397752" cy="7315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0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77D43C-8061-4F4B-A58C-537B44EA7F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365760"/>
            <a:ext cx="5428488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CB52D-820B-4886-993D-F1BD3CE0A1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554480"/>
            <a:ext cx="5428488" cy="4572000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FB768959-B468-B74C-99C1-89889E5B1E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01568"/>
          </a:xfrm>
          <a:solidFill>
            <a:srgbClr val="F2F2F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613A27A-887F-7D4B-BD42-C5EF05F124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456432"/>
            <a:ext cx="3017520" cy="3401568"/>
          </a:xfrm>
          <a:solidFill>
            <a:srgbClr val="D9D9D9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C2AB3B13-24B5-EA40-92B2-665869E4657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68384" y="3456432"/>
            <a:ext cx="3023616" cy="1673352"/>
          </a:xfrm>
          <a:solidFill>
            <a:srgbClr val="BFBFBF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A26BC3F3-33EB-F346-B70E-DE269C6819E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68384" y="5184648"/>
            <a:ext cx="3023616" cy="1673352"/>
          </a:xfrm>
          <a:solidFill>
            <a:srgbClr val="F2F2F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A7A49372-BC99-44B1-93F3-52B055BA1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4D6E-360F-4BAD-AEED-D1BBED614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5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2861D7D-0CE3-D447-AB46-E7F0601A9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365760"/>
            <a:ext cx="11460480" cy="914400"/>
          </a:xfrm>
        </p:spPr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6B9E9C5D-8364-0D47-AF90-417652D3C1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5126" y="1552575"/>
            <a:ext cx="3621024" cy="1737358"/>
          </a:xfrm>
          <a:solidFill>
            <a:srgbClr val="F2F2F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8A87F8F-2D9A-B243-A5FB-6E555C2704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5760" y="3474720"/>
            <a:ext cx="3621024" cy="265176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5797D6E4-4FD3-FB41-AC2F-B0BC4466093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85171" y="1552575"/>
            <a:ext cx="3621024" cy="1737358"/>
          </a:xfrm>
          <a:solidFill>
            <a:srgbClr val="F2F2F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A8504504-7E85-584D-A20B-448D0D56BBE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285488" y="3474720"/>
            <a:ext cx="3621024" cy="265176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8B42205D-9591-3C43-8A71-9811FC49A76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205216" y="1552575"/>
            <a:ext cx="3621024" cy="1737358"/>
          </a:xfrm>
          <a:solidFill>
            <a:srgbClr val="F2F2F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0BC915BB-BDF2-BD44-8C3A-2C34D2A9A63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205216" y="3474720"/>
            <a:ext cx="3621024" cy="265176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941E30D8-4EF8-495A-8824-D819A46BF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4D6E-360F-4BAD-AEED-D1BBED614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17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698">
          <p15:clr>
            <a:srgbClr val="FBAE40"/>
          </p15:clr>
        </p15:guide>
        <p15:guide id="2" pos="2512">
          <p15:clr>
            <a:srgbClr val="FBAE40"/>
          </p15:clr>
        </p15:guide>
        <p15:guide id="5" pos="4982">
          <p15:clr>
            <a:srgbClr val="FBAE40"/>
          </p15:clr>
        </p15:guide>
        <p15:guide id="6" pos="5168">
          <p15:clr>
            <a:srgbClr val="FBAE40"/>
          </p15:clr>
        </p15:guide>
        <p15:guide id="7" orient="horz" pos="2074">
          <p15:clr>
            <a:srgbClr val="FBAE40"/>
          </p15:clr>
        </p15:guide>
        <p15:guide id="8" orient="horz" pos="218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ur Pictur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2861D7D-0CE3-D447-AB46-E7F0601A9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60" y="365760"/>
            <a:ext cx="11460480" cy="914400"/>
          </a:xfrm>
        </p:spPr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6B9E9C5D-8364-0D47-AF90-417652D3C16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5126" y="1552575"/>
            <a:ext cx="2642616" cy="1737358"/>
          </a:xfrm>
          <a:solidFill>
            <a:srgbClr val="F2F2F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D8A87F8F-2D9A-B243-A5FB-6E555C2704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5760" y="3474720"/>
            <a:ext cx="2642616" cy="265176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Picture Placeholder 4">
            <a:extLst>
              <a:ext uri="{FF2B5EF4-FFF2-40B4-BE49-F238E27FC236}">
                <a16:creationId xmlns:a16="http://schemas.microsoft.com/office/drawing/2014/main" id="{5797D6E4-4FD3-FB41-AC2F-B0BC4466093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301999" y="1552575"/>
            <a:ext cx="2642616" cy="1737358"/>
          </a:xfrm>
          <a:solidFill>
            <a:srgbClr val="F2F2F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2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A8504504-7E85-584D-A20B-448D0D56BBE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302000" y="3474720"/>
            <a:ext cx="2642616" cy="265176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Picture Placeholder 6">
            <a:extLst>
              <a:ext uri="{FF2B5EF4-FFF2-40B4-BE49-F238E27FC236}">
                <a16:creationId xmlns:a16="http://schemas.microsoft.com/office/drawing/2014/main" id="{8B42205D-9591-3C43-8A71-9811FC49A76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48400" y="1552575"/>
            <a:ext cx="2642616" cy="1737358"/>
          </a:xfrm>
          <a:solidFill>
            <a:srgbClr val="F2F2F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0BC915BB-BDF2-BD44-8C3A-2C34D2A9A63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48400" y="3474720"/>
            <a:ext cx="2642616" cy="265176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DD93C7F7-3C80-DA48-9BC2-95DD73DF8782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183624" y="1552575"/>
            <a:ext cx="2642616" cy="1737358"/>
          </a:xfrm>
          <a:solidFill>
            <a:srgbClr val="F2F2F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0A585D99-3BCE-844A-8969-7E2EFD217B5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182100" y="3474720"/>
            <a:ext cx="2642616" cy="2651760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10">
            <a:extLst>
              <a:ext uri="{FF2B5EF4-FFF2-40B4-BE49-F238E27FC236}">
                <a16:creationId xmlns:a16="http://schemas.microsoft.com/office/drawing/2014/main" id="{941E30D8-4EF8-495A-8824-D819A46BF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4D6E-360F-4BAD-AEED-D1BBED614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5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080">
          <p15:clr>
            <a:srgbClr val="FBAE40"/>
          </p15:clr>
        </p15:guide>
        <p15:guide id="2" pos="1896">
          <p15:clr>
            <a:srgbClr val="FBAE40"/>
          </p15:clr>
        </p15:guide>
        <p15:guide id="3" pos="5600">
          <p15:clr>
            <a:srgbClr val="FBAE40"/>
          </p15:clr>
        </p15:guide>
        <p15:guide id="4" pos="5784">
          <p15:clr>
            <a:srgbClr val="FBAE40"/>
          </p15:clr>
        </p15:guide>
        <p15:guide id="5" pos="3744">
          <p15:clr>
            <a:srgbClr val="FBAE40"/>
          </p15:clr>
        </p15:guide>
        <p15:guide id="6" pos="3936">
          <p15:clr>
            <a:srgbClr val="FBAE40"/>
          </p15:clr>
        </p15:guide>
        <p15:guide id="7" orient="horz" pos="2074">
          <p15:clr>
            <a:srgbClr val="FBAE40"/>
          </p15:clr>
        </p15:guide>
        <p15:guide id="8" orient="horz" pos="218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On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>
            <a:extLst>
              <a:ext uri="{FF2B5EF4-FFF2-40B4-BE49-F238E27FC236}">
                <a16:creationId xmlns:a16="http://schemas.microsoft.com/office/drawing/2014/main" id="{3F25E4DD-7BAF-CF43-9AF5-512CC54177D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rgbClr val="F2F2F2"/>
          </a:solidFill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ADC9E62E-3AF4-C24D-8B08-8A7FCB7EDC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[Slide title]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E3D7CA1-C89E-E24C-B557-52A1F9AEBF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3B4D6E-360F-4BAD-AEED-D1BBED614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20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- Half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692E5CDC-3F8F-AF4C-BDBB-F6335CB85F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761" y="365760"/>
            <a:ext cx="5428488" cy="4572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rebuchet MS" panose="020B0603020202020204" pitchFamily="34" charset="0"/>
              <a:buNone/>
              <a:tabLst/>
              <a:defRPr b="1"/>
            </a:lvl1pPr>
            <a:lvl2pPr marL="0" indent="0">
              <a:spcBef>
                <a:spcPts val="0"/>
              </a:spcBef>
              <a:buNone/>
              <a:defRPr b="1"/>
            </a:lvl2pPr>
            <a:lvl3pPr marL="0" indent="0">
              <a:spcBef>
                <a:spcPts val="0"/>
              </a:spcBef>
              <a:buNone/>
              <a:defRPr b="1"/>
            </a:lvl3pPr>
            <a:lvl4pPr marL="0" indent="0">
              <a:spcBef>
                <a:spcPts val="0"/>
              </a:spcBef>
              <a:buNone/>
              <a:defRPr b="1"/>
            </a:lvl4pPr>
            <a:lvl5pPr marL="0" indent="0">
              <a:spcBef>
                <a:spcPts val="0"/>
              </a:spcBef>
              <a:buNone/>
              <a:defRPr b="1"/>
            </a:lvl5pPr>
            <a:lvl6pPr marL="0" indent="0">
              <a:spcBef>
                <a:spcPts val="0"/>
              </a:spcBef>
              <a:buNone/>
              <a:defRPr b="1"/>
            </a:lvl6pPr>
            <a:lvl7pPr marL="0" indent="0">
              <a:spcBef>
                <a:spcPts val="0"/>
              </a:spcBef>
              <a:buNone/>
              <a:defRPr b="1"/>
            </a:lvl7pPr>
            <a:lvl8pPr marL="0" indent="0">
              <a:spcBef>
                <a:spcPts val="0"/>
              </a:spcBef>
              <a:buNone/>
              <a:defRPr b="1"/>
            </a:lvl8pPr>
            <a:lvl9pPr marL="0" indent="0">
              <a:spcBef>
                <a:spcPts val="0"/>
              </a:spcBef>
              <a:buNone/>
              <a:defRPr b="1"/>
            </a:lvl9pPr>
          </a:lstStyle>
          <a:p>
            <a:pPr lvl="0"/>
            <a:r>
              <a:rPr lang="en-US" dirty="0"/>
              <a:t>Division/Therapeutic Area [Edit here]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DD93F370-0603-42F8-A7D8-E3390EE7068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5760" y="1554480"/>
            <a:ext cx="5428489" cy="2560320"/>
          </a:xfrm>
        </p:spPr>
        <p:txBody>
          <a:bodyPr anchor="t" anchorCtr="0"/>
          <a:lstStyle>
            <a:lvl1pPr algn="l">
              <a:lnSpc>
                <a:spcPct val="85000"/>
              </a:lnSpc>
              <a:defRPr sz="4800" b="0" spc="0" baseline="0"/>
            </a:lvl1pPr>
          </a:lstStyle>
          <a:p>
            <a:r>
              <a:rPr lang="en-US" dirty="0"/>
              <a:t>[Presentation title]</a:t>
            </a:r>
          </a:p>
        </p:txBody>
      </p:sp>
      <p:sp>
        <p:nvSpPr>
          <p:cNvPr id="3" name="Subtitle 3">
            <a:extLst>
              <a:ext uri="{FF2B5EF4-FFF2-40B4-BE49-F238E27FC236}">
                <a16:creationId xmlns:a16="http://schemas.microsoft.com/office/drawing/2014/main" id="{4077195B-8D8D-4BD5-8ADD-A390F24676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758" y="4297680"/>
            <a:ext cx="5428488" cy="365760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1"/>
            </a:lvl1pPr>
            <a:lvl2pPr marL="0" indent="0" algn="l">
              <a:spcBef>
                <a:spcPts val="0"/>
              </a:spcBef>
              <a:buNone/>
              <a:defRPr sz="1600"/>
            </a:lvl2pPr>
            <a:lvl3pPr marL="0" indent="0" algn="l">
              <a:spcBef>
                <a:spcPts val="0"/>
              </a:spcBef>
              <a:buNone/>
              <a:defRPr sz="1600"/>
            </a:lvl3pPr>
            <a:lvl4pPr marL="0" indent="0" algn="l">
              <a:spcBef>
                <a:spcPts val="0"/>
              </a:spcBef>
              <a:buNone/>
              <a:defRPr sz="1600"/>
            </a:lvl4pPr>
            <a:lvl5pPr marL="0" indent="0" algn="l">
              <a:spcBef>
                <a:spcPts val="0"/>
              </a:spcBef>
              <a:buNone/>
              <a:defRPr sz="1600"/>
            </a:lvl5pPr>
            <a:lvl6pPr marL="0" indent="0" algn="l">
              <a:spcBef>
                <a:spcPts val="0"/>
              </a:spcBef>
              <a:buNone/>
              <a:defRPr sz="1600"/>
            </a:lvl6pPr>
            <a:lvl7pPr marL="0" indent="0" algn="l">
              <a:spcBef>
                <a:spcPts val="0"/>
              </a:spcBef>
              <a:buNone/>
              <a:defRPr sz="1600"/>
            </a:lvl7pPr>
            <a:lvl8pPr marL="0" indent="0" algn="l">
              <a:spcBef>
                <a:spcPts val="0"/>
              </a:spcBef>
              <a:buNone/>
              <a:defRPr sz="1600"/>
            </a:lvl8pPr>
            <a:lvl9pPr marL="0" indent="0" algn="l">
              <a:spcBef>
                <a:spcPts val="0"/>
              </a:spcBef>
              <a:buNone/>
              <a:defRPr sz="1600"/>
            </a:lvl9pPr>
          </a:lstStyle>
          <a:p>
            <a:r>
              <a:rPr lang="en-US" dirty="0"/>
              <a:t>[Month 00, 0000]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CE39BE-06F7-7349-BF12-45D065ED872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758" y="4800600"/>
            <a:ext cx="5428488" cy="59436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600" b="0"/>
            </a:lvl1pPr>
            <a:lvl2pPr marL="0" indent="0">
              <a:spcBef>
                <a:spcPts val="0"/>
              </a:spcBef>
              <a:buNone/>
              <a:defRPr sz="1600" b="0"/>
            </a:lvl2pPr>
            <a:lvl3pPr marL="0" indent="0">
              <a:spcBef>
                <a:spcPts val="0"/>
              </a:spcBef>
              <a:buNone/>
              <a:defRPr sz="1600" b="0"/>
            </a:lvl3pPr>
            <a:lvl4pPr marL="0" indent="0">
              <a:spcBef>
                <a:spcPts val="0"/>
              </a:spcBef>
              <a:buNone/>
              <a:defRPr sz="1600" b="0"/>
            </a:lvl4pPr>
            <a:lvl5pPr marL="0" indent="0">
              <a:spcBef>
                <a:spcPts val="0"/>
              </a:spcBef>
              <a:buNone/>
              <a:defRPr sz="1600" b="0"/>
            </a:lvl5pPr>
            <a:lvl6pPr marL="0" indent="0">
              <a:spcBef>
                <a:spcPts val="0"/>
              </a:spcBef>
              <a:buNone/>
              <a:defRPr sz="1600" b="0"/>
            </a:lvl6pPr>
            <a:lvl7pPr marL="0" indent="0">
              <a:spcBef>
                <a:spcPts val="0"/>
              </a:spcBef>
              <a:buNone/>
              <a:defRPr sz="1600" b="0"/>
            </a:lvl7pPr>
            <a:lvl8pPr marL="0" indent="0">
              <a:spcBef>
                <a:spcPts val="0"/>
              </a:spcBef>
              <a:buNone/>
              <a:defRPr sz="1600" b="0"/>
            </a:lvl8pPr>
            <a:lvl9pPr marL="0" indent="0">
              <a:spcBef>
                <a:spcPts val="0"/>
              </a:spcBef>
              <a:buNone/>
              <a:defRPr sz="1600" b="0"/>
            </a:lvl9pPr>
          </a:lstStyle>
          <a:p>
            <a:pPr lvl="0"/>
            <a:r>
              <a:rPr lang="en-US" dirty="0"/>
              <a:t>[Presenter Name]</a:t>
            </a:r>
            <a:br>
              <a:rPr lang="en-US" dirty="0"/>
            </a:br>
            <a:r>
              <a:rPr lang="en-US" dirty="0"/>
              <a:t>[Title]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4DF5C4D3-C5D6-1C42-9EC6-C8BA2A34AF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0"/>
            <a:ext cx="6096000" cy="6857999"/>
          </a:xfrm>
          <a:noFill/>
        </p:spPr>
        <p:txBody>
          <a:bodyPr anchor="ctr" anchorCtr="0">
            <a:normAutofit/>
          </a:bodyPr>
          <a:lstStyle>
            <a:lvl1pPr marL="0" indent="0" algn="ctr">
              <a:spcBef>
                <a:spcPts val="0"/>
              </a:spcBef>
              <a:buFontTx/>
              <a:buNone/>
              <a:defRPr sz="1200"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734530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65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0D8B1-1581-4488-A1A4-886D01EEFD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[Slide title]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CF9CDAC-EC28-4BA6-9827-D58133E18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4D6E-360F-4BAD-AEED-D1BBED614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2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45BF3E53-7A3D-40D5-AE68-3CE44909F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4D6E-360F-4BAD-AEED-D1BBED614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2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hank You">
            <a:extLst>
              <a:ext uri="{FF2B5EF4-FFF2-40B4-BE49-F238E27FC236}">
                <a16:creationId xmlns:a16="http://schemas.microsoft.com/office/drawing/2014/main" id="{2DF7BC51-D766-5D44-8D23-2A1F0BF208B3}"/>
              </a:ext>
            </a:extLst>
          </p:cNvPr>
          <p:cNvSpPr txBox="1">
            <a:spLocks/>
          </p:cNvSpPr>
          <p:nvPr/>
        </p:nvSpPr>
        <p:spPr>
          <a:xfrm>
            <a:off x="365760" y="1554480"/>
            <a:ext cx="7543165" cy="1828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kern="1200" spc="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03D75AF2-C99D-9247-B7AF-B859D95DB41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5760" y="4434840"/>
            <a:ext cx="7543165" cy="1371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  <a:lvl6pPr marL="0" indent="0">
              <a:spcBef>
                <a:spcPts val="0"/>
              </a:spcBef>
              <a:buNone/>
              <a:defRPr/>
            </a:lvl6pPr>
            <a:lvl7pPr marL="0" indent="0">
              <a:spcBef>
                <a:spcPts val="0"/>
              </a:spcBef>
              <a:buNone/>
              <a:defRPr/>
            </a:lvl7pPr>
            <a:lvl8pPr marL="0" indent="0">
              <a:spcBef>
                <a:spcPts val="0"/>
              </a:spcBef>
              <a:buNone/>
              <a:defRPr/>
            </a:lvl8pPr>
            <a:lvl9pPr marL="0" indent="0">
              <a:spcBef>
                <a:spcPts val="0"/>
              </a:spcBef>
              <a:buNone/>
              <a:defRPr/>
            </a:lvl9pPr>
          </a:lstStyle>
          <a:p>
            <a:pPr lvl="0"/>
            <a:r>
              <a:rPr lang="en-US" dirty="0"/>
              <a:t>[Optional contact information]</a:t>
            </a:r>
          </a:p>
        </p:txBody>
      </p:sp>
    </p:spTree>
    <p:extLst>
      <p:ext uri="{BB962C8B-B14F-4D97-AF65-F5344CB8AC3E}">
        <p14:creationId xmlns:p14="http://schemas.microsoft.com/office/powerpoint/2010/main" val="387902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8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3036AABB-FB6C-2340-8AFB-DFFA0E13AE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758" y="365125"/>
            <a:ext cx="7539992" cy="914400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9pPr>
          </a:lstStyle>
          <a:p>
            <a:r>
              <a:rPr lang="en-US" dirty="0"/>
              <a:t>[Optional section subtitle/lead-in]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2A20B57-9C1D-4E8F-B2A3-A6062F929C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1554480"/>
            <a:ext cx="7540371" cy="2743200"/>
          </a:xfrm>
        </p:spPr>
        <p:txBody>
          <a:bodyPr anchor="t" anchorCtr="0"/>
          <a:lstStyle>
            <a:lvl1pPr>
              <a:defRPr sz="6000" b="0" spc="0" baseline="0"/>
            </a:lvl1pPr>
          </a:lstStyle>
          <a:p>
            <a:r>
              <a:rPr lang="en-US" dirty="0"/>
              <a:t>[Section title]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DB1BE67-4AA2-4F98-8F15-39B4F53A1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4D6E-360F-4BAD-AEED-D1BBED614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5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9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Light Gray">
    <p:bg>
      <p:bgPr>
        <a:solidFill>
          <a:srgbClr val="EE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3036AABB-FB6C-2340-8AFB-DFFA0E13AE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758" y="365125"/>
            <a:ext cx="7539992" cy="914400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9pPr>
          </a:lstStyle>
          <a:p>
            <a:r>
              <a:rPr lang="en-US" dirty="0"/>
              <a:t>[Optional section subtitle/lead-in]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2A20B57-9C1D-4E8F-B2A3-A6062F929C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1554480"/>
            <a:ext cx="7540371" cy="2743200"/>
          </a:xfrm>
        </p:spPr>
        <p:txBody>
          <a:bodyPr anchor="t" anchorCtr="0"/>
          <a:lstStyle>
            <a:lvl1pPr>
              <a:defRPr sz="6000" b="0" spc="0" baseline="0"/>
            </a:lvl1pPr>
          </a:lstStyle>
          <a:p>
            <a:r>
              <a:rPr lang="en-US" dirty="0"/>
              <a:t>[Section title]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DB1BE67-4AA2-4F98-8F15-39B4F53A1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4D6E-360F-4BAD-AEED-D1BBED614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2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9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Amber 1">
    <p:bg>
      <p:bgPr>
        <a:solidFill>
          <a:srgbClr val="FFEC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3036AABB-FB6C-2340-8AFB-DFFA0E13AE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758" y="365125"/>
            <a:ext cx="7539992" cy="914400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9pPr>
          </a:lstStyle>
          <a:p>
            <a:r>
              <a:rPr lang="en-US" dirty="0"/>
              <a:t>[Optional section subtitle/lead-in]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2A20B57-9C1D-4E8F-B2A3-A6062F929C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1554480"/>
            <a:ext cx="7540371" cy="2743200"/>
          </a:xfrm>
        </p:spPr>
        <p:txBody>
          <a:bodyPr anchor="t" anchorCtr="0"/>
          <a:lstStyle>
            <a:lvl1pPr>
              <a:defRPr sz="6000" b="0" spc="0" baseline="0"/>
            </a:lvl1pPr>
          </a:lstStyle>
          <a:p>
            <a:r>
              <a:rPr lang="en-US" dirty="0"/>
              <a:t>[Section title]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DB1BE67-4AA2-4F98-8F15-39B4F53A1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4D6E-360F-4BAD-AEED-D1BBED614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02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9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Peach 1">
    <p:bg>
      <p:bgPr>
        <a:solidFill>
          <a:srgbClr val="FEDC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3036AABB-FB6C-2340-8AFB-DFFA0E13AE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758" y="365125"/>
            <a:ext cx="7539992" cy="914400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9pPr>
          </a:lstStyle>
          <a:p>
            <a:r>
              <a:rPr lang="en-US" dirty="0"/>
              <a:t>[Optional section subtitle/lead-in]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2A20B57-9C1D-4E8F-B2A3-A6062F929C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1554480"/>
            <a:ext cx="7540371" cy="2743200"/>
          </a:xfrm>
        </p:spPr>
        <p:txBody>
          <a:bodyPr anchor="t" anchorCtr="0"/>
          <a:lstStyle>
            <a:lvl1pPr>
              <a:defRPr sz="6000" b="0" spc="0" baseline="0"/>
            </a:lvl1pPr>
          </a:lstStyle>
          <a:p>
            <a:r>
              <a:rPr lang="en-US" dirty="0"/>
              <a:t>[Section title]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DB1BE67-4AA2-4F98-8F15-39B4F53A1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4D6E-360F-4BAD-AEED-D1BBED614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6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9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Sienna 1">
    <p:bg>
      <p:bgPr>
        <a:solidFill>
          <a:srgbClr val="DAC5C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3036AABB-FB6C-2340-8AFB-DFFA0E13AE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758" y="365125"/>
            <a:ext cx="7539992" cy="914400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9pPr>
          </a:lstStyle>
          <a:p>
            <a:r>
              <a:rPr lang="en-US" dirty="0"/>
              <a:t>[Optional section subtitle/lead-in]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2A20B57-9C1D-4E8F-B2A3-A6062F929C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1554480"/>
            <a:ext cx="7540371" cy="2743200"/>
          </a:xfrm>
        </p:spPr>
        <p:txBody>
          <a:bodyPr anchor="t" anchorCtr="0"/>
          <a:lstStyle>
            <a:lvl1pPr>
              <a:defRPr sz="6000" b="0" spc="0" baseline="0"/>
            </a:lvl1pPr>
          </a:lstStyle>
          <a:p>
            <a:r>
              <a:rPr lang="en-US" dirty="0"/>
              <a:t>[Section title]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DB1BE67-4AA2-4F98-8F15-39B4F53A1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4D6E-360F-4BAD-AEED-D1BBED614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64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9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- Olive 1">
    <p:bg>
      <p:bgPr>
        <a:solidFill>
          <a:srgbClr val="EAD5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1">
            <a:extLst>
              <a:ext uri="{FF2B5EF4-FFF2-40B4-BE49-F238E27FC236}">
                <a16:creationId xmlns:a16="http://schemas.microsoft.com/office/drawing/2014/main" id="{3036AABB-FB6C-2340-8AFB-DFFA0E13AE0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758" y="365125"/>
            <a:ext cx="7539992" cy="914400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1pPr>
            <a:lvl2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2pPr>
            <a:lvl3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3pPr>
            <a:lvl4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4pPr>
            <a:lvl5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5pPr>
            <a:lvl6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6pPr>
            <a:lvl7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7pPr>
            <a:lvl8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8pPr>
            <a:lvl9pPr marL="0" indent="0" algn="l">
              <a:lnSpc>
                <a:spcPct val="90000"/>
              </a:lnSpc>
              <a:spcBef>
                <a:spcPts val="0"/>
              </a:spcBef>
              <a:buNone/>
              <a:defRPr sz="3200" b="1">
                <a:latin typeface="+mj-lt"/>
              </a:defRPr>
            </a:lvl9pPr>
          </a:lstStyle>
          <a:p>
            <a:r>
              <a:rPr lang="en-US" dirty="0"/>
              <a:t>[Optional section subtitle/lead-in]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2A20B57-9C1D-4E8F-B2A3-A6062F929C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1554480"/>
            <a:ext cx="7540371" cy="2743200"/>
          </a:xfrm>
        </p:spPr>
        <p:txBody>
          <a:bodyPr anchor="t" anchorCtr="0"/>
          <a:lstStyle>
            <a:lvl1pPr>
              <a:defRPr sz="6000" b="0" spc="0" baseline="0"/>
            </a:lvl1pPr>
          </a:lstStyle>
          <a:p>
            <a:r>
              <a:rPr lang="en-US" dirty="0"/>
              <a:t>[Section title]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FDB1BE67-4AA2-4F98-8F15-39B4F53A1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3B4D6E-360F-4BAD-AEED-D1BBED614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10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2" pos="49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0C88FF-867A-4400-B205-E69EFB354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760"/>
            <a:ext cx="11460480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[Slide title]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E4FC5-C208-4061-8E32-8B795BC19E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760" y="1554480"/>
            <a:ext cx="11460480" cy="4572000"/>
          </a:xfrm>
          <a:prstGeom prst="rect">
            <a:avLst/>
          </a:prstGeom>
        </p:spPr>
        <p:txBody>
          <a:bodyPr vert="horz" lIns="0" tIns="0" rIns="0" bIns="0" spcCol="301752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79012A93-F35D-41B8-A960-2FAFDF3C4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06200" y="6429375"/>
            <a:ext cx="320040" cy="228600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sz="1000" b="1">
                <a:solidFill>
                  <a:schemeClr val="tx1"/>
                </a:solidFill>
              </a:defRPr>
            </a:lvl1pPr>
          </a:lstStyle>
          <a:p>
            <a:fld id="{293B4D6E-360F-4BAD-AEED-D1BBED614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77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3" r:id="rId3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200"/>
        </a:spcBef>
        <a:buClr>
          <a:srgbClr val="BE2BBB"/>
        </a:buClr>
        <a:buFont typeface="Trebuchet MS" panose="020B0603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400"/>
        </a:spcBef>
        <a:buFont typeface="Trebuchet MS" panose="020B0603020202020204" pitchFamily="34" charset="0"/>
        <a:buChar char="—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400"/>
        </a:spcBef>
        <a:buFont typeface="Trebuchet MS" panose="020B0603020202020204" pitchFamily="34" charset="0"/>
        <a:buChar char="—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400"/>
        </a:spcBef>
        <a:buFont typeface="Trebuchet MS" panose="020B0603020202020204" pitchFamily="34" charset="0"/>
        <a:buChar char="—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400"/>
        </a:spcBef>
        <a:buFont typeface="Trebuchet MS" panose="020B0603020202020204" pitchFamily="34" charset="0"/>
        <a:buChar char="—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228600" algn="l" defTabSz="914400" rtl="0" eaLnBrk="1" latinLnBrk="0" hangingPunct="1">
        <a:lnSpc>
          <a:spcPct val="100000"/>
        </a:lnSpc>
        <a:spcBef>
          <a:spcPts val="400"/>
        </a:spcBef>
        <a:buFont typeface="Trebuchet MS" panose="020B0603020202020204" pitchFamily="34" charset="0"/>
        <a:buChar char="—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228600" algn="l" defTabSz="914400" rtl="0" eaLnBrk="1" latinLnBrk="0" hangingPunct="1">
        <a:lnSpc>
          <a:spcPct val="100000"/>
        </a:lnSpc>
        <a:spcBef>
          <a:spcPts val="400"/>
        </a:spcBef>
        <a:buFont typeface="Trebuchet MS" panose="020B0603020202020204" pitchFamily="34" charset="0"/>
        <a:buChar char="—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lnSpc>
          <a:spcPct val="100000"/>
        </a:lnSpc>
        <a:spcBef>
          <a:spcPts val="400"/>
        </a:spcBef>
        <a:buFont typeface="Trebuchet MS" panose="020B0603020202020204" pitchFamily="34" charset="0"/>
        <a:buChar char="—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lnSpc>
          <a:spcPct val="100000"/>
        </a:lnSpc>
        <a:spcBef>
          <a:spcPts val="400"/>
        </a:spcBef>
        <a:buFont typeface="Trebuchet MS" panose="020B0603020202020204" pitchFamily="34" charset="0"/>
        <a:buChar char="—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0">
          <p15:clr>
            <a:srgbClr val="F26B43"/>
          </p15:clr>
        </p15:guide>
        <p15:guide id="2" pos="230">
          <p15:clr>
            <a:srgbClr val="F26B43"/>
          </p15:clr>
        </p15:guide>
        <p15:guide id="3" pos="7450">
          <p15:clr>
            <a:srgbClr val="F26B43"/>
          </p15:clr>
        </p15:guide>
        <p15:guide id="5" orient="horz" pos="978">
          <p15:clr>
            <a:srgbClr val="F26B43"/>
          </p15:clr>
        </p15:guide>
        <p15:guide id="6" orient="horz" pos="38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paso.guides.winefolly.com/wines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2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2.svg"/><Relationship Id="rId11" Type="http://schemas.openxmlformats.org/officeDocument/2006/relationships/image" Target="../media/image37.svg"/><Relationship Id="rId5" Type="http://schemas.openxmlformats.org/officeDocument/2006/relationships/image" Target="../media/image31.png"/><Relationship Id="rId15" Type="http://schemas.openxmlformats.org/officeDocument/2006/relationships/image" Target="../media/image39.png"/><Relationship Id="rId10" Type="http://schemas.openxmlformats.org/officeDocument/2006/relationships/image" Target="../media/image36.png"/><Relationship Id="rId4" Type="http://schemas.openxmlformats.org/officeDocument/2006/relationships/image" Target="../media/image30.svg"/><Relationship Id="rId9" Type="http://schemas.openxmlformats.org/officeDocument/2006/relationships/image" Target="../media/image35.png"/><Relationship Id="rId1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41.jpeg"/><Relationship Id="rId7" Type="http://schemas.openxmlformats.org/officeDocument/2006/relationships/image" Target="../media/image30.sv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40.svg"/><Relationship Id="rId15" Type="http://schemas.openxmlformats.org/officeDocument/2006/relationships/image" Target="../media/image23.png"/><Relationship Id="rId10" Type="http://schemas.openxmlformats.org/officeDocument/2006/relationships/image" Target="../media/image33.png"/><Relationship Id="rId4" Type="http://schemas.openxmlformats.org/officeDocument/2006/relationships/image" Target="../media/image39.png"/><Relationship Id="rId9" Type="http://schemas.openxmlformats.org/officeDocument/2006/relationships/image" Target="../media/image32.svg"/><Relationship Id="rId14" Type="http://schemas.openxmlformats.org/officeDocument/2006/relationships/image" Target="../media/image3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6.png"/><Relationship Id="rId3" Type="http://schemas.openxmlformats.org/officeDocument/2006/relationships/image" Target="../media/image43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0.svg"/><Relationship Id="rId11" Type="http://schemas.openxmlformats.org/officeDocument/2006/relationships/image" Target="../media/image33.png"/><Relationship Id="rId5" Type="http://schemas.openxmlformats.org/officeDocument/2006/relationships/image" Target="../media/image39.png"/><Relationship Id="rId15" Type="http://schemas.openxmlformats.org/officeDocument/2006/relationships/image" Target="../media/image23.png"/><Relationship Id="rId10" Type="http://schemas.openxmlformats.org/officeDocument/2006/relationships/image" Target="../media/image32.svg"/><Relationship Id="rId4" Type="http://schemas.openxmlformats.org/officeDocument/2006/relationships/image" Target="../media/image44.png"/><Relationship Id="rId9" Type="http://schemas.openxmlformats.org/officeDocument/2006/relationships/image" Target="../media/image31.png"/><Relationship Id="rId14" Type="http://schemas.openxmlformats.org/officeDocument/2006/relationships/image" Target="../media/image3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29.png"/><Relationship Id="rId18" Type="http://schemas.openxmlformats.org/officeDocument/2006/relationships/image" Target="../media/image34.sv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12" Type="http://schemas.openxmlformats.org/officeDocument/2006/relationships/image" Target="../media/image40.sv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7.svg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5" Type="http://schemas.openxmlformats.org/officeDocument/2006/relationships/image" Target="../media/image31.png"/><Relationship Id="rId10" Type="http://schemas.openxmlformats.org/officeDocument/2006/relationships/image" Target="../media/image24.svg"/><Relationship Id="rId4" Type="http://schemas.openxmlformats.org/officeDocument/2006/relationships/image" Target="../media/image46.jpeg"/><Relationship Id="rId9" Type="http://schemas.openxmlformats.org/officeDocument/2006/relationships/image" Target="../media/image23.png"/><Relationship Id="rId14" Type="http://schemas.openxmlformats.org/officeDocument/2006/relationships/image" Target="../media/image3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31.png"/><Relationship Id="rId3" Type="http://schemas.openxmlformats.org/officeDocument/2006/relationships/image" Target="../media/image49.png"/><Relationship Id="rId7" Type="http://schemas.openxmlformats.org/officeDocument/2006/relationships/image" Target="../media/image47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7.svg"/><Relationship Id="rId11" Type="http://schemas.openxmlformats.org/officeDocument/2006/relationships/image" Target="../media/image29.png"/><Relationship Id="rId5" Type="http://schemas.openxmlformats.org/officeDocument/2006/relationships/image" Target="../media/image36.png"/><Relationship Id="rId15" Type="http://schemas.openxmlformats.org/officeDocument/2006/relationships/image" Target="../media/image33.png"/><Relationship Id="rId10" Type="http://schemas.openxmlformats.org/officeDocument/2006/relationships/image" Target="../media/image40.svg"/><Relationship Id="rId4" Type="http://schemas.openxmlformats.org/officeDocument/2006/relationships/image" Target="../media/image50.jpeg"/><Relationship Id="rId9" Type="http://schemas.openxmlformats.org/officeDocument/2006/relationships/image" Target="../media/image39.png"/><Relationship Id="rId14" Type="http://schemas.openxmlformats.org/officeDocument/2006/relationships/image" Target="../media/image3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31.png"/><Relationship Id="rId3" Type="http://schemas.openxmlformats.org/officeDocument/2006/relationships/image" Target="../media/image51.png"/><Relationship Id="rId7" Type="http://schemas.openxmlformats.org/officeDocument/2006/relationships/image" Target="../media/image47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7.svg"/><Relationship Id="rId11" Type="http://schemas.openxmlformats.org/officeDocument/2006/relationships/image" Target="../media/image29.png"/><Relationship Id="rId5" Type="http://schemas.openxmlformats.org/officeDocument/2006/relationships/image" Target="../media/image36.png"/><Relationship Id="rId15" Type="http://schemas.openxmlformats.org/officeDocument/2006/relationships/image" Target="../media/image33.png"/><Relationship Id="rId10" Type="http://schemas.openxmlformats.org/officeDocument/2006/relationships/image" Target="../media/image40.svg"/><Relationship Id="rId4" Type="http://schemas.openxmlformats.org/officeDocument/2006/relationships/image" Target="../media/image52.jpeg"/><Relationship Id="rId9" Type="http://schemas.openxmlformats.org/officeDocument/2006/relationships/image" Target="../media/image39.png"/><Relationship Id="rId14" Type="http://schemas.openxmlformats.org/officeDocument/2006/relationships/image" Target="../media/image32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6.png"/><Relationship Id="rId3" Type="http://schemas.openxmlformats.org/officeDocument/2006/relationships/image" Target="../media/image53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0.svg"/><Relationship Id="rId11" Type="http://schemas.openxmlformats.org/officeDocument/2006/relationships/image" Target="../media/image33.png"/><Relationship Id="rId5" Type="http://schemas.openxmlformats.org/officeDocument/2006/relationships/image" Target="../media/image39.png"/><Relationship Id="rId10" Type="http://schemas.openxmlformats.org/officeDocument/2006/relationships/image" Target="../media/image32.svg"/><Relationship Id="rId4" Type="http://schemas.openxmlformats.org/officeDocument/2006/relationships/image" Target="../media/image54.jpeg"/><Relationship Id="rId9" Type="http://schemas.openxmlformats.org/officeDocument/2006/relationships/image" Target="../media/image31.png"/><Relationship Id="rId14" Type="http://schemas.openxmlformats.org/officeDocument/2006/relationships/image" Target="../media/image3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30.svg"/><Relationship Id="rId3" Type="http://schemas.openxmlformats.org/officeDocument/2006/relationships/image" Target="../media/image55.jpeg"/><Relationship Id="rId7" Type="http://schemas.openxmlformats.org/officeDocument/2006/relationships/image" Target="../media/image37.sv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6.png"/><Relationship Id="rId11" Type="http://schemas.openxmlformats.org/officeDocument/2006/relationships/image" Target="../media/image40.svg"/><Relationship Id="rId5" Type="http://schemas.openxmlformats.org/officeDocument/2006/relationships/image" Target="../media/image57.png"/><Relationship Id="rId15" Type="http://schemas.openxmlformats.org/officeDocument/2006/relationships/image" Target="../media/image32.svg"/><Relationship Id="rId10" Type="http://schemas.openxmlformats.org/officeDocument/2006/relationships/image" Target="../media/image39.png"/><Relationship Id="rId4" Type="http://schemas.openxmlformats.org/officeDocument/2006/relationships/image" Target="../media/image56.jpeg"/><Relationship Id="rId9" Type="http://schemas.openxmlformats.org/officeDocument/2006/relationships/image" Target="../media/image48.svg"/><Relationship Id="rId1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31.png"/><Relationship Id="rId3" Type="http://schemas.openxmlformats.org/officeDocument/2006/relationships/image" Target="../media/image58.jpeg"/><Relationship Id="rId7" Type="http://schemas.openxmlformats.org/officeDocument/2006/relationships/image" Target="../media/image47.png"/><Relationship Id="rId12" Type="http://schemas.openxmlformats.org/officeDocument/2006/relationships/image" Target="../media/image30.sv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34.sv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7.svg"/><Relationship Id="rId11" Type="http://schemas.openxmlformats.org/officeDocument/2006/relationships/image" Target="../media/image29.png"/><Relationship Id="rId5" Type="http://schemas.openxmlformats.org/officeDocument/2006/relationships/image" Target="../media/image36.png"/><Relationship Id="rId15" Type="http://schemas.openxmlformats.org/officeDocument/2006/relationships/image" Target="../media/image33.png"/><Relationship Id="rId10" Type="http://schemas.openxmlformats.org/officeDocument/2006/relationships/image" Target="../media/image40.svg"/><Relationship Id="rId4" Type="http://schemas.openxmlformats.org/officeDocument/2006/relationships/image" Target="../media/image59.png"/><Relationship Id="rId9" Type="http://schemas.openxmlformats.org/officeDocument/2006/relationships/image" Target="../media/image39.png"/><Relationship Id="rId14" Type="http://schemas.openxmlformats.org/officeDocument/2006/relationships/image" Target="../media/image3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6.png"/><Relationship Id="rId3" Type="http://schemas.openxmlformats.org/officeDocument/2006/relationships/image" Target="../media/image60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0.svg"/><Relationship Id="rId11" Type="http://schemas.openxmlformats.org/officeDocument/2006/relationships/image" Target="../media/image33.png"/><Relationship Id="rId5" Type="http://schemas.openxmlformats.org/officeDocument/2006/relationships/image" Target="../media/image39.png"/><Relationship Id="rId10" Type="http://schemas.openxmlformats.org/officeDocument/2006/relationships/image" Target="../media/image32.svg"/><Relationship Id="rId4" Type="http://schemas.openxmlformats.org/officeDocument/2006/relationships/image" Target="../media/image61.jpeg"/><Relationship Id="rId9" Type="http://schemas.openxmlformats.org/officeDocument/2006/relationships/image" Target="../media/image31.png"/><Relationship Id="rId14" Type="http://schemas.openxmlformats.org/officeDocument/2006/relationships/image" Target="../media/image37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6.png"/><Relationship Id="rId3" Type="http://schemas.openxmlformats.org/officeDocument/2006/relationships/image" Target="../media/image62.jpe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24.sv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0.svg"/><Relationship Id="rId11" Type="http://schemas.openxmlformats.org/officeDocument/2006/relationships/image" Target="../media/image33.png"/><Relationship Id="rId5" Type="http://schemas.openxmlformats.org/officeDocument/2006/relationships/image" Target="../media/image39.png"/><Relationship Id="rId15" Type="http://schemas.openxmlformats.org/officeDocument/2006/relationships/image" Target="../media/image23.png"/><Relationship Id="rId10" Type="http://schemas.openxmlformats.org/officeDocument/2006/relationships/image" Target="../media/image32.svg"/><Relationship Id="rId4" Type="http://schemas.openxmlformats.org/officeDocument/2006/relationships/image" Target="../media/image63.png"/><Relationship Id="rId9" Type="http://schemas.openxmlformats.org/officeDocument/2006/relationships/image" Target="../media/image31.png"/><Relationship Id="rId14" Type="http://schemas.openxmlformats.org/officeDocument/2006/relationships/image" Target="../media/image37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.jpeg"/><Relationship Id="rId4" Type="http://schemas.openxmlformats.org/officeDocument/2006/relationships/image" Target="../media/image65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ecfr.gov/current/title-27/chapter-I/subchapter-A/part-24/subpart-F?toc=1" TargetMode="External"/><Relationship Id="rId18" Type="http://schemas.openxmlformats.org/officeDocument/2006/relationships/hyperlink" Target="https://www.ecfr.gov/current/title-27/chapter-I/subchapter-A/part-24/subpart-H" TargetMode="External"/><Relationship Id="rId26" Type="http://schemas.openxmlformats.org/officeDocument/2006/relationships/hyperlink" Target="https://www.ecfr.gov/current/title-27/chapter-I/subchapter-A/part-24/subpart-L" TargetMode="External"/><Relationship Id="rId3" Type="http://schemas.openxmlformats.org/officeDocument/2006/relationships/hyperlink" Target="https://www.ecfr.gov/current/title-27/chapter-I/subchapter-A/part-24/subpart-A?toc=1" TargetMode="External"/><Relationship Id="rId21" Type="http://schemas.openxmlformats.org/officeDocument/2006/relationships/hyperlink" Target="https://www.ecfr.gov/current/title-27/chapter-I/subchapter-A/part-24/subpart-J?toc=1" TargetMode="External"/><Relationship Id="rId34" Type="http://schemas.openxmlformats.org/officeDocument/2006/relationships/hyperlink" Target="https://www.ecfr.gov/current/title-27/chapter-I/subchapter-A/part-24/subpart-P" TargetMode="External"/><Relationship Id="rId7" Type="http://schemas.openxmlformats.org/officeDocument/2006/relationships/hyperlink" Target="https://www.ecfr.gov/current/title-27/chapter-I/subchapter-A/part-24/subpart-C?toc=1" TargetMode="External"/><Relationship Id="rId12" Type="http://schemas.openxmlformats.org/officeDocument/2006/relationships/hyperlink" Target="https://www.ecfr.gov/current/title-27/chapter-I/subchapter-A/part-24/subpart-E" TargetMode="External"/><Relationship Id="rId17" Type="http://schemas.openxmlformats.org/officeDocument/2006/relationships/hyperlink" Target="https://www.ecfr.gov/current/title-27/chapter-I/subchapter-A/part-24/subpart-H?toc=1" TargetMode="External"/><Relationship Id="rId25" Type="http://schemas.openxmlformats.org/officeDocument/2006/relationships/hyperlink" Target="https://www.ecfr.gov/current/title-27/chapter-I/subchapter-A/part-24/subpart-L?toc=1" TargetMode="External"/><Relationship Id="rId33" Type="http://schemas.openxmlformats.org/officeDocument/2006/relationships/hyperlink" Target="https://www.ecfr.gov/current/title-27/chapter-I/subchapter-A/part-24/subpart-P?toc=1" TargetMode="External"/><Relationship Id="rId2" Type="http://schemas.openxmlformats.org/officeDocument/2006/relationships/notesSlide" Target="../notesSlides/notesSlide36.xml"/><Relationship Id="rId16" Type="http://schemas.openxmlformats.org/officeDocument/2006/relationships/hyperlink" Target="https://www.ecfr.gov/current/title-27/chapter-I/subchapter-A/part-24/subpart-G" TargetMode="External"/><Relationship Id="rId20" Type="http://schemas.openxmlformats.org/officeDocument/2006/relationships/hyperlink" Target="https://www.ecfr.gov/current/title-27/chapter-I/subchapter-A/part-24/subpart-I" TargetMode="External"/><Relationship Id="rId29" Type="http://schemas.openxmlformats.org/officeDocument/2006/relationships/hyperlink" Target="https://www.ecfr.gov/current/title-27/chapter-I/subchapter-A/part-24/subpart-N?toc=1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ecfr.gov/current/title-27/chapter-I/subchapter-A/part-24/subpart-B" TargetMode="External"/><Relationship Id="rId11" Type="http://schemas.openxmlformats.org/officeDocument/2006/relationships/hyperlink" Target="https://www.ecfr.gov/current/title-27/chapter-I/subchapter-A/part-24/subpart-E?toc=1" TargetMode="External"/><Relationship Id="rId24" Type="http://schemas.openxmlformats.org/officeDocument/2006/relationships/hyperlink" Target="https://www.ecfr.gov/current/title-27/chapter-I/subchapter-A/part-24/subpart-K" TargetMode="External"/><Relationship Id="rId32" Type="http://schemas.openxmlformats.org/officeDocument/2006/relationships/hyperlink" Target="https://www.ecfr.gov/current/title-27/chapter-I/subchapter-A/part-24/subpart-O" TargetMode="External"/><Relationship Id="rId5" Type="http://schemas.openxmlformats.org/officeDocument/2006/relationships/hyperlink" Target="https://www.ecfr.gov/current/title-27/chapter-I/subchapter-A/part-24/subpart-B?toc=1" TargetMode="External"/><Relationship Id="rId15" Type="http://schemas.openxmlformats.org/officeDocument/2006/relationships/hyperlink" Target="https://www.ecfr.gov/current/title-27/chapter-I/subchapter-A/part-24/subpart-G?toc=1" TargetMode="External"/><Relationship Id="rId23" Type="http://schemas.openxmlformats.org/officeDocument/2006/relationships/hyperlink" Target="https://www.ecfr.gov/current/title-27/chapter-I/subchapter-A/part-24/subpart-K?toc=1" TargetMode="External"/><Relationship Id="rId28" Type="http://schemas.openxmlformats.org/officeDocument/2006/relationships/hyperlink" Target="https://www.ecfr.gov/current/title-27/chapter-I/subchapter-A/part-24/subpart-M" TargetMode="External"/><Relationship Id="rId10" Type="http://schemas.openxmlformats.org/officeDocument/2006/relationships/hyperlink" Target="https://www.ecfr.gov/current/title-27/chapter-I/subchapter-A/part-24/subpart-D" TargetMode="External"/><Relationship Id="rId19" Type="http://schemas.openxmlformats.org/officeDocument/2006/relationships/hyperlink" Target="https://www.ecfr.gov/current/title-27/chapter-I/subchapter-A/part-24/subpart-I?toc=1" TargetMode="External"/><Relationship Id="rId31" Type="http://schemas.openxmlformats.org/officeDocument/2006/relationships/hyperlink" Target="https://www.ecfr.gov/current/title-27/chapter-I/subchapter-A/part-24/subpart-O?toc=1" TargetMode="External"/><Relationship Id="rId4" Type="http://schemas.openxmlformats.org/officeDocument/2006/relationships/hyperlink" Target="https://www.ecfr.gov/current/title-27/chapter-I/subchapter-A/part-24/subpart-A" TargetMode="External"/><Relationship Id="rId9" Type="http://schemas.openxmlformats.org/officeDocument/2006/relationships/hyperlink" Target="https://www.ecfr.gov/current/title-27/chapter-I/subchapter-A/part-24/subpart-D?toc=1" TargetMode="External"/><Relationship Id="rId14" Type="http://schemas.openxmlformats.org/officeDocument/2006/relationships/hyperlink" Target="https://www.ecfr.gov/current/title-27/chapter-I/subchapter-A/part-24/subpart-F" TargetMode="External"/><Relationship Id="rId22" Type="http://schemas.openxmlformats.org/officeDocument/2006/relationships/hyperlink" Target="https://www.ecfr.gov/current/title-27/chapter-I/subchapter-A/part-24/subpart-J" TargetMode="External"/><Relationship Id="rId27" Type="http://schemas.openxmlformats.org/officeDocument/2006/relationships/hyperlink" Target="https://www.ecfr.gov/current/title-27/chapter-I/subchapter-A/part-24/subpart-M?toc=1" TargetMode="External"/><Relationship Id="rId30" Type="http://schemas.openxmlformats.org/officeDocument/2006/relationships/hyperlink" Target="https://www.ecfr.gov/current/title-27/chapter-I/subchapter-A/part-24/subpart-N" TargetMode="External"/><Relationship Id="rId8" Type="http://schemas.openxmlformats.org/officeDocument/2006/relationships/hyperlink" Target="https://www.ecfr.gov/current/title-27/chapter-I/subchapter-A/part-24/subpart-C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s://sanluisobispoguide.com/wineries/" TargetMode="External"/><Relationship Id="rId3" Type="http://schemas.openxmlformats.org/officeDocument/2006/relationships/hyperlink" Target="https://www.pasowine.com/" TargetMode="External"/><Relationship Id="rId7" Type="http://schemas.openxmlformats.org/officeDocument/2006/relationships/hyperlink" Target="https://www.ttb.gov/images/pdfs/Paso_Robles_final_rule.pdf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wineenthusiast.com/culture/wine/a-wine-lovers-guide-to-paso-robles-11-appellations-to-know/" TargetMode="External"/><Relationship Id="rId5" Type="http://schemas.openxmlformats.org/officeDocument/2006/relationships/hyperlink" Target="https://capstonecalifornia.com/studyguides/regions/central_coast/paso_robles" TargetMode="External"/><Relationship Id="rId4" Type="http://schemas.openxmlformats.org/officeDocument/2006/relationships/hyperlink" Target="https://paso.guides.winefolly.com/" TargetMode="External"/><Relationship Id="rId9" Type="http://schemas.openxmlformats.org/officeDocument/2006/relationships/hyperlink" Target="https://www.db.wine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F8CA897-A364-710C-9A0B-45B94F8840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4009"/>
            <a:ext cx="12192000" cy="513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44F0B16-0252-5EB0-3436-E03AA449F7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59" y="116378"/>
            <a:ext cx="7543165" cy="2560320"/>
          </a:xfrm>
        </p:spPr>
        <p:txBody>
          <a:bodyPr/>
          <a:lstStyle/>
          <a:p>
            <a:r>
              <a:rPr lang="en-US" dirty="0"/>
              <a:t>Paso Robles California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1BEE45-2F86-FAA9-4280-F6D26EB53CF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2" y="5351319"/>
            <a:ext cx="7543167" cy="685800"/>
          </a:xfrm>
        </p:spPr>
        <p:txBody>
          <a:bodyPr/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Janitza Martínez</a:t>
            </a:r>
          </a:p>
        </p:txBody>
      </p:sp>
    </p:spTree>
    <p:extLst>
      <p:ext uri="{BB962C8B-B14F-4D97-AF65-F5344CB8AC3E}">
        <p14:creationId xmlns:p14="http://schemas.microsoft.com/office/powerpoint/2010/main" val="342197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CFA3F35-16F3-FCFA-E028-B46B9BFEAD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9" t="6497" r="10690" b="6154"/>
          <a:stretch/>
        </p:blipFill>
        <p:spPr bwMode="auto">
          <a:xfrm>
            <a:off x="3037138" y="1381581"/>
            <a:ext cx="6264505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B340C8-4A7D-6E9B-EED5-C7202469B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Paso Robles – Regiones por clima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8D450E-6369-C9C7-6BBC-981E5877D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087" y="2172617"/>
            <a:ext cx="2534756" cy="2804588"/>
          </a:xfrm>
        </p:spPr>
        <p:txBody>
          <a:bodyPr>
            <a:noAutofit/>
          </a:bodyPr>
          <a:lstStyle/>
          <a:p>
            <a:pPr algn="l"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s-PR" sz="1600" b="0" i="0" dirty="0">
                <a:solidFill>
                  <a:srgbClr val="374151"/>
                </a:solidFill>
                <a:effectLst/>
                <a:latin typeface="+mj-lt"/>
              </a:rPr>
              <a:t>Áreas más cercanas al Océano Pacifico que son más frías, más húmedas y más ventosas</a:t>
            </a:r>
            <a:r>
              <a:rPr lang="es-PR" sz="1600" dirty="0">
                <a:solidFill>
                  <a:srgbClr val="374151"/>
                </a:solidFill>
                <a:latin typeface="+mj-lt"/>
              </a:rPr>
              <a:t>, inclusive con presencia de niebla marina.</a:t>
            </a:r>
            <a:endParaRPr lang="es-PR" sz="1600" b="0" i="0" dirty="0">
              <a:solidFill>
                <a:srgbClr val="374151"/>
              </a:solidFill>
              <a:effectLst/>
              <a:latin typeface="+mj-lt"/>
            </a:endParaRPr>
          </a:p>
          <a:p>
            <a:pPr algn="l"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s-PR" sz="1600" b="0" i="0" dirty="0">
                <a:solidFill>
                  <a:srgbClr val="374151"/>
                </a:solidFill>
                <a:effectLst/>
                <a:latin typeface="+mj-lt"/>
              </a:rPr>
              <a:t>Vinos con niveles altos de acidez y </a:t>
            </a:r>
            <a:r>
              <a:rPr lang="es-PR" sz="1600" dirty="0">
                <a:solidFill>
                  <a:srgbClr val="374151"/>
                </a:solidFill>
                <a:latin typeface="+mj-lt"/>
              </a:rPr>
              <a:t>frescura, y variedades que gustan de clima fresco</a:t>
            </a:r>
            <a:r>
              <a:rPr lang="es-PR" sz="1600" b="0" i="0" dirty="0">
                <a:solidFill>
                  <a:srgbClr val="374151"/>
                </a:solidFill>
                <a:effectLst/>
                <a:latin typeface="+mj-lt"/>
              </a:rPr>
              <a:t>. </a:t>
            </a:r>
          </a:p>
          <a:p>
            <a:pPr algn="l">
              <a:buClr>
                <a:srgbClr val="860724"/>
              </a:buClr>
              <a:buFont typeface="Wingdings" panose="05000000000000000000" pitchFamily="2" charset="2"/>
              <a:buChar char="§"/>
            </a:pPr>
            <a:endParaRPr lang="en-US" sz="1400" dirty="0">
              <a:solidFill>
                <a:srgbClr val="660033"/>
              </a:solidFill>
              <a:latin typeface="+mj-l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428013B-A3B3-8A71-8074-BD667D7822E6}"/>
              </a:ext>
            </a:extLst>
          </p:cNvPr>
          <p:cNvSpPr txBox="1">
            <a:spLocks/>
          </p:cNvSpPr>
          <p:nvPr/>
        </p:nvSpPr>
        <p:spPr>
          <a:xfrm>
            <a:off x="9385274" y="2155152"/>
            <a:ext cx="2534756" cy="2822053"/>
          </a:xfrm>
          <a:prstGeom prst="rect">
            <a:avLst/>
          </a:prstGeom>
        </p:spPr>
        <p:txBody>
          <a:bodyPr vert="horz" lIns="0" tIns="0" rIns="0" bIns="0" spcCol="301752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BE2BBB"/>
              </a:buClr>
              <a:buFont typeface="Trebuchet MS" panose="020B0603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s-PR" sz="1600" dirty="0">
                <a:solidFill>
                  <a:srgbClr val="374151"/>
                </a:solidFill>
                <a:latin typeface="+mj-lt"/>
              </a:rPr>
              <a:t>Mas caliente y más seco, pero la diferencia en temperaturas entre día y noche (cambio diurno) es mucho mayor.</a:t>
            </a:r>
          </a:p>
          <a:p>
            <a:pPr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s-PR" sz="1600" dirty="0">
                <a:solidFill>
                  <a:srgbClr val="374151"/>
                </a:solidFill>
                <a:latin typeface="+mj-lt"/>
              </a:rPr>
              <a:t>Vinos de mucho cuerpo, pero también con una frescura, debido al cambio en temperatura.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4707EE-F84E-6283-C947-1460F2D36389}"/>
              </a:ext>
            </a:extLst>
          </p:cNvPr>
          <p:cNvSpPr txBox="1"/>
          <p:nvPr/>
        </p:nvSpPr>
        <p:spPr>
          <a:xfrm>
            <a:off x="302834" y="6292185"/>
            <a:ext cx="11460479" cy="400110"/>
          </a:xfrm>
          <a:prstGeom prst="rect">
            <a:avLst/>
          </a:prstGeom>
          <a:solidFill>
            <a:srgbClr val="EEE7E7"/>
          </a:solidFill>
        </p:spPr>
        <p:txBody>
          <a:bodyPr wrap="square" anchor="ctr">
            <a:spAutoFit/>
          </a:bodyPr>
          <a:lstStyle/>
          <a:p>
            <a:pPr algn="ctr"/>
            <a:r>
              <a:rPr lang="es-PR" sz="2000" b="0" i="0" dirty="0">
                <a:effectLst/>
                <a:latin typeface="+mj-lt"/>
              </a:rPr>
              <a:t>Amplia variación </a:t>
            </a:r>
            <a:r>
              <a:rPr lang="es-PR" sz="2000" dirty="0">
                <a:latin typeface="+mj-lt"/>
              </a:rPr>
              <a:t>en estilo y variedades dependiendo de la localización dentro de Paso Robles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FB4188-AAA6-88D0-7C75-FA637D8747AD}"/>
              </a:ext>
            </a:extLst>
          </p:cNvPr>
          <p:cNvSpPr txBox="1"/>
          <p:nvPr/>
        </p:nvSpPr>
        <p:spPr>
          <a:xfrm>
            <a:off x="9448200" y="1718419"/>
            <a:ext cx="2534756" cy="369332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</a:rPr>
              <a:t>Interior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75273A1-038C-8AB6-CFAD-D32A5148EFED}"/>
              </a:ext>
            </a:extLst>
          </p:cNvPr>
          <p:cNvSpPr txBox="1"/>
          <p:nvPr/>
        </p:nvSpPr>
        <p:spPr>
          <a:xfrm>
            <a:off x="302087" y="1712834"/>
            <a:ext cx="2534756" cy="369332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PR" sz="2000" dirty="0">
                <a:solidFill>
                  <a:schemeClr val="bg1"/>
                </a:solidFill>
              </a:rPr>
              <a:t>Costero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24BF59-2EC1-0237-A0F9-315ED5E2FE0A}"/>
              </a:ext>
            </a:extLst>
          </p:cNvPr>
          <p:cNvSpPr txBox="1"/>
          <p:nvPr/>
        </p:nvSpPr>
        <p:spPr>
          <a:xfrm>
            <a:off x="4036666" y="5146110"/>
            <a:ext cx="1007919" cy="253618"/>
          </a:xfrm>
          <a:prstGeom prst="rect">
            <a:avLst/>
          </a:prstGeom>
          <a:solidFill>
            <a:srgbClr val="C8E4EF"/>
          </a:solidFill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0000"/>
              </a:lnSpc>
            </a:pPr>
            <a:r>
              <a:rPr lang="en-US" sz="1400" dirty="0"/>
              <a:t>Pismo Beach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87B825-176F-C8DD-7034-F03F135A33A4}"/>
              </a:ext>
            </a:extLst>
          </p:cNvPr>
          <p:cNvSpPr txBox="1"/>
          <p:nvPr/>
        </p:nvSpPr>
        <p:spPr>
          <a:xfrm>
            <a:off x="3638902" y="4513116"/>
            <a:ext cx="795528" cy="212952"/>
          </a:xfrm>
          <a:prstGeom prst="rect">
            <a:avLst/>
          </a:prstGeom>
          <a:solidFill>
            <a:srgbClr val="C8E4EF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dirty="0"/>
              <a:t>Morro Bay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F36B6B8-18DD-8631-6839-50019BB1D108}"/>
              </a:ext>
            </a:extLst>
          </p:cNvPr>
          <p:cNvSpPr txBox="1"/>
          <p:nvPr/>
        </p:nvSpPr>
        <p:spPr>
          <a:xfrm>
            <a:off x="4663439" y="5533199"/>
            <a:ext cx="1296593" cy="434942"/>
          </a:xfrm>
          <a:prstGeom prst="rect">
            <a:avLst/>
          </a:prstGeom>
          <a:solidFill>
            <a:srgbClr val="C8E4EF"/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PR" sz="1400" dirty="0"/>
              <a:t>Niebla y Viento del Pacifico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7E37DA-31CA-489C-58BF-7BADC011902F}"/>
              </a:ext>
            </a:extLst>
          </p:cNvPr>
          <p:cNvSpPr txBox="1"/>
          <p:nvPr/>
        </p:nvSpPr>
        <p:spPr>
          <a:xfrm>
            <a:off x="6252287" y="5533199"/>
            <a:ext cx="1201404" cy="43494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PR" sz="1400" dirty="0"/>
              <a:t>Viento Frio Nocturno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085C4FB-5383-9E9B-F707-DD39D664BCC2}"/>
              </a:ext>
            </a:extLst>
          </p:cNvPr>
          <p:cNvSpPr txBox="1"/>
          <p:nvPr/>
        </p:nvSpPr>
        <p:spPr>
          <a:xfrm>
            <a:off x="3179944" y="961539"/>
            <a:ext cx="823620" cy="43354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dirty="0"/>
              <a:t>Monterey Bay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7B1ED8BB-E4FF-1741-7A55-F009A4CAB18C}"/>
              </a:ext>
            </a:extLst>
          </p:cNvPr>
          <p:cNvSpPr/>
          <p:nvPr/>
        </p:nvSpPr>
        <p:spPr>
          <a:xfrm rot="18788151">
            <a:off x="3719636" y="1332569"/>
            <a:ext cx="265401" cy="727673"/>
          </a:xfrm>
          <a:custGeom>
            <a:avLst/>
            <a:gdLst>
              <a:gd name="connsiteX0" fmla="*/ 0 w 473007"/>
              <a:gd name="connsiteY0" fmla="*/ 491170 h 727673"/>
              <a:gd name="connsiteX1" fmla="*/ 118252 w 473007"/>
              <a:gd name="connsiteY1" fmla="*/ 491170 h 727673"/>
              <a:gd name="connsiteX2" fmla="*/ 118252 w 473007"/>
              <a:gd name="connsiteY2" fmla="*/ 0 h 727673"/>
              <a:gd name="connsiteX3" fmla="*/ 354755 w 473007"/>
              <a:gd name="connsiteY3" fmla="*/ 0 h 727673"/>
              <a:gd name="connsiteX4" fmla="*/ 354755 w 473007"/>
              <a:gd name="connsiteY4" fmla="*/ 491170 h 727673"/>
              <a:gd name="connsiteX5" fmla="*/ 473007 w 473007"/>
              <a:gd name="connsiteY5" fmla="*/ 491170 h 727673"/>
              <a:gd name="connsiteX6" fmla="*/ 236504 w 473007"/>
              <a:gd name="connsiteY6" fmla="*/ 727673 h 727673"/>
              <a:gd name="connsiteX7" fmla="*/ 0 w 473007"/>
              <a:gd name="connsiteY7" fmla="*/ 491170 h 727673"/>
              <a:gd name="connsiteX0" fmla="*/ 0 w 473007"/>
              <a:gd name="connsiteY0" fmla="*/ 491170 h 727673"/>
              <a:gd name="connsiteX1" fmla="*/ 118252 w 473007"/>
              <a:gd name="connsiteY1" fmla="*/ 491170 h 727673"/>
              <a:gd name="connsiteX2" fmla="*/ 224002 w 473007"/>
              <a:gd name="connsiteY2" fmla="*/ 196730 h 727673"/>
              <a:gd name="connsiteX3" fmla="*/ 118252 w 473007"/>
              <a:gd name="connsiteY3" fmla="*/ 0 h 727673"/>
              <a:gd name="connsiteX4" fmla="*/ 354755 w 473007"/>
              <a:gd name="connsiteY4" fmla="*/ 0 h 727673"/>
              <a:gd name="connsiteX5" fmla="*/ 354755 w 473007"/>
              <a:gd name="connsiteY5" fmla="*/ 491170 h 727673"/>
              <a:gd name="connsiteX6" fmla="*/ 473007 w 473007"/>
              <a:gd name="connsiteY6" fmla="*/ 491170 h 727673"/>
              <a:gd name="connsiteX7" fmla="*/ 236504 w 473007"/>
              <a:gd name="connsiteY7" fmla="*/ 727673 h 727673"/>
              <a:gd name="connsiteX8" fmla="*/ 0 w 473007"/>
              <a:gd name="connsiteY8" fmla="*/ 491170 h 727673"/>
              <a:gd name="connsiteX0" fmla="*/ 0 w 473007"/>
              <a:gd name="connsiteY0" fmla="*/ 491170 h 727673"/>
              <a:gd name="connsiteX1" fmla="*/ 118252 w 473007"/>
              <a:gd name="connsiteY1" fmla="*/ 491170 h 727673"/>
              <a:gd name="connsiteX2" fmla="*/ 224002 w 473007"/>
              <a:gd name="connsiteY2" fmla="*/ 196730 h 727673"/>
              <a:gd name="connsiteX3" fmla="*/ 118252 w 473007"/>
              <a:gd name="connsiteY3" fmla="*/ 0 h 727673"/>
              <a:gd name="connsiteX4" fmla="*/ 354755 w 473007"/>
              <a:gd name="connsiteY4" fmla="*/ 0 h 727673"/>
              <a:gd name="connsiteX5" fmla="*/ 435508 w 473007"/>
              <a:gd name="connsiteY5" fmla="*/ 194586 h 727673"/>
              <a:gd name="connsiteX6" fmla="*/ 354755 w 473007"/>
              <a:gd name="connsiteY6" fmla="*/ 491170 h 727673"/>
              <a:gd name="connsiteX7" fmla="*/ 473007 w 473007"/>
              <a:gd name="connsiteY7" fmla="*/ 491170 h 727673"/>
              <a:gd name="connsiteX8" fmla="*/ 236504 w 473007"/>
              <a:gd name="connsiteY8" fmla="*/ 727673 h 727673"/>
              <a:gd name="connsiteX9" fmla="*/ 0 w 473007"/>
              <a:gd name="connsiteY9" fmla="*/ 491170 h 72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3007" h="727673">
                <a:moveTo>
                  <a:pt x="0" y="491170"/>
                </a:moveTo>
                <a:lnTo>
                  <a:pt x="118252" y="491170"/>
                </a:lnTo>
                <a:cubicBezTo>
                  <a:pt x="108433" y="429518"/>
                  <a:pt x="233821" y="258382"/>
                  <a:pt x="224002" y="196730"/>
                </a:cubicBezTo>
                <a:lnTo>
                  <a:pt x="118252" y="0"/>
                </a:lnTo>
                <a:lnTo>
                  <a:pt x="354755" y="0"/>
                </a:lnTo>
                <a:cubicBezTo>
                  <a:pt x="358093" y="57267"/>
                  <a:pt x="432170" y="137319"/>
                  <a:pt x="435508" y="194586"/>
                </a:cubicBezTo>
                <a:lnTo>
                  <a:pt x="354755" y="491170"/>
                </a:lnTo>
                <a:lnTo>
                  <a:pt x="473007" y="491170"/>
                </a:lnTo>
                <a:lnTo>
                  <a:pt x="236504" y="727673"/>
                </a:lnTo>
                <a:lnTo>
                  <a:pt x="0" y="49117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000"/>
          </a:p>
        </p:txBody>
      </p:sp>
      <p:sp>
        <p:nvSpPr>
          <p:cNvPr id="8" name="Arrow: Down 5">
            <a:extLst>
              <a:ext uri="{FF2B5EF4-FFF2-40B4-BE49-F238E27FC236}">
                <a16:creationId xmlns:a16="http://schemas.microsoft.com/office/drawing/2014/main" id="{D1F5A362-9C3B-E3FF-91F7-3E983B66827D}"/>
              </a:ext>
            </a:extLst>
          </p:cNvPr>
          <p:cNvSpPr/>
          <p:nvPr/>
        </p:nvSpPr>
        <p:spPr>
          <a:xfrm rot="2588151">
            <a:off x="7292369" y="1435080"/>
            <a:ext cx="265401" cy="727673"/>
          </a:xfrm>
          <a:custGeom>
            <a:avLst/>
            <a:gdLst>
              <a:gd name="connsiteX0" fmla="*/ 0 w 473007"/>
              <a:gd name="connsiteY0" fmla="*/ 491170 h 727673"/>
              <a:gd name="connsiteX1" fmla="*/ 118252 w 473007"/>
              <a:gd name="connsiteY1" fmla="*/ 491170 h 727673"/>
              <a:gd name="connsiteX2" fmla="*/ 118252 w 473007"/>
              <a:gd name="connsiteY2" fmla="*/ 0 h 727673"/>
              <a:gd name="connsiteX3" fmla="*/ 354755 w 473007"/>
              <a:gd name="connsiteY3" fmla="*/ 0 h 727673"/>
              <a:gd name="connsiteX4" fmla="*/ 354755 w 473007"/>
              <a:gd name="connsiteY4" fmla="*/ 491170 h 727673"/>
              <a:gd name="connsiteX5" fmla="*/ 473007 w 473007"/>
              <a:gd name="connsiteY5" fmla="*/ 491170 h 727673"/>
              <a:gd name="connsiteX6" fmla="*/ 236504 w 473007"/>
              <a:gd name="connsiteY6" fmla="*/ 727673 h 727673"/>
              <a:gd name="connsiteX7" fmla="*/ 0 w 473007"/>
              <a:gd name="connsiteY7" fmla="*/ 491170 h 727673"/>
              <a:gd name="connsiteX0" fmla="*/ 0 w 473007"/>
              <a:gd name="connsiteY0" fmla="*/ 491170 h 727673"/>
              <a:gd name="connsiteX1" fmla="*/ 118252 w 473007"/>
              <a:gd name="connsiteY1" fmla="*/ 491170 h 727673"/>
              <a:gd name="connsiteX2" fmla="*/ 224002 w 473007"/>
              <a:gd name="connsiteY2" fmla="*/ 196730 h 727673"/>
              <a:gd name="connsiteX3" fmla="*/ 118252 w 473007"/>
              <a:gd name="connsiteY3" fmla="*/ 0 h 727673"/>
              <a:gd name="connsiteX4" fmla="*/ 354755 w 473007"/>
              <a:gd name="connsiteY4" fmla="*/ 0 h 727673"/>
              <a:gd name="connsiteX5" fmla="*/ 354755 w 473007"/>
              <a:gd name="connsiteY5" fmla="*/ 491170 h 727673"/>
              <a:gd name="connsiteX6" fmla="*/ 473007 w 473007"/>
              <a:gd name="connsiteY6" fmla="*/ 491170 h 727673"/>
              <a:gd name="connsiteX7" fmla="*/ 236504 w 473007"/>
              <a:gd name="connsiteY7" fmla="*/ 727673 h 727673"/>
              <a:gd name="connsiteX8" fmla="*/ 0 w 473007"/>
              <a:gd name="connsiteY8" fmla="*/ 491170 h 727673"/>
              <a:gd name="connsiteX0" fmla="*/ 0 w 473007"/>
              <a:gd name="connsiteY0" fmla="*/ 491170 h 727673"/>
              <a:gd name="connsiteX1" fmla="*/ 118252 w 473007"/>
              <a:gd name="connsiteY1" fmla="*/ 491170 h 727673"/>
              <a:gd name="connsiteX2" fmla="*/ 224002 w 473007"/>
              <a:gd name="connsiteY2" fmla="*/ 196730 h 727673"/>
              <a:gd name="connsiteX3" fmla="*/ 118252 w 473007"/>
              <a:gd name="connsiteY3" fmla="*/ 0 h 727673"/>
              <a:gd name="connsiteX4" fmla="*/ 354755 w 473007"/>
              <a:gd name="connsiteY4" fmla="*/ 0 h 727673"/>
              <a:gd name="connsiteX5" fmla="*/ 435508 w 473007"/>
              <a:gd name="connsiteY5" fmla="*/ 194586 h 727673"/>
              <a:gd name="connsiteX6" fmla="*/ 354755 w 473007"/>
              <a:gd name="connsiteY6" fmla="*/ 491170 h 727673"/>
              <a:gd name="connsiteX7" fmla="*/ 473007 w 473007"/>
              <a:gd name="connsiteY7" fmla="*/ 491170 h 727673"/>
              <a:gd name="connsiteX8" fmla="*/ 236504 w 473007"/>
              <a:gd name="connsiteY8" fmla="*/ 727673 h 727673"/>
              <a:gd name="connsiteX9" fmla="*/ 0 w 473007"/>
              <a:gd name="connsiteY9" fmla="*/ 491170 h 72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3007" h="727673">
                <a:moveTo>
                  <a:pt x="0" y="491170"/>
                </a:moveTo>
                <a:lnTo>
                  <a:pt x="118252" y="491170"/>
                </a:lnTo>
                <a:cubicBezTo>
                  <a:pt x="108433" y="429518"/>
                  <a:pt x="233821" y="258382"/>
                  <a:pt x="224002" y="196730"/>
                </a:cubicBezTo>
                <a:lnTo>
                  <a:pt x="118252" y="0"/>
                </a:lnTo>
                <a:lnTo>
                  <a:pt x="354755" y="0"/>
                </a:lnTo>
                <a:cubicBezTo>
                  <a:pt x="358093" y="57267"/>
                  <a:pt x="432170" y="137319"/>
                  <a:pt x="435508" y="194586"/>
                </a:cubicBezTo>
                <a:lnTo>
                  <a:pt x="354755" y="491170"/>
                </a:lnTo>
                <a:lnTo>
                  <a:pt x="473007" y="491170"/>
                </a:lnTo>
                <a:lnTo>
                  <a:pt x="236504" y="727673"/>
                </a:lnTo>
                <a:lnTo>
                  <a:pt x="0" y="49117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000"/>
          </a:p>
        </p:txBody>
      </p:sp>
      <p:sp>
        <p:nvSpPr>
          <p:cNvPr id="12" name="Arrow: Down 5">
            <a:extLst>
              <a:ext uri="{FF2B5EF4-FFF2-40B4-BE49-F238E27FC236}">
                <a16:creationId xmlns:a16="http://schemas.microsoft.com/office/drawing/2014/main" id="{0A413056-4927-6C6F-CC19-98707FC9C02F}"/>
              </a:ext>
            </a:extLst>
          </p:cNvPr>
          <p:cNvSpPr/>
          <p:nvPr/>
        </p:nvSpPr>
        <p:spPr>
          <a:xfrm>
            <a:off x="7770672" y="1488579"/>
            <a:ext cx="259163" cy="727673"/>
          </a:xfrm>
          <a:custGeom>
            <a:avLst/>
            <a:gdLst>
              <a:gd name="connsiteX0" fmla="*/ 0 w 473007"/>
              <a:gd name="connsiteY0" fmla="*/ 491170 h 727673"/>
              <a:gd name="connsiteX1" fmla="*/ 118252 w 473007"/>
              <a:gd name="connsiteY1" fmla="*/ 491170 h 727673"/>
              <a:gd name="connsiteX2" fmla="*/ 118252 w 473007"/>
              <a:gd name="connsiteY2" fmla="*/ 0 h 727673"/>
              <a:gd name="connsiteX3" fmla="*/ 354755 w 473007"/>
              <a:gd name="connsiteY3" fmla="*/ 0 h 727673"/>
              <a:gd name="connsiteX4" fmla="*/ 354755 w 473007"/>
              <a:gd name="connsiteY4" fmla="*/ 491170 h 727673"/>
              <a:gd name="connsiteX5" fmla="*/ 473007 w 473007"/>
              <a:gd name="connsiteY5" fmla="*/ 491170 h 727673"/>
              <a:gd name="connsiteX6" fmla="*/ 236504 w 473007"/>
              <a:gd name="connsiteY6" fmla="*/ 727673 h 727673"/>
              <a:gd name="connsiteX7" fmla="*/ 0 w 473007"/>
              <a:gd name="connsiteY7" fmla="*/ 491170 h 727673"/>
              <a:gd name="connsiteX0" fmla="*/ 0 w 473007"/>
              <a:gd name="connsiteY0" fmla="*/ 491170 h 727673"/>
              <a:gd name="connsiteX1" fmla="*/ 118252 w 473007"/>
              <a:gd name="connsiteY1" fmla="*/ 491170 h 727673"/>
              <a:gd name="connsiteX2" fmla="*/ 224002 w 473007"/>
              <a:gd name="connsiteY2" fmla="*/ 196730 h 727673"/>
              <a:gd name="connsiteX3" fmla="*/ 118252 w 473007"/>
              <a:gd name="connsiteY3" fmla="*/ 0 h 727673"/>
              <a:gd name="connsiteX4" fmla="*/ 354755 w 473007"/>
              <a:gd name="connsiteY4" fmla="*/ 0 h 727673"/>
              <a:gd name="connsiteX5" fmla="*/ 354755 w 473007"/>
              <a:gd name="connsiteY5" fmla="*/ 491170 h 727673"/>
              <a:gd name="connsiteX6" fmla="*/ 473007 w 473007"/>
              <a:gd name="connsiteY6" fmla="*/ 491170 h 727673"/>
              <a:gd name="connsiteX7" fmla="*/ 236504 w 473007"/>
              <a:gd name="connsiteY7" fmla="*/ 727673 h 727673"/>
              <a:gd name="connsiteX8" fmla="*/ 0 w 473007"/>
              <a:gd name="connsiteY8" fmla="*/ 491170 h 727673"/>
              <a:gd name="connsiteX0" fmla="*/ 0 w 473007"/>
              <a:gd name="connsiteY0" fmla="*/ 491170 h 727673"/>
              <a:gd name="connsiteX1" fmla="*/ 118252 w 473007"/>
              <a:gd name="connsiteY1" fmla="*/ 491170 h 727673"/>
              <a:gd name="connsiteX2" fmla="*/ 224002 w 473007"/>
              <a:gd name="connsiteY2" fmla="*/ 196730 h 727673"/>
              <a:gd name="connsiteX3" fmla="*/ 118252 w 473007"/>
              <a:gd name="connsiteY3" fmla="*/ 0 h 727673"/>
              <a:gd name="connsiteX4" fmla="*/ 354755 w 473007"/>
              <a:gd name="connsiteY4" fmla="*/ 0 h 727673"/>
              <a:gd name="connsiteX5" fmla="*/ 435508 w 473007"/>
              <a:gd name="connsiteY5" fmla="*/ 194586 h 727673"/>
              <a:gd name="connsiteX6" fmla="*/ 354755 w 473007"/>
              <a:gd name="connsiteY6" fmla="*/ 491170 h 727673"/>
              <a:gd name="connsiteX7" fmla="*/ 473007 w 473007"/>
              <a:gd name="connsiteY7" fmla="*/ 491170 h 727673"/>
              <a:gd name="connsiteX8" fmla="*/ 236504 w 473007"/>
              <a:gd name="connsiteY8" fmla="*/ 727673 h 727673"/>
              <a:gd name="connsiteX9" fmla="*/ 0 w 473007"/>
              <a:gd name="connsiteY9" fmla="*/ 491170 h 727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3007" h="727673">
                <a:moveTo>
                  <a:pt x="0" y="491170"/>
                </a:moveTo>
                <a:lnTo>
                  <a:pt x="118252" y="491170"/>
                </a:lnTo>
                <a:cubicBezTo>
                  <a:pt x="108433" y="429518"/>
                  <a:pt x="233821" y="258382"/>
                  <a:pt x="224002" y="196730"/>
                </a:cubicBezTo>
                <a:lnTo>
                  <a:pt x="118252" y="0"/>
                </a:lnTo>
                <a:lnTo>
                  <a:pt x="354755" y="0"/>
                </a:lnTo>
                <a:cubicBezTo>
                  <a:pt x="358093" y="57267"/>
                  <a:pt x="432170" y="137319"/>
                  <a:pt x="435508" y="194586"/>
                </a:cubicBezTo>
                <a:lnTo>
                  <a:pt x="354755" y="491170"/>
                </a:lnTo>
                <a:lnTo>
                  <a:pt x="473007" y="491170"/>
                </a:lnTo>
                <a:lnTo>
                  <a:pt x="236504" y="727673"/>
                </a:lnTo>
                <a:lnTo>
                  <a:pt x="0" y="49117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0">
            <a:schemeClr val="accent1"/>
          </a:lnRef>
          <a:fillRef idx="1">
            <a:schemeClr val="accent1"/>
          </a:fillRef>
          <a:effectRef idx="0">
            <a:srgbClr val="00000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endParaRPr lang="en-US" sz="200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79CFA35-7788-65A2-D7D5-229AEE4DC629}"/>
              </a:ext>
            </a:extLst>
          </p:cNvPr>
          <p:cNvSpPr txBox="1"/>
          <p:nvPr/>
        </p:nvSpPr>
        <p:spPr>
          <a:xfrm>
            <a:off x="7453691" y="1136930"/>
            <a:ext cx="744005" cy="39907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1400" dirty="0"/>
              <a:t>Cholame Hills</a:t>
            </a:r>
          </a:p>
        </p:txBody>
      </p:sp>
    </p:spTree>
    <p:extLst>
      <p:ext uri="{BB962C8B-B14F-4D97-AF65-F5344CB8AC3E}">
        <p14:creationId xmlns:p14="http://schemas.microsoft.com/office/powerpoint/2010/main" val="288895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95AF4BC-CCCF-8349-D750-70977757E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57" y="365125"/>
            <a:ext cx="11573397" cy="914400"/>
          </a:xfrm>
        </p:spPr>
        <p:txBody>
          <a:bodyPr vert="horz" lIns="0" tIns="0" rIns="0" bIns="0" spcCol="301752" rtlCol="0">
            <a:noAutofit/>
          </a:bodyPr>
          <a:lstStyle/>
          <a:p>
            <a:pPr algn="ctr"/>
            <a:r>
              <a:rPr lang="en-US" sz="5400" dirty="0"/>
              <a:t>Paso Robles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1D69CF-F346-8C79-8182-7F0C9F302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s-PR"/>
              <a:t>Suelos</a:t>
            </a:r>
          </a:p>
        </p:txBody>
      </p:sp>
      <p:pic>
        <p:nvPicPr>
          <p:cNvPr id="4" name="Picture 2" descr="Basics: Understanding Loam Soil in Wine | Wine Enthusiast">
            <a:extLst>
              <a:ext uri="{FF2B5EF4-FFF2-40B4-BE49-F238E27FC236}">
                <a16:creationId xmlns:a16="http://schemas.microsoft.com/office/drawing/2014/main" id="{9B891436-C7B0-C4BC-9A8A-4A6AF3A6A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809" y="1386786"/>
            <a:ext cx="7406640" cy="4928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993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078A4-CB76-C2C5-426D-641F8D1A2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s-PR" b="1" i="0" dirty="0">
                <a:effectLst/>
              </a:rPr>
              <a:t>Paso Robles – </a:t>
            </a:r>
            <a:r>
              <a:rPr lang="es-PR" dirty="0"/>
              <a:t>Composición de Suelos</a:t>
            </a:r>
            <a:endParaRPr lang="es-PR" b="1" dirty="0"/>
          </a:p>
        </p:txBody>
      </p:sp>
      <p:sp useBgFill="1">
        <p:nvSpPr>
          <p:cNvPr id="3" name="Content Placeholder 2">
            <a:extLst>
              <a:ext uri="{FF2B5EF4-FFF2-40B4-BE49-F238E27FC236}">
                <a16:creationId xmlns:a16="http://schemas.microsoft.com/office/drawing/2014/main" id="{0D7D8B6A-66CF-20D6-96BD-844653F1FE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9864" y="1499964"/>
            <a:ext cx="3752254" cy="4047396"/>
          </a:xfrm>
          <a:ln w="3175">
            <a:noFill/>
          </a:ln>
        </p:spPr>
        <p:txBody>
          <a:bodyPr rIns="91440">
            <a:noAutofit/>
          </a:bodyPr>
          <a:lstStyle/>
          <a:p>
            <a:pPr>
              <a:spcBef>
                <a:spcPts val="900"/>
              </a:spcBef>
              <a:buClr>
                <a:srgbClr val="860724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sz="1800" dirty="0"/>
              <a:t>En Paso Robles se encuentran más de 30 series de suelos derivados de:</a:t>
            </a:r>
          </a:p>
          <a:p>
            <a:pPr marL="517525" lvl="1" indent="-173038">
              <a:buClr>
                <a:schemeClr val="tx1"/>
              </a:buClr>
              <a:buSzPct val="121000"/>
              <a:buFont typeface="Trebuchet MS" panose="020B0603020202020204" pitchFamily="34" charset="0"/>
              <a:buChar char="–"/>
              <a:defRPr/>
            </a:pPr>
            <a:r>
              <a:rPr lang="es-ES" sz="1600" dirty="0">
                <a:solidFill>
                  <a:srgbClr val="660033"/>
                </a:solidFill>
                <a:latin typeface="+mj-lt"/>
              </a:rPr>
              <a:t>lechos rocosos de granito erosionado</a:t>
            </a:r>
          </a:p>
          <a:p>
            <a:pPr marL="517525" lvl="1" indent="-173038">
              <a:buClr>
                <a:schemeClr val="tx1"/>
              </a:buClr>
              <a:buSzPct val="121000"/>
              <a:buFont typeface="Trebuchet MS" panose="020B0603020202020204" pitchFamily="34" charset="0"/>
              <a:buChar char="–"/>
              <a:defRPr/>
            </a:pPr>
            <a:r>
              <a:rPr lang="es-ES" sz="1600" dirty="0">
                <a:solidFill>
                  <a:srgbClr val="660033"/>
                </a:solidFill>
                <a:latin typeface="+mj-lt"/>
              </a:rPr>
              <a:t>rocas volcánicas</a:t>
            </a:r>
          </a:p>
          <a:p>
            <a:pPr marL="517525" lvl="1" indent="-173038">
              <a:buClr>
                <a:schemeClr val="tx1"/>
              </a:buClr>
              <a:buSzPct val="121000"/>
              <a:buFont typeface="Trebuchet MS" panose="020B0603020202020204" pitchFamily="34" charset="0"/>
              <a:buChar char="–"/>
              <a:defRPr/>
            </a:pPr>
            <a:r>
              <a:rPr lang="es-ES" sz="1600" dirty="0">
                <a:solidFill>
                  <a:srgbClr val="660033"/>
                </a:solidFill>
                <a:latin typeface="+mj-lt"/>
              </a:rPr>
              <a:t>rocas sedimentarias marinas antiguas</a:t>
            </a:r>
          </a:p>
          <a:p>
            <a:pPr marL="517525" lvl="1" indent="-173038">
              <a:buClr>
                <a:schemeClr val="tx1"/>
              </a:buClr>
              <a:buSzPct val="121000"/>
              <a:buFont typeface="Trebuchet MS" panose="020B0603020202020204" pitchFamily="34" charset="0"/>
              <a:buChar char="–"/>
              <a:defRPr/>
            </a:pPr>
            <a:r>
              <a:rPr lang="es-ES" sz="1600" dirty="0">
                <a:solidFill>
                  <a:srgbClr val="660033"/>
                </a:solidFill>
                <a:latin typeface="+mj-lt"/>
              </a:rPr>
              <a:t>rocas sedimentarias marinas más jóvenes </a:t>
            </a:r>
          </a:p>
          <a:p>
            <a:pPr marL="228600" lvl="1">
              <a:spcBef>
                <a:spcPts val="900"/>
              </a:spcBef>
              <a:buClr>
                <a:srgbClr val="860724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s-ES" sz="1800" dirty="0"/>
              <a:t>Elevación alcanza hasta 2400 pies en el oeste con sitios más bajos en el este alrededor de 700 pies</a:t>
            </a:r>
          </a:p>
          <a:p>
            <a:pPr marL="517525" lvl="1" indent="-173038">
              <a:buClr>
                <a:schemeClr val="tx1"/>
              </a:buClr>
              <a:buSzPct val="121000"/>
              <a:buFont typeface="Trebuchet MS" panose="020B0603020202020204" pitchFamily="34" charset="0"/>
              <a:buChar char="–"/>
              <a:defRPr/>
            </a:pPr>
            <a:endParaRPr lang="es-ES" sz="1600" dirty="0">
              <a:solidFill>
                <a:srgbClr val="660033"/>
              </a:solidFill>
              <a:latin typeface="+mj-lt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4EC394-02CD-7883-5289-541CEBE9E4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16782" y="1376073"/>
            <a:ext cx="3662622" cy="4384647"/>
          </a:xfrm>
          <a:ln>
            <a:noFill/>
          </a:ln>
        </p:spPr>
        <p:txBody>
          <a:bodyPr/>
          <a:lstStyle/>
          <a:p>
            <a:pPr marL="228600" lvl="1">
              <a:spcBef>
                <a:spcPts val="600"/>
              </a:spcBef>
              <a:buClr>
                <a:schemeClr val="tx1"/>
              </a:buClr>
              <a:buSzPct val="120000"/>
              <a:buFont typeface="Trebuchet MS" panose="020B0603020202020204" pitchFamily="34" charset="0"/>
              <a:buChar char="•"/>
              <a:defRPr/>
            </a:pPr>
            <a:r>
              <a:rPr lang="es-ES" sz="1800" b="1" dirty="0">
                <a:latin typeface="+mj-lt"/>
              </a:rPr>
              <a:t>Colinas del lado oeste</a:t>
            </a:r>
            <a:r>
              <a:rPr lang="es-ES" sz="1800" dirty="0">
                <a:latin typeface="+mj-lt"/>
              </a:rPr>
              <a:t> - abunda la pizarra calcárea y suelos densos arcillosos</a:t>
            </a:r>
          </a:p>
          <a:p>
            <a:pPr marL="228600" lvl="1">
              <a:spcBef>
                <a:spcPts val="600"/>
              </a:spcBef>
              <a:buClr>
                <a:schemeClr val="tx1"/>
              </a:buClr>
              <a:buSzPct val="120000"/>
              <a:buFont typeface="Trebuchet MS" panose="020B0603020202020204" pitchFamily="34" charset="0"/>
              <a:buChar char="•"/>
              <a:defRPr/>
            </a:pPr>
            <a:r>
              <a:rPr lang="es-ES" sz="1800" b="1" dirty="0">
                <a:latin typeface="+mj-lt"/>
              </a:rPr>
              <a:t>Colinas y valle del este </a:t>
            </a:r>
            <a:r>
              <a:rPr lang="es-ES" sz="1800" dirty="0">
                <a:latin typeface="+mj-lt"/>
              </a:rPr>
              <a:t>- se encuentran formas más granulares de pizarra calcárea descompuesta</a:t>
            </a:r>
          </a:p>
          <a:p>
            <a:pPr marL="228600" lvl="1">
              <a:spcBef>
                <a:spcPts val="600"/>
              </a:spcBef>
              <a:buClr>
                <a:schemeClr val="tx1"/>
              </a:buClr>
              <a:buSzPct val="120000"/>
              <a:buFont typeface="Trebuchet MS" panose="020B0603020202020204" pitchFamily="34" charset="0"/>
              <a:buChar char="•"/>
              <a:defRPr/>
            </a:pPr>
            <a:r>
              <a:rPr lang="es-ES" sz="1800" b="1" dirty="0">
                <a:latin typeface="+mj-lt"/>
              </a:rPr>
              <a:t>A ambos lados del río Salinas </a:t>
            </a:r>
            <a:r>
              <a:rPr lang="es-ES" sz="1800" dirty="0">
                <a:latin typeface="+mj-lt"/>
              </a:rPr>
              <a:t>- las colinas están cubiertas de suelos arenosos y arcillosos </a:t>
            </a:r>
          </a:p>
          <a:p>
            <a:pPr marL="228600" lvl="1">
              <a:spcBef>
                <a:spcPts val="600"/>
              </a:spcBef>
              <a:buClr>
                <a:schemeClr val="tx1"/>
              </a:buClr>
              <a:buSzPct val="120000"/>
              <a:buFont typeface="Trebuchet MS" panose="020B0603020202020204" pitchFamily="34" charset="0"/>
              <a:buChar char="•"/>
              <a:defRPr/>
            </a:pPr>
            <a:r>
              <a:rPr lang="es-ES" sz="1800" b="1" dirty="0">
                <a:latin typeface="+mj-lt"/>
              </a:rPr>
              <a:t>En las zonas de las cuencas </a:t>
            </a:r>
            <a:r>
              <a:rPr lang="es-ES" sz="1800" dirty="0">
                <a:latin typeface="+mj-lt"/>
              </a:rPr>
              <a:t>- en la llanura, las margas (suelo franco) y arcillas están cubiertas de arena</a:t>
            </a:r>
            <a:endParaRPr lang="en-US" sz="1800" dirty="0">
              <a:latin typeface="+mj-lt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0FF3627-388B-C635-1CD6-3D6CA2B963AB}"/>
              </a:ext>
            </a:extLst>
          </p:cNvPr>
          <p:cNvGrpSpPr/>
          <p:nvPr/>
        </p:nvGrpSpPr>
        <p:grpSpPr>
          <a:xfrm>
            <a:off x="8136029" y="822960"/>
            <a:ext cx="3931920" cy="4679013"/>
            <a:chOff x="7668491" y="0"/>
            <a:chExt cx="4480560" cy="5143500"/>
          </a:xfrm>
        </p:grpSpPr>
        <p:pic>
          <p:nvPicPr>
            <p:cNvPr id="16" name="Picture 2" descr="paso-robles-wine-fact-sheet">
              <a:extLst>
                <a:ext uri="{FF2B5EF4-FFF2-40B4-BE49-F238E27FC236}">
                  <a16:creationId xmlns:a16="http://schemas.microsoft.com/office/drawing/2014/main" id="{F257C64A-C176-6F91-123B-1EFB8C87C4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76" t="7819"/>
            <a:stretch/>
          </p:blipFill>
          <p:spPr bwMode="auto">
            <a:xfrm>
              <a:off x="7668491" y="0"/>
              <a:ext cx="448056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paso-robles-wine-fact-sheet">
              <a:extLst>
                <a:ext uri="{FF2B5EF4-FFF2-40B4-BE49-F238E27FC236}">
                  <a16:creationId xmlns:a16="http://schemas.microsoft.com/office/drawing/2014/main" id="{17DD8E6D-C249-7BA9-5EB3-8D170E9211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79" t="46819" r="54566" b="30909"/>
            <a:stretch/>
          </p:blipFill>
          <p:spPr bwMode="auto">
            <a:xfrm>
              <a:off x="7668491" y="3653042"/>
              <a:ext cx="2130907" cy="1321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939B643-0FD1-4021-269B-7363D6D60DA4}"/>
                </a:ext>
              </a:extLst>
            </p:cNvPr>
            <p:cNvSpPr txBox="1"/>
            <p:nvPr/>
          </p:nvSpPr>
          <p:spPr>
            <a:xfrm>
              <a:off x="9240102" y="3810433"/>
              <a:ext cx="932597" cy="252136"/>
            </a:xfrm>
            <a:prstGeom prst="rect">
              <a:avLst/>
            </a:prstGeom>
            <a:solidFill>
              <a:srgbClr val="687D88"/>
            </a:solidFill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dirty="0">
                  <a:solidFill>
                    <a:schemeClr val="bg1"/>
                  </a:solidFill>
                </a:rPr>
                <a:t>2,400 pies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1D1DB96-7B81-9313-471A-609783DB28AC}"/>
                </a:ext>
              </a:extLst>
            </p:cNvPr>
            <p:cNvSpPr txBox="1"/>
            <p:nvPr/>
          </p:nvSpPr>
          <p:spPr>
            <a:xfrm>
              <a:off x="9517808" y="4290653"/>
              <a:ext cx="781926" cy="237481"/>
            </a:xfrm>
            <a:prstGeom prst="rect">
              <a:avLst/>
            </a:prstGeom>
            <a:solidFill>
              <a:srgbClr val="687D88"/>
            </a:solidFill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400" dirty="0">
                  <a:solidFill>
                    <a:schemeClr val="bg1"/>
                  </a:solidFill>
                </a:rPr>
                <a:t>700 pies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F586ADD-E803-62EF-B568-EFB44DF837A8}"/>
                </a:ext>
              </a:extLst>
            </p:cNvPr>
            <p:cNvSpPr txBox="1"/>
            <p:nvPr/>
          </p:nvSpPr>
          <p:spPr>
            <a:xfrm>
              <a:off x="9592520" y="4674652"/>
              <a:ext cx="898065" cy="167914"/>
            </a:xfrm>
            <a:prstGeom prst="rect">
              <a:avLst/>
            </a:prstGeom>
            <a:solidFill>
              <a:srgbClr val="687D88"/>
            </a:solidFill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en-US" sz="1300" dirty="0">
                  <a:solidFill>
                    <a:schemeClr val="bg1"/>
                  </a:solidFill>
                </a:rPr>
                <a:t>Nivel del Mar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E87AE26-D56C-9398-B5AE-F94FADF2E429}"/>
                </a:ext>
              </a:extLst>
            </p:cNvPr>
            <p:cNvSpPr/>
            <p:nvPr/>
          </p:nvSpPr>
          <p:spPr>
            <a:xfrm>
              <a:off x="7668491" y="2282927"/>
              <a:ext cx="820971" cy="1165786"/>
            </a:xfrm>
            <a:prstGeom prst="rect">
              <a:avLst/>
            </a:prstGeom>
            <a:solidFill>
              <a:srgbClr val="687D88"/>
            </a:solidFill>
            <a:ln>
              <a:noFill/>
            </a:ln>
          </p:spPr>
          <p:style>
            <a:lnRef idx="0">
              <a:schemeClr val="accent1"/>
            </a:lnRef>
            <a:fillRef idx="1">
              <a:schemeClr val="accent1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00000"/>
                </a:lnSpc>
              </a:pPr>
              <a:endParaRPr lang="en-US" sz="200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DE864E6-F936-78B2-A1F3-C93E4F60210E}"/>
              </a:ext>
            </a:extLst>
          </p:cNvPr>
          <p:cNvSpPr txBox="1"/>
          <p:nvPr/>
        </p:nvSpPr>
        <p:spPr>
          <a:xfrm>
            <a:off x="283664" y="6010727"/>
            <a:ext cx="11784285" cy="677108"/>
          </a:xfrm>
          <a:prstGeom prst="rect">
            <a:avLst/>
          </a:prstGeom>
          <a:solidFill>
            <a:srgbClr val="EEE7E7"/>
          </a:solidFill>
        </p:spPr>
        <p:txBody>
          <a:bodyPr wrap="square">
            <a:spAutoFit/>
          </a:bodyPr>
          <a:lstStyle/>
          <a:p>
            <a:pPr marL="0" lvl="1" algn="ctr">
              <a:buClr>
                <a:srgbClr val="860724"/>
              </a:buClr>
              <a:buSzPct val="120000"/>
              <a:defRPr/>
            </a:pPr>
            <a:r>
              <a:rPr lang="es-ES" sz="2000" dirty="0"/>
              <a:t>La diversidad de suelos es la norma en Paso Robles</a:t>
            </a:r>
          </a:p>
          <a:p>
            <a:pPr marL="0" lvl="1" algn="ctr">
              <a:buClr>
                <a:srgbClr val="860724"/>
              </a:buClr>
              <a:buSzPct val="120000"/>
              <a:defRPr/>
            </a:pPr>
            <a:r>
              <a:rPr lang="es-ES" dirty="0"/>
              <a:t>Un </a:t>
            </a:r>
            <a:r>
              <a:rPr lang="es-ES" sz="1800" dirty="0"/>
              <a:t>bloque de viñedo normalmente puede contener varios tipos de suelo diferentes</a:t>
            </a:r>
          </a:p>
        </p:txBody>
      </p:sp>
    </p:spTree>
    <p:extLst>
      <p:ext uri="{BB962C8B-B14F-4D97-AF65-F5344CB8AC3E}">
        <p14:creationId xmlns:p14="http://schemas.microsoft.com/office/powerpoint/2010/main" val="327348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830E1CC-9CDB-3F0C-EA16-9B6376BEE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5" t="18762" r="12329" b="8199"/>
          <a:stretch/>
        </p:blipFill>
        <p:spPr bwMode="auto">
          <a:xfrm>
            <a:off x="557045" y="3611968"/>
            <a:ext cx="5293091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0078A4-CB76-C2C5-426D-641F8D1A2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s-PR" b="1" i="0" dirty="0">
                <a:effectLst/>
              </a:rPr>
              <a:t>Paso Robles – Suelos </a:t>
            </a:r>
            <a:r>
              <a:rPr lang="es-PR" dirty="0"/>
              <a:t>Calcáreos</a:t>
            </a:r>
            <a:endParaRPr lang="es-PR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9C5CB1-590D-C423-B297-AB3C7034A0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233388"/>
            <a:ext cx="5730240" cy="2526952"/>
          </a:xfrm>
        </p:spPr>
        <p:txBody>
          <a:bodyPr/>
          <a:lstStyle/>
          <a:p>
            <a:pPr>
              <a:spcBef>
                <a:spcPts val="900"/>
              </a:spcBef>
              <a:buClr>
                <a:schemeClr val="tx1"/>
              </a:buClr>
              <a:buSzPct val="120000"/>
            </a:pPr>
            <a:r>
              <a:rPr lang="es-ES" sz="1600" dirty="0">
                <a:latin typeface="+mj-lt"/>
              </a:rPr>
              <a:t>Paso Robles tiene características de suelo únicas en América del Norte porque se asienta sobre una placa tectónica diferente al resto del continente</a:t>
            </a:r>
          </a:p>
          <a:p>
            <a:pPr>
              <a:spcBef>
                <a:spcPts val="900"/>
              </a:spcBef>
              <a:buClr>
                <a:schemeClr val="tx1"/>
              </a:buClr>
              <a:buSzPct val="120000"/>
            </a:pPr>
            <a:r>
              <a:rPr lang="es-ES" sz="1600" dirty="0">
                <a:latin typeface="+mj-lt"/>
              </a:rPr>
              <a:t>Placa tectónica del Pacífico se encuentra con la Norteamericana en la falla de San Andrés. El empuje y deslizamiento de placas resulta en suelos calcáreos con cantidad de fondos marinos antiguos, llenos de criaturas marinas fosilizadas y esqueletos llenos de carbonato de calcio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4EC394-02CD-7883-5289-541CEBE9E4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7876" y="447040"/>
            <a:ext cx="5429648" cy="4816653"/>
          </a:xfrm>
          <a:ln>
            <a:noFill/>
          </a:ln>
        </p:spPr>
        <p:txBody>
          <a:bodyPr/>
          <a:lstStyle/>
          <a:p>
            <a:pPr marL="0" indent="0" algn="ctr">
              <a:spcBef>
                <a:spcPts val="900"/>
              </a:spcBef>
              <a:buClr>
                <a:schemeClr val="tx1"/>
              </a:buClr>
              <a:buSzPct val="120000"/>
              <a:buNone/>
            </a:pPr>
            <a:r>
              <a:rPr lang="es-ES" b="1" dirty="0">
                <a:latin typeface="+mj-lt"/>
              </a:rPr>
              <a:t>Ventaja del Suelo Calcáreo</a:t>
            </a:r>
          </a:p>
          <a:p>
            <a:pPr>
              <a:spcBef>
                <a:spcPts val="900"/>
              </a:spcBef>
              <a:buClr>
                <a:schemeClr val="tx1"/>
              </a:buClr>
              <a:buSzPct val="120000"/>
            </a:pPr>
            <a:r>
              <a:rPr lang="es-ES" sz="1800" dirty="0">
                <a:latin typeface="+mj-lt"/>
              </a:rPr>
              <a:t>Provee </a:t>
            </a:r>
            <a:r>
              <a:rPr lang="es-ES" sz="1800" b="1" dirty="0">
                <a:latin typeface="+mj-lt"/>
              </a:rPr>
              <a:t>retención de agua </a:t>
            </a:r>
            <a:r>
              <a:rPr lang="es-ES" sz="1800" dirty="0">
                <a:latin typeface="+mj-lt"/>
              </a:rPr>
              <a:t>durante tiempo seco y cálido, y </a:t>
            </a:r>
            <a:r>
              <a:rPr lang="es-ES" sz="1800" b="1" dirty="0">
                <a:latin typeface="+mj-lt"/>
              </a:rPr>
              <a:t>drenaje</a:t>
            </a:r>
            <a:r>
              <a:rPr lang="es-ES" sz="1800" dirty="0">
                <a:latin typeface="+mj-lt"/>
              </a:rPr>
              <a:t> de agua durante lluvias intensas. Su  retención similar a una esponja. </a:t>
            </a:r>
          </a:p>
          <a:p>
            <a:pPr>
              <a:spcBef>
                <a:spcPts val="900"/>
              </a:spcBef>
              <a:buClr>
                <a:schemeClr val="tx1"/>
              </a:buClr>
              <a:buSzPct val="120000"/>
            </a:pPr>
            <a:r>
              <a:rPr lang="es-ES" sz="1800" b="1" dirty="0">
                <a:latin typeface="+mj-lt"/>
              </a:rPr>
              <a:t>Preservan la acidez </a:t>
            </a:r>
            <a:r>
              <a:rPr lang="es-ES" sz="1800" dirty="0">
                <a:latin typeface="+mj-lt"/>
              </a:rPr>
              <a:t>de las uvas ya que el calcio desplaza la absorción de potasio en la vid y retarda la maduración y, por tanto, la pérdida de ácido.</a:t>
            </a:r>
          </a:p>
          <a:p>
            <a:pPr>
              <a:spcBef>
                <a:spcPts val="900"/>
              </a:spcBef>
              <a:buClr>
                <a:schemeClr val="tx1"/>
              </a:buClr>
              <a:buSzPct val="120000"/>
            </a:pPr>
            <a:r>
              <a:rPr lang="es-ES" sz="1800" dirty="0">
                <a:latin typeface="+mj-lt"/>
              </a:rPr>
              <a:t>Los suelos arcillosos calcáreos blandos de la zona permiten que las </a:t>
            </a:r>
            <a:r>
              <a:rPr lang="es-ES" sz="1800" b="1" dirty="0">
                <a:latin typeface="+mj-lt"/>
              </a:rPr>
              <a:t>raíces excaven profundamente </a:t>
            </a:r>
            <a:r>
              <a:rPr lang="es-ES" sz="1800" dirty="0">
                <a:latin typeface="+mj-lt"/>
              </a:rPr>
              <a:t>en el suelo en busca de nutrientes y agua.</a:t>
            </a:r>
          </a:p>
          <a:p>
            <a:pPr marL="228600" lvl="1">
              <a:spcBef>
                <a:spcPts val="900"/>
              </a:spcBef>
              <a:buClr>
                <a:schemeClr val="tx1"/>
              </a:buClr>
              <a:buSzPct val="120000"/>
              <a:buFont typeface="Trebuchet MS" panose="020B0603020202020204" pitchFamily="34" charset="0"/>
              <a:buChar char="•"/>
              <a:defRPr/>
            </a:pPr>
            <a:r>
              <a:rPr lang="es-ES" sz="1800" dirty="0">
                <a:latin typeface="+mj-lt"/>
              </a:rPr>
              <a:t>Producen niveles de </a:t>
            </a:r>
            <a:r>
              <a:rPr lang="es-ES" sz="1800" b="1" dirty="0">
                <a:latin typeface="+mj-lt"/>
              </a:rPr>
              <a:t>pH más altos </a:t>
            </a:r>
            <a:r>
              <a:rPr lang="es-ES" sz="1800" dirty="0">
                <a:latin typeface="+mj-lt"/>
              </a:rPr>
              <a:t>(7.4 a 8.6) que reduce el vigor de la vid, permitiendo la concentración del sabor y la retención de la acidez en el vino. </a:t>
            </a:r>
            <a:endParaRPr lang="en-US" sz="1800" dirty="0"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36B99B-E23C-80AD-D914-D1C687CFC4BD}"/>
              </a:ext>
            </a:extLst>
          </p:cNvPr>
          <p:cNvSpPr txBox="1"/>
          <p:nvPr/>
        </p:nvSpPr>
        <p:spPr>
          <a:xfrm>
            <a:off x="6579476" y="5568910"/>
            <a:ext cx="5429648" cy="923330"/>
          </a:xfrm>
          <a:prstGeom prst="rect">
            <a:avLst/>
          </a:prstGeom>
          <a:solidFill>
            <a:srgbClr val="EEE7E7"/>
          </a:solidFill>
        </p:spPr>
        <p:txBody>
          <a:bodyPr wrap="square">
            <a:spAutoFit/>
          </a:bodyPr>
          <a:lstStyle/>
          <a:p>
            <a:pPr algn="ctr">
              <a:spcBef>
                <a:spcPts val="900"/>
              </a:spcBef>
              <a:buClr>
                <a:schemeClr val="tx1"/>
              </a:buClr>
              <a:buSzPct val="120000"/>
            </a:pPr>
            <a:r>
              <a:rPr lang="es-ES" sz="1800" dirty="0"/>
              <a:t>Excelente tipo de suelo para un clima cálido, donde la maduración de las uvas no es un problema.</a:t>
            </a:r>
          </a:p>
        </p:txBody>
      </p:sp>
    </p:spTree>
    <p:extLst>
      <p:ext uri="{BB962C8B-B14F-4D97-AF65-F5344CB8AC3E}">
        <p14:creationId xmlns:p14="http://schemas.microsoft.com/office/powerpoint/2010/main" val="52104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Adelaida Paso Robles Cabernet Sauvignon 2019 | Wine.com">
            <a:extLst>
              <a:ext uri="{FF2B5EF4-FFF2-40B4-BE49-F238E27FC236}">
                <a16:creationId xmlns:a16="http://schemas.microsoft.com/office/drawing/2014/main" id="{C20E45CC-4523-8876-91A1-4980BF96E0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58"/>
          <a:stretch/>
        </p:blipFill>
        <p:spPr bwMode="auto">
          <a:xfrm>
            <a:off x="4363316" y="1005840"/>
            <a:ext cx="6355427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Grapes still growing ripe and ready in the Vineyard">
            <a:extLst>
              <a:ext uri="{FF2B5EF4-FFF2-40B4-BE49-F238E27FC236}">
                <a16:creationId xmlns:a16="http://schemas.microsoft.com/office/drawing/2014/main" id="{610B1A15-35CC-FDB9-6D5C-93197DE3A7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0" r="14258"/>
          <a:stretch/>
        </p:blipFill>
        <p:spPr bwMode="auto">
          <a:xfrm>
            <a:off x="4396400" y="4152465"/>
            <a:ext cx="3840480" cy="258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095AF4BC-CCCF-8349-D750-70977757E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57" y="365125"/>
            <a:ext cx="11573397" cy="914400"/>
          </a:xfrm>
        </p:spPr>
        <p:txBody>
          <a:bodyPr vert="horz" lIns="0" tIns="0" rIns="0" bIns="0" spcCol="301752" rtlCol="0">
            <a:noAutofit/>
          </a:bodyPr>
          <a:lstStyle/>
          <a:p>
            <a:pPr algn="ctr"/>
            <a:r>
              <a:rPr lang="en-US" sz="5400" dirty="0"/>
              <a:t>Paso Robles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1D69CF-F346-8C79-8182-7F0C9F302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1554480"/>
            <a:ext cx="3965107" cy="2743200"/>
          </a:xfrm>
        </p:spPr>
        <p:txBody>
          <a:bodyPr anchor="ctr"/>
          <a:lstStyle/>
          <a:p>
            <a:r>
              <a:rPr lang="es-PR"/>
              <a:t>Variedades de Uvas y vinos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1C3AED-8776-D8D0-237C-7ABB58817B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394" r="4000"/>
          <a:stretch/>
        </p:blipFill>
        <p:spPr>
          <a:xfrm>
            <a:off x="7607197" y="4152466"/>
            <a:ext cx="3144630" cy="258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19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15AB9-6014-8AE5-24C7-B2DADB57C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Paso Robles  - Variedades de Uvas Cultivadas</a:t>
            </a:r>
            <a:endParaRPr lang="en-US" dirty="0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27B27F64-6F15-27D3-F9AA-F489A46FF9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063" y="2016657"/>
            <a:ext cx="3366671" cy="4079344"/>
          </a:xfrm>
          <a:ln w="3175"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 rIns="45720"/>
          <a:lstStyle/>
          <a:p>
            <a:pP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s-ES" sz="1800" dirty="0"/>
              <a:t>Variedades más plantadas:</a:t>
            </a:r>
          </a:p>
          <a:p>
            <a:pPr marL="628650" lvl="1" indent="0">
              <a:buNone/>
            </a:pPr>
            <a:r>
              <a:rPr lang="es-ES" sz="1600" dirty="0"/>
              <a:t>Cabernet Sauvignon</a:t>
            </a:r>
          </a:p>
          <a:p>
            <a:pPr marL="628650" lvl="1" indent="0">
              <a:buNone/>
            </a:pPr>
            <a:r>
              <a:rPr lang="es-ES" sz="1600" dirty="0"/>
              <a:t>Merlot</a:t>
            </a:r>
          </a:p>
          <a:p>
            <a:pPr marL="628650" lvl="1" indent="0">
              <a:buNone/>
            </a:pPr>
            <a:r>
              <a:rPr lang="es-ES" sz="1600" dirty="0"/>
              <a:t>Syrah</a:t>
            </a:r>
          </a:p>
          <a:p>
            <a:pPr marL="628650" lvl="1" indent="0">
              <a:buNone/>
            </a:pPr>
            <a:r>
              <a:rPr lang="es-ES" sz="1600" dirty="0"/>
              <a:t>Zinfandel</a:t>
            </a:r>
          </a:p>
          <a:p>
            <a:pPr marL="628650" lvl="1" indent="0">
              <a:buNone/>
            </a:pPr>
            <a:r>
              <a:rPr lang="es-ES" sz="1600" dirty="0"/>
              <a:t>Chardonnay</a:t>
            </a:r>
          </a:p>
          <a:p>
            <a:pPr marL="285750" lvl="1" indent="-285750">
              <a:spcBef>
                <a:spcPts val="1200"/>
              </a:spcBef>
              <a:buClr>
                <a:srgbClr val="BE2BBB"/>
              </a:buCl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s-ES" sz="1800" dirty="0"/>
              <a:t>En la categoría </a:t>
            </a:r>
            <a:r>
              <a:rPr lang="es-ES" sz="1800" i="1" dirty="0">
                <a:solidFill>
                  <a:srgbClr val="860724"/>
                </a:solidFill>
              </a:rPr>
              <a:t>Otros Tintos </a:t>
            </a:r>
            <a:r>
              <a:rPr lang="es-ES" sz="1800" dirty="0"/>
              <a:t>se agrupan variedades como Petite Sirah, Cabernet Franc, Garnacha, Monastrell, Petit Verdot y otras </a:t>
            </a:r>
          </a:p>
          <a:p>
            <a:pPr marL="517525" lvl="1" indent="-173038">
              <a:buClr>
                <a:schemeClr val="tx1"/>
              </a:buClr>
              <a:buSzPct val="121000"/>
              <a:buFont typeface="Trebuchet MS" panose="020B0603020202020204" pitchFamily="34" charset="0"/>
              <a:buChar char="–"/>
              <a:defRPr/>
            </a:pPr>
            <a:r>
              <a:rPr lang="es-ES" sz="1400" dirty="0">
                <a:solidFill>
                  <a:srgbClr val="660033"/>
                </a:solidFill>
                <a:latin typeface="+mj-lt"/>
              </a:rPr>
              <a:t>Aunque de gran importancia para la región, no se les realiza un seguimiento por separado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B9772FC-12DA-CE29-173F-869D01FC6A3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49033000"/>
              </p:ext>
            </p:extLst>
          </p:nvPr>
        </p:nvGraphicFramePr>
        <p:xfrm>
          <a:off x="4165064" y="2120565"/>
          <a:ext cx="4192692" cy="3779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val="2632562487"/>
                    </a:ext>
                  </a:extLst>
                </a:gridCol>
                <a:gridCol w="1018309">
                  <a:extLst>
                    <a:ext uri="{9D8B030D-6E8A-4147-A177-3AD203B41FA5}">
                      <a16:colId xmlns:a16="http://schemas.microsoft.com/office/drawing/2014/main" val="3482636782"/>
                    </a:ext>
                  </a:extLst>
                </a:gridCol>
                <a:gridCol w="979823">
                  <a:extLst>
                    <a:ext uri="{9D8B030D-6E8A-4147-A177-3AD203B41FA5}">
                      <a16:colId xmlns:a16="http://schemas.microsoft.com/office/drawing/2014/main" val="3349247866"/>
                    </a:ext>
                  </a:extLst>
                </a:gridCol>
              </a:tblGrid>
              <a:tr h="4206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j-lt"/>
                        </a:rPr>
                        <a:t>Variedad</a:t>
                      </a: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PR" sz="1600" noProof="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Hectáreas Plantadas</a:t>
                      </a:r>
                    </a:p>
                  </a:txBody>
                  <a:tcPr marL="0" marR="0" marT="0" marB="0" anchor="ctr">
                    <a:lnB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  <a:latin typeface="+mj-lt"/>
                        </a:rPr>
                        <a:t>% Total</a:t>
                      </a:r>
                      <a:endParaRPr lang="en-US" sz="16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834278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Cabernet Sauvignon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8398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0" dirty="0">
                          <a:effectLst/>
                          <a:latin typeface="+mn-lt"/>
                        </a:rPr>
                        <a:t>39%</a:t>
                      </a:r>
                      <a:endParaRPr lang="en-US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774761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Otros Tintos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0" dirty="0">
                          <a:effectLst/>
                          <a:latin typeface="+mn-lt"/>
                        </a:rPr>
                        <a:t>16%</a:t>
                      </a:r>
                      <a:endParaRPr lang="en-US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416684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Merlot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1484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0" dirty="0">
                          <a:effectLst/>
                          <a:latin typeface="+mn-lt"/>
                        </a:rPr>
                        <a:t>14%</a:t>
                      </a:r>
                      <a:endParaRPr lang="en-US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590258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Syrah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1087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0" dirty="0">
                          <a:effectLst/>
                          <a:latin typeface="+mn-lt"/>
                        </a:rPr>
                        <a:t>9%</a:t>
                      </a:r>
                      <a:endParaRPr lang="en-US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695457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Zinfandel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928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0" dirty="0">
                          <a:effectLst/>
                          <a:latin typeface="+mn-lt"/>
                        </a:rPr>
                        <a:t>8%</a:t>
                      </a:r>
                      <a:endParaRPr lang="en-US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479251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Chardonnay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669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0" dirty="0">
                          <a:effectLst/>
                          <a:latin typeface="+mn-lt"/>
                        </a:rPr>
                        <a:t>5%</a:t>
                      </a:r>
                      <a:endParaRPr lang="en-US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272613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Otros Blancos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0" dirty="0">
                          <a:effectLst/>
                          <a:latin typeface="+mn-lt"/>
                        </a:rPr>
                        <a:t>5%</a:t>
                      </a:r>
                      <a:endParaRPr lang="en-US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30162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Sauvignon Blanc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305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n-lt"/>
                        </a:rPr>
                        <a:t>2%</a:t>
                      </a:r>
                      <a:endParaRPr lang="en-US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62158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Pinot Noir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278</a:t>
                      </a: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effectLst/>
                          <a:latin typeface="+mn-lt"/>
                        </a:rPr>
                        <a:t>2%</a:t>
                      </a:r>
                      <a:endParaRPr lang="en-US" sz="1600" b="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86072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08800811"/>
                  </a:ext>
                </a:extLst>
              </a:tr>
            </a:tbl>
          </a:graphicData>
        </a:graphic>
      </p:graphicFrame>
      <p:grpSp>
        <p:nvGrpSpPr>
          <p:cNvPr id="15" name="Group 14">
            <a:extLst>
              <a:ext uri="{FF2B5EF4-FFF2-40B4-BE49-F238E27FC236}">
                <a16:creationId xmlns:a16="http://schemas.microsoft.com/office/drawing/2014/main" id="{1D4520B5-7BC4-F78C-6C3B-76B8D166E04B}"/>
              </a:ext>
            </a:extLst>
          </p:cNvPr>
          <p:cNvGrpSpPr/>
          <p:nvPr/>
        </p:nvGrpSpPr>
        <p:grpSpPr>
          <a:xfrm>
            <a:off x="723212" y="2376295"/>
            <a:ext cx="170407" cy="1293774"/>
            <a:chOff x="635329" y="2186907"/>
            <a:chExt cx="195174" cy="1497732"/>
          </a:xfrm>
          <a:solidFill>
            <a:srgbClr val="660033"/>
          </a:solidFill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D54C486-62B5-3382-3B79-0B555BA1B835}"/>
                </a:ext>
              </a:extLst>
            </p:cNvPr>
            <p:cNvGrpSpPr/>
            <p:nvPr/>
          </p:nvGrpSpPr>
          <p:grpSpPr>
            <a:xfrm>
              <a:off x="635329" y="2186907"/>
              <a:ext cx="194760" cy="1181201"/>
              <a:chOff x="929640" y="1706268"/>
              <a:chExt cx="194760" cy="1181201"/>
            </a:xfrm>
            <a:grpFill/>
          </p:grpSpPr>
          <p:pic>
            <p:nvPicPr>
              <p:cNvPr id="8" name="Graphic 7" descr="Grapes with solid fill">
                <a:extLst>
                  <a:ext uri="{FF2B5EF4-FFF2-40B4-BE49-F238E27FC236}">
                    <a16:creationId xmlns:a16="http://schemas.microsoft.com/office/drawing/2014/main" id="{B984180D-DCD1-4852-526E-22C1D2E7AA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29640" y="1706268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9" name="Graphic 8" descr="Grapes with solid fill">
                <a:extLst>
                  <a:ext uri="{FF2B5EF4-FFF2-40B4-BE49-F238E27FC236}">
                    <a16:creationId xmlns:a16="http://schemas.microsoft.com/office/drawing/2014/main" id="{2816F8DB-A1DF-BF51-EF70-FA381FB0C6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38654" y="2037286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10" name="Graphic 9" descr="Grapes with solid fill">
                <a:extLst>
                  <a:ext uri="{FF2B5EF4-FFF2-40B4-BE49-F238E27FC236}">
                    <a16:creationId xmlns:a16="http://schemas.microsoft.com/office/drawing/2014/main" id="{7C862DEC-6604-6FB9-8A24-B7C9C65387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41520" y="2368304"/>
                <a:ext cx="182880" cy="182880"/>
              </a:xfrm>
              <a:prstGeom prst="rect">
                <a:avLst/>
              </a:prstGeom>
            </p:spPr>
          </p:pic>
          <p:pic>
            <p:nvPicPr>
              <p:cNvPr id="11" name="Graphic 10" descr="Grapes with solid fill">
                <a:extLst>
                  <a:ext uri="{FF2B5EF4-FFF2-40B4-BE49-F238E27FC236}">
                    <a16:creationId xmlns:a16="http://schemas.microsoft.com/office/drawing/2014/main" id="{FDC8D8F5-8C88-A216-BD11-BBAE674917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41520" y="2704589"/>
                <a:ext cx="182880" cy="182880"/>
              </a:xfrm>
              <a:prstGeom prst="rect">
                <a:avLst/>
              </a:prstGeom>
            </p:spPr>
          </p:pic>
        </p:grpSp>
        <p:pic>
          <p:nvPicPr>
            <p:cNvPr id="14" name="Graphic 13" descr="Grapes with solid fill">
              <a:extLst>
                <a:ext uri="{FF2B5EF4-FFF2-40B4-BE49-F238E27FC236}">
                  <a16:creationId xmlns:a16="http://schemas.microsoft.com/office/drawing/2014/main" id="{3598F3A0-A368-E3CE-ADB6-56ADCF555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47623" y="3501759"/>
              <a:ext cx="182880" cy="182880"/>
            </a:xfrm>
            <a:prstGeom prst="rect">
              <a:avLst/>
            </a:prstGeom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728817A-3963-6633-AC5A-DA62B3F86688}"/>
              </a:ext>
            </a:extLst>
          </p:cNvPr>
          <p:cNvSpPr txBox="1"/>
          <p:nvPr/>
        </p:nvSpPr>
        <p:spPr>
          <a:xfrm>
            <a:off x="284063" y="1365331"/>
            <a:ext cx="11257120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s-PR" b="0" i="0" dirty="0">
                <a:solidFill>
                  <a:schemeClr val="bg1"/>
                </a:solidFill>
                <a:effectLst/>
              </a:rPr>
              <a:t>Sobre 60 variedades diferentes de uvas son plantadas en Paso Robles  </a:t>
            </a:r>
          </a:p>
        </p:txBody>
      </p:sp>
      <p:pic>
        <p:nvPicPr>
          <p:cNvPr id="19" name="Graphic 18" descr="Grapes with solid fill">
            <a:extLst>
              <a:ext uri="{FF2B5EF4-FFF2-40B4-BE49-F238E27FC236}">
                <a16:creationId xmlns:a16="http://schemas.microsoft.com/office/drawing/2014/main" id="{3B9CB47E-CC83-9A99-F03E-98374BEDDF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49965" y="2674965"/>
            <a:ext cx="182880" cy="182880"/>
          </a:xfrm>
          <a:prstGeom prst="rect">
            <a:avLst/>
          </a:prstGeom>
        </p:spPr>
      </p:pic>
      <p:pic>
        <p:nvPicPr>
          <p:cNvPr id="20" name="Graphic 19" descr="Grapes with solid fill">
            <a:extLst>
              <a:ext uri="{FF2B5EF4-FFF2-40B4-BE49-F238E27FC236}">
                <a16:creationId xmlns:a16="http://schemas.microsoft.com/office/drawing/2014/main" id="{6161CB4C-7C40-7805-ADC6-6B90D01411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01325" y="3095667"/>
            <a:ext cx="182880" cy="182880"/>
          </a:xfrm>
          <a:prstGeom prst="rect">
            <a:avLst/>
          </a:prstGeom>
        </p:spPr>
      </p:pic>
      <p:pic>
        <p:nvPicPr>
          <p:cNvPr id="21" name="Graphic 20" descr="Grapes with solid fill">
            <a:extLst>
              <a:ext uri="{FF2B5EF4-FFF2-40B4-BE49-F238E27FC236}">
                <a16:creationId xmlns:a16="http://schemas.microsoft.com/office/drawing/2014/main" id="{D96F81F5-A294-B35B-4CE2-107E975C09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52685" y="3474301"/>
            <a:ext cx="182880" cy="182880"/>
          </a:xfrm>
          <a:prstGeom prst="rect">
            <a:avLst/>
          </a:prstGeom>
        </p:spPr>
      </p:pic>
      <p:pic>
        <p:nvPicPr>
          <p:cNvPr id="22" name="Graphic 21" descr="Grapes with solid fill">
            <a:extLst>
              <a:ext uri="{FF2B5EF4-FFF2-40B4-BE49-F238E27FC236}">
                <a16:creationId xmlns:a16="http://schemas.microsoft.com/office/drawing/2014/main" id="{73C1DA7D-D00F-07ED-5851-616C61F304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69805" y="3807229"/>
            <a:ext cx="182880" cy="182880"/>
          </a:xfrm>
          <a:prstGeom prst="rect">
            <a:avLst/>
          </a:prstGeom>
        </p:spPr>
      </p:pic>
      <p:pic>
        <p:nvPicPr>
          <p:cNvPr id="23" name="Graphic 22" descr="Grapes with solid fill">
            <a:extLst>
              <a:ext uri="{FF2B5EF4-FFF2-40B4-BE49-F238E27FC236}">
                <a16:creationId xmlns:a16="http://schemas.microsoft.com/office/drawing/2014/main" id="{001E1977-FF88-BB4F-6122-EFCACDD11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35565" y="4127269"/>
            <a:ext cx="182880" cy="182880"/>
          </a:xfrm>
          <a:prstGeom prst="rect">
            <a:avLst/>
          </a:prstGeom>
        </p:spPr>
      </p:pic>
      <p:pic>
        <p:nvPicPr>
          <p:cNvPr id="24" name="Graphic 23" descr="Grapes with solid fill">
            <a:extLst>
              <a:ext uri="{FF2B5EF4-FFF2-40B4-BE49-F238E27FC236}">
                <a16:creationId xmlns:a16="http://schemas.microsoft.com/office/drawing/2014/main" id="{7BD1B8AE-6419-F40B-AB7F-B2A38C58D8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09885" y="4493029"/>
            <a:ext cx="182880" cy="182880"/>
          </a:xfrm>
          <a:prstGeom prst="rect">
            <a:avLst/>
          </a:prstGeom>
        </p:spPr>
      </p:pic>
      <p:pic>
        <p:nvPicPr>
          <p:cNvPr id="25" name="Graphic 24" descr="Grapes with solid fill">
            <a:extLst>
              <a:ext uri="{FF2B5EF4-FFF2-40B4-BE49-F238E27FC236}">
                <a16:creationId xmlns:a16="http://schemas.microsoft.com/office/drawing/2014/main" id="{DF5DB8AB-A3DD-B87E-9F31-1B4E67E706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1325" y="4904509"/>
            <a:ext cx="182880" cy="182880"/>
          </a:xfrm>
          <a:prstGeom prst="rect">
            <a:avLst/>
          </a:prstGeom>
        </p:spPr>
      </p:pic>
      <p:pic>
        <p:nvPicPr>
          <p:cNvPr id="26" name="Graphic 25" descr="Grapes with solid fill">
            <a:extLst>
              <a:ext uri="{FF2B5EF4-FFF2-40B4-BE49-F238E27FC236}">
                <a16:creationId xmlns:a16="http://schemas.microsoft.com/office/drawing/2014/main" id="{793501F3-2FC8-26A6-C13D-A4792DE7BC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75645" y="5270269"/>
            <a:ext cx="182880" cy="182880"/>
          </a:xfrm>
          <a:prstGeom prst="rect">
            <a:avLst/>
          </a:prstGeom>
        </p:spPr>
      </p:pic>
      <p:pic>
        <p:nvPicPr>
          <p:cNvPr id="27" name="Graphic 26" descr="Grapes with solid fill">
            <a:extLst>
              <a:ext uri="{FF2B5EF4-FFF2-40B4-BE49-F238E27FC236}">
                <a16:creationId xmlns:a16="http://schemas.microsoft.com/office/drawing/2014/main" id="{D9BED09B-F83D-DAD3-BE80-BE8E909117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27005" y="5636029"/>
            <a:ext cx="182880" cy="18288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BF37AEE-412E-E643-AAE2-AD8BBF1DD8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769927" y="2020824"/>
            <a:ext cx="2899064" cy="4075177"/>
          </a:xfrm>
          <a:ln>
            <a:solidFill>
              <a:schemeClr val="accent4">
                <a:lumMod val="40000"/>
                <a:lumOff val="60000"/>
              </a:schemeClr>
            </a:solidFill>
          </a:ln>
        </p:spPr>
        <p:txBody>
          <a:bodyPr/>
          <a:lstStyle/>
          <a:p>
            <a:pP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s-ES" sz="1800" dirty="0"/>
              <a:t>En las décadas de 1950 y 1960, los productores comenzaron a plantar variedades de Burdeos, en la zona, en particular Cabernet Sauvignon. </a:t>
            </a:r>
          </a:p>
          <a:p>
            <a:pPr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s-ES" sz="1800" dirty="0"/>
              <a:t>A partir de la década de 1980, han incrementado las plantaciones de muchas variedades del Ródano, incluida la primera Syrah plantada en California, así como Viognier y Roussanne.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1727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15AB9-6014-8AE5-24C7-B2DADB57C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Paso Robles  - Vinos Producidos</a:t>
            </a:r>
            <a:endParaRPr lang="en-US" dirty="0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27B27F64-6F15-27D3-F9AA-F489A46FF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2320" y="1470799"/>
            <a:ext cx="4500880" cy="4663440"/>
          </a:xfrm>
          <a:ln>
            <a:noFill/>
          </a:ln>
        </p:spPr>
        <p:txBody>
          <a:bodyPr numCol="1"/>
          <a:lstStyle/>
          <a:p>
            <a:pPr marL="411163" indent="-300038"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s-ES" sz="1600" b="1" dirty="0">
                <a:solidFill>
                  <a:srgbClr val="860724"/>
                </a:solidFill>
              </a:rPr>
              <a:t>Mezclas estilo Cabernet Sauvignon y Burdeos </a:t>
            </a:r>
            <a:r>
              <a:rPr lang="es-ES" sz="1600" dirty="0"/>
              <a:t>(Merlot, Cabernet Franc, Petit Verdot) – Estilo  audaz, creando mezclas de textura más rica, opulentas y </a:t>
            </a:r>
            <a:r>
              <a:rPr lang="es-ES" sz="1600" b="1" dirty="0"/>
              <a:t>listas para beber</a:t>
            </a:r>
            <a:r>
              <a:rPr lang="es-ES" sz="1600" dirty="0"/>
              <a:t>. </a:t>
            </a:r>
          </a:p>
          <a:p>
            <a:pPr marL="411163" indent="-300038" algn="l"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s-ES" sz="1600" b="1" dirty="0">
                <a:solidFill>
                  <a:srgbClr val="860724"/>
                </a:solidFill>
              </a:rPr>
              <a:t>Cabernet Sauvignon </a:t>
            </a:r>
            <a:r>
              <a:rPr lang="es-ES" sz="1600" b="1" dirty="0"/>
              <a:t>- </a:t>
            </a:r>
            <a:r>
              <a:rPr lang="es-ES" sz="1600" b="0" i="0" dirty="0">
                <a:effectLst/>
              </a:rPr>
              <a:t>Estos vinos están hombro con hombro con los vinos de Burdeos.</a:t>
            </a:r>
          </a:p>
          <a:p>
            <a:pPr marL="411163" indent="-300038"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s-ES" sz="1600" b="1" dirty="0">
                <a:solidFill>
                  <a:srgbClr val="860724"/>
                </a:solidFill>
              </a:rPr>
              <a:t>Syrah</a:t>
            </a:r>
            <a:r>
              <a:rPr lang="es-ES" sz="1600" b="1" dirty="0"/>
              <a:t> - </a:t>
            </a:r>
            <a:r>
              <a:rPr lang="es-ES" sz="1600" dirty="0"/>
              <a:t>En Paso puede ser elegante y perfumado, pero también carnoso y potente. A</a:t>
            </a:r>
            <a:r>
              <a:rPr lang="es-ES" sz="1600" b="1" dirty="0"/>
              <a:t>lgunos de los vinos mejor valorados y coleccionados de Paso Robles incluyen el Syrah mono varietal.</a:t>
            </a:r>
          </a:p>
          <a:p>
            <a:pPr marL="411163" indent="-300038"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s-ES" sz="1600" b="1" dirty="0">
                <a:solidFill>
                  <a:srgbClr val="860724"/>
                </a:solidFill>
              </a:rPr>
              <a:t>Garnacha</a:t>
            </a:r>
            <a:r>
              <a:rPr lang="es-ES" sz="1600" b="1" dirty="0"/>
              <a:t>  - </a:t>
            </a:r>
            <a:r>
              <a:rPr lang="es-ES" sz="1600" dirty="0"/>
              <a:t>En Paso la garnacha tiene la capacidad de tener mucho cuerpo, cuerpo ligero o el medio perfecto.</a:t>
            </a:r>
            <a:endParaRPr lang="es-ES" sz="16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A648CE-E182-3100-C518-23277440C3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E5E7EB"/>
              </a:clrFrom>
              <a:clrTo>
                <a:srgbClr val="E5E7EB">
                  <a:alpha val="0"/>
                </a:srgbClr>
              </a:clrTo>
            </a:clrChange>
          </a:blip>
          <a:srcRect l="3717" t="1054" r="3203"/>
          <a:stretch/>
        </p:blipFill>
        <p:spPr>
          <a:xfrm>
            <a:off x="0" y="1554480"/>
            <a:ext cx="6884649" cy="4663440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B36097-E139-38B1-06B7-58FB1853EF49}"/>
              </a:ext>
            </a:extLst>
          </p:cNvPr>
          <p:cNvSpPr txBox="1"/>
          <p:nvPr/>
        </p:nvSpPr>
        <p:spPr>
          <a:xfrm>
            <a:off x="1625600" y="6390640"/>
            <a:ext cx="33121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https://paso.guides.winefolly.com/wines/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48550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95AF4BC-CCCF-8349-D750-70977757E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57" y="365125"/>
            <a:ext cx="11573397" cy="914400"/>
          </a:xfrm>
        </p:spPr>
        <p:txBody>
          <a:bodyPr vert="horz" lIns="0" tIns="0" rIns="0" bIns="0" spcCol="301752" rtlCol="0">
            <a:noAutofit/>
          </a:bodyPr>
          <a:lstStyle/>
          <a:p>
            <a:pPr algn="ctr"/>
            <a:r>
              <a:rPr lang="en-US" sz="5400" dirty="0"/>
              <a:t>Paso Robles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1D69CF-F346-8C79-8182-7F0C9F302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1554480"/>
            <a:ext cx="3965107" cy="2743200"/>
          </a:xfrm>
        </p:spPr>
        <p:txBody>
          <a:bodyPr anchor="ctr"/>
          <a:lstStyle/>
          <a:p>
            <a:r>
              <a:rPr lang="en-US" dirty="0"/>
              <a:t>Sub </a:t>
            </a:r>
            <a:r>
              <a:rPr lang="es-PR" dirty="0"/>
              <a:t>Regiones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674CA91-7296-90B5-08D8-1F3C589DF553}"/>
              </a:ext>
            </a:extLst>
          </p:cNvPr>
          <p:cNvGrpSpPr/>
          <p:nvPr/>
        </p:nvGrpSpPr>
        <p:grpSpPr>
          <a:xfrm>
            <a:off x="3923413" y="1753274"/>
            <a:ext cx="7724383" cy="5088812"/>
            <a:chOff x="3923413" y="1753274"/>
            <a:chExt cx="7724383" cy="5088812"/>
          </a:xfrm>
        </p:grpSpPr>
        <p:graphicFrame>
          <p:nvGraphicFramePr>
            <p:cNvPr id="10" name="Diagram 9">
              <a:extLst>
                <a:ext uri="{FF2B5EF4-FFF2-40B4-BE49-F238E27FC236}">
                  <a16:creationId xmlns:a16="http://schemas.microsoft.com/office/drawing/2014/main" id="{7092DB5E-22B2-720F-B621-5BC54D753001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69503666"/>
                </p:ext>
              </p:extLst>
            </p:nvPr>
          </p:nvGraphicFramePr>
          <p:xfrm>
            <a:off x="3923413" y="1753274"/>
            <a:ext cx="7724383" cy="508881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93EFAFC7-3611-1004-634E-89B00BEE8A6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04856094"/>
                </p:ext>
              </p:extLst>
            </p:nvPr>
          </p:nvGraphicFramePr>
          <p:xfrm>
            <a:off x="4523264" y="1753274"/>
            <a:ext cx="6524679" cy="282728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84361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9459745-7D2F-8350-311A-5E7C435C9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760"/>
            <a:ext cx="11460480" cy="914400"/>
          </a:xfrm>
        </p:spPr>
        <p:txBody>
          <a:bodyPr/>
          <a:lstStyle/>
          <a:p>
            <a:r>
              <a:rPr lang="en-US" dirty="0"/>
              <a:t>Paso Robles - Region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869312-0E35-A557-FE82-40ADFC29A1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760" y="1488439"/>
            <a:ext cx="5833023" cy="4366287"/>
          </a:xfrm>
          <a:ln w="3175">
            <a:solidFill>
              <a:schemeClr val="bg1">
                <a:lumMod val="85000"/>
              </a:schemeClr>
            </a:solidFill>
          </a:ln>
        </p:spPr>
        <p:txBody>
          <a:bodyPr rIns="91440">
            <a:noAutofit/>
          </a:bodyPr>
          <a:lstStyle/>
          <a:p>
            <a:pPr marL="233363" indent="-233363">
              <a:lnSpc>
                <a:spcPct val="110000"/>
              </a:lnSpc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s-PR" sz="1800" dirty="0"/>
              <a:t>Un AVA (American Viticultural Area) es un tipo de denominación de Origen usado en las etiquetas de los vinos americanos</a:t>
            </a:r>
          </a:p>
          <a:p>
            <a:pPr marL="233363" lvl="1" indent="-233363">
              <a:lnSpc>
                <a:spcPct val="110000"/>
              </a:lnSpc>
              <a:spcBef>
                <a:spcPts val="1200"/>
              </a:spcBef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s-PR" sz="1800" dirty="0"/>
              <a:t>Es una región delimitada donde se cultiva el vino con características geográficas o climáticas específicas que le distinguen de otras regiones adyacentes y afecta como se cultivan las uvas</a:t>
            </a:r>
          </a:p>
          <a:p>
            <a:pPr marL="233363" indent="-233363">
              <a:lnSpc>
                <a:spcPct val="110000"/>
              </a:lnSpc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s-PR" sz="1800" dirty="0"/>
              <a:t>Los nombres y la descripción de las demarcaciones del área están establecidas en el Código Federal de Regulaciones (CFR) bajo la autoridad de la Administración Federal de Alcohol</a:t>
            </a:r>
          </a:p>
          <a:p>
            <a:pPr marL="517525" lvl="1" indent="-173038">
              <a:buClr>
                <a:schemeClr val="tx1"/>
              </a:buClr>
              <a:buSzPct val="121000"/>
              <a:buFont typeface="Trebuchet MS" panose="020B0603020202020204" pitchFamily="34" charset="0"/>
              <a:buChar char="–"/>
              <a:defRPr/>
            </a:pPr>
            <a:r>
              <a:rPr lang="es-PR" sz="1600" dirty="0">
                <a:latin typeface="+mj-lt"/>
              </a:rPr>
              <a:t>Título 27 / Capítulo I / Subcapítulo A / Parte 9</a:t>
            </a:r>
          </a:p>
        </p:txBody>
      </p:sp>
      <p:pic>
        <p:nvPicPr>
          <p:cNvPr id="3" name="Picture 2" descr="The Wine Appellations of the US, France, Italy, and Spain">
            <a:extLst>
              <a:ext uri="{FF2B5EF4-FFF2-40B4-BE49-F238E27FC236}">
                <a16:creationId xmlns:a16="http://schemas.microsoft.com/office/drawing/2014/main" id="{DBF36C14-F1DE-978D-EC33-AD1E14C217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6" t="6666" r="12690" b="10667"/>
          <a:stretch/>
        </p:blipFill>
        <p:spPr bwMode="auto">
          <a:xfrm>
            <a:off x="6335351" y="1488439"/>
            <a:ext cx="5577840" cy="4366287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214290-D19F-F521-C38B-0CD194FEADA0}"/>
              </a:ext>
            </a:extLst>
          </p:cNvPr>
          <p:cNvSpPr txBox="1"/>
          <p:nvPr/>
        </p:nvSpPr>
        <p:spPr>
          <a:xfrm>
            <a:off x="6335351" y="5975148"/>
            <a:ext cx="5577840" cy="678584"/>
          </a:xfrm>
          <a:prstGeom prst="rect">
            <a:avLst/>
          </a:prstGeom>
          <a:solidFill>
            <a:srgbClr val="EEE7E7"/>
          </a:solidFill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buClr>
                <a:srgbClr val="860724"/>
              </a:buClr>
            </a:pPr>
            <a:r>
              <a:rPr lang="es-ES" sz="1800" dirty="0"/>
              <a:t>Paso Robles es un AVA localizado en </a:t>
            </a:r>
            <a:r>
              <a:rPr lang="es-ES" dirty="0"/>
              <a:t>la Región </a:t>
            </a:r>
            <a:r>
              <a:rPr lang="es-ES" sz="1800" dirty="0"/>
              <a:t>de San Luis Obispo, y tiene 11 sub-</a:t>
            </a:r>
            <a:r>
              <a:rPr lang="es-ES" sz="1800" dirty="0" err="1"/>
              <a:t>AVAs</a:t>
            </a:r>
            <a:endParaRPr lang="es-PR" sz="1800" dirty="0"/>
          </a:p>
        </p:txBody>
      </p:sp>
    </p:spTree>
    <p:extLst>
      <p:ext uri="{BB962C8B-B14F-4D97-AF65-F5344CB8AC3E}">
        <p14:creationId xmlns:p14="http://schemas.microsoft.com/office/powerpoint/2010/main" val="225321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B2C03-0CCA-C9A6-2483-02EBB4673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>
                <a:latin typeface="+mn-lt"/>
              </a:rPr>
              <a:t>Paso Robles - </a:t>
            </a:r>
            <a:r>
              <a:rPr lang="es-PR" b="1" i="0">
                <a:effectLst/>
                <a:latin typeface="+mn-lt"/>
              </a:rPr>
              <a:t>Regiones </a:t>
            </a:r>
            <a:endParaRPr lang="es-PR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ED100-4A16-6E21-F36D-D651D3FF4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371601"/>
            <a:ext cx="4704080" cy="1778000"/>
          </a:xfrm>
        </p:spPr>
        <p:txBody>
          <a:bodyPr/>
          <a:lstStyle/>
          <a:p>
            <a:pPr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s-ES" dirty="0"/>
              <a:t>Las 11 AVA de Paso Robles elaboran una amplia gama de estilos; sin ningún estilo específico conectado a una sola subregión. </a:t>
            </a:r>
          </a:p>
          <a:p>
            <a:pPr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s-ES" dirty="0"/>
              <a:t>Estas se pueden agrupar en tres (3) diferentes regiones en base a sus características:</a:t>
            </a:r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EE04B5AA-EEB4-E29D-3BD3-5FBC189B3A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" t="4820" b="9941"/>
          <a:stretch/>
        </p:blipFill>
        <p:spPr bwMode="auto">
          <a:xfrm>
            <a:off x="5368413" y="259080"/>
            <a:ext cx="6027174" cy="409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F22EF261-62F0-302B-70CB-8A9701847A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21099"/>
              </p:ext>
            </p:extLst>
          </p:nvPr>
        </p:nvGraphicFramePr>
        <p:xfrm>
          <a:off x="609497" y="4455161"/>
          <a:ext cx="3398932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8932">
                  <a:extLst>
                    <a:ext uri="{9D8B030D-6E8A-4147-A177-3AD203B41FA5}">
                      <a16:colId xmlns:a16="http://schemas.microsoft.com/office/drawing/2014/main" val="14485576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Áreas Montañosas Occidentales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8229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33363" marR="0" lvl="0" indent="-2333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860724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s-E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Ubicados en las montañas de Santa Lucía Elevaciones alcanzan los 2400 pies con precipitaciones cercanas a las 30” y suelos calcáreos </a:t>
                      </a:r>
                    </a:p>
                    <a:p>
                      <a:pPr marL="233363" marR="0" lvl="0" indent="-2333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860724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s-E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Gran p</a:t>
                      </a:r>
                      <a:r>
                        <a:rPr kumimoji="0" lang="es-ES" sz="16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otencial para las variedades del Ródano</a:t>
                      </a:r>
                      <a:endParaRPr lang="en-US" sz="1600" dirty="0"/>
                    </a:p>
                  </a:txBody>
                  <a:tcPr>
                    <a:solidFill>
                      <a:srgbClr val="EE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4223265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9DE85E7-A975-4C81-1B63-A2823654C9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1453103"/>
              </p:ext>
            </p:extLst>
          </p:nvPr>
        </p:nvGraphicFramePr>
        <p:xfrm>
          <a:off x="4114440" y="4445001"/>
          <a:ext cx="3917092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7092">
                  <a:extLst>
                    <a:ext uri="{9D8B030D-6E8A-4147-A177-3AD203B41FA5}">
                      <a16:colId xmlns:a16="http://schemas.microsoft.com/office/drawing/2014/main" val="1581255898"/>
                    </a:ext>
                  </a:extLst>
                </a:gridCol>
              </a:tblGrid>
              <a:tr h="41719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BE2BBB"/>
                        </a:buClr>
                        <a:buSzTx/>
                        <a:buFont typeface="Trebuchet MS" panose="020B0603020202020204" pitchFamily="34" charset="0"/>
                        <a:buNone/>
                        <a:tabLst/>
                        <a:defRPr/>
                      </a:pPr>
                      <a:r>
                        <a:rPr kumimoji="0" lang="es-E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Valles del Interior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0064389"/>
                  </a:ext>
                </a:extLst>
              </a:tr>
              <a:tr h="1777365">
                <a:tc>
                  <a:txBody>
                    <a:bodyPr/>
                    <a:lstStyle/>
                    <a:p>
                      <a:pPr marL="233363" marR="0" lvl="0" indent="-2333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860724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s-E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Regiones más secas con elevaciones que oscilan entre 700 y 1600 pies en suelos aluviales, de arcilla y franco.</a:t>
                      </a:r>
                    </a:p>
                    <a:p>
                      <a:pPr marL="233363" marR="0" lvl="0" indent="-2333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860724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s-E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Estas áreas perfectas para variedades italianas y españolas, así como para Cabernet Sauvignon y mezclas.</a:t>
                      </a:r>
                      <a:endParaRPr kumimoji="0" lang="en-US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E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0015643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F64089B9-B01A-38B1-77FC-26D782AFE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3894653"/>
              </p:ext>
            </p:extLst>
          </p:nvPr>
        </p:nvGraphicFramePr>
        <p:xfrm>
          <a:off x="8168126" y="4455161"/>
          <a:ext cx="3913632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3632">
                  <a:extLst>
                    <a:ext uri="{9D8B030D-6E8A-4147-A177-3AD203B41FA5}">
                      <a16:colId xmlns:a16="http://schemas.microsoft.com/office/drawing/2014/main" val="28565705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BE2BBB"/>
                        </a:buClr>
                        <a:buSzTx/>
                        <a:buFont typeface="Trebuchet MS" panose="020B0603020202020204" pitchFamily="34" charset="0"/>
                        <a:buNone/>
                        <a:tabLst/>
                        <a:defRPr/>
                      </a:pPr>
                      <a:r>
                        <a:rPr kumimoji="0" lang="es-E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Áreas Montañosas del Interior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1944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33363" marR="0" lvl="0" indent="-2333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860724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s-E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Elevaciones superiores a los 1600 pies, tienen la menor cantidad de lluvia y los mayores cambios de temperatura diurnos (50°F)</a:t>
                      </a:r>
                    </a:p>
                    <a:p>
                      <a:pPr marL="233363" marR="0" lvl="0" indent="-2333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0"/>
                        </a:spcAft>
                        <a:buClr>
                          <a:srgbClr val="860724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kumimoji="0" lang="es-ES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95454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Potencial para variedades portuguesas y españolas de alta gama.</a:t>
                      </a:r>
                      <a:endParaRPr kumimoji="0" lang="en-US" sz="16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595454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E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32646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767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95AF4BC-CCCF-8349-D750-70977757E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57" y="365125"/>
            <a:ext cx="11573397" cy="914400"/>
          </a:xfrm>
        </p:spPr>
        <p:txBody>
          <a:bodyPr vert="horz" lIns="0" tIns="0" rIns="0" bIns="0" spcCol="301752" rtlCol="0">
            <a:noAutofit/>
          </a:bodyPr>
          <a:lstStyle/>
          <a:p>
            <a:pPr algn="ctr"/>
            <a:r>
              <a:rPr lang="en-US" sz="5400" dirty="0"/>
              <a:t>Paso Robles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1D69CF-F346-8C79-8182-7F0C9F302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6" y="1554480"/>
            <a:ext cx="5482970" cy="2743200"/>
          </a:xfrm>
        </p:spPr>
        <p:txBody>
          <a:bodyPr anchor="ctr"/>
          <a:lstStyle/>
          <a:p>
            <a:r>
              <a:rPr lang="es-PR" dirty="0"/>
              <a:t>Ubicación Geográfica</a:t>
            </a:r>
          </a:p>
        </p:txBody>
      </p:sp>
      <p:pic>
        <p:nvPicPr>
          <p:cNvPr id="4" name="Picture 2" descr="Why Paso Robles Is Cabernet Country">
            <a:extLst>
              <a:ext uri="{FF2B5EF4-FFF2-40B4-BE49-F238E27FC236}">
                <a16:creationId xmlns:a16="http://schemas.microsoft.com/office/drawing/2014/main" id="{6914B325-1E8E-88FB-B7BA-AC50912A4C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4" r="-2" b="-2"/>
          <a:stretch/>
        </p:blipFill>
        <p:spPr bwMode="auto">
          <a:xfrm>
            <a:off x="4693920" y="1188720"/>
            <a:ext cx="6055360" cy="542544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918211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3772FF-D1EB-0DDB-724A-DD114A1D64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556" y="894088"/>
            <a:ext cx="7680960" cy="583183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D28A58B0-7E91-C783-0DEC-6B81F2DD7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Paso Robles American Viticultural Area (AVA</a:t>
            </a:r>
          </a:p>
        </p:txBody>
      </p:sp>
    </p:spTree>
    <p:extLst>
      <p:ext uri="{BB962C8B-B14F-4D97-AF65-F5344CB8AC3E}">
        <p14:creationId xmlns:p14="http://schemas.microsoft.com/office/powerpoint/2010/main" val="386885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1F0781D-F995-E99D-1CDA-86D96CDADE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760913"/>
              </p:ext>
            </p:extLst>
          </p:nvPr>
        </p:nvGraphicFramePr>
        <p:xfrm>
          <a:off x="2691353" y="5934343"/>
          <a:ext cx="340464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727">
                  <a:extLst>
                    <a:ext uri="{9D8B030D-6E8A-4147-A177-3AD203B41FA5}">
                      <a16:colId xmlns:a16="http://schemas.microsoft.com/office/drawing/2014/main" val="241984119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7837423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628650" indent="0" algn="l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25°F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800" b="0" dirty="0">
                          <a:solidFill>
                            <a:srgbClr val="860724"/>
                          </a:solidFill>
                        </a:rPr>
                        <a:t>25-35”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0847707"/>
                  </a:ext>
                </a:extLst>
              </a:tr>
            </a:tbl>
          </a:graphicData>
        </a:graphic>
      </p:graphicFrame>
      <p:grpSp>
        <p:nvGrpSpPr>
          <p:cNvPr id="25" name="Group 24">
            <a:extLst>
              <a:ext uri="{FF2B5EF4-FFF2-40B4-BE49-F238E27FC236}">
                <a16:creationId xmlns:a16="http://schemas.microsoft.com/office/drawing/2014/main" id="{A967DE50-0E97-4827-4831-412E97F1DB00}"/>
              </a:ext>
            </a:extLst>
          </p:cNvPr>
          <p:cNvGrpSpPr/>
          <p:nvPr/>
        </p:nvGrpSpPr>
        <p:grpSpPr>
          <a:xfrm>
            <a:off x="3236675" y="5412128"/>
            <a:ext cx="697385" cy="446843"/>
            <a:chOff x="3138355" y="5373565"/>
            <a:chExt cx="697385" cy="44684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9F5297E-E8D5-1491-C584-A0D71D637470}"/>
                </a:ext>
              </a:extLst>
            </p:cNvPr>
            <p:cNvGrpSpPr/>
            <p:nvPr/>
          </p:nvGrpSpPr>
          <p:grpSpPr>
            <a:xfrm>
              <a:off x="3138355" y="5373565"/>
              <a:ext cx="528775" cy="446843"/>
              <a:chOff x="5000805" y="1742457"/>
              <a:chExt cx="528775" cy="446843"/>
            </a:xfrm>
          </p:grpSpPr>
          <p:pic>
            <p:nvPicPr>
              <p:cNvPr id="30" name="Graphic 29" descr="Thermometer with solid fill">
                <a:extLst>
                  <a:ext uri="{FF2B5EF4-FFF2-40B4-BE49-F238E27FC236}">
                    <a16:creationId xmlns:a16="http://schemas.microsoft.com/office/drawing/2014/main" id="{C0655C61-18CD-6502-4B67-D5556994BC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163820" y="1823540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31" name="Graphic 30" descr="Dim (Smaller Sun) outline">
                <a:extLst>
                  <a:ext uri="{FF2B5EF4-FFF2-40B4-BE49-F238E27FC236}">
                    <a16:creationId xmlns:a16="http://schemas.microsoft.com/office/drawing/2014/main" id="{48CAB129-1C89-C8BA-6721-9C47E7A853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5000805" y="1742457"/>
                <a:ext cx="365760" cy="365760"/>
              </a:xfrm>
              <a:prstGeom prst="rect">
                <a:avLst/>
              </a:prstGeom>
            </p:spPr>
          </p:pic>
        </p:grpSp>
        <p:pic>
          <p:nvPicPr>
            <p:cNvPr id="29" name="Graphic 28" descr="Moon and stars outline">
              <a:extLst>
                <a:ext uri="{FF2B5EF4-FFF2-40B4-BE49-F238E27FC236}">
                  <a16:creationId xmlns:a16="http://schemas.microsoft.com/office/drawing/2014/main" id="{97FB9716-A4F0-B23D-0832-03F217837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561420" y="5402056"/>
              <a:ext cx="274320" cy="274320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337E298-B316-1351-8E86-2CB22DDE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198" y="52624"/>
            <a:ext cx="6883828" cy="914400"/>
          </a:xfrm>
        </p:spPr>
        <p:txBody>
          <a:bodyPr/>
          <a:lstStyle/>
          <a:p>
            <a:pPr algn="ctr"/>
            <a:r>
              <a:rPr lang="en-US" sz="3600" dirty="0"/>
              <a:t>Adelaida District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1475C2-59D1-254A-CE3A-007471F4ECE9}"/>
              </a:ext>
            </a:extLst>
          </p:cNvPr>
          <p:cNvSpPr txBox="1"/>
          <p:nvPr/>
        </p:nvSpPr>
        <p:spPr>
          <a:xfrm>
            <a:off x="426945" y="661738"/>
            <a:ext cx="2880360" cy="228285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/>
          <a:p>
            <a:pPr algn="ctr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s-ES" sz="1600" b="1" dirty="0"/>
              <a:t>UVAS</a:t>
            </a:r>
            <a:r>
              <a:rPr lang="es-ES" sz="1600" b="1" cap="all" dirty="0"/>
              <a:t> Principales</a:t>
            </a:r>
            <a:endParaRPr lang="es-ES" sz="1600" b="1" dirty="0"/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Cabernet Sauvignon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Syrah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Grenache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Marsanne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Roussanne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Viognier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7742698A-604E-D62F-36DA-FADC276F1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04" t="16192" r="9074" b="10222"/>
          <a:stretch/>
        </p:blipFill>
        <p:spPr bwMode="auto">
          <a:xfrm>
            <a:off x="7620000" y="0"/>
            <a:ext cx="4572000" cy="334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921BDC5-B0D2-D887-34A5-94695D220D79}"/>
              </a:ext>
            </a:extLst>
          </p:cNvPr>
          <p:cNvGrpSpPr/>
          <p:nvPr/>
        </p:nvGrpSpPr>
        <p:grpSpPr>
          <a:xfrm>
            <a:off x="621050" y="990057"/>
            <a:ext cx="193877" cy="1710982"/>
            <a:chOff x="929640" y="1696436"/>
            <a:chExt cx="193877" cy="1710982"/>
          </a:xfrm>
        </p:grpSpPr>
        <p:pic>
          <p:nvPicPr>
            <p:cNvPr id="18" name="Graphic 17" descr="Grapes with solid fill">
              <a:extLst>
                <a:ext uri="{FF2B5EF4-FFF2-40B4-BE49-F238E27FC236}">
                  <a16:creationId xmlns:a16="http://schemas.microsoft.com/office/drawing/2014/main" id="{31414994-A32C-B3A8-0558-CF858F8A6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29640" y="1696436"/>
              <a:ext cx="182880" cy="182880"/>
            </a:xfrm>
            <a:prstGeom prst="rect">
              <a:avLst/>
            </a:prstGeom>
          </p:spPr>
        </p:pic>
        <p:pic>
          <p:nvPicPr>
            <p:cNvPr id="19" name="Graphic 18" descr="Grapes with solid fill">
              <a:extLst>
                <a:ext uri="{FF2B5EF4-FFF2-40B4-BE49-F238E27FC236}">
                  <a16:creationId xmlns:a16="http://schemas.microsoft.com/office/drawing/2014/main" id="{5161A558-3E4E-CCA7-3C0A-38ACB3ED7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40637" y="2013541"/>
              <a:ext cx="182880" cy="182880"/>
            </a:xfrm>
            <a:prstGeom prst="rect">
              <a:avLst/>
            </a:prstGeom>
          </p:spPr>
        </p:pic>
        <p:pic>
          <p:nvPicPr>
            <p:cNvPr id="20" name="Graphic 19" descr="Grapes with solid fill">
              <a:extLst>
                <a:ext uri="{FF2B5EF4-FFF2-40B4-BE49-F238E27FC236}">
                  <a16:creationId xmlns:a16="http://schemas.microsoft.com/office/drawing/2014/main" id="{DD5706D7-74DC-14D9-851E-48D47550D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29640" y="2337797"/>
              <a:ext cx="182880" cy="182880"/>
            </a:xfrm>
            <a:prstGeom prst="rect">
              <a:avLst/>
            </a:prstGeom>
          </p:spPr>
        </p:pic>
        <p:pic>
          <p:nvPicPr>
            <p:cNvPr id="21" name="Graphic 20" descr="Grapes with solid fill">
              <a:extLst>
                <a:ext uri="{FF2B5EF4-FFF2-40B4-BE49-F238E27FC236}">
                  <a16:creationId xmlns:a16="http://schemas.microsoft.com/office/drawing/2014/main" id="{C2BF408B-1CB9-B308-3409-440484F99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40637" y="2608968"/>
              <a:ext cx="182880" cy="182880"/>
            </a:xfrm>
            <a:prstGeom prst="rect">
              <a:avLst/>
            </a:prstGeom>
          </p:spPr>
        </p:pic>
        <p:pic>
          <p:nvPicPr>
            <p:cNvPr id="22" name="Graphic 21" descr="Grapes with solid fill">
              <a:extLst>
                <a:ext uri="{FF2B5EF4-FFF2-40B4-BE49-F238E27FC236}">
                  <a16:creationId xmlns:a16="http://schemas.microsoft.com/office/drawing/2014/main" id="{682340DD-9341-E31B-6091-558E64F59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40637" y="2907835"/>
              <a:ext cx="182880" cy="182880"/>
            </a:xfrm>
            <a:prstGeom prst="rect">
              <a:avLst/>
            </a:prstGeom>
          </p:spPr>
        </p:pic>
        <p:pic>
          <p:nvPicPr>
            <p:cNvPr id="23" name="Graphic 22" descr="Grapes with solid fill">
              <a:extLst>
                <a:ext uri="{FF2B5EF4-FFF2-40B4-BE49-F238E27FC236}">
                  <a16:creationId xmlns:a16="http://schemas.microsoft.com/office/drawing/2014/main" id="{6661BBB3-5F52-1A74-E197-459AB775B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940637" y="3224538"/>
              <a:ext cx="182880" cy="182880"/>
            </a:xfrm>
            <a:prstGeom prst="rect">
              <a:avLst/>
            </a:prstGeom>
          </p:spPr>
        </p:pic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C090B5-3F52-1311-8FCD-AD5A8A75886B}"/>
              </a:ext>
            </a:extLst>
          </p:cNvPr>
          <p:cNvSpPr txBox="1">
            <a:spLocks/>
          </p:cNvSpPr>
          <p:nvPr/>
        </p:nvSpPr>
        <p:spPr>
          <a:xfrm>
            <a:off x="3616821" y="670281"/>
            <a:ext cx="3314918" cy="228285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4572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ES" sz="1800" b="1" dirty="0"/>
              <a:t>ÁREA TOTAL</a:t>
            </a:r>
          </a:p>
          <a:p>
            <a:pPr marL="3175" lvl="1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1700" dirty="0"/>
              <a:t>53,000 acres</a:t>
            </a:r>
          </a:p>
          <a:p>
            <a:pPr marL="3175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700" dirty="0"/>
              <a:t>(21,500 hectáreas)</a:t>
            </a:r>
          </a:p>
          <a:p>
            <a:pPr marL="0" indent="0" algn="ctr">
              <a:spcBef>
                <a:spcPts val="600"/>
              </a:spcBef>
              <a:buNone/>
            </a:pPr>
            <a:endParaRPr lang="es-ES" sz="1800" b="1" dirty="0"/>
          </a:p>
          <a:p>
            <a:pPr marL="0" indent="0" algn="ctr">
              <a:buNone/>
            </a:pPr>
            <a:r>
              <a:rPr lang="es-ES" sz="1600" b="1" dirty="0"/>
              <a:t>VIÑEDOS</a:t>
            </a:r>
          </a:p>
          <a:p>
            <a:pPr marL="3175" lvl="1" indent="0" algn="ctr">
              <a:spcBef>
                <a:spcPts val="600"/>
              </a:spcBef>
              <a:buNone/>
            </a:pPr>
            <a:r>
              <a:rPr lang="es-ES" sz="1600" dirty="0"/>
              <a:t>800 Acres </a:t>
            </a:r>
          </a:p>
          <a:p>
            <a:pPr marL="3175" lvl="1" indent="0" algn="ctr">
              <a:spcBef>
                <a:spcPts val="0"/>
              </a:spcBef>
              <a:buNone/>
            </a:pPr>
            <a:r>
              <a:rPr lang="es-ES" sz="1600" dirty="0"/>
              <a:t>(323 Hectáreas)</a:t>
            </a:r>
            <a:endParaRPr lang="en-US" sz="11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920943-80E5-4355-039D-BDA4AC3AF953}"/>
              </a:ext>
            </a:extLst>
          </p:cNvPr>
          <p:cNvSpPr txBox="1">
            <a:spLocks/>
          </p:cNvSpPr>
          <p:nvPr/>
        </p:nvSpPr>
        <p:spPr>
          <a:xfrm>
            <a:off x="426945" y="3032882"/>
            <a:ext cx="2880360" cy="228285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4572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600" b="1" dirty="0"/>
              <a:t>TOPOGRAFÍA</a:t>
            </a:r>
            <a:endParaRPr lang="es-ES" sz="1800" b="1" dirty="0"/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Laderas de montaña  altas que descienden a estribaciones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Elevación: 900 – 2200 pies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>
                <a:solidFill>
                  <a:srgbClr val="860724"/>
                </a:solidFill>
              </a:rPr>
              <a:t>AVA más Húmedo</a:t>
            </a:r>
            <a:endParaRPr lang="en-US" sz="1600" dirty="0">
              <a:solidFill>
                <a:srgbClr val="860724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833DF4-5FE9-81FA-848B-AEA2C402F969}"/>
              </a:ext>
            </a:extLst>
          </p:cNvPr>
          <p:cNvSpPr txBox="1">
            <a:spLocks/>
          </p:cNvSpPr>
          <p:nvPr/>
        </p:nvSpPr>
        <p:spPr>
          <a:xfrm>
            <a:off x="3607025" y="3038064"/>
            <a:ext cx="3324714" cy="228285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4572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600" b="1" dirty="0"/>
              <a:t>SUELOS</a:t>
            </a:r>
            <a:endParaRPr lang="es-ES" sz="1800" b="1" dirty="0"/>
          </a:p>
          <a:p>
            <a:pPr marL="177800" lvl="1" indent="-174625">
              <a:lnSpc>
                <a:spcPct val="100000"/>
              </a:lnSpc>
            </a:pPr>
            <a:r>
              <a:rPr lang="es-ES" sz="1600" dirty="0">
                <a:solidFill>
                  <a:srgbClr val="860724"/>
                </a:solidFill>
              </a:rPr>
              <a:t>Mayormente calcáreos y calizas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Poco profundos, de residuos de lecho rocoso, coluviales irregulares de laderas y rocas más antiguas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Muy similares a Bordeaux and Châteauneuf-du-Pape</a:t>
            </a:r>
          </a:p>
          <a:p>
            <a:pPr marL="3175" lvl="1" indent="0">
              <a:lnSpc>
                <a:spcPct val="100000"/>
              </a:lnSpc>
              <a:buNone/>
            </a:pPr>
            <a:endParaRPr lang="en-US" sz="1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50D3DB6-D84F-332B-0C25-F2B7BD2CE2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"/>
          <a:stretch/>
        </p:blipFill>
        <p:spPr bwMode="auto">
          <a:xfrm>
            <a:off x="7619999" y="4023238"/>
            <a:ext cx="4603073" cy="2834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D931C68-D42F-818C-FE13-E203A7D42185}"/>
              </a:ext>
            </a:extLst>
          </p:cNvPr>
          <p:cNvSpPr txBox="1"/>
          <p:nvPr/>
        </p:nvSpPr>
        <p:spPr>
          <a:xfrm>
            <a:off x="348756" y="6338591"/>
            <a:ext cx="6572823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Syrah, Cab Sauvignon, </a:t>
            </a:r>
            <a:r>
              <a:rPr lang="en-US" sz="1600" dirty="0" err="1">
                <a:solidFill>
                  <a:schemeClr val="bg1"/>
                </a:solidFill>
              </a:rPr>
              <a:t>Granache</a:t>
            </a:r>
            <a:r>
              <a:rPr lang="en-US" sz="1600" dirty="0">
                <a:solidFill>
                  <a:schemeClr val="bg1"/>
                </a:solidFill>
              </a:rPr>
              <a:t>, Red Blends, Zinfandel</a:t>
            </a:r>
          </a:p>
        </p:txBody>
      </p:sp>
      <p:pic>
        <p:nvPicPr>
          <p:cNvPr id="10" name="Graphic 9" descr="Rain with solid fill">
            <a:extLst>
              <a:ext uri="{FF2B5EF4-FFF2-40B4-BE49-F238E27FC236}">
                <a16:creationId xmlns:a16="http://schemas.microsoft.com/office/drawing/2014/main" id="{FFC0E3FB-373F-088D-9269-BF6D0119E3A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868506" y="5349278"/>
            <a:ext cx="548640" cy="548640"/>
          </a:xfrm>
          <a:prstGeom prst="rect">
            <a:avLst/>
          </a:prstGeom>
        </p:spPr>
      </p:pic>
      <p:sp>
        <p:nvSpPr>
          <p:cNvPr id="1024" name="TextBox 1023">
            <a:extLst>
              <a:ext uri="{FF2B5EF4-FFF2-40B4-BE49-F238E27FC236}">
                <a16:creationId xmlns:a16="http://schemas.microsoft.com/office/drawing/2014/main" id="{A17DEB0F-C098-A416-FB9A-B6AEA175ED59}"/>
              </a:ext>
            </a:extLst>
          </p:cNvPr>
          <p:cNvSpPr txBox="1"/>
          <p:nvPr/>
        </p:nvSpPr>
        <p:spPr>
          <a:xfrm>
            <a:off x="341329" y="5678887"/>
            <a:ext cx="1629276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Principales vinos:</a:t>
            </a:r>
          </a:p>
        </p:txBody>
      </p:sp>
    </p:spTree>
    <p:extLst>
      <p:ext uri="{BB962C8B-B14F-4D97-AF65-F5344CB8AC3E}">
        <p14:creationId xmlns:p14="http://schemas.microsoft.com/office/powerpoint/2010/main" val="459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’Aventure">
            <a:extLst>
              <a:ext uri="{FF2B5EF4-FFF2-40B4-BE49-F238E27FC236}">
                <a16:creationId xmlns:a16="http://schemas.microsoft.com/office/drawing/2014/main" id="{841B1EA1-072C-F4DB-25B4-6165AB80A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8"/>
          <a:stretch/>
        </p:blipFill>
        <p:spPr bwMode="auto">
          <a:xfrm>
            <a:off x="7556623" y="3984450"/>
            <a:ext cx="4625102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37E298-B316-1351-8E86-2CB22DDE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198" y="52624"/>
            <a:ext cx="6883828" cy="914400"/>
          </a:xfrm>
        </p:spPr>
        <p:txBody>
          <a:bodyPr/>
          <a:lstStyle/>
          <a:p>
            <a:pPr algn="ctr"/>
            <a:r>
              <a:rPr lang="en-US" sz="3600" dirty="0"/>
              <a:t>Willow Creek District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1475C2-59D1-254A-CE3A-007471F4ECE9}"/>
              </a:ext>
            </a:extLst>
          </p:cNvPr>
          <p:cNvSpPr txBox="1"/>
          <p:nvPr/>
        </p:nvSpPr>
        <p:spPr>
          <a:xfrm>
            <a:off x="426945" y="661738"/>
            <a:ext cx="2880360" cy="2467911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/>
          <a:p>
            <a:pPr algn="ctr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s-ES" sz="1800" b="1" dirty="0"/>
              <a:t>UVAS</a:t>
            </a:r>
            <a:r>
              <a:rPr lang="es-ES" sz="1800" b="1" cap="all" dirty="0"/>
              <a:t> Principales</a:t>
            </a:r>
            <a:endParaRPr lang="es-ES" sz="1800" b="1" dirty="0"/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Syrah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Monastrell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Grenache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Cabernet Sauvignon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Viognier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Marsanne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dk1"/>
                </a:solidFill>
                <a:latin typeface="Trebuchet MS" panose="020B0603020202020204" pitchFamily="34" charset="0"/>
              </a:rPr>
              <a:t>Roussanne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C090B5-3F52-1311-8FCD-AD5A8A75886B}"/>
              </a:ext>
            </a:extLst>
          </p:cNvPr>
          <p:cNvSpPr txBox="1">
            <a:spLocks/>
          </p:cNvSpPr>
          <p:nvPr/>
        </p:nvSpPr>
        <p:spPr>
          <a:xfrm>
            <a:off x="3616821" y="670281"/>
            <a:ext cx="3314918" cy="246791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4572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ES" sz="1800" b="1" dirty="0"/>
              <a:t>ÁREA TOTAL</a:t>
            </a:r>
          </a:p>
          <a:p>
            <a:pPr marL="3175" lvl="1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1700" dirty="0">
                <a:solidFill>
                  <a:srgbClr val="860724"/>
                </a:solidFill>
              </a:rPr>
              <a:t>16,000 acres</a:t>
            </a:r>
          </a:p>
          <a:p>
            <a:pPr marL="3175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700" dirty="0"/>
              <a:t>(6,500 hectáreas)</a:t>
            </a:r>
          </a:p>
          <a:p>
            <a:pPr marL="0" indent="0" algn="ctr">
              <a:spcBef>
                <a:spcPts val="600"/>
              </a:spcBef>
              <a:buNone/>
            </a:pPr>
            <a:endParaRPr lang="es-ES" sz="1800" b="1" dirty="0"/>
          </a:p>
          <a:p>
            <a:pPr marL="0" indent="0" algn="ctr">
              <a:buNone/>
            </a:pPr>
            <a:r>
              <a:rPr lang="es-ES" sz="1600" b="1" dirty="0"/>
              <a:t>VIÑEDOS</a:t>
            </a:r>
          </a:p>
          <a:p>
            <a:pPr marL="3175" lvl="1" indent="0" algn="ctr">
              <a:spcBef>
                <a:spcPts val="600"/>
              </a:spcBef>
              <a:buNone/>
            </a:pPr>
            <a:r>
              <a:rPr lang="es-ES" sz="1600" dirty="0"/>
              <a:t>1,400 Acres </a:t>
            </a:r>
          </a:p>
          <a:p>
            <a:pPr marL="3175" lvl="1" indent="0" algn="ctr">
              <a:spcBef>
                <a:spcPts val="0"/>
              </a:spcBef>
              <a:buNone/>
            </a:pPr>
            <a:r>
              <a:rPr lang="es-ES" sz="1600" dirty="0"/>
              <a:t>(570 Hectáreas)</a:t>
            </a:r>
            <a:endParaRPr lang="en-US" sz="11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920943-80E5-4355-039D-BDA4AC3AF953}"/>
              </a:ext>
            </a:extLst>
          </p:cNvPr>
          <p:cNvSpPr txBox="1">
            <a:spLocks/>
          </p:cNvSpPr>
          <p:nvPr/>
        </p:nvSpPr>
        <p:spPr>
          <a:xfrm>
            <a:off x="426945" y="3233765"/>
            <a:ext cx="2880360" cy="208197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4572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TOPOGRAFÍA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Pendientes rocosas 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Elevación  960 – 1900 pies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833DF4-5FE9-81FA-848B-AEA2C402F969}"/>
              </a:ext>
            </a:extLst>
          </p:cNvPr>
          <p:cNvSpPr txBox="1">
            <a:spLocks/>
          </p:cNvSpPr>
          <p:nvPr/>
        </p:nvSpPr>
        <p:spPr>
          <a:xfrm>
            <a:off x="3607025" y="3233765"/>
            <a:ext cx="3324714" cy="2087152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4572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SUELOS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Principalmente suelos de lecho rocoso (calizas, calcáreos y arcilla) 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Parches de suelo aluvial a lo largo de arroyos</a:t>
            </a:r>
          </a:p>
          <a:p>
            <a:pPr marL="3175" lvl="1" indent="0">
              <a:lnSpc>
                <a:spcPct val="100000"/>
              </a:lnSpc>
              <a:buNone/>
            </a:pPr>
            <a:endParaRPr lang="en-US" sz="16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18B73C3-157A-F4C7-7190-DE99E4B7C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6255480"/>
              </p:ext>
            </p:extLst>
          </p:nvPr>
        </p:nvGraphicFramePr>
        <p:xfrm>
          <a:off x="2691353" y="5910156"/>
          <a:ext cx="340464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727">
                  <a:extLst>
                    <a:ext uri="{9D8B030D-6E8A-4147-A177-3AD203B41FA5}">
                      <a16:colId xmlns:a16="http://schemas.microsoft.com/office/drawing/2014/main" val="241984119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7837423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628650" indent="0" algn="l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20-30°F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24-30”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0847707"/>
                  </a:ext>
                </a:extLst>
              </a:tr>
            </a:tbl>
          </a:graphicData>
        </a:graphic>
      </p:graphicFrame>
      <p:pic>
        <p:nvPicPr>
          <p:cNvPr id="5" name="Graphic 4" descr="Rain with solid fill">
            <a:extLst>
              <a:ext uri="{FF2B5EF4-FFF2-40B4-BE49-F238E27FC236}">
                <a16:creationId xmlns:a16="http://schemas.microsoft.com/office/drawing/2014/main" id="{C7BFF95A-9D96-3CB6-879E-200E5C03DA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68506" y="5349278"/>
            <a:ext cx="548640" cy="54864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537DB7A-EF98-4F57-6DA4-7BCF6382227A}"/>
              </a:ext>
            </a:extLst>
          </p:cNvPr>
          <p:cNvGrpSpPr/>
          <p:nvPr/>
        </p:nvGrpSpPr>
        <p:grpSpPr>
          <a:xfrm>
            <a:off x="3236675" y="5412128"/>
            <a:ext cx="697385" cy="446843"/>
            <a:chOff x="3138355" y="5373565"/>
            <a:chExt cx="697385" cy="4468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62DF14E-7CA1-82F0-8E8C-50F1AD162EC0}"/>
                </a:ext>
              </a:extLst>
            </p:cNvPr>
            <p:cNvGrpSpPr/>
            <p:nvPr/>
          </p:nvGrpSpPr>
          <p:grpSpPr>
            <a:xfrm>
              <a:off x="3138355" y="5373565"/>
              <a:ext cx="528775" cy="446843"/>
              <a:chOff x="5000805" y="1742457"/>
              <a:chExt cx="528775" cy="446843"/>
            </a:xfrm>
          </p:grpSpPr>
          <p:pic>
            <p:nvPicPr>
              <p:cNvPr id="9" name="Graphic 8" descr="Thermometer with solid fill">
                <a:extLst>
                  <a:ext uri="{FF2B5EF4-FFF2-40B4-BE49-F238E27FC236}">
                    <a16:creationId xmlns:a16="http://schemas.microsoft.com/office/drawing/2014/main" id="{3D17E919-2906-3A3A-927F-CD39B47E2C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5163820" y="1823540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13" name="Graphic 12" descr="Dim (Smaller Sun) outline">
                <a:extLst>
                  <a:ext uri="{FF2B5EF4-FFF2-40B4-BE49-F238E27FC236}">
                    <a16:creationId xmlns:a16="http://schemas.microsoft.com/office/drawing/2014/main" id="{249442BE-66DD-5878-F3A0-5918849E16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5000805" y="1742457"/>
                <a:ext cx="365760" cy="365760"/>
              </a:xfrm>
              <a:prstGeom prst="rect">
                <a:avLst/>
              </a:prstGeom>
            </p:spPr>
          </p:pic>
        </p:grpSp>
        <p:pic>
          <p:nvPicPr>
            <p:cNvPr id="26" name="Graphic 25" descr="Moon and stars outline">
              <a:extLst>
                <a:ext uri="{FF2B5EF4-FFF2-40B4-BE49-F238E27FC236}">
                  <a16:creationId xmlns:a16="http://schemas.microsoft.com/office/drawing/2014/main" id="{B3A8F603-1B9F-29CC-86F1-BC16C657F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561420" y="5402056"/>
              <a:ext cx="274320" cy="27432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5198DC2-F783-7BBF-4B37-946EE645425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4587" t="16242" r="9516" b="10199"/>
          <a:stretch/>
        </p:blipFill>
        <p:spPr>
          <a:xfrm>
            <a:off x="7619998" y="0"/>
            <a:ext cx="4572000" cy="33843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76AD0A6-1DDE-F0FE-88ED-D37642ED2D6F}"/>
              </a:ext>
            </a:extLst>
          </p:cNvPr>
          <p:cNvGrpSpPr/>
          <p:nvPr/>
        </p:nvGrpSpPr>
        <p:grpSpPr>
          <a:xfrm>
            <a:off x="621050" y="1051984"/>
            <a:ext cx="193877" cy="1707903"/>
            <a:chOff x="929640" y="1758363"/>
            <a:chExt cx="193877" cy="1707903"/>
          </a:xfrm>
        </p:grpSpPr>
        <p:pic>
          <p:nvPicPr>
            <p:cNvPr id="25" name="Graphic 24" descr="Grapes with solid fill">
              <a:extLst>
                <a:ext uri="{FF2B5EF4-FFF2-40B4-BE49-F238E27FC236}">
                  <a16:creationId xmlns:a16="http://schemas.microsoft.com/office/drawing/2014/main" id="{49F5E587-57DA-4093-BF15-42FF817E4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29640" y="1758363"/>
              <a:ext cx="182880" cy="182880"/>
            </a:xfrm>
            <a:prstGeom prst="rect">
              <a:avLst/>
            </a:prstGeom>
          </p:spPr>
        </p:pic>
        <p:pic>
          <p:nvPicPr>
            <p:cNvPr id="28" name="Graphic 27" descr="Grapes with solid fill">
              <a:extLst>
                <a:ext uri="{FF2B5EF4-FFF2-40B4-BE49-F238E27FC236}">
                  <a16:creationId xmlns:a16="http://schemas.microsoft.com/office/drawing/2014/main" id="{13F9AE0E-D83D-CEE5-17C3-A492C30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40637" y="2055669"/>
              <a:ext cx="182880" cy="182880"/>
            </a:xfrm>
            <a:prstGeom prst="rect">
              <a:avLst/>
            </a:prstGeom>
          </p:spPr>
        </p:pic>
        <p:pic>
          <p:nvPicPr>
            <p:cNvPr id="29" name="Graphic 28" descr="Grapes with solid fill">
              <a:extLst>
                <a:ext uri="{FF2B5EF4-FFF2-40B4-BE49-F238E27FC236}">
                  <a16:creationId xmlns:a16="http://schemas.microsoft.com/office/drawing/2014/main" id="{8A5ADA6D-E142-C3D3-F046-5B4252C98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29640" y="2337797"/>
              <a:ext cx="182880" cy="182880"/>
            </a:xfrm>
            <a:prstGeom prst="rect">
              <a:avLst/>
            </a:prstGeom>
          </p:spPr>
        </p:pic>
        <p:pic>
          <p:nvPicPr>
            <p:cNvPr id="30" name="Graphic 29" descr="Grapes with solid fill">
              <a:extLst>
                <a:ext uri="{FF2B5EF4-FFF2-40B4-BE49-F238E27FC236}">
                  <a16:creationId xmlns:a16="http://schemas.microsoft.com/office/drawing/2014/main" id="{C09DF594-92F7-5E72-551D-D13E52A2F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40637" y="2628562"/>
              <a:ext cx="182880" cy="182880"/>
            </a:xfrm>
            <a:prstGeom prst="rect">
              <a:avLst/>
            </a:prstGeom>
          </p:spPr>
        </p:pic>
        <p:pic>
          <p:nvPicPr>
            <p:cNvPr id="31" name="Graphic 30" descr="Grapes with solid fill">
              <a:extLst>
                <a:ext uri="{FF2B5EF4-FFF2-40B4-BE49-F238E27FC236}">
                  <a16:creationId xmlns:a16="http://schemas.microsoft.com/office/drawing/2014/main" id="{5AC33901-8201-EEE8-1E74-2BCF02FBCF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40637" y="2955974"/>
              <a:ext cx="182880" cy="182880"/>
            </a:xfrm>
            <a:prstGeom prst="rect">
              <a:avLst/>
            </a:prstGeom>
          </p:spPr>
        </p:pic>
        <p:pic>
          <p:nvPicPr>
            <p:cNvPr id="1024" name="Graphic 1023" descr="Grapes with solid fill">
              <a:extLst>
                <a:ext uri="{FF2B5EF4-FFF2-40B4-BE49-F238E27FC236}">
                  <a16:creationId xmlns:a16="http://schemas.microsoft.com/office/drawing/2014/main" id="{353CB09B-9BF6-8881-8F02-CB2997C2E2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40637" y="3283386"/>
              <a:ext cx="182880" cy="182880"/>
            </a:xfrm>
            <a:prstGeom prst="rect">
              <a:avLst/>
            </a:prstGeom>
          </p:spPr>
        </p:pic>
      </p:grpSp>
      <p:sp>
        <p:nvSpPr>
          <p:cNvPr id="1027" name="TextBox 1026">
            <a:extLst>
              <a:ext uri="{FF2B5EF4-FFF2-40B4-BE49-F238E27FC236}">
                <a16:creationId xmlns:a16="http://schemas.microsoft.com/office/drawing/2014/main" id="{CF74E374-5B26-6A9A-5273-8938C4ABE011}"/>
              </a:ext>
            </a:extLst>
          </p:cNvPr>
          <p:cNvSpPr txBox="1"/>
          <p:nvPr/>
        </p:nvSpPr>
        <p:spPr>
          <a:xfrm>
            <a:off x="485183" y="6309360"/>
            <a:ext cx="6446556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Red Blends, Syrah, Grenache, Cab Sauvignon</a:t>
            </a:r>
          </a:p>
        </p:txBody>
      </p:sp>
      <p:pic>
        <p:nvPicPr>
          <p:cNvPr id="1028" name="Graphic 1027" descr="Grapes with solid fill">
            <a:extLst>
              <a:ext uri="{FF2B5EF4-FFF2-40B4-BE49-F238E27FC236}">
                <a16:creationId xmlns:a16="http://schemas.microsoft.com/office/drawing/2014/main" id="{F1F747E6-6EB2-08E4-9550-7B3F06214FC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25389" y="2875962"/>
            <a:ext cx="182880" cy="18288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C9B99E8-5987-2980-A9A7-693AF6A70DC1}"/>
              </a:ext>
            </a:extLst>
          </p:cNvPr>
          <p:cNvSpPr txBox="1"/>
          <p:nvPr/>
        </p:nvSpPr>
        <p:spPr>
          <a:xfrm>
            <a:off x="488553" y="5648847"/>
            <a:ext cx="1629276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Principales vinos:</a:t>
            </a:r>
          </a:p>
        </p:txBody>
      </p:sp>
    </p:spTree>
    <p:extLst>
      <p:ext uri="{BB962C8B-B14F-4D97-AF65-F5344CB8AC3E}">
        <p14:creationId xmlns:p14="http://schemas.microsoft.com/office/powerpoint/2010/main" val="42453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>
            <a:extLst>
              <a:ext uri="{FF2B5EF4-FFF2-40B4-BE49-F238E27FC236}">
                <a16:creationId xmlns:a16="http://schemas.microsoft.com/office/drawing/2014/main" id="{3B310386-5801-33C2-A149-92CE82E0B7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0" t="16668" r="9910" b="9774"/>
          <a:stretch/>
        </p:blipFill>
        <p:spPr bwMode="auto">
          <a:xfrm>
            <a:off x="7619572" y="14330"/>
            <a:ext cx="4572000" cy="3338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C20D66-AC2A-254E-6B5B-A3E6CA972E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0" y="3977735"/>
            <a:ext cx="4572000" cy="28687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37E298-B316-1351-8E86-2CB22DDE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624"/>
            <a:ext cx="7619572" cy="914400"/>
          </a:xfrm>
        </p:spPr>
        <p:txBody>
          <a:bodyPr/>
          <a:lstStyle/>
          <a:p>
            <a:pPr algn="ctr"/>
            <a:r>
              <a:rPr lang="en-US" sz="3600" dirty="0"/>
              <a:t>Templeton Gap District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1475C2-59D1-254A-CE3A-007471F4ECE9}"/>
              </a:ext>
            </a:extLst>
          </p:cNvPr>
          <p:cNvSpPr txBox="1"/>
          <p:nvPr/>
        </p:nvSpPr>
        <p:spPr>
          <a:xfrm>
            <a:off x="426945" y="661738"/>
            <a:ext cx="2880360" cy="155655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/>
          <a:p>
            <a:pPr algn="ctr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s-ES" sz="1800" b="1" dirty="0"/>
              <a:t>UVAS </a:t>
            </a:r>
            <a:r>
              <a:rPr lang="es-ES" sz="1800" b="1" cap="all" dirty="0"/>
              <a:t>Principales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rgbClr val="860724"/>
                </a:solidFill>
                <a:latin typeface="Trebuchet MS" panose="020B0603020202020204" pitchFamily="34" charset="0"/>
              </a:rPr>
              <a:t>Pinot Noir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Chardonnay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Viognier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C090B5-3F52-1311-8FCD-AD5A8A75886B}"/>
              </a:ext>
            </a:extLst>
          </p:cNvPr>
          <p:cNvSpPr txBox="1">
            <a:spLocks/>
          </p:cNvSpPr>
          <p:nvPr/>
        </p:nvSpPr>
        <p:spPr>
          <a:xfrm>
            <a:off x="3616821" y="670281"/>
            <a:ext cx="3314918" cy="155655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4572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ES" sz="1800" b="1" dirty="0"/>
              <a:t>ÁREA TOTAL</a:t>
            </a:r>
          </a:p>
          <a:p>
            <a:pPr marL="3175" lvl="1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1700" dirty="0"/>
              <a:t>35,000 acres</a:t>
            </a:r>
          </a:p>
          <a:p>
            <a:pPr marL="3175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700" dirty="0"/>
              <a:t>(14,100 hectáreas)</a:t>
            </a:r>
          </a:p>
          <a:p>
            <a:pPr marL="0" indent="0" algn="ctr">
              <a:spcBef>
                <a:spcPts val="600"/>
              </a:spcBef>
              <a:buNone/>
            </a:pPr>
            <a:endParaRPr lang="es-ES" sz="1800" b="1" dirty="0"/>
          </a:p>
          <a:p>
            <a:pPr marL="0" indent="0" algn="ctr">
              <a:buNone/>
            </a:pPr>
            <a:endParaRPr lang="en-US" sz="11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920943-80E5-4355-039D-BDA4AC3AF953}"/>
              </a:ext>
            </a:extLst>
          </p:cNvPr>
          <p:cNvSpPr txBox="1">
            <a:spLocks/>
          </p:cNvSpPr>
          <p:nvPr/>
        </p:nvSpPr>
        <p:spPr>
          <a:xfrm>
            <a:off x="426945" y="2669192"/>
            <a:ext cx="2880360" cy="264654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4572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cap="all" dirty="0"/>
              <a:t>Topografía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Laderas montañosas de la Cordillera de Santa Lucía y amplias terrazas aluviales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Elevación 700 – 1,800 pies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>
                <a:solidFill>
                  <a:srgbClr val="860724"/>
                </a:solidFill>
              </a:rPr>
              <a:t>El AVA más frio </a:t>
            </a:r>
            <a:r>
              <a:rPr lang="es-ES" sz="1600" dirty="0"/>
              <a:t>por viento frío y niebla marina que penetren a través de las montañas</a:t>
            </a:r>
          </a:p>
          <a:p>
            <a:pPr marL="177800" lvl="1" indent="-174625"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833DF4-5FE9-81FA-848B-AEA2C402F969}"/>
              </a:ext>
            </a:extLst>
          </p:cNvPr>
          <p:cNvSpPr txBox="1">
            <a:spLocks/>
          </p:cNvSpPr>
          <p:nvPr/>
        </p:nvSpPr>
        <p:spPr>
          <a:xfrm>
            <a:off x="3607025" y="2674374"/>
            <a:ext cx="3324714" cy="264654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4572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SUELOS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>
                <a:solidFill>
                  <a:srgbClr val="860724"/>
                </a:solidFill>
              </a:rPr>
              <a:t>Franco arenosos a limosos a arcillosos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Calcáreo en algunos lugares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Aluviales de poca a moderada profundidad </a:t>
            </a:r>
            <a:endParaRPr lang="en-US" sz="16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18B73C3-157A-F4C7-7190-DE99E4B7C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704943"/>
              </p:ext>
            </p:extLst>
          </p:nvPr>
        </p:nvGraphicFramePr>
        <p:xfrm>
          <a:off x="2691353" y="5922490"/>
          <a:ext cx="340464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727">
                  <a:extLst>
                    <a:ext uri="{9D8B030D-6E8A-4147-A177-3AD203B41FA5}">
                      <a16:colId xmlns:a16="http://schemas.microsoft.com/office/drawing/2014/main" val="241984119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7837423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628650" indent="0" algn="l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20-30°F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20”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0847707"/>
                  </a:ext>
                </a:extLst>
              </a:tr>
            </a:tbl>
          </a:graphicData>
        </a:graphic>
      </p:graphicFrame>
      <p:pic>
        <p:nvPicPr>
          <p:cNvPr id="5" name="Graphic 4" descr="Rain with solid fill">
            <a:extLst>
              <a:ext uri="{FF2B5EF4-FFF2-40B4-BE49-F238E27FC236}">
                <a16:creationId xmlns:a16="http://schemas.microsoft.com/office/drawing/2014/main" id="{C7BFF95A-9D96-3CB6-879E-200E5C03DA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68506" y="5349278"/>
            <a:ext cx="548640" cy="54864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537DB7A-EF98-4F57-6DA4-7BCF6382227A}"/>
              </a:ext>
            </a:extLst>
          </p:cNvPr>
          <p:cNvGrpSpPr/>
          <p:nvPr/>
        </p:nvGrpSpPr>
        <p:grpSpPr>
          <a:xfrm>
            <a:off x="3236675" y="5412128"/>
            <a:ext cx="697385" cy="446843"/>
            <a:chOff x="3138355" y="5373565"/>
            <a:chExt cx="697385" cy="4468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62DF14E-7CA1-82F0-8E8C-50F1AD162EC0}"/>
                </a:ext>
              </a:extLst>
            </p:cNvPr>
            <p:cNvGrpSpPr/>
            <p:nvPr/>
          </p:nvGrpSpPr>
          <p:grpSpPr>
            <a:xfrm>
              <a:off x="3138355" y="5373565"/>
              <a:ext cx="528775" cy="446843"/>
              <a:chOff x="5000805" y="1742457"/>
              <a:chExt cx="528775" cy="446843"/>
            </a:xfrm>
          </p:grpSpPr>
          <p:pic>
            <p:nvPicPr>
              <p:cNvPr id="9" name="Graphic 8" descr="Thermometer with solid fill">
                <a:extLst>
                  <a:ext uri="{FF2B5EF4-FFF2-40B4-BE49-F238E27FC236}">
                    <a16:creationId xmlns:a16="http://schemas.microsoft.com/office/drawing/2014/main" id="{3D17E919-2906-3A3A-927F-CD39B47E2C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163820" y="1823540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13" name="Graphic 12" descr="Dim (Smaller Sun) outline">
                <a:extLst>
                  <a:ext uri="{FF2B5EF4-FFF2-40B4-BE49-F238E27FC236}">
                    <a16:creationId xmlns:a16="http://schemas.microsoft.com/office/drawing/2014/main" id="{249442BE-66DD-5878-F3A0-5918849E16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000805" y="1742457"/>
                <a:ext cx="365760" cy="365760"/>
              </a:xfrm>
              <a:prstGeom prst="rect">
                <a:avLst/>
              </a:prstGeom>
            </p:spPr>
          </p:pic>
        </p:grpSp>
        <p:pic>
          <p:nvPicPr>
            <p:cNvPr id="26" name="Graphic 25" descr="Moon and stars outline">
              <a:extLst>
                <a:ext uri="{FF2B5EF4-FFF2-40B4-BE49-F238E27FC236}">
                  <a16:creationId xmlns:a16="http://schemas.microsoft.com/office/drawing/2014/main" id="{B3A8F603-1B9F-29CC-86F1-BC16C657F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561420" y="5402056"/>
              <a:ext cx="274320" cy="27432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6AD0A6-1DDE-F0FE-88ED-D37642ED2D6F}"/>
              </a:ext>
            </a:extLst>
          </p:cNvPr>
          <p:cNvGrpSpPr/>
          <p:nvPr/>
        </p:nvGrpSpPr>
        <p:grpSpPr>
          <a:xfrm>
            <a:off x="621050" y="1051984"/>
            <a:ext cx="193877" cy="762314"/>
            <a:chOff x="929640" y="1758363"/>
            <a:chExt cx="193877" cy="762314"/>
          </a:xfrm>
        </p:grpSpPr>
        <p:pic>
          <p:nvPicPr>
            <p:cNvPr id="25" name="Graphic 24" descr="Grapes with solid fill">
              <a:extLst>
                <a:ext uri="{FF2B5EF4-FFF2-40B4-BE49-F238E27FC236}">
                  <a16:creationId xmlns:a16="http://schemas.microsoft.com/office/drawing/2014/main" id="{49F5E587-57DA-4093-BF15-42FF817E4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29640" y="1758363"/>
              <a:ext cx="182880" cy="182880"/>
            </a:xfrm>
            <a:prstGeom prst="rect">
              <a:avLst/>
            </a:prstGeom>
          </p:spPr>
        </p:pic>
        <p:pic>
          <p:nvPicPr>
            <p:cNvPr id="28" name="Graphic 27" descr="Grapes with solid fill">
              <a:extLst>
                <a:ext uri="{FF2B5EF4-FFF2-40B4-BE49-F238E27FC236}">
                  <a16:creationId xmlns:a16="http://schemas.microsoft.com/office/drawing/2014/main" id="{13F9AE0E-D83D-CEE5-17C3-A492C30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40637" y="2055669"/>
              <a:ext cx="182880" cy="182880"/>
            </a:xfrm>
            <a:prstGeom prst="rect">
              <a:avLst/>
            </a:prstGeom>
          </p:spPr>
        </p:pic>
        <p:pic>
          <p:nvPicPr>
            <p:cNvPr id="29" name="Graphic 28" descr="Grapes with solid fill">
              <a:extLst>
                <a:ext uri="{FF2B5EF4-FFF2-40B4-BE49-F238E27FC236}">
                  <a16:creationId xmlns:a16="http://schemas.microsoft.com/office/drawing/2014/main" id="{8A5ADA6D-E142-C3D3-F046-5B4252C98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929640" y="2337797"/>
              <a:ext cx="182880" cy="182880"/>
            </a:xfrm>
            <a:prstGeom prst="rect">
              <a:avLst/>
            </a:prstGeom>
          </p:spPr>
        </p:pic>
      </p:grpSp>
      <p:sp>
        <p:nvSpPr>
          <p:cNvPr id="1027" name="TextBox 1026">
            <a:extLst>
              <a:ext uri="{FF2B5EF4-FFF2-40B4-BE49-F238E27FC236}">
                <a16:creationId xmlns:a16="http://schemas.microsoft.com/office/drawing/2014/main" id="{CF74E374-5B26-6A9A-5273-8938C4ABE011}"/>
              </a:ext>
            </a:extLst>
          </p:cNvPr>
          <p:cNvSpPr txBox="1"/>
          <p:nvPr/>
        </p:nvSpPr>
        <p:spPr>
          <a:xfrm>
            <a:off x="426945" y="6310336"/>
            <a:ext cx="6504794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0" rIns="0">
            <a:spAutoFit/>
          </a:bodyPr>
          <a:lstStyle/>
          <a:p>
            <a:pPr marL="1603375" indent="-1603375"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Zinfandel, Grenache + Blend, Cabernet Sauvignon, Syrah, Chardonnay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F9B9DC-6008-79E4-B6A4-6F6B2A3581F8}"/>
              </a:ext>
            </a:extLst>
          </p:cNvPr>
          <p:cNvSpPr txBox="1"/>
          <p:nvPr/>
        </p:nvSpPr>
        <p:spPr>
          <a:xfrm>
            <a:off x="426945" y="5639964"/>
            <a:ext cx="1629276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Principales vinos:</a:t>
            </a:r>
          </a:p>
        </p:txBody>
      </p:sp>
    </p:spTree>
    <p:extLst>
      <p:ext uri="{BB962C8B-B14F-4D97-AF65-F5344CB8AC3E}">
        <p14:creationId xmlns:p14="http://schemas.microsoft.com/office/powerpoint/2010/main" val="55485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3738C8B3-55ED-CD87-BAA9-987641939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0" t="16668" r="9507" b="9774"/>
          <a:stretch/>
        </p:blipFill>
        <p:spPr bwMode="auto">
          <a:xfrm>
            <a:off x="7619999" y="-4164"/>
            <a:ext cx="4572000" cy="3421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0677B23-852E-D3AB-1728-965E1A30E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9" y="4023240"/>
            <a:ext cx="4603073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37E298-B316-1351-8E86-2CB22DDE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198" y="52624"/>
            <a:ext cx="6883828" cy="914400"/>
          </a:xfrm>
        </p:spPr>
        <p:txBody>
          <a:bodyPr/>
          <a:lstStyle/>
          <a:p>
            <a:pPr algn="ctr"/>
            <a:r>
              <a:rPr lang="en-US" sz="3600" dirty="0"/>
              <a:t>Santa Margarita Ranch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1475C2-59D1-254A-CE3A-007471F4ECE9}"/>
              </a:ext>
            </a:extLst>
          </p:cNvPr>
          <p:cNvSpPr txBox="1"/>
          <p:nvPr/>
        </p:nvSpPr>
        <p:spPr>
          <a:xfrm>
            <a:off x="426945" y="661738"/>
            <a:ext cx="2880360" cy="210312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/>
          <a:p>
            <a:pPr algn="ctr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s-ES" sz="1600" b="1" dirty="0"/>
              <a:t>UVAS</a:t>
            </a:r>
            <a:r>
              <a:rPr lang="es-ES" sz="1600" b="1" cap="all" dirty="0"/>
              <a:t> Principales</a:t>
            </a:r>
            <a:endParaRPr lang="es-ES" sz="1600" b="1" dirty="0"/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Pinot Noir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Syrah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Cabernet Sauvignon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Merlot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Zinfandel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Chardonnay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921BDC5-B0D2-D887-34A5-94695D220D79}"/>
              </a:ext>
            </a:extLst>
          </p:cNvPr>
          <p:cNvGrpSpPr/>
          <p:nvPr/>
        </p:nvGrpSpPr>
        <p:grpSpPr>
          <a:xfrm>
            <a:off x="621050" y="990057"/>
            <a:ext cx="193877" cy="1710982"/>
            <a:chOff x="929640" y="1696436"/>
            <a:chExt cx="193877" cy="1710982"/>
          </a:xfrm>
        </p:grpSpPr>
        <p:pic>
          <p:nvPicPr>
            <p:cNvPr id="18" name="Graphic 17" descr="Grapes with solid fill">
              <a:extLst>
                <a:ext uri="{FF2B5EF4-FFF2-40B4-BE49-F238E27FC236}">
                  <a16:creationId xmlns:a16="http://schemas.microsoft.com/office/drawing/2014/main" id="{31414994-A32C-B3A8-0558-CF858F8A6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9640" y="1696436"/>
              <a:ext cx="182880" cy="182880"/>
            </a:xfrm>
            <a:prstGeom prst="rect">
              <a:avLst/>
            </a:prstGeom>
          </p:spPr>
        </p:pic>
        <p:pic>
          <p:nvPicPr>
            <p:cNvPr id="19" name="Graphic 18" descr="Grapes with solid fill">
              <a:extLst>
                <a:ext uri="{FF2B5EF4-FFF2-40B4-BE49-F238E27FC236}">
                  <a16:creationId xmlns:a16="http://schemas.microsoft.com/office/drawing/2014/main" id="{5161A558-3E4E-CCA7-3C0A-38ACB3ED7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0637" y="2013541"/>
              <a:ext cx="182880" cy="182880"/>
            </a:xfrm>
            <a:prstGeom prst="rect">
              <a:avLst/>
            </a:prstGeom>
          </p:spPr>
        </p:pic>
        <p:pic>
          <p:nvPicPr>
            <p:cNvPr id="20" name="Graphic 19" descr="Grapes with solid fill">
              <a:extLst>
                <a:ext uri="{FF2B5EF4-FFF2-40B4-BE49-F238E27FC236}">
                  <a16:creationId xmlns:a16="http://schemas.microsoft.com/office/drawing/2014/main" id="{DD5706D7-74DC-14D9-851E-48D47550D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9640" y="2337797"/>
              <a:ext cx="182880" cy="182880"/>
            </a:xfrm>
            <a:prstGeom prst="rect">
              <a:avLst/>
            </a:prstGeom>
          </p:spPr>
        </p:pic>
        <p:pic>
          <p:nvPicPr>
            <p:cNvPr id="21" name="Graphic 20" descr="Grapes with solid fill">
              <a:extLst>
                <a:ext uri="{FF2B5EF4-FFF2-40B4-BE49-F238E27FC236}">
                  <a16:creationId xmlns:a16="http://schemas.microsoft.com/office/drawing/2014/main" id="{C2BF408B-1CB9-B308-3409-440484F99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0637" y="2608968"/>
              <a:ext cx="182880" cy="182880"/>
            </a:xfrm>
            <a:prstGeom prst="rect">
              <a:avLst/>
            </a:prstGeom>
          </p:spPr>
        </p:pic>
        <p:pic>
          <p:nvPicPr>
            <p:cNvPr id="22" name="Graphic 21" descr="Grapes with solid fill">
              <a:extLst>
                <a:ext uri="{FF2B5EF4-FFF2-40B4-BE49-F238E27FC236}">
                  <a16:creationId xmlns:a16="http://schemas.microsoft.com/office/drawing/2014/main" id="{682340DD-9341-E31B-6091-558E64F59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0637" y="2907835"/>
              <a:ext cx="182880" cy="182880"/>
            </a:xfrm>
            <a:prstGeom prst="rect">
              <a:avLst/>
            </a:prstGeom>
          </p:spPr>
        </p:pic>
        <p:pic>
          <p:nvPicPr>
            <p:cNvPr id="23" name="Graphic 22" descr="Grapes with solid fill">
              <a:extLst>
                <a:ext uri="{FF2B5EF4-FFF2-40B4-BE49-F238E27FC236}">
                  <a16:creationId xmlns:a16="http://schemas.microsoft.com/office/drawing/2014/main" id="{6661BBB3-5F52-1A74-E197-459AB775B87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40637" y="3224538"/>
              <a:ext cx="182880" cy="182880"/>
            </a:xfrm>
            <a:prstGeom prst="rect">
              <a:avLst/>
            </a:prstGeom>
          </p:spPr>
        </p:pic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C090B5-3F52-1311-8FCD-AD5A8A75886B}"/>
              </a:ext>
            </a:extLst>
          </p:cNvPr>
          <p:cNvSpPr txBox="1">
            <a:spLocks/>
          </p:cNvSpPr>
          <p:nvPr/>
        </p:nvSpPr>
        <p:spPr>
          <a:xfrm>
            <a:off x="3616821" y="670281"/>
            <a:ext cx="3314918" cy="210312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4572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ES" sz="1800" b="1" dirty="0"/>
              <a:t>ÁREA TOTAL</a:t>
            </a:r>
          </a:p>
          <a:p>
            <a:pPr marL="3175" lvl="1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1700" dirty="0"/>
              <a:t>18,300 acres</a:t>
            </a:r>
          </a:p>
          <a:p>
            <a:pPr marL="3175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700" dirty="0"/>
              <a:t>(7,400 hectáreas)</a:t>
            </a:r>
          </a:p>
          <a:p>
            <a:pPr marL="0" indent="0" algn="ctr">
              <a:spcBef>
                <a:spcPts val="600"/>
              </a:spcBef>
              <a:buNone/>
            </a:pPr>
            <a:endParaRPr lang="es-ES" sz="1800" b="1" dirty="0"/>
          </a:p>
          <a:p>
            <a:pPr marL="0" indent="0" algn="ctr">
              <a:buNone/>
            </a:pPr>
            <a:endParaRPr lang="en-US" sz="11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920943-80E5-4355-039D-BDA4AC3AF953}"/>
              </a:ext>
            </a:extLst>
          </p:cNvPr>
          <p:cNvSpPr txBox="1">
            <a:spLocks/>
          </p:cNvSpPr>
          <p:nvPr/>
        </p:nvSpPr>
        <p:spPr>
          <a:xfrm>
            <a:off x="426945" y="2880845"/>
            <a:ext cx="2880360" cy="249979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4572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600" b="1" dirty="0"/>
              <a:t>TOPOGRAFÍA</a:t>
            </a:r>
            <a:endParaRPr lang="es-ES" sz="1800" b="1" dirty="0"/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Laderas de montaña  altas que descienden a estribaciones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Elevación: 900 – 1400 pies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Separada del resto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La </a:t>
            </a:r>
            <a:r>
              <a:rPr lang="es-ES" sz="1600" dirty="0">
                <a:solidFill>
                  <a:srgbClr val="860724"/>
                </a:solidFill>
              </a:rPr>
              <a:t>más al sur, pero una de las más frías </a:t>
            </a:r>
            <a:r>
              <a:rPr lang="es-ES" sz="1600" dirty="0"/>
              <a:t>por la niebla del Pacifico y la lluvia</a:t>
            </a:r>
            <a:endParaRPr lang="en-US" sz="16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833DF4-5FE9-81FA-848B-AEA2C402F969}"/>
              </a:ext>
            </a:extLst>
          </p:cNvPr>
          <p:cNvSpPr txBox="1">
            <a:spLocks/>
          </p:cNvSpPr>
          <p:nvPr/>
        </p:nvSpPr>
        <p:spPr>
          <a:xfrm>
            <a:off x="3607025" y="2877517"/>
            <a:ext cx="3324714" cy="249979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4572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600" b="1" dirty="0"/>
              <a:t>SUELOS</a:t>
            </a:r>
            <a:endParaRPr lang="es-ES" sz="1800" b="1" dirty="0"/>
          </a:p>
          <a:p>
            <a:pPr marL="177800" lvl="1" indent="-174625">
              <a:lnSpc>
                <a:spcPct val="100000"/>
              </a:lnSpc>
            </a:pPr>
            <a:r>
              <a:rPr lang="es-ES" sz="1600" dirty="0">
                <a:solidFill>
                  <a:srgbClr val="860724"/>
                </a:solidFill>
              </a:rPr>
              <a:t>Suelos de ostras fosilizadas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>
                <a:solidFill>
                  <a:srgbClr val="860724"/>
                </a:solidFill>
              </a:rPr>
              <a:t>Grava, granito, arenisca 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Suelos aluviales profundos derivados de muchas litologías y de textura variable, con suelos residuales irregulares en las laderas de las montañas. </a:t>
            </a:r>
          </a:p>
          <a:p>
            <a:pPr marL="3175" lvl="1" indent="0">
              <a:lnSpc>
                <a:spcPct val="100000"/>
              </a:lnSpc>
              <a:buNone/>
            </a:pPr>
            <a:endParaRPr lang="en-US" sz="16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18B73C3-157A-F4C7-7190-DE99E4B7C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2267891"/>
              </p:ext>
            </p:extLst>
          </p:nvPr>
        </p:nvGraphicFramePr>
        <p:xfrm>
          <a:off x="2691353" y="5941848"/>
          <a:ext cx="340464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727">
                  <a:extLst>
                    <a:ext uri="{9D8B030D-6E8A-4147-A177-3AD203B41FA5}">
                      <a16:colId xmlns:a16="http://schemas.microsoft.com/office/drawing/2014/main" val="241984119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7837423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628650" indent="0" algn="l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25°F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30”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0847707"/>
                  </a:ext>
                </a:extLst>
              </a:tr>
            </a:tbl>
          </a:graphicData>
        </a:graphic>
      </p:graphicFrame>
      <p:pic>
        <p:nvPicPr>
          <p:cNvPr id="5" name="Graphic 4" descr="Rain with solid fill">
            <a:extLst>
              <a:ext uri="{FF2B5EF4-FFF2-40B4-BE49-F238E27FC236}">
                <a16:creationId xmlns:a16="http://schemas.microsoft.com/office/drawing/2014/main" id="{C7BFF95A-9D96-3CB6-879E-200E5C03DA9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68506" y="5349278"/>
            <a:ext cx="548640" cy="54864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D931C68-D42F-818C-FE13-E203A7D42185}"/>
              </a:ext>
            </a:extLst>
          </p:cNvPr>
          <p:cNvSpPr txBox="1"/>
          <p:nvPr/>
        </p:nvSpPr>
        <p:spPr>
          <a:xfrm>
            <a:off x="485183" y="6309360"/>
            <a:ext cx="6446556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Cabernet Sauvignon, Merlot, Sparkling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537DB7A-EF98-4F57-6DA4-7BCF6382227A}"/>
              </a:ext>
            </a:extLst>
          </p:cNvPr>
          <p:cNvGrpSpPr/>
          <p:nvPr/>
        </p:nvGrpSpPr>
        <p:grpSpPr>
          <a:xfrm>
            <a:off x="3236675" y="5412128"/>
            <a:ext cx="697385" cy="446843"/>
            <a:chOff x="3138355" y="5373565"/>
            <a:chExt cx="697385" cy="4468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62DF14E-7CA1-82F0-8E8C-50F1AD162EC0}"/>
                </a:ext>
              </a:extLst>
            </p:cNvPr>
            <p:cNvGrpSpPr/>
            <p:nvPr/>
          </p:nvGrpSpPr>
          <p:grpSpPr>
            <a:xfrm>
              <a:off x="3138355" y="5373565"/>
              <a:ext cx="528775" cy="446843"/>
              <a:chOff x="5000805" y="1742457"/>
              <a:chExt cx="528775" cy="446843"/>
            </a:xfrm>
          </p:grpSpPr>
          <p:pic>
            <p:nvPicPr>
              <p:cNvPr id="9" name="Graphic 8" descr="Thermometer with solid fill">
                <a:extLst>
                  <a:ext uri="{FF2B5EF4-FFF2-40B4-BE49-F238E27FC236}">
                    <a16:creationId xmlns:a16="http://schemas.microsoft.com/office/drawing/2014/main" id="{3D17E919-2906-3A3A-927F-CD39B47E2C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163820" y="1823540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13" name="Graphic 12" descr="Dim (Smaller Sun) outline">
                <a:extLst>
                  <a:ext uri="{FF2B5EF4-FFF2-40B4-BE49-F238E27FC236}">
                    <a16:creationId xmlns:a16="http://schemas.microsoft.com/office/drawing/2014/main" id="{249442BE-66DD-5878-F3A0-5918849E16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5000805" y="1742457"/>
                <a:ext cx="365760" cy="365760"/>
              </a:xfrm>
              <a:prstGeom prst="rect">
                <a:avLst/>
              </a:prstGeom>
            </p:spPr>
          </p:pic>
        </p:grpSp>
        <p:pic>
          <p:nvPicPr>
            <p:cNvPr id="26" name="Graphic 25" descr="Moon and stars outline">
              <a:extLst>
                <a:ext uri="{FF2B5EF4-FFF2-40B4-BE49-F238E27FC236}">
                  <a16:creationId xmlns:a16="http://schemas.microsoft.com/office/drawing/2014/main" id="{B3A8F603-1B9F-29CC-86F1-BC16C657F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3561420" y="5402056"/>
              <a:ext cx="274320" cy="27432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BE96C799-AE34-8CC4-1348-A2FB5709CB61}"/>
              </a:ext>
            </a:extLst>
          </p:cNvPr>
          <p:cNvSpPr txBox="1"/>
          <p:nvPr/>
        </p:nvSpPr>
        <p:spPr>
          <a:xfrm>
            <a:off x="488553" y="5648847"/>
            <a:ext cx="1629276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Principales vinos:</a:t>
            </a:r>
          </a:p>
        </p:txBody>
      </p:sp>
    </p:spTree>
    <p:extLst>
      <p:ext uri="{BB962C8B-B14F-4D97-AF65-F5344CB8AC3E}">
        <p14:creationId xmlns:p14="http://schemas.microsoft.com/office/powerpoint/2010/main" val="411551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8DE7E8B6-2C11-C245-4D29-08222371EE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1" t="15750" r="9426" b="10169"/>
          <a:stretch/>
        </p:blipFill>
        <p:spPr bwMode="auto">
          <a:xfrm>
            <a:off x="7619999" y="-22485"/>
            <a:ext cx="4542768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Vino Vargas">
            <a:extLst>
              <a:ext uri="{FF2B5EF4-FFF2-40B4-BE49-F238E27FC236}">
                <a16:creationId xmlns:a16="http://schemas.microsoft.com/office/drawing/2014/main" id="{01C9587B-4802-8254-1522-D738EBCC6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9" y="4023240"/>
            <a:ext cx="4603072" cy="283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37E298-B316-1351-8E86-2CB22DDE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198" y="52624"/>
            <a:ext cx="6883828" cy="914400"/>
          </a:xfrm>
        </p:spPr>
        <p:txBody>
          <a:bodyPr/>
          <a:lstStyle/>
          <a:p>
            <a:pPr algn="ctr"/>
            <a:r>
              <a:rPr lang="en-US" sz="3600" dirty="0"/>
              <a:t>San Miguel District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1475C2-59D1-254A-CE3A-007471F4ECE9}"/>
              </a:ext>
            </a:extLst>
          </p:cNvPr>
          <p:cNvSpPr txBox="1"/>
          <p:nvPr/>
        </p:nvSpPr>
        <p:spPr>
          <a:xfrm>
            <a:off x="426945" y="661738"/>
            <a:ext cx="2880360" cy="179632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/>
          <a:p>
            <a:pPr algn="ctr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s-ES" sz="1600" b="1" dirty="0"/>
              <a:t>UVAS</a:t>
            </a:r>
            <a:r>
              <a:rPr lang="es-ES" sz="1600" b="1" cap="all" dirty="0"/>
              <a:t> Principales</a:t>
            </a:r>
            <a:endParaRPr lang="es-ES" sz="1600" b="1" dirty="0"/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Cabernet Sauvignon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Zinfandel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Aglianico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Sangiovese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Monastrell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921BDC5-B0D2-D887-34A5-94695D220D79}"/>
              </a:ext>
            </a:extLst>
          </p:cNvPr>
          <p:cNvGrpSpPr/>
          <p:nvPr/>
        </p:nvGrpSpPr>
        <p:grpSpPr>
          <a:xfrm>
            <a:off x="621050" y="990057"/>
            <a:ext cx="193877" cy="1394279"/>
            <a:chOff x="929640" y="1696436"/>
            <a:chExt cx="193877" cy="1394279"/>
          </a:xfrm>
        </p:grpSpPr>
        <p:pic>
          <p:nvPicPr>
            <p:cNvPr id="18" name="Graphic 17" descr="Grapes with solid fill">
              <a:extLst>
                <a:ext uri="{FF2B5EF4-FFF2-40B4-BE49-F238E27FC236}">
                  <a16:creationId xmlns:a16="http://schemas.microsoft.com/office/drawing/2014/main" id="{31414994-A32C-B3A8-0558-CF858F8A6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9640" y="1696436"/>
              <a:ext cx="182880" cy="182880"/>
            </a:xfrm>
            <a:prstGeom prst="rect">
              <a:avLst/>
            </a:prstGeom>
          </p:spPr>
        </p:pic>
        <p:pic>
          <p:nvPicPr>
            <p:cNvPr id="19" name="Graphic 18" descr="Grapes with solid fill">
              <a:extLst>
                <a:ext uri="{FF2B5EF4-FFF2-40B4-BE49-F238E27FC236}">
                  <a16:creationId xmlns:a16="http://schemas.microsoft.com/office/drawing/2014/main" id="{5161A558-3E4E-CCA7-3C0A-38ACB3ED7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0637" y="2013541"/>
              <a:ext cx="182880" cy="182880"/>
            </a:xfrm>
            <a:prstGeom prst="rect">
              <a:avLst/>
            </a:prstGeom>
          </p:spPr>
        </p:pic>
        <p:pic>
          <p:nvPicPr>
            <p:cNvPr id="20" name="Graphic 19" descr="Grapes with solid fill">
              <a:extLst>
                <a:ext uri="{FF2B5EF4-FFF2-40B4-BE49-F238E27FC236}">
                  <a16:creationId xmlns:a16="http://schemas.microsoft.com/office/drawing/2014/main" id="{DD5706D7-74DC-14D9-851E-48D47550D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9640" y="2337797"/>
              <a:ext cx="182880" cy="182880"/>
            </a:xfrm>
            <a:prstGeom prst="rect">
              <a:avLst/>
            </a:prstGeom>
          </p:spPr>
        </p:pic>
        <p:pic>
          <p:nvPicPr>
            <p:cNvPr id="21" name="Graphic 20" descr="Grapes with solid fill">
              <a:extLst>
                <a:ext uri="{FF2B5EF4-FFF2-40B4-BE49-F238E27FC236}">
                  <a16:creationId xmlns:a16="http://schemas.microsoft.com/office/drawing/2014/main" id="{C2BF408B-1CB9-B308-3409-440484F99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0637" y="2608968"/>
              <a:ext cx="182880" cy="182880"/>
            </a:xfrm>
            <a:prstGeom prst="rect">
              <a:avLst/>
            </a:prstGeom>
          </p:spPr>
        </p:pic>
        <p:pic>
          <p:nvPicPr>
            <p:cNvPr id="22" name="Graphic 21" descr="Grapes with solid fill">
              <a:extLst>
                <a:ext uri="{FF2B5EF4-FFF2-40B4-BE49-F238E27FC236}">
                  <a16:creationId xmlns:a16="http://schemas.microsoft.com/office/drawing/2014/main" id="{682340DD-9341-E31B-6091-558E64F59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0637" y="2907835"/>
              <a:ext cx="182880" cy="182880"/>
            </a:xfrm>
            <a:prstGeom prst="rect">
              <a:avLst/>
            </a:prstGeom>
          </p:spPr>
        </p:pic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C090B5-3F52-1311-8FCD-AD5A8A75886B}"/>
              </a:ext>
            </a:extLst>
          </p:cNvPr>
          <p:cNvSpPr txBox="1">
            <a:spLocks/>
          </p:cNvSpPr>
          <p:nvPr/>
        </p:nvSpPr>
        <p:spPr>
          <a:xfrm>
            <a:off x="3616821" y="670281"/>
            <a:ext cx="3314918" cy="178778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4572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ES" sz="1800" b="1" dirty="0"/>
              <a:t>ÁREA TOTAL</a:t>
            </a:r>
          </a:p>
          <a:p>
            <a:pPr marL="3175" lvl="1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1700" dirty="0"/>
              <a:t>18,500 acres</a:t>
            </a:r>
          </a:p>
          <a:p>
            <a:pPr marL="3175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700" dirty="0"/>
              <a:t>(7,500 hectáreas)</a:t>
            </a:r>
          </a:p>
          <a:p>
            <a:pPr marL="0" indent="0" algn="ctr">
              <a:spcBef>
                <a:spcPts val="600"/>
              </a:spcBef>
              <a:buNone/>
            </a:pPr>
            <a:endParaRPr lang="es-ES" sz="1800" b="1" dirty="0"/>
          </a:p>
          <a:p>
            <a:pPr marL="0" indent="0" algn="ctr">
              <a:buNone/>
            </a:pPr>
            <a:endParaRPr lang="en-US" sz="11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920943-80E5-4355-039D-BDA4AC3AF953}"/>
              </a:ext>
            </a:extLst>
          </p:cNvPr>
          <p:cNvSpPr txBox="1">
            <a:spLocks/>
          </p:cNvSpPr>
          <p:nvPr/>
        </p:nvSpPr>
        <p:spPr>
          <a:xfrm>
            <a:off x="426945" y="2671187"/>
            <a:ext cx="2880360" cy="255539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4572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600" b="1" dirty="0"/>
              <a:t>TOPOGRAFÍA</a:t>
            </a:r>
            <a:endParaRPr lang="es-ES" sz="1800" b="1" dirty="0"/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Al pie de monte de la Cordillera de Santa Lucía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Terrazas aluviales de los ríos Salinas y Estrella y pequeños abanicos aluviales recientes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Elevación: 580 – 1,600 pies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>
                <a:solidFill>
                  <a:srgbClr val="860724"/>
                </a:solidFill>
              </a:rPr>
              <a:t>La más al Norte con el clima más </a:t>
            </a:r>
            <a:r>
              <a:rPr lang="en-US" sz="1600" dirty="0">
                <a:solidFill>
                  <a:srgbClr val="860724"/>
                </a:solidFill>
              </a:rPr>
              <a:t>ventoso, caliente y seco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833DF4-5FE9-81FA-848B-AEA2C402F969}"/>
              </a:ext>
            </a:extLst>
          </p:cNvPr>
          <p:cNvSpPr txBox="1">
            <a:spLocks/>
          </p:cNvSpPr>
          <p:nvPr/>
        </p:nvSpPr>
        <p:spPr>
          <a:xfrm>
            <a:off x="3616821" y="2687063"/>
            <a:ext cx="3324714" cy="253951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4572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600" b="1" dirty="0"/>
              <a:t>SUELOS</a:t>
            </a:r>
            <a:endParaRPr lang="es-ES" sz="1800" b="1" dirty="0"/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Aluvial profundo de </a:t>
            </a:r>
            <a:r>
              <a:rPr lang="es-ES" sz="1600" dirty="0">
                <a:solidFill>
                  <a:srgbClr val="860724"/>
                </a:solidFill>
              </a:rPr>
              <a:t>franco arenoso a franco, hasta unos pocos franco-arcillosos </a:t>
            </a:r>
            <a:r>
              <a:rPr lang="es-ES" sz="1600" dirty="0"/>
              <a:t>(algunos con capas de arcilla) desde el fondo del río hasta las terrazas más altas.</a:t>
            </a:r>
            <a:endParaRPr lang="en-US" sz="16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18B73C3-157A-F4C7-7190-DE99E4B7C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845938"/>
              </p:ext>
            </p:extLst>
          </p:nvPr>
        </p:nvGraphicFramePr>
        <p:xfrm>
          <a:off x="2600875" y="5875571"/>
          <a:ext cx="340464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727">
                  <a:extLst>
                    <a:ext uri="{9D8B030D-6E8A-4147-A177-3AD203B41FA5}">
                      <a16:colId xmlns:a16="http://schemas.microsoft.com/office/drawing/2014/main" val="241984119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7837423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628650" indent="0" algn="l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30-40°F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11”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0847707"/>
                  </a:ext>
                </a:extLst>
              </a:tr>
            </a:tbl>
          </a:graphicData>
        </a:graphic>
      </p:graphicFrame>
      <p:pic>
        <p:nvPicPr>
          <p:cNvPr id="5" name="Graphic 4" descr="Rain with solid fill">
            <a:extLst>
              <a:ext uri="{FF2B5EF4-FFF2-40B4-BE49-F238E27FC236}">
                <a16:creationId xmlns:a16="http://schemas.microsoft.com/office/drawing/2014/main" id="{C7BFF95A-9D96-3CB6-879E-200E5C03DA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68506" y="5349278"/>
            <a:ext cx="548640" cy="54864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D931C68-D42F-818C-FE13-E203A7D42185}"/>
              </a:ext>
            </a:extLst>
          </p:cNvPr>
          <p:cNvSpPr txBox="1"/>
          <p:nvPr/>
        </p:nvSpPr>
        <p:spPr>
          <a:xfrm>
            <a:off x="488553" y="6308034"/>
            <a:ext cx="6551180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Cabernet Sauvignon y Blends, Montepulciano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537DB7A-EF98-4F57-6DA4-7BCF6382227A}"/>
              </a:ext>
            </a:extLst>
          </p:cNvPr>
          <p:cNvGrpSpPr/>
          <p:nvPr/>
        </p:nvGrpSpPr>
        <p:grpSpPr>
          <a:xfrm>
            <a:off x="3236675" y="5412128"/>
            <a:ext cx="697385" cy="446843"/>
            <a:chOff x="3138355" y="5373565"/>
            <a:chExt cx="697385" cy="4468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62DF14E-7CA1-82F0-8E8C-50F1AD162EC0}"/>
                </a:ext>
              </a:extLst>
            </p:cNvPr>
            <p:cNvGrpSpPr/>
            <p:nvPr/>
          </p:nvGrpSpPr>
          <p:grpSpPr>
            <a:xfrm>
              <a:off x="3138355" y="5373565"/>
              <a:ext cx="528775" cy="446843"/>
              <a:chOff x="5000805" y="1742457"/>
              <a:chExt cx="528775" cy="446843"/>
            </a:xfrm>
          </p:grpSpPr>
          <p:pic>
            <p:nvPicPr>
              <p:cNvPr id="9" name="Graphic 8" descr="Thermometer with solid fill">
                <a:extLst>
                  <a:ext uri="{FF2B5EF4-FFF2-40B4-BE49-F238E27FC236}">
                    <a16:creationId xmlns:a16="http://schemas.microsoft.com/office/drawing/2014/main" id="{3D17E919-2906-3A3A-927F-CD39B47E2C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163820" y="1823540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13" name="Graphic 12" descr="Dim (Smaller Sun) outline">
                <a:extLst>
                  <a:ext uri="{FF2B5EF4-FFF2-40B4-BE49-F238E27FC236}">
                    <a16:creationId xmlns:a16="http://schemas.microsoft.com/office/drawing/2014/main" id="{249442BE-66DD-5878-F3A0-5918849E16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000805" y="1742457"/>
                <a:ext cx="365760" cy="365760"/>
              </a:xfrm>
              <a:prstGeom prst="rect">
                <a:avLst/>
              </a:prstGeom>
            </p:spPr>
          </p:pic>
        </p:grpSp>
        <p:pic>
          <p:nvPicPr>
            <p:cNvPr id="26" name="Graphic 25" descr="Moon and stars outline">
              <a:extLst>
                <a:ext uri="{FF2B5EF4-FFF2-40B4-BE49-F238E27FC236}">
                  <a16:creationId xmlns:a16="http://schemas.microsoft.com/office/drawing/2014/main" id="{B3A8F603-1B9F-29CC-86F1-BC16C657F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561420" y="5402056"/>
              <a:ext cx="274320" cy="27432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5439962C-080C-0475-2D8E-0B117B60D741}"/>
              </a:ext>
            </a:extLst>
          </p:cNvPr>
          <p:cNvSpPr txBox="1"/>
          <p:nvPr/>
        </p:nvSpPr>
        <p:spPr>
          <a:xfrm>
            <a:off x="488553" y="5648847"/>
            <a:ext cx="1629276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Principales vinos:</a:t>
            </a:r>
          </a:p>
        </p:txBody>
      </p:sp>
    </p:spTree>
    <p:extLst>
      <p:ext uri="{BB962C8B-B14F-4D97-AF65-F5344CB8AC3E}">
        <p14:creationId xmlns:p14="http://schemas.microsoft.com/office/powerpoint/2010/main" val="2557753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021E586F-B8C8-7468-5FC2-07D18A78E4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8" t="15889" r="8837" b="9774"/>
          <a:stretch/>
        </p:blipFill>
        <p:spPr bwMode="auto">
          <a:xfrm>
            <a:off x="7633529" y="5371"/>
            <a:ext cx="4576011" cy="349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erial view of Estrella District vineyards | ©Paso Robles Wine Country">
            <a:extLst>
              <a:ext uri="{FF2B5EF4-FFF2-40B4-BE49-F238E27FC236}">
                <a16:creationId xmlns:a16="http://schemas.microsoft.com/office/drawing/2014/main" id="{586E0D6B-2450-D0A4-F744-07B6FFB8A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2"/>
          <a:stretch/>
        </p:blipFill>
        <p:spPr bwMode="auto">
          <a:xfrm>
            <a:off x="7619999" y="4023240"/>
            <a:ext cx="4589541" cy="2822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37E298-B316-1351-8E86-2CB22DDE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198" y="52624"/>
            <a:ext cx="6883828" cy="914400"/>
          </a:xfrm>
        </p:spPr>
        <p:txBody>
          <a:bodyPr/>
          <a:lstStyle/>
          <a:p>
            <a:pPr algn="ctr"/>
            <a:r>
              <a:rPr lang="en-US" sz="3600" dirty="0"/>
              <a:t>Estrella District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1475C2-59D1-254A-CE3A-007471F4ECE9}"/>
              </a:ext>
            </a:extLst>
          </p:cNvPr>
          <p:cNvSpPr txBox="1"/>
          <p:nvPr/>
        </p:nvSpPr>
        <p:spPr>
          <a:xfrm>
            <a:off x="426945" y="661738"/>
            <a:ext cx="2880360" cy="179632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/>
          <a:p>
            <a:pPr algn="ctr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s-ES" sz="1600" b="1" dirty="0"/>
              <a:t>UVAS</a:t>
            </a:r>
            <a:r>
              <a:rPr lang="es-ES" sz="1600" b="1" cap="all" dirty="0"/>
              <a:t> Principales</a:t>
            </a:r>
            <a:endParaRPr lang="es-ES" sz="1600" b="1" dirty="0"/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rgbClr val="860724"/>
                </a:solidFill>
                <a:latin typeface="Trebuchet MS" panose="020B0603020202020204" pitchFamily="34" charset="0"/>
              </a:rPr>
              <a:t>Syrah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Cabernet Sauvignon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Merlot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Petite Sirah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Sauvignon Blanc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921BDC5-B0D2-D887-34A5-94695D220D79}"/>
              </a:ext>
            </a:extLst>
          </p:cNvPr>
          <p:cNvGrpSpPr/>
          <p:nvPr/>
        </p:nvGrpSpPr>
        <p:grpSpPr>
          <a:xfrm>
            <a:off x="621050" y="990057"/>
            <a:ext cx="193877" cy="1394279"/>
            <a:chOff x="929640" y="1696436"/>
            <a:chExt cx="193877" cy="1394279"/>
          </a:xfrm>
        </p:grpSpPr>
        <p:pic>
          <p:nvPicPr>
            <p:cNvPr id="18" name="Graphic 17" descr="Grapes with solid fill">
              <a:extLst>
                <a:ext uri="{FF2B5EF4-FFF2-40B4-BE49-F238E27FC236}">
                  <a16:creationId xmlns:a16="http://schemas.microsoft.com/office/drawing/2014/main" id="{31414994-A32C-B3A8-0558-CF858F8A6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9640" y="1696436"/>
              <a:ext cx="182880" cy="182880"/>
            </a:xfrm>
            <a:prstGeom prst="rect">
              <a:avLst/>
            </a:prstGeom>
          </p:spPr>
        </p:pic>
        <p:pic>
          <p:nvPicPr>
            <p:cNvPr id="19" name="Graphic 18" descr="Grapes with solid fill">
              <a:extLst>
                <a:ext uri="{FF2B5EF4-FFF2-40B4-BE49-F238E27FC236}">
                  <a16:creationId xmlns:a16="http://schemas.microsoft.com/office/drawing/2014/main" id="{5161A558-3E4E-CCA7-3C0A-38ACB3ED7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0637" y="2013541"/>
              <a:ext cx="182880" cy="182880"/>
            </a:xfrm>
            <a:prstGeom prst="rect">
              <a:avLst/>
            </a:prstGeom>
          </p:spPr>
        </p:pic>
        <p:pic>
          <p:nvPicPr>
            <p:cNvPr id="20" name="Graphic 19" descr="Grapes with solid fill">
              <a:extLst>
                <a:ext uri="{FF2B5EF4-FFF2-40B4-BE49-F238E27FC236}">
                  <a16:creationId xmlns:a16="http://schemas.microsoft.com/office/drawing/2014/main" id="{DD5706D7-74DC-14D9-851E-48D47550D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9640" y="2337797"/>
              <a:ext cx="182880" cy="182880"/>
            </a:xfrm>
            <a:prstGeom prst="rect">
              <a:avLst/>
            </a:prstGeom>
          </p:spPr>
        </p:pic>
        <p:pic>
          <p:nvPicPr>
            <p:cNvPr id="21" name="Graphic 20" descr="Grapes with solid fill">
              <a:extLst>
                <a:ext uri="{FF2B5EF4-FFF2-40B4-BE49-F238E27FC236}">
                  <a16:creationId xmlns:a16="http://schemas.microsoft.com/office/drawing/2014/main" id="{C2BF408B-1CB9-B308-3409-440484F99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0637" y="2608968"/>
              <a:ext cx="182880" cy="182880"/>
            </a:xfrm>
            <a:prstGeom prst="rect">
              <a:avLst/>
            </a:prstGeom>
          </p:spPr>
        </p:pic>
        <p:pic>
          <p:nvPicPr>
            <p:cNvPr id="22" name="Graphic 21" descr="Grapes with solid fill">
              <a:extLst>
                <a:ext uri="{FF2B5EF4-FFF2-40B4-BE49-F238E27FC236}">
                  <a16:creationId xmlns:a16="http://schemas.microsoft.com/office/drawing/2014/main" id="{682340DD-9341-E31B-6091-558E64F59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0637" y="2907835"/>
              <a:ext cx="182880" cy="182880"/>
            </a:xfrm>
            <a:prstGeom prst="rect">
              <a:avLst/>
            </a:prstGeom>
          </p:spPr>
        </p:pic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C090B5-3F52-1311-8FCD-AD5A8A75886B}"/>
              </a:ext>
            </a:extLst>
          </p:cNvPr>
          <p:cNvSpPr txBox="1">
            <a:spLocks/>
          </p:cNvSpPr>
          <p:nvPr/>
        </p:nvSpPr>
        <p:spPr>
          <a:xfrm>
            <a:off x="3616821" y="670281"/>
            <a:ext cx="3314918" cy="178778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4572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ES" sz="1800" b="1" dirty="0"/>
              <a:t>ÁREA TOTAL</a:t>
            </a:r>
          </a:p>
          <a:p>
            <a:pPr marL="3175" lvl="1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1700" dirty="0">
                <a:solidFill>
                  <a:srgbClr val="860724"/>
                </a:solidFill>
              </a:rPr>
              <a:t>66,800 acres</a:t>
            </a:r>
          </a:p>
          <a:p>
            <a:pPr marL="3175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700" dirty="0"/>
              <a:t>(27,000 hectáreas)</a:t>
            </a:r>
          </a:p>
          <a:p>
            <a:pPr marL="0" indent="0" algn="ctr">
              <a:spcBef>
                <a:spcPts val="600"/>
              </a:spcBef>
              <a:buNone/>
            </a:pPr>
            <a:endParaRPr lang="es-ES" sz="1800" b="1" dirty="0"/>
          </a:p>
          <a:p>
            <a:pPr marL="0" indent="0" algn="ctr">
              <a:buNone/>
            </a:pPr>
            <a:endParaRPr lang="en-US" sz="11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920943-80E5-4355-039D-BDA4AC3AF953}"/>
              </a:ext>
            </a:extLst>
          </p:cNvPr>
          <p:cNvSpPr txBox="1">
            <a:spLocks/>
          </p:cNvSpPr>
          <p:nvPr/>
        </p:nvSpPr>
        <p:spPr>
          <a:xfrm>
            <a:off x="426945" y="2671187"/>
            <a:ext cx="2880360" cy="255539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4572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600" b="1" dirty="0"/>
              <a:t>TOPOGRAFÍA</a:t>
            </a:r>
            <a:endParaRPr lang="es-ES" sz="1800" b="1" dirty="0"/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Llanuras onduladas del valle del río Estrella y terrazas.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Elevación: 745 - 1800pies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>
                <a:solidFill>
                  <a:srgbClr val="860724"/>
                </a:solidFill>
              </a:rPr>
              <a:t>Existe un clon de Syrah en honor al área llamado el Estrella Clone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833DF4-5FE9-81FA-848B-AEA2C402F969}"/>
              </a:ext>
            </a:extLst>
          </p:cNvPr>
          <p:cNvSpPr txBox="1">
            <a:spLocks/>
          </p:cNvSpPr>
          <p:nvPr/>
        </p:nvSpPr>
        <p:spPr>
          <a:xfrm>
            <a:off x="3616821" y="2687063"/>
            <a:ext cx="3324714" cy="253951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4572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600" b="1" dirty="0"/>
              <a:t>SUELOS</a:t>
            </a:r>
            <a:endParaRPr lang="es-ES" sz="1800" b="1" dirty="0"/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Franco arenoso en los valles y lechos de los arroyos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>
                <a:solidFill>
                  <a:srgbClr val="860724"/>
                </a:solidFill>
              </a:rPr>
              <a:t>Mayor contenido de arcilla </a:t>
            </a:r>
            <a:r>
              <a:rPr lang="es-ES" sz="1600" dirty="0"/>
              <a:t>y grava en el suelo montañoso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Suelos aluviales de diversas edades en terrazas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Profundidad moderada a alta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18B73C3-157A-F4C7-7190-DE99E4B7C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560481"/>
              </p:ext>
            </p:extLst>
          </p:nvPr>
        </p:nvGraphicFramePr>
        <p:xfrm>
          <a:off x="2692315" y="5883221"/>
          <a:ext cx="32004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2419841195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27837423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35-40°F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12-15”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0847707"/>
                  </a:ext>
                </a:extLst>
              </a:tr>
            </a:tbl>
          </a:graphicData>
        </a:graphic>
      </p:graphicFrame>
      <p:pic>
        <p:nvPicPr>
          <p:cNvPr id="5" name="Graphic 4" descr="Rain with solid fill">
            <a:extLst>
              <a:ext uri="{FF2B5EF4-FFF2-40B4-BE49-F238E27FC236}">
                <a16:creationId xmlns:a16="http://schemas.microsoft.com/office/drawing/2014/main" id="{C7BFF95A-9D96-3CB6-879E-200E5C03DA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68506" y="5349278"/>
            <a:ext cx="548640" cy="54864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D931C68-D42F-818C-FE13-E203A7D42185}"/>
              </a:ext>
            </a:extLst>
          </p:cNvPr>
          <p:cNvSpPr txBox="1"/>
          <p:nvPr/>
        </p:nvSpPr>
        <p:spPr>
          <a:xfrm>
            <a:off x="468233" y="6311831"/>
            <a:ext cx="6551180" cy="3693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Cabernet Sauvignon Syrah, Merlot, Blends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537DB7A-EF98-4F57-6DA4-7BCF6382227A}"/>
              </a:ext>
            </a:extLst>
          </p:cNvPr>
          <p:cNvGrpSpPr/>
          <p:nvPr/>
        </p:nvGrpSpPr>
        <p:grpSpPr>
          <a:xfrm>
            <a:off x="3236675" y="5412128"/>
            <a:ext cx="697385" cy="446843"/>
            <a:chOff x="3138355" y="5373565"/>
            <a:chExt cx="697385" cy="4468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62DF14E-7CA1-82F0-8E8C-50F1AD162EC0}"/>
                </a:ext>
              </a:extLst>
            </p:cNvPr>
            <p:cNvGrpSpPr/>
            <p:nvPr/>
          </p:nvGrpSpPr>
          <p:grpSpPr>
            <a:xfrm>
              <a:off x="3138355" y="5373565"/>
              <a:ext cx="528775" cy="446843"/>
              <a:chOff x="5000805" y="1742457"/>
              <a:chExt cx="528775" cy="446843"/>
            </a:xfrm>
          </p:grpSpPr>
          <p:pic>
            <p:nvPicPr>
              <p:cNvPr id="9" name="Graphic 8" descr="Thermometer with solid fill">
                <a:extLst>
                  <a:ext uri="{FF2B5EF4-FFF2-40B4-BE49-F238E27FC236}">
                    <a16:creationId xmlns:a16="http://schemas.microsoft.com/office/drawing/2014/main" id="{3D17E919-2906-3A3A-927F-CD39B47E2C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163820" y="1823540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13" name="Graphic 12" descr="Dim (Smaller Sun) outline">
                <a:extLst>
                  <a:ext uri="{FF2B5EF4-FFF2-40B4-BE49-F238E27FC236}">
                    <a16:creationId xmlns:a16="http://schemas.microsoft.com/office/drawing/2014/main" id="{249442BE-66DD-5878-F3A0-5918849E16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000805" y="1742457"/>
                <a:ext cx="365760" cy="365760"/>
              </a:xfrm>
              <a:prstGeom prst="rect">
                <a:avLst/>
              </a:prstGeom>
            </p:spPr>
          </p:pic>
        </p:grpSp>
        <p:pic>
          <p:nvPicPr>
            <p:cNvPr id="26" name="Graphic 25" descr="Moon and stars outline">
              <a:extLst>
                <a:ext uri="{FF2B5EF4-FFF2-40B4-BE49-F238E27FC236}">
                  <a16:creationId xmlns:a16="http://schemas.microsoft.com/office/drawing/2014/main" id="{B3A8F603-1B9F-29CC-86F1-BC16C657F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561420" y="5402056"/>
              <a:ext cx="274320" cy="27432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A095608-63C2-C57A-C732-7A9C3C05D92B}"/>
              </a:ext>
            </a:extLst>
          </p:cNvPr>
          <p:cNvSpPr txBox="1"/>
          <p:nvPr/>
        </p:nvSpPr>
        <p:spPr>
          <a:xfrm>
            <a:off x="468233" y="5638687"/>
            <a:ext cx="1629276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Principales vinos:</a:t>
            </a:r>
          </a:p>
        </p:txBody>
      </p:sp>
    </p:spTree>
    <p:extLst>
      <p:ext uri="{BB962C8B-B14F-4D97-AF65-F5344CB8AC3E}">
        <p14:creationId xmlns:p14="http://schemas.microsoft.com/office/powerpoint/2010/main" val="74236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A063F5EC-F464-A94F-EE5A-A8026711AD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0" t="15750" r="9991" b="9774"/>
          <a:stretch/>
        </p:blipFill>
        <p:spPr bwMode="auto">
          <a:xfrm>
            <a:off x="7619572" y="11177"/>
            <a:ext cx="4572000" cy="338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Huerhuero Vineyard">
            <a:extLst>
              <a:ext uri="{FF2B5EF4-FFF2-40B4-BE49-F238E27FC236}">
                <a16:creationId xmlns:a16="http://schemas.microsoft.com/office/drawing/2014/main" id="{7EF167B7-97DE-EAC0-D826-FDE83CA16A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5" r="2153" b="-2744"/>
          <a:stretch/>
        </p:blipFill>
        <p:spPr bwMode="auto">
          <a:xfrm>
            <a:off x="7619572" y="3991484"/>
            <a:ext cx="4548152" cy="292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37E298-B316-1351-8E86-2CB22DDE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624"/>
            <a:ext cx="7619572" cy="914400"/>
          </a:xfrm>
        </p:spPr>
        <p:txBody>
          <a:bodyPr/>
          <a:lstStyle/>
          <a:p>
            <a:pPr algn="ctr"/>
            <a:r>
              <a:rPr lang="en-US" sz="3600" dirty="0"/>
              <a:t>Geneseo District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1475C2-59D1-254A-CE3A-007471F4ECE9}"/>
              </a:ext>
            </a:extLst>
          </p:cNvPr>
          <p:cNvSpPr txBox="1"/>
          <p:nvPr/>
        </p:nvSpPr>
        <p:spPr>
          <a:xfrm>
            <a:off x="426945" y="661738"/>
            <a:ext cx="2880360" cy="155655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/>
          <a:p>
            <a:pPr algn="ctr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s-ES" sz="1800" b="1" dirty="0"/>
              <a:t>UVAS </a:t>
            </a:r>
            <a:r>
              <a:rPr lang="es-ES" sz="1800" b="1" cap="all" dirty="0"/>
              <a:t>Principales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Cabernet Sauvignon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Merlot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Syrah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C090B5-3F52-1311-8FCD-AD5A8A75886B}"/>
              </a:ext>
            </a:extLst>
          </p:cNvPr>
          <p:cNvSpPr txBox="1">
            <a:spLocks/>
          </p:cNvSpPr>
          <p:nvPr/>
        </p:nvSpPr>
        <p:spPr>
          <a:xfrm>
            <a:off x="3616821" y="670281"/>
            <a:ext cx="3314918" cy="155655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4572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ES" sz="1800" b="1" dirty="0"/>
              <a:t>ÁREA TOTAL</a:t>
            </a:r>
          </a:p>
          <a:p>
            <a:pPr marL="3175" lvl="1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1700" dirty="0"/>
              <a:t>17,300 acres</a:t>
            </a:r>
          </a:p>
          <a:p>
            <a:pPr marL="3175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700" dirty="0"/>
              <a:t>(7,000 hectáreas)</a:t>
            </a:r>
          </a:p>
          <a:p>
            <a:pPr marL="0" indent="0" algn="ctr">
              <a:spcBef>
                <a:spcPts val="600"/>
              </a:spcBef>
              <a:buNone/>
            </a:pPr>
            <a:endParaRPr lang="es-ES" sz="1800" b="1" dirty="0"/>
          </a:p>
          <a:p>
            <a:pPr marL="0" indent="0" algn="ctr">
              <a:buNone/>
            </a:pPr>
            <a:endParaRPr lang="en-US" sz="11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920943-80E5-4355-039D-BDA4AC3AF953}"/>
              </a:ext>
            </a:extLst>
          </p:cNvPr>
          <p:cNvSpPr txBox="1">
            <a:spLocks/>
          </p:cNvSpPr>
          <p:nvPr/>
        </p:nvSpPr>
        <p:spPr>
          <a:xfrm>
            <a:off x="426945" y="2669192"/>
            <a:ext cx="2880360" cy="264654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4572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cap="all" dirty="0"/>
              <a:t>Topografía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Cerros que se elevan respecto a través de antiguas terrazas aluviales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Elevación 740 – 1,300 pies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>
                <a:solidFill>
                  <a:srgbClr val="860724"/>
                </a:solidFill>
              </a:rPr>
              <a:t>El AVA más céntrico de Paso </a:t>
            </a:r>
            <a:endParaRPr lang="en-US" sz="16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833DF4-5FE9-81FA-848B-AEA2C402F969}"/>
              </a:ext>
            </a:extLst>
          </p:cNvPr>
          <p:cNvSpPr txBox="1">
            <a:spLocks/>
          </p:cNvSpPr>
          <p:nvPr/>
        </p:nvSpPr>
        <p:spPr>
          <a:xfrm>
            <a:off x="3607025" y="2674374"/>
            <a:ext cx="3324714" cy="2646543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4572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SUELOS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Principalmente arcilla limosa y franco arcillosa, con algo de material calcáreo descompuesto muy por debajo de la superficie.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Suelos residuales de ladera de profundidad moderada con cementación de la grava de la Formación de Paso Robles y granitos más antiguos</a:t>
            </a:r>
            <a:endParaRPr lang="en-US" sz="16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18B73C3-157A-F4C7-7190-DE99E4B7C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543161"/>
              </p:ext>
            </p:extLst>
          </p:nvPr>
        </p:nvGraphicFramePr>
        <p:xfrm>
          <a:off x="2661835" y="5911464"/>
          <a:ext cx="292608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241984119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78374235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20-25°F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14”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0847707"/>
                  </a:ext>
                </a:extLst>
              </a:tr>
            </a:tbl>
          </a:graphicData>
        </a:graphic>
      </p:graphicFrame>
      <p:pic>
        <p:nvPicPr>
          <p:cNvPr id="5" name="Graphic 4" descr="Rain with solid fill">
            <a:extLst>
              <a:ext uri="{FF2B5EF4-FFF2-40B4-BE49-F238E27FC236}">
                <a16:creationId xmlns:a16="http://schemas.microsoft.com/office/drawing/2014/main" id="{C7BFF95A-9D96-3CB6-879E-200E5C03DA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68506" y="5349278"/>
            <a:ext cx="548640" cy="54864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537DB7A-EF98-4F57-6DA4-7BCF6382227A}"/>
              </a:ext>
            </a:extLst>
          </p:cNvPr>
          <p:cNvGrpSpPr/>
          <p:nvPr/>
        </p:nvGrpSpPr>
        <p:grpSpPr>
          <a:xfrm>
            <a:off x="3236675" y="5412128"/>
            <a:ext cx="697385" cy="446843"/>
            <a:chOff x="3138355" y="5373565"/>
            <a:chExt cx="697385" cy="4468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62DF14E-7CA1-82F0-8E8C-50F1AD162EC0}"/>
                </a:ext>
              </a:extLst>
            </p:cNvPr>
            <p:cNvGrpSpPr/>
            <p:nvPr/>
          </p:nvGrpSpPr>
          <p:grpSpPr>
            <a:xfrm>
              <a:off x="3138355" y="5373565"/>
              <a:ext cx="528775" cy="446843"/>
              <a:chOff x="5000805" y="1742457"/>
              <a:chExt cx="528775" cy="446843"/>
            </a:xfrm>
          </p:grpSpPr>
          <p:pic>
            <p:nvPicPr>
              <p:cNvPr id="9" name="Graphic 8" descr="Thermometer with solid fill">
                <a:extLst>
                  <a:ext uri="{FF2B5EF4-FFF2-40B4-BE49-F238E27FC236}">
                    <a16:creationId xmlns:a16="http://schemas.microsoft.com/office/drawing/2014/main" id="{3D17E919-2906-3A3A-927F-CD39B47E2C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163820" y="1823540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13" name="Graphic 12" descr="Dim (Smaller Sun) outline">
                <a:extLst>
                  <a:ext uri="{FF2B5EF4-FFF2-40B4-BE49-F238E27FC236}">
                    <a16:creationId xmlns:a16="http://schemas.microsoft.com/office/drawing/2014/main" id="{249442BE-66DD-5878-F3A0-5918849E16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000805" y="1742457"/>
                <a:ext cx="365760" cy="365760"/>
              </a:xfrm>
              <a:prstGeom prst="rect">
                <a:avLst/>
              </a:prstGeom>
            </p:spPr>
          </p:pic>
        </p:grpSp>
        <p:pic>
          <p:nvPicPr>
            <p:cNvPr id="26" name="Graphic 25" descr="Moon and stars outline">
              <a:extLst>
                <a:ext uri="{FF2B5EF4-FFF2-40B4-BE49-F238E27FC236}">
                  <a16:creationId xmlns:a16="http://schemas.microsoft.com/office/drawing/2014/main" id="{B3A8F603-1B9F-29CC-86F1-BC16C657F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561420" y="5402056"/>
              <a:ext cx="274320" cy="27432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6AD0A6-1DDE-F0FE-88ED-D37642ED2D6F}"/>
              </a:ext>
            </a:extLst>
          </p:cNvPr>
          <p:cNvGrpSpPr/>
          <p:nvPr/>
        </p:nvGrpSpPr>
        <p:grpSpPr>
          <a:xfrm>
            <a:off x="621050" y="1051984"/>
            <a:ext cx="193877" cy="762314"/>
            <a:chOff x="929640" y="1758363"/>
            <a:chExt cx="193877" cy="762314"/>
          </a:xfrm>
          <a:solidFill>
            <a:srgbClr val="860724"/>
          </a:solidFill>
        </p:grpSpPr>
        <p:pic>
          <p:nvPicPr>
            <p:cNvPr id="25" name="Graphic 24" descr="Grapes with solid fill">
              <a:extLst>
                <a:ext uri="{FF2B5EF4-FFF2-40B4-BE49-F238E27FC236}">
                  <a16:creationId xmlns:a16="http://schemas.microsoft.com/office/drawing/2014/main" id="{49F5E587-57DA-4093-BF15-42FF817E4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29640" y="1758363"/>
              <a:ext cx="182880" cy="182880"/>
            </a:xfrm>
            <a:prstGeom prst="rect">
              <a:avLst/>
            </a:prstGeom>
          </p:spPr>
        </p:pic>
        <p:pic>
          <p:nvPicPr>
            <p:cNvPr id="28" name="Graphic 27" descr="Grapes with solid fill">
              <a:extLst>
                <a:ext uri="{FF2B5EF4-FFF2-40B4-BE49-F238E27FC236}">
                  <a16:creationId xmlns:a16="http://schemas.microsoft.com/office/drawing/2014/main" id="{13F9AE0E-D83D-CEE5-17C3-A492C30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40637" y="2055669"/>
              <a:ext cx="182880" cy="182880"/>
            </a:xfrm>
            <a:prstGeom prst="rect">
              <a:avLst/>
            </a:prstGeom>
          </p:spPr>
        </p:pic>
        <p:pic>
          <p:nvPicPr>
            <p:cNvPr id="29" name="Graphic 28" descr="Grapes with solid fill">
              <a:extLst>
                <a:ext uri="{FF2B5EF4-FFF2-40B4-BE49-F238E27FC236}">
                  <a16:creationId xmlns:a16="http://schemas.microsoft.com/office/drawing/2014/main" id="{8A5ADA6D-E142-C3D3-F046-5B4252C98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29640" y="2337797"/>
              <a:ext cx="182880" cy="182880"/>
            </a:xfrm>
            <a:prstGeom prst="rect">
              <a:avLst/>
            </a:prstGeom>
          </p:spPr>
        </p:pic>
      </p:grpSp>
      <p:sp>
        <p:nvSpPr>
          <p:cNvPr id="1027" name="TextBox 1026">
            <a:extLst>
              <a:ext uri="{FF2B5EF4-FFF2-40B4-BE49-F238E27FC236}">
                <a16:creationId xmlns:a16="http://schemas.microsoft.com/office/drawing/2014/main" id="{CF74E374-5B26-6A9A-5273-8938C4ABE011}"/>
              </a:ext>
            </a:extLst>
          </p:cNvPr>
          <p:cNvSpPr txBox="1"/>
          <p:nvPr/>
        </p:nvSpPr>
        <p:spPr>
          <a:xfrm>
            <a:off x="488553" y="6309360"/>
            <a:ext cx="6443186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91440" rIns="91440">
            <a:spAutoFit/>
          </a:bodyPr>
          <a:lstStyle/>
          <a:p>
            <a:pPr marL="1603375" indent="-1603375"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Red Blends, Syrah, Malbec, Merlot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6F8C6D-C1F4-E42C-0248-D836E77C140D}"/>
              </a:ext>
            </a:extLst>
          </p:cNvPr>
          <p:cNvSpPr txBox="1"/>
          <p:nvPr/>
        </p:nvSpPr>
        <p:spPr>
          <a:xfrm>
            <a:off x="488553" y="5648847"/>
            <a:ext cx="1629276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Principales vinos:</a:t>
            </a:r>
          </a:p>
        </p:txBody>
      </p:sp>
    </p:spTree>
    <p:extLst>
      <p:ext uri="{BB962C8B-B14F-4D97-AF65-F5344CB8AC3E}">
        <p14:creationId xmlns:p14="http://schemas.microsoft.com/office/powerpoint/2010/main" val="137845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A vineyard scene in the El Pomar District of Paso Robles&lt;br /&gt;&amp;copy; Pomar Junction Vineyard &amp;amp; Winery">
            <a:extLst>
              <a:ext uri="{FF2B5EF4-FFF2-40B4-BE49-F238E27FC236}">
                <a16:creationId xmlns:a16="http://schemas.microsoft.com/office/drawing/2014/main" id="{FCB1E036-F1A2-6F98-E232-87B9AB0E9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4" b="1516"/>
          <a:stretch/>
        </p:blipFill>
        <p:spPr bwMode="auto">
          <a:xfrm>
            <a:off x="7614495" y="3997231"/>
            <a:ext cx="4608576" cy="286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371F394B-0EFC-1336-969A-036F4D376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207"/>
          <a:stretch/>
        </p:blipFill>
        <p:spPr bwMode="auto">
          <a:xfrm>
            <a:off x="7619999" y="4023244"/>
            <a:ext cx="4603072" cy="2821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642E661D-7EDB-3081-1C5C-B6B3A63C1B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0" t="15750" r="9668" b="9774"/>
          <a:stretch/>
        </p:blipFill>
        <p:spPr bwMode="auto">
          <a:xfrm>
            <a:off x="7619999" y="12"/>
            <a:ext cx="4572000" cy="345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37E298-B316-1351-8E86-2CB22DDE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198" y="52624"/>
            <a:ext cx="6883828" cy="914400"/>
          </a:xfrm>
        </p:spPr>
        <p:txBody>
          <a:bodyPr/>
          <a:lstStyle/>
          <a:p>
            <a:pPr algn="ctr"/>
            <a:r>
              <a:rPr lang="en-US" sz="3600" dirty="0"/>
              <a:t>El Pomar District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1475C2-59D1-254A-CE3A-007471F4ECE9}"/>
              </a:ext>
            </a:extLst>
          </p:cNvPr>
          <p:cNvSpPr txBox="1"/>
          <p:nvPr/>
        </p:nvSpPr>
        <p:spPr>
          <a:xfrm>
            <a:off x="426945" y="661738"/>
            <a:ext cx="2880360" cy="179632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/>
          <a:p>
            <a:pPr algn="ctr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s-ES" sz="1600" b="1" dirty="0"/>
              <a:t>UVAS</a:t>
            </a:r>
            <a:r>
              <a:rPr lang="es-ES" sz="1600" b="1" cap="all" dirty="0"/>
              <a:t> Principales</a:t>
            </a:r>
            <a:endParaRPr lang="es-ES" sz="1600" b="1" dirty="0"/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Cabernet Sauvignon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Merlot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Cabernet Franc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Syrah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Grenache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921BDC5-B0D2-D887-34A5-94695D220D79}"/>
              </a:ext>
            </a:extLst>
          </p:cNvPr>
          <p:cNvGrpSpPr/>
          <p:nvPr/>
        </p:nvGrpSpPr>
        <p:grpSpPr>
          <a:xfrm>
            <a:off x="621050" y="990057"/>
            <a:ext cx="193877" cy="1394279"/>
            <a:chOff x="929640" y="1696436"/>
            <a:chExt cx="193877" cy="1394279"/>
          </a:xfrm>
        </p:grpSpPr>
        <p:pic>
          <p:nvPicPr>
            <p:cNvPr id="18" name="Graphic 17" descr="Grapes with solid fill">
              <a:extLst>
                <a:ext uri="{FF2B5EF4-FFF2-40B4-BE49-F238E27FC236}">
                  <a16:creationId xmlns:a16="http://schemas.microsoft.com/office/drawing/2014/main" id="{31414994-A32C-B3A8-0558-CF858F8A6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29640" y="1696436"/>
              <a:ext cx="182880" cy="182880"/>
            </a:xfrm>
            <a:prstGeom prst="rect">
              <a:avLst/>
            </a:prstGeom>
          </p:spPr>
        </p:pic>
        <p:pic>
          <p:nvPicPr>
            <p:cNvPr id="19" name="Graphic 18" descr="Grapes with solid fill">
              <a:extLst>
                <a:ext uri="{FF2B5EF4-FFF2-40B4-BE49-F238E27FC236}">
                  <a16:creationId xmlns:a16="http://schemas.microsoft.com/office/drawing/2014/main" id="{5161A558-3E4E-CCA7-3C0A-38ACB3ED7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40637" y="2013541"/>
              <a:ext cx="182880" cy="182880"/>
            </a:xfrm>
            <a:prstGeom prst="rect">
              <a:avLst/>
            </a:prstGeom>
          </p:spPr>
        </p:pic>
        <p:pic>
          <p:nvPicPr>
            <p:cNvPr id="20" name="Graphic 19" descr="Grapes with solid fill">
              <a:extLst>
                <a:ext uri="{FF2B5EF4-FFF2-40B4-BE49-F238E27FC236}">
                  <a16:creationId xmlns:a16="http://schemas.microsoft.com/office/drawing/2014/main" id="{DD5706D7-74DC-14D9-851E-48D47550D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29640" y="2337797"/>
              <a:ext cx="182880" cy="182880"/>
            </a:xfrm>
            <a:prstGeom prst="rect">
              <a:avLst/>
            </a:prstGeom>
          </p:spPr>
        </p:pic>
        <p:pic>
          <p:nvPicPr>
            <p:cNvPr id="21" name="Graphic 20" descr="Grapes with solid fill">
              <a:extLst>
                <a:ext uri="{FF2B5EF4-FFF2-40B4-BE49-F238E27FC236}">
                  <a16:creationId xmlns:a16="http://schemas.microsoft.com/office/drawing/2014/main" id="{C2BF408B-1CB9-B308-3409-440484F99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40637" y="2608968"/>
              <a:ext cx="182880" cy="182880"/>
            </a:xfrm>
            <a:prstGeom prst="rect">
              <a:avLst/>
            </a:prstGeom>
          </p:spPr>
        </p:pic>
        <p:pic>
          <p:nvPicPr>
            <p:cNvPr id="22" name="Graphic 21" descr="Grapes with solid fill">
              <a:extLst>
                <a:ext uri="{FF2B5EF4-FFF2-40B4-BE49-F238E27FC236}">
                  <a16:creationId xmlns:a16="http://schemas.microsoft.com/office/drawing/2014/main" id="{682340DD-9341-E31B-6091-558E64F59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40637" y="2907835"/>
              <a:ext cx="182880" cy="182880"/>
            </a:xfrm>
            <a:prstGeom prst="rect">
              <a:avLst/>
            </a:prstGeom>
          </p:spPr>
        </p:pic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C090B5-3F52-1311-8FCD-AD5A8A75886B}"/>
              </a:ext>
            </a:extLst>
          </p:cNvPr>
          <p:cNvSpPr txBox="1">
            <a:spLocks/>
          </p:cNvSpPr>
          <p:nvPr/>
        </p:nvSpPr>
        <p:spPr>
          <a:xfrm>
            <a:off x="3616821" y="670281"/>
            <a:ext cx="3314918" cy="178778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4572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ES" sz="1800" b="1" dirty="0"/>
              <a:t>ÁREA TOTAL</a:t>
            </a:r>
          </a:p>
          <a:p>
            <a:pPr marL="3175" lvl="1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1700" dirty="0"/>
              <a:t>21,300 acres</a:t>
            </a:r>
          </a:p>
          <a:p>
            <a:pPr marL="3175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700" dirty="0"/>
              <a:t>(8,620 hectáreas)</a:t>
            </a:r>
          </a:p>
          <a:p>
            <a:pPr marL="0" indent="0" algn="ctr">
              <a:buNone/>
            </a:pPr>
            <a:r>
              <a:rPr lang="es-ES" sz="1600" b="1" dirty="0"/>
              <a:t>VIÑEDOS</a:t>
            </a:r>
          </a:p>
          <a:p>
            <a:pPr marL="3175" lvl="1" indent="0" algn="ctr">
              <a:spcBef>
                <a:spcPts val="600"/>
              </a:spcBef>
              <a:buNone/>
            </a:pPr>
            <a:r>
              <a:rPr lang="es-ES" sz="1600" dirty="0"/>
              <a:t>2,000 Acres </a:t>
            </a:r>
          </a:p>
          <a:p>
            <a:pPr marL="3175" lvl="1" indent="0" algn="ctr">
              <a:spcBef>
                <a:spcPts val="0"/>
              </a:spcBef>
              <a:buNone/>
            </a:pPr>
            <a:r>
              <a:rPr lang="es-ES" sz="1600" dirty="0"/>
              <a:t>(809 Hectáreas)</a:t>
            </a:r>
            <a:endParaRPr lang="es-ES" sz="1800" b="1" dirty="0"/>
          </a:p>
          <a:p>
            <a:pPr marL="0" indent="0" algn="ctr">
              <a:buNone/>
            </a:pPr>
            <a:endParaRPr lang="en-US" sz="11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920943-80E5-4355-039D-BDA4AC3AF953}"/>
              </a:ext>
            </a:extLst>
          </p:cNvPr>
          <p:cNvSpPr txBox="1">
            <a:spLocks/>
          </p:cNvSpPr>
          <p:nvPr/>
        </p:nvSpPr>
        <p:spPr>
          <a:xfrm>
            <a:off x="426945" y="2582633"/>
            <a:ext cx="2880360" cy="276664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4572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600" b="1" dirty="0"/>
              <a:t>TOPOGRAFÍA</a:t>
            </a:r>
            <a:endParaRPr lang="es-ES" sz="1800" b="1" dirty="0"/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Elevaciones variables de antiguas terrazas fluviales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Escarpes, abanicos aluviales y lechos de arroyos secos en la base de la Cordillera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Elevación: 740 – 1,600 pies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833DF4-5FE9-81FA-848B-AEA2C402F969}"/>
              </a:ext>
            </a:extLst>
          </p:cNvPr>
          <p:cNvSpPr txBox="1">
            <a:spLocks/>
          </p:cNvSpPr>
          <p:nvPr/>
        </p:nvSpPr>
        <p:spPr>
          <a:xfrm>
            <a:off x="3616821" y="2598509"/>
            <a:ext cx="3324714" cy="275076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4572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600" b="1" dirty="0"/>
              <a:t>SUELOS</a:t>
            </a:r>
            <a:endParaRPr lang="es-ES" sz="1800" b="1" dirty="0"/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Aluvial profundo de franco arenoso a franco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Unos pocos franco-arcillosos (algunos con capas de arcilla) desde el fondo del río hasta las terrazas más altas.</a:t>
            </a:r>
            <a:endParaRPr lang="en-US" sz="16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18B73C3-157A-F4C7-7190-DE99E4B7C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597110"/>
              </p:ext>
            </p:extLst>
          </p:nvPr>
        </p:nvGraphicFramePr>
        <p:xfrm>
          <a:off x="2580555" y="5899573"/>
          <a:ext cx="340464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727">
                  <a:extLst>
                    <a:ext uri="{9D8B030D-6E8A-4147-A177-3AD203B41FA5}">
                      <a16:colId xmlns:a16="http://schemas.microsoft.com/office/drawing/2014/main" val="2419841195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7837423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628650" indent="0" algn="l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25-35°F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15”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0847707"/>
                  </a:ext>
                </a:extLst>
              </a:tr>
            </a:tbl>
          </a:graphicData>
        </a:graphic>
      </p:graphicFrame>
      <p:pic>
        <p:nvPicPr>
          <p:cNvPr id="5" name="Graphic 4" descr="Rain with solid fill">
            <a:extLst>
              <a:ext uri="{FF2B5EF4-FFF2-40B4-BE49-F238E27FC236}">
                <a16:creationId xmlns:a16="http://schemas.microsoft.com/office/drawing/2014/main" id="{C7BFF95A-9D96-3CB6-879E-200E5C03DA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868506" y="5349278"/>
            <a:ext cx="548640" cy="54864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D931C68-D42F-818C-FE13-E203A7D42185}"/>
              </a:ext>
            </a:extLst>
          </p:cNvPr>
          <p:cNvSpPr txBox="1"/>
          <p:nvPr/>
        </p:nvSpPr>
        <p:spPr>
          <a:xfrm>
            <a:off x="478514" y="6319716"/>
            <a:ext cx="6636771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Cabernet Sauvignon, Grenache, Red Blends, Albariño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537DB7A-EF98-4F57-6DA4-7BCF6382227A}"/>
              </a:ext>
            </a:extLst>
          </p:cNvPr>
          <p:cNvGrpSpPr/>
          <p:nvPr/>
        </p:nvGrpSpPr>
        <p:grpSpPr>
          <a:xfrm>
            <a:off x="3236675" y="5412128"/>
            <a:ext cx="697385" cy="446843"/>
            <a:chOff x="3138355" y="5373565"/>
            <a:chExt cx="697385" cy="4468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62DF14E-7CA1-82F0-8E8C-50F1AD162EC0}"/>
                </a:ext>
              </a:extLst>
            </p:cNvPr>
            <p:cNvGrpSpPr/>
            <p:nvPr/>
          </p:nvGrpSpPr>
          <p:grpSpPr>
            <a:xfrm>
              <a:off x="3138355" y="5373565"/>
              <a:ext cx="528775" cy="446843"/>
              <a:chOff x="5000805" y="1742457"/>
              <a:chExt cx="528775" cy="446843"/>
            </a:xfrm>
          </p:grpSpPr>
          <p:pic>
            <p:nvPicPr>
              <p:cNvPr id="9" name="Graphic 8" descr="Thermometer with solid fill">
                <a:extLst>
                  <a:ext uri="{FF2B5EF4-FFF2-40B4-BE49-F238E27FC236}">
                    <a16:creationId xmlns:a16="http://schemas.microsoft.com/office/drawing/2014/main" id="{3D17E919-2906-3A3A-927F-CD39B47E2C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5163820" y="1823540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13" name="Graphic 12" descr="Dim (Smaller Sun) outline">
                <a:extLst>
                  <a:ext uri="{FF2B5EF4-FFF2-40B4-BE49-F238E27FC236}">
                    <a16:creationId xmlns:a16="http://schemas.microsoft.com/office/drawing/2014/main" id="{249442BE-66DD-5878-F3A0-5918849E16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5000805" y="1742457"/>
                <a:ext cx="365760" cy="365760"/>
              </a:xfrm>
              <a:prstGeom prst="rect">
                <a:avLst/>
              </a:prstGeom>
            </p:spPr>
          </p:pic>
        </p:grpSp>
        <p:pic>
          <p:nvPicPr>
            <p:cNvPr id="26" name="Graphic 25" descr="Moon and stars outline">
              <a:extLst>
                <a:ext uri="{FF2B5EF4-FFF2-40B4-BE49-F238E27FC236}">
                  <a16:creationId xmlns:a16="http://schemas.microsoft.com/office/drawing/2014/main" id="{B3A8F603-1B9F-29CC-86F1-BC16C657F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561420" y="5402056"/>
              <a:ext cx="274320" cy="27432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2077C3E-0279-30F2-1FCB-13ED4B109747}"/>
              </a:ext>
            </a:extLst>
          </p:cNvPr>
          <p:cNvSpPr txBox="1"/>
          <p:nvPr/>
        </p:nvSpPr>
        <p:spPr>
          <a:xfrm>
            <a:off x="488553" y="5648847"/>
            <a:ext cx="1629276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Principales vinos:</a:t>
            </a:r>
          </a:p>
        </p:txBody>
      </p:sp>
    </p:spTree>
    <p:extLst>
      <p:ext uri="{BB962C8B-B14F-4D97-AF65-F5344CB8AC3E}">
        <p14:creationId xmlns:p14="http://schemas.microsoft.com/office/powerpoint/2010/main" val="190075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7" name="Picture 9">
            <a:extLst>
              <a:ext uri="{FF2B5EF4-FFF2-40B4-BE49-F238E27FC236}">
                <a16:creationId xmlns:a16="http://schemas.microsoft.com/office/drawing/2014/main" id="{825F6F1C-D3D5-82EB-5728-6E2EE3125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961" y="3810000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08BA2A77-F483-475D-C871-6107ACA74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2" t="17439" r="10234" b="9774"/>
          <a:stretch/>
        </p:blipFill>
        <p:spPr bwMode="auto">
          <a:xfrm>
            <a:off x="7629795" y="10874"/>
            <a:ext cx="4572000" cy="348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37E298-B316-1351-8E86-2CB22DDE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198" y="52624"/>
            <a:ext cx="6883828" cy="914400"/>
          </a:xfrm>
        </p:spPr>
        <p:txBody>
          <a:bodyPr/>
          <a:lstStyle/>
          <a:p>
            <a:pPr algn="ctr"/>
            <a:r>
              <a:rPr lang="en-US" sz="3600" dirty="0"/>
              <a:t>San Juan Creek District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1475C2-59D1-254A-CE3A-007471F4ECE9}"/>
              </a:ext>
            </a:extLst>
          </p:cNvPr>
          <p:cNvSpPr txBox="1"/>
          <p:nvPr/>
        </p:nvSpPr>
        <p:spPr>
          <a:xfrm>
            <a:off x="426945" y="661738"/>
            <a:ext cx="2880360" cy="179632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/>
          <a:p>
            <a:pPr algn="ctr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s-ES" sz="1600" b="1" dirty="0"/>
              <a:t>UVAS</a:t>
            </a:r>
            <a:r>
              <a:rPr lang="es-ES" sz="1600" b="1" cap="all" dirty="0"/>
              <a:t> Principales</a:t>
            </a:r>
            <a:endParaRPr lang="es-ES" sz="1600" b="1" dirty="0"/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Cabernet Sauvignon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Cabernet Franc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Petite Sirah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rgbClr val="860724"/>
                </a:solidFill>
                <a:latin typeface="Trebuchet MS" panose="020B0603020202020204" pitchFamily="34" charset="0"/>
              </a:rPr>
              <a:t>Aglianico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rgbClr val="860724"/>
                </a:solidFill>
                <a:latin typeface="Trebuchet MS" panose="020B0603020202020204" pitchFamily="34" charset="0"/>
              </a:rPr>
              <a:t>Tempranillo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921BDC5-B0D2-D887-34A5-94695D220D79}"/>
              </a:ext>
            </a:extLst>
          </p:cNvPr>
          <p:cNvGrpSpPr/>
          <p:nvPr/>
        </p:nvGrpSpPr>
        <p:grpSpPr>
          <a:xfrm>
            <a:off x="621050" y="990057"/>
            <a:ext cx="193877" cy="1394279"/>
            <a:chOff x="929640" y="1696436"/>
            <a:chExt cx="193877" cy="1394279"/>
          </a:xfrm>
        </p:grpSpPr>
        <p:pic>
          <p:nvPicPr>
            <p:cNvPr id="18" name="Graphic 17" descr="Grapes with solid fill">
              <a:extLst>
                <a:ext uri="{FF2B5EF4-FFF2-40B4-BE49-F238E27FC236}">
                  <a16:creationId xmlns:a16="http://schemas.microsoft.com/office/drawing/2014/main" id="{31414994-A32C-B3A8-0558-CF858F8A67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9640" y="1696436"/>
              <a:ext cx="182880" cy="182880"/>
            </a:xfrm>
            <a:prstGeom prst="rect">
              <a:avLst/>
            </a:prstGeom>
          </p:spPr>
        </p:pic>
        <p:pic>
          <p:nvPicPr>
            <p:cNvPr id="19" name="Graphic 18" descr="Grapes with solid fill">
              <a:extLst>
                <a:ext uri="{FF2B5EF4-FFF2-40B4-BE49-F238E27FC236}">
                  <a16:creationId xmlns:a16="http://schemas.microsoft.com/office/drawing/2014/main" id="{5161A558-3E4E-CCA7-3C0A-38ACB3ED7C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40637" y="2013541"/>
              <a:ext cx="182880" cy="182880"/>
            </a:xfrm>
            <a:prstGeom prst="rect">
              <a:avLst/>
            </a:prstGeom>
          </p:spPr>
        </p:pic>
        <p:pic>
          <p:nvPicPr>
            <p:cNvPr id="20" name="Graphic 19" descr="Grapes with solid fill">
              <a:extLst>
                <a:ext uri="{FF2B5EF4-FFF2-40B4-BE49-F238E27FC236}">
                  <a16:creationId xmlns:a16="http://schemas.microsoft.com/office/drawing/2014/main" id="{DD5706D7-74DC-14D9-851E-48D47550D3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9640" y="2337797"/>
              <a:ext cx="182880" cy="182880"/>
            </a:xfrm>
            <a:prstGeom prst="rect">
              <a:avLst/>
            </a:prstGeom>
          </p:spPr>
        </p:pic>
        <p:pic>
          <p:nvPicPr>
            <p:cNvPr id="21" name="Graphic 20" descr="Grapes with solid fill">
              <a:extLst>
                <a:ext uri="{FF2B5EF4-FFF2-40B4-BE49-F238E27FC236}">
                  <a16:creationId xmlns:a16="http://schemas.microsoft.com/office/drawing/2014/main" id="{C2BF408B-1CB9-B308-3409-440484F99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0637" y="2608968"/>
              <a:ext cx="182880" cy="182880"/>
            </a:xfrm>
            <a:prstGeom prst="rect">
              <a:avLst/>
            </a:prstGeom>
          </p:spPr>
        </p:pic>
        <p:pic>
          <p:nvPicPr>
            <p:cNvPr id="22" name="Graphic 21" descr="Grapes with solid fill">
              <a:extLst>
                <a:ext uri="{FF2B5EF4-FFF2-40B4-BE49-F238E27FC236}">
                  <a16:creationId xmlns:a16="http://schemas.microsoft.com/office/drawing/2014/main" id="{682340DD-9341-E31B-6091-558E64F595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0637" y="2907835"/>
              <a:ext cx="182880" cy="182880"/>
            </a:xfrm>
            <a:prstGeom prst="rect">
              <a:avLst/>
            </a:prstGeom>
          </p:spPr>
        </p:pic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C090B5-3F52-1311-8FCD-AD5A8A75886B}"/>
              </a:ext>
            </a:extLst>
          </p:cNvPr>
          <p:cNvSpPr txBox="1">
            <a:spLocks/>
          </p:cNvSpPr>
          <p:nvPr/>
        </p:nvSpPr>
        <p:spPr>
          <a:xfrm>
            <a:off x="3616821" y="670281"/>
            <a:ext cx="3314918" cy="178778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4572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ES" sz="1800" b="1" dirty="0"/>
              <a:t>ÁREA TOTAL</a:t>
            </a:r>
          </a:p>
          <a:p>
            <a:pPr marL="3175" lvl="1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1700" dirty="0"/>
              <a:t>26,000 acres</a:t>
            </a:r>
          </a:p>
          <a:p>
            <a:pPr marL="3175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700" dirty="0"/>
              <a:t>(10,500 hectáreas)</a:t>
            </a:r>
          </a:p>
          <a:p>
            <a:pPr marL="0" indent="0" algn="ctr">
              <a:buNone/>
            </a:pPr>
            <a:r>
              <a:rPr lang="es-ES" sz="1600" b="1" dirty="0"/>
              <a:t>VIÑEDOS</a:t>
            </a:r>
          </a:p>
          <a:p>
            <a:pPr marL="3175" lvl="1" indent="0" algn="ctr">
              <a:spcBef>
                <a:spcPts val="600"/>
              </a:spcBef>
              <a:buNone/>
            </a:pPr>
            <a:r>
              <a:rPr lang="es-ES" sz="1600" dirty="0"/>
              <a:t>3,000 Acres </a:t>
            </a:r>
          </a:p>
          <a:p>
            <a:pPr marL="3175" lvl="1" indent="0" algn="ctr">
              <a:spcBef>
                <a:spcPts val="0"/>
              </a:spcBef>
              <a:buNone/>
            </a:pPr>
            <a:r>
              <a:rPr lang="es-ES" sz="1600" dirty="0"/>
              <a:t>(1,200 Hectáreas)</a:t>
            </a:r>
            <a:endParaRPr lang="es-ES" sz="1800" b="1" dirty="0"/>
          </a:p>
          <a:p>
            <a:pPr marL="0" indent="0" algn="ctr">
              <a:buNone/>
            </a:pPr>
            <a:endParaRPr lang="en-US" sz="11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920943-80E5-4355-039D-BDA4AC3AF953}"/>
              </a:ext>
            </a:extLst>
          </p:cNvPr>
          <p:cNvSpPr txBox="1">
            <a:spLocks/>
          </p:cNvSpPr>
          <p:nvPr/>
        </p:nvSpPr>
        <p:spPr>
          <a:xfrm>
            <a:off x="426945" y="2582633"/>
            <a:ext cx="2880360" cy="276664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4572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600" b="1" dirty="0"/>
              <a:t>TOPOGRAFÍA</a:t>
            </a:r>
            <a:endParaRPr lang="es-ES" sz="1800" b="1" dirty="0"/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Mucho levantamiento y erosión de las cadenas montañosas.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Valles fluviales más jóvenes con terrazas aluviales y abanicos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Elevación: 980 – 1,600 pies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>
                <a:solidFill>
                  <a:srgbClr val="860724"/>
                </a:solidFill>
              </a:rPr>
              <a:t>Menor lluvia y abundante sol similar al sur de Italia</a:t>
            </a:r>
            <a:endParaRPr lang="en-US" sz="1600" dirty="0">
              <a:solidFill>
                <a:srgbClr val="860724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833DF4-5FE9-81FA-848B-AEA2C402F969}"/>
              </a:ext>
            </a:extLst>
          </p:cNvPr>
          <p:cNvSpPr txBox="1">
            <a:spLocks/>
          </p:cNvSpPr>
          <p:nvPr/>
        </p:nvSpPr>
        <p:spPr>
          <a:xfrm>
            <a:off x="3616821" y="2598509"/>
            <a:ext cx="3324714" cy="275076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4572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600" b="1" dirty="0"/>
              <a:t>SUELOS</a:t>
            </a:r>
            <a:endParaRPr lang="es-ES" sz="1800" b="1" dirty="0"/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Franco arenosos a franco arcillosos en las terrazas más altas y antiguas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Algunas arcillas en los abanicos y terrazas aluviales más antiguos 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Suelos aluviales profundos de drenaje moderado </a:t>
            </a:r>
            <a:endParaRPr lang="en-US" sz="16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18B73C3-157A-F4C7-7190-DE99E4B7C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71437"/>
              </p:ext>
            </p:extLst>
          </p:nvPr>
        </p:nvGraphicFramePr>
        <p:xfrm>
          <a:off x="2976427" y="5847549"/>
          <a:ext cx="320322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1893">
                  <a:extLst>
                    <a:ext uri="{9D8B030D-6E8A-4147-A177-3AD203B41FA5}">
                      <a16:colId xmlns:a16="http://schemas.microsoft.com/office/drawing/2014/main" val="2419841195"/>
                    </a:ext>
                  </a:extLst>
                </a:gridCol>
                <a:gridCol w="1841333">
                  <a:extLst>
                    <a:ext uri="{9D8B030D-6E8A-4147-A177-3AD203B41FA5}">
                      <a16:colId xmlns:a16="http://schemas.microsoft.com/office/drawing/2014/main" val="27837423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35-40°F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800" b="0" dirty="0">
                          <a:solidFill>
                            <a:srgbClr val="860724"/>
                          </a:solidFill>
                        </a:rPr>
                        <a:t>10”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0847707"/>
                  </a:ext>
                </a:extLst>
              </a:tr>
            </a:tbl>
          </a:graphicData>
        </a:graphic>
      </p:graphicFrame>
      <p:pic>
        <p:nvPicPr>
          <p:cNvPr id="5" name="Graphic 4" descr="Rain with solid fill">
            <a:extLst>
              <a:ext uri="{FF2B5EF4-FFF2-40B4-BE49-F238E27FC236}">
                <a16:creationId xmlns:a16="http://schemas.microsoft.com/office/drawing/2014/main" id="{C7BFF95A-9D96-3CB6-879E-200E5C03DA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868506" y="5349278"/>
            <a:ext cx="548640" cy="54864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D931C68-D42F-818C-FE13-E203A7D42185}"/>
              </a:ext>
            </a:extLst>
          </p:cNvPr>
          <p:cNvSpPr txBox="1"/>
          <p:nvPr/>
        </p:nvSpPr>
        <p:spPr>
          <a:xfrm>
            <a:off x="426945" y="6309360"/>
            <a:ext cx="6551180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Red Blends, Cabernet Sauvignon, Syrah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537DB7A-EF98-4F57-6DA4-7BCF6382227A}"/>
              </a:ext>
            </a:extLst>
          </p:cNvPr>
          <p:cNvGrpSpPr/>
          <p:nvPr/>
        </p:nvGrpSpPr>
        <p:grpSpPr>
          <a:xfrm>
            <a:off x="3236675" y="5412128"/>
            <a:ext cx="697385" cy="446843"/>
            <a:chOff x="3138355" y="5373565"/>
            <a:chExt cx="697385" cy="4468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62DF14E-7CA1-82F0-8E8C-50F1AD162EC0}"/>
                </a:ext>
              </a:extLst>
            </p:cNvPr>
            <p:cNvGrpSpPr/>
            <p:nvPr/>
          </p:nvGrpSpPr>
          <p:grpSpPr>
            <a:xfrm>
              <a:off x="3138355" y="5373565"/>
              <a:ext cx="528775" cy="446843"/>
              <a:chOff x="5000805" y="1742457"/>
              <a:chExt cx="528775" cy="446843"/>
            </a:xfrm>
          </p:grpSpPr>
          <p:pic>
            <p:nvPicPr>
              <p:cNvPr id="9" name="Graphic 8" descr="Thermometer with solid fill">
                <a:extLst>
                  <a:ext uri="{FF2B5EF4-FFF2-40B4-BE49-F238E27FC236}">
                    <a16:creationId xmlns:a16="http://schemas.microsoft.com/office/drawing/2014/main" id="{3D17E919-2906-3A3A-927F-CD39B47E2C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5163820" y="1823540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13" name="Graphic 12" descr="Dim (Smaller Sun) outline">
                <a:extLst>
                  <a:ext uri="{FF2B5EF4-FFF2-40B4-BE49-F238E27FC236}">
                    <a16:creationId xmlns:a16="http://schemas.microsoft.com/office/drawing/2014/main" id="{249442BE-66DD-5878-F3A0-5918849E16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5000805" y="1742457"/>
                <a:ext cx="365760" cy="365760"/>
              </a:xfrm>
              <a:prstGeom prst="rect">
                <a:avLst/>
              </a:prstGeom>
            </p:spPr>
          </p:pic>
        </p:grpSp>
        <p:pic>
          <p:nvPicPr>
            <p:cNvPr id="26" name="Graphic 25" descr="Moon and stars outline">
              <a:extLst>
                <a:ext uri="{FF2B5EF4-FFF2-40B4-BE49-F238E27FC236}">
                  <a16:creationId xmlns:a16="http://schemas.microsoft.com/office/drawing/2014/main" id="{B3A8F603-1B9F-29CC-86F1-BC16C657F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3561420" y="5402056"/>
              <a:ext cx="274320" cy="27432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CEAC471-D18F-8AA8-9548-745D854B7121}"/>
              </a:ext>
            </a:extLst>
          </p:cNvPr>
          <p:cNvSpPr txBox="1"/>
          <p:nvPr/>
        </p:nvSpPr>
        <p:spPr>
          <a:xfrm>
            <a:off x="426945" y="5652869"/>
            <a:ext cx="1629276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Principales vinos:</a:t>
            </a:r>
          </a:p>
        </p:txBody>
      </p:sp>
    </p:spTree>
    <p:extLst>
      <p:ext uri="{BB962C8B-B14F-4D97-AF65-F5344CB8AC3E}">
        <p14:creationId xmlns:p14="http://schemas.microsoft.com/office/powerpoint/2010/main" val="199236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078A4-CB76-C2C5-426D-641F8D1A2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rmAutofit/>
          </a:bodyPr>
          <a:lstStyle/>
          <a:p>
            <a:r>
              <a:rPr lang="es-PR" b="1" i="0" dirty="0">
                <a:effectLst/>
              </a:rPr>
              <a:t>Paso Robles – Ubicación Geográfica</a:t>
            </a:r>
            <a:endParaRPr lang="es-PR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D8B6A-66CF-20D6-96BD-844653F1F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1" y="1143000"/>
            <a:ext cx="6675120" cy="5202870"/>
          </a:xfrm>
          <a:ln>
            <a:noFill/>
          </a:ln>
        </p:spPr>
        <p:txBody>
          <a:bodyPr lIns="45720" rIns="91440">
            <a:noAutofit/>
          </a:bodyPr>
          <a:lstStyle/>
          <a:p>
            <a:pPr algn="just">
              <a:spcBef>
                <a:spcPts val="900"/>
              </a:spcBef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es-PR" sz="1700" dirty="0"/>
              <a:t>Ubica en la Costa Central Escarpada de California, entre Los Angeles y San Francisco</a:t>
            </a:r>
          </a:p>
          <a:p>
            <a:pPr algn="just">
              <a:spcBef>
                <a:spcPts val="900"/>
              </a:spcBef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es-ES" sz="1700" dirty="0"/>
              <a:t>Específicamente en el condado de San Luis Obispo (SLO)</a:t>
            </a:r>
          </a:p>
          <a:p>
            <a:pPr algn="just">
              <a:spcBef>
                <a:spcPts val="900"/>
              </a:spcBef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es-ES" sz="1700" dirty="0"/>
              <a:t>Forma aproximadamente un rectángulo de 35 millas de este a oeste y 25 millas de norte a sur</a:t>
            </a:r>
          </a:p>
          <a:p>
            <a:pPr algn="just">
              <a:spcBef>
                <a:spcPts val="900"/>
              </a:spcBef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es-PR" sz="1700" dirty="0"/>
              <a:t>Enmarcada por dos (2) cordilleras y s</a:t>
            </a:r>
            <a:r>
              <a:rPr lang="es-ES" sz="1700" dirty="0"/>
              <a:t>e extiende desde:</a:t>
            </a:r>
          </a:p>
          <a:p>
            <a:pPr marL="627063" lvl="1" indent="-169863">
              <a:lnSpc>
                <a:spcPct val="114000"/>
              </a:lnSpc>
              <a:buClr>
                <a:srgbClr val="860724"/>
              </a:buClr>
              <a:buSzPct val="121000"/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rgbClr val="660033"/>
                </a:solidFill>
              </a:rPr>
              <a:t>La frontera del condado de Monterey al norte hasta hasta Cuesta Grade al sur</a:t>
            </a:r>
          </a:p>
          <a:p>
            <a:pPr marL="627063" lvl="1" indent="-169863">
              <a:lnSpc>
                <a:spcPct val="114000"/>
              </a:lnSpc>
              <a:buClr>
                <a:srgbClr val="860724"/>
              </a:buClr>
              <a:buSzPct val="121000"/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rgbClr val="660033"/>
                </a:solidFill>
              </a:rPr>
              <a:t>Las montañas de Santa Lucía al oeste, hasta Cholame Hills al este</a:t>
            </a:r>
            <a:endParaRPr lang="es-PR" sz="1600" dirty="0">
              <a:solidFill>
                <a:srgbClr val="660033"/>
              </a:solidFill>
            </a:endParaRPr>
          </a:p>
          <a:p>
            <a:pPr algn="just">
              <a:spcBef>
                <a:spcPts val="900"/>
              </a:spcBef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es-PR" sz="1700" dirty="0"/>
              <a:t>La denominación cuenta con 612,000 acres, y disfruta de un </a:t>
            </a:r>
            <a:r>
              <a:rPr lang="es-PR" sz="1700" b="1" dirty="0"/>
              <a:t>Clima Mediterráneo</a:t>
            </a:r>
          </a:p>
          <a:p>
            <a:pPr algn="just">
              <a:spcBef>
                <a:spcPts val="900"/>
              </a:spcBef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</a:pPr>
            <a:r>
              <a:rPr lang="es-PR" sz="1700" dirty="0"/>
              <a:t>Aunque es una región del interior, tiene un punto a solo 6 millas del océano por lo que también disfruta un clima marítimo tornándose más continental hacia el este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0AA4DB-9465-D900-22C4-6170F31F8C5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40881" y="621477"/>
            <a:ext cx="5120640" cy="56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6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FACD7495-B019-FB1A-F7FA-49D28D96FE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76" t="15339" r="10092" b="9774"/>
          <a:stretch/>
        </p:blipFill>
        <p:spPr bwMode="auto">
          <a:xfrm>
            <a:off x="7647982" y="12"/>
            <a:ext cx="4536930" cy="348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393C0350-2530-FF41-5E81-21172AEA1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3801783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37E298-B316-1351-8E86-2CB22DDE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624"/>
            <a:ext cx="7619572" cy="914400"/>
          </a:xfrm>
        </p:spPr>
        <p:txBody>
          <a:bodyPr/>
          <a:lstStyle/>
          <a:p>
            <a:pPr algn="ctr"/>
            <a:r>
              <a:rPr lang="en-US" sz="3600" dirty="0"/>
              <a:t>Creston District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1475C2-59D1-254A-CE3A-007471F4ECE9}"/>
              </a:ext>
            </a:extLst>
          </p:cNvPr>
          <p:cNvSpPr txBox="1"/>
          <p:nvPr/>
        </p:nvSpPr>
        <p:spPr>
          <a:xfrm>
            <a:off x="426945" y="661738"/>
            <a:ext cx="2880360" cy="1579343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/>
          <a:p>
            <a:pPr algn="ctr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s-ES" sz="1800" b="1" dirty="0"/>
              <a:t>UVAS </a:t>
            </a:r>
            <a:r>
              <a:rPr lang="es-ES" sz="1800" b="1" cap="all" dirty="0"/>
              <a:t>Principales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Cabernet Sauvignon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Merlot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endParaRPr lang="en-US" sz="1700" b="1" dirty="0">
              <a:solidFill>
                <a:schemeClr val="dk1"/>
              </a:solidFill>
              <a:latin typeface="Trebuchet MS" panose="020B0603020202020204" pitchFamily="34" charset="0"/>
            </a:endParaRP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endParaRPr lang="en-US" sz="1700" b="1" dirty="0">
              <a:solidFill>
                <a:schemeClr val="dk1"/>
              </a:solidFill>
              <a:latin typeface="Trebuchet MS" panose="020B0603020202020204" pitchFamily="34" charset="0"/>
            </a:endParaRP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endParaRPr lang="en-US" sz="1700" b="1" dirty="0">
              <a:solidFill>
                <a:schemeClr val="dk1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C090B5-3F52-1311-8FCD-AD5A8A75886B}"/>
              </a:ext>
            </a:extLst>
          </p:cNvPr>
          <p:cNvSpPr txBox="1">
            <a:spLocks/>
          </p:cNvSpPr>
          <p:nvPr/>
        </p:nvSpPr>
        <p:spPr>
          <a:xfrm>
            <a:off x="3616821" y="670281"/>
            <a:ext cx="3314918" cy="157080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4572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ES" sz="1800" b="1" dirty="0"/>
              <a:t>ÁREA TOTAL</a:t>
            </a:r>
          </a:p>
          <a:p>
            <a:pPr marL="3175" lvl="1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1700" dirty="0"/>
              <a:t>47,000 acres (19,020 hectáreas)</a:t>
            </a:r>
          </a:p>
          <a:p>
            <a:pPr marL="0" indent="0" algn="ctr">
              <a:spcBef>
                <a:spcPts val="600"/>
              </a:spcBef>
              <a:buNone/>
            </a:pPr>
            <a:endParaRPr lang="es-ES" sz="800" b="1" dirty="0"/>
          </a:p>
          <a:p>
            <a:pPr marL="0" indent="0" algn="ctr">
              <a:buNone/>
            </a:pPr>
            <a:r>
              <a:rPr lang="es-ES" sz="1600" b="1" dirty="0"/>
              <a:t>VIÑEDOS</a:t>
            </a:r>
          </a:p>
          <a:p>
            <a:pPr marL="3175" lvl="1" indent="0" algn="ctr">
              <a:spcBef>
                <a:spcPts val="600"/>
              </a:spcBef>
              <a:buNone/>
            </a:pPr>
            <a:r>
              <a:rPr lang="es-ES" sz="1600" dirty="0"/>
              <a:t>1,400 Acres (567 Hectáreas)</a:t>
            </a:r>
            <a:endParaRPr lang="es-ES" sz="1800" b="1" dirty="0"/>
          </a:p>
          <a:p>
            <a:pPr marL="0" indent="0" algn="ctr">
              <a:spcBef>
                <a:spcPts val="600"/>
              </a:spcBef>
              <a:buNone/>
            </a:pPr>
            <a:endParaRPr lang="es-ES" sz="1800" b="1" dirty="0"/>
          </a:p>
          <a:p>
            <a:pPr marL="0" indent="0" algn="ctr">
              <a:buNone/>
            </a:pPr>
            <a:endParaRPr lang="en-US" sz="11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920943-80E5-4355-039D-BDA4AC3AF953}"/>
              </a:ext>
            </a:extLst>
          </p:cNvPr>
          <p:cNvSpPr txBox="1">
            <a:spLocks/>
          </p:cNvSpPr>
          <p:nvPr/>
        </p:nvSpPr>
        <p:spPr>
          <a:xfrm>
            <a:off x="426945" y="2449133"/>
            <a:ext cx="2880360" cy="285888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4572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cap="all" dirty="0"/>
              <a:t>Topografía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Antiguas terrazas fluviales,  estribaciones de montañas y abanicos 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Área ha estado sujeta a levantamiento de la Falla de La Panza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Elevación 1000 - 2000pies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>
                <a:solidFill>
                  <a:srgbClr val="860724"/>
                </a:solidFill>
              </a:rPr>
              <a:t>Principalmente dedicado al cultivo</a:t>
            </a:r>
          </a:p>
          <a:p>
            <a:pPr marL="177800" lvl="1" indent="-174625">
              <a:lnSpc>
                <a:spcPct val="100000"/>
              </a:lnSpc>
            </a:pPr>
            <a:endParaRPr lang="en-US" sz="16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833DF4-5FE9-81FA-848B-AEA2C402F969}"/>
              </a:ext>
            </a:extLst>
          </p:cNvPr>
          <p:cNvSpPr txBox="1">
            <a:spLocks/>
          </p:cNvSpPr>
          <p:nvPr/>
        </p:nvSpPr>
        <p:spPr>
          <a:xfrm>
            <a:off x="3611923" y="2437707"/>
            <a:ext cx="3324714" cy="2858880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4572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SUELOS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Mezcla de granito y roca sedimentaria traída a través de vías fluviales (erosión)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Suelos viejos y bien desarrollados de terrazas y laderas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Combinación de franco y alto contenido granítico.</a:t>
            </a:r>
            <a:endParaRPr lang="en-US" sz="16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18B73C3-157A-F4C7-7190-DE99E4B7C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02359"/>
              </p:ext>
            </p:extLst>
          </p:nvPr>
        </p:nvGraphicFramePr>
        <p:xfrm>
          <a:off x="2743115" y="5903036"/>
          <a:ext cx="292608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241984119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78374235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25-35°F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11.5”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0847707"/>
                  </a:ext>
                </a:extLst>
              </a:tr>
            </a:tbl>
          </a:graphicData>
        </a:graphic>
      </p:graphicFrame>
      <p:pic>
        <p:nvPicPr>
          <p:cNvPr id="5" name="Graphic 4" descr="Rain with solid fill">
            <a:extLst>
              <a:ext uri="{FF2B5EF4-FFF2-40B4-BE49-F238E27FC236}">
                <a16:creationId xmlns:a16="http://schemas.microsoft.com/office/drawing/2014/main" id="{C7BFF95A-9D96-3CB6-879E-200E5C03DA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68506" y="5349278"/>
            <a:ext cx="548640" cy="54864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537DB7A-EF98-4F57-6DA4-7BCF6382227A}"/>
              </a:ext>
            </a:extLst>
          </p:cNvPr>
          <p:cNvGrpSpPr/>
          <p:nvPr/>
        </p:nvGrpSpPr>
        <p:grpSpPr>
          <a:xfrm>
            <a:off x="3236675" y="5412128"/>
            <a:ext cx="697385" cy="446843"/>
            <a:chOff x="3138355" y="5373565"/>
            <a:chExt cx="697385" cy="4468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62DF14E-7CA1-82F0-8E8C-50F1AD162EC0}"/>
                </a:ext>
              </a:extLst>
            </p:cNvPr>
            <p:cNvGrpSpPr/>
            <p:nvPr/>
          </p:nvGrpSpPr>
          <p:grpSpPr>
            <a:xfrm>
              <a:off x="3138355" y="5373565"/>
              <a:ext cx="528775" cy="446843"/>
              <a:chOff x="5000805" y="1742457"/>
              <a:chExt cx="528775" cy="446843"/>
            </a:xfrm>
          </p:grpSpPr>
          <p:pic>
            <p:nvPicPr>
              <p:cNvPr id="9" name="Graphic 8" descr="Thermometer with solid fill">
                <a:extLst>
                  <a:ext uri="{FF2B5EF4-FFF2-40B4-BE49-F238E27FC236}">
                    <a16:creationId xmlns:a16="http://schemas.microsoft.com/office/drawing/2014/main" id="{3D17E919-2906-3A3A-927F-CD39B47E2C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163820" y="1823540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13" name="Graphic 12" descr="Dim (Smaller Sun) outline">
                <a:extLst>
                  <a:ext uri="{FF2B5EF4-FFF2-40B4-BE49-F238E27FC236}">
                    <a16:creationId xmlns:a16="http://schemas.microsoft.com/office/drawing/2014/main" id="{249442BE-66DD-5878-F3A0-5918849E16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000805" y="1742457"/>
                <a:ext cx="365760" cy="365760"/>
              </a:xfrm>
              <a:prstGeom prst="rect">
                <a:avLst/>
              </a:prstGeom>
            </p:spPr>
          </p:pic>
        </p:grpSp>
        <p:pic>
          <p:nvPicPr>
            <p:cNvPr id="26" name="Graphic 25" descr="Moon and stars outline">
              <a:extLst>
                <a:ext uri="{FF2B5EF4-FFF2-40B4-BE49-F238E27FC236}">
                  <a16:creationId xmlns:a16="http://schemas.microsoft.com/office/drawing/2014/main" id="{B3A8F603-1B9F-29CC-86F1-BC16C657F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561420" y="5402056"/>
              <a:ext cx="274320" cy="27432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6AD0A6-1DDE-F0FE-88ED-D37642ED2D6F}"/>
              </a:ext>
            </a:extLst>
          </p:cNvPr>
          <p:cNvGrpSpPr/>
          <p:nvPr/>
        </p:nvGrpSpPr>
        <p:grpSpPr>
          <a:xfrm>
            <a:off x="621050" y="1051984"/>
            <a:ext cx="193877" cy="480186"/>
            <a:chOff x="929640" y="1758363"/>
            <a:chExt cx="193877" cy="480186"/>
          </a:xfrm>
          <a:solidFill>
            <a:srgbClr val="860724"/>
          </a:solidFill>
        </p:grpSpPr>
        <p:pic>
          <p:nvPicPr>
            <p:cNvPr id="25" name="Graphic 24" descr="Grapes with solid fill">
              <a:extLst>
                <a:ext uri="{FF2B5EF4-FFF2-40B4-BE49-F238E27FC236}">
                  <a16:creationId xmlns:a16="http://schemas.microsoft.com/office/drawing/2014/main" id="{49F5E587-57DA-4093-BF15-42FF817E4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29640" y="1758363"/>
              <a:ext cx="182880" cy="182880"/>
            </a:xfrm>
            <a:prstGeom prst="rect">
              <a:avLst/>
            </a:prstGeom>
          </p:spPr>
        </p:pic>
        <p:pic>
          <p:nvPicPr>
            <p:cNvPr id="28" name="Graphic 27" descr="Grapes with solid fill">
              <a:extLst>
                <a:ext uri="{FF2B5EF4-FFF2-40B4-BE49-F238E27FC236}">
                  <a16:creationId xmlns:a16="http://schemas.microsoft.com/office/drawing/2014/main" id="{13F9AE0E-D83D-CEE5-17C3-A492C30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40637" y="2055669"/>
              <a:ext cx="182880" cy="182880"/>
            </a:xfrm>
            <a:prstGeom prst="rect">
              <a:avLst/>
            </a:prstGeom>
          </p:spPr>
        </p:pic>
      </p:grpSp>
      <p:sp>
        <p:nvSpPr>
          <p:cNvPr id="1027" name="TextBox 1026">
            <a:extLst>
              <a:ext uri="{FF2B5EF4-FFF2-40B4-BE49-F238E27FC236}">
                <a16:creationId xmlns:a16="http://schemas.microsoft.com/office/drawing/2014/main" id="{CF74E374-5B26-6A9A-5273-8938C4ABE011}"/>
              </a:ext>
            </a:extLst>
          </p:cNvPr>
          <p:cNvSpPr txBox="1"/>
          <p:nvPr/>
        </p:nvSpPr>
        <p:spPr>
          <a:xfrm>
            <a:off x="426945" y="6331288"/>
            <a:ext cx="6504794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91440" rIns="91440">
            <a:spAutoFit/>
          </a:bodyPr>
          <a:lstStyle/>
          <a:p>
            <a:pPr marL="1603375" indent="-1603375"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Rhone Blends (</a:t>
            </a:r>
            <a:r>
              <a:rPr lang="en-US" sz="1600" dirty="0" err="1">
                <a:solidFill>
                  <a:schemeClr val="bg1"/>
                </a:solidFill>
              </a:rPr>
              <a:t>Granache</a:t>
            </a:r>
            <a:r>
              <a:rPr lang="en-US" sz="1600" dirty="0">
                <a:solidFill>
                  <a:schemeClr val="bg1"/>
                </a:solidFill>
              </a:rPr>
              <a:t>/Syrah/</a:t>
            </a:r>
            <a:r>
              <a:rPr lang="en-US" sz="1600" dirty="0" err="1">
                <a:solidFill>
                  <a:schemeClr val="bg1"/>
                </a:solidFill>
              </a:rPr>
              <a:t>Monastrell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DF156D-C7AD-5948-7211-DF90E902BCE2}"/>
              </a:ext>
            </a:extLst>
          </p:cNvPr>
          <p:cNvSpPr txBox="1"/>
          <p:nvPr/>
        </p:nvSpPr>
        <p:spPr>
          <a:xfrm>
            <a:off x="426945" y="5660889"/>
            <a:ext cx="1629276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Principales vinos:</a:t>
            </a:r>
          </a:p>
        </p:txBody>
      </p:sp>
    </p:spTree>
    <p:extLst>
      <p:ext uri="{BB962C8B-B14F-4D97-AF65-F5344CB8AC3E}">
        <p14:creationId xmlns:p14="http://schemas.microsoft.com/office/powerpoint/2010/main" val="416637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>
            <a:extLst>
              <a:ext uri="{FF2B5EF4-FFF2-40B4-BE49-F238E27FC236}">
                <a16:creationId xmlns:a16="http://schemas.microsoft.com/office/drawing/2014/main" id="{B14CAB3F-8493-787F-C1DD-D9A5250679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1"/>
          <a:stretch/>
        </p:blipFill>
        <p:spPr bwMode="auto">
          <a:xfrm>
            <a:off x="7620000" y="3974003"/>
            <a:ext cx="4572000" cy="28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646C0792-04BE-B778-85F5-09BC8815A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8" t="15339" r="9729" b="9774"/>
          <a:stretch/>
        </p:blipFill>
        <p:spPr bwMode="auto">
          <a:xfrm>
            <a:off x="7619572" y="11177"/>
            <a:ext cx="4572000" cy="344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37E298-B316-1351-8E86-2CB22DDE8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624"/>
            <a:ext cx="7619572" cy="914400"/>
          </a:xfrm>
        </p:spPr>
        <p:txBody>
          <a:bodyPr/>
          <a:lstStyle/>
          <a:p>
            <a:pPr algn="ctr"/>
            <a:r>
              <a:rPr lang="en-US" sz="3600" dirty="0"/>
              <a:t>Highlands District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1475C2-59D1-254A-CE3A-007471F4ECE9}"/>
              </a:ext>
            </a:extLst>
          </p:cNvPr>
          <p:cNvSpPr txBox="1"/>
          <p:nvPr/>
        </p:nvSpPr>
        <p:spPr>
          <a:xfrm>
            <a:off x="426944" y="661738"/>
            <a:ext cx="2972745" cy="155655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noAutofit/>
          </a:bodyPr>
          <a:lstStyle/>
          <a:p>
            <a:pPr algn="ctr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s-ES" sz="1800" b="1" dirty="0"/>
              <a:t>UVAS </a:t>
            </a:r>
            <a:r>
              <a:rPr lang="es-ES" sz="1800" b="1" cap="all" dirty="0"/>
              <a:t>Principales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Petite Sirah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Cabernet Sauvignon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Merlot</a:t>
            </a:r>
          </a:p>
          <a:p>
            <a:pPr marL="344488" indent="-344488">
              <a:lnSpc>
                <a:spcPct val="114000"/>
              </a:lnSpc>
              <a:buClr>
                <a:schemeClr val="bg1"/>
              </a:buClr>
              <a:buFont typeface="Wingdings" panose="05000000000000000000" pitchFamily="2" charset="2"/>
              <a:buChar char="q"/>
            </a:pPr>
            <a:r>
              <a:rPr lang="en-US" sz="1700" b="1" dirty="0">
                <a:solidFill>
                  <a:schemeClr val="dk1"/>
                </a:solidFill>
                <a:latin typeface="Trebuchet MS" panose="020B0603020202020204" pitchFamily="34" charset="0"/>
              </a:rPr>
              <a:t>Chenin Blanc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5C090B5-3F52-1311-8FCD-AD5A8A75886B}"/>
              </a:ext>
            </a:extLst>
          </p:cNvPr>
          <p:cNvSpPr txBox="1">
            <a:spLocks/>
          </p:cNvSpPr>
          <p:nvPr/>
        </p:nvSpPr>
        <p:spPr>
          <a:xfrm>
            <a:off x="3669929" y="661737"/>
            <a:ext cx="3610710" cy="155655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4572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ES" sz="1800" b="1" dirty="0"/>
              <a:t>ÁREA TOTAL</a:t>
            </a:r>
          </a:p>
          <a:p>
            <a:pPr marL="3175" lvl="1" indent="0" algn="ctr">
              <a:lnSpc>
                <a:spcPct val="100000"/>
              </a:lnSpc>
              <a:spcBef>
                <a:spcPts val="600"/>
              </a:spcBef>
              <a:buNone/>
            </a:pPr>
            <a:r>
              <a:rPr lang="es-ES" sz="1700" dirty="0"/>
              <a:t>60,300 acres</a:t>
            </a:r>
          </a:p>
          <a:p>
            <a:pPr marL="3175" lvl="1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s-ES" sz="1700" dirty="0"/>
              <a:t>(24,400 hectáreas)</a:t>
            </a:r>
          </a:p>
          <a:p>
            <a:pPr marL="0" indent="0" algn="ctr">
              <a:spcBef>
                <a:spcPts val="600"/>
              </a:spcBef>
              <a:buNone/>
            </a:pPr>
            <a:endParaRPr lang="es-ES" sz="1800" b="1" dirty="0"/>
          </a:p>
          <a:p>
            <a:pPr marL="0" indent="0" algn="ctr">
              <a:buNone/>
            </a:pPr>
            <a:endParaRPr lang="en-US" sz="11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8920943-80E5-4355-039D-BDA4AC3AF953}"/>
              </a:ext>
            </a:extLst>
          </p:cNvPr>
          <p:cNvSpPr txBox="1">
            <a:spLocks/>
          </p:cNvSpPr>
          <p:nvPr/>
        </p:nvSpPr>
        <p:spPr>
          <a:xfrm>
            <a:off x="426945" y="2385360"/>
            <a:ext cx="2972745" cy="2930375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4572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cap="all" dirty="0"/>
              <a:t>Topografía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Grandes extensiones de campo abierto, colinas bajas y terrazas separados por cañones y arroyos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Elevación 1,160 – 2,086pies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>
                <a:solidFill>
                  <a:srgbClr val="860724"/>
                </a:solidFill>
              </a:rPr>
              <a:t>Mayor elevación y mayor cambio diurno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>
                <a:solidFill>
                  <a:srgbClr val="860724"/>
                </a:solidFill>
              </a:rPr>
              <a:t>El clima más continental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>
                <a:solidFill>
                  <a:srgbClr val="860724"/>
                </a:solidFill>
              </a:rPr>
              <a:t>Doble efecto sombra de lluvia</a:t>
            </a:r>
            <a:endParaRPr lang="en-US" sz="16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B833DF4-5FE9-81FA-848B-AEA2C402F969}"/>
              </a:ext>
            </a:extLst>
          </p:cNvPr>
          <p:cNvSpPr txBox="1">
            <a:spLocks/>
          </p:cNvSpPr>
          <p:nvPr/>
        </p:nvSpPr>
        <p:spPr>
          <a:xfrm>
            <a:off x="3650065" y="2385359"/>
            <a:ext cx="3610710" cy="293555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 vert="horz" lIns="45720" tIns="45720" rIns="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1800" b="1" dirty="0"/>
              <a:t>SUELOS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Franco arenoso a lo largo de los arroyos, franco en los pequeños abanicos aluviales y franco arenoso grueso a franco arcilloso en las laderas. 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Suelos viejos alcalinos percolados con arenosos más jóvenes a lo largo arroyos activos</a:t>
            </a:r>
          </a:p>
          <a:p>
            <a:pPr marL="177800" lvl="1" indent="-174625">
              <a:lnSpc>
                <a:spcPct val="100000"/>
              </a:lnSpc>
            </a:pPr>
            <a:r>
              <a:rPr lang="es-ES" sz="1600" dirty="0"/>
              <a:t>Aluviales profundos, a veces cementados con carbonato de calcio</a:t>
            </a:r>
          </a:p>
          <a:p>
            <a:pPr marL="177800" lvl="1" indent="-174625">
              <a:lnSpc>
                <a:spcPct val="100000"/>
              </a:lnSpc>
            </a:pPr>
            <a:endParaRPr lang="es-ES" sz="16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18B73C3-157A-F4C7-7190-DE99E4B7C3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5266933"/>
              </p:ext>
            </p:extLst>
          </p:nvPr>
        </p:nvGraphicFramePr>
        <p:xfrm>
          <a:off x="2712635" y="5882452"/>
          <a:ext cx="292608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241984119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78374235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800" b="0" dirty="0">
                          <a:solidFill>
                            <a:srgbClr val="860724"/>
                          </a:solidFill>
                        </a:rPr>
                        <a:t>50+°F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12”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20847707"/>
                  </a:ext>
                </a:extLst>
              </a:tr>
            </a:tbl>
          </a:graphicData>
        </a:graphic>
      </p:graphicFrame>
      <p:pic>
        <p:nvPicPr>
          <p:cNvPr id="5" name="Graphic 4" descr="Rain with solid fill">
            <a:extLst>
              <a:ext uri="{FF2B5EF4-FFF2-40B4-BE49-F238E27FC236}">
                <a16:creationId xmlns:a16="http://schemas.microsoft.com/office/drawing/2014/main" id="{C7BFF95A-9D96-3CB6-879E-200E5C03DA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68506" y="5349278"/>
            <a:ext cx="548640" cy="54864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3537DB7A-EF98-4F57-6DA4-7BCF6382227A}"/>
              </a:ext>
            </a:extLst>
          </p:cNvPr>
          <p:cNvGrpSpPr/>
          <p:nvPr/>
        </p:nvGrpSpPr>
        <p:grpSpPr>
          <a:xfrm>
            <a:off x="3236675" y="5412128"/>
            <a:ext cx="697385" cy="446843"/>
            <a:chOff x="3138355" y="5373565"/>
            <a:chExt cx="697385" cy="446843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62DF14E-7CA1-82F0-8E8C-50F1AD162EC0}"/>
                </a:ext>
              </a:extLst>
            </p:cNvPr>
            <p:cNvGrpSpPr/>
            <p:nvPr/>
          </p:nvGrpSpPr>
          <p:grpSpPr>
            <a:xfrm>
              <a:off x="3138355" y="5373565"/>
              <a:ext cx="528775" cy="446843"/>
              <a:chOff x="5000805" y="1742457"/>
              <a:chExt cx="528775" cy="446843"/>
            </a:xfrm>
          </p:grpSpPr>
          <p:pic>
            <p:nvPicPr>
              <p:cNvPr id="9" name="Graphic 8" descr="Thermometer with solid fill">
                <a:extLst>
                  <a:ext uri="{FF2B5EF4-FFF2-40B4-BE49-F238E27FC236}">
                    <a16:creationId xmlns:a16="http://schemas.microsoft.com/office/drawing/2014/main" id="{3D17E919-2906-3A3A-927F-CD39B47E2C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5163820" y="1823540"/>
                <a:ext cx="365760" cy="365760"/>
              </a:xfrm>
              <a:prstGeom prst="rect">
                <a:avLst/>
              </a:prstGeom>
            </p:spPr>
          </p:pic>
          <p:pic>
            <p:nvPicPr>
              <p:cNvPr id="13" name="Graphic 12" descr="Dim (Smaller Sun) outline">
                <a:extLst>
                  <a:ext uri="{FF2B5EF4-FFF2-40B4-BE49-F238E27FC236}">
                    <a16:creationId xmlns:a16="http://schemas.microsoft.com/office/drawing/2014/main" id="{249442BE-66DD-5878-F3A0-5918849E16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5000805" y="1742457"/>
                <a:ext cx="365760" cy="365760"/>
              </a:xfrm>
              <a:prstGeom prst="rect">
                <a:avLst/>
              </a:prstGeom>
            </p:spPr>
          </p:pic>
        </p:grpSp>
        <p:pic>
          <p:nvPicPr>
            <p:cNvPr id="26" name="Graphic 25" descr="Moon and stars outline">
              <a:extLst>
                <a:ext uri="{FF2B5EF4-FFF2-40B4-BE49-F238E27FC236}">
                  <a16:creationId xmlns:a16="http://schemas.microsoft.com/office/drawing/2014/main" id="{B3A8F603-1B9F-29CC-86F1-BC16C657F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3561420" y="5402056"/>
              <a:ext cx="274320" cy="27432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6AD0A6-1DDE-F0FE-88ED-D37642ED2D6F}"/>
              </a:ext>
            </a:extLst>
          </p:cNvPr>
          <p:cNvGrpSpPr/>
          <p:nvPr/>
        </p:nvGrpSpPr>
        <p:grpSpPr>
          <a:xfrm>
            <a:off x="621050" y="1051984"/>
            <a:ext cx="193877" cy="762314"/>
            <a:chOff x="929640" y="1758363"/>
            <a:chExt cx="193877" cy="762314"/>
          </a:xfrm>
          <a:solidFill>
            <a:srgbClr val="860724"/>
          </a:solidFill>
        </p:grpSpPr>
        <p:pic>
          <p:nvPicPr>
            <p:cNvPr id="25" name="Graphic 24" descr="Grapes with solid fill">
              <a:extLst>
                <a:ext uri="{FF2B5EF4-FFF2-40B4-BE49-F238E27FC236}">
                  <a16:creationId xmlns:a16="http://schemas.microsoft.com/office/drawing/2014/main" id="{49F5E587-57DA-4093-BF15-42FF817E47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29640" y="1758363"/>
              <a:ext cx="182880" cy="182880"/>
            </a:xfrm>
            <a:prstGeom prst="rect">
              <a:avLst/>
            </a:prstGeom>
          </p:spPr>
        </p:pic>
        <p:pic>
          <p:nvPicPr>
            <p:cNvPr id="28" name="Graphic 27" descr="Grapes with solid fill">
              <a:extLst>
                <a:ext uri="{FF2B5EF4-FFF2-40B4-BE49-F238E27FC236}">
                  <a16:creationId xmlns:a16="http://schemas.microsoft.com/office/drawing/2014/main" id="{13F9AE0E-D83D-CEE5-17C3-A492C305F2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40637" y="2055669"/>
              <a:ext cx="182880" cy="182880"/>
            </a:xfrm>
            <a:prstGeom prst="rect">
              <a:avLst/>
            </a:prstGeom>
          </p:spPr>
        </p:pic>
        <p:pic>
          <p:nvPicPr>
            <p:cNvPr id="29" name="Graphic 28" descr="Grapes with solid fill">
              <a:extLst>
                <a:ext uri="{FF2B5EF4-FFF2-40B4-BE49-F238E27FC236}">
                  <a16:creationId xmlns:a16="http://schemas.microsoft.com/office/drawing/2014/main" id="{8A5ADA6D-E142-C3D3-F046-5B4252C98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29640" y="2337797"/>
              <a:ext cx="182880" cy="182880"/>
            </a:xfrm>
            <a:prstGeom prst="rect">
              <a:avLst/>
            </a:prstGeom>
          </p:spPr>
        </p:pic>
      </p:grpSp>
      <p:sp>
        <p:nvSpPr>
          <p:cNvPr id="1027" name="TextBox 1026">
            <a:extLst>
              <a:ext uri="{FF2B5EF4-FFF2-40B4-BE49-F238E27FC236}">
                <a16:creationId xmlns:a16="http://schemas.microsoft.com/office/drawing/2014/main" id="{CF74E374-5B26-6A9A-5273-8938C4ABE011}"/>
              </a:ext>
            </a:extLst>
          </p:cNvPr>
          <p:cNvSpPr txBox="1"/>
          <p:nvPr/>
        </p:nvSpPr>
        <p:spPr>
          <a:xfrm>
            <a:off x="426944" y="6309360"/>
            <a:ext cx="6504795" cy="33855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 lIns="91440" rIns="91440">
            <a:spAutoFit/>
          </a:bodyPr>
          <a:lstStyle/>
          <a:p>
            <a:pPr marL="1603375" indent="-1603375"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Chenin Blanc, Red Blends</a:t>
            </a:r>
          </a:p>
        </p:txBody>
      </p:sp>
      <p:pic>
        <p:nvPicPr>
          <p:cNvPr id="4" name="Graphic 3" descr="Grapes with solid fill">
            <a:extLst>
              <a:ext uri="{FF2B5EF4-FFF2-40B4-BE49-F238E27FC236}">
                <a16:creationId xmlns:a16="http://schemas.microsoft.com/office/drawing/2014/main" id="{38B8DF45-EF59-8241-1C6F-C64EF1280AB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32047" y="1974773"/>
            <a:ext cx="182880" cy="182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B9FC55-7EE6-F1A8-CC8C-2FE88FC5FA8A}"/>
              </a:ext>
            </a:extLst>
          </p:cNvPr>
          <p:cNvSpPr txBox="1"/>
          <p:nvPr/>
        </p:nvSpPr>
        <p:spPr>
          <a:xfrm>
            <a:off x="426944" y="5648847"/>
            <a:ext cx="1690885" cy="64633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Principales vinos:</a:t>
            </a:r>
          </a:p>
        </p:txBody>
      </p:sp>
    </p:spTree>
    <p:extLst>
      <p:ext uri="{BB962C8B-B14F-4D97-AF65-F5344CB8AC3E}">
        <p14:creationId xmlns:p14="http://schemas.microsoft.com/office/powerpoint/2010/main" val="2731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078A4-CB76-C2C5-426D-641F8D1A2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365760"/>
            <a:ext cx="6332752" cy="914400"/>
          </a:xfrm>
        </p:spPr>
        <p:txBody>
          <a:bodyPr anchor="t">
            <a:normAutofit/>
          </a:bodyPr>
          <a:lstStyle/>
          <a:p>
            <a:r>
              <a:rPr lang="es-PR" b="1" i="0" dirty="0">
                <a:effectLst/>
              </a:rPr>
              <a:t>Paso Robles </a:t>
            </a:r>
            <a:r>
              <a:rPr lang="es-PR" dirty="0"/>
              <a:t>Sub-</a:t>
            </a:r>
            <a:r>
              <a:rPr lang="es-PR" b="1" i="0" dirty="0" err="1">
                <a:effectLst/>
              </a:rPr>
              <a:t>AVAs</a:t>
            </a:r>
            <a:r>
              <a:rPr lang="es-PR" b="1" i="0" dirty="0">
                <a:effectLst/>
              </a:rPr>
              <a:t> Resumen</a:t>
            </a:r>
            <a:endParaRPr lang="es-PR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7D8B6A-66CF-20D6-96BD-844653F1F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082350"/>
            <a:ext cx="6200293" cy="5604189"/>
          </a:xfrm>
        </p:spPr>
        <p:txBody>
          <a:bodyPr>
            <a:noAutofit/>
          </a:bodyPr>
          <a:lstStyle/>
          <a:p>
            <a:pPr>
              <a:spcBef>
                <a:spcPts val="400"/>
              </a:spcBef>
              <a:spcAft>
                <a:spcPts val="4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s-PR" sz="1600" b="1" dirty="0"/>
              <a:t>Mas Grande – </a:t>
            </a:r>
            <a:r>
              <a:rPr lang="es-PR" sz="1600" dirty="0">
                <a:solidFill>
                  <a:srgbClr val="860724"/>
                </a:solidFill>
              </a:rPr>
              <a:t>Estrella District </a:t>
            </a:r>
            <a:r>
              <a:rPr lang="es-PR" sz="1600" dirty="0"/>
              <a:t>- </a:t>
            </a:r>
            <a:r>
              <a:rPr lang="es-ES" sz="1600" dirty="0"/>
              <a:t>66,800 acres</a:t>
            </a:r>
          </a:p>
          <a:p>
            <a:pPr>
              <a:spcBef>
                <a:spcPts val="400"/>
              </a:spcBef>
              <a:spcAft>
                <a:spcPts val="4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s-ES" sz="1600" b="1" dirty="0"/>
              <a:t>Mas Pequeña – </a:t>
            </a:r>
            <a:r>
              <a:rPr lang="es-ES" sz="1600" dirty="0">
                <a:solidFill>
                  <a:srgbClr val="860724"/>
                </a:solidFill>
              </a:rPr>
              <a:t>Willow Creek </a:t>
            </a:r>
            <a:r>
              <a:rPr lang="es-ES" sz="1600" dirty="0"/>
              <a:t>– 16,000 acres</a:t>
            </a:r>
            <a:endParaRPr lang="es-PR" sz="1600" dirty="0"/>
          </a:p>
          <a:p>
            <a:pPr>
              <a:spcBef>
                <a:spcPts val="400"/>
              </a:spcBef>
              <a:spcAft>
                <a:spcPts val="4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s-PR" sz="1600" b="1" dirty="0"/>
              <a:t>Mas húmeda </a:t>
            </a:r>
            <a:r>
              <a:rPr lang="es-PR" sz="1600" dirty="0"/>
              <a:t>– </a:t>
            </a:r>
            <a:r>
              <a:rPr lang="es-PR" sz="1600" dirty="0">
                <a:solidFill>
                  <a:srgbClr val="860724"/>
                </a:solidFill>
              </a:rPr>
              <a:t>Adelaida District</a:t>
            </a:r>
            <a:r>
              <a:rPr lang="es-PR" sz="1600" dirty="0"/>
              <a:t>– es la más al norte en el lado costero (viento y niebla) – la de mayor precipitación</a:t>
            </a:r>
          </a:p>
          <a:p>
            <a:pPr>
              <a:spcBef>
                <a:spcPts val="400"/>
              </a:spcBef>
              <a:spcAft>
                <a:spcPts val="4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s-PR" sz="1600" b="1" dirty="0"/>
              <a:t>Clima más Ventoso, Caliente y Seco </a:t>
            </a:r>
            <a:r>
              <a:rPr lang="es-PR" sz="1600" dirty="0"/>
              <a:t>– </a:t>
            </a:r>
            <a:r>
              <a:rPr lang="es-PR" sz="1600" dirty="0">
                <a:solidFill>
                  <a:srgbClr val="860724"/>
                </a:solidFill>
              </a:rPr>
              <a:t>San Miguel District </a:t>
            </a:r>
            <a:r>
              <a:rPr lang="es-PR" sz="1600" dirty="0"/>
              <a:t>– efecto de sombra de lluvia (Cordillera Santa Lucía) y menor influencia marítima ya que se encuentra en los valles del Interior</a:t>
            </a:r>
          </a:p>
          <a:p>
            <a:pPr>
              <a:spcBef>
                <a:spcPts val="400"/>
              </a:spcBef>
              <a:spcAft>
                <a:spcPts val="4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s-PR" sz="1600" b="1" dirty="0"/>
              <a:t>Mas fresca </a:t>
            </a:r>
            <a:r>
              <a:rPr lang="es-PR" sz="1600" dirty="0"/>
              <a:t>– </a:t>
            </a:r>
            <a:r>
              <a:rPr lang="es-PR" sz="1600" dirty="0">
                <a:solidFill>
                  <a:srgbClr val="860724"/>
                </a:solidFill>
              </a:rPr>
              <a:t>Templeton Gap </a:t>
            </a:r>
            <a:r>
              <a:rPr lang="es-PR" sz="1600" dirty="0"/>
              <a:t>– viento frio y niebla del Pacífico</a:t>
            </a:r>
          </a:p>
          <a:p>
            <a:pPr>
              <a:spcBef>
                <a:spcPts val="400"/>
              </a:spcBef>
              <a:spcAft>
                <a:spcPts val="4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s-PR" sz="1600" b="1" dirty="0"/>
              <a:t>Más fresca del área sur </a:t>
            </a:r>
            <a:r>
              <a:rPr lang="es-PR" sz="1600" dirty="0"/>
              <a:t>– </a:t>
            </a:r>
            <a:r>
              <a:rPr lang="es-PR" sz="1600" dirty="0">
                <a:solidFill>
                  <a:srgbClr val="860724"/>
                </a:solidFill>
              </a:rPr>
              <a:t>Santa Margarita Ranch </a:t>
            </a:r>
            <a:r>
              <a:rPr lang="es-PR" sz="1600" dirty="0"/>
              <a:t>- temperaturas más altas, pero recibe niebla del Pacifico y es la segunda en precipitación</a:t>
            </a:r>
          </a:p>
          <a:p>
            <a:pPr>
              <a:spcBef>
                <a:spcPts val="400"/>
              </a:spcBef>
              <a:spcAft>
                <a:spcPts val="4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s-PR" sz="1600" b="1" dirty="0"/>
              <a:t>Menos precipitación </a:t>
            </a:r>
            <a:r>
              <a:rPr lang="es-PR" sz="1600" dirty="0"/>
              <a:t>– </a:t>
            </a:r>
            <a:r>
              <a:rPr lang="es-PR" sz="1600" dirty="0">
                <a:solidFill>
                  <a:srgbClr val="860724"/>
                </a:solidFill>
              </a:rPr>
              <a:t>San Juan Creek </a:t>
            </a:r>
            <a:r>
              <a:rPr lang="es-PR" sz="1600" dirty="0"/>
              <a:t>- Efecto de sombra de lluvia (Cordillera de Santa Lucía)</a:t>
            </a:r>
          </a:p>
          <a:p>
            <a:pPr>
              <a:spcBef>
                <a:spcPts val="400"/>
              </a:spcBef>
              <a:spcAft>
                <a:spcPts val="4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s-PR" sz="1600" b="1" dirty="0"/>
              <a:t>Clima más continental </a:t>
            </a:r>
            <a:r>
              <a:rPr lang="es-PR" sz="1600" dirty="0">
                <a:solidFill>
                  <a:srgbClr val="860724"/>
                </a:solidFill>
              </a:rPr>
              <a:t>– Highlands District </a:t>
            </a:r>
            <a:r>
              <a:rPr lang="es-PR" sz="1600" dirty="0"/>
              <a:t>– a 33 millas del Océano Pacífico y tiene doble efecto de sombra de lluvia (</a:t>
            </a:r>
            <a:r>
              <a:rPr lang="en-US" sz="1600" dirty="0"/>
              <a:t>Cordilleras Sta Lucia y La Panza)</a:t>
            </a:r>
            <a:endParaRPr lang="es-PR" sz="1600" dirty="0"/>
          </a:p>
          <a:p>
            <a:pPr>
              <a:spcBef>
                <a:spcPts val="400"/>
              </a:spcBef>
              <a:spcAft>
                <a:spcPts val="4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s-PR" sz="1600" b="1" dirty="0"/>
              <a:t>Mayor elevació</a:t>
            </a:r>
            <a:r>
              <a:rPr lang="es-PR" sz="1600" dirty="0"/>
              <a:t>n – </a:t>
            </a:r>
            <a:r>
              <a:rPr lang="es-PR" sz="1600" dirty="0">
                <a:solidFill>
                  <a:srgbClr val="860724"/>
                </a:solidFill>
              </a:rPr>
              <a:t>Highlands District</a:t>
            </a:r>
          </a:p>
          <a:p>
            <a:pPr>
              <a:spcBef>
                <a:spcPts val="400"/>
              </a:spcBef>
              <a:spcAft>
                <a:spcPts val="400"/>
              </a:spcAft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s-PR" sz="1600" b="1" dirty="0"/>
              <a:t>Única con Clon en su nombre </a:t>
            </a:r>
            <a:r>
              <a:rPr lang="es-PR" sz="1600" dirty="0"/>
              <a:t>– </a:t>
            </a:r>
            <a:r>
              <a:rPr lang="es-PR" sz="1600" dirty="0">
                <a:solidFill>
                  <a:srgbClr val="860724"/>
                </a:solidFill>
              </a:rPr>
              <a:t>Estrella District</a:t>
            </a:r>
            <a:endParaRPr lang="es-PR" sz="1600" dirty="0"/>
          </a:p>
        </p:txBody>
      </p:sp>
      <p:pic>
        <p:nvPicPr>
          <p:cNvPr id="2050" name="Picture 2" descr="Why Paso Robles Is Cabernet Country">
            <a:extLst>
              <a:ext uri="{FF2B5EF4-FFF2-40B4-BE49-F238E27FC236}">
                <a16:creationId xmlns:a16="http://schemas.microsoft.com/office/drawing/2014/main" id="{731B36D0-C852-618F-FDA9-39745F8EA5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4" r="-2" b="-2"/>
          <a:stretch/>
        </p:blipFill>
        <p:spPr bwMode="auto">
          <a:xfrm>
            <a:off x="6911162" y="0"/>
            <a:ext cx="5280837" cy="668654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68288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95AF4BC-CCCF-8349-D750-70977757E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5040" y="365125"/>
            <a:ext cx="10984114" cy="914400"/>
          </a:xfrm>
        </p:spPr>
        <p:txBody>
          <a:bodyPr vert="horz" lIns="0" tIns="0" rIns="0" bIns="0" spcCol="301752" rtlCol="0">
            <a:noAutofit/>
          </a:bodyPr>
          <a:lstStyle/>
          <a:p>
            <a:pPr algn="ctr"/>
            <a:r>
              <a:rPr lang="en-US" sz="5400" dirty="0"/>
              <a:t>Paso Robles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1D69CF-F346-8C79-8182-7F0C9F302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1554480"/>
            <a:ext cx="4410075" cy="2743200"/>
          </a:xfrm>
        </p:spPr>
        <p:txBody>
          <a:bodyPr anchor="ctr"/>
          <a:lstStyle/>
          <a:p>
            <a:r>
              <a:rPr lang="es-PR" sz="5400"/>
              <a:t>Reglamentos</a:t>
            </a:r>
          </a:p>
        </p:txBody>
      </p:sp>
      <p:pic>
        <p:nvPicPr>
          <p:cNvPr id="4" name="Picture 2" descr="Emerging Issues in Wine Law">
            <a:extLst>
              <a:ext uri="{FF2B5EF4-FFF2-40B4-BE49-F238E27FC236}">
                <a16:creationId xmlns:a16="http://schemas.microsoft.com/office/drawing/2014/main" id="{FC2EBE63-61F1-9496-A86A-6E5369BFD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130" y="1279524"/>
            <a:ext cx="5976439" cy="530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96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460AE-EE40-A0CB-CD65-6C5EFF045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/>
              <a:t>Reglamentos – Clases de Vinos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869312-0E35-A557-FE82-40ADFC29A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431" y="1871394"/>
            <a:ext cx="11237197" cy="4827118"/>
          </a:xfrm>
          <a:ln>
            <a:solidFill>
              <a:schemeClr val="bg1">
                <a:lumMod val="85000"/>
              </a:schemeClr>
            </a:solidFill>
          </a:ln>
        </p:spPr>
        <p:txBody>
          <a:bodyPr>
            <a:noAutofit/>
          </a:bodyPr>
          <a:lstStyle/>
          <a:p>
            <a:pPr marL="344488" lvl="1" indent="-285750">
              <a:spcBef>
                <a:spcPts val="900"/>
              </a:spcBef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s-PR" sz="1500" i="1" dirty="0">
                <a:solidFill>
                  <a:srgbClr val="8607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Clase 1: vino de uvas </a:t>
            </a:r>
            <a:r>
              <a:rPr lang="es-PR" sz="1500" dirty="0">
                <a:effectLst/>
                <a:latin typeface="+mj-lt"/>
              </a:rPr>
              <a:t>- producido por fermentación alcohólica normal del mosto de uvas sanas y maduras con o sin adición, después de la fermentación, de </a:t>
            </a:r>
            <a:r>
              <a:rPr lang="es-PR" sz="1500" dirty="0">
                <a:latin typeface="+mj-lt"/>
              </a:rPr>
              <a:t>mosto</a:t>
            </a:r>
            <a:r>
              <a:rPr lang="es-PR" sz="1500" dirty="0">
                <a:effectLst/>
                <a:latin typeface="+mj-lt"/>
              </a:rPr>
              <a:t> de uva puro condensado y con o sin adición de aguardiente del tipo autorizado. Puede mejorarse o endulzarse antes, durante o después de la fermentación. La acidez volátil máxima (ácido acético excluyendo SO</a:t>
            </a:r>
            <a:r>
              <a:rPr lang="es-PR" sz="1500" baseline="-25000" dirty="0">
                <a:effectLst/>
                <a:latin typeface="+mj-lt"/>
              </a:rPr>
              <a:t>2</a:t>
            </a:r>
            <a:r>
              <a:rPr lang="es-PR" sz="1500" dirty="0">
                <a:effectLst/>
                <a:latin typeface="+mj-lt"/>
              </a:rPr>
              <a:t>): 0.14g por 100 ml </a:t>
            </a:r>
            <a:r>
              <a:rPr lang="es-PR" sz="1500" dirty="0">
                <a:latin typeface="+mj-lt"/>
              </a:rPr>
              <a:t>para </a:t>
            </a:r>
            <a:r>
              <a:rPr lang="es-PR" sz="1500" dirty="0">
                <a:effectLst/>
                <a:latin typeface="+mj-lt"/>
              </a:rPr>
              <a:t>vino tinto y de 0.12g por 100 ml para otros vinos blanco.</a:t>
            </a:r>
          </a:p>
          <a:p>
            <a:pPr marL="862013" lvl="3" indent="-285750">
              <a:spcBef>
                <a:spcPts val="600"/>
              </a:spcBef>
              <a:buClr>
                <a:srgbClr val="860724"/>
              </a:buClr>
              <a:buFont typeface="Wingdings" panose="05000000000000000000" pitchFamily="2" charset="2"/>
              <a:buChar char="ü"/>
            </a:pPr>
            <a:r>
              <a:rPr lang="es-PR" sz="1400" i="1" dirty="0">
                <a:effectLst/>
                <a:latin typeface="+mj-lt"/>
              </a:rPr>
              <a:t>Vino de mesa (menos de 14% alcohol por volumen), Vino de postre (entre - 14%  - 24 % alcohol por volumen)</a:t>
            </a:r>
          </a:p>
          <a:p>
            <a:pPr marL="344488" lvl="1" indent="-285750">
              <a:spcBef>
                <a:spcPts val="900"/>
              </a:spcBef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s-PR" sz="1500" i="1" dirty="0">
                <a:solidFill>
                  <a:srgbClr val="8607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Clase 2: vino espumoso</a:t>
            </a:r>
            <a:r>
              <a:rPr lang="es-PR" sz="1500" dirty="0">
                <a:solidFill>
                  <a:srgbClr val="860724"/>
                </a:solidFill>
                <a:latin typeface="+mj-lt"/>
              </a:rPr>
              <a:t> </a:t>
            </a:r>
            <a:r>
              <a:rPr lang="es-PR" sz="1500" dirty="0">
                <a:latin typeface="+mj-lt"/>
              </a:rPr>
              <a:t>– vino de uva hecho efervescente con dióxido de carbono resultante únicamente de la fermentación del vino dentro de un recipiente, tanque o botella cerrado. (Champán, Vino Espumoso, Vino Crepitante/Petillante/Frizzante )</a:t>
            </a:r>
          </a:p>
          <a:p>
            <a:pPr marL="344488" lvl="1" indent="-285750">
              <a:spcBef>
                <a:spcPts val="900"/>
              </a:spcBef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s-PR" sz="1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Clase 3: vino de uva carbonatado</a:t>
            </a:r>
            <a:r>
              <a:rPr lang="es-PR" sz="1500" dirty="0">
                <a:latin typeface="+mj-lt"/>
              </a:rPr>
              <a:t> - efervescencia con CO</a:t>
            </a:r>
            <a:r>
              <a:rPr lang="es-PR" sz="1500" baseline="-25000" dirty="0">
                <a:latin typeface="+mj-lt"/>
              </a:rPr>
              <a:t>2</a:t>
            </a:r>
            <a:r>
              <a:rPr lang="es-PR" sz="1500" dirty="0">
                <a:latin typeface="+mj-lt"/>
              </a:rPr>
              <a:t> distinto al de fermentación secundaria del vino en un recipiente </a:t>
            </a:r>
          </a:p>
          <a:p>
            <a:pPr marL="344488" lvl="1" indent="-285750">
              <a:spcBef>
                <a:spcPts val="900"/>
              </a:spcBef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s-PR" sz="1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Clase 5: vino de frutas </a:t>
            </a:r>
            <a:r>
              <a:rPr lang="es-PR" sz="1500" dirty="0">
                <a:latin typeface="+mj-lt"/>
              </a:rPr>
              <a:t>- fermentación alcohólica normal del jugo de frutas sanas y maduras distinto de las uvas </a:t>
            </a:r>
          </a:p>
          <a:p>
            <a:pPr marL="344488" lvl="1" indent="-285750">
              <a:spcBef>
                <a:spcPts val="900"/>
              </a:spcBef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s-PR" sz="1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Clase 6: vino procedente de otros productos agrícolas - </a:t>
            </a:r>
            <a:r>
              <a:rPr lang="es-PR" sz="1500" dirty="0">
                <a:latin typeface="+mj-lt"/>
              </a:rPr>
              <a:t>fermentación alcohólica normal de productos que no incluyen uva, cítricos o frutas</a:t>
            </a:r>
          </a:p>
          <a:p>
            <a:pPr marL="344488" lvl="1" indent="-285750">
              <a:spcBef>
                <a:spcPts val="900"/>
              </a:spcBef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s-PR" sz="1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Clase 7: vino de aperitivo </a:t>
            </a:r>
            <a:r>
              <a:rPr lang="es-PR" sz="1500" dirty="0">
                <a:latin typeface="+mj-lt"/>
              </a:rPr>
              <a:t>- contenido alcohólico no inferior al 15% en volumen al que se le ha añadido brandy o alcohol, aromatizado con hierbas y otros materiales aromatizantes aromáticos naturales</a:t>
            </a:r>
          </a:p>
          <a:p>
            <a:pPr marL="344488" lvl="1" indent="-285750">
              <a:spcBef>
                <a:spcPts val="900"/>
              </a:spcBef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s-PR" sz="1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Clase 8: vino de imitación y vino de calidad inferior </a:t>
            </a:r>
            <a:r>
              <a:rPr lang="es-PR" sz="1500" dirty="0">
                <a:latin typeface="+mj-lt"/>
              </a:rPr>
              <a:t>– contiene materiales sintéticos / elaborado de una mezcla de agua con residuos del prensado o elaborado a partir de mosto concentrado a más de 80°(</a:t>
            </a:r>
            <a:r>
              <a:rPr lang="es-PR" sz="1500" dirty="0" err="1">
                <a:latin typeface="+mj-lt"/>
              </a:rPr>
              <a:t>Balling</a:t>
            </a:r>
            <a:r>
              <a:rPr lang="es-PR" sz="1500" dirty="0">
                <a:latin typeface="+mj-lt"/>
              </a:rPr>
              <a:t>). Cualquier vino que tenga una acidez volátil superior al máximo prescrito o al que se le agregue solución de azúcar y agua en cantidad que exceda las limitaciones </a:t>
            </a:r>
          </a:p>
          <a:p>
            <a:pPr marL="344488" lvl="1" indent="-285750">
              <a:spcBef>
                <a:spcPts val="900"/>
              </a:spcBef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s-PR" sz="15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Clase 9: vino Retsina </a:t>
            </a:r>
            <a:r>
              <a:rPr lang="es-PR" sz="1500" dirty="0">
                <a:latin typeface="+mj-lt"/>
              </a:rPr>
              <a:t>- vino de mesa de uva fermentado o aromatizado con resina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FF50F34-32F1-69AD-109C-A436BEB324F5}"/>
              </a:ext>
            </a:extLst>
          </p:cNvPr>
          <p:cNvSpPr txBox="1"/>
          <p:nvPr/>
        </p:nvSpPr>
        <p:spPr>
          <a:xfrm>
            <a:off x="365760" y="956994"/>
            <a:ext cx="11192540" cy="646331"/>
          </a:xfrm>
          <a:prstGeom prst="rect">
            <a:avLst/>
          </a:prstGeom>
          <a:solidFill>
            <a:srgbClr val="EEE7E7"/>
          </a:solidFill>
        </p:spPr>
        <p:txBody>
          <a:bodyPr wrap="square">
            <a:spAutoFit/>
          </a:bodyPr>
          <a:lstStyle/>
          <a:p>
            <a:r>
              <a:rPr lang="es-PR" sz="1800" b="0" i="0" dirty="0">
                <a:effectLst/>
                <a:latin typeface="+mj-lt"/>
              </a:rPr>
              <a:t>El Código Federal de Reglamentación (CFR) de USA establece  en el Titulo 27/ Capítulo I / Subcapítulo A/ Parte 4 “</a:t>
            </a:r>
            <a:r>
              <a:rPr lang="es-ES" sz="1800" b="0" i="0" dirty="0">
                <a:effectLst/>
                <a:latin typeface="+mj-lt"/>
              </a:rPr>
              <a:t>Etiquetado y Publicidad del Vino</a:t>
            </a:r>
            <a:r>
              <a:rPr lang="es-PR" sz="1800" b="0" i="0" dirty="0">
                <a:effectLst/>
                <a:latin typeface="+mj-lt"/>
              </a:rPr>
              <a:t>” Subparte C establece</a:t>
            </a:r>
            <a:r>
              <a:rPr lang="es-PR" sz="1800" b="1" i="0" dirty="0">
                <a:latin typeface="+mj-lt"/>
              </a:rPr>
              <a:t> l</a:t>
            </a:r>
            <a:r>
              <a:rPr lang="es-PR" sz="1800" b="1" dirty="0">
                <a:latin typeface="+mj-lt"/>
              </a:rPr>
              <a:t>os </a:t>
            </a:r>
            <a:r>
              <a:rPr lang="es-PR" sz="1800" b="1" dirty="0">
                <a:effectLst/>
                <a:latin typeface="+mj-lt"/>
              </a:rPr>
              <a:t>estándares de identidad de un vino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31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460AE-EE40-A0CB-CD65-6C5EFF045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/>
              <a:t>Reglamentos - Etiquetado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869312-0E35-A557-FE82-40ADFC29A1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48640" y="3092950"/>
            <a:ext cx="5394958" cy="3054614"/>
          </a:xfrm>
          <a:ln>
            <a:solidFill>
              <a:schemeClr val="bg1">
                <a:lumMod val="85000"/>
              </a:schemeClr>
            </a:solidFill>
          </a:ln>
        </p:spPr>
        <p:txBody>
          <a:bodyPr rIns="91440">
            <a:noAutofit/>
          </a:bodyPr>
          <a:lstStyle/>
          <a:p>
            <a:pPr marL="509588" lvl="3" indent="-285750">
              <a:spcBef>
                <a:spcPts val="900"/>
              </a:spcBef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s-PR" sz="1600" i="1" dirty="0">
                <a:latin typeface="+mj-lt"/>
              </a:rPr>
              <a:t>Nombre de la marca</a:t>
            </a:r>
          </a:p>
          <a:p>
            <a:pPr marL="509588" lvl="3" indent="-285750">
              <a:spcBef>
                <a:spcPts val="900"/>
              </a:spcBef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s-PR" sz="1600" i="1" dirty="0">
                <a:latin typeface="+mj-lt"/>
              </a:rPr>
              <a:t>Clase, tipo y otra designación</a:t>
            </a:r>
          </a:p>
          <a:p>
            <a:pPr marL="741363" lvl="3" indent="-173038">
              <a:spcBef>
                <a:spcPts val="900"/>
              </a:spcBef>
              <a:buClr>
                <a:schemeClr val="tx1"/>
              </a:buClr>
              <a:buFont typeface="Trebuchet MS" panose="020B0603020202020204" pitchFamily="34" charset="0"/>
              <a:buChar char="–"/>
            </a:pPr>
            <a:r>
              <a:rPr lang="es-PR" sz="1600" i="1" dirty="0">
                <a:latin typeface="+mj-lt"/>
              </a:rPr>
              <a:t>Espumosos – en lugar de espumoso puede utilizarse champagne </a:t>
            </a:r>
          </a:p>
          <a:p>
            <a:pPr marL="741363" lvl="3" indent="-173038">
              <a:spcBef>
                <a:spcPts val="900"/>
              </a:spcBef>
              <a:buClr>
                <a:schemeClr val="tx1"/>
              </a:buClr>
              <a:buFont typeface="Trebuchet MS" panose="020B0603020202020204" pitchFamily="34" charset="0"/>
              <a:buChar char="–"/>
            </a:pPr>
            <a:r>
              <a:rPr lang="es-PR" sz="1600" i="1" dirty="0">
                <a:latin typeface="+mj-lt"/>
              </a:rPr>
              <a:t>Apelación de Origen – </a:t>
            </a:r>
            <a:r>
              <a:rPr lang="es-PR" sz="1600" i="1" dirty="0" err="1">
                <a:latin typeface="+mj-lt"/>
              </a:rPr>
              <a:t>e.g</a:t>
            </a:r>
            <a:r>
              <a:rPr lang="es-PR" sz="1600" i="1" dirty="0">
                <a:latin typeface="+mj-lt"/>
              </a:rPr>
              <a:t>. American, New York, Paso Robles</a:t>
            </a:r>
          </a:p>
          <a:p>
            <a:pPr marL="509588" lvl="3" indent="-285750">
              <a:spcBef>
                <a:spcPts val="900"/>
              </a:spcBef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s-PR" sz="1600" i="1" dirty="0">
                <a:latin typeface="+mj-lt"/>
              </a:rPr>
              <a:t>Para </a:t>
            </a:r>
            <a:r>
              <a:rPr lang="es-PR" sz="1600" i="1" dirty="0" err="1">
                <a:latin typeface="+mj-lt"/>
              </a:rPr>
              <a:t>blends</a:t>
            </a:r>
            <a:r>
              <a:rPr lang="es-PR" sz="1600" i="1" dirty="0">
                <a:latin typeface="+mj-lt"/>
              </a:rPr>
              <a:t> con uvas del exterior, la cantidad exacta expresada en %volumen</a:t>
            </a:r>
          </a:p>
          <a:p>
            <a:pPr lvl="1">
              <a:spcBef>
                <a:spcPts val="600"/>
              </a:spcBef>
            </a:pPr>
            <a:endParaRPr lang="es-PR" sz="1500" dirty="0">
              <a:latin typeface="+mj-lt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628DDE-50ED-89CE-3569-91BCEB28A4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8400" y="3092950"/>
            <a:ext cx="5577840" cy="3054614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pPr marL="509588" lvl="3" indent="-285750">
              <a:spcBef>
                <a:spcPts val="900"/>
              </a:spcBef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s-PR" sz="1600" i="1" dirty="0">
                <a:latin typeface="+mj-lt"/>
              </a:rPr>
              <a:t>Nombre y dirección del productor</a:t>
            </a:r>
          </a:p>
          <a:p>
            <a:pPr marL="509588" lvl="3" indent="-285750">
              <a:spcBef>
                <a:spcPts val="900"/>
              </a:spcBef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s-PR" sz="1600" i="1" dirty="0">
                <a:latin typeface="+mj-lt"/>
              </a:rPr>
              <a:t>Contenido neto – incluyendo equivalente en USA cuando se establece en sistema métrico</a:t>
            </a:r>
          </a:p>
          <a:p>
            <a:pPr marL="509588" lvl="3" indent="-285750">
              <a:spcBef>
                <a:spcPts val="900"/>
              </a:spcBef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s-PR" sz="1600" i="1" dirty="0">
                <a:latin typeface="+mj-lt"/>
              </a:rPr>
              <a:t>Contenido de alcohol – expresado en % alcohol por volumen</a:t>
            </a:r>
          </a:p>
          <a:p>
            <a:pPr marL="509588" lvl="3" indent="-285750">
              <a:spcBef>
                <a:spcPts val="900"/>
              </a:spcBef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s-PR" sz="1600" i="1" dirty="0">
                <a:latin typeface="+mj-lt"/>
              </a:rPr>
              <a:t>Identificación de uso de FD&amp;C Yellow No. 5</a:t>
            </a:r>
          </a:p>
          <a:p>
            <a:pPr marL="509588" lvl="3" indent="-285750">
              <a:spcBef>
                <a:spcPts val="900"/>
              </a:spcBef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s-PR" sz="1600" i="1" dirty="0">
                <a:latin typeface="+mj-lt"/>
              </a:rPr>
              <a:t>Declaración de contenido de </a:t>
            </a:r>
            <a:r>
              <a:rPr lang="es-ES" sz="1600" i="1" dirty="0">
                <a:latin typeface="+mj-lt"/>
              </a:rPr>
              <a:t>extracto de cochinilla o carmín</a:t>
            </a:r>
            <a:endParaRPr lang="es-PR" sz="1600" i="1" dirty="0">
              <a:latin typeface="+mj-lt"/>
            </a:endParaRPr>
          </a:p>
          <a:p>
            <a:pPr marL="509588" lvl="3" indent="-285750">
              <a:spcBef>
                <a:spcPts val="900"/>
              </a:spcBef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s-PR" sz="1600" i="1" dirty="0">
                <a:latin typeface="+mj-lt"/>
              </a:rPr>
              <a:t>Declaración de contenido de Sulfitos</a:t>
            </a:r>
            <a:endParaRPr lang="en-US" sz="1600" i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96EAF3-946B-5E3D-3240-B912D3A40CE6}"/>
              </a:ext>
            </a:extLst>
          </p:cNvPr>
          <p:cNvSpPr txBox="1"/>
          <p:nvPr/>
        </p:nvSpPr>
        <p:spPr>
          <a:xfrm>
            <a:off x="660400" y="1286761"/>
            <a:ext cx="11165840" cy="1013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4000"/>
              </a:lnSpc>
              <a:spcAft>
                <a:spcPts val="600"/>
              </a:spcAft>
              <a:buNone/>
            </a:pPr>
            <a:r>
              <a:rPr lang="es-PR" sz="1800" b="0" i="0" dirty="0">
                <a:effectLst/>
                <a:latin typeface="+mj-lt"/>
              </a:rPr>
              <a:t>El mismo CFR</a:t>
            </a:r>
            <a:r>
              <a:rPr lang="es-PR" dirty="0">
                <a:latin typeface="+mj-lt"/>
              </a:rPr>
              <a:t> </a:t>
            </a:r>
            <a:r>
              <a:rPr lang="es-PR" sz="1800" b="0" i="0" dirty="0">
                <a:effectLst/>
                <a:latin typeface="+mj-lt"/>
              </a:rPr>
              <a:t>en el Titulo 27 / Capítulo I / Subcapítulo A  / Parte 4 “</a:t>
            </a:r>
            <a:r>
              <a:rPr lang="es-ES" sz="1800" b="0" i="0" dirty="0">
                <a:effectLst/>
                <a:latin typeface="+mj-lt"/>
              </a:rPr>
              <a:t>Etiquetado y Publicidad del Vino</a:t>
            </a:r>
            <a:r>
              <a:rPr lang="es-PR" sz="1800" b="0" i="0" dirty="0">
                <a:effectLst/>
                <a:latin typeface="+mj-lt"/>
              </a:rPr>
              <a:t>” Subparte D establece </a:t>
            </a:r>
            <a:r>
              <a:rPr lang="es-PR" sz="1800" i="0" dirty="0">
                <a:effectLst/>
                <a:latin typeface="+mj-lt"/>
              </a:rPr>
              <a:t>l</a:t>
            </a:r>
            <a:r>
              <a:rPr lang="es-PR" sz="1800" dirty="0">
                <a:effectLst/>
                <a:latin typeface="+mj-lt"/>
              </a:rPr>
              <a:t>os</a:t>
            </a:r>
            <a:r>
              <a:rPr lang="es-PR" sz="1800" b="1" dirty="0">
                <a:effectLst/>
                <a:latin typeface="+mj-lt"/>
              </a:rPr>
              <a:t> estándares de etiquetado y mercadeo de vino en Estados Unidos. </a:t>
            </a:r>
            <a:r>
              <a:rPr lang="es-PR" sz="1600" i="1" dirty="0">
                <a:solidFill>
                  <a:srgbClr val="860724"/>
                </a:solidFill>
                <a:latin typeface="+mj-lt"/>
              </a:rPr>
              <a:t>Aplica a vinos entre 7% y 24% de alcohol por volumen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9B0DD5-0A28-6C82-70E0-88F2063287EC}"/>
              </a:ext>
            </a:extLst>
          </p:cNvPr>
          <p:cNvSpPr txBox="1"/>
          <p:nvPr/>
        </p:nvSpPr>
        <p:spPr>
          <a:xfrm>
            <a:off x="6248400" y="2446619"/>
            <a:ext cx="5577840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lvl="1" indent="0" algn="ctr">
              <a:spcBef>
                <a:spcPts val="600"/>
              </a:spcBef>
              <a:buClr>
                <a:srgbClr val="860724"/>
              </a:buClr>
              <a:buNone/>
            </a:pPr>
            <a:r>
              <a:rPr lang="es-PR" sz="1800" b="1" i="1" dirty="0">
                <a:solidFill>
                  <a:schemeClr val="bg1"/>
                </a:solidFill>
                <a:latin typeface="+mj-lt"/>
              </a:rPr>
              <a:t>Información requerida en cualquier etiqueta adherida a la botella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681C6E-A603-D438-0F29-DA4CC6AF7969}"/>
              </a:ext>
            </a:extLst>
          </p:cNvPr>
          <p:cNvSpPr txBox="1"/>
          <p:nvPr/>
        </p:nvSpPr>
        <p:spPr>
          <a:xfrm>
            <a:off x="548640" y="2446618"/>
            <a:ext cx="5394958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0" lvl="1" indent="0" algn="ctr">
              <a:spcBef>
                <a:spcPts val="600"/>
              </a:spcBef>
              <a:buClr>
                <a:srgbClr val="860724"/>
              </a:buClr>
              <a:buNone/>
            </a:pPr>
            <a:r>
              <a:rPr lang="es-ES" sz="1800" b="1" i="1" dirty="0">
                <a:solidFill>
                  <a:schemeClr val="bg1"/>
                </a:solidFill>
                <a:latin typeface="+mj-lt"/>
              </a:rPr>
              <a:t>Información requerida en etiqueta que identifica la marca </a:t>
            </a:r>
            <a:endParaRPr lang="es-PR" sz="1800" b="1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269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9748F-468D-5A89-9C9F-2464F9B5D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Reglamentos – Vinificación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2CBCC9C-8C6E-D73E-56D7-4873139D46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4602757"/>
              </p:ext>
            </p:extLst>
          </p:nvPr>
        </p:nvGraphicFramePr>
        <p:xfrm>
          <a:off x="2047324" y="2300565"/>
          <a:ext cx="8097352" cy="412801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1438298370"/>
                    </a:ext>
                  </a:extLst>
                </a:gridCol>
                <a:gridCol w="4714072">
                  <a:extLst>
                    <a:ext uri="{9D8B030D-6E8A-4147-A177-3AD203B41FA5}">
                      <a16:colId xmlns:a16="http://schemas.microsoft.com/office/drawing/2014/main" val="1800936223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val="4006716078"/>
                    </a:ext>
                  </a:extLst>
                </a:gridCol>
              </a:tblGrid>
              <a:tr h="322189">
                <a:tc>
                  <a:txBody>
                    <a:bodyPr/>
                    <a:lstStyle/>
                    <a:p>
                      <a:pPr algn="ctr" fontAlgn="t"/>
                      <a:r>
                        <a:rPr lang="es-PR" sz="2000" b="0" noProof="0" dirty="0">
                          <a:solidFill>
                            <a:schemeClr val="bg1"/>
                          </a:solidFill>
                          <a:effectLst/>
                        </a:rPr>
                        <a:t>Subparte</a:t>
                      </a:r>
                      <a:endParaRPr lang="es-PR" sz="2000" b="0" i="0" noProof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8745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PR" sz="2000" b="0" noProof="0" dirty="0">
                          <a:solidFill>
                            <a:schemeClr val="bg1"/>
                          </a:solidFill>
                          <a:effectLst/>
                        </a:rPr>
                        <a:t>Titulo</a:t>
                      </a:r>
                      <a:endParaRPr lang="es-PR" sz="2000" b="0" noProof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PR" sz="2000" b="0" noProof="0" dirty="0">
                          <a:solidFill>
                            <a:schemeClr val="bg1"/>
                          </a:solidFill>
                          <a:effectLst/>
                        </a:rPr>
                        <a:t>Sección</a:t>
                      </a:r>
                      <a:endParaRPr lang="es-PR" sz="2000" b="0" noProof="0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547017"/>
                  </a:ext>
                </a:extLst>
              </a:tr>
              <a:tr h="237864"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Subpart A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745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Scope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24.1 – 24.4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735334506"/>
                  </a:ext>
                </a:extLst>
              </a:tr>
              <a:tr h="237864"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Subpart B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745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hlinkClick r:id="rId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Definitions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24.10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64839286"/>
                  </a:ext>
                </a:extLst>
              </a:tr>
              <a:tr h="237864"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>
                          <a:solidFill>
                            <a:schemeClr val="tx1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Subpart C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745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hlinkClick r:id="rId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Administrative and Miscellaneous Provisions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hlinkClick r:id="rId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24.19 – 24.97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49740148"/>
                  </a:ext>
                </a:extLst>
              </a:tr>
              <a:tr h="237864"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>
                          <a:solidFill>
                            <a:schemeClr val="tx1"/>
                          </a:solidFill>
                          <a:effectLst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Subpart D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745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>
                          <a:solidFill>
                            <a:schemeClr val="tx1"/>
                          </a:solidFill>
                          <a:effectLst/>
                          <a:hlinkClick r:id="rId1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Establishment and Operations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>
                          <a:solidFill>
                            <a:schemeClr val="tx1"/>
                          </a:solidFill>
                          <a:effectLst/>
                          <a:hlinkClick r:id="rId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24.100 – 24.160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41022220"/>
                  </a:ext>
                </a:extLst>
              </a:tr>
              <a:tr h="237864"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>
                          <a:solidFill>
                            <a:schemeClr val="tx1"/>
                          </a:solidFill>
                          <a:effectLst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Subpart E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745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hlinkClick r:id="rId1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Construction and Equipment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hlinkClick r:id="rId1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24.165 – 24.170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365840611"/>
                  </a:ext>
                </a:extLst>
              </a:tr>
              <a:tr h="237864"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>
                          <a:solidFill>
                            <a:schemeClr val="tx1"/>
                          </a:solidFill>
                          <a:effectLst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Subpart F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745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hlinkClick r:id="rId1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Production of Wine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hlinkClick r:id="rId1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24.175 – 24.186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60092317"/>
                  </a:ext>
                </a:extLst>
              </a:tr>
              <a:tr h="237864"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>
                          <a:solidFill>
                            <a:schemeClr val="tx1"/>
                          </a:solidFill>
                          <a:effectLst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Subpart G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745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hlinkClick r:id="rId1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Production of Effervescent Wine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hlinkClick r:id="rId1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24.190 – 24.193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243149974"/>
                  </a:ext>
                </a:extLst>
              </a:tr>
              <a:tr h="237864"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>
                          <a:solidFill>
                            <a:schemeClr val="tx1"/>
                          </a:solidFill>
                          <a:effectLst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Subpart H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745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hlinkClick r:id="rId1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Production of Special Natural Wine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>
                          <a:solidFill>
                            <a:schemeClr val="tx1"/>
                          </a:solidFill>
                          <a:effectLst/>
                          <a:hlinkClick r:id="rId1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24.195 – 24.198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955489448"/>
                  </a:ext>
                </a:extLst>
              </a:tr>
              <a:tr h="237864"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>
                          <a:solidFill>
                            <a:schemeClr val="tx1"/>
                          </a:solidFill>
                          <a:effectLst/>
                          <a:hlinkClick r:id="rId1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Subpart I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745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hlinkClick r:id="rId2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Production of Agricultural Wine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hlinkClick r:id="rId1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24.200 – 24.204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784753435"/>
                  </a:ext>
                </a:extLst>
              </a:tr>
              <a:tr h="237864"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>
                          <a:solidFill>
                            <a:schemeClr val="tx1"/>
                          </a:solidFill>
                          <a:effectLst/>
                          <a:hlinkClick r:id="rId2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Subpart J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745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hlinkClick r:id="rId2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Production of Other Than Standard Wine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hlinkClick r:id="rId2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24.210 – 24.218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64114040"/>
                  </a:ext>
                </a:extLst>
              </a:tr>
              <a:tr h="237864"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>
                          <a:solidFill>
                            <a:schemeClr val="tx1"/>
                          </a:solidFill>
                          <a:effectLst/>
                          <a:hlinkClick r:id="rId2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Subpart K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745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hlinkClick r:id="rId2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Spirits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>
                          <a:solidFill>
                            <a:schemeClr val="tx1"/>
                          </a:solidFill>
                          <a:effectLst/>
                          <a:hlinkClick r:id="rId2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24.225 – 24.237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40080011"/>
                  </a:ext>
                </a:extLst>
              </a:tr>
              <a:tr h="237864"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>
                          <a:solidFill>
                            <a:schemeClr val="tx1"/>
                          </a:solidFill>
                          <a:effectLst/>
                          <a:hlinkClick r:id="rId2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Subpart L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745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hlinkClick r:id="rId26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Storage, Treatment and Finishing of Wine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hlinkClick r:id="rId2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24.240 – 24.260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24346972"/>
                  </a:ext>
                </a:extLst>
              </a:tr>
              <a:tr h="237864"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>
                          <a:solidFill>
                            <a:schemeClr val="tx1"/>
                          </a:solidFill>
                          <a:effectLst/>
                          <a:hlinkClick r:id="rId2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Subpart M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745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hlinkClick r:id="rId28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Losses of Wine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hlinkClick r:id="rId27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24.265 – 24.268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26782084"/>
                  </a:ext>
                </a:extLst>
              </a:tr>
              <a:tr h="237864"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>
                          <a:solidFill>
                            <a:schemeClr val="tx1"/>
                          </a:solidFill>
                          <a:effectLst/>
                          <a:hlinkClick r:id="rId2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Subpart N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745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hlinkClick r:id="rId30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Removal, Return and Receipt of Wine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hlinkClick r:id="rId29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24.270 – 24.296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452286559"/>
                  </a:ext>
                </a:extLst>
              </a:tr>
              <a:tr h="237864"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>
                          <a:solidFill>
                            <a:schemeClr val="tx1"/>
                          </a:solidFill>
                          <a:effectLst/>
                          <a:hlinkClick r:id="rId3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Subpart O</a:t>
                      </a:r>
                      <a:endParaRPr lang="en-US" sz="1400" b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745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hlinkClick r:id="rId3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Records and Reports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hlinkClick r:id="rId31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24.300 – 24.323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30307184"/>
                  </a:ext>
                </a:extLst>
              </a:tr>
              <a:tr h="237864"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hlinkClick r:id="rId3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Subpart P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8745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hlinkClick r:id="rId3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Eligibility for the Hard Cider Tax Rate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17475" indent="0" fontAlgn="t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hlinkClick r:id="rId3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24.331 – 24.332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4373" marR="5247" marT="2624" marB="26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614942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ACC9760-F982-6241-CEFF-283EB71F7F6B}"/>
              </a:ext>
            </a:extLst>
          </p:cNvPr>
          <p:cNvSpPr txBox="1"/>
          <p:nvPr/>
        </p:nvSpPr>
        <p:spPr>
          <a:xfrm>
            <a:off x="273788" y="1286761"/>
            <a:ext cx="11552452" cy="1013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4000"/>
              </a:lnSpc>
              <a:spcAft>
                <a:spcPts val="600"/>
              </a:spcAft>
              <a:buNone/>
            </a:pPr>
            <a:r>
              <a:rPr lang="es-PR" sz="1800" b="0" i="0" dirty="0">
                <a:effectLst/>
                <a:latin typeface="+mj-lt"/>
              </a:rPr>
              <a:t>El mismo CFR</a:t>
            </a:r>
            <a:r>
              <a:rPr lang="es-PR" dirty="0">
                <a:latin typeface="+mj-lt"/>
              </a:rPr>
              <a:t> </a:t>
            </a:r>
            <a:r>
              <a:rPr lang="es-PR" sz="1800" b="0" i="0" dirty="0">
                <a:effectLst/>
                <a:latin typeface="+mj-lt"/>
              </a:rPr>
              <a:t>en el Titulo 27 / Capítulo I / Subcapítulo A  / Parte 24 “</a:t>
            </a:r>
            <a:r>
              <a:rPr lang="es-ES" sz="1800" b="0" i="0" dirty="0">
                <a:effectLst/>
                <a:latin typeface="+mj-lt"/>
              </a:rPr>
              <a:t>Vino</a:t>
            </a:r>
            <a:r>
              <a:rPr lang="es-PR" sz="1800" b="0" i="0" dirty="0">
                <a:effectLst/>
                <a:latin typeface="+mj-lt"/>
              </a:rPr>
              <a:t>” establece </a:t>
            </a:r>
            <a:r>
              <a:rPr lang="es-PR" sz="1800" i="0" dirty="0">
                <a:effectLst/>
                <a:latin typeface="+mj-lt"/>
              </a:rPr>
              <a:t>l</a:t>
            </a:r>
            <a:r>
              <a:rPr lang="es-PR" sz="1800" dirty="0">
                <a:effectLst/>
                <a:latin typeface="+mj-lt"/>
              </a:rPr>
              <a:t>os</a:t>
            </a:r>
            <a:r>
              <a:rPr lang="es-PR" sz="1800" b="1" dirty="0">
                <a:effectLst/>
                <a:latin typeface="+mj-lt"/>
              </a:rPr>
              <a:t> </a:t>
            </a:r>
            <a:r>
              <a:rPr lang="es-PR" sz="1800" dirty="0">
                <a:effectLst/>
                <a:latin typeface="+mj-lt"/>
              </a:rPr>
              <a:t>requisitos reglamentarios para el establecimiento y operación de </a:t>
            </a:r>
            <a:r>
              <a:rPr lang="es-ES" sz="1800" dirty="0">
                <a:effectLst/>
                <a:latin typeface="+mj-lt"/>
              </a:rPr>
              <a:t>de locales vitivinícolas y el tratamiento y clasificación del vino</a:t>
            </a:r>
            <a:endParaRPr lang="es-PR" sz="1600" i="1" dirty="0">
              <a:solidFill>
                <a:srgbClr val="860724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5223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BB783-DD03-564D-516B-DD6365356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Paso Robles - Referencias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EB22D-3B9F-AD17-5D71-C0DD1E2B20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n-US" sz="1800" b="0" i="0" u="sng" dirty="0"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Paso Robles Wine Country Alliance</a:t>
            </a:r>
            <a:endParaRPr lang="en-US" sz="1800" b="0" i="0" u="sng" dirty="0">
              <a:effectLst/>
            </a:endParaRPr>
          </a:p>
          <a:p>
            <a:pPr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https://paso.guides.winefolly.com/</a:t>
            </a:r>
            <a:endParaRPr lang="en-US" sz="1800" dirty="0"/>
          </a:p>
          <a:p>
            <a:pPr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https://capstonecalifornia.com/studyguides/regions/central_coast/paso_robles</a:t>
            </a:r>
            <a:endParaRPr lang="en-US" sz="1800" dirty="0"/>
          </a:p>
          <a:p>
            <a:pPr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https://www.wineenthusiast.com/culture/wine/a-wine-lovers-guide-to-paso-robles-11-appellations-to-know/</a:t>
            </a:r>
            <a:endParaRPr lang="en-US" sz="1800" dirty="0"/>
          </a:p>
          <a:p>
            <a:pPr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n-US" sz="1800" b="0" i="1" u="none" strike="noStrike" dirty="0"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"Establishment of Paso Robles Viticultural Area"</a:t>
            </a:r>
            <a:r>
              <a:rPr lang="en-US" sz="1800" b="0" i="1" dirty="0">
                <a:effectLst/>
              </a:rPr>
              <a:t> (Final Rule, 27 CFR Part 9). Federal Register.</a:t>
            </a:r>
            <a:r>
              <a:rPr lang="en-US" sz="1800" i="1" dirty="0"/>
              <a:t> Bureau of Alcohol, Tobacco and Firearms (ATF), Treasury. October 4, 1983.</a:t>
            </a:r>
          </a:p>
          <a:p>
            <a:pPr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https://sanluisobispoguide.com/wineries/</a:t>
            </a:r>
            <a:endParaRPr lang="en-US" sz="1800" dirty="0"/>
          </a:p>
          <a:p>
            <a:pPr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n-US" sz="1800" dirty="0"/>
              <a:t>Global Wine Database </a:t>
            </a:r>
            <a:r>
              <a:rPr lang="en-US" sz="1800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https://www.db.wine/</a:t>
            </a:r>
            <a:endParaRPr lang="en-US" sz="1800" dirty="0"/>
          </a:p>
          <a:p>
            <a:pPr>
              <a:buClr>
                <a:srgbClr val="860724"/>
              </a:buClr>
              <a:buFont typeface="Wingdings" panose="05000000000000000000" pitchFamily="2" charset="2"/>
              <a:buChar char="§"/>
            </a:pPr>
            <a:r>
              <a:rPr lang="en-US" sz="1800" b="0" i="0" dirty="0">
                <a:effectLst/>
              </a:rPr>
              <a:t>Paso Robles: An American Terroir, Thomas J. Rice, Tracy G. </a:t>
            </a:r>
            <a:r>
              <a:rPr lang="en-US" sz="1800" b="0" i="0" dirty="0" err="1">
                <a:effectLst/>
              </a:rPr>
              <a:t>Cervellone</a:t>
            </a:r>
            <a:r>
              <a:rPr lang="en-US" sz="1800" b="0" i="0" dirty="0">
                <a:effectLst/>
              </a:rPr>
              <a:t>, 2007</a:t>
            </a:r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9035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95AF4BC-CCCF-8349-D750-70977757E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57" y="365125"/>
            <a:ext cx="11573397" cy="914400"/>
          </a:xfrm>
        </p:spPr>
        <p:txBody>
          <a:bodyPr vert="horz" lIns="0" tIns="0" rIns="0" bIns="0" spcCol="301752" rtlCol="0">
            <a:noAutofit/>
          </a:bodyPr>
          <a:lstStyle/>
          <a:p>
            <a:pPr algn="ctr"/>
            <a:r>
              <a:rPr lang="en-US" sz="5400" dirty="0"/>
              <a:t>Paso Robles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1D69CF-F346-8C79-8182-7F0C9F302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dirty="0"/>
              <a:t>Historia</a:t>
            </a:r>
          </a:p>
        </p:txBody>
      </p:sp>
      <p:pic>
        <p:nvPicPr>
          <p:cNvPr id="20484" name="Picture 4" descr="Home | Paso Robles Historical Society">
            <a:extLst>
              <a:ext uri="{FF2B5EF4-FFF2-40B4-BE49-F238E27FC236}">
                <a16:creationId xmlns:a16="http://schemas.microsoft.com/office/drawing/2014/main" id="{7363802B-1753-2C54-11A2-5582FC644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306" y="1279525"/>
            <a:ext cx="7230379" cy="539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07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63EDA28-82B2-78FA-FE71-E77722123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Paso Robles  - Historia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2685B8A-79B0-89E9-A02B-290B11ECC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039092"/>
            <a:ext cx="11428245" cy="2563430"/>
          </a:xfrm>
        </p:spPr>
        <p:txBody>
          <a:bodyPr/>
          <a:lstStyle/>
          <a:p>
            <a:pPr algn="just">
              <a:buClr>
                <a:srgbClr val="860724"/>
              </a:buClr>
              <a:buSzPct val="120000"/>
              <a:buFont typeface="Wingdings" panose="05000000000000000000" pitchFamily="2" charset="2"/>
              <a:buChar char="§"/>
            </a:pPr>
            <a:r>
              <a:rPr lang="es-PR" sz="1700" dirty="0"/>
              <a:t>1797 vides introducidas por los conquistadores españoles y misioneros franciscanos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s-PR" sz="1600" dirty="0">
                <a:solidFill>
                  <a:srgbClr val="660033"/>
                </a:solidFill>
              </a:rPr>
              <a:t>Los primeros vinateros fueron los Padres de la Misión San Miguel</a:t>
            </a:r>
          </a:p>
          <a:p>
            <a:pPr algn="just">
              <a:buClr>
                <a:srgbClr val="860724"/>
              </a:buClr>
              <a:buSzPct val="120000"/>
              <a:buFont typeface="Wingdings" panose="05000000000000000000" pitchFamily="2" charset="2"/>
              <a:buChar char="§"/>
            </a:pPr>
            <a:r>
              <a:rPr lang="es-PR" sz="1700" dirty="0"/>
              <a:t>1882 Andrew York introduce la vinificación comercial, estableciendo Ascension Winery </a:t>
            </a:r>
          </a:p>
          <a:p>
            <a:pPr algn="just">
              <a:buClr>
                <a:srgbClr val="860724"/>
              </a:buClr>
              <a:buSzPct val="120000"/>
              <a:buFont typeface="Wingdings" panose="05000000000000000000" pitchFamily="2" charset="2"/>
              <a:buChar char="§"/>
            </a:pPr>
            <a:r>
              <a:rPr lang="es-PR" sz="1700" dirty="0"/>
              <a:t>1886 primer viñedo en el área de Geneseo con licencia para vender Zinfandel, Oporto, y Moscatel, y algunos de los primeros vinos blancos de la zona hechos con uva Monbadon </a:t>
            </a:r>
          </a:p>
          <a:p>
            <a:pPr algn="just">
              <a:buClr>
                <a:srgbClr val="860724"/>
              </a:buClr>
              <a:buSzPct val="120000"/>
              <a:buFont typeface="Wingdings" panose="05000000000000000000" pitchFamily="2" charset="2"/>
              <a:buChar char="§"/>
            </a:pPr>
            <a:r>
              <a:rPr lang="es-PR" sz="1700" dirty="0"/>
              <a:t>1917 primera bodega incorporada luego de la derogación de la prohibición: Templeton Winery</a:t>
            </a:r>
          </a:p>
          <a:p>
            <a:pPr algn="just">
              <a:buClr>
                <a:srgbClr val="860724"/>
              </a:buClr>
              <a:buSzPct val="120000"/>
              <a:buFont typeface="Wingdings" panose="05000000000000000000" pitchFamily="2" charset="2"/>
              <a:buChar char="§"/>
            </a:pPr>
            <a:r>
              <a:rPr lang="es-PR" sz="1700" dirty="0"/>
              <a:t>1920s varias familias inmigran al área y establecen viñedos y bodegas familiares</a:t>
            </a:r>
          </a:p>
          <a:p>
            <a:pPr algn="just"/>
            <a:endParaRPr lang="es-PR" sz="1600" b="0" i="0" dirty="0">
              <a:solidFill>
                <a:srgbClr val="383838"/>
              </a:solidFill>
              <a:effectLst/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82F93D-22D1-014F-0F60-11B863E89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1265" y="3872927"/>
            <a:ext cx="5100735" cy="2985071"/>
          </a:xfrm>
          <a:prstGeom prst="rect">
            <a:avLst/>
          </a:prstGeom>
        </p:spPr>
      </p:pic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ACD23DCB-FD43-7F1E-2C4C-8AF4AB0FE1CD}"/>
              </a:ext>
            </a:extLst>
          </p:cNvPr>
          <p:cNvSpPr txBox="1">
            <a:spLocks/>
          </p:cNvSpPr>
          <p:nvPr/>
        </p:nvSpPr>
        <p:spPr>
          <a:xfrm>
            <a:off x="365760" y="3602521"/>
            <a:ext cx="6535954" cy="2777013"/>
          </a:xfrm>
          <a:prstGeom prst="rect">
            <a:avLst/>
          </a:prstGeom>
        </p:spPr>
        <p:txBody>
          <a:bodyPr vert="horz" lIns="0" tIns="0" rIns="0" bIns="0" spcCol="301752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BE2BBB"/>
              </a:buClr>
              <a:buFont typeface="Trebuchet MS" panose="020B0603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s-PR" sz="1600" dirty="0">
                <a:solidFill>
                  <a:srgbClr val="660033"/>
                </a:solidFill>
              </a:rPr>
              <a:t>Se planta Petite Syrah y Zinfandel en Rancho San Ignacio en el área de Adelaide y los vinos de estas uvas se convirtieron en ganadores de premios, estableciendo la reputación de una región vitivinícola de primer nivel.</a:t>
            </a:r>
          </a:p>
          <a:p>
            <a:pPr algn="just">
              <a:buClr>
                <a:srgbClr val="860724"/>
              </a:buClr>
              <a:buSzPct val="120000"/>
              <a:buFont typeface="Wingdings" panose="05000000000000000000" pitchFamily="2" charset="2"/>
              <a:buChar char="§"/>
            </a:pPr>
            <a:r>
              <a:rPr lang="es-PR" sz="1700" dirty="0"/>
              <a:t>1960s - 1970s llega nueva generación de pioneros del viñedo a Paso robles</a:t>
            </a:r>
          </a:p>
          <a:p>
            <a:pPr algn="just">
              <a:buClr>
                <a:srgbClr val="860724"/>
              </a:buClr>
              <a:buSzPct val="120000"/>
              <a:buFont typeface="Wingdings" panose="05000000000000000000" pitchFamily="2" charset="2"/>
              <a:buChar char="§"/>
            </a:pPr>
            <a:r>
              <a:rPr lang="es-PR" sz="1700" dirty="0"/>
              <a:t>1983 se establece Paso Robles como un American Viticultural Area, posteriormente expandida en 2 ocasiones (1997 y 2009)</a:t>
            </a:r>
          </a:p>
          <a:p>
            <a:pPr algn="just">
              <a:buClr>
                <a:srgbClr val="860724"/>
              </a:buClr>
              <a:buSzPct val="120000"/>
              <a:buFont typeface="Wingdings" panose="05000000000000000000" pitchFamily="2" charset="2"/>
              <a:buChar char="§"/>
            </a:pPr>
            <a:r>
              <a:rPr lang="es-PR" sz="1700" dirty="0"/>
              <a:t>2014 se establecen los 11 sub-AVA de Paso Robles</a:t>
            </a:r>
          </a:p>
          <a:p>
            <a:pPr marL="0" indent="0" algn="just">
              <a:buNone/>
            </a:pPr>
            <a:endParaRPr lang="es-PR" sz="1700" dirty="0"/>
          </a:p>
        </p:txBody>
      </p:sp>
    </p:spTree>
    <p:extLst>
      <p:ext uri="{BB962C8B-B14F-4D97-AF65-F5344CB8AC3E}">
        <p14:creationId xmlns:p14="http://schemas.microsoft.com/office/powerpoint/2010/main" val="231652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095AF4BC-CCCF-8349-D750-70977757E9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57" y="365125"/>
            <a:ext cx="11573397" cy="914400"/>
          </a:xfrm>
        </p:spPr>
        <p:txBody>
          <a:bodyPr vert="horz" lIns="0" tIns="0" rIns="0" bIns="0" spcCol="301752" rtlCol="0">
            <a:noAutofit/>
          </a:bodyPr>
          <a:lstStyle/>
          <a:p>
            <a:pPr algn="ctr"/>
            <a:r>
              <a:rPr lang="en-US" sz="5400" dirty="0"/>
              <a:t>Paso Robles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E1D69CF-F346-8C79-8182-7F0C9F302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s-PR" dirty="0"/>
              <a:t>Clima</a:t>
            </a:r>
          </a:p>
        </p:txBody>
      </p:sp>
      <p:pic>
        <p:nvPicPr>
          <p:cNvPr id="19462" name="Picture 6">
            <a:extLst>
              <a:ext uri="{FF2B5EF4-FFF2-40B4-BE49-F238E27FC236}">
                <a16:creationId xmlns:a16="http://schemas.microsoft.com/office/drawing/2014/main" id="{B01F1258-1566-78D3-EDD2-432D236526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/>
          <a:stretch/>
        </p:blipFill>
        <p:spPr bwMode="auto">
          <a:xfrm>
            <a:off x="3948545" y="1471356"/>
            <a:ext cx="8069580" cy="4783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55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28FC009-D03B-65AC-2D7C-71A4E44EE48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3588276"/>
              </p:ext>
            </p:extLst>
          </p:nvPr>
        </p:nvGraphicFramePr>
        <p:xfrm>
          <a:off x="8524052" y="-299258"/>
          <a:ext cx="4271353" cy="79386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258248F-4D63-7216-DD88-B8BC80287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Paso Robles - </a:t>
            </a:r>
            <a:r>
              <a:rPr lang="es-PR" dirty="0"/>
              <a:t>Clima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2D291-C168-AF8E-510C-E041E5E9A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402080"/>
            <a:ext cx="8715662" cy="4765040"/>
          </a:xfrm>
          <a:ln>
            <a:solidFill>
              <a:schemeClr val="bg1">
                <a:lumMod val="75000"/>
              </a:schemeClr>
            </a:solidFill>
          </a:ln>
        </p:spPr>
        <p:txBody>
          <a:bodyPr rIns="91440"/>
          <a:lstStyle/>
          <a:p>
            <a:pPr>
              <a:buClr>
                <a:srgbClr val="860724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sz="1800" i="0" u="none" strike="noStrike" dirty="0">
                <a:effectLst/>
              </a:rPr>
              <a:t>Mediterráneo</a:t>
            </a:r>
            <a:r>
              <a:rPr lang="es-ES" sz="1800" b="0" i="0" u="none" strike="noStrike" dirty="0">
                <a:effectLst/>
              </a:rPr>
              <a:t> típico de la costa del sur de California</a:t>
            </a:r>
          </a:p>
          <a:p>
            <a:pPr marL="742950" lvl="1" indent="-285750" algn="just">
              <a:lnSpc>
                <a:spcPct val="90000"/>
              </a:lnSpc>
              <a:buClr>
                <a:schemeClr val="tx1"/>
              </a:buClr>
              <a:buSzPct val="120000"/>
              <a:buFont typeface="Trebuchet MS" panose="020B0603020202020204" pitchFamily="34" charset="0"/>
              <a:buChar char="–"/>
            </a:pPr>
            <a:r>
              <a:rPr lang="es-ES" sz="1600" dirty="0">
                <a:solidFill>
                  <a:srgbClr val="660033"/>
                </a:solidFill>
              </a:rPr>
              <a:t>Posee muchos micro climas diferentes que incluye la mayoría de los diferentes climas ideales para el cultivo de la vid que vemos alrededor del mundo</a:t>
            </a:r>
          </a:p>
          <a:p>
            <a:pPr>
              <a:buClr>
                <a:srgbClr val="860724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sz="1800" dirty="0"/>
              <a:t>Las montañas crean un fenómeno conocido como efecto </a:t>
            </a:r>
            <a:r>
              <a:rPr lang="es-ES" sz="1800" i="1" dirty="0"/>
              <a:t>Sombra de Lluvia </a:t>
            </a:r>
            <a:r>
              <a:rPr lang="es-ES" sz="1800" dirty="0"/>
              <a:t>(Rain Shadow), que trae una precipitación promedio baja de solo 15 pulgadas por año</a:t>
            </a:r>
            <a:endParaRPr lang="en-US" sz="1800" dirty="0"/>
          </a:p>
          <a:p>
            <a:pPr marL="742950" lvl="1" indent="-285750" algn="just">
              <a:lnSpc>
                <a:spcPct val="90000"/>
              </a:lnSpc>
              <a:buClr>
                <a:schemeClr val="tx1"/>
              </a:buClr>
              <a:buSzPct val="120000"/>
              <a:buFont typeface="Trebuchet MS" panose="020B0603020202020204" pitchFamily="34" charset="0"/>
              <a:buChar char="–"/>
            </a:pPr>
            <a:r>
              <a:rPr lang="es-ES" sz="1600" dirty="0">
                <a:solidFill>
                  <a:srgbClr val="660033"/>
                </a:solidFill>
              </a:rPr>
              <a:t>La mayor parte cae durante el invierno y principios de la primavera y normalmente no llueve de mayo a septiembre</a:t>
            </a:r>
          </a:p>
          <a:p>
            <a:pPr marL="742950" lvl="1" indent="-285750" algn="just">
              <a:lnSpc>
                <a:spcPct val="90000"/>
              </a:lnSpc>
              <a:buClr>
                <a:schemeClr val="tx1"/>
              </a:buClr>
              <a:buSzPct val="120000"/>
              <a:buFont typeface="Trebuchet MS" panose="020B0603020202020204" pitchFamily="34" charset="0"/>
              <a:buChar char="–"/>
            </a:pPr>
            <a:r>
              <a:rPr lang="es-ES" sz="1600" dirty="0">
                <a:solidFill>
                  <a:srgbClr val="660033"/>
                </a:solidFill>
              </a:rPr>
              <a:t>Los niveles de lluvia varían desde 10 pulgadas por año, similares a los de un desierto, hasta 40 pulgadas en las regiones de mayor elevación. </a:t>
            </a:r>
          </a:p>
          <a:p>
            <a:pPr>
              <a:buClr>
                <a:srgbClr val="860724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sz="1800" dirty="0"/>
              <a:t>Veranos calurosos, con temperaturas diarias que frecuentemente exceden 100°F desde finales de junio a mediados de septiembre, y en ocasión superan los 110°F</a:t>
            </a:r>
          </a:p>
          <a:p>
            <a:pPr marL="742950" lvl="1" indent="-285750" algn="just">
              <a:lnSpc>
                <a:spcPct val="90000"/>
              </a:lnSpc>
              <a:buClr>
                <a:schemeClr val="tx1"/>
              </a:buClr>
              <a:buSzPct val="120000"/>
              <a:buFont typeface="Trebuchet MS" panose="020B0603020202020204" pitchFamily="34" charset="0"/>
              <a:buChar char="–"/>
            </a:pPr>
            <a:r>
              <a:rPr lang="es-ES" sz="1600" dirty="0">
                <a:solidFill>
                  <a:srgbClr val="660033"/>
                </a:solidFill>
              </a:rPr>
              <a:t>En verano hay variación inusualmente grande de temperatura entre el día y la noche, de hasta 50°F</a:t>
            </a:r>
          </a:p>
          <a:p>
            <a:pPr>
              <a:buClr>
                <a:srgbClr val="860724"/>
              </a:buClr>
              <a:buSzPct val="120000"/>
              <a:buFont typeface="Wingdings" panose="05000000000000000000" pitchFamily="2" charset="2"/>
              <a:buChar char="§"/>
            </a:pPr>
            <a:r>
              <a:rPr lang="es-ES" sz="1800" dirty="0"/>
              <a:t>Inviernos suelen ser frescos y húmedos, con temperaturas diurnas de hasta 50°F</a:t>
            </a:r>
          </a:p>
          <a:p>
            <a:pPr marL="742950" lvl="1" indent="-285750" algn="just">
              <a:lnSpc>
                <a:spcPct val="90000"/>
              </a:lnSpc>
              <a:buClr>
                <a:schemeClr val="tx1"/>
              </a:buClr>
              <a:buSzPct val="120000"/>
              <a:buFont typeface="Trebuchet MS" panose="020B0603020202020204" pitchFamily="34" charset="0"/>
              <a:buChar char="–"/>
            </a:pPr>
            <a:r>
              <a:rPr lang="es-ES" sz="1600" dirty="0">
                <a:solidFill>
                  <a:srgbClr val="660033"/>
                </a:solidFill>
              </a:rPr>
              <a:t>En diciembre y enero las mañanas y las noches difieren del promedio diurno, ya que tienden a ser bastante frías donde las mínimas alcanzan tan solo 22°F</a:t>
            </a:r>
          </a:p>
        </p:txBody>
      </p:sp>
    </p:spTree>
    <p:extLst>
      <p:ext uri="{BB962C8B-B14F-4D97-AF65-F5344CB8AC3E}">
        <p14:creationId xmlns:p14="http://schemas.microsoft.com/office/powerpoint/2010/main" val="108598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15AB9-6014-8AE5-24C7-B2DADB57C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Paso Robles  - Clima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857850-BD81-98E6-25AC-5DAA1F41F78C}"/>
              </a:ext>
            </a:extLst>
          </p:cNvPr>
          <p:cNvSpPr txBox="1"/>
          <p:nvPr/>
        </p:nvSpPr>
        <p:spPr>
          <a:xfrm>
            <a:off x="688570" y="1198562"/>
            <a:ext cx="10431373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Factores climatológicos principales que contribuyen </a:t>
            </a:r>
            <a:r>
              <a:rPr lang="es-ES" sz="2000" b="0" i="0" dirty="0">
                <a:solidFill>
                  <a:schemeClr val="bg1"/>
                </a:solidFill>
                <a:effectLst/>
              </a:rPr>
              <a:t>al terroir – </a:t>
            </a:r>
            <a:r>
              <a:rPr lang="es-ES" sz="2000" b="1" i="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Viento y Niebla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477FE6B-359B-E029-8F98-1248AEC9D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571" y="1598672"/>
            <a:ext cx="10431374" cy="3885323"/>
          </a:xfrm>
          <a:ln>
            <a:solidFill>
              <a:srgbClr val="D2CAC8"/>
            </a:solidFill>
          </a:ln>
        </p:spPr>
        <p:txBody>
          <a:bodyPr lIns="45720" rIns="91440"/>
          <a:lstStyle/>
          <a:p>
            <a:pPr marL="342900" indent="-342900">
              <a:lnSpc>
                <a:spcPct val="114000"/>
              </a:lnSpc>
              <a:buSzPct val="121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s-ES" sz="1800" dirty="0">
                <a:solidFill>
                  <a:srgbClr val="374151"/>
                </a:solidFill>
              </a:rPr>
              <a:t>A sólo 30 km (20 millas) del frío Océano Pacífico, pero separado de él por las montañas de Santa Lucía (elevación de más de 500m) </a:t>
            </a:r>
          </a:p>
          <a:p>
            <a:pPr marL="627063" lvl="1" indent="-169863" algn="l" defTabSz="914400" rtl="0" eaLnBrk="1" latinLnBrk="0" hangingPunct="1">
              <a:lnSpc>
                <a:spcPct val="114000"/>
              </a:lnSpc>
              <a:spcBef>
                <a:spcPts val="400"/>
              </a:spcBef>
              <a:buClr>
                <a:srgbClr val="860724"/>
              </a:buClr>
              <a:buSzPct val="121000"/>
              <a:buFont typeface="Wingdings" panose="05000000000000000000" pitchFamily="2" charset="2"/>
              <a:buChar char="§"/>
            </a:pPr>
            <a:r>
              <a:rPr lang="es-ES" sz="1600" kern="1200" dirty="0">
                <a:solidFill>
                  <a:srgbClr val="660033"/>
                </a:solidFill>
                <a:latin typeface="+mn-lt"/>
                <a:ea typeface="+mn-ea"/>
                <a:cs typeface="+mn-cs"/>
              </a:rPr>
              <a:t>impiden que la mayoría de las brisas frescas y la niebla del Pacífico lleguen a Paso Robles</a:t>
            </a:r>
          </a:p>
          <a:p>
            <a:pPr marL="342900" indent="-342900">
              <a:lnSpc>
                <a:spcPct val="114000"/>
              </a:lnSpc>
              <a:buSzPct val="121000"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</a:pPr>
            <a:r>
              <a:rPr lang="es-ES" sz="1800" dirty="0">
                <a:solidFill>
                  <a:srgbClr val="374151"/>
                </a:solidFill>
              </a:rPr>
              <a:t>Claros en la cordillera permiten que el viento y la niebla se filtren, enfriando áreas de Paso Robles</a:t>
            </a:r>
          </a:p>
          <a:p>
            <a:pPr marL="627063" lvl="1" indent="-169863" algn="l" defTabSz="914400" rtl="0" eaLnBrk="1" latinLnBrk="0" hangingPunct="1">
              <a:lnSpc>
                <a:spcPct val="114000"/>
              </a:lnSpc>
              <a:spcBef>
                <a:spcPts val="600"/>
              </a:spcBef>
              <a:buClr>
                <a:srgbClr val="860724"/>
              </a:buClr>
              <a:buSzPct val="121000"/>
              <a:buFont typeface="Wingdings" panose="05000000000000000000" pitchFamily="2" charset="2"/>
              <a:buChar char="§"/>
            </a:pPr>
            <a:r>
              <a:rPr lang="es-ES" sz="1600" b="1" kern="1200" dirty="0">
                <a:solidFill>
                  <a:srgbClr val="660033"/>
                </a:solidFill>
                <a:latin typeface="+mn-lt"/>
                <a:ea typeface="+mn-ea"/>
                <a:cs typeface="+mn-cs"/>
              </a:rPr>
              <a:t>Brecha (Gap) de Templeton </a:t>
            </a:r>
            <a:r>
              <a:rPr lang="es-ES" sz="1600" kern="1200" dirty="0">
                <a:solidFill>
                  <a:srgbClr val="660033"/>
                </a:solidFill>
                <a:latin typeface="+mn-lt"/>
                <a:ea typeface="+mn-ea"/>
                <a:cs typeface="+mn-cs"/>
              </a:rPr>
              <a:t>– ubicado justo al este permite que la niebla y viento de Morro Bay atraviesen las montañas. Esto enfría los distritos de Adelaida, Willow Creek, El Pomar y Templeton Gap. </a:t>
            </a:r>
          </a:p>
          <a:p>
            <a:pPr marL="1200150" lvl="2" indent="-285750" algn="l" defTabSz="914400" rtl="0" eaLnBrk="1" latinLnBrk="0" hangingPunct="1">
              <a:lnSpc>
                <a:spcPct val="114000"/>
              </a:lnSpc>
              <a:spcBef>
                <a:spcPts val="0"/>
              </a:spcBef>
              <a:buClr>
                <a:srgbClr val="860724"/>
              </a:buClr>
              <a:buSzPct val="121000"/>
              <a:buFont typeface="Wingdings" panose="05000000000000000000" pitchFamily="2" charset="2"/>
              <a:buChar char="ü"/>
            </a:pPr>
            <a:r>
              <a:rPr lang="es-ES" sz="1600" i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Estos AVA tienen climas similares a Burdeos, perfecto para Cabernet Sauvignon, pero también lo suficientemente frío como para cultivar Pinot Noir y otras variedades que prefieren áreas frescas.</a:t>
            </a:r>
          </a:p>
          <a:p>
            <a:pPr marL="627063" lvl="1" indent="-169863" algn="l" defTabSz="914400" rtl="0" eaLnBrk="1" latinLnBrk="0" hangingPunct="1">
              <a:lnSpc>
                <a:spcPct val="114000"/>
              </a:lnSpc>
              <a:spcBef>
                <a:spcPts val="1200"/>
              </a:spcBef>
              <a:buClr>
                <a:srgbClr val="860724"/>
              </a:buClr>
              <a:buSzPct val="121000"/>
              <a:buFont typeface="Wingdings" panose="05000000000000000000" pitchFamily="2" charset="2"/>
              <a:buChar char="§"/>
            </a:pPr>
            <a:r>
              <a:rPr lang="es-ES" sz="1600" b="1" kern="1200" dirty="0">
                <a:solidFill>
                  <a:srgbClr val="660033"/>
                </a:solidFill>
                <a:latin typeface="+mn-lt"/>
                <a:ea typeface="+mn-ea"/>
                <a:cs typeface="+mn-cs"/>
              </a:rPr>
              <a:t>Cuesta Grade </a:t>
            </a:r>
            <a:r>
              <a:rPr lang="es-ES" sz="1600" kern="1200" dirty="0">
                <a:solidFill>
                  <a:srgbClr val="660033"/>
                </a:solidFill>
                <a:latin typeface="+mn-lt"/>
                <a:ea typeface="+mn-ea"/>
                <a:cs typeface="+mn-cs"/>
              </a:rPr>
              <a:t>- canaliza aire fresco y niebla desde Pismo Beach hasta Santa Margarita Ranch AVA, otro gran lugar para Pinot Noir. </a:t>
            </a:r>
            <a:endParaRPr kumimoji="0" lang="es-ES" sz="1600" b="1" i="0" u="none" strike="noStrike" kern="1200" cap="none" spc="0" normalizeH="0" baseline="0" noProof="0" dirty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726264-F6BC-1AD2-F47B-8A8BCD88A1A9}"/>
              </a:ext>
            </a:extLst>
          </p:cNvPr>
          <p:cNvSpPr txBox="1"/>
          <p:nvPr/>
        </p:nvSpPr>
        <p:spPr>
          <a:xfrm>
            <a:off x="688569" y="5802507"/>
            <a:ext cx="10431374" cy="698012"/>
          </a:xfrm>
          <a:prstGeom prst="rect">
            <a:avLst/>
          </a:prstGeom>
          <a:solidFill>
            <a:srgbClr val="EEE7E7"/>
          </a:solidFill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buSzPct val="121000"/>
            </a:pPr>
            <a:r>
              <a:rPr lang="es-ES" sz="1800" kern="1200" dirty="0">
                <a:solidFill>
                  <a:srgbClr val="374151"/>
                </a:solidFill>
                <a:latin typeface="+mn-lt"/>
                <a:ea typeface="+mn-ea"/>
                <a:cs typeface="+mn-cs"/>
              </a:rPr>
              <a:t>Cuanto más lejos de estas </a:t>
            </a:r>
            <a:r>
              <a:rPr lang="es-ES" dirty="0">
                <a:solidFill>
                  <a:srgbClr val="374151"/>
                </a:solidFill>
              </a:rPr>
              <a:t>brechas</a:t>
            </a:r>
            <a:r>
              <a:rPr lang="es-ES" sz="1800" kern="1200" dirty="0">
                <a:solidFill>
                  <a:srgbClr val="374151"/>
                </a:solidFill>
                <a:latin typeface="+mn-lt"/>
                <a:ea typeface="+mn-ea"/>
                <a:cs typeface="+mn-cs"/>
              </a:rPr>
              <a:t>, más calor hace y más variedades de uva amantes del calor encontramos.</a:t>
            </a:r>
          </a:p>
        </p:txBody>
      </p:sp>
    </p:spTree>
    <p:extLst>
      <p:ext uri="{BB962C8B-B14F-4D97-AF65-F5344CB8AC3E}">
        <p14:creationId xmlns:p14="http://schemas.microsoft.com/office/powerpoint/2010/main" val="415711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15AB9-6014-8AE5-24C7-B2DADB57C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R" dirty="0"/>
              <a:t>Paso Robles  - Clima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857850-BD81-98E6-25AC-5DAA1F41F78C}"/>
              </a:ext>
            </a:extLst>
          </p:cNvPr>
          <p:cNvSpPr txBox="1"/>
          <p:nvPr/>
        </p:nvSpPr>
        <p:spPr>
          <a:xfrm>
            <a:off x="688571" y="1006089"/>
            <a:ext cx="10814858" cy="40011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chemeClr val="bg1"/>
                </a:solidFill>
              </a:rPr>
              <a:t>Factores climatológicos principales que contribuyen </a:t>
            </a:r>
            <a:r>
              <a:rPr lang="es-ES" sz="2000" b="0" i="0" dirty="0">
                <a:solidFill>
                  <a:schemeClr val="bg1"/>
                </a:solidFill>
                <a:effectLst/>
              </a:rPr>
              <a:t>al terroir - </a:t>
            </a:r>
            <a:r>
              <a:rPr lang="es-ES" sz="2000" b="1" i="0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Cambio o Rango Diurno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477FE6B-359B-E029-8F98-1248AEC9D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8571" y="1447763"/>
            <a:ext cx="9411393" cy="3994265"/>
          </a:xfrm>
          <a:ln>
            <a:noFill/>
          </a:ln>
        </p:spPr>
        <p:txBody>
          <a:bodyPr/>
          <a:lstStyle/>
          <a:p>
            <a:pPr marL="168275" marR="0" lvl="0" indent="-168275" algn="l" defTabSz="914400" rtl="0" eaLnBrk="1" fontAlgn="auto" latinLnBrk="0" hangingPunct="1">
              <a:lnSpc>
                <a:spcPct val="114000"/>
              </a:lnSpc>
              <a:spcBef>
                <a:spcPts val="900"/>
              </a:spcBef>
              <a:spcAft>
                <a:spcPts val="0"/>
              </a:spcAft>
              <a:buClrTx/>
              <a:buSzPct val="121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Temperaturas promedio en temporada de crecimiento alcanzan los </a:t>
            </a:r>
            <a:r>
              <a:rPr kumimoji="0" lang="es-ES" sz="1800" b="1" i="0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105°F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durante el día</a:t>
            </a:r>
          </a:p>
          <a:p>
            <a:pPr marL="627063" marR="0" lvl="1" indent="-1698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60724"/>
              </a:buClr>
              <a:buSzPct val="121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las uvas crecen llenas de azúcar, óptimo para variedades de maduración tardía como Cabernet Sauvignon y Monastrell</a:t>
            </a:r>
          </a:p>
          <a:p>
            <a:pPr marL="627063" marR="0" lvl="1" indent="-16986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60724"/>
              </a:buClr>
              <a:buSzPct val="121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puede ocasionar que las uvas pierdan acidez rápidamente</a:t>
            </a:r>
          </a:p>
          <a:p>
            <a:pPr marL="168275" marR="0" lvl="1" indent="-168275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Pct val="121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Las temperaturas nocturnas en la región caen entre </a:t>
            </a:r>
            <a:r>
              <a:rPr kumimoji="0" lang="es-ES" sz="1800" b="1" i="0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40-50°F </a:t>
            </a: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(cambio diurno)</a:t>
            </a:r>
          </a:p>
          <a:p>
            <a:pPr marL="627063" marR="0" lvl="1" indent="-1698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60724"/>
              </a:buClr>
              <a:buSzPct val="121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las vides pueden refrescarse, conservan su acidez y los aromas se conservan en las bayas</a:t>
            </a:r>
          </a:p>
          <a:p>
            <a:pPr marL="168275" marR="0" lvl="1" indent="-168275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Pct val="121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El cambio diurno se intensifica con la altitud y la distancia del océano</a:t>
            </a:r>
          </a:p>
          <a:p>
            <a:pPr marL="627063" marR="0" lvl="1" indent="-1698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60724"/>
              </a:buClr>
              <a:buSzPct val="121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16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viñedos más altos experimentan cambios mayores, al igual que los más alejados del Pacífico</a:t>
            </a:r>
          </a:p>
          <a:p>
            <a:pPr marL="168275" marR="0" lvl="1" indent="-168275" algn="l" defTabSz="914400" rtl="0" eaLnBrk="1" fontAlgn="auto" latinLnBrk="0" hangingPunct="1">
              <a:lnSpc>
                <a:spcPct val="114000"/>
              </a:lnSpc>
              <a:spcBef>
                <a:spcPts val="1200"/>
              </a:spcBef>
              <a:spcAft>
                <a:spcPts val="0"/>
              </a:spcAft>
              <a:buClrTx/>
              <a:buSzPct val="121000"/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tabLst/>
              <a:defRPr/>
            </a:pPr>
            <a:r>
              <a:rPr kumimoji="0" lang="es-ES" sz="1800" b="0" i="0" u="none" strike="noStrike" kern="1200" cap="none" spc="0" normalizeH="0" baseline="0" noProof="0" dirty="0">
                <a:ln>
                  <a:noFill/>
                </a:ln>
                <a:solidFill>
                  <a:srgbClr val="37415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El aire frío se cuela durante la noche</a:t>
            </a:r>
          </a:p>
          <a:p>
            <a:pPr marL="627063" marR="0" lvl="1" indent="-169863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60724"/>
              </a:buClr>
              <a:buSzPct val="121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Bahía de Monterey al norte</a:t>
            </a:r>
          </a:p>
          <a:p>
            <a:pPr marL="627063" marR="0" lvl="1" indent="-16986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60724"/>
              </a:buClr>
              <a:buSzPct val="121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Vientos descendentes desde Cholame Hills en el este</a:t>
            </a:r>
          </a:p>
          <a:p>
            <a:pPr marL="627063" marR="0" lvl="1" indent="-169863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60724"/>
              </a:buClr>
              <a:buSzPct val="121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Vientos del Pacífico del oeste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C09F1952-3453-8E89-95D9-A4715A012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5" t="5396" r="51144" b="6877"/>
          <a:stretch/>
        </p:blipFill>
        <p:spPr bwMode="auto">
          <a:xfrm>
            <a:off x="10196259" y="1518046"/>
            <a:ext cx="1757571" cy="180081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CB83C2-139E-74F2-6571-149E4C5458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5" t="5396" r="4864" b="6877"/>
          <a:stretch/>
        </p:blipFill>
        <p:spPr bwMode="auto">
          <a:xfrm>
            <a:off x="10196258" y="3444895"/>
            <a:ext cx="1757572" cy="180081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2EFDDD-6735-6199-B8C8-7F5FC47B1ECD}"/>
              </a:ext>
            </a:extLst>
          </p:cNvPr>
          <p:cNvSpPr txBox="1"/>
          <p:nvPr/>
        </p:nvSpPr>
        <p:spPr>
          <a:xfrm>
            <a:off x="527166" y="5878502"/>
            <a:ext cx="11426664" cy="630750"/>
          </a:xfrm>
          <a:prstGeom prst="rect">
            <a:avLst/>
          </a:prstGeom>
          <a:solidFill>
            <a:srgbClr val="EEE7E7"/>
          </a:solidFill>
        </p:spPr>
        <p:txBody>
          <a:bodyPr wrap="square">
            <a:spAutoFit/>
          </a:bodyPr>
          <a:lstStyle/>
          <a:p>
            <a:pPr marL="0" lvl="1" algn="ctr" defTabSz="914400" rtl="0" eaLnBrk="1" latinLnBrk="0" hangingPunct="1">
              <a:lnSpc>
                <a:spcPct val="114000"/>
              </a:lnSpc>
              <a:spcBef>
                <a:spcPts val="900"/>
              </a:spcBef>
              <a:buSzPct val="121000"/>
            </a:pPr>
            <a:r>
              <a:rPr lang="es-ES" sz="1600" kern="1200" dirty="0">
                <a:latin typeface="+mn-lt"/>
                <a:ea typeface="+mn-ea"/>
                <a:cs typeface="+mn-cs"/>
              </a:rPr>
              <a:t>Los vinos alcanzan potencia y plena madurez por lo que se obtienen taninos y sabores a frutas maduras, pero también mucha acidez y aroma refrescantes (no suele encontrarse vinos flácidos como en otras regiones del interior de California).</a:t>
            </a:r>
          </a:p>
        </p:txBody>
      </p:sp>
    </p:spTree>
    <p:extLst>
      <p:ext uri="{BB962C8B-B14F-4D97-AF65-F5344CB8AC3E}">
        <p14:creationId xmlns:p14="http://schemas.microsoft.com/office/powerpoint/2010/main" val="159660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ristol Myers Squibb">
  <a:themeElements>
    <a:clrScheme name="Bristol Myers Squibb Colors">
      <a:dk1>
        <a:srgbClr val="595454"/>
      </a:dk1>
      <a:lt1>
        <a:srgbClr val="FFFFFF"/>
      </a:lt1>
      <a:dk2>
        <a:srgbClr val="595454"/>
      </a:dk2>
      <a:lt2>
        <a:srgbClr val="EEE7E7"/>
      </a:lt2>
      <a:accent1>
        <a:srgbClr val="A69F9F"/>
      </a:accent1>
      <a:accent2>
        <a:srgbClr val="FFD186"/>
      </a:accent2>
      <a:accent3>
        <a:srgbClr val="33D6F1"/>
      </a:accent3>
      <a:accent4>
        <a:srgbClr val="CB7C78"/>
      </a:accent4>
      <a:accent5>
        <a:srgbClr val="59FFB9"/>
      </a:accent5>
      <a:accent6>
        <a:srgbClr val="FDA97D"/>
      </a:accent6>
      <a:hlink>
        <a:srgbClr val="BE2BBB"/>
      </a:hlink>
      <a:folHlink>
        <a:srgbClr val="BE2BBB"/>
      </a:folHlink>
    </a:clrScheme>
    <a:fontScheme name="Bristol Myers Squibb Fonts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Bristol Myers Squibb Effects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27000" dist="63500" dir="2700000" algn="b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>
    <a:spDef>
      <a:spPr>
        <a:ln>
          <a:noFill/>
        </a:ln>
      </a:spPr>
      <a:bodyPr/>
      <a:lstStyle>
        <a:defPPr algn="ctr">
          <a:lnSpc>
            <a:spcPct val="100000"/>
          </a:lnSpc>
          <a:defRPr sz="2000"/>
        </a:defPPr>
      </a:lstStyle>
      <a:style>
        <a:lnRef idx="0">
          <a:schemeClr val="accent1"/>
        </a:lnRef>
        <a:fillRef idx="1">
          <a:schemeClr val="accent1"/>
        </a:fillRef>
        <a:effectRef idx="0">
          <a:srgbClr val="000000"/>
        </a:effectRef>
        <a:fontRef idx="minor">
          <a:schemeClr val="lt1"/>
        </a:fontRef>
      </a:style>
    </a:spDef>
    <a:lnDef>
      <a:spPr>
        <a:ln w="28575" cap="rnd"/>
      </a:spPr>
      <a:bodyPr/>
      <a:lstStyle/>
      <a:style>
        <a:lnRef idx="1">
          <a:srgbClr val="BE2BBB"/>
        </a:lnRef>
        <a:fillRef idx="0">
          <a:schemeClr val="accent1"/>
        </a:fillRef>
        <a:effectRef idx="0">
          <a:srgbClr val="000000"/>
        </a:effectRef>
        <a:fontRef idx="minor">
          <a:schemeClr val="lt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100000"/>
          </a:lnSpc>
          <a:defRPr sz="2000"/>
        </a:defPPr>
      </a:lstStyle>
    </a:txDef>
  </a:objectDefaults>
  <a:extraClrSchemeLst/>
  <a:custClrLst>
    <a:custClr name="Purple">
      <a:srgbClr val="BE2BBB"/>
    </a:custClr>
    <a:custClr name="Dark Gray">
      <a:srgbClr val="595454"/>
    </a:custClr>
    <a:custClr name="Gray">
      <a:srgbClr val="A69F9F"/>
    </a:custClr>
    <a:custClr name="Light Gray">
      <a:srgbClr val="EEE7E7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White">
      <a:srgbClr val="FFFFFF"/>
    </a:custClr>
    <a:custClr name="Amber 1">
      <a:srgbClr val="FFECCD"/>
    </a:custClr>
    <a:custClr name="Peach 1">
      <a:srgbClr val="FEDCCA"/>
    </a:custClr>
    <a:custClr name="Sienna 1">
      <a:srgbClr val="DAC5C5"/>
    </a:custClr>
    <a:custClr name="Mint 1">
      <a:srgbClr val="C5FFE6"/>
    </a:custClr>
    <a:custClr name="Aqua 1">
      <a:srgbClr val="C0F2FB"/>
    </a:custClr>
    <a:custClr name="Olive 1">
      <a:srgbClr val="EAD5C9"/>
    </a:custClr>
    <a:custClr name="Almond 1">
      <a:srgbClr val="DFCBC3"/>
    </a:custClr>
    <a:custClr name="Chocolate 1">
      <a:srgbClr val="D2CAC8"/>
    </a:custClr>
    <a:custClr name="White">
      <a:srgbClr val="FFFFFF"/>
    </a:custClr>
    <a:custClr name="White">
      <a:srgbClr val="FFFFFF"/>
    </a:custClr>
  </a:custClrLst>
  <a:extLst>
    <a:ext uri="{05A4C25C-085E-4340-85A3-A5531E510DB2}">
      <thm15:themeFamily xmlns:thm15="http://schemas.microsoft.com/office/thememl/2012/main" name="BMS PowerPoint Template 27Aug2020" id="{3176DE89-F43C-4C05-85AD-832807C44F18}" vid="{6D56AB16-4746-4304-A6A8-CC4C882E3D4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200828_bms_powerpoint_template</Template>
  <TotalTime>12280</TotalTime>
  <Words>4254</Words>
  <Application>Microsoft Office PowerPoint</Application>
  <PresentationFormat>Widescreen</PresentationFormat>
  <Paragraphs>590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Open Sans</vt:lpstr>
      <vt:lpstr>Trebuchet MS</vt:lpstr>
      <vt:lpstr>Wingdings</vt:lpstr>
      <vt:lpstr>Bristol Myers Squibb</vt:lpstr>
      <vt:lpstr>Paso Robles California</vt:lpstr>
      <vt:lpstr>Ubicación Geográfica</vt:lpstr>
      <vt:lpstr>Paso Robles – Ubicación Geográfica</vt:lpstr>
      <vt:lpstr>Historia</vt:lpstr>
      <vt:lpstr>Paso Robles  - Historia</vt:lpstr>
      <vt:lpstr>Clima</vt:lpstr>
      <vt:lpstr>Paso Robles - Clima</vt:lpstr>
      <vt:lpstr>Paso Robles  - Clima</vt:lpstr>
      <vt:lpstr>Paso Robles  - Clima</vt:lpstr>
      <vt:lpstr>Paso Robles – Regiones por clima</vt:lpstr>
      <vt:lpstr>Suelos</vt:lpstr>
      <vt:lpstr>Paso Robles – Composición de Suelos</vt:lpstr>
      <vt:lpstr>Paso Robles – Suelos Calcáreos</vt:lpstr>
      <vt:lpstr>Variedades de Uvas y vinos</vt:lpstr>
      <vt:lpstr>Paso Robles  - Variedades de Uvas Cultivadas</vt:lpstr>
      <vt:lpstr>Paso Robles  - Vinos Producidos</vt:lpstr>
      <vt:lpstr>Sub Regiones</vt:lpstr>
      <vt:lpstr>Paso Robles - Region</vt:lpstr>
      <vt:lpstr>Paso Robles - Regiones </vt:lpstr>
      <vt:lpstr>Paso Robles American Viticultural Area (AVA</vt:lpstr>
      <vt:lpstr>Adelaida District</vt:lpstr>
      <vt:lpstr>Willow Creek District</vt:lpstr>
      <vt:lpstr>Templeton Gap District</vt:lpstr>
      <vt:lpstr>Santa Margarita Ranch</vt:lpstr>
      <vt:lpstr>San Miguel District</vt:lpstr>
      <vt:lpstr>Estrella District</vt:lpstr>
      <vt:lpstr>Geneseo District</vt:lpstr>
      <vt:lpstr>El Pomar District</vt:lpstr>
      <vt:lpstr>San Juan Creek District</vt:lpstr>
      <vt:lpstr>Creston District</vt:lpstr>
      <vt:lpstr>Highlands District</vt:lpstr>
      <vt:lpstr>Paso Robles Sub-AVAs Resumen</vt:lpstr>
      <vt:lpstr>Reglamentos</vt:lpstr>
      <vt:lpstr>Reglamentos – Clases de Vinos</vt:lpstr>
      <vt:lpstr>Reglamentos - Etiquetado</vt:lpstr>
      <vt:lpstr>Reglamentos – Vinificación</vt:lpstr>
      <vt:lpstr>Paso Robles - Referencias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Martinez, Janitza</dc:creator>
  <cp:lastModifiedBy>Alejandro Ferris</cp:lastModifiedBy>
  <cp:revision>3</cp:revision>
  <cp:lastPrinted>2024-01-08T13:02:52Z</cp:lastPrinted>
  <dcterms:created xsi:type="dcterms:W3CDTF">2023-12-19T13:06:24Z</dcterms:created>
  <dcterms:modified xsi:type="dcterms:W3CDTF">2024-01-09T21:41:06Z</dcterms:modified>
</cp:coreProperties>
</file>