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83" r:id="rId6"/>
    <p:sldId id="284" r:id="rId7"/>
    <p:sldId id="285" r:id="rId8"/>
    <p:sldId id="286" r:id="rId9"/>
    <p:sldId id="260" r:id="rId10"/>
    <p:sldId id="261" r:id="rId11"/>
    <p:sldId id="262" r:id="rId12"/>
    <p:sldId id="263" r:id="rId13"/>
    <p:sldId id="264" r:id="rId14"/>
    <p:sldId id="265" r:id="rId15"/>
    <p:sldId id="273" r:id="rId16"/>
    <p:sldId id="266" r:id="rId17"/>
    <p:sldId id="267" r:id="rId18"/>
    <p:sldId id="268" r:id="rId19"/>
    <p:sldId id="282" r:id="rId20"/>
    <p:sldId id="269" r:id="rId21"/>
    <p:sldId id="274" r:id="rId22"/>
    <p:sldId id="270" r:id="rId23"/>
    <p:sldId id="275" r:id="rId24"/>
    <p:sldId id="276" r:id="rId25"/>
    <p:sldId id="278" r:id="rId26"/>
    <p:sldId id="279" r:id="rId27"/>
    <p:sldId id="280" r:id="rId28"/>
    <p:sldId id="28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Vinos de </a:t>
            </a:r>
            <a:r>
              <a:rPr lang="en-US" dirty="0" err="1"/>
              <a:t>Sudafrica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Gines</a:t>
            </a:r>
            <a:r>
              <a:rPr lang="en-US" dirty="0"/>
              <a:t> A Martinez </a:t>
            </a:r>
            <a:r>
              <a:rPr lang="en-US" dirty="0" err="1"/>
              <a:t>Mangual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7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Variedades</a:t>
            </a:r>
            <a:r>
              <a:rPr lang="en-US" dirty="0"/>
              <a:t> de </a:t>
            </a:r>
            <a:r>
              <a:rPr lang="en-US" dirty="0" err="1"/>
              <a:t>Uvas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Chenin Blanc </a:t>
            </a:r>
            <a:r>
              <a:rPr lang="en-US" dirty="0" err="1"/>
              <a:t>variedad</a:t>
            </a:r>
            <a:r>
              <a:rPr lang="en-US" dirty="0"/>
              <a:t> que </a:t>
            </a:r>
            <a:r>
              <a:rPr lang="en-US" dirty="0" err="1"/>
              <a:t>domina</a:t>
            </a:r>
            <a:r>
              <a:rPr lang="en-US" dirty="0"/>
              <a:t> </a:t>
            </a:r>
            <a:r>
              <a:rPr lang="en-US" dirty="0" err="1"/>
              <a:t>seguida</a:t>
            </a:r>
            <a:r>
              <a:rPr lang="en-US" dirty="0"/>
              <a:t> de </a:t>
            </a:r>
            <a:r>
              <a:rPr lang="en-US" dirty="0" err="1"/>
              <a:t>Colombard,Savignon</a:t>
            </a:r>
            <a:r>
              <a:rPr lang="en-US" dirty="0"/>
              <a:t> Blanc y Chardonnay</a:t>
            </a:r>
          </a:p>
          <a:p>
            <a:r>
              <a:rPr lang="en-US" dirty="0"/>
              <a:t>Entre la </a:t>
            </a:r>
            <a:r>
              <a:rPr lang="en-US" dirty="0" err="1"/>
              <a:t>Uvas</a:t>
            </a:r>
            <a:r>
              <a:rPr lang="en-US" dirty="0"/>
              <a:t> </a:t>
            </a:r>
            <a:r>
              <a:rPr lang="en-US" dirty="0" err="1"/>
              <a:t>tintas</a:t>
            </a:r>
            <a:r>
              <a:rPr lang="en-US" dirty="0"/>
              <a:t> Cabernet Sauvignon </a:t>
            </a:r>
            <a:r>
              <a:rPr lang="en-US" dirty="0" err="1"/>
              <a:t>seguida</a:t>
            </a:r>
            <a:r>
              <a:rPr lang="en-US" dirty="0"/>
              <a:t> de Shiraz, Pinotage y Merlot</a:t>
            </a:r>
          </a:p>
          <a:p>
            <a:r>
              <a:rPr lang="en-US" dirty="0"/>
              <a:t>La </a:t>
            </a:r>
            <a:r>
              <a:rPr lang="en-US" dirty="0" err="1"/>
              <a:t>proporcion</a:t>
            </a:r>
            <a:r>
              <a:rPr lang="en-US" dirty="0"/>
              <a:t> actual de </a:t>
            </a:r>
            <a:r>
              <a:rPr lang="en-US" dirty="0" err="1"/>
              <a:t>uvas</a:t>
            </a:r>
            <a:r>
              <a:rPr lang="en-US" dirty="0"/>
              <a:t> </a:t>
            </a:r>
            <a:r>
              <a:rPr lang="en-US" dirty="0" err="1"/>
              <a:t>blancas</a:t>
            </a:r>
            <a:r>
              <a:rPr lang="en-US" dirty="0"/>
              <a:t> a </a:t>
            </a:r>
            <a:r>
              <a:rPr lang="en-US" dirty="0" err="1"/>
              <a:t>rojas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de </a:t>
            </a:r>
            <a:r>
              <a:rPr lang="en-US" dirty="0" err="1"/>
              <a:t>aproximadamente</a:t>
            </a:r>
            <a:r>
              <a:rPr lang="en-US" dirty="0"/>
              <a:t> 55% a 45% </a:t>
            </a:r>
          </a:p>
        </p:txBody>
      </p:sp>
    </p:spTree>
    <p:extLst>
      <p:ext uri="{BB962C8B-B14F-4D97-AF65-F5344CB8AC3E}">
        <p14:creationId xmlns:p14="http://schemas.microsoft.com/office/powerpoint/2010/main" val="87166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Variedades</a:t>
            </a:r>
            <a:r>
              <a:rPr lang="en-US" dirty="0"/>
              <a:t> de </a:t>
            </a:r>
            <a:r>
              <a:rPr lang="en-US" dirty="0" err="1"/>
              <a:t>Uvas</a:t>
            </a:r>
            <a:r>
              <a:rPr lang="en-US" dirty="0"/>
              <a:t>- Pinotage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Cruce</a:t>
            </a:r>
            <a:r>
              <a:rPr lang="en-US" dirty="0"/>
              <a:t> entre Pinot Noir y Cinsault</a:t>
            </a:r>
          </a:p>
          <a:p>
            <a:r>
              <a:rPr lang="en-US" dirty="0" err="1"/>
              <a:t>Adquere</a:t>
            </a:r>
            <a:r>
              <a:rPr lang="en-US" dirty="0"/>
              <a:t> major valor para 1997</a:t>
            </a:r>
          </a:p>
          <a:p>
            <a:r>
              <a:rPr lang="en-US" dirty="0" err="1"/>
              <a:t>Requirido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componente</a:t>
            </a:r>
            <a:r>
              <a:rPr lang="en-US" dirty="0"/>
              <a:t> in Cape Blends 30-70%</a:t>
            </a:r>
          </a:p>
          <a:p>
            <a:r>
              <a:rPr lang="en-US" dirty="0" err="1"/>
              <a:t>Versatil</a:t>
            </a:r>
            <a:endParaRPr lang="en-US" dirty="0"/>
          </a:p>
          <a:p>
            <a:r>
              <a:rPr lang="en-US" dirty="0" err="1"/>
              <a:t>Criticos</a:t>
            </a:r>
            <a:r>
              <a:rPr lang="en-US" dirty="0"/>
              <a:t> </a:t>
            </a:r>
            <a:r>
              <a:rPr lang="en-US" dirty="0" err="1"/>
              <a:t>dicen</a:t>
            </a:r>
            <a:r>
              <a:rPr lang="en-US" dirty="0"/>
              <a:t> que </a:t>
            </a:r>
            <a:r>
              <a:rPr lang="en-US" dirty="0" err="1"/>
              <a:t>defectos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sabores</a:t>
            </a:r>
            <a:r>
              <a:rPr lang="en-US" dirty="0"/>
              <a:t> a vegetal </a:t>
            </a:r>
            <a:r>
              <a:rPr lang="en-US" dirty="0" err="1"/>
              <a:t>verde</a:t>
            </a:r>
            <a:r>
              <a:rPr lang="en-US" dirty="0"/>
              <a:t> y </a:t>
            </a:r>
            <a:r>
              <a:rPr lang="en-US" dirty="0" err="1"/>
              <a:t>taninos</a:t>
            </a:r>
            <a:r>
              <a:rPr lang="en-US" dirty="0"/>
              <a:t> </a:t>
            </a:r>
            <a:r>
              <a:rPr lang="en-US" dirty="0" err="1"/>
              <a:t>asi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suceptibilidad</a:t>
            </a:r>
            <a:r>
              <a:rPr lang="en-US" dirty="0"/>
              <a:t> a </a:t>
            </a:r>
            <a:r>
              <a:rPr lang="en-US" dirty="0" err="1"/>
              <a:t>desarrollar</a:t>
            </a:r>
            <a:r>
              <a:rPr lang="en-US" dirty="0"/>
              <a:t> aromas a </a:t>
            </a:r>
            <a:r>
              <a:rPr lang="en-US" dirty="0" err="1"/>
              <a:t>guineo</a:t>
            </a:r>
            <a:r>
              <a:rPr lang="en-US" dirty="0"/>
              <a:t> y </a:t>
            </a:r>
            <a:r>
              <a:rPr lang="en-US" dirty="0" err="1"/>
              <a:t>esmalte</a:t>
            </a:r>
            <a:r>
              <a:rPr lang="en-US" dirty="0"/>
              <a:t> </a:t>
            </a:r>
            <a:r>
              <a:rPr lang="en-US" dirty="0" err="1"/>
              <a:t>estan</a:t>
            </a:r>
            <a:r>
              <a:rPr lang="en-US" dirty="0"/>
              <a:t> </a:t>
            </a:r>
            <a:r>
              <a:rPr lang="en-US" dirty="0" err="1"/>
              <a:t>presentes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muchos</a:t>
            </a:r>
            <a:r>
              <a:rPr lang="en-US" dirty="0"/>
              <a:t> que </a:t>
            </a:r>
            <a:r>
              <a:rPr lang="en-US" dirty="0" err="1"/>
              <a:t>llegan</a:t>
            </a:r>
            <a:r>
              <a:rPr lang="en-US" dirty="0"/>
              <a:t> al </a:t>
            </a:r>
            <a:r>
              <a:rPr lang="en-US" dirty="0" err="1"/>
              <a:t>publico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77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Viticultura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Historicamente</a:t>
            </a:r>
            <a:r>
              <a:rPr lang="en-US" dirty="0"/>
              <a:t> </a:t>
            </a:r>
            <a:r>
              <a:rPr lang="en-US" dirty="0" err="1"/>
              <a:t>siembra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arbustos</a:t>
            </a:r>
            <a:r>
              <a:rPr lang="en-US" dirty="0"/>
              <a:t> </a:t>
            </a:r>
            <a:r>
              <a:rPr lang="en-US" dirty="0" err="1"/>
              <a:t>senmbrados</a:t>
            </a:r>
            <a:r>
              <a:rPr lang="en-US" dirty="0"/>
              <a:t> a 3 pies 11 </a:t>
            </a:r>
            <a:r>
              <a:rPr lang="en-US" dirty="0" err="1"/>
              <a:t>pulgadas</a:t>
            </a:r>
            <a:r>
              <a:rPr lang="en-US" dirty="0"/>
              <a:t> de </a:t>
            </a:r>
            <a:r>
              <a:rPr lang="en-US" dirty="0" err="1"/>
              <a:t>separacion</a:t>
            </a:r>
            <a:r>
              <a:rPr lang="en-US" dirty="0"/>
              <a:t> con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densidad</a:t>
            </a:r>
            <a:r>
              <a:rPr lang="en-US" dirty="0"/>
              <a:t> de 7000 </a:t>
            </a:r>
            <a:r>
              <a:rPr lang="en-US" dirty="0" err="1"/>
              <a:t>plantas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hectaria</a:t>
            </a:r>
            <a:r>
              <a:rPr lang="en-US" dirty="0"/>
              <a:t> (</a:t>
            </a:r>
            <a:r>
              <a:rPr lang="en-US" dirty="0" err="1"/>
              <a:t>Cantidad</a:t>
            </a:r>
            <a:r>
              <a:rPr lang="en-US" dirty="0"/>
              <a:t>)</a:t>
            </a:r>
          </a:p>
          <a:p>
            <a:r>
              <a:rPr lang="en-US" dirty="0" err="1"/>
              <a:t>Luego</a:t>
            </a:r>
            <a:r>
              <a:rPr lang="en-US" dirty="0"/>
              <a:t> de la </a:t>
            </a:r>
            <a:r>
              <a:rPr lang="en-US" dirty="0" err="1"/>
              <a:t>Philoxera</a:t>
            </a:r>
            <a:r>
              <a:rPr lang="en-US" dirty="0"/>
              <a:t>  se </a:t>
            </a:r>
            <a:r>
              <a:rPr lang="en-US" dirty="0" err="1"/>
              <a:t>disminuye</a:t>
            </a:r>
            <a:r>
              <a:rPr lang="en-US" dirty="0"/>
              <a:t> a 3300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hectaria</a:t>
            </a:r>
            <a:r>
              <a:rPr lang="en-US" dirty="0"/>
              <a:t> y </a:t>
            </a:r>
            <a:r>
              <a:rPr lang="en-US" dirty="0" err="1"/>
              <a:t>buena</a:t>
            </a:r>
            <a:r>
              <a:rPr lang="en-US" dirty="0"/>
              <a:t> </a:t>
            </a:r>
            <a:r>
              <a:rPr lang="en-US" dirty="0" err="1"/>
              <a:t>poda</a:t>
            </a:r>
            <a:r>
              <a:rPr lang="en-US" dirty="0"/>
              <a:t> (</a:t>
            </a:r>
            <a:r>
              <a:rPr lang="en-US" dirty="0" err="1"/>
              <a:t>Calidad</a:t>
            </a:r>
            <a:r>
              <a:rPr lang="en-US" dirty="0"/>
              <a:t>)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sistemas</a:t>
            </a:r>
            <a:r>
              <a:rPr lang="en-US" dirty="0"/>
              <a:t> de </a:t>
            </a:r>
            <a:r>
              <a:rPr lang="en-US" dirty="0" err="1"/>
              <a:t>hileras</a:t>
            </a:r>
            <a:r>
              <a:rPr lang="en-US" dirty="0"/>
              <a:t> </a:t>
            </a:r>
            <a:r>
              <a:rPr lang="en-US" dirty="0" err="1"/>
              <a:t>verticales</a:t>
            </a:r>
            <a:r>
              <a:rPr lang="en-US" dirty="0"/>
              <a:t> con </a:t>
            </a:r>
            <a:r>
              <a:rPr lang="en-US" dirty="0" err="1"/>
              <a:t>alambre</a:t>
            </a:r>
            <a:r>
              <a:rPr lang="en-US" dirty="0"/>
              <a:t> a 2.5 pies del </a:t>
            </a:r>
            <a:r>
              <a:rPr lang="en-US" dirty="0" err="1"/>
              <a:t>suelo</a:t>
            </a:r>
            <a:endParaRPr lang="en-US" dirty="0"/>
          </a:p>
          <a:p>
            <a:r>
              <a:rPr lang="en-US" dirty="0" err="1"/>
              <a:t>Utilizan</a:t>
            </a:r>
            <a:r>
              <a:rPr lang="en-US" dirty="0"/>
              <a:t> </a:t>
            </a:r>
            <a:r>
              <a:rPr lang="en-US" dirty="0" err="1"/>
              <a:t>sistemas</a:t>
            </a:r>
            <a:r>
              <a:rPr lang="en-US" dirty="0"/>
              <a:t> de </a:t>
            </a:r>
            <a:r>
              <a:rPr lang="en-US" dirty="0" err="1"/>
              <a:t>irrigacion</a:t>
            </a:r>
            <a:r>
              <a:rPr lang="en-US" dirty="0"/>
              <a:t> </a:t>
            </a:r>
            <a:r>
              <a:rPr lang="en-US" dirty="0" err="1"/>
              <a:t>debido</a:t>
            </a:r>
            <a:r>
              <a:rPr lang="en-US" dirty="0"/>
              <a:t> a la </a:t>
            </a:r>
            <a:r>
              <a:rPr lang="en-US" dirty="0" err="1"/>
              <a:t>poca</a:t>
            </a:r>
            <a:r>
              <a:rPr lang="en-US" dirty="0"/>
              <a:t> </a:t>
            </a:r>
            <a:r>
              <a:rPr lang="en-US" dirty="0" err="1"/>
              <a:t>precipitacion</a:t>
            </a:r>
            <a:r>
              <a:rPr lang="en-US" dirty="0"/>
              <a:t> que </a:t>
            </a:r>
            <a:r>
              <a:rPr lang="en-US" dirty="0" err="1"/>
              <a:t>provee</a:t>
            </a:r>
            <a:r>
              <a:rPr lang="en-US" dirty="0"/>
              <a:t> de 8-28 </a:t>
            </a:r>
            <a:r>
              <a:rPr lang="en-US" dirty="0" err="1"/>
              <a:t>pulgadas</a:t>
            </a:r>
            <a:r>
              <a:rPr lang="en-US" dirty="0"/>
              <a:t> de </a:t>
            </a:r>
            <a:r>
              <a:rPr lang="en-US" dirty="0" err="1"/>
              <a:t>agua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474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 de </a:t>
            </a:r>
            <a:r>
              <a:rPr lang="en-US" dirty="0" err="1"/>
              <a:t>hileras</a:t>
            </a:r>
            <a:r>
              <a:rPr lang="en-US" dirty="0"/>
              <a:t> </a:t>
            </a:r>
            <a:r>
              <a:rPr lang="en-US" dirty="0" err="1"/>
              <a:t>verticales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8173" y="2273642"/>
            <a:ext cx="4732637" cy="3348681"/>
          </a:xfrm>
        </p:spPr>
      </p:pic>
    </p:spTree>
    <p:extLst>
      <p:ext uri="{BB962C8B-B14F-4D97-AF65-F5344CB8AC3E}">
        <p14:creationId xmlns:p14="http://schemas.microsoft.com/office/powerpoint/2010/main" val="1046675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Wine Regions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4831" y="2126751"/>
            <a:ext cx="6801493" cy="4315145"/>
          </a:xfrm>
        </p:spPr>
      </p:pic>
    </p:spTree>
    <p:extLst>
      <p:ext uri="{BB962C8B-B14F-4D97-AF65-F5344CB8AC3E}">
        <p14:creationId xmlns:p14="http://schemas.microsoft.com/office/powerpoint/2010/main" val="1243744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Western Cape wine region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7684" y="2336800"/>
            <a:ext cx="4600608" cy="3598863"/>
          </a:xfrm>
        </p:spPr>
      </p:pic>
    </p:spTree>
    <p:extLst>
      <p:ext uri="{BB962C8B-B14F-4D97-AF65-F5344CB8AC3E}">
        <p14:creationId xmlns:p14="http://schemas.microsoft.com/office/powerpoint/2010/main" val="241876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 Sur de la ciudad de Cabo</a:t>
            </a:r>
          </a:p>
          <a:p>
            <a:r>
              <a:rPr lang="en-US" dirty="0" err="1"/>
              <a:t>Influenciado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el </a:t>
            </a:r>
            <a:r>
              <a:rPr lang="en-US" dirty="0" err="1"/>
              <a:t>oceano</a:t>
            </a:r>
            <a:r>
              <a:rPr lang="en-US" dirty="0"/>
              <a:t> </a:t>
            </a:r>
            <a:r>
              <a:rPr lang="en-US" dirty="0" err="1"/>
              <a:t>atlantico</a:t>
            </a:r>
            <a:endParaRPr lang="en-US" dirty="0"/>
          </a:p>
          <a:p>
            <a:r>
              <a:rPr lang="en-US" dirty="0" err="1"/>
              <a:t>Maduracion</a:t>
            </a:r>
            <a:r>
              <a:rPr lang="en-US" dirty="0"/>
              <a:t> </a:t>
            </a:r>
            <a:r>
              <a:rPr lang="en-US" dirty="0" err="1"/>
              <a:t>lenta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verano</a:t>
            </a:r>
            <a:r>
              <a:rPr lang="en-US" dirty="0"/>
              <a:t> </a:t>
            </a:r>
            <a:r>
              <a:rPr lang="en-US" dirty="0" err="1"/>
              <a:t>temperaturas</a:t>
            </a:r>
            <a:r>
              <a:rPr lang="en-US" dirty="0"/>
              <a:t> </a:t>
            </a:r>
            <a:r>
              <a:rPr lang="en-US" dirty="0" err="1"/>
              <a:t>caen</a:t>
            </a:r>
            <a:r>
              <a:rPr lang="en-US" dirty="0"/>
              <a:t> a 64-66 F</a:t>
            </a:r>
          </a:p>
          <a:p>
            <a:r>
              <a:rPr lang="en-US" dirty="0" err="1"/>
              <a:t>Inviernos</a:t>
            </a:r>
            <a:r>
              <a:rPr lang="en-US" dirty="0"/>
              <a:t> </a:t>
            </a:r>
            <a:r>
              <a:rPr lang="en-US" dirty="0" err="1"/>
              <a:t>moderados</a:t>
            </a:r>
            <a:r>
              <a:rPr lang="en-US" dirty="0"/>
              <a:t> con </a:t>
            </a:r>
            <a:r>
              <a:rPr lang="en-US" dirty="0" err="1"/>
              <a:t>precipitacion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40 </a:t>
            </a:r>
            <a:r>
              <a:rPr lang="en-US" dirty="0" err="1"/>
              <a:t>pulgadas</a:t>
            </a:r>
            <a:endParaRPr lang="en-US" dirty="0"/>
          </a:p>
          <a:p>
            <a:r>
              <a:rPr lang="en-US" dirty="0"/>
              <a:t>El </a:t>
            </a:r>
            <a:r>
              <a:rPr lang="en-US" dirty="0" err="1"/>
              <a:t>suelo</a:t>
            </a:r>
            <a:r>
              <a:rPr lang="en-US" dirty="0"/>
              <a:t> </a:t>
            </a:r>
            <a:r>
              <a:rPr lang="en-US" dirty="0" err="1"/>
              <a:t>arenoso</a:t>
            </a:r>
            <a:r>
              <a:rPr lang="en-US" dirty="0"/>
              <a:t> con </a:t>
            </a:r>
            <a:r>
              <a:rPr lang="en-US" dirty="0" err="1"/>
              <a:t>altas</a:t>
            </a:r>
            <a:r>
              <a:rPr lang="en-US" dirty="0"/>
              <a:t> </a:t>
            </a:r>
            <a:r>
              <a:rPr lang="en-US" dirty="0" err="1"/>
              <a:t>concentraciones</a:t>
            </a:r>
            <a:r>
              <a:rPr lang="en-US" dirty="0"/>
              <a:t> de </a:t>
            </a:r>
            <a:r>
              <a:rPr lang="en-US" dirty="0" err="1"/>
              <a:t>granito</a:t>
            </a:r>
            <a:r>
              <a:rPr lang="en-US" dirty="0"/>
              <a:t> y </a:t>
            </a:r>
            <a:r>
              <a:rPr lang="en-US" dirty="0" err="1"/>
              <a:t>marga</a:t>
            </a:r>
            <a:r>
              <a:rPr lang="en-US" dirty="0"/>
              <a:t>( </a:t>
            </a:r>
            <a:r>
              <a:rPr lang="en-US" dirty="0" err="1"/>
              <a:t>calcita</a:t>
            </a:r>
            <a:r>
              <a:rPr lang="en-US" dirty="0"/>
              <a:t> y </a:t>
            </a:r>
            <a:r>
              <a:rPr lang="en-US" dirty="0" err="1"/>
              <a:t>Arcilla</a:t>
            </a:r>
            <a:r>
              <a:rPr lang="en-US" dirty="0"/>
              <a:t>)</a:t>
            </a:r>
          </a:p>
          <a:p>
            <a:r>
              <a:rPr lang="en-US" dirty="0"/>
              <a:t>Principal </a:t>
            </a:r>
            <a:r>
              <a:rPr lang="en-US" dirty="0" err="1"/>
              <a:t>uva</a:t>
            </a:r>
            <a:r>
              <a:rPr lang="en-US" dirty="0"/>
              <a:t> </a:t>
            </a:r>
            <a:r>
              <a:rPr lang="en-US" dirty="0" err="1"/>
              <a:t>Savignon</a:t>
            </a:r>
            <a:r>
              <a:rPr lang="en-US" dirty="0"/>
              <a:t> blanc</a:t>
            </a:r>
          </a:p>
          <a:p>
            <a:r>
              <a:rPr lang="en-US" dirty="0"/>
              <a:t>Region </a:t>
            </a:r>
            <a:r>
              <a:rPr lang="en-US" dirty="0" err="1"/>
              <a:t>vinicola</a:t>
            </a:r>
            <a:r>
              <a:rPr lang="en-US" dirty="0"/>
              <a:t> mas </a:t>
            </a:r>
            <a:r>
              <a:rPr lang="en-US" dirty="0" err="1"/>
              <a:t>antigua</a:t>
            </a:r>
            <a:r>
              <a:rPr lang="en-US" dirty="0"/>
              <a:t> </a:t>
            </a:r>
            <a:r>
              <a:rPr lang="en-US" dirty="0" err="1"/>
              <a:t>siendo</a:t>
            </a:r>
            <a:r>
              <a:rPr lang="en-US" dirty="0"/>
              <a:t> la </a:t>
            </a:r>
            <a:r>
              <a:rPr lang="en-US" dirty="0" err="1"/>
              <a:t>finca</a:t>
            </a:r>
            <a:r>
              <a:rPr lang="en-US" dirty="0"/>
              <a:t> Groot Constantia la mas </a:t>
            </a:r>
            <a:r>
              <a:rPr lang="en-US" dirty="0" err="1"/>
              <a:t>antigua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77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Stellenbosch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2nda region de mas </a:t>
            </a:r>
            <a:r>
              <a:rPr lang="en-US" dirty="0" err="1"/>
              <a:t>antigua</a:t>
            </a:r>
            <a:endParaRPr lang="en-US" dirty="0"/>
          </a:p>
          <a:p>
            <a:r>
              <a:rPr lang="en-US" dirty="0"/>
              <a:t>Responsible </a:t>
            </a:r>
            <a:r>
              <a:rPr lang="en-US" dirty="0" err="1"/>
              <a:t>por</a:t>
            </a:r>
            <a:r>
              <a:rPr lang="en-US" dirty="0"/>
              <a:t> 14% de la </a:t>
            </a:r>
            <a:r>
              <a:rPr lang="en-US" dirty="0" err="1"/>
              <a:t>produccion</a:t>
            </a:r>
            <a:r>
              <a:rPr lang="en-US" dirty="0"/>
              <a:t> annual de vino del </a:t>
            </a:r>
            <a:r>
              <a:rPr lang="en-US" dirty="0" err="1"/>
              <a:t>pais</a:t>
            </a:r>
            <a:endParaRPr lang="en-US" dirty="0"/>
          </a:p>
          <a:p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promedio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verano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de 68F</a:t>
            </a:r>
          </a:p>
          <a:p>
            <a:r>
              <a:rPr lang="en-US" dirty="0" err="1"/>
              <a:t>Conocido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la </a:t>
            </a:r>
            <a:r>
              <a:rPr lang="en-US" dirty="0" err="1"/>
              <a:t>produccion</a:t>
            </a:r>
            <a:r>
              <a:rPr lang="en-US" dirty="0"/>
              <a:t> de </a:t>
            </a:r>
            <a:r>
              <a:rPr lang="en-US" dirty="0" err="1"/>
              <a:t>tintos</a:t>
            </a:r>
            <a:endParaRPr lang="en-US" dirty="0"/>
          </a:p>
          <a:p>
            <a:r>
              <a:rPr lang="en-US" dirty="0" err="1"/>
              <a:t>Precipitacion</a:t>
            </a:r>
            <a:r>
              <a:rPr lang="en-US" dirty="0"/>
              <a:t> annual </a:t>
            </a:r>
            <a:r>
              <a:rPr lang="en-US" dirty="0" err="1"/>
              <a:t>aproximadamente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de 30 </a:t>
            </a:r>
            <a:r>
              <a:rPr lang="en-US" dirty="0" err="1"/>
              <a:t>pulgadas</a:t>
            </a:r>
            <a:r>
              <a:rPr lang="en-US" dirty="0"/>
              <a:t> y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pulgada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</a:t>
            </a:r>
            <a:r>
              <a:rPr lang="en-US" dirty="0" err="1"/>
              <a:t>vendimia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Marzo</a:t>
            </a:r>
            <a:endParaRPr lang="en-US" dirty="0"/>
          </a:p>
          <a:p>
            <a:r>
              <a:rPr lang="en-US" dirty="0"/>
              <a:t>Hoy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abunda</a:t>
            </a:r>
            <a:r>
              <a:rPr lang="en-US" dirty="0"/>
              <a:t> el </a:t>
            </a:r>
            <a:r>
              <a:rPr lang="en-US" dirty="0" err="1"/>
              <a:t>Cabernet,Shiraz</a:t>
            </a:r>
            <a:r>
              <a:rPr lang="en-US" dirty="0"/>
              <a:t> y Merlot</a:t>
            </a:r>
          </a:p>
        </p:txBody>
      </p:sp>
    </p:spTree>
    <p:extLst>
      <p:ext uri="{BB962C8B-B14F-4D97-AF65-F5344CB8AC3E}">
        <p14:creationId xmlns:p14="http://schemas.microsoft.com/office/powerpoint/2010/main" val="1120472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Paarl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siglo</a:t>
            </a:r>
            <a:r>
              <a:rPr lang="en-US" dirty="0"/>
              <a:t> 20 se </a:t>
            </a:r>
            <a:r>
              <a:rPr lang="en-US" dirty="0" err="1"/>
              <a:t>considero</a:t>
            </a:r>
            <a:r>
              <a:rPr lang="en-US" dirty="0"/>
              <a:t> el </a:t>
            </a:r>
            <a:r>
              <a:rPr lang="en-US" dirty="0" err="1"/>
              <a:t>corazon</a:t>
            </a:r>
            <a:r>
              <a:rPr lang="en-US" dirty="0"/>
              <a:t> de la </a:t>
            </a:r>
            <a:r>
              <a:rPr lang="en-US" dirty="0" err="1"/>
              <a:t>industria</a:t>
            </a:r>
            <a:r>
              <a:rPr lang="en-US" dirty="0"/>
              <a:t> de vinos</a:t>
            </a:r>
          </a:p>
          <a:p>
            <a:r>
              <a:rPr lang="en-US" dirty="0" err="1"/>
              <a:t>Fue</a:t>
            </a:r>
            <a:r>
              <a:rPr lang="en-US" dirty="0"/>
              <a:t> la casa del KWV( </a:t>
            </a:r>
            <a:r>
              <a:rPr lang="en-US" dirty="0" err="1"/>
              <a:t>Kooperatieve</a:t>
            </a:r>
            <a:r>
              <a:rPr lang="en-US" dirty="0"/>
              <a:t> </a:t>
            </a:r>
            <a:r>
              <a:rPr lang="en-US" dirty="0" err="1"/>
              <a:t>Wijnbouwers</a:t>
            </a:r>
            <a:r>
              <a:rPr lang="en-US" dirty="0"/>
              <a:t> </a:t>
            </a:r>
            <a:r>
              <a:rPr lang="en-US" dirty="0" err="1"/>
              <a:t>Vereniging</a:t>
            </a:r>
            <a:r>
              <a:rPr lang="en-US" dirty="0"/>
              <a:t> Van Zuid-</a:t>
            </a:r>
            <a:r>
              <a:rPr lang="en-US" dirty="0" err="1"/>
              <a:t>Afrika</a:t>
            </a:r>
            <a:r>
              <a:rPr lang="en-US" dirty="0"/>
              <a:t> </a:t>
            </a:r>
            <a:r>
              <a:rPr lang="en-US" dirty="0" err="1"/>
              <a:t>Bpkt</a:t>
            </a:r>
            <a:r>
              <a:rPr lang="en-US" dirty="0"/>
              <a:t>) y la </a:t>
            </a:r>
            <a:r>
              <a:rPr lang="en-US" dirty="0" err="1"/>
              <a:t>subasta</a:t>
            </a:r>
            <a:r>
              <a:rPr lang="en-US" dirty="0"/>
              <a:t> de vinos </a:t>
            </a:r>
            <a:r>
              <a:rPr lang="en-US" dirty="0" err="1"/>
              <a:t>Nederburg</a:t>
            </a:r>
            <a:endParaRPr lang="en-US" dirty="0"/>
          </a:p>
          <a:p>
            <a:r>
              <a:rPr lang="en-US" dirty="0"/>
              <a:t>El Valle de </a:t>
            </a:r>
            <a:r>
              <a:rPr lang="en-US" dirty="0" err="1"/>
              <a:t>Franschoek</a:t>
            </a:r>
            <a:r>
              <a:rPr lang="en-US" dirty="0"/>
              <a:t> </a:t>
            </a:r>
            <a:r>
              <a:rPr lang="en-US" dirty="0" err="1"/>
              <a:t>fundado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franceses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lugar</a:t>
            </a:r>
            <a:r>
              <a:rPr lang="en-US" dirty="0"/>
              <a:t> de </a:t>
            </a:r>
            <a:r>
              <a:rPr lang="en-US" dirty="0" err="1"/>
              <a:t>produccion</a:t>
            </a:r>
            <a:r>
              <a:rPr lang="en-US" dirty="0"/>
              <a:t> de vinos </a:t>
            </a:r>
            <a:r>
              <a:rPr lang="en-US" dirty="0" err="1"/>
              <a:t>blancos</a:t>
            </a:r>
            <a:r>
              <a:rPr lang="en-US" dirty="0"/>
              <a:t> con </a:t>
            </a:r>
            <a:r>
              <a:rPr lang="en-US" dirty="0" err="1"/>
              <a:t>cuerpo</a:t>
            </a:r>
            <a:r>
              <a:rPr lang="en-US" dirty="0"/>
              <a:t> y de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buena</a:t>
            </a:r>
            <a:r>
              <a:rPr lang="en-US" dirty="0"/>
              <a:t> </a:t>
            </a:r>
            <a:r>
              <a:rPr lang="en-US" dirty="0" err="1"/>
              <a:t>acidez</a:t>
            </a:r>
            <a:endParaRPr lang="en-US" dirty="0"/>
          </a:p>
          <a:p>
            <a:r>
              <a:rPr lang="en-US" dirty="0"/>
              <a:t>APG( Appellation Grand Prestige)- Semillon, Chardonnay y Cabernet Sauvignon</a:t>
            </a:r>
          </a:p>
        </p:txBody>
      </p:sp>
    </p:spTree>
    <p:extLst>
      <p:ext uri="{BB962C8B-B14F-4D97-AF65-F5344CB8AC3E}">
        <p14:creationId xmlns:p14="http://schemas.microsoft.com/office/powerpoint/2010/main" val="914260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Swartland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Clima</a:t>
            </a:r>
            <a:r>
              <a:rPr lang="en-US" dirty="0"/>
              <a:t> </a:t>
            </a:r>
            <a:r>
              <a:rPr lang="en-US" dirty="0" err="1"/>
              <a:t>calido</a:t>
            </a:r>
            <a:r>
              <a:rPr lang="en-US" dirty="0"/>
              <a:t> y </a:t>
            </a:r>
            <a:r>
              <a:rPr lang="en-US" dirty="0" err="1"/>
              <a:t>seco</a:t>
            </a:r>
            <a:r>
              <a:rPr lang="en-US" dirty="0"/>
              <a:t> con </a:t>
            </a:r>
            <a:r>
              <a:rPr lang="en-US" dirty="0" err="1"/>
              <a:t>brisas</a:t>
            </a:r>
            <a:r>
              <a:rPr lang="en-US" dirty="0"/>
              <a:t> del </a:t>
            </a:r>
            <a:r>
              <a:rPr lang="en-US" dirty="0" err="1"/>
              <a:t>atlantico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Terreno</a:t>
            </a:r>
            <a:r>
              <a:rPr lang="en-US" dirty="0"/>
              <a:t> </a:t>
            </a:r>
            <a:r>
              <a:rPr lang="en-US" dirty="0" err="1"/>
              <a:t>majormente</a:t>
            </a:r>
            <a:r>
              <a:rPr lang="en-US" dirty="0"/>
              <a:t> </a:t>
            </a:r>
            <a:r>
              <a:rPr lang="en-US" dirty="0" err="1"/>
              <a:t>granito</a:t>
            </a:r>
            <a:r>
              <a:rPr lang="en-US" dirty="0"/>
              <a:t> y </a:t>
            </a:r>
            <a:r>
              <a:rPr lang="en-US" dirty="0" err="1"/>
              <a:t>esquisto</a:t>
            </a:r>
            <a:endParaRPr lang="en-US" dirty="0"/>
          </a:p>
          <a:p>
            <a:endParaRPr lang="en-US" dirty="0"/>
          </a:p>
          <a:p>
            <a:r>
              <a:rPr lang="en-US" dirty="0"/>
              <a:t>Syrah y Chenin son </a:t>
            </a:r>
            <a:r>
              <a:rPr lang="en-US" dirty="0" err="1"/>
              <a:t>los</a:t>
            </a:r>
            <a:r>
              <a:rPr lang="en-US" dirty="0"/>
              <a:t> mas </a:t>
            </a:r>
            <a:r>
              <a:rPr lang="en-US" dirty="0" err="1"/>
              <a:t>destacados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9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Historia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1652 Jan Van </a:t>
            </a:r>
            <a:r>
              <a:rPr lang="en-US" dirty="0" err="1"/>
              <a:t>Riebeeck</a:t>
            </a:r>
            <a:r>
              <a:rPr lang="en-US" dirty="0"/>
              <a:t> </a:t>
            </a:r>
            <a:r>
              <a:rPr lang="en-US" dirty="0" err="1"/>
              <a:t>establece</a:t>
            </a:r>
            <a:r>
              <a:rPr lang="en-US" dirty="0"/>
              <a:t> base de </a:t>
            </a:r>
            <a:r>
              <a:rPr lang="en-US" dirty="0" err="1"/>
              <a:t>abastecimiento</a:t>
            </a:r>
            <a:r>
              <a:rPr lang="en-US" dirty="0"/>
              <a:t> y se </a:t>
            </a:r>
            <a:r>
              <a:rPr lang="en-US" dirty="0" err="1"/>
              <a:t>funda</a:t>
            </a:r>
            <a:r>
              <a:rPr lang="en-US" dirty="0"/>
              <a:t> la ciudad del Cabo</a:t>
            </a:r>
          </a:p>
          <a:p>
            <a:r>
              <a:rPr lang="en-US" dirty="0"/>
              <a:t>No tan solo </a:t>
            </a:r>
            <a:r>
              <a:rPr lang="en-US" dirty="0" err="1"/>
              <a:t>huertos</a:t>
            </a:r>
            <a:r>
              <a:rPr lang="en-US" dirty="0"/>
              <a:t> y </a:t>
            </a:r>
            <a:r>
              <a:rPr lang="en-US" dirty="0" err="1"/>
              <a:t>granjas</a:t>
            </a:r>
            <a:r>
              <a:rPr lang="en-US" dirty="0"/>
              <a:t> se </a:t>
            </a:r>
            <a:r>
              <a:rPr lang="en-US" dirty="0" err="1"/>
              <a:t>establecen</a:t>
            </a:r>
            <a:r>
              <a:rPr lang="en-US" dirty="0"/>
              <a:t> </a:t>
            </a:r>
            <a:r>
              <a:rPr lang="en-US" dirty="0" err="1"/>
              <a:t>alrededor</a:t>
            </a:r>
            <a:r>
              <a:rPr lang="en-US" dirty="0"/>
              <a:t> </a:t>
            </a:r>
            <a:r>
              <a:rPr lang="en-US" dirty="0" err="1"/>
              <a:t>sino</a:t>
            </a:r>
            <a:r>
              <a:rPr lang="en-US" dirty="0"/>
              <a:t> que el </a:t>
            </a:r>
            <a:r>
              <a:rPr lang="en-US" dirty="0" err="1"/>
              <a:t>holandes</a:t>
            </a:r>
            <a:r>
              <a:rPr lang="en-US" dirty="0"/>
              <a:t> </a:t>
            </a:r>
            <a:r>
              <a:rPr lang="en-US" dirty="0" err="1"/>
              <a:t>trajo</a:t>
            </a:r>
            <a:r>
              <a:rPr lang="en-US" dirty="0"/>
              <a:t> vinos para </a:t>
            </a:r>
            <a:r>
              <a:rPr lang="en-US" dirty="0" err="1"/>
              <a:t>reducir</a:t>
            </a:r>
            <a:r>
              <a:rPr lang="en-US" dirty="0"/>
              <a:t> el </a:t>
            </a:r>
            <a:r>
              <a:rPr lang="en-US" dirty="0" err="1"/>
              <a:t>escorbuto</a:t>
            </a:r>
            <a:endParaRPr lang="en-US" dirty="0"/>
          </a:p>
          <a:p>
            <a:r>
              <a:rPr lang="en-US" dirty="0"/>
              <a:t>Simon </a:t>
            </a:r>
            <a:r>
              <a:rPr lang="en-US" dirty="0" err="1"/>
              <a:t>Vandersteel</a:t>
            </a:r>
            <a:r>
              <a:rPr lang="en-US" dirty="0"/>
              <a:t> </a:t>
            </a:r>
            <a:r>
              <a:rPr lang="en-US" dirty="0" err="1"/>
              <a:t>sucesor</a:t>
            </a:r>
            <a:r>
              <a:rPr lang="en-US" dirty="0"/>
              <a:t> </a:t>
            </a:r>
            <a:r>
              <a:rPr lang="en-US" dirty="0" err="1"/>
              <a:t>gobernador</a:t>
            </a:r>
            <a:r>
              <a:rPr lang="en-US" dirty="0"/>
              <a:t> y </a:t>
            </a:r>
            <a:r>
              <a:rPr lang="en-US" dirty="0" err="1"/>
              <a:t>experimentado</a:t>
            </a:r>
            <a:r>
              <a:rPr lang="en-US" dirty="0"/>
              <a:t> </a:t>
            </a:r>
            <a:r>
              <a:rPr lang="en-US" dirty="0" err="1"/>
              <a:t>viticultor</a:t>
            </a:r>
            <a:r>
              <a:rPr lang="en-US" dirty="0"/>
              <a:t> </a:t>
            </a:r>
            <a:r>
              <a:rPr lang="en-US" dirty="0" err="1"/>
              <a:t>compro</a:t>
            </a:r>
            <a:r>
              <a:rPr lang="en-US" dirty="0"/>
              <a:t> 1,900 acres de </a:t>
            </a:r>
            <a:r>
              <a:rPr lang="en-US" dirty="0" err="1"/>
              <a:t>terreno</a:t>
            </a:r>
            <a:r>
              <a:rPr lang="en-US" dirty="0"/>
              <a:t> y </a:t>
            </a:r>
            <a:r>
              <a:rPr lang="en-US" dirty="0" err="1"/>
              <a:t>planto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vides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antigua</a:t>
            </a:r>
            <a:r>
              <a:rPr lang="en-US" dirty="0"/>
              <a:t> </a:t>
            </a:r>
            <a:r>
              <a:rPr lang="en-US" dirty="0" err="1"/>
              <a:t>Wildebosch</a:t>
            </a:r>
            <a:r>
              <a:rPr lang="en-US" dirty="0"/>
              <a:t>( Constantia). Lo </a:t>
            </a:r>
            <a:r>
              <a:rPr lang="en-US" dirty="0" err="1"/>
              <a:t>nombro</a:t>
            </a:r>
            <a:r>
              <a:rPr lang="en-US" dirty="0"/>
              <a:t> Stellenbosch</a:t>
            </a:r>
          </a:p>
          <a:p>
            <a:r>
              <a:rPr lang="en-US" dirty="0"/>
              <a:t>La </a:t>
            </a:r>
            <a:r>
              <a:rPr lang="en-US" dirty="0" err="1"/>
              <a:t>primera</a:t>
            </a:r>
            <a:r>
              <a:rPr lang="en-US" dirty="0"/>
              <a:t> </a:t>
            </a:r>
            <a:r>
              <a:rPr lang="en-US" dirty="0" err="1"/>
              <a:t>botella</a:t>
            </a:r>
            <a:r>
              <a:rPr lang="en-US" dirty="0"/>
              <a:t> de vino se produce el 2 de </a:t>
            </a:r>
            <a:r>
              <a:rPr lang="en-US" dirty="0" err="1"/>
              <a:t>Febrero</a:t>
            </a:r>
            <a:r>
              <a:rPr lang="en-US" dirty="0"/>
              <a:t> de 1659.</a:t>
            </a:r>
          </a:p>
        </p:txBody>
      </p:sp>
    </p:spTree>
    <p:extLst>
      <p:ext uri="{BB962C8B-B14F-4D97-AF65-F5344CB8AC3E}">
        <p14:creationId xmlns:p14="http://schemas.microsoft.com/office/powerpoint/2010/main" val="577348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Breede</a:t>
            </a:r>
            <a:r>
              <a:rPr lang="en-US" dirty="0"/>
              <a:t> River Valley- Worcester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Clima</a:t>
            </a:r>
            <a:r>
              <a:rPr lang="en-US" dirty="0"/>
              <a:t> </a:t>
            </a:r>
            <a:r>
              <a:rPr lang="en-US" dirty="0" err="1"/>
              <a:t>arido</a:t>
            </a:r>
            <a:r>
              <a:rPr lang="en-US" dirty="0"/>
              <a:t> y </a:t>
            </a:r>
            <a:r>
              <a:rPr lang="en-US" dirty="0" err="1"/>
              <a:t>seco</a:t>
            </a:r>
            <a:endParaRPr lang="en-US" dirty="0"/>
          </a:p>
          <a:p>
            <a:r>
              <a:rPr lang="en-US" dirty="0"/>
              <a:t>La </a:t>
            </a:r>
            <a:r>
              <a:rPr lang="en-US" dirty="0" err="1"/>
              <a:t>precipitacion</a:t>
            </a:r>
            <a:r>
              <a:rPr lang="en-US" dirty="0"/>
              <a:t> annual </a:t>
            </a:r>
            <a:r>
              <a:rPr lang="en-US" dirty="0" err="1"/>
              <a:t>es</a:t>
            </a:r>
            <a:r>
              <a:rPr lang="en-US" dirty="0"/>
              <a:t> de 16 </a:t>
            </a:r>
            <a:r>
              <a:rPr lang="en-US" dirty="0" err="1"/>
              <a:t>pulgadas</a:t>
            </a:r>
            <a:r>
              <a:rPr lang="en-US" dirty="0"/>
              <a:t> </a:t>
            </a:r>
            <a:r>
              <a:rPr lang="en-US" dirty="0" err="1"/>
              <a:t>haciendo</a:t>
            </a:r>
            <a:r>
              <a:rPr lang="en-US" dirty="0"/>
              <a:t> la </a:t>
            </a:r>
            <a:r>
              <a:rPr lang="en-US" dirty="0" err="1"/>
              <a:t>irrigacion</a:t>
            </a:r>
            <a:r>
              <a:rPr lang="en-US" dirty="0"/>
              <a:t> </a:t>
            </a:r>
            <a:r>
              <a:rPr lang="en-US" dirty="0" err="1"/>
              <a:t>necesaria</a:t>
            </a:r>
            <a:endParaRPr lang="en-US" dirty="0"/>
          </a:p>
          <a:p>
            <a:r>
              <a:rPr lang="en-US" dirty="0"/>
              <a:t>La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el </a:t>
            </a:r>
            <a:r>
              <a:rPr lang="en-US" dirty="0" err="1"/>
              <a:t>verano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de 72F</a:t>
            </a:r>
          </a:p>
          <a:p>
            <a:r>
              <a:rPr lang="en-US" dirty="0" err="1"/>
              <a:t>Bonnievale</a:t>
            </a:r>
            <a:r>
              <a:rPr lang="en-US" dirty="0"/>
              <a:t> sub region del </a:t>
            </a:r>
            <a:r>
              <a:rPr lang="en-US" dirty="0" err="1"/>
              <a:t>distrito</a:t>
            </a:r>
            <a:r>
              <a:rPr lang="en-US" dirty="0"/>
              <a:t> de Robertson notable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chardonnays y Shiraz</a:t>
            </a:r>
          </a:p>
          <a:p>
            <a:r>
              <a:rPr lang="en-US" dirty="0"/>
              <a:t>Worcester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reponsable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el 25% de </a:t>
            </a:r>
            <a:r>
              <a:rPr lang="en-US" dirty="0" err="1"/>
              <a:t>todo</a:t>
            </a:r>
            <a:r>
              <a:rPr lang="en-US" dirty="0"/>
              <a:t> el vino </a:t>
            </a:r>
            <a:r>
              <a:rPr lang="en-US" dirty="0" err="1"/>
              <a:t>producido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surafrica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33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Breede</a:t>
            </a:r>
            <a:r>
              <a:rPr lang="en-US" dirty="0"/>
              <a:t> River Valley - Worcester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Debido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clima</a:t>
            </a:r>
            <a:r>
              <a:rPr lang="en-US" dirty="0"/>
              <a:t> </a:t>
            </a:r>
            <a:r>
              <a:rPr lang="en-US" dirty="0" err="1"/>
              <a:t>seco</a:t>
            </a:r>
            <a:r>
              <a:rPr lang="en-US" dirty="0"/>
              <a:t> </a:t>
            </a:r>
            <a:r>
              <a:rPr lang="en-US" dirty="0" err="1"/>
              <a:t>requiere</a:t>
            </a:r>
            <a:r>
              <a:rPr lang="en-US" dirty="0"/>
              <a:t> </a:t>
            </a:r>
            <a:r>
              <a:rPr lang="en-US" dirty="0" err="1"/>
              <a:t>irrigacion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Produce </a:t>
            </a:r>
            <a:r>
              <a:rPr lang="en-US" dirty="0" err="1"/>
              <a:t>grandes</a:t>
            </a:r>
            <a:r>
              <a:rPr lang="en-US" dirty="0"/>
              <a:t> </a:t>
            </a:r>
            <a:r>
              <a:rPr lang="en-US" dirty="0" err="1"/>
              <a:t>cantidaddes</a:t>
            </a:r>
            <a:r>
              <a:rPr lang="en-US" dirty="0"/>
              <a:t> de vinos </a:t>
            </a:r>
            <a:r>
              <a:rPr lang="en-US" dirty="0" err="1"/>
              <a:t>fortificados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Casa de la </a:t>
            </a:r>
            <a:r>
              <a:rPr lang="en-US" dirty="0" err="1"/>
              <a:t>mitad</a:t>
            </a:r>
            <a:r>
              <a:rPr lang="en-US" dirty="0"/>
              <a:t> del </a:t>
            </a:r>
            <a:r>
              <a:rPr lang="en-US" dirty="0" err="1"/>
              <a:t>semillon</a:t>
            </a:r>
            <a:r>
              <a:rPr lang="en-US" dirty="0"/>
              <a:t> y de la </a:t>
            </a:r>
            <a:r>
              <a:rPr lang="en-US" dirty="0" err="1"/>
              <a:t>tercera</a:t>
            </a:r>
            <a:r>
              <a:rPr lang="en-US" dirty="0"/>
              <a:t> parte del cabernet </a:t>
            </a:r>
            <a:r>
              <a:rPr lang="en-US" dirty="0" err="1"/>
              <a:t>rubi</a:t>
            </a:r>
            <a:r>
              <a:rPr lang="en-US" dirty="0"/>
              <a:t> (Cabernet Sauvignon y </a:t>
            </a:r>
            <a:r>
              <a:rPr lang="en-US" dirty="0" err="1"/>
              <a:t>Carigan</a:t>
            </a:r>
            <a:r>
              <a:rPr lang="en-US" dirty="0"/>
              <a:t>) que se </a:t>
            </a:r>
            <a:r>
              <a:rPr lang="en-US" dirty="0" err="1"/>
              <a:t>siembra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surafrica</a:t>
            </a:r>
            <a:r>
              <a:rPr lang="en-US" dirty="0"/>
              <a:t> </a:t>
            </a:r>
            <a:r>
              <a:rPr lang="en-US" dirty="0" err="1"/>
              <a:t>asi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colombard</a:t>
            </a:r>
            <a:r>
              <a:rPr lang="en-US" dirty="0"/>
              <a:t> y </a:t>
            </a:r>
            <a:r>
              <a:rPr lang="en-US" dirty="0" err="1"/>
              <a:t>chenin</a:t>
            </a:r>
            <a:r>
              <a:rPr lang="en-US" dirty="0"/>
              <a:t> blanc.</a:t>
            </a:r>
          </a:p>
        </p:txBody>
      </p:sp>
    </p:spTree>
    <p:extLst>
      <p:ext uri="{BB962C8B-B14F-4D97-AF65-F5344CB8AC3E}">
        <p14:creationId xmlns:p14="http://schemas.microsoft.com/office/powerpoint/2010/main" val="1540351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Breede</a:t>
            </a:r>
            <a:r>
              <a:rPr lang="en-US" dirty="0"/>
              <a:t> River Valley -Worcester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9125" y="2286000"/>
            <a:ext cx="5301048" cy="3583459"/>
          </a:xfrm>
        </p:spPr>
      </p:pic>
    </p:spTree>
    <p:extLst>
      <p:ext uri="{BB962C8B-B14F-4D97-AF65-F5344CB8AC3E}">
        <p14:creationId xmlns:p14="http://schemas.microsoft.com/office/powerpoint/2010/main" val="1596941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Overberg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Recientemente</a:t>
            </a:r>
            <a:r>
              <a:rPr lang="en-US" dirty="0"/>
              <a:t>  ha </a:t>
            </a:r>
            <a:r>
              <a:rPr lang="en-US" dirty="0" err="1"/>
              <a:t>habido</a:t>
            </a:r>
            <a:r>
              <a:rPr lang="en-US" dirty="0"/>
              <a:t> mas </a:t>
            </a:r>
            <a:r>
              <a:rPr lang="en-US" dirty="0" err="1"/>
              <a:t>interes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particularmente</a:t>
            </a:r>
            <a:r>
              <a:rPr lang="en-US" dirty="0"/>
              <a:t> con las </a:t>
            </a:r>
            <a:r>
              <a:rPr lang="en-US" dirty="0" err="1"/>
              <a:t>siembra</a:t>
            </a:r>
            <a:r>
              <a:rPr lang="en-US" dirty="0"/>
              <a:t> de Chardonnays y Pinot Noirs</a:t>
            </a:r>
          </a:p>
          <a:p>
            <a:endParaRPr lang="en-US" dirty="0"/>
          </a:p>
          <a:p>
            <a:r>
              <a:rPr lang="en-US" dirty="0"/>
              <a:t>Elgin al </a:t>
            </a:r>
            <a:r>
              <a:rPr lang="en-US" dirty="0" err="1"/>
              <a:t>este</a:t>
            </a:r>
            <a:r>
              <a:rPr lang="en-US" dirty="0"/>
              <a:t> de Cabo ha </a:t>
            </a:r>
            <a:r>
              <a:rPr lang="en-US" dirty="0" err="1"/>
              <a:t>tenido</a:t>
            </a:r>
            <a:r>
              <a:rPr lang="en-US" dirty="0"/>
              <a:t> </a:t>
            </a:r>
            <a:r>
              <a:rPr lang="en-US" dirty="0" err="1"/>
              <a:t>exito</a:t>
            </a:r>
            <a:r>
              <a:rPr lang="en-US" dirty="0"/>
              <a:t> </a:t>
            </a:r>
            <a:r>
              <a:rPr lang="en-US" dirty="0" err="1"/>
              <a:t>cosechando</a:t>
            </a:r>
            <a:r>
              <a:rPr lang="en-US" dirty="0"/>
              <a:t>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variedades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6229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Regiones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Klein Karoo- </a:t>
            </a:r>
            <a:r>
              <a:rPr lang="en-US" dirty="0" err="1"/>
              <a:t>Influencias</a:t>
            </a:r>
            <a:r>
              <a:rPr lang="en-US" dirty="0"/>
              <a:t> de la </a:t>
            </a:r>
            <a:r>
              <a:rPr lang="en-US" dirty="0" err="1"/>
              <a:t>Birisa</a:t>
            </a:r>
            <a:r>
              <a:rPr lang="en-US" dirty="0"/>
              <a:t> del </a:t>
            </a:r>
            <a:r>
              <a:rPr lang="en-US" dirty="0" err="1"/>
              <a:t>Oceano</a:t>
            </a:r>
            <a:r>
              <a:rPr lang="en-US" dirty="0"/>
              <a:t> </a:t>
            </a:r>
            <a:r>
              <a:rPr lang="en-US" dirty="0" err="1"/>
              <a:t>Indico</a:t>
            </a:r>
            <a:r>
              <a:rPr lang="en-US" dirty="0"/>
              <a:t>, Vinos </a:t>
            </a:r>
            <a:r>
              <a:rPr lang="en-US" dirty="0" err="1"/>
              <a:t>fortificados</a:t>
            </a:r>
            <a:r>
              <a:rPr lang="en-US" dirty="0"/>
              <a:t> </a:t>
            </a:r>
            <a:r>
              <a:rPr lang="en-US" dirty="0" err="1"/>
              <a:t>estilo</a:t>
            </a:r>
            <a:r>
              <a:rPr lang="en-US" dirty="0"/>
              <a:t> Porto.</a:t>
            </a:r>
          </a:p>
          <a:p>
            <a:r>
              <a:rPr lang="en-US" dirty="0" err="1"/>
              <a:t>Swartland-Durbaville</a:t>
            </a:r>
            <a:r>
              <a:rPr lang="en-US" dirty="0"/>
              <a:t> </a:t>
            </a:r>
            <a:r>
              <a:rPr lang="en-US" dirty="0" err="1"/>
              <a:t>Piketberg,Olifants</a:t>
            </a:r>
            <a:r>
              <a:rPr lang="en-US" dirty="0"/>
              <a:t> River</a:t>
            </a:r>
          </a:p>
          <a:p>
            <a:r>
              <a:rPr lang="en-US" dirty="0"/>
              <a:t>Norte de Cabo se produce hoy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12% del vino de Sur </a:t>
            </a:r>
            <a:r>
              <a:rPr lang="en-US" dirty="0" err="1"/>
              <a:t>africa</a:t>
            </a:r>
            <a:endParaRPr lang="en-US" dirty="0"/>
          </a:p>
          <a:p>
            <a:r>
              <a:rPr lang="en-US" dirty="0" err="1"/>
              <a:t>Kwazulu</a:t>
            </a:r>
            <a:r>
              <a:rPr lang="en-US" dirty="0"/>
              <a:t> Natal- Nor-</a:t>
            </a:r>
            <a:r>
              <a:rPr lang="en-US" dirty="0" err="1"/>
              <a:t>este</a:t>
            </a:r>
            <a:r>
              <a:rPr lang="en-US" dirty="0"/>
              <a:t> de Sur Africa  </a:t>
            </a:r>
            <a:r>
              <a:rPr lang="en-US" dirty="0" err="1"/>
              <a:t>Savignon</a:t>
            </a:r>
            <a:r>
              <a:rPr lang="en-US" dirty="0"/>
              <a:t> </a:t>
            </a:r>
            <a:r>
              <a:rPr lang="en-US" dirty="0" err="1"/>
              <a:t>Blanc,Pinotage</a:t>
            </a:r>
            <a:r>
              <a:rPr lang="en-US" dirty="0"/>
              <a:t>, Pinot Noir y Chardonnay</a:t>
            </a:r>
          </a:p>
        </p:txBody>
      </p:sp>
    </p:spTree>
    <p:extLst>
      <p:ext uri="{BB962C8B-B14F-4D97-AF65-F5344CB8AC3E}">
        <p14:creationId xmlns:p14="http://schemas.microsoft.com/office/powerpoint/2010/main" val="946314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Organizaciones</a:t>
            </a:r>
            <a:r>
              <a:rPr lang="en-US" dirty="0"/>
              <a:t> </a:t>
            </a:r>
            <a:r>
              <a:rPr lang="en-US" dirty="0" err="1"/>
              <a:t>Importantes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KWV- </a:t>
            </a:r>
            <a:r>
              <a:rPr lang="en-US" dirty="0" err="1"/>
              <a:t>Kooperative</a:t>
            </a:r>
            <a:r>
              <a:rPr lang="en-US" dirty="0"/>
              <a:t> </a:t>
            </a:r>
            <a:r>
              <a:rPr lang="en-US" dirty="0" err="1"/>
              <a:t>Wijnboures</a:t>
            </a:r>
            <a:r>
              <a:rPr lang="en-US" dirty="0"/>
              <a:t> </a:t>
            </a:r>
            <a:r>
              <a:rPr lang="en-US" dirty="0" err="1"/>
              <a:t>Vereniging</a:t>
            </a:r>
            <a:r>
              <a:rPr lang="en-US" dirty="0"/>
              <a:t> van Zuid –</a:t>
            </a:r>
            <a:r>
              <a:rPr lang="en-US" dirty="0" err="1"/>
              <a:t>Afrika</a:t>
            </a:r>
            <a:r>
              <a:rPr lang="en-US" dirty="0"/>
              <a:t> </a:t>
            </a:r>
            <a:r>
              <a:rPr lang="en-US" dirty="0" err="1"/>
              <a:t>Bpkt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Wine and Spirit Board el </a:t>
            </a:r>
            <a:r>
              <a:rPr lang="en-US" dirty="0" err="1"/>
              <a:t>cual</a:t>
            </a:r>
            <a:r>
              <a:rPr lang="en-US" dirty="0"/>
              <a:t> opera  The South African wine Industry Trust (SAWIT)</a:t>
            </a:r>
          </a:p>
        </p:txBody>
      </p:sp>
    </p:spTree>
    <p:extLst>
      <p:ext uri="{BB962C8B-B14F-4D97-AF65-F5344CB8AC3E}">
        <p14:creationId xmlns:p14="http://schemas.microsoft.com/office/powerpoint/2010/main" val="1978022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 Vinos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La </a:t>
            </a:r>
            <a:r>
              <a:rPr lang="en-US" dirty="0" err="1"/>
              <a:t>vinificacion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un </a:t>
            </a:r>
            <a:r>
              <a:rPr lang="en-US" dirty="0" err="1"/>
              <a:t>hibrido</a:t>
            </a:r>
            <a:r>
              <a:rPr lang="en-US" dirty="0"/>
              <a:t> del </a:t>
            </a:r>
            <a:r>
              <a:rPr lang="en-US" dirty="0" err="1"/>
              <a:t>viejo</a:t>
            </a:r>
            <a:r>
              <a:rPr lang="en-US" dirty="0"/>
              <a:t> </a:t>
            </a:r>
            <a:r>
              <a:rPr lang="en-US" dirty="0" err="1"/>
              <a:t>mundo</a:t>
            </a:r>
            <a:r>
              <a:rPr lang="en-US" dirty="0"/>
              <a:t> y el </a:t>
            </a:r>
            <a:r>
              <a:rPr lang="en-US" dirty="0" err="1"/>
              <a:t>nuevo</a:t>
            </a:r>
            <a:r>
              <a:rPr lang="en-US" dirty="0"/>
              <a:t> </a:t>
            </a:r>
            <a:r>
              <a:rPr lang="en-US" dirty="0" err="1"/>
              <a:t>mundo</a:t>
            </a:r>
            <a:endParaRPr lang="en-US" dirty="0"/>
          </a:p>
          <a:p>
            <a:r>
              <a:rPr lang="en-US" dirty="0" err="1"/>
              <a:t>En</a:t>
            </a:r>
            <a:r>
              <a:rPr lang="en-US" dirty="0"/>
              <a:t> el 1980 la </a:t>
            </a:r>
            <a:r>
              <a:rPr lang="en-US" dirty="0" err="1"/>
              <a:t>fermentacion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Barricas</a:t>
            </a:r>
            <a:r>
              <a:rPr lang="en-US" dirty="0"/>
              <a:t> de roble se pone de </a:t>
            </a:r>
            <a:r>
              <a:rPr lang="en-US" dirty="0" err="1"/>
              <a:t>moda</a:t>
            </a:r>
            <a:endParaRPr lang="en-US" dirty="0"/>
          </a:p>
          <a:p>
            <a:r>
              <a:rPr lang="en-US" dirty="0"/>
              <a:t>La </a:t>
            </a:r>
            <a:r>
              <a:rPr lang="en-US" dirty="0" err="1"/>
              <a:t>chaptalisacion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prohibida</a:t>
            </a:r>
            <a:endParaRPr lang="en-US" dirty="0"/>
          </a:p>
          <a:p>
            <a:r>
              <a:rPr lang="en-US" dirty="0"/>
              <a:t>El </a:t>
            </a:r>
            <a:r>
              <a:rPr lang="en-US" dirty="0" err="1"/>
              <a:t>problema</a:t>
            </a:r>
            <a:r>
              <a:rPr lang="en-US" dirty="0"/>
              <a:t> de </a:t>
            </a:r>
            <a:r>
              <a:rPr lang="en-US" dirty="0" err="1"/>
              <a:t>producir</a:t>
            </a:r>
            <a:r>
              <a:rPr lang="en-US" dirty="0"/>
              <a:t> </a:t>
            </a:r>
            <a:r>
              <a:rPr lang="en-US" dirty="0" err="1"/>
              <a:t>suficiente</a:t>
            </a:r>
            <a:r>
              <a:rPr lang="en-US" dirty="0"/>
              <a:t> </a:t>
            </a:r>
            <a:r>
              <a:rPr lang="en-US" dirty="0" err="1"/>
              <a:t>acidez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vino </a:t>
            </a:r>
            <a:r>
              <a:rPr lang="en-US" dirty="0" err="1"/>
              <a:t>requiere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ocasiones</a:t>
            </a:r>
            <a:r>
              <a:rPr lang="en-US" dirty="0"/>
              <a:t> </a:t>
            </a:r>
            <a:r>
              <a:rPr lang="en-US" dirty="0" err="1"/>
              <a:t>utilizar</a:t>
            </a:r>
            <a:r>
              <a:rPr lang="en-US" dirty="0"/>
              <a:t> </a:t>
            </a:r>
            <a:r>
              <a:rPr lang="en-US" dirty="0" err="1"/>
              <a:t>acido</a:t>
            </a:r>
            <a:r>
              <a:rPr lang="en-US" dirty="0"/>
              <a:t> </a:t>
            </a:r>
            <a:r>
              <a:rPr lang="en-US" dirty="0" err="1"/>
              <a:t>tartarico</a:t>
            </a:r>
            <a:endParaRPr lang="en-US" dirty="0"/>
          </a:p>
          <a:p>
            <a:r>
              <a:rPr lang="en-US" dirty="0"/>
              <a:t>Hoy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buscan</a:t>
            </a:r>
            <a:r>
              <a:rPr lang="en-US" dirty="0"/>
              <a:t> la </a:t>
            </a:r>
            <a:r>
              <a:rPr lang="en-US" dirty="0" err="1"/>
              <a:t>produccion</a:t>
            </a:r>
            <a:r>
              <a:rPr lang="en-US" dirty="0"/>
              <a:t> de vinos de </a:t>
            </a:r>
            <a:r>
              <a:rPr lang="en-US" dirty="0" err="1"/>
              <a:t>calidad</a:t>
            </a:r>
            <a:endParaRPr lang="en-US" dirty="0"/>
          </a:p>
          <a:p>
            <a:r>
              <a:rPr lang="en-US" dirty="0"/>
              <a:t>Hoy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dependen</a:t>
            </a:r>
            <a:r>
              <a:rPr lang="en-US" dirty="0"/>
              <a:t> </a:t>
            </a:r>
            <a:r>
              <a:rPr lang="en-US" dirty="0" err="1"/>
              <a:t>menos</a:t>
            </a:r>
            <a:r>
              <a:rPr lang="en-US" dirty="0"/>
              <a:t> de la </a:t>
            </a:r>
            <a:r>
              <a:rPr lang="en-US" dirty="0" err="1"/>
              <a:t>filtracion</a:t>
            </a:r>
            <a:r>
              <a:rPr lang="en-US" dirty="0"/>
              <a:t> para </a:t>
            </a:r>
            <a:r>
              <a:rPr lang="en-US" dirty="0" err="1"/>
              <a:t>estabilizar</a:t>
            </a:r>
            <a:r>
              <a:rPr lang="en-US" dirty="0"/>
              <a:t> el vino y </a:t>
            </a:r>
            <a:r>
              <a:rPr lang="en-US" dirty="0" err="1"/>
              <a:t>controlan</a:t>
            </a:r>
            <a:r>
              <a:rPr lang="en-US" dirty="0"/>
              <a:t> la </a:t>
            </a:r>
            <a:r>
              <a:rPr lang="en-US" dirty="0" err="1"/>
              <a:t>fermentacion</a:t>
            </a:r>
            <a:r>
              <a:rPr lang="en-US" dirty="0"/>
              <a:t> con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asi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el control de la </a:t>
            </a:r>
            <a:r>
              <a:rPr lang="en-US" dirty="0" err="1"/>
              <a:t>fermentacion</a:t>
            </a:r>
            <a:r>
              <a:rPr lang="en-US" dirty="0"/>
              <a:t> </a:t>
            </a:r>
            <a:r>
              <a:rPr lang="en-US" dirty="0" err="1"/>
              <a:t>malolactica</a:t>
            </a:r>
            <a:endParaRPr lang="en-US" dirty="0"/>
          </a:p>
          <a:p>
            <a:r>
              <a:rPr lang="en-US" dirty="0"/>
              <a:t>Las </a:t>
            </a:r>
            <a:r>
              <a:rPr lang="en-US" dirty="0" err="1"/>
              <a:t>etiquetas</a:t>
            </a:r>
            <a:r>
              <a:rPr lang="en-US" dirty="0"/>
              <a:t> </a:t>
            </a:r>
            <a:r>
              <a:rPr lang="en-US" dirty="0" err="1"/>
              <a:t>giran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torno</a:t>
            </a:r>
            <a:r>
              <a:rPr lang="en-US" dirty="0"/>
              <a:t> de la </a:t>
            </a:r>
            <a:r>
              <a:rPr lang="en-US" dirty="0" err="1"/>
              <a:t>localizacion</a:t>
            </a:r>
            <a:r>
              <a:rPr lang="en-US" dirty="0"/>
              <a:t> </a:t>
            </a:r>
            <a:r>
              <a:rPr lang="en-US" dirty="0" err="1"/>
              <a:t>geografica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7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 Vinos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Larga</a:t>
            </a:r>
            <a:r>
              <a:rPr lang="en-US" dirty="0"/>
              <a:t> </a:t>
            </a:r>
            <a:r>
              <a:rPr lang="en-US" dirty="0" err="1"/>
              <a:t>historia</a:t>
            </a:r>
            <a:r>
              <a:rPr lang="en-US" dirty="0"/>
              <a:t> de vinos </a:t>
            </a:r>
            <a:r>
              <a:rPr lang="en-US" dirty="0" err="1"/>
              <a:t>fortificados</a:t>
            </a:r>
            <a:r>
              <a:rPr lang="en-US" dirty="0"/>
              <a:t> </a:t>
            </a:r>
            <a:r>
              <a:rPr lang="en-US" dirty="0" err="1"/>
              <a:t>conocidos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Cape Ports</a:t>
            </a:r>
          </a:p>
          <a:p>
            <a:r>
              <a:rPr lang="en-US" dirty="0"/>
              <a:t>Cape White</a:t>
            </a:r>
          </a:p>
          <a:p>
            <a:r>
              <a:rPr lang="en-US" dirty="0"/>
              <a:t>Cape Ruby</a:t>
            </a:r>
          </a:p>
          <a:p>
            <a:r>
              <a:rPr lang="en-US" dirty="0"/>
              <a:t>Cape Tawny</a:t>
            </a:r>
          </a:p>
          <a:p>
            <a:r>
              <a:rPr lang="en-US" dirty="0"/>
              <a:t>Cape Late Bottled Vintage</a:t>
            </a:r>
          </a:p>
          <a:p>
            <a:r>
              <a:rPr lang="en-US" dirty="0"/>
              <a:t>Cape Vintage</a:t>
            </a:r>
          </a:p>
          <a:p>
            <a:r>
              <a:rPr lang="en-US" dirty="0"/>
              <a:t>Cape Vintage Reserve</a:t>
            </a:r>
          </a:p>
        </p:txBody>
      </p:sp>
    </p:spTree>
    <p:extLst>
      <p:ext uri="{BB962C8B-B14F-4D97-AF65-F5344CB8AC3E}">
        <p14:creationId xmlns:p14="http://schemas.microsoft.com/office/powerpoint/2010/main" val="1275803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 Vinos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Estilo</a:t>
            </a:r>
            <a:r>
              <a:rPr lang="en-US" dirty="0"/>
              <a:t> Sherry </a:t>
            </a:r>
            <a:r>
              <a:rPr lang="en-US" dirty="0" err="1"/>
              <a:t>producidos</a:t>
            </a:r>
            <a:r>
              <a:rPr lang="en-US" dirty="0"/>
              <a:t> </a:t>
            </a:r>
            <a:r>
              <a:rPr lang="en-US" dirty="0" err="1"/>
              <a:t>usando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de solera</a:t>
            </a:r>
          </a:p>
          <a:p>
            <a:r>
              <a:rPr lang="en-US" dirty="0"/>
              <a:t>De Muscat </a:t>
            </a:r>
            <a:r>
              <a:rPr lang="en-US" dirty="0" err="1"/>
              <a:t>hacen</a:t>
            </a:r>
            <a:r>
              <a:rPr lang="en-US" dirty="0"/>
              <a:t> </a:t>
            </a:r>
            <a:r>
              <a:rPr lang="en-US" dirty="0" err="1"/>
              <a:t>licor</a:t>
            </a:r>
            <a:r>
              <a:rPr lang="en-US" dirty="0"/>
              <a:t> </a:t>
            </a:r>
            <a:r>
              <a:rPr lang="en-US" dirty="0" err="1"/>
              <a:t>conocido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Jerepigo</a:t>
            </a:r>
            <a:r>
              <a:rPr lang="en-US" dirty="0"/>
              <a:t>. Le </a:t>
            </a:r>
            <a:r>
              <a:rPr lang="en-US" dirty="0" err="1"/>
              <a:t>hechan</a:t>
            </a:r>
            <a:r>
              <a:rPr lang="en-US" dirty="0"/>
              <a:t> Brandy </a:t>
            </a:r>
            <a:r>
              <a:rPr lang="en-US" dirty="0" err="1"/>
              <a:t>previo</a:t>
            </a:r>
            <a:r>
              <a:rPr lang="en-US" dirty="0"/>
              <a:t> a </a:t>
            </a:r>
            <a:r>
              <a:rPr lang="en-US" dirty="0" err="1"/>
              <a:t>fermentacion</a:t>
            </a:r>
            <a:r>
              <a:rPr lang="en-US" dirty="0"/>
              <a:t> </a:t>
            </a:r>
            <a:r>
              <a:rPr lang="en-US" dirty="0" err="1"/>
              <a:t>dejando</a:t>
            </a:r>
            <a:r>
              <a:rPr lang="en-US" dirty="0"/>
              <a:t> el vino con </a:t>
            </a:r>
            <a:r>
              <a:rPr lang="en-US" dirty="0" err="1"/>
              <a:t>azucar</a:t>
            </a:r>
            <a:r>
              <a:rPr lang="en-US" dirty="0"/>
              <a:t> residual de 160gm</a:t>
            </a:r>
          </a:p>
          <a:p>
            <a:r>
              <a:rPr lang="en-US" dirty="0"/>
              <a:t>Los </a:t>
            </a:r>
            <a:r>
              <a:rPr lang="en-US" dirty="0" err="1"/>
              <a:t>espumantes</a:t>
            </a:r>
            <a:r>
              <a:rPr lang="en-US" dirty="0"/>
              <a:t> son </a:t>
            </a:r>
            <a:r>
              <a:rPr lang="en-US" dirty="0" err="1"/>
              <a:t>producidos</a:t>
            </a:r>
            <a:r>
              <a:rPr lang="en-US" dirty="0"/>
              <a:t> </a:t>
            </a:r>
            <a:r>
              <a:rPr lang="en-US" dirty="0" err="1"/>
              <a:t>utilizando</a:t>
            </a:r>
            <a:r>
              <a:rPr lang="en-US" dirty="0"/>
              <a:t> </a:t>
            </a:r>
            <a:r>
              <a:rPr lang="en-US" dirty="0" err="1"/>
              <a:t>metodo</a:t>
            </a:r>
            <a:r>
              <a:rPr lang="en-US" dirty="0"/>
              <a:t> </a:t>
            </a:r>
            <a:r>
              <a:rPr lang="en-US" dirty="0" err="1"/>
              <a:t>charmat</a:t>
            </a:r>
            <a:r>
              <a:rPr lang="en-US" dirty="0"/>
              <a:t> y Champagne </a:t>
            </a:r>
            <a:r>
              <a:rPr lang="en-US" dirty="0" err="1"/>
              <a:t>Clasico</a:t>
            </a:r>
            <a:r>
              <a:rPr lang="en-US" dirty="0"/>
              <a:t> </a:t>
            </a:r>
            <a:r>
              <a:rPr lang="en-US" dirty="0" err="1"/>
              <a:t>etiquetandolos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MCC ( </a:t>
            </a:r>
            <a:r>
              <a:rPr lang="en-US" dirty="0" err="1"/>
              <a:t>Methode</a:t>
            </a:r>
            <a:r>
              <a:rPr lang="en-US" dirty="0"/>
              <a:t> Cap </a:t>
            </a:r>
            <a:r>
              <a:rPr lang="en-US" dirty="0" err="1"/>
              <a:t>Classique</a:t>
            </a:r>
            <a:r>
              <a:rPr lang="en-US" dirty="0"/>
              <a:t>)</a:t>
            </a:r>
          </a:p>
          <a:p>
            <a:r>
              <a:rPr lang="en-US" dirty="0" err="1"/>
              <a:t>Mezclas</a:t>
            </a:r>
            <a:r>
              <a:rPr lang="en-US" dirty="0"/>
              <a:t> de Cab y Pinotage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aparecer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etiqueta</a:t>
            </a:r>
            <a:endParaRPr lang="en-US" dirty="0"/>
          </a:p>
          <a:p>
            <a:r>
              <a:rPr lang="en-US" dirty="0"/>
              <a:t>Vinos </a:t>
            </a:r>
            <a:r>
              <a:rPr lang="en-US" dirty="0" err="1"/>
              <a:t>cofermentados</a:t>
            </a:r>
            <a:r>
              <a:rPr lang="en-US" dirty="0"/>
              <a:t> las </a:t>
            </a:r>
            <a:r>
              <a:rPr lang="en-US" dirty="0" err="1"/>
              <a:t>variedades</a:t>
            </a:r>
            <a:r>
              <a:rPr lang="en-US" dirty="0"/>
              <a:t> no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estar</a:t>
            </a:r>
            <a:r>
              <a:rPr lang="en-US" dirty="0"/>
              <a:t> </a:t>
            </a:r>
            <a:r>
              <a:rPr lang="en-US" dirty="0" err="1"/>
              <a:t>etiquetadas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784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Historia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Los vinos </a:t>
            </a:r>
            <a:r>
              <a:rPr lang="en-US" dirty="0" err="1"/>
              <a:t>Dulces</a:t>
            </a:r>
            <a:r>
              <a:rPr lang="en-US" dirty="0"/>
              <a:t> </a:t>
            </a:r>
            <a:r>
              <a:rPr lang="en-US" dirty="0" err="1"/>
              <a:t>hechos</a:t>
            </a:r>
            <a:r>
              <a:rPr lang="en-US" dirty="0"/>
              <a:t> de </a:t>
            </a:r>
            <a:r>
              <a:rPr lang="en-US" dirty="0" err="1"/>
              <a:t>Moscatel</a:t>
            </a:r>
            <a:r>
              <a:rPr lang="en-US" dirty="0"/>
              <a:t> </a:t>
            </a:r>
            <a:r>
              <a:rPr lang="en-US" dirty="0" err="1"/>
              <a:t>adquieren</a:t>
            </a:r>
            <a:r>
              <a:rPr lang="en-US" dirty="0"/>
              <a:t> </a:t>
            </a:r>
            <a:r>
              <a:rPr lang="en-US" dirty="0" err="1"/>
              <a:t>buena</a:t>
            </a:r>
            <a:r>
              <a:rPr lang="en-US" dirty="0"/>
              <a:t> </a:t>
            </a:r>
            <a:r>
              <a:rPr lang="en-US" dirty="0" err="1"/>
              <a:t>fama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siglo</a:t>
            </a:r>
            <a:r>
              <a:rPr lang="en-US" dirty="0"/>
              <a:t> 19</a:t>
            </a:r>
          </a:p>
          <a:p>
            <a:r>
              <a:rPr lang="en-US" dirty="0" err="1"/>
              <a:t>En</a:t>
            </a:r>
            <a:r>
              <a:rPr lang="en-US" dirty="0"/>
              <a:t> 1973 el </a:t>
            </a:r>
            <a:r>
              <a:rPr lang="en-US" dirty="0" err="1"/>
              <a:t>sistema</a:t>
            </a:r>
            <a:r>
              <a:rPr lang="en-US" dirty="0"/>
              <a:t> de Vinos de Origen WO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Regiones,distritos</a:t>
            </a:r>
            <a:r>
              <a:rPr lang="en-US" dirty="0"/>
              <a:t>, zonas y </a:t>
            </a:r>
            <a:r>
              <a:rPr lang="en-US" dirty="0" err="1"/>
              <a:t>fincas</a:t>
            </a:r>
            <a:endParaRPr lang="en-US" dirty="0"/>
          </a:p>
          <a:p>
            <a:r>
              <a:rPr lang="en-US" dirty="0" err="1"/>
              <a:t>Muchos</a:t>
            </a:r>
            <a:r>
              <a:rPr lang="en-US" dirty="0"/>
              <a:t> </a:t>
            </a:r>
            <a:r>
              <a:rPr lang="en-US" dirty="0" err="1"/>
              <a:t>viticultores</a:t>
            </a:r>
            <a:r>
              <a:rPr lang="en-US" dirty="0"/>
              <a:t> </a:t>
            </a:r>
            <a:r>
              <a:rPr lang="en-US" dirty="0" err="1"/>
              <a:t>abandonan</a:t>
            </a:r>
            <a:r>
              <a:rPr lang="en-US" dirty="0"/>
              <a:t> la </a:t>
            </a:r>
            <a:r>
              <a:rPr lang="en-US" dirty="0" err="1"/>
              <a:t>siembra</a:t>
            </a:r>
            <a:r>
              <a:rPr lang="en-US" dirty="0"/>
              <a:t> de vides y lo </a:t>
            </a:r>
            <a:r>
              <a:rPr lang="en-US" dirty="0" err="1"/>
              <a:t>sustituyeron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alfalfa,se</a:t>
            </a:r>
            <a:r>
              <a:rPr lang="en-US" dirty="0"/>
              <a:t> </a:t>
            </a:r>
            <a:r>
              <a:rPr lang="en-US" dirty="0" err="1"/>
              <a:t>crea</a:t>
            </a:r>
            <a:r>
              <a:rPr lang="en-US" dirty="0"/>
              <a:t> un </a:t>
            </a:r>
            <a:r>
              <a:rPr lang="en-US" dirty="0" err="1"/>
              <a:t>desbalance</a:t>
            </a:r>
            <a:r>
              <a:rPr lang="en-US" dirty="0"/>
              <a:t> de </a:t>
            </a:r>
            <a:r>
              <a:rPr lang="en-US" dirty="0" err="1"/>
              <a:t>oferta</a:t>
            </a:r>
            <a:r>
              <a:rPr lang="en-US" dirty="0"/>
              <a:t> y </a:t>
            </a:r>
            <a:r>
              <a:rPr lang="en-US" dirty="0" err="1"/>
              <a:t>demanda</a:t>
            </a:r>
            <a:r>
              <a:rPr lang="en-US" dirty="0"/>
              <a:t> y el </a:t>
            </a:r>
            <a:r>
              <a:rPr lang="en-US" dirty="0" err="1"/>
              <a:t>gobierno</a:t>
            </a:r>
            <a:r>
              <a:rPr lang="en-US" dirty="0"/>
              <a:t> </a:t>
            </a:r>
            <a:r>
              <a:rPr lang="en-US" dirty="0" err="1"/>
              <a:t>ayuda</a:t>
            </a:r>
            <a:r>
              <a:rPr lang="en-US" dirty="0"/>
              <a:t> al KWV</a:t>
            </a:r>
          </a:p>
          <a:p>
            <a:r>
              <a:rPr lang="en-US" dirty="0"/>
              <a:t>La </a:t>
            </a:r>
            <a:r>
              <a:rPr lang="en-US" dirty="0" err="1"/>
              <a:t>industria</a:t>
            </a:r>
            <a:r>
              <a:rPr lang="en-US" dirty="0"/>
              <a:t> </a:t>
            </a:r>
            <a:r>
              <a:rPr lang="en-US" dirty="0" err="1"/>
              <a:t>renace</a:t>
            </a:r>
            <a:r>
              <a:rPr lang="en-US" dirty="0"/>
              <a:t> </a:t>
            </a:r>
            <a:r>
              <a:rPr lang="en-US" dirty="0" err="1"/>
              <a:t>despues</a:t>
            </a:r>
            <a:r>
              <a:rPr lang="en-US" dirty="0"/>
              <a:t> del fin del Apartheid</a:t>
            </a:r>
          </a:p>
          <a:p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actualmente</a:t>
            </a:r>
            <a:r>
              <a:rPr lang="en-US" dirty="0"/>
              <a:t> el </a:t>
            </a:r>
            <a:r>
              <a:rPr lang="en-US" dirty="0" err="1"/>
              <a:t>noveno</a:t>
            </a:r>
            <a:r>
              <a:rPr lang="en-US" dirty="0"/>
              <a:t> </a:t>
            </a:r>
            <a:r>
              <a:rPr lang="en-US" dirty="0" err="1"/>
              <a:t>productor</a:t>
            </a:r>
            <a:r>
              <a:rPr lang="en-US" dirty="0"/>
              <a:t> de vinos del </a:t>
            </a:r>
            <a:r>
              <a:rPr lang="en-US" dirty="0" err="1"/>
              <a:t>mundo</a:t>
            </a:r>
            <a:r>
              <a:rPr lang="en-US" dirty="0"/>
              <a:t> con 264millones de </a:t>
            </a:r>
            <a:r>
              <a:rPr lang="en-US" dirty="0" err="1"/>
              <a:t>galones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48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Clima</a:t>
            </a:r>
            <a:r>
              <a:rPr lang="en-US" dirty="0"/>
              <a:t> y </a:t>
            </a:r>
            <a:r>
              <a:rPr lang="en-US" dirty="0" err="1"/>
              <a:t>Geografia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mayoria</a:t>
            </a:r>
            <a:r>
              <a:rPr lang="en-US" dirty="0"/>
              <a:t> de las </a:t>
            </a:r>
            <a:r>
              <a:rPr lang="en-US" dirty="0" err="1"/>
              <a:t>regiones</a:t>
            </a:r>
            <a:r>
              <a:rPr lang="en-US" dirty="0"/>
              <a:t> </a:t>
            </a:r>
            <a:r>
              <a:rPr lang="en-US" dirty="0" err="1"/>
              <a:t>estan</a:t>
            </a:r>
            <a:r>
              <a:rPr lang="en-US" dirty="0"/>
              <a:t> </a:t>
            </a:r>
            <a:r>
              <a:rPr lang="en-US" dirty="0" err="1"/>
              <a:t>cerca</a:t>
            </a:r>
            <a:r>
              <a:rPr lang="en-US" dirty="0"/>
              <a:t> del </a:t>
            </a:r>
            <a:r>
              <a:rPr lang="en-US" dirty="0" err="1"/>
              <a:t>Oceano</a:t>
            </a:r>
            <a:r>
              <a:rPr lang="en-US" dirty="0"/>
              <a:t> </a:t>
            </a:r>
            <a:r>
              <a:rPr lang="en-US" dirty="0" err="1"/>
              <a:t>Atlantico</a:t>
            </a:r>
            <a:r>
              <a:rPr lang="en-US" dirty="0"/>
              <a:t> y el </a:t>
            </a:r>
            <a:r>
              <a:rPr lang="en-US" dirty="0" err="1"/>
              <a:t>Indico</a:t>
            </a:r>
            <a:r>
              <a:rPr lang="en-US" dirty="0"/>
              <a:t> de </a:t>
            </a:r>
            <a:r>
              <a:rPr lang="en-US" dirty="0" err="1"/>
              <a:t>clima</a:t>
            </a:r>
            <a:r>
              <a:rPr lang="en-US" dirty="0"/>
              <a:t> </a:t>
            </a:r>
            <a:r>
              <a:rPr lang="en-US" dirty="0" err="1"/>
              <a:t>Mediterraneo</a:t>
            </a:r>
            <a:endParaRPr lang="en-US" dirty="0"/>
          </a:p>
          <a:p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zona de sol e  </a:t>
            </a:r>
            <a:r>
              <a:rPr lang="en-US" dirty="0" err="1"/>
              <a:t>intenso</a:t>
            </a:r>
            <a:r>
              <a:rPr lang="en-US" dirty="0"/>
              <a:t> </a:t>
            </a:r>
            <a:r>
              <a:rPr lang="en-US" dirty="0" err="1"/>
              <a:t>calor</a:t>
            </a:r>
            <a:r>
              <a:rPr lang="en-US" dirty="0"/>
              <a:t> </a:t>
            </a:r>
            <a:r>
              <a:rPr lang="en-US" dirty="0" err="1"/>
              <a:t>inviernos</a:t>
            </a:r>
            <a:r>
              <a:rPr lang="en-US" dirty="0"/>
              <a:t> </a:t>
            </a:r>
            <a:r>
              <a:rPr lang="en-US" dirty="0" err="1"/>
              <a:t>frios</a:t>
            </a:r>
            <a:r>
              <a:rPr lang="en-US" dirty="0"/>
              <a:t> </a:t>
            </a:r>
            <a:r>
              <a:rPr lang="en-US" dirty="0" err="1"/>
              <a:t>pero</a:t>
            </a:r>
            <a:r>
              <a:rPr lang="en-US" dirty="0"/>
              <a:t> las </a:t>
            </a:r>
            <a:r>
              <a:rPr lang="en-US" dirty="0" err="1"/>
              <a:t>heladas</a:t>
            </a:r>
            <a:r>
              <a:rPr lang="en-US" dirty="0"/>
              <a:t> son </a:t>
            </a:r>
            <a:r>
              <a:rPr lang="en-US" dirty="0" err="1"/>
              <a:t>raras</a:t>
            </a:r>
            <a:endParaRPr lang="en-US" dirty="0"/>
          </a:p>
          <a:p>
            <a:r>
              <a:rPr lang="en-US" dirty="0"/>
              <a:t>La major </a:t>
            </a:r>
            <a:r>
              <a:rPr lang="en-US" dirty="0" err="1"/>
              <a:t>precipitacion</a:t>
            </a:r>
            <a:r>
              <a:rPr lang="en-US" dirty="0"/>
              <a:t> </a:t>
            </a:r>
            <a:r>
              <a:rPr lang="en-US" dirty="0" err="1"/>
              <a:t>ocurre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el </a:t>
            </a:r>
            <a:r>
              <a:rPr lang="en-US" dirty="0" err="1"/>
              <a:t>invierno</a:t>
            </a:r>
            <a:r>
              <a:rPr lang="en-US" dirty="0"/>
              <a:t> y </a:t>
            </a:r>
            <a:r>
              <a:rPr lang="en-US" dirty="0" err="1"/>
              <a:t>va</a:t>
            </a:r>
            <a:r>
              <a:rPr lang="en-US" dirty="0"/>
              <a:t> de 9 a 60 </a:t>
            </a:r>
            <a:r>
              <a:rPr lang="en-US" dirty="0" err="1"/>
              <a:t>pulgadas</a:t>
            </a:r>
            <a:r>
              <a:rPr lang="en-US" dirty="0"/>
              <a:t>. La </a:t>
            </a:r>
            <a:r>
              <a:rPr lang="en-US" dirty="0" err="1"/>
              <a:t>irrigacion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varias</a:t>
            </a:r>
            <a:r>
              <a:rPr lang="en-US" dirty="0"/>
              <a:t> areas.</a:t>
            </a:r>
          </a:p>
          <a:p>
            <a:r>
              <a:rPr lang="en-US" dirty="0"/>
              <a:t>La </a:t>
            </a:r>
            <a:r>
              <a:rPr lang="en-US" dirty="0" err="1"/>
              <a:t>corriente</a:t>
            </a:r>
            <a:r>
              <a:rPr lang="en-US" dirty="0"/>
              <a:t> de </a:t>
            </a:r>
            <a:r>
              <a:rPr lang="en-US" dirty="0" err="1"/>
              <a:t>Benguela</a:t>
            </a:r>
            <a:r>
              <a:rPr lang="en-US" dirty="0"/>
              <a:t> de la </a:t>
            </a:r>
            <a:r>
              <a:rPr lang="en-US" dirty="0" err="1"/>
              <a:t>Antartica</a:t>
            </a:r>
            <a:r>
              <a:rPr lang="en-US" dirty="0"/>
              <a:t> </a:t>
            </a:r>
            <a:r>
              <a:rPr lang="en-US" dirty="0" err="1"/>
              <a:t>trae</a:t>
            </a:r>
            <a:r>
              <a:rPr lang="en-US" dirty="0"/>
              <a:t> </a:t>
            </a:r>
            <a:r>
              <a:rPr lang="en-US" dirty="0" err="1"/>
              <a:t>aire</a:t>
            </a:r>
            <a:r>
              <a:rPr lang="en-US" dirty="0"/>
              <a:t> </a:t>
            </a:r>
            <a:r>
              <a:rPr lang="en-US" dirty="0" err="1"/>
              <a:t>frio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costa del </a:t>
            </a:r>
            <a:r>
              <a:rPr lang="en-US" dirty="0" err="1"/>
              <a:t>Atlantico</a:t>
            </a:r>
            <a:r>
              <a:rPr lang="en-US" dirty="0"/>
              <a:t> sur. </a:t>
            </a:r>
          </a:p>
          <a:p>
            <a:r>
              <a:rPr lang="en-US" dirty="0"/>
              <a:t>Los </a:t>
            </a:r>
            <a:r>
              <a:rPr lang="en-US" dirty="0" err="1"/>
              <a:t>vientos</a:t>
            </a:r>
            <a:r>
              <a:rPr lang="en-US" dirty="0"/>
              <a:t> </a:t>
            </a:r>
            <a:r>
              <a:rPr lang="en-US" dirty="0" err="1"/>
              <a:t>conocidos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Cape Doctor son </a:t>
            </a:r>
            <a:r>
              <a:rPr lang="en-US" dirty="0" err="1"/>
              <a:t>beneficiosos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632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2216" y="2336800"/>
            <a:ext cx="5071543" cy="3598863"/>
          </a:xfrm>
        </p:spPr>
      </p:pic>
    </p:spTree>
    <p:extLst>
      <p:ext uri="{BB962C8B-B14F-4D97-AF65-F5344CB8AC3E}">
        <p14:creationId xmlns:p14="http://schemas.microsoft.com/office/powerpoint/2010/main" val="1364313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Corriente</a:t>
            </a:r>
            <a:r>
              <a:rPr lang="en-US" dirty="0"/>
              <a:t> de </a:t>
            </a:r>
            <a:r>
              <a:rPr lang="en-US" dirty="0" err="1"/>
              <a:t>Benguela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5988" y="2561431"/>
            <a:ext cx="4064000" cy="3149600"/>
          </a:xfrm>
        </p:spPr>
      </p:pic>
    </p:spTree>
    <p:extLst>
      <p:ext uri="{BB962C8B-B14F-4D97-AF65-F5344CB8AC3E}">
        <p14:creationId xmlns:p14="http://schemas.microsoft.com/office/powerpoint/2010/main" val="1516661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Cape Doctor Table Cloth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5855" y="2336800"/>
            <a:ext cx="6664266" cy="3598863"/>
          </a:xfrm>
        </p:spPr>
      </p:pic>
    </p:spTree>
    <p:extLst>
      <p:ext uri="{BB962C8B-B14F-4D97-AF65-F5344CB8AC3E}">
        <p14:creationId xmlns:p14="http://schemas.microsoft.com/office/powerpoint/2010/main" val="2117509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Cape Doctor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2711" y="2336800"/>
            <a:ext cx="4710553" cy="3598863"/>
          </a:xfrm>
        </p:spPr>
      </p:pic>
    </p:spTree>
    <p:extLst>
      <p:ext uri="{BB962C8B-B14F-4D97-AF65-F5344CB8AC3E}">
        <p14:creationId xmlns:p14="http://schemas.microsoft.com/office/powerpoint/2010/main" val="999526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Clima</a:t>
            </a:r>
            <a:r>
              <a:rPr lang="en-US" dirty="0"/>
              <a:t> y </a:t>
            </a:r>
            <a:r>
              <a:rPr lang="en-US" dirty="0" err="1"/>
              <a:t>Geografia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Durante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meses</a:t>
            </a:r>
            <a:r>
              <a:rPr lang="en-US" dirty="0"/>
              <a:t> de </a:t>
            </a:r>
            <a:r>
              <a:rPr lang="en-US" dirty="0" err="1"/>
              <a:t>vendimia</a:t>
            </a:r>
            <a:r>
              <a:rPr lang="en-US" dirty="0"/>
              <a:t>( </a:t>
            </a:r>
            <a:r>
              <a:rPr lang="en-US" dirty="0" err="1"/>
              <a:t>Febrero</a:t>
            </a:r>
            <a:r>
              <a:rPr lang="en-US" dirty="0"/>
              <a:t> y </a:t>
            </a:r>
            <a:r>
              <a:rPr lang="en-US" dirty="0" err="1"/>
              <a:t>Marzo</a:t>
            </a:r>
            <a:r>
              <a:rPr lang="en-US" dirty="0"/>
              <a:t>) la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73 </a:t>
            </a:r>
            <a:r>
              <a:rPr lang="en-US" dirty="0" err="1"/>
              <a:t>grados</a:t>
            </a:r>
            <a:r>
              <a:rPr lang="en-US" dirty="0"/>
              <a:t> con </a:t>
            </a:r>
            <a:r>
              <a:rPr lang="en-US" dirty="0" err="1"/>
              <a:t>picos</a:t>
            </a:r>
            <a:r>
              <a:rPr lang="en-US" dirty="0"/>
              <a:t> de 104</a:t>
            </a:r>
          </a:p>
          <a:p>
            <a:r>
              <a:rPr lang="en-US" dirty="0"/>
              <a:t>Los </a:t>
            </a:r>
            <a:r>
              <a:rPr lang="en-US" dirty="0" err="1"/>
              <a:t>suelos</a:t>
            </a:r>
            <a:r>
              <a:rPr lang="en-US" dirty="0"/>
              <a:t> </a:t>
            </a:r>
            <a:r>
              <a:rPr lang="en-US" dirty="0" err="1"/>
              <a:t>tienen</a:t>
            </a:r>
            <a:r>
              <a:rPr lang="en-US" dirty="0"/>
              <a:t> </a:t>
            </a:r>
            <a:r>
              <a:rPr lang="en-US" dirty="0" err="1"/>
              <a:t>mayormente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alta</a:t>
            </a:r>
            <a:r>
              <a:rPr lang="en-US" dirty="0"/>
              <a:t> </a:t>
            </a:r>
            <a:r>
              <a:rPr lang="en-US" dirty="0" err="1"/>
              <a:t>proporcion</a:t>
            </a:r>
            <a:r>
              <a:rPr lang="en-US" dirty="0"/>
              <a:t> de </a:t>
            </a:r>
            <a:r>
              <a:rPr lang="en-US" dirty="0" err="1"/>
              <a:t>barro</a:t>
            </a:r>
            <a:r>
              <a:rPr lang="en-US" dirty="0"/>
              <a:t>(25%) con pH </a:t>
            </a:r>
            <a:r>
              <a:rPr lang="en-US" dirty="0" err="1"/>
              <a:t>alrededor</a:t>
            </a:r>
            <a:r>
              <a:rPr lang="en-US" dirty="0"/>
              <a:t> de 4, 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suelo</a:t>
            </a:r>
            <a:r>
              <a:rPr lang="en-US" dirty="0"/>
              <a:t> son </a:t>
            </a:r>
            <a:r>
              <a:rPr lang="en-US" dirty="0" err="1"/>
              <a:t>granito</a:t>
            </a:r>
            <a:r>
              <a:rPr lang="en-US" dirty="0"/>
              <a:t> y </a:t>
            </a:r>
            <a:r>
              <a:rPr lang="en-US" dirty="0" err="1"/>
              <a:t>arenisca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Constantia, Roca de </a:t>
            </a:r>
            <a:r>
              <a:rPr lang="en-US" dirty="0" err="1"/>
              <a:t>esquisto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Elgin, </a:t>
            </a:r>
            <a:r>
              <a:rPr lang="en-US" dirty="0" err="1"/>
              <a:t>roca</a:t>
            </a:r>
            <a:r>
              <a:rPr lang="en-US" dirty="0"/>
              <a:t> de </a:t>
            </a:r>
            <a:r>
              <a:rPr lang="en-US" dirty="0" err="1"/>
              <a:t>esquisto</a:t>
            </a:r>
            <a:r>
              <a:rPr lang="en-US" dirty="0"/>
              <a:t> </a:t>
            </a:r>
            <a:r>
              <a:rPr lang="en-US" dirty="0" err="1"/>
              <a:t>arenosa</a:t>
            </a:r>
            <a:r>
              <a:rPr lang="en-US" dirty="0"/>
              <a:t>  </a:t>
            </a:r>
            <a:r>
              <a:rPr lang="en-US" dirty="0" err="1"/>
              <a:t>en</a:t>
            </a:r>
            <a:r>
              <a:rPr lang="en-US" dirty="0"/>
              <a:t> Walker Bay y </a:t>
            </a:r>
            <a:r>
              <a:rPr lang="en-US" dirty="0" err="1"/>
              <a:t>cerca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rios</a:t>
            </a:r>
            <a:r>
              <a:rPr lang="en-US" dirty="0"/>
              <a:t> </a:t>
            </a:r>
            <a:r>
              <a:rPr lang="en-US" dirty="0" err="1"/>
              <a:t>piedra</a:t>
            </a:r>
            <a:r>
              <a:rPr lang="en-US" dirty="0"/>
              <a:t> </a:t>
            </a:r>
            <a:r>
              <a:rPr lang="en-US" dirty="0" err="1"/>
              <a:t>caliza</a:t>
            </a:r>
            <a:r>
              <a:rPr lang="en-US" dirty="0"/>
              <a:t> con arena y </a:t>
            </a:r>
            <a:r>
              <a:rPr lang="en-US" dirty="0" err="1"/>
              <a:t>roca</a:t>
            </a:r>
            <a:r>
              <a:rPr lang="en-US" dirty="0"/>
              <a:t> de </a:t>
            </a:r>
            <a:r>
              <a:rPr lang="en-US" dirty="0" err="1"/>
              <a:t>esquisto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4300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7415</TotalTime>
  <Words>1112</Words>
  <Application>Microsoft Office PowerPoint</Application>
  <PresentationFormat>Widescreen</PresentationFormat>
  <Paragraphs>117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Trebuchet MS</vt:lpstr>
      <vt:lpstr>Berlin</vt:lpstr>
      <vt:lpstr>Vinos de Sudafrica</vt:lpstr>
      <vt:lpstr>Historia</vt:lpstr>
      <vt:lpstr>Historia</vt:lpstr>
      <vt:lpstr>Clima y Geografia</vt:lpstr>
      <vt:lpstr>PowerPoint Presentation</vt:lpstr>
      <vt:lpstr>Corriente de Benguela</vt:lpstr>
      <vt:lpstr>Cape Doctor Table Cloth</vt:lpstr>
      <vt:lpstr>Cape Doctor</vt:lpstr>
      <vt:lpstr>Clima y Geografia</vt:lpstr>
      <vt:lpstr>Variedades de Uvas</vt:lpstr>
      <vt:lpstr>Variedades de Uvas- Pinotage</vt:lpstr>
      <vt:lpstr>Viticultura</vt:lpstr>
      <vt:lpstr>Sistema de hileras verticales</vt:lpstr>
      <vt:lpstr>Wine Regions</vt:lpstr>
      <vt:lpstr>Western Cape wine region</vt:lpstr>
      <vt:lpstr>Constantia</vt:lpstr>
      <vt:lpstr>Stellenbosch</vt:lpstr>
      <vt:lpstr>Paarl</vt:lpstr>
      <vt:lpstr>Swartland</vt:lpstr>
      <vt:lpstr>Breede River Valley- Worcester</vt:lpstr>
      <vt:lpstr>Breede River Valley - Worcester</vt:lpstr>
      <vt:lpstr>Breede River Valley -Worcester</vt:lpstr>
      <vt:lpstr>Overberg</vt:lpstr>
      <vt:lpstr>Otras Regiones</vt:lpstr>
      <vt:lpstr>Organizaciones Importantes</vt:lpstr>
      <vt:lpstr>Los Vinos</vt:lpstr>
      <vt:lpstr>Los Vinos</vt:lpstr>
      <vt:lpstr>Los Vinos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Vinos de Sur Africa</dc:title>
  <dc:creator>Marianna Oppenheimer Velez</dc:creator>
  <cp:lastModifiedBy>Alejandro Ferris</cp:lastModifiedBy>
  <cp:revision>50</cp:revision>
  <dcterms:created xsi:type="dcterms:W3CDTF">2021-08-28T19:25:30Z</dcterms:created>
  <dcterms:modified xsi:type="dcterms:W3CDTF">2021-09-03T00:04:08Z</dcterms:modified>
</cp:coreProperties>
</file>