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35"/>
  </p:notesMasterIdLst>
  <p:sldIdLst>
    <p:sldId id="256" r:id="rId2"/>
    <p:sldId id="261" r:id="rId3"/>
    <p:sldId id="262" r:id="rId4"/>
    <p:sldId id="258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86" r:id="rId14"/>
    <p:sldId id="269" r:id="rId15"/>
    <p:sldId id="270" r:id="rId16"/>
    <p:sldId id="271" r:id="rId17"/>
    <p:sldId id="287" r:id="rId18"/>
    <p:sldId id="272" r:id="rId19"/>
    <p:sldId id="273" r:id="rId20"/>
    <p:sldId id="274" r:id="rId21"/>
    <p:sldId id="275" r:id="rId22"/>
    <p:sldId id="288" r:id="rId23"/>
    <p:sldId id="276" r:id="rId24"/>
    <p:sldId id="277" r:id="rId25"/>
    <p:sldId id="278" r:id="rId26"/>
    <p:sldId id="279" r:id="rId27"/>
    <p:sldId id="289" r:id="rId28"/>
    <p:sldId id="280" r:id="rId29"/>
    <p:sldId id="281" r:id="rId30"/>
    <p:sldId id="282" r:id="rId31"/>
    <p:sldId id="290" r:id="rId32"/>
    <p:sldId id="285" r:id="rId33"/>
    <p:sldId id="283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5097" autoAdjust="0"/>
  </p:normalViewPr>
  <p:slideViewPr>
    <p:cSldViewPr snapToGrid="0">
      <p:cViewPr varScale="1">
        <p:scale>
          <a:sx n="79" d="100"/>
          <a:sy n="79" d="100"/>
        </p:scale>
        <p:origin x="127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664BB-8D62-C849-848B-3BD2199FAFFD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03D61-DBAD-DD4E-8E1C-6722BCB0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0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Hudson Bay: </a:t>
            </a:r>
            <a:r>
              <a:rPr lang="en-US" dirty="0" err="1"/>
              <a:t>empresa</a:t>
            </a:r>
            <a:r>
              <a:rPr lang="en-US" dirty="0"/>
              <a:t> de </a:t>
            </a:r>
            <a:r>
              <a:rPr lang="en-US" dirty="0" err="1"/>
              <a:t>mercadeo</a:t>
            </a:r>
            <a:r>
              <a:rPr lang="en-US" dirty="0"/>
              <a:t> </a:t>
            </a:r>
            <a:r>
              <a:rPr lang="en-US" dirty="0" err="1"/>
              <a:t>maritimo</a:t>
            </a:r>
            <a:r>
              <a:rPr lang="en-US" dirty="0"/>
              <a:t> </a:t>
            </a:r>
            <a:r>
              <a:rPr lang="en-US" dirty="0" err="1"/>
              <a:t>queria</a:t>
            </a:r>
            <a:r>
              <a:rPr lang="en-US" dirty="0"/>
              <a:t> que las </a:t>
            </a:r>
            <a:r>
              <a:rPr lang="en-US" dirty="0" err="1"/>
              <a:t>colonias</a:t>
            </a:r>
            <a:r>
              <a:rPr lang="en-US" dirty="0"/>
              <a:t> </a:t>
            </a:r>
            <a:r>
              <a:rPr lang="en-US" dirty="0" err="1"/>
              <a:t>fueran</a:t>
            </a:r>
            <a:r>
              <a:rPr lang="en-US" dirty="0"/>
              <a:t> </a:t>
            </a:r>
            <a:r>
              <a:rPr lang="en-US" dirty="0" err="1"/>
              <a:t>autosuficiente</a:t>
            </a:r>
            <a:r>
              <a:rPr lang="en-US" dirty="0"/>
              <a:t>, </a:t>
            </a:r>
            <a:r>
              <a:rPr lang="en-US" dirty="0" err="1"/>
              <a:t>trajo</a:t>
            </a:r>
            <a:r>
              <a:rPr lang="en-US" dirty="0"/>
              <a:t> dese </a:t>
            </a:r>
            <a:r>
              <a:rPr lang="en-US" dirty="0" err="1"/>
              <a:t>inglatera</a:t>
            </a:r>
            <a:r>
              <a:rPr lang="en-US" dirty="0"/>
              <a:t> </a:t>
            </a:r>
            <a:r>
              <a:rPr lang="en-US" dirty="0" err="1"/>
              <a:t>semillas</a:t>
            </a:r>
            <a:r>
              <a:rPr lang="en-US" dirty="0"/>
              <a:t> </a:t>
            </a:r>
            <a:r>
              <a:rPr lang="en-US" dirty="0" err="1"/>
              <a:t>creo</a:t>
            </a:r>
            <a:r>
              <a:rPr lang="en-US" dirty="0"/>
              <a:t> </a:t>
            </a:r>
            <a:r>
              <a:rPr lang="en-US" dirty="0" err="1"/>
              <a:t>vinedos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Fuerte</a:t>
            </a:r>
            <a:r>
              <a:rPr lang="en-US" dirty="0"/>
              <a:t> Vancouver </a:t>
            </a:r>
          </a:p>
          <a:p>
            <a:r>
              <a:rPr lang="en-US" dirty="0" err="1"/>
              <a:t>Canadienses</a:t>
            </a:r>
            <a:r>
              <a:rPr lang="en-US" dirty="0"/>
              <a:t> </a:t>
            </a:r>
            <a:r>
              <a:rPr lang="en-US" dirty="0" err="1"/>
              <a:t>frances</a:t>
            </a:r>
            <a:r>
              <a:rPr lang="en-US" dirty="0"/>
              <a:t>: </a:t>
            </a:r>
            <a:r>
              <a:rPr lang="en-US" dirty="0" err="1"/>
              <a:t>extrabajadores</a:t>
            </a:r>
            <a:r>
              <a:rPr lang="en-US" dirty="0"/>
              <a:t> de HBC </a:t>
            </a:r>
          </a:p>
          <a:p>
            <a:r>
              <a:rPr lang="en-US" dirty="0"/>
              <a:t>Ewin: </a:t>
            </a:r>
            <a:r>
              <a:rPr lang="en-US" dirty="0" err="1"/>
              <a:t>destilaba</a:t>
            </a:r>
            <a:r>
              <a:rPr lang="en-US" dirty="0"/>
              <a:t> brandy y </a:t>
            </a:r>
            <a:r>
              <a:rPr lang="en-US" dirty="0" err="1"/>
              <a:t>trajerno</a:t>
            </a:r>
            <a:r>
              <a:rPr lang="en-US" dirty="0"/>
              <a:t> las </a:t>
            </a:r>
            <a:r>
              <a:rPr lang="en-US" dirty="0" err="1"/>
              <a:t>uvas</a:t>
            </a:r>
            <a:r>
              <a:rPr lang="en-US" dirty="0"/>
              <a:t> para </a:t>
            </a:r>
            <a:r>
              <a:rPr lang="en-US" dirty="0" err="1"/>
              <a:t>su</a:t>
            </a:r>
            <a:r>
              <a:rPr lang="en-US" dirty="0"/>
              <a:t> brandy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3D61-DBAD-DD4E-8E1C-6722BCB0EB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71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Region mas </a:t>
            </a:r>
            <a:r>
              <a:rPr lang="en-US" dirty="0" err="1"/>
              <a:t>vieja</a:t>
            </a:r>
            <a:r>
              <a:rPr lang="en-US" dirty="0"/>
              <a:t> 2/3 </a:t>
            </a:r>
            <a:r>
              <a:rPr lang="en-US" dirty="0" err="1"/>
              <a:t>partes</a:t>
            </a:r>
            <a:r>
              <a:rPr lang="en-US" dirty="0"/>
              <a:t> de la </a:t>
            </a:r>
            <a:r>
              <a:rPr lang="en-US" dirty="0" err="1"/>
              <a:t>produccion</a:t>
            </a:r>
            <a:r>
              <a:rPr lang="en-US" dirty="0"/>
              <a:t> </a:t>
            </a:r>
          </a:p>
          <a:p>
            <a:r>
              <a:rPr lang="en-US" dirty="0"/>
              <a:t>David y Chuck: 1965, UCLA, </a:t>
            </a:r>
          </a:p>
          <a:p>
            <a:r>
              <a:rPr lang="en-US" dirty="0"/>
              <a:t>AVA = American Viticultural Area = CFR 27 </a:t>
            </a:r>
            <a:r>
              <a:rPr lang="en-US" dirty="0" err="1"/>
              <a:t>parte</a:t>
            </a:r>
            <a:r>
              <a:rPr lang="en-US" dirty="0"/>
              <a:t> 9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3D61-DBAD-DD4E-8E1C-6722BCB0EBB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15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Jory: </a:t>
            </a:r>
            <a:r>
              <a:rPr lang="en-US" dirty="0" err="1"/>
              <a:t>familia</a:t>
            </a:r>
            <a:r>
              <a:rPr lang="en-US" dirty="0"/>
              <a:t> que se </a:t>
            </a:r>
            <a:r>
              <a:rPr lang="en-US" dirty="0" err="1"/>
              <a:t>establecio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1852</a:t>
            </a:r>
          </a:p>
          <a:p>
            <a:r>
              <a:rPr lang="en-US" dirty="0" err="1"/>
              <a:t>Prehistoricos</a:t>
            </a:r>
            <a:r>
              <a:rPr lang="en-US" dirty="0"/>
              <a:t>; </a:t>
            </a:r>
            <a:r>
              <a:rPr lang="en-US" dirty="0" err="1"/>
              <a:t>desde</a:t>
            </a:r>
            <a:r>
              <a:rPr lang="en-US" dirty="0"/>
              <a:t> las </a:t>
            </a:r>
            <a:r>
              <a:rPr lang="en-US" dirty="0" err="1"/>
              <a:t>inundaciones</a:t>
            </a:r>
            <a:r>
              <a:rPr lang="en-US" dirty="0"/>
              <a:t> de Missoula 15 </a:t>
            </a:r>
            <a:r>
              <a:rPr lang="en-US" dirty="0" err="1"/>
              <a:t>millones</a:t>
            </a:r>
            <a:r>
              <a:rPr lang="en-US" dirty="0"/>
              <a:t> de </a:t>
            </a:r>
            <a:r>
              <a:rPr lang="en-US" dirty="0" err="1"/>
              <a:t>ansos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3D61-DBAD-DD4E-8E1C-6722BCB0EB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73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Glaciales</a:t>
            </a:r>
            <a:r>
              <a:rPr lang="en-US" dirty="0"/>
              <a:t>: era del </a:t>
            </a:r>
            <a:r>
              <a:rPr lang="en-US" dirty="0" err="1"/>
              <a:t>hielo</a:t>
            </a:r>
            <a:r>
              <a:rPr lang="en-US" dirty="0"/>
              <a:t> </a:t>
            </a:r>
          </a:p>
          <a:p>
            <a:r>
              <a:rPr lang="en-US" dirty="0"/>
              <a:t>Loess: </a:t>
            </a:r>
            <a:r>
              <a:rPr lang="en-US" dirty="0" err="1"/>
              <a:t>depositos</a:t>
            </a:r>
            <a:r>
              <a:rPr lang="en-US" dirty="0"/>
              <a:t> de limo con </a:t>
            </a:r>
            <a:r>
              <a:rPr lang="en-US" dirty="0" err="1"/>
              <a:t>particulas</a:t>
            </a:r>
            <a:r>
              <a:rPr lang="en-US" dirty="0"/>
              <a:t> que van </a:t>
            </a:r>
            <a:r>
              <a:rPr lang="en-US" dirty="0" err="1"/>
              <a:t>desde</a:t>
            </a:r>
            <a:r>
              <a:rPr lang="en-US" dirty="0"/>
              <a:t> 10  a 50 </a:t>
            </a:r>
            <a:r>
              <a:rPr lang="en-US" dirty="0" err="1"/>
              <a:t>micrometros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3D61-DBAD-DD4E-8E1C-6722BCB0EBB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07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Brit : </a:t>
            </a:r>
            <a:r>
              <a:rPr lang="en-US" dirty="0" err="1"/>
              <a:t>primeros</a:t>
            </a:r>
            <a:r>
              <a:rPr lang="en-US" dirty="0"/>
              <a:t> </a:t>
            </a:r>
            <a:r>
              <a:rPr lang="en-US" dirty="0" err="1"/>
              <a:t>colonos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busca</a:t>
            </a:r>
            <a:r>
              <a:rPr lang="en-US" dirty="0"/>
              <a:t> de </a:t>
            </a:r>
            <a:r>
              <a:rPr lang="en-US" dirty="0" err="1"/>
              <a:t>oro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3D61-DBAD-DD4E-8E1C-6722BCB0EBB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7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Montanas</a:t>
            </a:r>
            <a:r>
              <a:rPr lang="en-US" dirty="0"/>
              <a:t> Cascade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3D61-DBAD-DD4E-8E1C-6722BCB0EBB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208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Vientos</a:t>
            </a:r>
            <a:r>
              <a:rPr lang="en-US" dirty="0"/>
              <a:t>: la </a:t>
            </a:r>
            <a:r>
              <a:rPr lang="en-US" dirty="0" err="1"/>
              <a:t>garganta</a:t>
            </a:r>
            <a:r>
              <a:rPr lang="en-US" dirty="0"/>
              <a:t> del Rio Columbia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unico</a:t>
            </a:r>
            <a:r>
              <a:rPr lang="en-US" dirty="0"/>
              <a:t> paso a </a:t>
            </a:r>
            <a:r>
              <a:rPr lang="en-US" dirty="0" err="1"/>
              <a:t>nivel</a:t>
            </a:r>
            <a:r>
              <a:rPr lang="en-US" dirty="0"/>
              <a:t> del mar de la Cordillera Cascade, </a:t>
            </a:r>
            <a:r>
              <a:rPr lang="en-US" dirty="0" err="1"/>
              <a:t>canlizando</a:t>
            </a:r>
            <a:r>
              <a:rPr lang="en-US" dirty="0"/>
              <a:t> </a:t>
            </a:r>
            <a:r>
              <a:rPr lang="en-US" dirty="0" err="1"/>
              <a:t>vientos</a:t>
            </a:r>
            <a:r>
              <a:rPr lang="en-US" dirty="0"/>
              <a:t> </a:t>
            </a:r>
            <a:r>
              <a:rPr lang="en-US" dirty="0" err="1"/>
              <a:t>persistentes</a:t>
            </a:r>
            <a:r>
              <a:rPr lang="en-US" dirty="0"/>
              <a:t> de 10 y 20 m/h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3D61-DBAD-DD4E-8E1C-6722BCB0EBB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28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Inmigrantes</a:t>
            </a:r>
            <a:r>
              <a:rPr lang="en-US" dirty="0"/>
              <a:t> </a:t>
            </a:r>
            <a:r>
              <a:rPr lang="en-US" dirty="0" err="1"/>
              <a:t>alemandes</a:t>
            </a:r>
            <a:r>
              <a:rPr lang="en-US" dirty="0"/>
              <a:t>: </a:t>
            </a:r>
            <a:r>
              <a:rPr lang="en-US" dirty="0" err="1"/>
              <a:t>plantaron</a:t>
            </a:r>
            <a:r>
              <a:rPr lang="en-US" dirty="0"/>
              <a:t> las </a:t>
            </a:r>
            <a:r>
              <a:rPr lang="en-US" dirty="0" err="1"/>
              <a:t>primeras</a:t>
            </a:r>
            <a:r>
              <a:rPr lang="en-US" dirty="0"/>
              <a:t> vides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3D61-DBAD-DD4E-8E1C-6722BCB0EBB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2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Cliam</a:t>
            </a:r>
            <a:r>
              <a:rPr lang="en-US" dirty="0"/>
              <a:t> </a:t>
            </a:r>
            <a:r>
              <a:rPr lang="en-US" dirty="0" err="1"/>
              <a:t>intermedio</a:t>
            </a:r>
            <a:r>
              <a:rPr lang="en-US" dirty="0"/>
              <a:t>;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area central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clima</a:t>
            </a:r>
            <a:r>
              <a:rPr lang="en-US" dirty="0"/>
              <a:t> </a:t>
            </a:r>
            <a:r>
              <a:rPr lang="en-US" dirty="0" err="1"/>
              <a:t>intermedio</a:t>
            </a:r>
            <a:r>
              <a:rPr lang="en-US" dirty="0"/>
              <a:t> lo que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qeu</a:t>
            </a:r>
            <a:r>
              <a:rPr lang="en-US" dirty="0"/>
              <a:t> se </a:t>
            </a:r>
            <a:r>
              <a:rPr lang="en-US" dirty="0" err="1"/>
              <a:t>puedan</a:t>
            </a:r>
            <a:r>
              <a:rPr lang="en-US" dirty="0"/>
              <a:t> </a:t>
            </a:r>
            <a:r>
              <a:rPr lang="en-US" dirty="0" err="1"/>
              <a:t>prodicir</a:t>
            </a:r>
            <a:r>
              <a:rPr lang="en-US" dirty="0"/>
              <a:t> </a:t>
            </a:r>
            <a:r>
              <a:rPr lang="en-US" dirty="0" err="1"/>
              <a:t>variedades</a:t>
            </a:r>
            <a:r>
              <a:rPr lang="en-US" dirty="0"/>
              <a:t> </a:t>
            </a:r>
            <a:r>
              <a:rPr lang="en-US" dirty="0" err="1"/>
              <a:t>grias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calidas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03D61-DBAD-DD4E-8E1C-6722BCB0EBB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34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1/8/2024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07431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5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9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3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1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817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8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6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5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2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1/8/2024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9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pasycorchos.com/2020/02/oregon-region-sobresaliente-en-vinos.html" TargetMode="External"/><Relationship Id="rId2" Type="http://schemas.openxmlformats.org/officeDocument/2006/relationships/hyperlink" Target="https://industry.oregonwine.org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oregonwinepress.com/dirtonava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943070-F095-B36C-612C-0E8220CEB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743804"/>
            <a:ext cx="4102609" cy="3793482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Oregon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18056-0177-E61E-C79C-FD95BDB12B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691564"/>
            <a:ext cx="4102609" cy="142263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Juan Lamboy </a:t>
            </a:r>
          </a:p>
        </p:txBody>
      </p:sp>
      <p:pic>
        <p:nvPicPr>
          <p:cNvPr id="1026" name="Picture 2" descr="Walla Walla Valley AVA - Washington State Wine Commission">
            <a:extLst>
              <a:ext uri="{FF2B5EF4-FFF2-40B4-BE49-F238E27FC236}">
                <a16:creationId xmlns:a16="http://schemas.microsoft.com/office/drawing/2014/main" id="{13238D64-644A-9D5C-CA77-96EFA16DA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841" y="0"/>
            <a:ext cx="699515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953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A600-5721-D4C7-8E67-84C7D9A26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087395"/>
            <a:ext cx="3145536" cy="1853513"/>
          </a:xfrm>
        </p:spPr>
        <p:txBody>
          <a:bodyPr/>
          <a:lstStyle/>
          <a:p>
            <a:r>
              <a:rPr lang="en-US" dirty="0"/>
              <a:t>Willamette Valley</a:t>
            </a:r>
            <a:br>
              <a:rPr lang="en-US" dirty="0"/>
            </a:br>
            <a:r>
              <a:rPr lang="en-US" dirty="0" err="1"/>
              <a:t>Suelos</a:t>
            </a:r>
            <a:endParaRPr lang="en-US" dirty="0"/>
          </a:p>
        </p:txBody>
      </p:sp>
      <p:pic>
        <p:nvPicPr>
          <p:cNvPr id="6" name="Content Placeholder 5" descr="A vineyard with trees in the background&#10;&#10;Description automatically generated">
            <a:extLst>
              <a:ext uri="{FF2B5EF4-FFF2-40B4-BE49-F238E27FC236}">
                <a16:creationId xmlns:a16="http://schemas.microsoft.com/office/drawing/2014/main" id="{ABEF5839-FD97-C371-F908-F286BED42E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63440" y="1087395"/>
            <a:ext cx="6010655" cy="5011653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19CD6B-3F68-F778-894F-7DA88B59A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_tradnl" dirty="0"/>
              <a:t>Tiene 3 tipos de Suelos</a:t>
            </a:r>
          </a:p>
          <a:p>
            <a:r>
              <a:rPr lang="es-ES_tradnl" b="1" dirty="0"/>
              <a:t>Suelos Volcánicos </a:t>
            </a:r>
            <a:r>
              <a:rPr lang="es-ES_tradnl" dirty="0"/>
              <a:t>(</a:t>
            </a:r>
            <a:r>
              <a:rPr lang="es-ES_tradnl" dirty="0" err="1"/>
              <a:t>Jory</a:t>
            </a:r>
            <a:r>
              <a:rPr lang="es-ES_tradnl" dirty="0"/>
              <a:t>)</a:t>
            </a:r>
          </a:p>
          <a:p>
            <a:r>
              <a:rPr lang="es-ES_tradnl" dirty="0"/>
              <a:t>Ricos en nutrientes, arcilla, hierro</a:t>
            </a:r>
          </a:p>
          <a:p>
            <a:r>
              <a:rPr lang="es-ES_tradnl" dirty="0"/>
              <a:t>Color rojizo, Prehistóricos,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D07C5C2-6C41-C3C7-39FA-D7F0B761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Tour 2021</a:t>
            </a:r>
          </a:p>
        </p:txBody>
      </p:sp>
    </p:spTree>
    <p:extLst>
      <p:ext uri="{BB962C8B-B14F-4D97-AF65-F5344CB8AC3E}">
        <p14:creationId xmlns:p14="http://schemas.microsoft.com/office/powerpoint/2010/main" val="814843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428D8-787B-F0B1-B0F0-B1DF029EE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267337"/>
          </a:xfrm>
        </p:spPr>
        <p:txBody>
          <a:bodyPr/>
          <a:lstStyle/>
          <a:p>
            <a:r>
              <a:rPr lang="en-US" dirty="0"/>
              <a:t>Willamette </a:t>
            </a:r>
            <a:r>
              <a:rPr lang="en-US" dirty="0" err="1"/>
              <a:t>Valey</a:t>
            </a:r>
            <a:r>
              <a:rPr lang="en-US" dirty="0"/>
              <a:t> </a:t>
            </a:r>
            <a:r>
              <a:rPr lang="en-US" dirty="0" err="1"/>
              <a:t>Suelos</a:t>
            </a:r>
            <a:r>
              <a:rPr lang="en-US" dirty="0"/>
              <a:t> </a:t>
            </a:r>
          </a:p>
        </p:txBody>
      </p:sp>
      <p:pic>
        <p:nvPicPr>
          <p:cNvPr id="6" name="Picture Placeholder 5" descr="A house surrounded by trees&#10;&#10;Description automatically generated">
            <a:extLst>
              <a:ext uri="{FF2B5EF4-FFF2-40B4-BE49-F238E27FC236}">
                <a16:creationId xmlns:a16="http://schemas.microsoft.com/office/drawing/2014/main" id="{709C712C-C406-AF05-F117-4D1D072130C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6230" b="6230"/>
          <a:stretch>
            <a:fillRect/>
          </a:stretch>
        </p:blipFill>
        <p:spPr>
          <a:xfrm>
            <a:off x="4663440" y="758952"/>
            <a:ext cx="6775704" cy="5336032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4DEFE6-78CA-9401-04F4-6A5679EDD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2900855"/>
            <a:ext cx="3145536" cy="3198193"/>
          </a:xfrm>
        </p:spPr>
        <p:txBody>
          <a:bodyPr>
            <a:normAutofit/>
          </a:bodyPr>
          <a:lstStyle/>
          <a:p>
            <a:r>
              <a:rPr lang="es-ES_tradnl" b="1" dirty="0"/>
              <a:t>Sedimento</a:t>
            </a:r>
            <a:r>
              <a:rPr lang="es-ES_tradnl" dirty="0"/>
              <a:t>: </a:t>
            </a:r>
            <a:r>
              <a:rPr lang="es-ES_tradnl" dirty="0" err="1"/>
              <a:t>Willakenzie</a:t>
            </a:r>
            <a:r>
              <a:rPr lang="es-ES_tradnl" dirty="0"/>
              <a:t>:</a:t>
            </a:r>
            <a:endParaRPr lang="es-ES_tradnl" b="1" dirty="0"/>
          </a:p>
          <a:p>
            <a:r>
              <a:rPr lang="es-ES_tradnl" dirty="0"/>
              <a:t>Teñido de Mostaza</a:t>
            </a:r>
          </a:p>
          <a:p>
            <a:r>
              <a:rPr lang="es-ES_tradnl" dirty="0"/>
              <a:t>Fondo: Océano Pacifico </a:t>
            </a:r>
          </a:p>
          <a:p>
            <a:r>
              <a:rPr lang="es-ES_tradnl" dirty="0"/>
              <a:t>Características: Frutas oscuras: </a:t>
            </a:r>
            <a:r>
              <a:rPr lang="es-ES_tradnl" dirty="0" err="1"/>
              <a:t>Blackberry</a:t>
            </a:r>
            <a:r>
              <a:rPr lang="es-ES_tradnl" dirty="0"/>
              <a:t>, Black Cherry </a:t>
            </a:r>
          </a:p>
          <a:p>
            <a:r>
              <a:rPr lang="es-ES_tradnl" dirty="0"/>
              <a:t>Nota terrenal</a:t>
            </a:r>
          </a:p>
        </p:txBody>
      </p:sp>
    </p:spTree>
    <p:extLst>
      <p:ext uri="{BB962C8B-B14F-4D97-AF65-F5344CB8AC3E}">
        <p14:creationId xmlns:p14="http://schemas.microsoft.com/office/powerpoint/2010/main" val="4003950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DFCB5-A66B-3BE7-26E0-EF485EAEB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183255"/>
          </a:xfrm>
        </p:spPr>
        <p:txBody>
          <a:bodyPr>
            <a:normAutofit fontScale="90000"/>
          </a:bodyPr>
          <a:lstStyle/>
          <a:p>
            <a:r>
              <a:rPr lang="en-US" dirty="0"/>
              <a:t>Willamette </a:t>
            </a:r>
            <a:r>
              <a:rPr lang="en-US" dirty="0" err="1"/>
              <a:t>Valey</a:t>
            </a:r>
            <a:r>
              <a:rPr lang="en-US" dirty="0"/>
              <a:t> </a:t>
            </a:r>
            <a:r>
              <a:rPr lang="en-US" dirty="0" err="1"/>
              <a:t>Suelos</a:t>
            </a:r>
            <a:r>
              <a:rPr lang="en-US" dirty="0"/>
              <a:t> </a:t>
            </a:r>
          </a:p>
        </p:txBody>
      </p:sp>
      <p:pic>
        <p:nvPicPr>
          <p:cNvPr id="6" name="Picture Placeholder 5" descr="A green field with trees and a building&#10;&#10;Description automatically generated">
            <a:extLst>
              <a:ext uri="{FF2B5EF4-FFF2-40B4-BE49-F238E27FC236}">
                <a16:creationId xmlns:a16="http://schemas.microsoft.com/office/drawing/2014/main" id="{86E71AED-E7AB-8367-DAD3-82E8C973249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12715" b="12715"/>
          <a:stretch>
            <a:fillRect/>
          </a:stretch>
        </p:blipFill>
        <p:spPr>
          <a:xfrm>
            <a:off x="4663440" y="1517904"/>
            <a:ext cx="6741846" cy="457708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AD47A-6ADC-194A-C344-94C19C550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005959"/>
            <a:ext cx="3145536" cy="3093089"/>
          </a:xfrm>
        </p:spPr>
        <p:txBody>
          <a:bodyPr>
            <a:normAutofit/>
          </a:bodyPr>
          <a:lstStyle/>
          <a:p>
            <a:r>
              <a:rPr lang="es-ES_tradnl" b="1" dirty="0"/>
              <a:t>Limoso</a:t>
            </a:r>
            <a:r>
              <a:rPr lang="es-ES_tradnl" dirty="0"/>
              <a:t>: Loess: </a:t>
            </a:r>
          </a:p>
          <a:p>
            <a:r>
              <a:rPr lang="es-ES_tradnl" dirty="0"/>
              <a:t>Glaciales, era del hielo</a:t>
            </a:r>
          </a:p>
          <a:p>
            <a:r>
              <a:rPr lang="es-ES_tradnl" dirty="0"/>
              <a:t>Drenaje fabuloso, erosiona fácilmente</a:t>
            </a:r>
          </a:p>
          <a:p>
            <a:r>
              <a:rPr lang="es-ES_tradnl" dirty="0"/>
              <a:t>Carácter único en el vino, estallidos de fruta roja, notas terrosas de pimienta blanca</a:t>
            </a:r>
            <a:r>
              <a:rPr lang="en-US" dirty="0"/>
              <a:t>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8324E3-2854-75DF-03CB-92265F86E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Tour 2021</a:t>
            </a:r>
          </a:p>
        </p:txBody>
      </p:sp>
    </p:spTree>
    <p:extLst>
      <p:ext uri="{BB962C8B-B14F-4D97-AF65-F5344CB8AC3E}">
        <p14:creationId xmlns:p14="http://schemas.microsoft.com/office/powerpoint/2010/main" val="742155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62452-AD6A-186C-3FE8-4F687ED1A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Rogue Valley</a:t>
            </a:r>
          </a:p>
        </p:txBody>
      </p:sp>
    </p:spTree>
    <p:extLst>
      <p:ext uri="{BB962C8B-B14F-4D97-AF65-F5344CB8AC3E}">
        <p14:creationId xmlns:p14="http://schemas.microsoft.com/office/powerpoint/2010/main" val="2575607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F06DD4-5403-A552-56D4-9EEC5A164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Rogue Valley</a:t>
            </a:r>
          </a:p>
        </p:txBody>
      </p:sp>
      <p:pic>
        <p:nvPicPr>
          <p:cNvPr id="6" name="Content Placeholder 5" descr="A map of a city&#10;&#10;Description automatically generated">
            <a:extLst>
              <a:ext uri="{FF2B5EF4-FFF2-40B4-BE49-F238E27FC236}">
                <a16:creationId xmlns:a16="http://schemas.microsoft.com/office/drawing/2014/main" id="{EF1DDC10-F549-8328-B7DE-79865ED860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5306" r="9015" b="-2"/>
          <a:stretch/>
        </p:blipFill>
        <p:spPr>
          <a:xfrm>
            <a:off x="762000" y="1520823"/>
            <a:ext cx="3892291" cy="457835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3B4C5-F3D8-5DCC-1B79-BA331E725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Establecido en 1991 </a:t>
            </a:r>
          </a:p>
          <a:p>
            <a:endParaRPr lang="es-ES_tradnl" dirty="0"/>
          </a:p>
          <a:p>
            <a:r>
              <a:rPr lang="es-ES_tradnl" dirty="0"/>
              <a:t>Alberga la primera bodega oficial de Oregón, fundada por Peter Britt – 1873</a:t>
            </a:r>
          </a:p>
          <a:p>
            <a:endParaRPr lang="es-ES_tradnl" dirty="0"/>
          </a:p>
          <a:p>
            <a:r>
              <a:rPr lang="es-ES_tradnl" dirty="0"/>
              <a:t>Colono de la fiebre de oro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825CC69-8747-5B78-5799-29CB8572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Cossey 2023</a:t>
            </a:r>
          </a:p>
        </p:txBody>
      </p:sp>
    </p:spTree>
    <p:extLst>
      <p:ext uri="{BB962C8B-B14F-4D97-AF65-F5344CB8AC3E}">
        <p14:creationId xmlns:p14="http://schemas.microsoft.com/office/powerpoint/2010/main" val="2625081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28D1A6-A5CA-FEEC-DAD8-023B7B0C9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Rogue Valley</a:t>
            </a:r>
            <a:b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200" kern="1200" spc="-5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Clima</a:t>
            </a:r>
            <a:endParaRPr lang="en-US" sz="4200" kern="1200" spc="-50" baseline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Content Placeholder 5" descr="A large field of green plants&#10;&#10;Description automatically generated with medium confidence">
            <a:extLst>
              <a:ext uri="{FF2B5EF4-FFF2-40B4-BE49-F238E27FC236}">
                <a16:creationId xmlns:a16="http://schemas.microsoft.com/office/drawing/2014/main" id="{0B85F87E-2F0F-762D-6D16-5B5F1C18B6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797269"/>
            <a:ext cx="4535214" cy="3920359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5E206-943E-FA6A-364D-73A06D288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Climas: los mas secos del estado</a:t>
            </a:r>
          </a:p>
          <a:p>
            <a:r>
              <a:rPr lang="es-ES_tradnl" dirty="0"/>
              <a:t>De mayor elevación</a:t>
            </a:r>
          </a:p>
          <a:p>
            <a:r>
              <a:rPr lang="es-ES_tradnl" dirty="0"/>
              <a:t>Mas cálido y seco que el valle de Illinois</a:t>
            </a:r>
          </a:p>
          <a:p>
            <a:r>
              <a:rPr lang="es-ES_tradnl" dirty="0"/>
              <a:t>Mas fríos y húmedos que el valle de Bear Creek </a:t>
            </a:r>
          </a:p>
        </p:txBody>
      </p:sp>
    </p:spTree>
    <p:extLst>
      <p:ext uri="{BB962C8B-B14F-4D97-AF65-F5344CB8AC3E}">
        <p14:creationId xmlns:p14="http://schemas.microsoft.com/office/powerpoint/2010/main" val="1543501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94A349-133F-50D6-441D-918071A08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Rogue Velley</a:t>
            </a:r>
            <a:b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Suelos</a:t>
            </a:r>
          </a:p>
        </p:txBody>
      </p:sp>
      <p:pic>
        <p:nvPicPr>
          <p:cNvPr id="6" name="Content Placeholder 5" descr="A field of green plants&#10;&#10;Description automatically generated">
            <a:extLst>
              <a:ext uri="{FF2B5EF4-FFF2-40B4-BE49-F238E27FC236}">
                <a16:creationId xmlns:a16="http://schemas.microsoft.com/office/drawing/2014/main" id="{6DB7B979-E6B1-8F04-17F3-075A0FE1BF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4890" r="28535" b="-1"/>
          <a:stretch/>
        </p:blipFill>
        <p:spPr>
          <a:xfrm>
            <a:off x="762000" y="1520823"/>
            <a:ext cx="3892291" cy="457835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FA5949-FCC5-E05C-3B35-F1B2F19D5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Los tipos de suelo varias desde gruesos lechos de roca y grava</a:t>
            </a:r>
          </a:p>
          <a:p>
            <a:r>
              <a:rPr lang="es-ES_tradnl" dirty="0"/>
              <a:t>Margas ricas y profundas en los sitios mas planos</a:t>
            </a:r>
          </a:p>
          <a:p>
            <a:r>
              <a:rPr lang="es-ES_tradnl" dirty="0"/>
              <a:t>Graníticos, ásperos y profundos.</a:t>
            </a:r>
          </a:p>
          <a:p>
            <a:r>
              <a:rPr lang="es-ES_tradnl" dirty="0"/>
              <a:t>Cerca del Rio </a:t>
            </a:r>
          </a:p>
          <a:p>
            <a:r>
              <a:rPr lang="es-ES_tradnl" dirty="0"/>
              <a:t>Producen vinos: aromáticos, rojos y estructurados y blancos mas ricos.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361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EED0B-FEB6-F9C6-506A-C3599F70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Walla  Walla Valley</a:t>
            </a:r>
          </a:p>
        </p:txBody>
      </p:sp>
    </p:spTree>
    <p:extLst>
      <p:ext uri="{BB962C8B-B14F-4D97-AF65-F5344CB8AC3E}">
        <p14:creationId xmlns:p14="http://schemas.microsoft.com/office/powerpoint/2010/main" val="2984519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2D9F2D-2778-38D5-1F87-D18B42F52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Walla Walla Valey</a:t>
            </a:r>
          </a:p>
        </p:txBody>
      </p:sp>
      <p:pic>
        <p:nvPicPr>
          <p:cNvPr id="6" name="Content Placeholder 5" descr="A map of the state of washington&#10;&#10;Description automatically generated">
            <a:extLst>
              <a:ext uri="{FF2B5EF4-FFF2-40B4-BE49-F238E27FC236}">
                <a16:creationId xmlns:a16="http://schemas.microsoft.com/office/drawing/2014/main" id="{60D06668-67B0-4F60-A7C0-7D08E13BE7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1359" r="12271" b="-1"/>
          <a:stretch/>
        </p:blipFill>
        <p:spPr>
          <a:xfrm>
            <a:off x="762000" y="1520823"/>
            <a:ext cx="3892291" cy="457835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CBB2B6-8D5F-77AE-5A15-A6040C881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Fundada por Hudson Bay Company – 1840</a:t>
            </a:r>
          </a:p>
          <a:p>
            <a:r>
              <a:rPr lang="es-ES_tradnl" dirty="0" err="1"/>
              <a:t>Frenchtown</a:t>
            </a:r>
            <a:r>
              <a:rPr lang="es-ES_tradnl" dirty="0"/>
              <a:t>: cazadores de pieles franceses</a:t>
            </a:r>
          </a:p>
          <a:p>
            <a:r>
              <a:rPr lang="es-ES_tradnl" dirty="0"/>
              <a:t>1850 – A. B. Roberts, estableció el primer sembradío de vides.</a:t>
            </a:r>
          </a:p>
          <a:p>
            <a:r>
              <a:rPr lang="es-ES_tradnl" dirty="0"/>
              <a:t>1970 – </a:t>
            </a:r>
            <a:r>
              <a:rPr lang="es-ES_tradnl" dirty="0" err="1"/>
              <a:t>Leonetti</a:t>
            </a:r>
            <a:r>
              <a:rPr lang="es-ES_tradnl" dirty="0"/>
              <a:t> </a:t>
            </a:r>
            <a:r>
              <a:rPr lang="es-ES_tradnl" dirty="0" err="1"/>
              <a:t>Cellars</a:t>
            </a:r>
            <a:r>
              <a:rPr lang="es-ES_tradnl" dirty="0"/>
              <a:t>, 1 acre, Cabernet Sauvignon y Riesling</a:t>
            </a:r>
          </a:p>
          <a:p>
            <a:r>
              <a:rPr lang="en-US" dirty="0"/>
              <a:t>1980 – Wood Canyon Winery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427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52879-0FF0-D4E4-7153-0437414C9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Walla Walla </a:t>
            </a:r>
            <a:r>
              <a:rPr lang="en-US" dirty="0" err="1"/>
              <a:t>Valey</a:t>
            </a:r>
            <a:br>
              <a:rPr lang="en-US" dirty="0"/>
            </a:br>
            <a:r>
              <a:rPr lang="en-US" dirty="0" err="1"/>
              <a:t>Clima</a:t>
            </a:r>
            <a:endParaRPr lang="en-US" dirty="0"/>
          </a:p>
        </p:txBody>
      </p:sp>
      <p:pic>
        <p:nvPicPr>
          <p:cNvPr id="6" name="Content Placeholder 5" descr="A field of green plants&#10;&#10;Description automatically generated">
            <a:extLst>
              <a:ext uri="{FF2B5EF4-FFF2-40B4-BE49-F238E27FC236}">
                <a16:creationId xmlns:a16="http://schemas.microsoft.com/office/drawing/2014/main" id="{0407C587-90DA-AD29-9882-44C6596447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63440" y="1517903"/>
            <a:ext cx="6581209" cy="458114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0B09EB-52A6-B773-59C1-DA3C5D0B5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_tradnl" dirty="0"/>
              <a:t>Clima cálido, Continental, Mediterráneo</a:t>
            </a:r>
          </a:p>
          <a:p>
            <a:r>
              <a:rPr lang="es-ES_tradnl" dirty="0"/>
              <a:t>Precipitación: 12.5 “</a:t>
            </a:r>
          </a:p>
          <a:p>
            <a:r>
              <a:rPr lang="es-ES_tradnl" dirty="0"/>
              <a:t>Cerca del Rio Columbia y las Montañas azules </a:t>
            </a:r>
          </a:p>
        </p:txBody>
      </p:sp>
    </p:spTree>
    <p:extLst>
      <p:ext uri="{BB962C8B-B14F-4D97-AF65-F5344CB8AC3E}">
        <p14:creationId xmlns:p14="http://schemas.microsoft.com/office/powerpoint/2010/main" val="3566954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the united states&#10;&#10;Description automatically generated">
            <a:extLst>
              <a:ext uri="{FF2B5EF4-FFF2-40B4-BE49-F238E27FC236}">
                <a16:creationId xmlns:a16="http://schemas.microsoft.com/office/drawing/2014/main" id="{A5AD6F90-8BB6-58CB-3DD8-512F61AF1E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1286" y="1517904"/>
            <a:ext cx="6771503" cy="4611047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DAD9AB3-87E9-EA41-1B41-B421872E1D7B}"/>
              </a:ext>
            </a:extLst>
          </p:cNvPr>
          <p:cNvSpPr txBox="1">
            <a:spLocks/>
          </p:cNvSpPr>
          <p:nvPr/>
        </p:nvSpPr>
        <p:spPr>
          <a:xfrm>
            <a:off x="1419050" y="1517904"/>
            <a:ext cx="45719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663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14F301-6BC6-CA55-6BCC-24E64D0D6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Walla Walla Valley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1D88058-D63D-F405-12CD-086DE36C34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79282"/>
            <a:ext cx="4596714" cy="372954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67C11-FB7F-671B-F18E-05FF92DDE3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Barbera, Cabernet Franc, Cabernet Sauvignon, </a:t>
            </a:r>
            <a:r>
              <a:rPr lang="en-US"/>
              <a:t>Carmenere</a:t>
            </a:r>
            <a:r>
              <a:rPr lang="en-US" dirty="0"/>
              <a:t>, Chardonnay </a:t>
            </a:r>
          </a:p>
          <a:p>
            <a:r>
              <a:rPr lang="en-US" dirty="0"/>
              <a:t>Cinsault, </a:t>
            </a:r>
            <a:r>
              <a:rPr lang="en-US"/>
              <a:t>Counoise</a:t>
            </a:r>
            <a:r>
              <a:rPr lang="en-US" dirty="0"/>
              <a:t>, Dolcetto, Malbec, Merlot, Gewurztraminer</a:t>
            </a:r>
          </a:p>
        </p:txBody>
      </p:sp>
    </p:spTree>
    <p:extLst>
      <p:ext uri="{BB962C8B-B14F-4D97-AF65-F5344CB8AC3E}">
        <p14:creationId xmlns:p14="http://schemas.microsoft.com/office/powerpoint/2010/main" val="7920965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615D0D-84B0-9C61-33AE-046508755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Walla Walla Valley Suelos </a:t>
            </a:r>
          </a:p>
        </p:txBody>
      </p:sp>
      <p:pic>
        <p:nvPicPr>
          <p:cNvPr id="6" name="Content Placeholder 5" descr="A field of green plants&#10;&#10;Description automatically generated">
            <a:extLst>
              <a:ext uri="{FF2B5EF4-FFF2-40B4-BE49-F238E27FC236}">
                <a16:creationId xmlns:a16="http://schemas.microsoft.com/office/drawing/2014/main" id="{3689DA17-6B2E-7F1A-D48E-D18E408E3B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9558" y="1791731"/>
            <a:ext cx="4732638" cy="413951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F4A59-B81A-5A89-C6A1-1626D239A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Ubicado sobre un suelo de rocas Basálticas</a:t>
            </a:r>
          </a:p>
          <a:p>
            <a:r>
              <a:rPr lang="es-ES_tradnl" dirty="0"/>
              <a:t>1200’ altura</a:t>
            </a:r>
          </a:p>
          <a:p>
            <a:r>
              <a:rPr lang="es-ES_tradnl" dirty="0"/>
              <a:t>Loess, terreno rocoso</a:t>
            </a:r>
          </a:p>
          <a:p>
            <a:r>
              <a:rPr lang="es-ES_tradnl" dirty="0"/>
              <a:t>Cenizas volcánicas </a:t>
            </a:r>
          </a:p>
          <a:p>
            <a:r>
              <a:rPr lang="es-ES_tradnl" dirty="0"/>
              <a:t>Aromas Minerales, notas oscuras y terrosas 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AB189C3-A842-A7F5-4F10-1CEF00273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Cossey 2023</a:t>
            </a:r>
          </a:p>
        </p:txBody>
      </p:sp>
    </p:spTree>
    <p:extLst>
      <p:ext uri="{BB962C8B-B14F-4D97-AF65-F5344CB8AC3E}">
        <p14:creationId xmlns:p14="http://schemas.microsoft.com/office/powerpoint/2010/main" val="1855053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13115-89F9-5E2C-FFA3-2B485D154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Columbia Gorge</a:t>
            </a:r>
          </a:p>
        </p:txBody>
      </p:sp>
    </p:spTree>
    <p:extLst>
      <p:ext uri="{BB962C8B-B14F-4D97-AF65-F5344CB8AC3E}">
        <p14:creationId xmlns:p14="http://schemas.microsoft.com/office/powerpoint/2010/main" val="34643346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18E670AF-873F-44DB-9862-796E652EE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430001" cy="6175613"/>
          </a:xfrm>
          <a:custGeom>
            <a:avLst/>
            <a:gdLst>
              <a:gd name="connsiteX0" fmla="*/ 0 w 11430001"/>
              <a:gd name="connsiteY0" fmla="*/ 0 h 6175613"/>
              <a:gd name="connsiteX1" fmla="*/ 5638031 w 11430001"/>
              <a:gd name="connsiteY1" fmla="*/ 0 h 6175613"/>
              <a:gd name="connsiteX2" fmla="*/ 5638031 w 11430001"/>
              <a:gd name="connsiteY2" fmla="*/ 758954 h 6175613"/>
              <a:gd name="connsiteX3" fmla="*/ 11430001 w 11430001"/>
              <a:gd name="connsiteY3" fmla="*/ 758954 h 6175613"/>
              <a:gd name="connsiteX4" fmla="*/ 11430001 w 11430001"/>
              <a:gd name="connsiteY4" fmla="*/ 6175613 h 6175613"/>
              <a:gd name="connsiteX5" fmla="*/ 5638031 w 11430001"/>
              <a:gd name="connsiteY5" fmla="*/ 6175613 h 6175613"/>
              <a:gd name="connsiteX6" fmla="*/ 5240741 w 11430001"/>
              <a:gd name="connsiteY6" fmla="*/ 6175613 h 6175613"/>
              <a:gd name="connsiteX7" fmla="*/ 0 w 11430001"/>
              <a:gd name="connsiteY7" fmla="*/ 6175613 h 6175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1" h="6175613">
                <a:moveTo>
                  <a:pt x="0" y="0"/>
                </a:moveTo>
                <a:lnTo>
                  <a:pt x="5638031" y="0"/>
                </a:lnTo>
                <a:lnTo>
                  <a:pt x="5638031" y="758954"/>
                </a:lnTo>
                <a:lnTo>
                  <a:pt x="11430001" y="758954"/>
                </a:lnTo>
                <a:lnTo>
                  <a:pt x="11430001" y="6175613"/>
                </a:lnTo>
                <a:lnTo>
                  <a:pt x="5638031" y="6175613"/>
                </a:lnTo>
                <a:lnTo>
                  <a:pt x="5240741" y="6175613"/>
                </a:lnTo>
                <a:lnTo>
                  <a:pt x="0" y="617561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362D30-3C0C-18C7-84D9-DC5A38F5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58953"/>
            <a:ext cx="4089779" cy="20283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Columbia Gorge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21532A-E638-2AA0-AC81-3C3D96C83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893326"/>
            <a:ext cx="4089779" cy="32026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dirty="0"/>
              <a:t>Fue establecido en 2004 como AVA </a:t>
            </a:r>
          </a:p>
          <a:p>
            <a:r>
              <a:rPr lang="es-ES_tradnl" dirty="0"/>
              <a:t>Se extiende a ambos lados del Rio Columbia</a:t>
            </a:r>
          </a:p>
          <a:p>
            <a:r>
              <a:rPr lang="es-ES_tradnl" dirty="0"/>
              <a:t>Frontera Washington y </a:t>
            </a:r>
            <a:r>
              <a:rPr lang="es-ES_tradnl" dirty="0" err="1"/>
              <a:t>Oregon</a:t>
            </a:r>
            <a:r>
              <a:rPr lang="es-ES_tradnl" dirty="0"/>
              <a:t> </a:t>
            </a:r>
          </a:p>
        </p:txBody>
      </p:sp>
      <p:pic>
        <p:nvPicPr>
          <p:cNvPr id="6" name="Content Placeholder 5" descr="A map of a river&#10;&#10;Description automatically generated">
            <a:extLst>
              <a:ext uri="{FF2B5EF4-FFF2-40B4-BE49-F238E27FC236}">
                <a16:creationId xmlns:a16="http://schemas.microsoft.com/office/drawing/2014/main" id="{0FDEB577-6A88-F6B8-D535-C25AB4E552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44966" y="1397876"/>
            <a:ext cx="6385033" cy="4614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578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391C0-9B90-3013-5ACB-2037E1BCD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112108"/>
            <a:ext cx="3145536" cy="1534254"/>
          </a:xfrm>
        </p:spPr>
        <p:txBody>
          <a:bodyPr/>
          <a:lstStyle/>
          <a:p>
            <a:r>
              <a:rPr lang="en-US" dirty="0"/>
              <a:t>Columbia Gorge </a:t>
            </a:r>
            <a:r>
              <a:rPr lang="en-US" dirty="0" err="1"/>
              <a:t>Clima</a:t>
            </a:r>
            <a:endParaRPr lang="en-US" dirty="0"/>
          </a:p>
        </p:txBody>
      </p:sp>
      <p:pic>
        <p:nvPicPr>
          <p:cNvPr id="6" name="Content Placeholder 5" descr="A landscape with a lake and mountains&#10;&#10;Description automatically generated">
            <a:extLst>
              <a:ext uri="{FF2B5EF4-FFF2-40B4-BE49-F238E27FC236}">
                <a16:creationId xmlns:a16="http://schemas.microsoft.com/office/drawing/2014/main" id="{F1119CCF-4147-F872-3ACE-6729FD8ADB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511114" y="1713468"/>
            <a:ext cx="5387545" cy="397064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A3912-CDFA-D0A1-21C1-A82D46600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216166"/>
            <a:ext cx="3145536" cy="2882882"/>
          </a:xfrm>
        </p:spPr>
        <p:txBody>
          <a:bodyPr/>
          <a:lstStyle/>
          <a:p>
            <a:r>
              <a:rPr lang="es-ES_tradnl" dirty="0"/>
              <a:t>Marítimo, Continental </a:t>
            </a:r>
          </a:p>
          <a:p>
            <a:r>
              <a:rPr lang="es-ES_tradnl" dirty="0"/>
              <a:t>El Clima se clasifica como Transición</a:t>
            </a:r>
          </a:p>
          <a:p>
            <a:r>
              <a:rPr lang="es-ES_tradnl" dirty="0"/>
              <a:t>Fresco, con influencias marina</a:t>
            </a:r>
          </a:p>
          <a:p>
            <a:r>
              <a:rPr lang="es-ES_tradnl" dirty="0"/>
              <a:t>36” al año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016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9971DC-38A2-9BC9-FF73-D8D9C6ADB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Columbia Gorge, Clima</a:t>
            </a:r>
          </a:p>
        </p:txBody>
      </p:sp>
      <p:pic>
        <p:nvPicPr>
          <p:cNvPr id="6" name="Content Placeholder 5" descr="A field of trees and hills&#10;&#10;Description automatically generated">
            <a:extLst>
              <a:ext uri="{FF2B5EF4-FFF2-40B4-BE49-F238E27FC236}">
                <a16:creationId xmlns:a16="http://schemas.microsoft.com/office/drawing/2014/main" id="{EC0B97D5-38D2-94C1-BC38-F0F1CC1059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1552" r="30680"/>
          <a:stretch/>
        </p:blipFill>
        <p:spPr>
          <a:xfrm>
            <a:off x="762000" y="1520823"/>
            <a:ext cx="3892291" cy="457835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5ED50E-0444-F453-C577-EABBF1187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2000’ elevación, afecta en gran medida las temperaturas durante el crecimiento</a:t>
            </a:r>
          </a:p>
          <a:p>
            <a:r>
              <a:rPr lang="es-ES_tradnl" dirty="0"/>
              <a:t>Vientos 10 - 20 M/h</a:t>
            </a:r>
          </a:p>
          <a:p>
            <a:r>
              <a:rPr lang="es-ES_tradnl" dirty="0"/>
              <a:t>Gracias a ello, pueden cultivar una amplia gama de Uvas </a:t>
            </a:r>
          </a:p>
          <a:p>
            <a:r>
              <a:rPr lang="es-ES_tradnl" dirty="0"/>
              <a:t>Los vinos tienden a ser mas maduros en esta región </a:t>
            </a:r>
          </a:p>
        </p:txBody>
      </p:sp>
    </p:spTree>
    <p:extLst>
      <p:ext uri="{BB962C8B-B14F-4D97-AF65-F5344CB8AC3E}">
        <p14:creationId xmlns:p14="http://schemas.microsoft.com/office/powerpoint/2010/main" val="25758216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984A85-BC1A-18A3-98B0-DDB865CC0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Columbia Gorge, Suelo</a:t>
            </a:r>
          </a:p>
        </p:txBody>
      </p:sp>
      <p:pic>
        <p:nvPicPr>
          <p:cNvPr id="6" name="Content Placeholder 5" descr="A vineyard with a body of water in the background&#10;&#10;Description automatically generated">
            <a:extLst>
              <a:ext uri="{FF2B5EF4-FFF2-40B4-BE49-F238E27FC236}">
                <a16:creationId xmlns:a16="http://schemas.microsoft.com/office/drawing/2014/main" id="{5941A481-5C87-1919-1926-9813365634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571" r="33727"/>
          <a:stretch/>
        </p:blipFill>
        <p:spPr>
          <a:xfrm>
            <a:off x="762000" y="1520823"/>
            <a:ext cx="3892291" cy="457835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E0A73-F5A1-793C-9F0F-45CC50C62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Tres tipos de suelo</a:t>
            </a:r>
          </a:p>
          <a:p>
            <a:r>
              <a:rPr lang="es-ES_tradnl" b="1" dirty="0"/>
              <a:t>Transportados</a:t>
            </a:r>
            <a:r>
              <a:rPr lang="es-ES_tradnl" dirty="0"/>
              <a:t>: por el viento, e inundaciones, por debajo de los 1000’</a:t>
            </a:r>
          </a:p>
          <a:p>
            <a:r>
              <a:rPr lang="es-ES_tradnl" b="1" dirty="0"/>
              <a:t>Volcánicos</a:t>
            </a:r>
            <a:r>
              <a:rPr lang="es-ES_tradnl" dirty="0"/>
              <a:t>: ligeros, esponjosos, por encima de los 1000’</a:t>
            </a:r>
          </a:p>
          <a:p>
            <a:r>
              <a:rPr lang="es-ES_tradnl" b="1" dirty="0"/>
              <a:t>Residuales</a:t>
            </a:r>
            <a:r>
              <a:rPr lang="es-ES_tradnl" dirty="0"/>
              <a:t>: 1700’, roca volcánica, sustrato arcilloso 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5B3F32A-5DDC-A6B6-4D96-8F83C1465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Cossey, 2023</a:t>
            </a:r>
          </a:p>
        </p:txBody>
      </p:sp>
    </p:spTree>
    <p:extLst>
      <p:ext uri="{BB962C8B-B14F-4D97-AF65-F5344CB8AC3E}">
        <p14:creationId xmlns:p14="http://schemas.microsoft.com/office/powerpoint/2010/main" val="14911419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71B77-99FB-12E6-B6D5-31F581293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Umpqua Velley</a:t>
            </a:r>
          </a:p>
        </p:txBody>
      </p:sp>
    </p:spTree>
    <p:extLst>
      <p:ext uri="{BB962C8B-B14F-4D97-AF65-F5344CB8AC3E}">
        <p14:creationId xmlns:p14="http://schemas.microsoft.com/office/powerpoint/2010/main" val="7706878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58952"/>
            <a:ext cx="10668000" cy="5340096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8B3E49-067A-AF28-FF3D-6F9589BA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874" y="1517903"/>
            <a:ext cx="5250030" cy="134511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Umpqua Valley </a:t>
            </a:r>
          </a:p>
        </p:txBody>
      </p:sp>
      <p:pic>
        <p:nvPicPr>
          <p:cNvPr id="6" name="Content Placeholder 5" descr="A map of oregon with red circles&#10;&#10;Description automatically generated">
            <a:extLst>
              <a:ext uri="{FF2B5EF4-FFF2-40B4-BE49-F238E27FC236}">
                <a16:creationId xmlns:a16="http://schemas.microsoft.com/office/drawing/2014/main" id="{16330840-9836-36AC-ED3E-396037B1FD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0754" r="24669" b="-1"/>
          <a:stretch/>
        </p:blipFill>
        <p:spPr>
          <a:xfrm>
            <a:off x="762000" y="758952"/>
            <a:ext cx="3890922" cy="5340096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48D1D5-12BF-D31C-29B8-E32CC62A4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11874" y="2970222"/>
            <a:ext cx="5250030" cy="261077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1880 - inmigrantes alemanes</a:t>
            </a:r>
          </a:p>
          <a:p>
            <a:r>
              <a:rPr lang="es-ES_tradnl" dirty="0"/>
              <a:t>1961 – Richard </a:t>
            </a:r>
            <a:r>
              <a:rPr lang="es-ES_tradnl" dirty="0" err="1"/>
              <a:t>Sommer</a:t>
            </a:r>
            <a:r>
              <a:rPr lang="es-ES_tradnl" dirty="0"/>
              <a:t>, Estableció: </a:t>
            </a:r>
            <a:r>
              <a:rPr lang="es-ES_tradnl" dirty="0" err="1"/>
              <a:t>HillCrest</a:t>
            </a:r>
            <a:r>
              <a:rPr lang="es-ES_tradnl" dirty="0"/>
              <a:t> </a:t>
            </a:r>
            <a:r>
              <a:rPr lang="es-ES_tradnl" dirty="0" err="1"/>
              <a:t>Vineyard</a:t>
            </a:r>
            <a:r>
              <a:rPr lang="es-ES_tradnl" dirty="0"/>
              <a:t>, </a:t>
            </a:r>
            <a:r>
              <a:rPr lang="es-ES_tradnl" dirty="0" err="1"/>
              <a:t>Pinot</a:t>
            </a:r>
            <a:r>
              <a:rPr lang="es-ES_tradnl" dirty="0"/>
              <a:t> </a:t>
            </a:r>
            <a:r>
              <a:rPr lang="es-ES_tradnl" dirty="0" err="1"/>
              <a:t>Noir</a:t>
            </a:r>
            <a:endParaRPr lang="es-ES_tradnl" dirty="0"/>
          </a:p>
          <a:p>
            <a:r>
              <a:rPr lang="es-ES_tradnl" dirty="0"/>
              <a:t>1984 – se estableció como AVA</a:t>
            </a:r>
          </a:p>
          <a:p>
            <a:r>
              <a:rPr lang="es-ES_tradnl" dirty="0" err="1"/>
              <a:t>Pinot</a:t>
            </a:r>
            <a:r>
              <a:rPr lang="es-ES_tradnl" dirty="0"/>
              <a:t> </a:t>
            </a:r>
            <a:r>
              <a:rPr lang="es-ES_tradnl" dirty="0" err="1"/>
              <a:t>Noir</a:t>
            </a:r>
            <a:r>
              <a:rPr lang="es-ES_tradnl" dirty="0"/>
              <a:t>, </a:t>
            </a:r>
            <a:r>
              <a:rPr lang="es-ES_tradnl" dirty="0" err="1"/>
              <a:t>Pinot</a:t>
            </a:r>
            <a:r>
              <a:rPr lang="es-ES_tradnl" dirty="0"/>
              <a:t> Gris, Tempranillo, </a:t>
            </a:r>
            <a:r>
              <a:rPr lang="es-ES_tradnl" dirty="0" err="1"/>
              <a:t>Chardonnoy</a:t>
            </a:r>
            <a:r>
              <a:rPr lang="es-ES_tradnl" dirty="0"/>
              <a:t>, Cabernet Sauvignon, Riesling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3525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45592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773227-FE16-CEC4-8326-E228576ED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9" y="1517903"/>
            <a:ext cx="4572001" cy="134511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Umpqua Valley Clima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400B6B-0EEE-F0A1-9129-10CDE500A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5999" y="2970222"/>
            <a:ext cx="4572001" cy="312577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Marítimo: fresco, con influencias marina</a:t>
            </a:r>
          </a:p>
          <a:p>
            <a:r>
              <a:rPr lang="es-ES_tradnl" dirty="0"/>
              <a:t>50” anual</a:t>
            </a:r>
          </a:p>
          <a:p>
            <a:r>
              <a:rPr lang="es-ES_tradnl" dirty="0"/>
              <a:t>En su área central tiene clima intermedio</a:t>
            </a:r>
          </a:p>
          <a:p>
            <a:r>
              <a:rPr lang="es-ES_tradnl" dirty="0"/>
              <a:t>Aires marítimos frescos  </a:t>
            </a:r>
          </a:p>
        </p:txBody>
      </p:sp>
      <p:pic>
        <p:nvPicPr>
          <p:cNvPr id="10" name="Content Placeholder 9" descr="A field of vines with trees and mountains in the background&#10;&#10;Description automatically generated">
            <a:extLst>
              <a:ext uri="{FF2B5EF4-FFF2-40B4-BE49-F238E27FC236}">
                <a16:creationId xmlns:a16="http://schemas.microsoft.com/office/drawing/2014/main" id="{126391DC-5142-E46D-8181-4A4D9F0F49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2000" y="1517903"/>
            <a:ext cx="5345712" cy="4578096"/>
          </a:xfrm>
        </p:spPr>
      </p:pic>
    </p:spTree>
    <p:extLst>
      <p:ext uri="{BB962C8B-B14F-4D97-AF65-F5344CB8AC3E}">
        <p14:creationId xmlns:p14="http://schemas.microsoft.com/office/powerpoint/2010/main" val="207304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the state of oregon&#10;&#10;Description automatically generated">
            <a:extLst>
              <a:ext uri="{FF2B5EF4-FFF2-40B4-BE49-F238E27FC236}">
                <a16:creationId xmlns:a16="http://schemas.microsoft.com/office/drawing/2014/main" id="{467A823D-7AC1-FDE4-9F99-C5653BD9A8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0331" y="1439918"/>
            <a:ext cx="8324193" cy="5034454"/>
          </a:xfrm>
        </p:spPr>
      </p:pic>
    </p:spTree>
    <p:extLst>
      <p:ext uri="{BB962C8B-B14F-4D97-AF65-F5344CB8AC3E}">
        <p14:creationId xmlns:p14="http://schemas.microsoft.com/office/powerpoint/2010/main" val="36598915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58952"/>
            <a:ext cx="10668000" cy="5340096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42ADC5-CF5B-F240-1F35-E12814F0B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874" y="1517903"/>
            <a:ext cx="5250030" cy="134511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Umpquea Valley Suelos</a:t>
            </a:r>
          </a:p>
        </p:txBody>
      </p:sp>
      <p:pic>
        <p:nvPicPr>
          <p:cNvPr id="6" name="Content Placeholder 5" descr="A vineyard with a wheel and trees&#10;&#10;Description automatically generated with medium confidence">
            <a:extLst>
              <a:ext uri="{FF2B5EF4-FFF2-40B4-BE49-F238E27FC236}">
                <a16:creationId xmlns:a16="http://schemas.microsoft.com/office/drawing/2014/main" id="{C974E07E-B5AC-06F7-9223-96E4295B11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443" r="32071" b="1"/>
          <a:stretch/>
        </p:blipFill>
        <p:spPr>
          <a:xfrm>
            <a:off x="762000" y="758952"/>
            <a:ext cx="3890922" cy="5340096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B3A8B-19B0-BD8D-BC3D-ED1BB4D8C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11874" y="2970222"/>
            <a:ext cx="5250030" cy="261077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Sus suelos varían desde textura de grava hasta adoquines muy gruesos.</a:t>
            </a:r>
          </a:p>
          <a:p>
            <a:r>
              <a:rPr lang="es-ES_tradnl" dirty="0"/>
              <a:t>Pendientes de 42º y la insolación solar contribuyen a la calidad del vino. </a:t>
            </a:r>
          </a:p>
          <a:p>
            <a:r>
              <a:rPr lang="es-ES_tradnl" dirty="0"/>
              <a:t>Suelos francos limosos: Tempranillo</a:t>
            </a:r>
          </a:p>
        </p:txBody>
      </p:sp>
    </p:spTree>
    <p:extLst>
      <p:ext uri="{BB962C8B-B14F-4D97-AF65-F5344CB8AC3E}">
        <p14:creationId xmlns:p14="http://schemas.microsoft.com/office/powerpoint/2010/main" val="23210224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B5879-D93D-2941-5C0A-17D6E111B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5"/>
            <a:ext cx="9144000" cy="1645710"/>
          </a:xfrm>
        </p:spPr>
        <p:txBody>
          <a:bodyPr/>
          <a:lstStyle/>
          <a:p>
            <a:r>
              <a:rPr lang="es-ES_tradnl" dirty="0"/>
              <a:t>Conclusión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2F2C45-8961-2A81-1F29-1A6893E54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3888828"/>
            <a:ext cx="9144000" cy="2183359"/>
          </a:xfrm>
        </p:spPr>
        <p:txBody>
          <a:bodyPr/>
          <a:lstStyle/>
          <a:p>
            <a:r>
              <a:rPr lang="es-ES_tradnl" dirty="0"/>
              <a:t>Representa solamente el 1%  del vino de los EE.UU.</a:t>
            </a:r>
          </a:p>
          <a:p>
            <a:r>
              <a:rPr lang="es-ES_tradnl" dirty="0"/>
              <a:t>Su clima, diversidad de suelos, adaptación a los varietales, sostenibilidad y biodinámica como principios agrícolas</a:t>
            </a:r>
            <a:r>
              <a:rPr lang="en-US" dirty="0"/>
              <a:t>. </a:t>
            </a:r>
          </a:p>
          <a:p>
            <a:r>
              <a:rPr lang="es-ES_tradnl" dirty="0"/>
              <a:t>Representa un buen futuro. </a:t>
            </a:r>
          </a:p>
        </p:txBody>
      </p:sp>
    </p:spTree>
    <p:extLst>
      <p:ext uri="{BB962C8B-B14F-4D97-AF65-F5344CB8AC3E}">
        <p14:creationId xmlns:p14="http://schemas.microsoft.com/office/powerpoint/2010/main" val="41951319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BAB67-4A9C-8CFD-DAE8-8A568E92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4451972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(n.d.).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Board, O. W. (2023,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27).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Oregon Wine Board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Retrieved from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industry.oregonwine.org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https://industry.oregonwine.org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Buch, S. (2023,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noviembre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27). 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copasycorchos.com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Retrieved from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https://www.copasycorchos.com/2020/02/oregon-region-sobresaliente-en-vinos.html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Jennifer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Cossey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J. E. (2023, April 1).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Cover Story: The Dirt on Oregon Wine 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Retrieved from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oregonwinepress.com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https://www.oregonwinepress.com/dirtonava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MacNeil, K. (2022).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Wine Bible, 3rd Edition 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New York : Workman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Publising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New York .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Stursa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S. (2019).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Oregon Wine A Deep-Rooted History.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Charleston, SC: American Palate.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Tour, A. G. (2021,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6). Retrieved from https://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agreatoregonwinetour.com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https://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agreatoregonwinetour.com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/uncategorized/soil-soil-soil/#:~:text=The%20Willamette%20Valley%20happens%20to,sedimentary%20and%20silt%20based%20soils.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193163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63272-631F-6151-D4A2-7E2FB96B4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Gracias </a:t>
            </a:r>
          </a:p>
        </p:txBody>
      </p:sp>
      <p:pic>
        <p:nvPicPr>
          <p:cNvPr id="6" name="Content Placeholder 5" descr="A bunches of grapes on a vine&#10;&#10;Description automatically generated">
            <a:extLst>
              <a:ext uri="{FF2B5EF4-FFF2-40B4-BE49-F238E27FC236}">
                <a16:creationId xmlns:a16="http://schemas.microsoft.com/office/drawing/2014/main" id="{82CD2292-8045-7D10-8BF7-E33E4E22C9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1517904"/>
            <a:ext cx="5259859" cy="4581144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47812-A7FB-33AE-A451-62BE425EF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/>
              <a:t>Preguntas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745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E07CC-6B84-DBC8-F66C-74860FC07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Historia </a:t>
            </a:r>
          </a:p>
        </p:txBody>
      </p:sp>
      <p:pic>
        <p:nvPicPr>
          <p:cNvPr id="6" name="Content Placeholder 5" descr="A vineyard with mountains in the background&#10;&#10;Description automatically generated">
            <a:extLst>
              <a:ext uri="{FF2B5EF4-FFF2-40B4-BE49-F238E27FC236}">
                <a16:creationId xmlns:a16="http://schemas.microsoft.com/office/drawing/2014/main" id="{87DB537E-7BA4-D68B-1213-5DA69E3EBA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70854" y="1517904"/>
            <a:ext cx="6746789" cy="4581144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261B9F-FD97-0644-B726-C027C97A6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Hudson Bay 1820</a:t>
            </a:r>
          </a:p>
          <a:p>
            <a:r>
              <a:rPr lang="es-ES_tradnl" dirty="0"/>
              <a:t>Canadienses Franceses</a:t>
            </a:r>
          </a:p>
          <a:p>
            <a:r>
              <a:rPr lang="es-ES_tradnl" dirty="0"/>
              <a:t>Edwing Young, Lawrence </a:t>
            </a:r>
            <a:r>
              <a:rPr lang="es-ES_tradnl" dirty="0" err="1"/>
              <a:t>Calmichael</a:t>
            </a:r>
            <a:r>
              <a:rPr lang="es-ES_tradnl" dirty="0"/>
              <a:t> (Brandy)</a:t>
            </a:r>
          </a:p>
          <a:p>
            <a:r>
              <a:rPr lang="es-ES_tradnl" dirty="0"/>
              <a:t>Jean Jacques </a:t>
            </a:r>
            <a:r>
              <a:rPr lang="es-ES_tradnl" dirty="0" err="1"/>
              <a:t>Mathiot</a:t>
            </a:r>
            <a:endParaRPr lang="es-ES_tradnl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3F359BD-2B20-865C-2816-E37BB77C2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Stursa</a:t>
            </a:r>
            <a:r>
              <a:rPr lang="en-US" dirty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3769767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3D6E96-2728-1BC2-1929-2896CEAA8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Jaen Jacques Mathiot </a:t>
            </a:r>
          </a:p>
        </p:txBody>
      </p:sp>
      <p:pic>
        <p:nvPicPr>
          <p:cNvPr id="6" name="Content Placeholder 5" descr="A vineyard with mountains in the background&#10;&#10;Description automatically generated">
            <a:extLst>
              <a:ext uri="{FF2B5EF4-FFF2-40B4-BE49-F238E27FC236}">
                <a16:creationId xmlns:a16="http://schemas.microsoft.com/office/drawing/2014/main" id="{FB5CD7C6-D87C-A470-FC8D-59C1B4EE77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065" r="26923" b="-1"/>
          <a:stretch/>
        </p:blipFill>
        <p:spPr>
          <a:xfrm>
            <a:off x="762000" y="1520823"/>
            <a:ext cx="3892291" cy="457835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B86639-2E39-1E8B-8DDB-F7374C319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1804 – </a:t>
            </a:r>
            <a:r>
              <a:rPr lang="en-US" dirty="0" err="1"/>
              <a:t>Autechaux</a:t>
            </a:r>
            <a:r>
              <a:rPr lang="en-US" dirty="0"/>
              <a:t> – pinot noir</a:t>
            </a:r>
          </a:p>
          <a:p>
            <a:r>
              <a:rPr lang="en-US" dirty="0"/>
              <a:t>1827 – Catherine </a:t>
            </a:r>
            <a:r>
              <a:rPr lang="en-US" dirty="0" err="1"/>
              <a:t>Vergon</a:t>
            </a:r>
            <a:endParaRPr lang="en-US" dirty="0"/>
          </a:p>
          <a:p>
            <a:r>
              <a:rPr lang="en-US" dirty="0"/>
              <a:t>1842 – Ohio- 175 acres</a:t>
            </a:r>
          </a:p>
          <a:p>
            <a:r>
              <a:rPr lang="en-US" dirty="0"/>
              <a:t>1852 – Nicaragua </a:t>
            </a:r>
          </a:p>
          <a:p>
            <a:r>
              <a:rPr lang="en-US" dirty="0"/>
              <a:t>1853 – </a:t>
            </a:r>
            <a:r>
              <a:rPr lang="en-US" dirty="0" err="1"/>
              <a:t>Butterville</a:t>
            </a:r>
            <a:r>
              <a:rPr lang="en-US" dirty="0"/>
              <a:t> – 132 acres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F10EC13-FAFC-19BF-B466-A8278C7FE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8952" y="6400800"/>
            <a:ext cx="609904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Stursa 2019</a:t>
            </a:r>
          </a:p>
        </p:txBody>
      </p:sp>
    </p:spTree>
    <p:extLst>
      <p:ext uri="{BB962C8B-B14F-4D97-AF65-F5344CB8AC3E}">
        <p14:creationId xmlns:p14="http://schemas.microsoft.com/office/powerpoint/2010/main" val="1039984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28240D-820E-13E0-7C9D-8A21C30E2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Region </a:t>
            </a:r>
          </a:p>
        </p:txBody>
      </p:sp>
      <p:pic>
        <p:nvPicPr>
          <p:cNvPr id="6" name="Content Placeholder 5" descr="A field of vines with rows of plants&#10;&#10;Description automatically generated">
            <a:extLst>
              <a:ext uri="{FF2B5EF4-FFF2-40B4-BE49-F238E27FC236}">
                <a16:creationId xmlns:a16="http://schemas.microsoft.com/office/drawing/2014/main" id="{E6670048-B6F1-75EE-856E-DC051E67E2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0208" r="23218" b="-1"/>
          <a:stretch/>
        </p:blipFill>
        <p:spPr>
          <a:xfrm>
            <a:off x="762000" y="1520823"/>
            <a:ext cx="3892291" cy="457835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E6777-D0D1-8D86-7FA5-0D409B303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Noroeste</a:t>
            </a:r>
            <a:r>
              <a:rPr lang="en-US" dirty="0"/>
              <a:t> de EEUU</a:t>
            </a:r>
          </a:p>
          <a:p>
            <a:r>
              <a:rPr lang="en-US" dirty="0" err="1"/>
              <a:t>Latitud</a:t>
            </a:r>
            <a:r>
              <a:rPr lang="en-US" dirty="0"/>
              <a:t> 42° – 46°</a:t>
            </a:r>
          </a:p>
          <a:p>
            <a:r>
              <a:rPr lang="en-US" dirty="0" err="1"/>
              <a:t>Borgoña</a:t>
            </a:r>
            <a:endParaRPr lang="en-US" dirty="0"/>
          </a:p>
          <a:p>
            <a:r>
              <a:rPr lang="en-US" dirty="0"/>
              <a:t>Anillo de Fuego</a:t>
            </a:r>
          </a:p>
          <a:p>
            <a:r>
              <a:rPr lang="en-US" dirty="0"/>
              <a:t>14,557 </a:t>
            </a:r>
            <a:r>
              <a:rPr lang="en-US" dirty="0" err="1"/>
              <a:t>hectareas</a:t>
            </a:r>
            <a:r>
              <a:rPr lang="en-US" dirty="0"/>
              <a:t> </a:t>
            </a:r>
          </a:p>
          <a:p>
            <a:r>
              <a:rPr lang="en-US" dirty="0"/>
              <a:t>Pinot Noir – Pinot Gris</a:t>
            </a:r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C17B5BA-FA27-AAEA-C85B-F5323D4DF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8952" y="6400800"/>
            <a:ext cx="609904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Buch 2023</a:t>
            </a:r>
          </a:p>
        </p:txBody>
      </p:sp>
    </p:spTree>
    <p:extLst>
      <p:ext uri="{BB962C8B-B14F-4D97-AF65-F5344CB8AC3E}">
        <p14:creationId xmlns:p14="http://schemas.microsoft.com/office/powerpoint/2010/main" val="646661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68F8A8-FE2E-5558-0BF1-13540309F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Areas de Sembradio</a:t>
            </a:r>
          </a:p>
        </p:txBody>
      </p:sp>
      <p:pic>
        <p:nvPicPr>
          <p:cNvPr id="11" name="Content Placeholder 10" descr="A field of green plants&#10;&#10;Description automatically generated">
            <a:extLst>
              <a:ext uri="{FF2B5EF4-FFF2-40B4-BE49-F238E27FC236}">
                <a16:creationId xmlns:a16="http://schemas.microsoft.com/office/drawing/2014/main" id="{F1AEE83E-5371-A197-2B9B-574578C0B4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038" r="21324"/>
          <a:stretch/>
        </p:blipFill>
        <p:spPr>
          <a:xfrm>
            <a:off x="762000" y="1520823"/>
            <a:ext cx="3892291" cy="457835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51B264-8EB8-AC0F-350B-46CC9AB65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Willamette Valley</a:t>
            </a:r>
          </a:p>
          <a:p>
            <a:r>
              <a:rPr lang="en-US" dirty="0"/>
              <a:t>Rogue Valley</a:t>
            </a:r>
          </a:p>
          <a:p>
            <a:r>
              <a:rPr lang="en-US" dirty="0"/>
              <a:t>Walla Walla  Valley</a:t>
            </a:r>
          </a:p>
          <a:p>
            <a:r>
              <a:rPr lang="en-US" dirty="0"/>
              <a:t>Columbia Gorge</a:t>
            </a:r>
          </a:p>
          <a:p>
            <a:r>
              <a:rPr lang="en-US" dirty="0"/>
              <a:t>Umpqua Valley</a:t>
            </a:r>
          </a:p>
        </p:txBody>
      </p:sp>
    </p:spTree>
    <p:extLst>
      <p:ext uri="{BB962C8B-B14F-4D97-AF65-F5344CB8AC3E}">
        <p14:creationId xmlns:p14="http://schemas.microsoft.com/office/powerpoint/2010/main" val="97011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14CB8A-B94D-8052-7977-A08AAA0E9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Willamette Valley </a:t>
            </a:r>
          </a:p>
        </p:txBody>
      </p:sp>
      <p:pic>
        <p:nvPicPr>
          <p:cNvPr id="6" name="Content Placeholder 5" descr="A vineyard with trees and mountains in the background&#10;&#10;Description automatically generated">
            <a:extLst>
              <a:ext uri="{FF2B5EF4-FFF2-40B4-BE49-F238E27FC236}">
                <a16:creationId xmlns:a16="http://schemas.microsoft.com/office/drawing/2014/main" id="{D1A25960-64E0-7667-4BAA-F7CB80629B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0975" r="28015" b="-1"/>
          <a:stretch/>
        </p:blipFill>
        <p:spPr>
          <a:xfrm>
            <a:off x="762000" y="1520823"/>
            <a:ext cx="3892291" cy="457835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39280A-3B32-31BC-30D6-65F14663E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1940" y="2970213"/>
            <a:ext cx="5998059" cy="312578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1900" dirty="0"/>
              <a:t>700 bodegas </a:t>
            </a:r>
          </a:p>
          <a:p>
            <a:pPr>
              <a:lnSpc>
                <a:spcPct val="95000"/>
              </a:lnSpc>
            </a:pPr>
            <a:r>
              <a:rPr lang="en-US" sz="1900" dirty="0"/>
              <a:t>75% de la </a:t>
            </a:r>
            <a:r>
              <a:rPr lang="en-US" sz="1900" dirty="0" err="1"/>
              <a:t>producción</a:t>
            </a:r>
            <a:endParaRPr lang="en-US" sz="1900" dirty="0"/>
          </a:p>
          <a:p>
            <a:pPr>
              <a:lnSpc>
                <a:spcPct val="95000"/>
              </a:lnSpc>
            </a:pPr>
            <a:r>
              <a:rPr lang="en-US" sz="1900" dirty="0"/>
              <a:t>David Lett – Chuck </a:t>
            </a:r>
            <a:r>
              <a:rPr lang="en-US" sz="1900" dirty="0" err="1"/>
              <a:t>Coury</a:t>
            </a:r>
            <a:r>
              <a:rPr lang="en-US" sz="1900" dirty="0"/>
              <a:t> (</a:t>
            </a:r>
            <a:r>
              <a:rPr lang="es-ES_tradnl" sz="1900" dirty="0" err="1"/>
              <a:t>Maestria</a:t>
            </a:r>
            <a:r>
              <a:rPr lang="en-US" sz="1900" dirty="0"/>
              <a:t> UCLA)</a:t>
            </a:r>
          </a:p>
          <a:p>
            <a:pPr>
              <a:lnSpc>
                <a:spcPct val="95000"/>
              </a:lnSpc>
            </a:pPr>
            <a:r>
              <a:rPr lang="en-US" sz="1900" dirty="0" err="1"/>
              <a:t>Borgoña</a:t>
            </a:r>
            <a:r>
              <a:rPr lang="en-US" sz="1900" dirty="0"/>
              <a:t> – </a:t>
            </a:r>
            <a:r>
              <a:rPr lang="en-US" sz="1900" dirty="0" err="1"/>
              <a:t>Alsacia</a:t>
            </a:r>
            <a:r>
              <a:rPr lang="en-US" sz="1900" dirty="0"/>
              <a:t>. </a:t>
            </a:r>
          </a:p>
          <a:p>
            <a:pPr>
              <a:lnSpc>
                <a:spcPct val="95000"/>
              </a:lnSpc>
            </a:pPr>
            <a:r>
              <a:rPr lang="en-US" sz="1900" dirty="0"/>
              <a:t>1970 – Pinot Noir 68%</a:t>
            </a:r>
          </a:p>
          <a:p>
            <a:pPr>
              <a:lnSpc>
                <a:spcPct val="95000"/>
              </a:lnSpc>
            </a:pPr>
            <a:r>
              <a:rPr lang="en-US" sz="1900" dirty="0"/>
              <a:t>1983 AVAs</a:t>
            </a:r>
          </a:p>
          <a:p>
            <a:pPr>
              <a:lnSpc>
                <a:spcPct val="95000"/>
              </a:lnSpc>
            </a:pPr>
            <a:endParaRPr lang="en-US" sz="1900" dirty="0"/>
          </a:p>
          <a:p>
            <a:pPr>
              <a:lnSpc>
                <a:spcPct val="95000"/>
              </a:lnSpc>
            </a:pPr>
            <a:r>
              <a:rPr lang="en-US" sz="1900" dirty="0"/>
              <a:t> 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2DD34-AFA2-B759-0BDA-CF549B537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8952" y="6400800"/>
            <a:ext cx="609904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Tour 2021</a:t>
            </a:r>
          </a:p>
        </p:txBody>
      </p:sp>
    </p:spTree>
    <p:extLst>
      <p:ext uri="{BB962C8B-B14F-4D97-AF65-F5344CB8AC3E}">
        <p14:creationId xmlns:p14="http://schemas.microsoft.com/office/powerpoint/2010/main" val="594211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58952"/>
            <a:ext cx="10668000" cy="5340096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EFA2B9-DA97-9A1C-2FC2-91E89E7D1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874" y="1517903"/>
            <a:ext cx="5250030" cy="134511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Willamette Valley </a:t>
            </a:r>
            <a:b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200" kern="1200" spc="-5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Clima</a:t>
            </a:r>
            <a:r>
              <a:rPr lang="en-US" sz="4200" kern="1200" spc="-5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6" name="Content Placeholder 5" descr="A map of a wine region&#10;&#10;Description automatically generated">
            <a:extLst>
              <a:ext uri="{FF2B5EF4-FFF2-40B4-BE49-F238E27FC236}">
                <a16:creationId xmlns:a16="http://schemas.microsoft.com/office/drawing/2014/main" id="{793F012C-3EBC-5519-1BFE-903A8FB8B3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772" r="38651" b="-1"/>
          <a:stretch/>
        </p:blipFill>
        <p:spPr>
          <a:xfrm>
            <a:off x="762000" y="758952"/>
            <a:ext cx="3890922" cy="5340096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D1EAB-DDD8-A349-91F7-7187B1FF4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11874" y="2970222"/>
            <a:ext cx="5250030" cy="261077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_tradnl" dirty="0"/>
              <a:t>Costas por Oeste y las Cascade por Este</a:t>
            </a:r>
          </a:p>
          <a:p>
            <a:r>
              <a:rPr lang="es-ES_tradnl" dirty="0"/>
              <a:t>Protegida del aire frio del Océano Pacifico y de las tormentas de lluvia </a:t>
            </a:r>
          </a:p>
          <a:p>
            <a:r>
              <a:rPr lang="es-ES_tradnl" dirty="0"/>
              <a:t>Veranos cálidos, noches frías </a:t>
            </a:r>
          </a:p>
          <a:p>
            <a:r>
              <a:rPr lang="es-ES_tradnl" dirty="0"/>
              <a:t>Otoño largo, largas primaveras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6645386-FBC6-24DF-2A47-F310007C9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Tour 2021</a:t>
            </a:r>
          </a:p>
        </p:txBody>
      </p:sp>
    </p:spTree>
    <p:extLst>
      <p:ext uri="{BB962C8B-B14F-4D97-AF65-F5344CB8AC3E}">
        <p14:creationId xmlns:p14="http://schemas.microsoft.com/office/powerpoint/2010/main" val="395545262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RegularSeedLeftStep">
      <a:dk1>
        <a:srgbClr val="000000"/>
      </a:dk1>
      <a:lt1>
        <a:srgbClr val="FFFFFF"/>
      </a:lt1>
      <a:dk2>
        <a:srgbClr val="2E1B30"/>
      </a:dk2>
      <a:lt2>
        <a:srgbClr val="F0F3F2"/>
      </a:lt2>
      <a:accent1>
        <a:srgbClr val="E7295E"/>
      </a:accent1>
      <a:accent2>
        <a:srgbClr val="D5179B"/>
      </a:accent2>
      <a:accent3>
        <a:srgbClr val="D129E7"/>
      </a:accent3>
      <a:accent4>
        <a:srgbClr val="7117D5"/>
      </a:accent4>
      <a:accent5>
        <a:srgbClr val="372DE7"/>
      </a:accent5>
      <a:accent6>
        <a:srgbClr val="175CD5"/>
      </a:accent6>
      <a:hlink>
        <a:srgbClr val="349C7F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1144</Words>
  <Application>Microsoft Office PowerPoint</Application>
  <PresentationFormat>Widescreen</PresentationFormat>
  <Paragraphs>172</Paragraphs>
  <Slides>33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Aharoni</vt:lpstr>
      <vt:lpstr>Arial</vt:lpstr>
      <vt:lpstr>Avenir Next LT Pro</vt:lpstr>
      <vt:lpstr>Calibri</vt:lpstr>
      <vt:lpstr>PrismaticVTI</vt:lpstr>
      <vt:lpstr>Oregon</vt:lpstr>
      <vt:lpstr>PowerPoint Presentation</vt:lpstr>
      <vt:lpstr>PowerPoint Presentation</vt:lpstr>
      <vt:lpstr>Historia </vt:lpstr>
      <vt:lpstr>Jaen Jacques Mathiot </vt:lpstr>
      <vt:lpstr>Region </vt:lpstr>
      <vt:lpstr>Areas de Sembradio</vt:lpstr>
      <vt:lpstr>Willamette Valley </vt:lpstr>
      <vt:lpstr>Willamette Valley  Clima </vt:lpstr>
      <vt:lpstr>Willamette Valley Suelos</vt:lpstr>
      <vt:lpstr>Willamette Valey Suelos </vt:lpstr>
      <vt:lpstr>Willamette Valey Suelos </vt:lpstr>
      <vt:lpstr>Rogue Valley</vt:lpstr>
      <vt:lpstr>Rogue Valley</vt:lpstr>
      <vt:lpstr>Rogue Valley Clima</vt:lpstr>
      <vt:lpstr>Rogue Velley Suelos</vt:lpstr>
      <vt:lpstr>Walla  Walla Valley</vt:lpstr>
      <vt:lpstr>Walla Walla Valey</vt:lpstr>
      <vt:lpstr>Walla Walla Valey Clima</vt:lpstr>
      <vt:lpstr>Walla Walla Valley</vt:lpstr>
      <vt:lpstr>Walla Walla Valley Suelos </vt:lpstr>
      <vt:lpstr>Columbia Gorge</vt:lpstr>
      <vt:lpstr>Columbia Gorge</vt:lpstr>
      <vt:lpstr>Columbia Gorge Clima</vt:lpstr>
      <vt:lpstr>Columbia Gorge, Clima</vt:lpstr>
      <vt:lpstr>Columbia Gorge, Suelo</vt:lpstr>
      <vt:lpstr>Umpqua Velley</vt:lpstr>
      <vt:lpstr>Umpqua Valley </vt:lpstr>
      <vt:lpstr>Umpqua Valley Clima</vt:lpstr>
      <vt:lpstr>Umpquea Valley Suelos</vt:lpstr>
      <vt:lpstr>Conclusión</vt:lpstr>
      <vt:lpstr>(n.d.). Board, O. W. (2023, november 27). Oregon Wine Board . Retrieved from industry.oregonwine.org: https://industry.oregonwine.org  Buch, S. (2023, noviembre 27). copasycorchos.com. Retrieved from https://www.copasycorchos.com/2020/02/oregon-region-sobresaliente-en-vinos.html  Jennifer Cossey, J. E. (2023, April 1). Cover Story: The Dirt on Oregon Wine . Retrieved from oregonwinepress.com : https://www.oregonwinepress.com/dirtonava  MacNeil, K. (2022). The Wine Bible, 3rd Edition . New York : Workman Publising New York .  Stursa, S. (2019). Oregon Wine A Deep-Rooted History. Charleston, SC: American Palate.  Tour, A. G. (2021, november 6). Retrieved from https://agreatoregonwinetour.com: https://agreatoregonwinetour.com/uncategorized/soil-soil-soil/#:~:text=The%20Willamette%20Valley%20happens%20to,sedimentary%20and%20silt%20based%20soils. </vt:lpstr>
      <vt:lpstr>Gracias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Oregon</dc:title>
  <dc:creator>Juan Lamboy</dc:creator>
  <cp:lastModifiedBy>Alejandro Ferris</cp:lastModifiedBy>
  <cp:revision>11</cp:revision>
  <dcterms:created xsi:type="dcterms:W3CDTF">2023-12-01T12:24:43Z</dcterms:created>
  <dcterms:modified xsi:type="dcterms:W3CDTF">2024-01-09T21:42:05Z</dcterms:modified>
</cp:coreProperties>
</file>