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40"/>
  </p:notesMasterIdLst>
  <p:sldIdLst>
    <p:sldId id="289" r:id="rId2"/>
    <p:sldId id="263" r:id="rId3"/>
    <p:sldId id="264" r:id="rId4"/>
    <p:sldId id="257" r:id="rId5"/>
    <p:sldId id="258" r:id="rId6"/>
    <p:sldId id="259" r:id="rId7"/>
    <p:sldId id="261" r:id="rId8"/>
    <p:sldId id="262" r:id="rId9"/>
    <p:sldId id="267" r:id="rId10"/>
    <p:sldId id="265" r:id="rId11"/>
    <p:sldId id="266" r:id="rId12"/>
    <p:sldId id="268" r:id="rId13"/>
    <p:sldId id="269" r:id="rId14"/>
    <p:sldId id="270" r:id="rId15"/>
    <p:sldId id="275" r:id="rId16"/>
    <p:sldId id="271" r:id="rId17"/>
    <p:sldId id="290" r:id="rId18"/>
    <p:sldId id="274" r:id="rId19"/>
    <p:sldId id="273" r:id="rId20"/>
    <p:sldId id="276" r:id="rId21"/>
    <p:sldId id="291" r:id="rId22"/>
    <p:sldId id="277" r:id="rId23"/>
    <p:sldId id="292" r:id="rId24"/>
    <p:sldId id="296" r:id="rId25"/>
    <p:sldId id="278" r:id="rId26"/>
    <p:sldId id="279" r:id="rId27"/>
    <p:sldId id="280" r:id="rId28"/>
    <p:sldId id="281" r:id="rId29"/>
    <p:sldId id="282" r:id="rId30"/>
    <p:sldId id="283" r:id="rId31"/>
    <p:sldId id="295" r:id="rId32"/>
    <p:sldId id="284" r:id="rId33"/>
    <p:sldId id="285" r:id="rId34"/>
    <p:sldId id="286" r:id="rId35"/>
    <p:sldId id="287" r:id="rId36"/>
    <p:sldId id="293" r:id="rId37"/>
    <p:sldId id="294" r:id="rId38"/>
    <p:sldId id="28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83" d="100"/>
          <a:sy n="83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23.png"/><Relationship Id="rId7" Type="http://schemas.openxmlformats.org/officeDocument/2006/relationships/image" Target="../media/image36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4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41.svg"/><Relationship Id="rId4" Type="http://schemas.openxmlformats.org/officeDocument/2006/relationships/image" Target="../media/image19.svg"/><Relationship Id="rId9" Type="http://schemas.openxmlformats.org/officeDocument/2006/relationships/image" Target="../media/image4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5.png"/><Relationship Id="rId7" Type="http://schemas.openxmlformats.org/officeDocument/2006/relationships/image" Target="../media/image18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0.svg"/><Relationship Id="rId4" Type="http://schemas.openxmlformats.org/officeDocument/2006/relationships/image" Target="../media/image26.svg"/><Relationship Id="rId9" Type="http://schemas.openxmlformats.org/officeDocument/2006/relationships/image" Target="../media/image2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23.png"/><Relationship Id="rId7" Type="http://schemas.openxmlformats.org/officeDocument/2006/relationships/image" Target="../media/image36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4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41.svg"/><Relationship Id="rId4" Type="http://schemas.openxmlformats.org/officeDocument/2006/relationships/image" Target="../media/image19.svg"/><Relationship Id="rId9" Type="http://schemas.openxmlformats.org/officeDocument/2006/relationships/image" Target="../media/image4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5.png"/><Relationship Id="rId7" Type="http://schemas.openxmlformats.org/officeDocument/2006/relationships/image" Target="../media/image18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0.svg"/><Relationship Id="rId4" Type="http://schemas.openxmlformats.org/officeDocument/2006/relationships/image" Target="../media/image26.svg"/><Relationship Id="rId9" Type="http://schemas.openxmlformats.org/officeDocument/2006/relationships/image" Target="../media/image2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44DDB-109E-4B6A-B075-D3CDA58ECD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2EC708A-7ABA-43E5-8ED6-B6F93AD0DB0C}">
      <dgm:prSet/>
      <dgm:spPr/>
      <dgm:t>
        <a:bodyPr/>
        <a:lstStyle/>
        <a:p>
          <a:r>
            <a:rPr lang="es-ES_tradnl" b="0" i="0"/>
            <a:t>Pero hay que tomar este sistema de clasificaciones con gran cautela, porque la política, el orgullo, las complicaciones históricas e incluso cierta irracionalidad están integrados en el. </a:t>
          </a:r>
          <a:endParaRPr lang="en-US"/>
        </a:p>
      </dgm:t>
    </dgm:pt>
    <dgm:pt modelId="{9529CD3D-0767-4F33-88A0-E6A440FB625F}" type="parTrans" cxnId="{C05C31A9-3A12-47AA-9D82-42A60702C86E}">
      <dgm:prSet/>
      <dgm:spPr/>
      <dgm:t>
        <a:bodyPr/>
        <a:lstStyle/>
        <a:p>
          <a:endParaRPr lang="en-US"/>
        </a:p>
      </dgm:t>
    </dgm:pt>
    <dgm:pt modelId="{D73AFF0C-EBAB-47F2-8195-F9616D44BB5B}" type="sibTrans" cxnId="{C05C31A9-3A12-47AA-9D82-42A60702C86E}">
      <dgm:prSet/>
      <dgm:spPr/>
      <dgm:t>
        <a:bodyPr/>
        <a:lstStyle/>
        <a:p>
          <a:endParaRPr lang="en-US"/>
        </a:p>
      </dgm:t>
    </dgm:pt>
    <dgm:pt modelId="{192AA1CE-FA0B-43F2-9A7D-3EF800B2BA9C}">
      <dgm:prSet/>
      <dgm:spPr/>
      <dgm:t>
        <a:bodyPr/>
        <a:lstStyle/>
        <a:p>
          <a:r>
            <a:rPr lang="es-ES_tradnl" b="0" i="0"/>
            <a:t>Karen MacNeil: La Biblia del Vino</a:t>
          </a:r>
          <a:endParaRPr lang="en-US"/>
        </a:p>
      </dgm:t>
    </dgm:pt>
    <dgm:pt modelId="{47BE535F-E443-4A66-94D4-B84F7EDE6C5E}" type="parTrans" cxnId="{4C794794-71C4-4A9B-9C8E-9532A41872AB}">
      <dgm:prSet/>
      <dgm:spPr/>
      <dgm:t>
        <a:bodyPr/>
        <a:lstStyle/>
        <a:p>
          <a:endParaRPr lang="en-US"/>
        </a:p>
      </dgm:t>
    </dgm:pt>
    <dgm:pt modelId="{5A3DD578-FFF2-44E4-B392-7969555E17D7}" type="sibTrans" cxnId="{4C794794-71C4-4A9B-9C8E-9532A41872AB}">
      <dgm:prSet/>
      <dgm:spPr/>
      <dgm:t>
        <a:bodyPr/>
        <a:lstStyle/>
        <a:p>
          <a:endParaRPr lang="en-US"/>
        </a:p>
      </dgm:t>
    </dgm:pt>
    <dgm:pt modelId="{BE804807-F1C5-453B-9A61-767BED8EE41F}" type="pres">
      <dgm:prSet presAssocID="{CB944DDB-109E-4B6A-B075-D3CDA58ECD19}" presName="root" presStyleCnt="0">
        <dgm:presLayoutVars>
          <dgm:dir/>
          <dgm:resizeHandles val="exact"/>
        </dgm:presLayoutVars>
      </dgm:prSet>
      <dgm:spPr/>
    </dgm:pt>
    <dgm:pt modelId="{BF346413-BFE6-4DDE-B20D-C7C5A88D0B80}" type="pres">
      <dgm:prSet presAssocID="{A2EC708A-7ABA-43E5-8ED6-B6F93AD0DB0C}" presName="compNode" presStyleCnt="0"/>
      <dgm:spPr/>
    </dgm:pt>
    <dgm:pt modelId="{C56C2C49-AB05-437D-ADB2-CBEA0358A1D0}" type="pres">
      <dgm:prSet presAssocID="{A2EC708A-7ABA-43E5-8ED6-B6F93AD0DB0C}" presName="bgRect" presStyleLbl="bgShp" presStyleIdx="0" presStyleCnt="2"/>
      <dgm:spPr/>
    </dgm:pt>
    <dgm:pt modelId="{0CA0364A-0D4A-4B1C-B1CA-5DDC9E834702}" type="pres">
      <dgm:prSet presAssocID="{A2EC708A-7ABA-43E5-8ED6-B6F93AD0DB0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wn"/>
        </a:ext>
      </dgm:extLst>
    </dgm:pt>
    <dgm:pt modelId="{9DEAD5F5-EAD6-4A13-A272-0A80FDC5EE4F}" type="pres">
      <dgm:prSet presAssocID="{A2EC708A-7ABA-43E5-8ED6-B6F93AD0DB0C}" presName="spaceRect" presStyleCnt="0"/>
      <dgm:spPr/>
    </dgm:pt>
    <dgm:pt modelId="{EB240589-1077-408D-AA7B-CB6AAB3ACF7F}" type="pres">
      <dgm:prSet presAssocID="{A2EC708A-7ABA-43E5-8ED6-B6F93AD0DB0C}" presName="parTx" presStyleLbl="revTx" presStyleIdx="0" presStyleCnt="2">
        <dgm:presLayoutVars>
          <dgm:chMax val="0"/>
          <dgm:chPref val="0"/>
        </dgm:presLayoutVars>
      </dgm:prSet>
      <dgm:spPr/>
    </dgm:pt>
    <dgm:pt modelId="{FCA89FDB-D83B-4EB0-9A64-C22A1D5008F1}" type="pres">
      <dgm:prSet presAssocID="{D73AFF0C-EBAB-47F2-8195-F9616D44BB5B}" presName="sibTrans" presStyleCnt="0"/>
      <dgm:spPr/>
    </dgm:pt>
    <dgm:pt modelId="{B5CC529C-F3B0-4C5D-BBF2-6A8062B7D3BF}" type="pres">
      <dgm:prSet presAssocID="{192AA1CE-FA0B-43F2-9A7D-3EF800B2BA9C}" presName="compNode" presStyleCnt="0"/>
      <dgm:spPr/>
    </dgm:pt>
    <dgm:pt modelId="{CE29FF81-BF1E-456B-8064-CFC61E392A66}" type="pres">
      <dgm:prSet presAssocID="{192AA1CE-FA0B-43F2-9A7D-3EF800B2BA9C}" presName="bgRect" presStyleLbl="bgShp" presStyleIdx="1" presStyleCnt="2"/>
      <dgm:spPr/>
    </dgm:pt>
    <dgm:pt modelId="{5994FC1C-45AB-4C85-A901-D9F36446F7A3}" type="pres">
      <dgm:prSet presAssocID="{192AA1CE-FA0B-43F2-9A7D-3EF800B2BA9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e"/>
        </a:ext>
      </dgm:extLst>
    </dgm:pt>
    <dgm:pt modelId="{18F2D185-1AB9-42E0-AE0D-5A1FB534516A}" type="pres">
      <dgm:prSet presAssocID="{192AA1CE-FA0B-43F2-9A7D-3EF800B2BA9C}" presName="spaceRect" presStyleCnt="0"/>
      <dgm:spPr/>
    </dgm:pt>
    <dgm:pt modelId="{A6FA8B3E-1CB5-46D7-B202-52A8B721D3E9}" type="pres">
      <dgm:prSet presAssocID="{192AA1CE-FA0B-43F2-9A7D-3EF800B2BA9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D42BD10-2004-44D3-8D19-2B0A2AA1EC4D}" type="presOf" srcId="{192AA1CE-FA0B-43F2-9A7D-3EF800B2BA9C}" destId="{A6FA8B3E-1CB5-46D7-B202-52A8B721D3E9}" srcOrd="0" destOrd="0" presId="urn:microsoft.com/office/officeart/2018/2/layout/IconVerticalSolidList"/>
    <dgm:cxn modelId="{345BC775-812C-48F4-9227-75CBB7771F12}" type="presOf" srcId="{CB944DDB-109E-4B6A-B075-D3CDA58ECD19}" destId="{BE804807-F1C5-453B-9A61-767BED8EE41F}" srcOrd="0" destOrd="0" presId="urn:microsoft.com/office/officeart/2018/2/layout/IconVerticalSolidList"/>
    <dgm:cxn modelId="{F9BF7B92-A273-47C0-B14C-5AFF56661330}" type="presOf" srcId="{A2EC708A-7ABA-43E5-8ED6-B6F93AD0DB0C}" destId="{EB240589-1077-408D-AA7B-CB6AAB3ACF7F}" srcOrd="0" destOrd="0" presId="urn:microsoft.com/office/officeart/2018/2/layout/IconVerticalSolidList"/>
    <dgm:cxn modelId="{4C794794-71C4-4A9B-9C8E-9532A41872AB}" srcId="{CB944DDB-109E-4B6A-B075-D3CDA58ECD19}" destId="{192AA1CE-FA0B-43F2-9A7D-3EF800B2BA9C}" srcOrd="1" destOrd="0" parTransId="{47BE535F-E443-4A66-94D4-B84F7EDE6C5E}" sibTransId="{5A3DD578-FFF2-44E4-B392-7969555E17D7}"/>
    <dgm:cxn modelId="{C05C31A9-3A12-47AA-9D82-42A60702C86E}" srcId="{CB944DDB-109E-4B6A-B075-D3CDA58ECD19}" destId="{A2EC708A-7ABA-43E5-8ED6-B6F93AD0DB0C}" srcOrd="0" destOrd="0" parTransId="{9529CD3D-0767-4F33-88A0-E6A440FB625F}" sibTransId="{D73AFF0C-EBAB-47F2-8195-F9616D44BB5B}"/>
    <dgm:cxn modelId="{0C3CEC4A-EA92-4C5F-A952-38E1739EE0BA}" type="presParOf" srcId="{BE804807-F1C5-453B-9A61-767BED8EE41F}" destId="{BF346413-BFE6-4DDE-B20D-C7C5A88D0B80}" srcOrd="0" destOrd="0" presId="urn:microsoft.com/office/officeart/2018/2/layout/IconVerticalSolidList"/>
    <dgm:cxn modelId="{C64C6533-73A8-462C-B986-514A4044EDF5}" type="presParOf" srcId="{BF346413-BFE6-4DDE-B20D-C7C5A88D0B80}" destId="{C56C2C49-AB05-437D-ADB2-CBEA0358A1D0}" srcOrd="0" destOrd="0" presId="urn:microsoft.com/office/officeart/2018/2/layout/IconVerticalSolidList"/>
    <dgm:cxn modelId="{F24B5956-E750-4C3A-8D01-396F23760012}" type="presParOf" srcId="{BF346413-BFE6-4DDE-B20D-C7C5A88D0B80}" destId="{0CA0364A-0D4A-4B1C-B1CA-5DDC9E834702}" srcOrd="1" destOrd="0" presId="urn:microsoft.com/office/officeart/2018/2/layout/IconVerticalSolidList"/>
    <dgm:cxn modelId="{AB2E1A89-5B80-41C0-9F93-FC34D9A8EA96}" type="presParOf" srcId="{BF346413-BFE6-4DDE-B20D-C7C5A88D0B80}" destId="{9DEAD5F5-EAD6-4A13-A272-0A80FDC5EE4F}" srcOrd="2" destOrd="0" presId="urn:microsoft.com/office/officeart/2018/2/layout/IconVerticalSolidList"/>
    <dgm:cxn modelId="{69A2F4A5-1E6B-4B3F-8D10-68E580D948E6}" type="presParOf" srcId="{BF346413-BFE6-4DDE-B20D-C7C5A88D0B80}" destId="{EB240589-1077-408D-AA7B-CB6AAB3ACF7F}" srcOrd="3" destOrd="0" presId="urn:microsoft.com/office/officeart/2018/2/layout/IconVerticalSolidList"/>
    <dgm:cxn modelId="{80DB0772-A797-4D8C-B9B5-A3E1053E1476}" type="presParOf" srcId="{BE804807-F1C5-453B-9A61-767BED8EE41F}" destId="{FCA89FDB-D83B-4EB0-9A64-C22A1D5008F1}" srcOrd="1" destOrd="0" presId="urn:microsoft.com/office/officeart/2018/2/layout/IconVerticalSolidList"/>
    <dgm:cxn modelId="{9F09E72C-E4CF-4134-ADFB-E482425B319E}" type="presParOf" srcId="{BE804807-F1C5-453B-9A61-767BED8EE41F}" destId="{B5CC529C-F3B0-4C5D-BBF2-6A8062B7D3BF}" srcOrd="2" destOrd="0" presId="urn:microsoft.com/office/officeart/2018/2/layout/IconVerticalSolidList"/>
    <dgm:cxn modelId="{FF2715E4-4473-400E-AF75-C7A3BD9EDE69}" type="presParOf" srcId="{B5CC529C-F3B0-4C5D-BBF2-6A8062B7D3BF}" destId="{CE29FF81-BF1E-456B-8064-CFC61E392A66}" srcOrd="0" destOrd="0" presId="urn:microsoft.com/office/officeart/2018/2/layout/IconVerticalSolidList"/>
    <dgm:cxn modelId="{525F25AB-6412-4FAD-B261-9C60E4FC6A5C}" type="presParOf" srcId="{B5CC529C-F3B0-4C5D-BBF2-6A8062B7D3BF}" destId="{5994FC1C-45AB-4C85-A901-D9F36446F7A3}" srcOrd="1" destOrd="0" presId="urn:microsoft.com/office/officeart/2018/2/layout/IconVerticalSolidList"/>
    <dgm:cxn modelId="{9BD98E3E-BD68-48F3-A0B4-E2A045E2AA69}" type="presParOf" srcId="{B5CC529C-F3B0-4C5D-BBF2-6A8062B7D3BF}" destId="{18F2D185-1AB9-42E0-AE0D-5A1FB534516A}" srcOrd="2" destOrd="0" presId="urn:microsoft.com/office/officeart/2018/2/layout/IconVerticalSolidList"/>
    <dgm:cxn modelId="{76E3C770-B620-4B8D-B029-87A84089EBF5}" type="presParOf" srcId="{B5CC529C-F3B0-4C5D-BBF2-6A8062B7D3BF}" destId="{A6FA8B3E-1CB5-46D7-B202-52A8B721D3E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5C6C65-F092-45AF-B01E-787F7835620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E1E596D-3086-4EB6-AAA1-1E2803D533F5}">
      <dgm:prSet/>
      <dgm:spPr/>
      <dgm:t>
        <a:bodyPr/>
        <a:lstStyle/>
        <a:p>
          <a:r>
            <a:rPr lang="es-ES_tradnl"/>
            <a:t>Se elabora con un 80 – 100 % uva Sangiovese, pero si se elabora con 80% Sangiovese el restante 20% debe de ser de uvas rojas como: Canaiolo, Colorino, Cabernet Sauvigno y o Merlot</a:t>
          </a:r>
          <a:endParaRPr lang="en-US"/>
        </a:p>
      </dgm:t>
    </dgm:pt>
    <dgm:pt modelId="{4AB2B3AC-34F2-4EF7-BC42-57AAA8FE1331}" type="parTrans" cxnId="{00FD8CD6-7A07-4B0E-9088-02EA47741D47}">
      <dgm:prSet/>
      <dgm:spPr/>
      <dgm:t>
        <a:bodyPr/>
        <a:lstStyle/>
        <a:p>
          <a:endParaRPr lang="en-US"/>
        </a:p>
      </dgm:t>
    </dgm:pt>
    <dgm:pt modelId="{B5DBE68E-0020-40CD-9A83-035D5022B34A}" type="sibTrans" cxnId="{00FD8CD6-7A07-4B0E-9088-02EA47741D47}">
      <dgm:prSet/>
      <dgm:spPr/>
      <dgm:t>
        <a:bodyPr/>
        <a:lstStyle/>
        <a:p>
          <a:endParaRPr lang="en-US"/>
        </a:p>
      </dgm:t>
    </dgm:pt>
    <dgm:pt modelId="{F3835510-02B2-48F7-90C4-FE77042859AF}">
      <dgm:prSet/>
      <dgm:spPr/>
      <dgm:t>
        <a:bodyPr/>
        <a:lstStyle/>
        <a:p>
          <a:r>
            <a:rPr lang="es-ES_tradnl"/>
            <a:t>La clasificación exige que las uvas sean cultivadas por la propia bodega y que pasen por un envejecimiento mínimo de 30 meses en bodega y 3 meses en botella</a:t>
          </a:r>
          <a:endParaRPr lang="en-US"/>
        </a:p>
      </dgm:t>
    </dgm:pt>
    <dgm:pt modelId="{C6B36906-6E8C-4F78-849C-E6D7AB0A201B}" type="parTrans" cxnId="{FF611758-4AE5-4F53-8605-74B6B6D21534}">
      <dgm:prSet/>
      <dgm:spPr/>
      <dgm:t>
        <a:bodyPr/>
        <a:lstStyle/>
        <a:p>
          <a:endParaRPr lang="en-US"/>
        </a:p>
      </dgm:t>
    </dgm:pt>
    <dgm:pt modelId="{FF3B3B2F-6846-481B-AE28-2A1D6D5BD50C}" type="sibTrans" cxnId="{FF611758-4AE5-4F53-8605-74B6B6D21534}">
      <dgm:prSet/>
      <dgm:spPr/>
      <dgm:t>
        <a:bodyPr/>
        <a:lstStyle/>
        <a:p>
          <a:endParaRPr lang="en-US"/>
        </a:p>
      </dgm:t>
    </dgm:pt>
    <dgm:pt modelId="{F883E56F-3232-419B-8C38-4909BE2A8E9E}">
      <dgm:prSet/>
      <dgm:spPr/>
      <dgm:t>
        <a:bodyPr/>
        <a:lstStyle/>
        <a:p>
          <a:r>
            <a:rPr lang="es-ES_tradnl"/>
            <a:t>Sus vinos son complejos, tánicos, firmes y muy sabrosos</a:t>
          </a:r>
          <a:endParaRPr lang="en-US"/>
        </a:p>
      </dgm:t>
    </dgm:pt>
    <dgm:pt modelId="{327041D1-B310-4D58-9704-F80A314B0179}" type="parTrans" cxnId="{EA5FD1A9-2966-4607-8912-49802F3F1EF1}">
      <dgm:prSet/>
      <dgm:spPr/>
      <dgm:t>
        <a:bodyPr/>
        <a:lstStyle/>
        <a:p>
          <a:endParaRPr lang="en-US"/>
        </a:p>
      </dgm:t>
    </dgm:pt>
    <dgm:pt modelId="{4D91C343-21A5-49B8-9774-66F5FF6572FE}" type="sibTrans" cxnId="{EA5FD1A9-2966-4607-8912-49802F3F1EF1}">
      <dgm:prSet/>
      <dgm:spPr/>
      <dgm:t>
        <a:bodyPr/>
        <a:lstStyle/>
        <a:p>
          <a:endParaRPr lang="en-US"/>
        </a:p>
      </dgm:t>
    </dgm:pt>
    <dgm:pt modelId="{9A0CA9A3-78E5-4CD4-B9EE-EFDE191133E2}">
      <dgm:prSet/>
      <dgm:spPr/>
      <dgm:t>
        <a:bodyPr/>
        <a:lstStyle/>
        <a:p>
          <a:r>
            <a:rPr lang="es-ES_tradnl"/>
            <a:t>Los mejores Chianti Clásico tienen aromas a cerezas, Cherry secas y sabores salinos y algunas veces toques de especias</a:t>
          </a:r>
          <a:endParaRPr lang="en-US"/>
        </a:p>
      </dgm:t>
    </dgm:pt>
    <dgm:pt modelId="{C79850C8-521B-4B3D-BAD8-638C6E0A3B24}" type="parTrans" cxnId="{E411026C-72A5-4986-86F6-4846C719B863}">
      <dgm:prSet/>
      <dgm:spPr/>
      <dgm:t>
        <a:bodyPr/>
        <a:lstStyle/>
        <a:p>
          <a:endParaRPr lang="en-US"/>
        </a:p>
      </dgm:t>
    </dgm:pt>
    <dgm:pt modelId="{3A208E82-C0DB-43FC-AA47-EC8ADB309341}" type="sibTrans" cxnId="{E411026C-72A5-4986-86F6-4846C719B863}">
      <dgm:prSet/>
      <dgm:spPr/>
      <dgm:t>
        <a:bodyPr/>
        <a:lstStyle/>
        <a:p>
          <a:endParaRPr lang="en-US"/>
        </a:p>
      </dgm:t>
    </dgm:pt>
    <dgm:pt modelId="{BE5A568D-45F1-4E93-ABBF-093019C62842}" type="pres">
      <dgm:prSet presAssocID="{CA5C6C65-F092-45AF-B01E-787F7835620E}" presName="root" presStyleCnt="0">
        <dgm:presLayoutVars>
          <dgm:dir/>
          <dgm:resizeHandles val="exact"/>
        </dgm:presLayoutVars>
      </dgm:prSet>
      <dgm:spPr/>
    </dgm:pt>
    <dgm:pt modelId="{C740B26C-C295-4C8E-A72A-F59EF2B13212}" type="pres">
      <dgm:prSet presAssocID="{3E1E596D-3086-4EB6-AAA1-1E2803D533F5}" presName="compNode" presStyleCnt="0"/>
      <dgm:spPr/>
    </dgm:pt>
    <dgm:pt modelId="{1EF1DB42-7A16-435D-BE8A-071A825F5902}" type="pres">
      <dgm:prSet presAssocID="{3E1E596D-3086-4EB6-AAA1-1E2803D533F5}" presName="bgRect" presStyleLbl="bgShp" presStyleIdx="0" presStyleCnt="4"/>
      <dgm:spPr/>
    </dgm:pt>
    <dgm:pt modelId="{54C1FF5B-AC07-440F-A70C-048696C8F395}" type="pres">
      <dgm:prSet presAssocID="{3E1E596D-3086-4EB6-AAA1-1E2803D533F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es"/>
        </a:ext>
      </dgm:extLst>
    </dgm:pt>
    <dgm:pt modelId="{C79D3C67-E3A5-49AB-9C20-DD02A8AFDFF3}" type="pres">
      <dgm:prSet presAssocID="{3E1E596D-3086-4EB6-AAA1-1E2803D533F5}" presName="spaceRect" presStyleCnt="0"/>
      <dgm:spPr/>
    </dgm:pt>
    <dgm:pt modelId="{EC807BDE-E832-458D-B5B8-A23ED52DBA07}" type="pres">
      <dgm:prSet presAssocID="{3E1E596D-3086-4EB6-AAA1-1E2803D533F5}" presName="parTx" presStyleLbl="revTx" presStyleIdx="0" presStyleCnt="4">
        <dgm:presLayoutVars>
          <dgm:chMax val="0"/>
          <dgm:chPref val="0"/>
        </dgm:presLayoutVars>
      </dgm:prSet>
      <dgm:spPr/>
    </dgm:pt>
    <dgm:pt modelId="{CC4D7020-8ED0-4678-B026-3942E78FF468}" type="pres">
      <dgm:prSet presAssocID="{B5DBE68E-0020-40CD-9A83-035D5022B34A}" presName="sibTrans" presStyleCnt="0"/>
      <dgm:spPr/>
    </dgm:pt>
    <dgm:pt modelId="{B7741548-4457-416E-BABC-1E68A1A08198}" type="pres">
      <dgm:prSet presAssocID="{F3835510-02B2-48F7-90C4-FE77042859AF}" presName="compNode" presStyleCnt="0"/>
      <dgm:spPr/>
    </dgm:pt>
    <dgm:pt modelId="{9BA40AD5-1657-40E6-A4E5-EE0B64D19733}" type="pres">
      <dgm:prSet presAssocID="{F3835510-02B2-48F7-90C4-FE77042859AF}" presName="bgRect" presStyleLbl="bgShp" presStyleIdx="1" presStyleCnt="4"/>
      <dgm:spPr/>
    </dgm:pt>
    <dgm:pt modelId="{2E5BC99E-0418-44A3-978E-D28F361F990A}" type="pres">
      <dgm:prSet presAssocID="{F3835510-02B2-48F7-90C4-FE77042859A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3B2B71E-2AC8-414E-BB67-1C2A426A5EA9}" type="pres">
      <dgm:prSet presAssocID="{F3835510-02B2-48F7-90C4-FE77042859AF}" presName="spaceRect" presStyleCnt="0"/>
      <dgm:spPr/>
    </dgm:pt>
    <dgm:pt modelId="{849F52D8-F2C3-4AD7-ABF9-8EF79536C805}" type="pres">
      <dgm:prSet presAssocID="{F3835510-02B2-48F7-90C4-FE77042859AF}" presName="parTx" presStyleLbl="revTx" presStyleIdx="1" presStyleCnt="4">
        <dgm:presLayoutVars>
          <dgm:chMax val="0"/>
          <dgm:chPref val="0"/>
        </dgm:presLayoutVars>
      </dgm:prSet>
      <dgm:spPr/>
    </dgm:pt>
    <dgm:pt modelId="{7CDB41C1-FC6B-4043-9FDC-7A573EDC8838}" type="pres">
      <dgm:prSet presAssocID="{FF3B3B2F-6846-481B-AE28-2A1D6D5BD50C}" presName="sibTrans" presStyleCnt="0"/>
      <dgm:spPr/>
    </dgm:pt>
    <dgm:pt modelId="{6ACB29DB-48DD-4DF9-85F3-55251EC7428C}" type="pres">
      <dgm:prSet presAssocID="{F883E56F-3232-419B-8C38-4909BE2A8E9E}" presName="compNode" presStyleCnt="0"/>
      <dgm:spPr/>
    </dgm:pt>
    <dgm:pt modelId="{17A02198-F3F5-4D20-90C4-FEB88649ED50}" type="pres">
      <dgm:prSet presAssocID="{F883E56F-3232-419B-8C38-4909BE2A8E9E}" presName="bgRect" presStyleLbl="bgShp" presStyleIdx="2" presStyleCnt="4"/>
      <dgm:spPr/>
    </dgm:pt>
    <dgm:pt modelId="{88DB1899-21D4-40B5-8D4B-2947D9E1875A}" type="pres">
      <dgm:prSet presAssocID="{F883E56F-3232-419B-8C38-4909BE2A8E9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mpagne Glasses"/>
        </a:ext>
      </dgm:extLst>
    </dgm:pt>
    <dgm:pt modelId="{02EC3D48-2EE0-418F-BA84-A9883D60430E}" type="pres">
      <dgm:prSet presAssocID="{F883E56F-3232-419B-8C38-4909BE2A8E9E}" presName="spaceRect" presStyleCnt="0"/>
      <dgm:spPr/>
    </dgm:pt>
    <dgm:pt modelId="{4D98BA3F-F08A-418C-8AAA-01EC5955C6B6}" type="pres">
      <dgm:prSet presAssocID="{F883E56F-3232-419B-8C38-4909BE2A8E9E}" presName="parTx" presStyleLbl="revTx" presStyleIdx="2" presStyleCnt="4">
        <dgm:presLayoutVars>
          <dgm:chMax val="0"/>
          <dgm:chPref val="0"/>
        </dgm:presLayoutVars>
      </dgm:prSet>
      <dgm:spPr/>
    </dgm:pt>
    <dgm:pt modelId="{DE6AD3E3-BACD-4891-BB51-2E12AF89F4CF}" type="pres">
      <dgm:prSet presAssocID="{4D91C343-21A5-49B8-9774-66F5FF6572FE}" presName="sibTrans" presStyleCnt="0"/>
      <dgm:spPr/>
    </dgm:pt>
    <dgm:pt modelId="{3E36A22F-2EC2-4B87-80A2-B9A6655FD681}" type="pres">
      <dgm:prSet presAssocID="{9A0CA9A3-78E5-4CD4-B9EE-EFDE191133E2}" presName="compNode" presStyleCnt="0"/>
      <dgm:spPr/>
    </dgm:pt>
    <dgm:pt modelId="{09D64DE7-1069-4407-B5B5-6F73DB87D134}" type="pres">
      <dgm:prSet presAssocID="{9A0CA9A3-78E5-4CD4-B9EE-EFDE191133E2}" presName="bgRect" presStyleLbl="bgShp" presStyleIdx="3" presStyleCnt="4"/>
      <dgm:spPr/>
    </dgm:pt>
    <dgm:pt modelId="{6D8CA210-9E35-4848-9B68-391EC5630A8B}" type="pres">
      <dgm:prSet presAssocID="{9A0CA9A3-78E5-4CD4-B9EE-EFDE191133E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melon"/>
        </a:ext>
      </dgm:extLst>
    </dgm:pt>
    <dgm:pt modelId="{20791CA6-C964-43D9-AA83-6C1458167E70}" type="pres">
      <dgm:prSet presAssocID="{9A0CA9A3-78E5-4CD4-B9EE-EFDE191133E2}" presName="spaceRect" presStyleCnt="0"/>
      <dgm:spPr/>
    </dgm:pt>
    <dgm:pt modelId="{A602E7B7-957D-425A-A198-E019DD96B3B9}" type="pres">
      <dgm:prSet presAssocID="{9A0CA9A3-78E5-4CD4-B9EE-EFDE191133E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B03EE1F-D207-4ACF-B220-A14F7C906E6C}" type="presOf" srcId="{F3835510-02B2-48F7-90C4-FE77042859AF}" destId="{849F52D8-F2C3-4AD7-ABF9-8EF79536C805}" srcOrd="0" destOrd="0" presId="urn:microsoft.com/office/officeart/2018/2/layout/IconVerticalSolidList"/>
    <dgm:cxn modelId="{C225E666-A0F3-4FC1-B968-4FC1315A53F1}" type="presOf" srcId="{F883E56F-3232-419B-8C38-4909BE2A8E9E}" destId="{4D98BA3F-F08A-418C-8AAA-01EC5955C6B6}" srcOrd="0" destOrd="0" presId="urn:microsoft.com/office/officeart/2018/2/layout/IconVerticalSolidList"/>
    <dgm:cxn modelId="{E411026C-72A5-4986-86F6-4846C719B863}" srcId="{CA5C6C65-F092-45AF-B01E-787F7835620E}" destId="{9A0CA9A3-78E5-4CD4-B9EE-EFDE191133E2}" srcOrd="3" destOrd="0" parTransId="{C79850C8-521B-4B3D-BAD8-638C6E0A3B24}" sibTransId="{3A208E82-C0DB-43FC-AA47-EC8ADB309341}"/>
    <dgm:cxn modelId="{A2E8D572-3C31-4864-9214-2C120EB8280D}" type="presOf" srcId="{9A0CA9A3-78E5-4CD4-B9EE-EFDE191133E2}" destId="{A602E7B7-957D-425A-A198-E019DD96B3B9}" srcOrd="0" destOrd="0" presId="urn:microsoft.com/office/officeart/2018/2/layout/IconVerticalSolidList"/>
    <dgm:cxn modelId="{FF611758-4AE5-4F53-8605-74B6B6D21534}" srcId="{CA5C6C65-F092-45AF-B01E-787F7835620E}" destId="{F3835510-02B2-48F7-90C4-FE77042859AF}" srcOrd="1" destOrd="0" parTransId="{C6B36906-6E8C-4F78-849C-E6D7AB0A201B}" sibTransId="{FF3B3B2F-6846-481B-AE28-2A1D6D5BD50C}"/>
    <dgm:cxn modelId="{EA5FD1A9-2966-4607-8912-49802F3F1EF1}" srcId="{CA5C6C65-F092-45AF-B01E-787F7835620E}" destId="{F883E56F-3232-419B-8C38-4909BE2A8E9E}" srcOrd="2" destOrd="0" parTransId="{327041D1-B310-4D58-9704-F80A314B0179}" sibTransId="{4D91C343-21A5-49B8-9774-66F5FF6572FE}"/>
    <dgm:cxn modelId="{69E002D4-3191-4055-A861-4CCDE1826907}" type="presOf" srcId="{CA5C6C65-F092-45AF-B01E-787F7835620E}" destId="{BE5A568D-45F1-4E93-ABBF-093019C62842}" srcOrd="0" destOrd="0" presId="urn:microsoft.com/office/officeart/2018/2/layout/IconVerticalSolidList"/>
    <dgm:cxn modelId="{00FD8CD6-7A07-4B0E-9088-02EA47741D47}" srcId="{CA5C6C65-F092-45AF-B01E-787F7835620E}" destId="{3E1E596D-3086-4EB6-AAA1-1E2803D533F5}" srcOrd="0" destOrd="0" parTransId="{4AB2B3AC-34F2-4EF7-BC42-57AAA8FE1331}" sibTransId="{B5DBE68E-0020-40CD-9A83-035D5022B34A}"/>
    <dgm:cxn modelId="{19FF30F5-E00E-4AF4-B61B-A96B9A553CA7}" type="presOf" srcId="{3E1E596D-3086-4EB6-AAA1-1E2803D533F5}" destId="{EC807BDE-E832-458D-B5B8-A23ED52DBA07}" srcOrd="0" destOrd="0" presId="urn:microsoft.com/office/officeart/2018/2/layout/IconVerticalSolidList"/>
    <dgm:cxn modelId="{2EEA8615-4AC6-49A3-BD04-085339350E0C}" type="presParOf" srcId="{BE5A568D-45F1-4E93-ABBF-093019C62842}" destId="{C740B26C-C295-4C8E-A72A-F59EF2B13212}" srcOrd="0" destOrd="0" presId="urn:microsoft.com/office/officeart/2018/2/layout/IconVerticalSolidList"/>
    <dgm:cxn modelId="{CF0ED9CE-BBC7-4264-92D2-75EF4BF05C77}" type="presParOf" srcId="{C740B26C-C295-4C8E-A72A-F59EF2B13212}" destId="{1EF1DB42-7A16-435D-BE8A-071A825F5902}" srcOrd="0" destOrd="0" presId="urn:microsoft.com/office/officeart/2018/2/layout/IconVerticalSolidList"/>
    <dgm:cxn modelId="{E92E67EE-717C-4FF3-ADE8-1CEE5D6A26F8}" type="presParOf" srcId="{C740B26C-C295-4C8E-A72A-F59EF2B13212}" destId="{54C1FF5B-AC07-440F-A70C-048696C8F395}" srcOrd="1" destOrd="0" presId="urn:microsoft.com/office/officeart/2018/2/layout/IconVerticalSolidList"/>
    <dgm:cxn modelId="{09166F7F-FF7C-4CF9-B7A8-F03E40D9596F}" type="presParOf" srcId="{C740B26C-C295-4C8E-A72A-F59EF2B13212}" destId="{C79D3C67-E3A5-49AB-9C20-DD02A8AFDFF3}" srcOrd="2" destOrd="0" presId="urn:microsoft.com/office/officeart/2018/2/layout/IconVerticalSolidList"/>
    <dgm:cxn modelId="{B91B263D-5AA7-493B-ABA4-F2864E317291}" type="presParOf" srcId="{C740B26C-C295-4C8E-A72A-F59EF2B13212}" destId="{EC807BDE-E832-458D-B5B8-A23ED52DBA07}" srcOrd="3" destOrd="0" presId="urn:microsoft.com/office/officeart/2018/2/layout/IconVerticalSolidList"/>
    <dgm:cxn modelId="{30F86599-26B3-4C25-A76A-8B811B7E20B3}" type="presParOf" srcId="{BE5A568D-45F1-4E93-ABBF-093019C62842}" destId="{CC4D7020-8ED0-4678-B026-3942E78FF468}" srcOrd="1" destOrd="0" presId="urn:microsoft.com/office/officeart/2018/2/layout/IconVerticalSolidList"/>
    <dgm:cxn modelId="{5CD605D3-5B47-4706-9866-B13AF962539E}" type="presParOf" srcId="{BE5A568D-45F1-4E93-ABBF-093019C62842}" destId="{B7741548-4457-416E-BABC-1E68A1A08198}" srcOrd="2" destOrd="0" presId="urn:microsoft.com/office/officeart/2018/2/layout/IconVerticalSolidList"/>
    <dgm:cxn modelId="{4FC0DDAC-27B2-42A7-867A-6D41FCAF240F}" type="presParOf" srcId="{B7741548-4457-416E-BABC-1E68A1A08198}" destId="{9BA40AD5-1657-40E6-A4E5-EE0B64D19733}" srcOrd="0" destOrd="0" presId="urn:microsoft.com/office/officeart/2018/2/layout/IconVerticalSolidList"/>
    <dgm:cxn modelId="{41C3E680-F04F-4D19-A307-969F463D3A31}" type="presParOf" srcId="{B7741548-4457-416E-BABC-1E68A1A08198}" destId="{2E5BC99E-0418-44A3-978E-D28F361F990A}" srcOrd="1" destOrd="0" presId="urn:microsoft.com/office/officeart/2018/2/layout/IconVerticalSolidList"/>
    <dgm:cxn modelId="{241A05FF-0B0C-4CEB-8F6D-85B053DF8B29}" type="presParOf" srcId="{B7741548-4457-416E-BABC-1E68A1A08198}" destId="{D3B2B71E-2AC8-414E-BB67-1C2A426A5EA9}" srcOrd="2" destOrd="0" presId="urn:microsoft.com/office/officeart/2018/2/layout/IconVerticalSolidList"/>
    <dgm:cxn modelId="{DE38CFAE-D35D-4317-A3CA-7D2A669BB3F3}" type="presParOf" srcId="{B7741548-4457-416E-BABC-1E68A1A08198}" destId="{849F52D8-F2C3-4AD7-ABF9-8EF79536C805}" srcOrd="3" destOrd="0" presId="urn:microsoft.com/office/officeart/2018/2/layout/IconVerticalSolidList"/>
    <dgm:cxn modelId="{FE69273E-8C4C-47C9-9816-FDCA74894F76}" type="presParOf" srcId="{BE5A568D-45F1-4E93-ABBF-093019C62842}" destId="{7CDB41C1-FC6B-4043-9FDC-7A573EDC8838}" srcOrd="3" destOrd="0" presId="urn:microsoft.com/office/officeart/2018/2/layout/IconVerticalSolidList"/>
    <dgm:cxn modelId="{39C5CC9D-0BCB-4097-BE1F-DF7D289B5FE1}" type="presParOf" srcId="{BE5A568D-45F1-4E93-ABBF-093019C62842}" destId="{6ACB29DB-48DD-4DF9-85F3-55251EC7428C}" srcOrd="4" destOrd="0" presId="urn:microsoft.com/office/officeart/2018/2/layout/IconVerticalSolidList"/>
    <dgm:cxn modelId="{B0EE4BB7-9583-4F5C-AC12-2A1F5A37722C}" type="presParOf" srcId="{6ACB29DB-48DD-4DF9-85F3-55251EC7428C}" destId="{17A02198-F3F5-4D20-90C4-FEB88649ED50}" srcOrd="0" destOrd="0" presId="urn:microsoft.com/office/officeart/2018/2/layout/IconVerticalSolidList"/>
    <dgm:cxn modelId="{90EA938A-36B9-46B6-8872-9B38B8227CE7}" type="presParOf" srcId="{6ACB29DB-48DD-4DF9-85F3-55251EC7428C}" destId="{88DB1899-21D4-40B5-8D4B-2947D9E1875A}" srcOrd="1" destOrd="0" presId="urn:microsoft.com/office/officeart/2018/2/layout/IconVerticalSolidList"/>
    <dgm:cxn modelId="{56492595-5F08-4210-81B3-80A04C8D56A5}" type="presParOf" srcId="{6ACB29DB-48DD-4DF9-85F3-55251EC7428C}" destId="{02EC3D48-2EE0-418F-BA84-A9883D60430E}" srcOrd="2" destOrd="0" presId="urn:microsoft.com/office/officeart/2018/2/layout/IconVerticalSolidList"/>
    <dgm:cxn modelId="{1789713C-61FC-4E0F-8A03-5C4809F55472}" type="presParOf" srcId="{6ACB29DB-48DD-4DF9-85F3-55251EC7428C}" destId="{4D98BA3F-F08A-418C-8AAA-01EC5955C6B6}" srcOrd="3" destOrd="0" presId="urn:microsoft.com/office/officeart/2018/2/layout/IconVerticalSolidList"/>
    <dgm:cxn modelId="{36A37029-73D0-4912-968B-A67B4180A923}" type="presParOf" srcId="{BE5A568D-45F1-4E93-ABBF-093019C62842}" destId="{DE6AD3E3-BACD-4891-BB51-2E12AF89F4CF}" srcOrd="5" destOrd="0" presId="urn:microsoft.com/office/officeart/2018/2/layout/IconVerticalSolidList"/>
    <dgm:cxn modelId="{A4ACC979-2B40-492E-AA1C-98ED6231E21A}" type="presParOf" srcId="{BE5A568D-45F1-4E93-ABBF-093019C62842}" destId="{3E36A22F-2EC2-4B87-80A2-B9A6655FD681}" srcOrd="6" destOrd="0" presId="urn:microsoft.com/office/officeart/2018/2/layout/IconVerticalSolidList"/>
    <dgm:cxn modelId="{411B4EAB-DDCC-4299-8522-E436C081020B}" type="presParOf" srcId="{3E36A22F-2EC2-4B87-80A2-B9A6655FD681}" destId="{09D64DE7-1069-4407-B5B5-6F73DB87D134}" srcOrd="0" destOrd="0" presId="urn:microsoft.com/office/officeart/2018/2/layout/IconVerticalSolidList"/>
    <dgm:cxn modelId="{F082E155-465B-44C9-953F-7707CCF8F494}" type="presParOf" srcId="{3E36A22F-2EC2-4B87-80A2-B9A6655FD681}" destId="{6D8CA210-9E35-4848-9B68-391EC5630A8B}" srcOrd="1" destOrd="0" presId="urn:microsoft.com/office/officeart/2018/2/layout/IconVerticalSolidList"/>
    <dgm:cxn modelId="{B8A328EE-20B0-40E6-A006-9C4DA7D0FDF9}" type="presParOf" srcId="{3E36A22F-2EC2-4B87-80A2-B9A6655FD681}" destId="{20791CA6-C964-43D9-AA83-6C1458167E70}" srcOrd="2" destOrd="0" presId="urn:microsoft.com/office/officeart/2018/2/layout/IconVerticalSolidList"/>
    <dgm:cxn modelId="{98023CE6-9E4D-4C3E-AAD2-F18EFF5D5842}" type="presParOf" srcId="{3E36A22F-2EC2-4B87-80A2-B9A6655FD681}" destId="{A602E7B7-957D-425A-A198-E019DD96B3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3BE43C6-A31E-47A7-A15C-22D84102D4E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4B3901E-3C75-4D16-AA48-91AB20E87FE8}">
      <dgm:prSet/>
      <dgm:spPr/>
      <dgm:t>
        <a:bodyPr/>
        <a:lstStyle/>
        <a:p>
          <a:r>
            <a:rPr lang="es-ES_tradnl" b="0" i="0"/>
            <a:t>Chianti Clásico Riserva, por ley, debe de tener al menos dos años de los cuales tres meses deben de ser en botella</a:t>
          </a:r>
          <a:endParaRPr lang="en-US"/>
        </a:p>
      </dgm:t>
    </dgm:pt>
    <dgm:pt modelId="{7D9300FF-CED4-43AC-A1E1-012BCE059DEB}" type="parTrans" cxnId="{41B2D512-95B7-4E12-ACDA-7F8F35F1A4F9}">
      <dgm:prSet/>
      <dgm:spPr/>
      <dgm:t>
        <a:bodyPr/>
        <a:lstStyle/>
        <a:p>
          <a:endParaRPr lang="en-US"/>
        </a:p>
      </dgm:t>
    </dgm:pt>
    <dgm:pt modelId="{2F390213-E8B1-4EF6-8C19-46D5E9BD5E13}" type="sibTrans" cxnId="{41B2D512-95B7-4E12-ACDA-7F8F35F1A4F9}">
      <dgm:prSet/>
      <dgm:spPr/>
      <dgm:t>
        <a:bodyPr/>
        <a:lstStyle/>
        <a:p>
          <a:endParaRPr lang="en-US"/>
        </a:p>
      </dgm:t>
    </dgm:pt>
    <dgm:pt modelId="{88B9A65A-CC94-4F95-828E-853C2DAAE89C}">
      <dgm:prSet/>
      <dgm:spPr/>
      <dgm:t>
        <a:bodyPr/>
        <a:lstStyle/>
        <a:p>
          <a:r>
            <a:rPr lang="es-ES_tradnl" b="0" i="0"/>
            <a:t>Riserva es generalmente hecho únicamente en las mejores añadas con uvas que vienen de viñedos seleccionados</a:t>
          </a:r>
          <a:endParaRPr lang="en-US"/>
        </a:p>
      </dgm:t>
    </dgm:pt>
    <dgm:pt modelId="{2A91A4FB-5330-4DC4-A371-1AE728FB2AE2}" type="parTrans" cxnId="{1C60489C-0417-4DB7-AECE-CBFB4014EA51}">
      <dgm:prSet/>
      <dgm:spPr/>
      <dgm:t>
        <a:bodyPr/>
        <a:lstStyle/>
        <a:p>
          <a:endParaRPr lang="en-US"/>
        </a:p>
      </dgm:t>
    </dgm:pt>
    <dgm:pt modelId="{D10CE5F8-9778-4030-A16C-5CA394DAA00F}" type="sibTrans" cxnId="{1C60489C-0417-4DB7-AECE-CBFB4014EA51}">
      <dgm:prSet/>
      <dgm:spPr/>
      <dgm:t>
        <a:bodyPr/>
        <a:lstStyle/>
        <a:p>
          <a:endParaRPr lang="en-US"/>
        </a:p>
      </dgm:t>
    </dgm:pt>
    <dgm:pt modelId="{D6C074C6-062D-4794-B616-FB6AABBBDCC2}">
      <dgm:prSet/>
      <dgm:spPr/>
      <dgm:t>
        <a:bodyPr/>
        <a:lstStyle/>
        <a:p>
          <a:r>
            <a:rPr lang="es-ES_tradnl" b="0" i="0"/>
            <a:t>Chianti Clásico Gran Selezione, fue creado en 2013 con vinos que vienen de uvas seleccionadas de viñedos del 2010 en adelante</a:t>
          </a:r>
          <a:endParaRPr lang="en-US"/>
        </a:p>
      </dgm:t>
    </dgm:pt>
    <dgm:pt modelId="{E64A947A-C0FA-482D-8893-620427B0B40C}" type="parTrans" cxnId="{0C360457-66E7-486A-B4E7-24C7E9CE2245}">
      <dgm:prSet/>
      <dgm:spPr/>
      <dgm:t>
        <a:bodyPr/>
        <a:lstStyle/>
        <a:p>
          <a:endParaRPr lang="en-US"/>
        </a:p>
      </dgm:t>
    </dgm:pt>
    <dgm:pt modelId="{C9E3D98B-3E75-4D01-84B1-62209E7203FE}" type="sibTrans" cxnId="{0C360457-66E7-486A-B4E7-24C7E9CE2245}">
      <dgm:prSet/>
      <dgm:spPr/>
      <dgm:t>
        <a:bodyPr/>
        <a:lstStyle/>
        <a:p>
          <a:endParaRPr lang="en-US"/>
        </a:p>
      </dgm:t>
    </dgm:pt>
    <dgm:pt modelId="{FA968182-9BA9-428E-B9F9-9A31FB75908D}">
      <dgm:prSet/>
      <dgm:spPr/>
      <dgm:t>
        <a:bodyPr/>
        <a:lstStyle/>
        <a:p>
          <a:r>
            <a:rPr lang="es-ES_tradnl" b="0" i="0"/>
            <a:t>Chianti  Clásico Gran Selezione debe de ser envejecido trece meses incluyendo tres meses en botella antes de ir al mercado</a:t>
          </a:r>
          <a:endParaRPr lang="en-US"/>
        </a:p>
      </dgm:t>
    </dgm:pt>
    <dgm:pt modelId="{BC282F2E-74A1-4EC7-AD2D-80A97C67418A}" type="parTrans" cxnId="{B620C47C-6EC9-40C0-877D-60360EA0EC50}">
      <dgm:prSet/>
      <dgm:spPr/>
      <dgm:t>
        <a:bodyPr/>
        <a:lstStyle/>
        <a:p>
          <a:endParaRPr lang="en-US"/>
        </a:p>
      </dgm:t>
    </dgm:pt>
    <dgm:pt modelId="{258FFAFA-C33D-457F-B24E-4BBA7FCD5AC5}" type="sibTrans" cxnId="{B620C47C-6EC9-40C0-877D-60360EA0EC50}">
      <dgm:prSet/>
      <dgm:spPr/>
      <dgm:t>
        <a:bodyPr/>
        <a:lstStyle/>
        <a:p>
          <a:endParaRPr lang="en-US"/>
        </a:p>
      </dgm:t>
    </dgm:pt>
    <dgm:pt modelId="{C5EAF9E3-7E9E-4490-AA4E-48B768C1E4BB}">
      <dgm:prSet/>
      <dgm:spPr/>
      <dgm:t>
        <a:bodyPr/>
        <a:lstStyle/>
        <a:p>
          <a:r>
            <a:rPr lang="es-ES_tradnl" b="0" i="0" dirty="0"/>
            <a:t>No se hace todos los años, pero cuando se crea es exquisito</a:t>
          </a:r>
          <a:endParaRPr lang="en-US" dirty="0"/>
        </a:p>
      </dgm:t>
    </dgm:pt>
    <dgm:pt modelId="{75CB93AE-BA48-4E6F-AF9D-4E8B494F79CD}" type="parTrans" cxnId="{B7BA6A26-A74B-4DA9-A3AE-96A59487811B}">
      <dgm:prSet/>
      <dgm:spPr/>
      <dgm:t>
        <a:bodyPr/>
        <a:lstStyle/>
        <a:p>
          <a:endParaRPr lang="en-US"/>
        </a:p>
      </dgm:t>
    </dgm:pt>
    <dgm:pt modelId="{DC798B9A-AF22-41DC-837D-3F8EF640CFDE}" type="sibTrans" cxnId="{B7BA6A26-A74B-4DA9-A3AE-96A59487811B}">
      <dgm:prSet/>
      <dgm:spPr/>
      <dgm:t>
        <a:bodyPr/>
        <a:lstStyle/>
        <a:p>
          <a:endParaRPr lang="en-US"/>
        </a:p>
      </dgm:t>
    </dgm:pt>
    <dgm:pt modelId="{EB5D1AE6-0BB0-4357-BB83-093CCA3F5836}" type="pres">
      <dgm:prSet presAssocID="{33BE43C6-A31E-47A7-A15C-22D84102D4EE}" presName="root" presStyleCnt="0">
        <dgm:presLayoutVars>
          <dgm:dir/>
          <dgm:resizeHandles val="exact"/>
        </dgm:presLayoutVars>
      </dgm:prSet>
      <dgm:spPr/>
    </dgm:pt>
    <dgm:pt modelId="{C8B1A1E2-78F5-4D1E-B9F1-2BD7C2B9815B}" type="pres">
      <dgm:prSet presAssocID="{B4B3901E-3C75-4D16-AA48-91AB20E87FE8}" presName="compNode" presStyleCnt="0"/>
      <dgm:spPr/>
    </dgm:pt>
    <dgm:pt modelId="{1AC4A5F1-A926-4683-AA72-C312A5C01F4B}" type="pres">
      <dgm:prSet presAssocID="{B4B3901E-3C75-4D16-AA48-91AB20E87FE8}" presName="bgRect" presStyleLbl="bgShp" presStyleIdx="0" presStyleCnt="5"/>
      <dgm:spPr/>
    </dgm:pt>
    <dgm:pt modelId="{71EB83D5-FA14-4768-94A7-C274C3CA1840}" type="pres">
      <dgm:prSet presAssocID="{B4B3901E-3C75-4D16-AA48-91AB20E87FE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BBDCF332-6833-4433-9C5F-C13997BB97F0}" type="pres">
      <dgm:prSet presAssocID="{B4B3901E-3C75-4D16-AA48-91AB20E87FE8}" presName="spaceRect" presStyleCnt="0"/>
      <dgm:spPr/>
    </dgm:pt>
    <dgm:pt modelId="{995F8BBE-9626-43C3-BBD5-68CA6DE59DE6}" type="pres">
      <dgm:prSet presAssocID="{B4B3901E-3C75-4D16-AA48-91AB20E87FE8}" presName="parTx" presStyleLbl="revTx" presStyleIdx="0" presStyleCnt="5">
        <dgm:presLayoutVars>
          <dgm:chMax val="0"/>
          <dgm:chPref val="0"/>
        </dgm:presLayoutVars>
      </dgm:prSet>
      <dgm:spPr/>
    </dgm:pt>
    <dgm:pt modelId="{99646CEF-EF59-499F-8B5E-8BE492744845}" type="pres">
      <dgm:prSet presAssocID="{2F390213-E8B1-4EF6-8C19-46D5E9BD5E13}" presName="sibTrans" presStyleCnt="0"/>
      <dgm:spPr/>
    </dgm:pt>
    <dgm:pt modelId="{B9025A3F-7AC7-4A92-A7D3-D009C64F4C67}" type="pres">
      <dgm:prSet presAssocID="{88B9A65A-CC94-4F95-828E-853C2DAAE89C}" presName="compNode" presStyleCnt="0"/>
      <dgm:spPr/>
    </dgm:pt>
    <dgm:pt modelId="{F51B579E-7E33-44D6-89F1-BA46526D4A11}" type="pres">
      <dgm:prSet presAssocID="{88B9A65A-CC94-4F95-828E-853C2DAAE89C}" presName="bgRect" presStyleLbl="bgShp" presStyleIdx="1" presStyleCnt="5"/>
      <dgm:spPr/>
    </dgm:pt>
    <dgm:pt modelId="{36A4544C-26A7-471F-8BCA-FD24F9D9B5D0}" type="pres">
      <dgm:prSet presAssocID="{88B9A65A-CC94-4F95-828E-853C2DAAE89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es"/>
        </a:ext>
      </dgm:extLst>
    </dgm:pt>
    <dgm:pt modelId="{A56DA173-2C88-46F9-A8E7-114AFCB0D3D7}" type="pres">
      <dgm:prSet presAssocID="{88B9A65A-CC94-4F95-828E-853C2DAAE89C}" presName="spaceRect" presStyleCnt="0"/>
      <dgm:spPr/>
    </dgm:pt>
    <dgm:pt modelId="{871AF61B-3BD8-4D6F-BD2B-DCFAD4480FE6}" type="pres">
      <dgm:prSet presAssocID="{88B9A65A-CC94-4F95-828E-853C2DAAE89C}" presName="parTx" presStyleLbl="revTx" presStyleIdx="1" presStyleCnt="5">
        <dgm:presLayoutVars>
          <dgm:chMax val="0"/>
          <dgm:chPref val="0"/>
        </dgm:presLayoutVars>
      </dgm:prSet>
      <dgm:spPr/>
    </dgm:pt>
    <dgm:pt modelId="{7665A1FA-BAE3-4464-8DA7-E6DB5134869C}" type="pres">
      <dgm:prSet presAssocID="{D10CE5F8-9778-4030-A16C-5CA394DAA00F}" presName="sibTrans" presStyleCnt="0"/>
      <dgm:spPr/>
    </dgm:pt>
    <dgm:pt modelId="{8BB34C85-0C94-4B0F-87EB-F0B62080EA2A}" type="pres">
      <dgm:prSet presAssocID="{D6C074C6-062D-4794-B616-FB6AABBBDCC2}" presName="compNode" presStyleCnt="0"/>
      <dgm:spPr/>
    </dgm:pt>
    <dgm:pt modelId="{81A8D293-BD21-4FFD-AA7C-F03019EAE9ED}" type="pres">
      <dgm:prSet presAssocID="{D6C074C6-062D-4794-B616-FB6AABBBDCC2}" presName="bgRect" presStyleLbl="bgShp" presStyleIdx="2" presStyleCnt="5"/>
      <dgm:spPr/>
    </dgm:pt>
    <dgm:pt modelId="{3B06302E-31A8-4195-AB93-2958D170A036}" type="pres">
      <dgm:prSet presAssocID="{D6C074C6-062D-4794-B616-FB6AABBBDCC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e"/>
        </a:ext>
      </dgm:extLst>
    </dgm:pt>
    <dgm:pt modelId="{25248FDC-966C-4AAC-A40B-91F9EC6E11F8}" type="pres">
      <dgm:prSet presAssocID="{D6C074C6-062D-4794-B616-FB6AABBBDCC2}" presName="spaceRect" presStyleCnt="0"/>
      <dgm:spPr/>
    </dgm:pt>
    <dgm:pt modelId="{3C6F76DB-37D3-4964-9BC6-CD6434B383FA}" type="pres">
      <dgm:prSet presAssocID="{D6C074C6-062D-4794-B616-FB6AABBBDCC2}" presName="parTx" presStyleLbl="revTx" presStyleIdx="2" presStyleCnt="5">
        <dgm:presLayoutVars>
          <dgm:chMax val="0"/>
          <dgm:chPref val="0"/>
        </dgm:presLayoutVars>
      </dgm:prSet>
      <dgm:spPr/>
    </dgm:pt>
    <dgm:pt modelId="{2B3F1835-2937-4F02-A967-1752331DD52C}" type="pres">
      <dgm:prSet presAssocID="{C9E3D98B-3E75-4D01-84B1-62209E7203FE}" presName="sibTrans" presStyleCnt="0"/>
      <dgm:spPr/>
    </dgm:pt>
    <dgm:pt modelId="{EF0C3CDB-C79C-4FDB-80F5-78D859570550}" type="pres">
      <dgm:prSet presAssocID="{FA968182-9BA9-428E-B9F9-9A31FB75908D}" presName="compNode" presStyleCnt="0"/>
      <dgm:spPr/>
    </dgm:pt>
    <dgm:pt modelId="{906437D5-2760-488B-8B37-EEAD6F3B08DA}" type="pres">
      <dgm:prSet presAssocID="{FA968182-9BA9-428E-B9F9-9A31FB75908D}" presName="bgRect" presStyleLbl="bgShp" presStyleIdx="3" presStyleCnt="5"/>
      <dgm:spPr/>
    </dgm:pt>
    <dgm:pt modelId="{55AE1DCF-F21B-4658-9F81-E8747F8A4353}" type="pres">
      <dgm:prSet presAssocID="{FA968182-9BA9-428E-B9F9-9A31FB75908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mpagne Glasses"/>
        </a:ext>
      </dgm:extLst>
    </dgm:pt>
    <dgm:pt modelId="{98E993FD-357C-469D-A6C1-A152B0F8B597}" type="pres">
      <dgm:prSet presAssocID="{FA968182-9BA9-428E-B9F9-9A31FB75908D}" presName="spaceRect" presStyleCnt="0"/>
      <dgm:spPr/>
    </dgm:pt>
    <dgm:pt modelId="{17EEC7E8-CDB9-4B8B-987D-7E37AD68AD12}" type="pres">
      <dgm:prSet presAssocID="{FA968182-9BA9-428E-B9F9-9A31FB75908D}" presName="parTx" presStyleLbl="revTx" presStyleIdx="3" presStyleCnt="5">
        <dgm:presLayoutVars>
          <dgm:chMax val="0"/>
          <dgm:chPref val="0"/>
        </dgm:presLayoutVars>
      </dgm:prSet>
      <dgm:spPr/>
    </dgm:pt>
    <dgm:pt modelId="{2E8B974C-D268-4D82-A5DE-5815DD99EBE4}" type="pres">
      <dgm:prSet presAssocID="{258FFAFA-C33D-457F-B24E-4BBA7FCD5AC5}" presName="sibTrans" presStyleCnt="0"/>
      <dgm:spPr/>
    </dgm:pt>
    <dgm:pt modelId="{D5AE9F18-5BE8-473C-8992-644F54B7BE7E}" type="pres">
      <dgm:prSet presAssocID="{C5EAF9E3-7E9E-4490-AA4E-48B768C1E4BB}" presName="compNode" presStyleCnt="0"/>
      <dgm:spPr/>
    </dgm:pt>
    <dgm:pt modelId="{974E7A76-37A0-4AA2-9B70-FED8249AF0B2}" type="pres">
      <dgm:prSet presAssocID="{C5EAF9E3-7E9E-4490-AA4E-48B768C1E4BB}" presName="bgRect" presStyleLbl="bgShp" presStyleIdx="4" presStyleCnt="5"/>
      <dgm:spPr/>
    </dgm:pt>
    <dgm:pt modelId="{75CA0209-DC8F-46F4-A17C-0759E6B1AABC}" type="pres">
      <dgm:prSet presAssocID="{C5EAF9E3-7E9E-4490-AA4E-48B768C1E4B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ist"/>
        </a:ext>
      </dgm:extLst>
    </dgm:pt>
    <dgm:pt modelId="{BAA5CAAF-CC66-4F5C-B129-1A262CD2D897}" type="pres">
      <dgm:prSet presAssocID="{C5EAF9E3-7E9E-4490-AA4E-48B768C1E4BB}" presName="spaceRect" presStyleCnt="0"/>
      <dgm:spPr/>
    </dgm:pt>
    <dgm:pt modelId="{2D7BFC3E-9BB0-4B7D-99BE-9C0CB5863572}" type="pres">
      <dgm:prSet presAssocID="{C5EAF9E3-7E9E-4490-AA4E-48B768C1E4B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1B2D512-95B7-4E12-ACDA-7F8F35F1A4F9}" srcId="{33BE43C6-A31E-47A7-A15C-22D84102D4EE}" destId="{B4B3901E-3C75-4D16-AA48-91AB20E87FE8}" srcOrd="0" destOrd="0" parTransId="{7D9300FF-CED4-43AC-A1E1-012BCE059DEB}" sibTransId="{2F390213-E8B1-4EF6-8C19-46D5E9BD5E13}"/>
    <dgm:cxn modelId="{45F28A20-B16E-4BAD-8FFB-30CF57934186}" type="presOf" srcId="{FA968182-9BA9-428E-B9F9-9A31FB75908D}" destId="{17EEC7E8-CDB9-4B8B-987D-7E37AD68AD12}" srcOrd="0" destOrd="0" presId="urn:microsoft.com/office/officeart/2018/2/layout/IconVerticalSolidList"/>
    <dgm:cxn modelId="{D2EF4726-9960-468B-B4E3-878EB09C3F2D}" type="presOf" srcId="{33BE43C6-A31E-47A7-A15C-22D84102D4EE}" destId="{EB5D1AE6-0BB0-4357-BB83-093CCA3F5836}" srcOrd="0" destOrd="0" presId="urn:microsoft.com/office/officeart/2018/2/layout/IconVerticalSolidList"/>
    <dgm:cxn modelId="{B7BA6A26-A74B-4DA9-A3AE-96A59487811B}" srcId="{33BE43C6-A31E-47A7-A15C-22D84102D4EE}" destId="{C5EAF9E3-7E9E-4490-AA4E-48B768C1E4BB}" srcOrd="4" destOrd="0" parTransId="{75CB93AE-BA48-4E6F-AF9D-4E8B494F79CD}" sibTransId="{DC798B9A-AF22-41DC-837D-3F8EF640CFDE}"/>
    <dgm:cxn modelId="{2420473E-CA0D-4A17-BFD8-BA985DA55C23}" type="presOf" srcId="{D6C074C6-062D-4794-B616-FB6AABBBDCC2}" destId="{3C6F76DB-37D3-4964-9BC6-CD6434B383FA}" srcOrd="0" destOrd="0" presId="urn:microsoft.com/office/officeart/2018/2/layout/IconVerticalSolidList"/>
    <dgm:cxn modelId="{AA11A971-7434-4C15-8EEA-E3CB8439478C}" type="presOf" srcId="{C5EAF9E3-7E9E-4490-AA4E-48B768C1E4BB}" destId="{2D7BFC3E-9BB0-4B7D-99BE-9C0CB5863572}" srcOrd="0" destOrd="0" presId="urn:microsoft.com/office/officeart/2018/2/layout/IconVerticalSolidList"/>
    <dgm:cxn modelId="{0F350A54-AB7C-493A-B961-09D6EA020CDC}" type="presOf" srcId="{88B9A65A-CC94-4F95-828E-853C2DAAE89C}" destId="{871AF61B-3BD8-4D6F-BD2B-DCFAD4480FE6}" srcOrd="0" destOrd="0" presId="urn:microsoft.com/office/officeart/2018/2/layout/IconVerticalSolidList"/>
    <dgm:cxn modelId="{0C360457-66E7-486A-B4E7-24C7E9CE2245}" srcId="{33BE43C6-A31E-47A7-A15C-22D84102D4EE}" destId="{D6C074C6-062D-4794-B616-FB6AABBBDCC2}" srcOrd="2" destOrd="0" parTransId="{E64A947A-C0FA-482D-8893-620427B0B40C}" sibTransId="{C9E3D98B-3E75-4D01-84B1-62209E7203FE}"/>
    <dgm:cxn modelId="{B620C47C-6EC9-40C0-877D-60360EA0EC50}" srcId="{33BE43C6-A31E-47A7-A15C-22D84102D4EE}" destId="{FA968182-9BA9-428E-B9F9-9A31FB75908D}" srcOrd="3" destOrd="0" parTransId="{BC282F2E-74A1-4EC7-AD2D-80A97C67418A}" sibTransId="{258FFAFA-C33D-457F-B24E-4BBA7FCD5AC5}"/>
    <dgm:cxn modelId="{1C60489C-0417-4DB7-AECE-CBFB4014EA51}" srcId="{33BE43C6-A31E-47A7-A15C-22D84102D4EE}" destId="{88B9A65A-CC94-4F95-828E-853C2DAAE89C}" srcOrd="1" destOrd="0" parTransId="{2A91A4FB-5330-4DC4-A371-1AE728FB2AE2}" sibTransId="{D10CE5F8-9778-4030-A16C-5CA394DAA00F}"/>
    <dgm:cxn modelId="{A3A049A5-E506-4320-ADA7-EFB1351D37D8}" type="presOf" srcId="{B4B3901E-3C75-4D16-AA48-91AB20E87FE8}" destId="{995F8BBE-9626-43C3-BBD5-68CA6DE59DE6}" srcOrd="0" destOrd="0" presId="urn:microsoft.com/office/officeart/2018/2/layout/IconVerticalSolidList"/>
    <dgm:cxn modelId="{C3686B0D-0657-4B63-B6A8-80BD11B23834}" type="presParOf" srcId="{EB5D1AE6-0BB0-4357-BB83-093CCA3F5836}" destId="{C8B1A1E2-78F5-4D1E-B9F1-2BD7C2B9815B}" srcOrd="0" destOrd="0" presId="urn:microsoft.com/office/officeart/2018/2/layout/IconVerticalSolidList"/>
    <dgm:cxn modelId="{281CB74D-EAF1-4E3A-AD09-65C7F6F113E0}" type="presParOf" srcId="{C8B1A1E2-78F5-4D1E-B9F1-2BD7C2B9815B}" destId="{1AC4A5F1-A926-4683-AA72-C312A5C01F4B}" srcOrd="0" destOrd="0" presId="urn:microsoft.com/office/officeart/2018/2/layout/IconVerticalSolidList"/>
    <dgm:cxn modelId="{7E2A27A4-23B4-454C-AF48-A08AF3DED0AD}" type="presParOf" srcId="{C8B1A1E2-78F5-4D1E-B9F1-2BD7C2B9815B}" destId="{71EB83D5-FA14-4768-94A7-C274C3CA1840}" srcOrd="1" destOrd="0" presId="urn:microsoft.com/office/officeart/2018/2/layout/IconVerticalSolidList"/>
    <dgm:cxn modelId="{30002BCE-139C-4494-AC7E-EC2F6173EE2B}" type="presParOf" srcId="{C8B1A1E2-78F5-4D1E-B9F1-2BD7C2B9815B}" destId="{BBDCF332-6833-4433-9C5F-C13997BB97F0}" srcOrd="2" destOrd="0" presId="urn:microsoft.com/office/officeart/2018/2/layout/IconVerticalSolidList"/>
    <dgm:cxn modelId="{5915DB1E-4667-47FD-B1F9-AFBF429384E8}" type="presParOf" srcId="{C8B1A1E2-78F5-4D1E-B9F1-2BD7C2B9815B}" destId="{995F8BBE-9626-43C3-BBD5-68CA6DE59DE6}" srcOrd="3" destOrd="0" presId="urn:microsoft.com/office/officeart/2018/2/layout/IconVerticalSolidList"/>
    <dgm:cxn modelId="{FFCBA29A-3214-4F70-9DD5-948DC4D13FDF}" type="presParOf" srcId="{EB5D1AE6-0BB0-4357-BB83-093CCA3F5836}" destId="{99646CEF-EF59-499F-8B5E-8BE492744845}" srcOrd="1" destOrd="0" presId="urn:microsoft.com/office/officeart/2018/2/layout/IconVerticalSolidList"/>
    <dgm:cxn modelId="{54D05E03-7C11-460F-A3DE-B35F34087376}" type="presParOf" srcId="{EB5D1AE6-0BB0-4357-BB83-093CCA3F5836}" destId="{B9025A3F-7AC7-4A92-A7D3-D009C64F4C67}" srcOrd="2" destOrd="0" presId="urn:microsoft.com/office/officeart/2018/2/layout/IconVerticalSolidList"/>
    <dgm:cxn modelId="{DCF03171-5302-4140-B892-3B659545E4FB}" type="presParOf" srcId="{B9025A3F-7AC7-4A92-A7D3-D009C64F4C67}" destId="{F51B579E-7E33-44D6-89F1-BA46526D4A11}" srcOrd="0" destOrd="0" presId="urn:microsoft.com/office/officeart/2018/2/layout/IconVerticalSolidList"/>
    <dgm:cxn modelId="{B29953B7-7DB5-4907-A189-A7DD4B7B99D5}" type="presParOf" srcId="{B9025A3F-7AC7-4A92-A7D3-D009C64F4C67}" destId="{36A4544C-26A7-471F-8BCA-FD24F9D9B5D0}" srcOrd="1" destOrd="0" presId="urn:microsoft.com/office/officeart/2018/2/layout/IconVerticalSolidList"/>
    <dgm:cxn modelId="{17B4079F-8042-4473-97D0-C7DE12C1903C}" type="presParOf" srcId="{B9025A3F-7AC7-4A92-A7D3-D009C64F4C67}" destId="{A56DA173-2C88-46F9-A8E7-114AFCB0D3D7}" srcOrd="2" destOrd="0" presId="urn:microsoft.com/office/officeart/2018/2/layout/IconVerticalSolidList"/>
    <dgm:cxn modelId="{5CE54049-32D3-4154-8769-BEA11122168A}" type="presParOf" srcId="{B9025A3F-7AC7-4A92-A7D3-D009C64F4C67}" destId="{871AF61B-3BD8-4D6F-BD2B-DCFAD4480FE6}" srcOrd="3" destOrd="0" presId="urn:microsoft.com/office/officeart/2018/2/layout/IconVerticalSolidList"/>
    <dgm:cxn modelId="{C09ECD7F-3843-4170-B615-22527977EFF7}" type="presParOf" srcId="{EB5D1AE6-0BB0-4357-BB83-093CCA3F5836}" destId="{7665A1FA-BAE3-4464-8DA7-E6DB5134869C}" srcOrd="3" destOrd="0" presId="urn:microsoft.com/office/officeart/2018/2/layout/IconVerticalSolidList"/>
    <dgm:cxn modelId="{A95D8994-2CEC-4739-B544-68EA86E401F3}" type="presParOf" srcId="{EB5D1AE6-0BB0-4357-BB83-093CCA3F5836}" destId="{8BB34C85-0C94-4B0F-87EB-F0B62080EA2A}" srcOrd="4" destOrd="0" presId="urn:microsoft.com/office/officeart/2018/2/layout/IconVerticalSolidList"/>
    <dgm:cxn modelId="{3B939545-28B3-46AF-8F54-AC5B4430ECB7}" type="presParOf" srcId="{8BB34C85-0C94-4B0F-87EB-F0B62080EA2A}" destId="{81A8D293-BD21-4FFD-AA7C-F03019EAE9ED}" srcOrd="0" destOrd="0" presId="urn:microsoft.com/office/officeart/2018/2/layout/IconVerticalSolidList"/>
    <dgm:cxn modelId="{92554FB6-6F6F-494D-B005-411AB85DB2CC}" type="presParOf" srcId="{8BB34C85-0C94-4B0F-87EB-F0B62080EA2A}" destId="{3B06302E-31A8-4195-AB93-2958D170A036}" srcOrd="1" destOrd="0" presId="urn:microsoft.com/office/officeart/2018/2/layout/IconVerticalSolidList"/>
    <dgm:cxn modelId="{9E633675-0D0D-47F3-9383-078BF7056BB8}" type="presParOf" srcId="{8BB34C85-0C94-4B0F-87EB-F0B62080EA2A}" destId="{25248FDC-966C-4AAC-A40B-91F9EC6E11F8}" srcOrd="2" destOrd="0" presId="urn:microsoft.com/office/officeart/2018/2/layout/IconVerticalSolidList"/>
    <dgm:cxn modelId="{868CCCD2-5CBA-4460-91EB-76C4F2800BD0}" type="presParOf" srcId="{8BB34C85-0C94-4B0F-87EB-F0B62080EA2A}" destId="{3C6F76DB-37D3-4964-9BC6-CD6434B383FA}" srcOrd="3" destOrd="0" presId="urn:microsoft.com/office/officeart/2018/2/layout/IconVerticalSolidList"/>
    <dgm:cxn modelId="{15F97B1B-A509-4956-B373-57EF9F16C4D1}" type="presParOf" srcId="{EB5D1AE6-0BB0-4357-BB83-093CCA3F5836}" destId="{2B3F1835-2937-4F02-A967-1752331DD52C}" srcOrd="5" destOrd="0" presId="urn:microsoft.com/office/officeart/2018/2/layout/IconVerticalSolidList"/>
    <dgm:cxn modelId="{FAF89867-D1C0-459E-A0E9-75850DAD6B5D}" type="presParOf" srcId="{EB5D1AE6-0BB0-4357-BB83-093CCA3F5836}" destId="{EF0C3CDB-C79C-4FDB-80F5-78D859570550}" srcOrd="6" destOrd="0" presId="urn:microsoft.com/office/officeart/2018/2/layout/IconVerticalSolidList"/>
    <dgm:cxn modelId="{C846EC4C-7C3C-4962-A90F-4B9F41964C9A}" type="presParOf" srcId="{EF0C3CDB-C79C-4FDB-80F5-78D859570550}" destId="{906437D5-2760-488B-8B37-EEAD6F3B08DA}" srcOrd="0" destOrd="0" presId="urn:microsoft.com/office/officeart/2018/2/layout/IconVerticalSolidList"/>
    <dgm:cxn modelId="{1200B70C-3095-45A4-AA70-819A7812947C}" type="presParOf" srcId="{EF0C3CDB-C79C-4FDB-80F5-78D859570550}" destId="{55AE1DCF-F21B-4658-9F81-E8747F8A4353}" srcOrd="1" destOrd="0" presId="urn:microsoft.com/office/officeart/2018/2/layout/IconVerticalSolidList"/>
    <dgm:cxn modelId="{783429B4-5256-4F2A-A45D-6B3E8EC934AE}" type="presParOf" srcId="{EF0C3CDB-C79C-4FDB-80F5-78D859570550}" destId="{98E993FD-357C-469D-A6C1-A152B0F8B597}" srcOrd="2" destOrd="0" presId="urn:microsoft.com/office/officeart/2018/2/layout/IconVerticalSolidList"/>
    <dgm:cxn modelId="{EB5D774A-2C57-44EE-9362-A181E24E4AA4}" type="presParOf" srcId="{EF0C3CDB-C79C-4FDB-80F5-78D859570550}" destId="{17EEC7E8-CDB9-4B8B-987D-7E37AD68AD12}" srcOrd="3" destOrd="0" presId="urn:microsoft.com/office/officeart/2018/2/layout/IconVerticalSolidList"/>
    <dgm:cxn modelId="{886289AB-62B2-479E-9AB1-08C1544C1C2C}" type="presParOf" srcId="{EB5D1AE6-0BB0-4357-BB83-093CCA3F5836}" destId="{2E8B974C-D268-4D82-A5DE-5815DD99EBE4}" srcOrd="7" destOrd="0" presId="urn:microsoft.com/office/officeart/2018/2/layout/IconVerticalSolidList"/>
    <dgm:cxn modelId="{5BAB824E-8D65-4126-A765-294561C60F3C}" type="presParOf" srcId="{EB5D1AE6-0BB0-4357-BB83-093CCA3F5836}" destId="{D5AE9F18-5BE8-473C-8992-644F54B7BE7E}" srcOrd="8" destOrd="0" presId="urn:microsoft.com/office/officeart/2018/2/layout/IconVerticalSolidList"/>
    <dgm:cxn modelId="{383D7E1C-88DA-4503-AD2F-0B6FEE0A59B6}" type="presParOf" srcId="{D5AE9F18-5BE8-473C-8992-644F54B7BE7E}" destId="{974E7A76-37A0-4AA2-9B70-FED8249AF0B2}" srcOrd="0" destOrd="0" presId="urn:microsoft.com/office/officeart/2018/2/layout/IconVerticalSolidList"/>
    <dgm:cxn modelId="{6F72A141-3155-4F6F-AA3B-08D99C08F795}" type="presParOf" srcId="{D5AE9F18-5BE8-473C-8992-644F54B7BE7E}" destId="{75CA0209-DC8F-46F4-A17C-0759E6B1AABC}" srcOrd="1" destOrd="0" presId="urn:microsoft.com/office/officeart/2018/2/layout/IconVerticalSolidList"/>
    <dgm:cxn modelId="{8137897D-E667-4199-80F5-56E5B083AAC2}" type="presParOf" srcId="{D5AE9F18-5BE8-473C-8992-644F54B7BE7E}" destId="{BAA5CAAF-CC66-4F5C-B129-1A262CD2D897}" srcOrd="2" destOrd="0" presId="urn:microsoft.com/office/officeart/2018/2/layout/IconVerticalSolidList"/>
    <dgm:cxn modelId="{C1C3C769-0BFC-48D4-81F4-2D820AD07D4A}" type="presParOf" srcId="{D5AE9F18-5BE8-473C-8992-644F54B7BE7E}" destId="{2D7BFC3E-9BB0-4B7D-99BE-9C0CB58635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FE9B3D-5C6E-4601-9594-AF3062199F7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613B21-9C6B-4F23-B728-E2AF24E4DF60}">
      <dgm:prSet/>
      <dgm:spPr/>
      <dgm:t>
        <a:bodyPr/>
        <a:lstStyle/>
        <a:p>
          <a:r>
            <a:rPr lang="es-ES_tradnl"/>
            <a:t>Los supertoscanos son vinos tintos que se dejan envejecer durante al menos un año en pequeñas barricas de roble frances</a:t>
          </a:r>
          <a:endParaRPr lang="en-US"/>
        </a:p>
      </dgm:t>
    </dgm:pt>
    <dgm:pt modelId="{AFBB1948-FF7E-445D-8BFA-E53837548CC4}" type="parTrans" cxnId="{ACD6B52D-6C16-411D-ACD2-86C59EC31688}">
      <dgm:prSet/>
      <dgm:spPr/>
      <dgm:t>
        <a:bodyPr/>
        <a:lstStyle/>
        <a:p>
          <a:endParaRPr lang="en-US"/>
        </a:p>
      </dgm:t>
    </dgm:pt>
    <dgm:pt modelId="{3E78B37C-9AE5-481D-9CA8-D3BFFF04208D}" type="sibTrans" cxnId="{ACD6B52D-6C16-411D-ACD2-86C59EC31688}">
      <dgm:prSet/>
      <dgm:spPr/>
      <dgm:t>
        <a:bodyPr/>
        <a:lstStyle/>
        <a:p>
          <a:endParaRPr lang="en-US"/>
        </a:p>
      </dgm:t>
    </dgm:pt>
    <dgm:pt modelId="{C761FB57-0375-4520-80E2-8A515E03914B}">
      <dgm:prSet/>
      <dgm:spPr/>
      <dgm:t>
        <a:bodyPr/>
        <a:lstStyle/>
        <a:p>
          <a:r>
            <a:rPr lang="es-ES_tradnl" dirty="0"/>
            <a:t>Están elaborados con la uva </a:t>
          </a:r>
          <a:r>
            <a:rPr lang="es-ES_tradnl" dirty="0" err="1"/>
            <a:t>Sangiovese</a:t>
          </a:r>
          <a:r>
            <a:rPr lang="es-ES_tradnl" dirty="0"/>
            <a:t> acompañada por variedades clásicas de los </a:t>
          </a:r>
          <a:r>
            <a:rPr lang="es-ES_tradnl" dirty="0" err="1"/>
            <a:t>coupages</a:t>
          </a:r>
          <a:r>
            <a:rPr lang="es-ES_tradnl" dirty="0"/>
            <a:t> de Burdeos (a menudo parcialmente nuevas) (Francia) como la Cabernet Sauvignon, Cabernet </a:t>
          </a:r>
          <a:r>
            <a:rPr lang="es-ES_tradnl" dirty="0" err="1"/>
            <a:t>Franc</a:t>
          </a:r>
          <a:r>
            <a:rPr lang="es-ES_tradnl" dirty="0"/>
            <a:t>, Merlot o la Petit </a:t>
          </a:r>
          <a:r>
            <a:rPr lang="es-ES_tradnl" dirty="0" err="1"/>
            <a:t>Verdot</a:t>
          </a:r>
          <a:r>
            <a:rPr lang="es-ES_tradnl" dirty="0"/>
            <a:t>. </a:t>
          </a:r>
          <a:endParaRPr lang="en-US" dirty="0"/>
        </a:p>
      </dgm:t>
    </dgm:pt>
    <dgm:pt modelId="{2443215E-4808-4DEE-B350-9B22D231B822}" type="parTrans" cxnId="{E22F1B05-5646-49D4-BE32-2D96E20EB042}">
      <dgm:prSet/>
      <dgm:spPr/>
      <dgm:t>
        <a:bodyPr/>
        <a:lstStyle/>
        <a:p>
          <a:endParaRPr lang="en-US"/>
        </a:p>
      </dgm:t>
    </dgm:pt>
    <dgm:pt modelId="{BE9D2240-CDE6-487E-953E-53595F9612CF}" type="sibTrans" cxnId="{E22F1B05-5646-49D4-BE32-2D96E20EB042}">
      <dgm:prSet/>
      <dgm:spPr/>
      <dgm:t>
        <a:bodyPr/>
        <a:lstStyle/>
        <a:p>
          <a:endParaRPr lang="en-US"/>
        </a:p>
      </dgm:t>
    </dgm:pt>
    <dgm:pt modelId="{63FF55EF-658C-4F17-BBD7-939D46E9D2FC}">
      <dgm:prSet/>
      <dgm:spPr/>
      <dgm:t>
        <a:bodyPr/>
        <a:lstStyle/>
        <a:p>
          <a:r>
            <a:rPr lang="es-ES_tradnl"/>
            <a:t>Son vinos con cuerpo, que combinan elegancia y estructura y que suelen ser mas audaces que los tintos toscanos tradicionales.</a:t>
          </a:r>
          <a:endParaRPr lang="en-US"/>
        </a:p>
      </dgm:t>
    </dgm:pt>
    <dgm:pt modelId="{C58170B2-C2F4-47B6-92B2-EBCFCCFD0BC4}" type="parTrans" cxnId="{A595425F-98BE-4E64-9E3D-136E1850D75E}">
      <dgm:prSet/>
      <dgm:spPr/>
      <dgm:t>
        <a:bodyPr/>
        <a:lstStyle/>
        <a:p>
          <a:endParaRPr lang="en-US"/>
        </a:p>
      </dgm:t>
    </dgm:pt>
    <dgm:pt modelId="{90991AD2-337A-4A8C-97C1-A775489EBAD9}" type="sibTrans" cxnId="{A595425F-98BE-4E64-9E3D-136E1850D75E}">
      <dgm:prSet/>
      <dgm:spPr/>
      <dgm:t>
        <a:bodyPr/>
        <a:lstStyle/>
        <a:p>
          <a:endParaRPr lang="en-US"/>
        </a:p>
      </dgm:t>
    </dgm:pt>
    <dgm:pt modelId="{C0AF1D3D-54C3-43D7-8B70-9A9ADFB2CEC0}">
      <dgm:prSet/>
      <dgm:spPr/>
      <dgm:t>
        <a:bodyPr/>
        <a:lstStyle/>
        <a:p>
          <a:r>
            <a:rPr lang="es-ES_tradnl"/>
            <a:t>Originalmente eran clasificados como vinos de mesa “vino da tovala” puesto que no cumplían con las regulaciones</a:t>
          </a:r>
          <a:endParaRPr lang="en-US"/>
        </a:p>
      </dgm:t>
    </dgm:pt>
    <dgm:pt modelId="{07D2E1D6-B473-4F8D-871A-4B7E6A6CD7A7}" type="parTrans" cxnId="{2FDEDCC6-32F1-4BA8-BE24-5F3B8A27CAC7}">
      <dgm:prSet/>
      <dgm:spPr/>
      <dgm:t>
        <a:bodyPr/>
        <a:lstStyle/>
        <a:p>
          <a:endParaRPr lang="en-US"/>
        </a:p>
      </dgm:t>
    </dgm:pt>
    <dgm:pt modelId="{5EE2603D-93C4-4D74-96C3-15453B93E1B5}" type="sibTrans" cxnId="{2FDEDCC6-32F1-4BA8-BE24-5F3B8A27CAC7}">
      <dgm:prSet/>
      <dgm:spPr/>
      <dgm:t>
        <a:bodyPr/>
        <a:lstStyle/>
        <a:p>
          <a:endParaRPr lang="en-US"/>
        </a:p>
      </dgm:t>
    </dgm:pt>
    <dgm:pt modelId="{C31FA009-D85C-4548-A549-55CC40B7E24D}" type="pres">
      <dgm:prSet presAssocID="{9CFE9B3D-5C6E-4601-9594-AF3062199F73}" presName="linear" presStyleCnt="0">
        <dgm:presLayoutVars>
          <dgm:animLvl val="lvl"/>
          <dgm:resizeHandles val="exact"/>
        </dgm:presLayoutVars>
      </dgm:prSet>
      <dgm:spPr/>
    </dgm:pt>
    <dgm:pt modelId="{50E7DC4B-93B3-E143-93AD-BCCFE7809EFB}" type="pres">
      <dgm:prSet presAssocID="{E4613B21-9C6B-4F23-B728-E2AF24E4DF6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0D57193-8BBC-CE40-BC8C-2BA63B78A729}" type="pres">
      <dgm:prSet presAssocID="{3E78B37C-9AE5-481D-9CA8-D3BFFF04208D}" presName="spacer" presStyleCnt="0"/>
      <dgm:spPr/>
    </dgm:pt>
    <dgm:pt modelId="{6F9825E0-AA65-6E48-90E6-5C74A6B11A8F}" type="pres">
      <dgm:prSet presAssocID="{C761FB57-0375-4520-80E2-8A515E03914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BEC653F-74FC-314A-98B6-213115E65C6B}" type="pres">
      <dgm:prSet presAssocID="{BE9D2240-CDE6-487E-953E-53595F9612CF}" presName="spacer" presStyleCnt="0"/>
      <dgm:spPr/>
    </dgm:pt>
    <dgm:pt modelId="{C6133CF8-222F-ED45-B189-40F0D3968265}" type="pres">
      <dgm:prSet presAssocID="{63FF55EF-658C-4F17-BBD7-939D46E9D2F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994DB11-F080-9348-91D0-35D702ACE527}" type="pres">
      <dgm:prSet presAssocID="{90991AD2-337A-4A8C-97C1-A775489EBAD9}" presName="spacer" presStyleCnt="0"/>
      <dgm:spPr/>
    </dgm:pt>
    <dgm:pt modelId="{7D724983-A011-9A48-9725-0D35648D3284}" type="pres">
      <dgm:prSet presAssocID="{C0AF1D3D-54C3-43D7-8B70-9A9ADFB2CEC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5D88F01-2F13-C34A-A232-4E9CCB6D49DB}" type="presOf" srcId="{C0AF1D3D-54C3-43D7-8B70-9A9ADFB2CEC0}" destId="{7D724983-A011-9A48-9725-0D35648D3284}" srcOrd="0" destOrd="0" presId="urn:microsoft.com/office/officeart/2005/8/layout/vList2"/>
    <dgm:cxn modelId="{54A1D301-98C6-FE45-9BA7-AF48339A3C5D}" type="presOf" srcId="{63FF55EF-658C-4F17-BBD7-939D46E9D2FC}" destId="{C6133CF8-222F-ED45-B189-40F0D3968265}" srcOrd="0" destOrd="0" presId="urn:microsoft.com/office/officeart/2005/8/layout/vList2"/>
    <dgm:cxn modelId="{E22F1B05-5646-49D4-BE32-2D96E20EB042}" srcId="{9CFE9B3D-5C6E-4601-9594-AF3062199F73}" destId="{C761FB57-0375-4520-80E2-8A515E03914B}" srcOrd="1" destOrd="0" parTransId="{2443215E-4808-4DEE-B350-9B22D231B822}" sibTransId="{BE9D2240-CDE6-487E-953E-53595F9612CF}"/>
    <dgm:cxn modelId="{1DCC4B1A-C58E-5841-8619-5894AF20B340}" type="presOf" srcId="{C761FB57-0375-4520-80E2-8A515E03914B}" destId="{6F9825E0-AA65-6E48-90E6-5C74A6B11A8F}" srcOrd="0" destOrd="0" presId="urn:microsoft.com/office/officeart/2005/8/layout/vList2"/>
    <dgm:cxn modelId="{ACD6B52D-6C16-411D-ACD2-86C59EC31688}" srcId="{9CFE9B3D-5C6E-4601-9594-AF3062199F73}" destId="{E4613B21-9C6B-4F23-B728-E2AF24E4DF60}" srcOrd="0" destOrd="0" parTransId="{AFBB1948-FF7E-445D-8BFA-E53837548CC4}" sibTransId="{3E78B37C-9AE5-481D-9CA8-D3BFFF04208D}"/>
    <dgm:cxn modelId="{A595425F-98BE-4E64-9E3D-136E1850D75E}" srcId="{9CFE9B3D-5C6E-4601-9594-AF3062199F73}" destId="{63FF55EF-658C-4F17-BBD7-939D46E9D2FC}" srcOrd="2" destOrd="0" parTransId="{C58170B2-C2F4-47B6-92B2-EBCFCCFD0BC4}" sibTransId="{90991AD2-337A-4A8C-97C1-A775489EBAD9}"/>
    <dgm:cxn modelId="{6E6456C0-FDDE-5A4F-B042-581993C1B4FC}" type="presOf" srcId="{9CFE9B3D-5C6E-4601-9594-AF3062199F73}" destId="{C31FA009-D85C-4548-A549-55CC40B7E24D}" srcOrd="0" destOrd="0" presId="urn:microsoft.com/office/officeart/2005/8/layout/vList2"/>
    <dgm:cxn modelId="{2FDEDCC6-32F1-4BA8-BE24-5F3B8A27CAC7}" srcId="{9CFE9B3D-5C6E-4601-9594-AF3062199F73}" destId="{C0AF1D3D-54C3-43D7-8B70-9A9ADFB2CEC0}" srcOrd="3" destOrd="0" parTransId="{07D2E1D6-B473-4F8D-871A-4B7E6A6CD7A7}" sibTransId="{5EE2603D-93C4-4D74-96C3-15453B93E1B5}"/>
    <dgm:cxn modelId="{EC5A2DCB-BA6C-2748-830C-45B59F56C765}" type="presOf" srcId="{E4613B21-9C6B-4F23-B728-E2AF24E4DF60}" destId="{50E7DC4B-93B3-E143-93AD-BCCFE7809EFB}" srcOrd="0" destOrd="0" presId="urn:microsoft.com/office/officeart/2005/8/layout/vList2"/>
    <dgm:cxn modelId="{88361739-E776-EC46-92EC-4425633D596D}" type="presParOf" srcId="{C31FA009-D85C-4548-A549-55CC40B7E24D}" destId="{50E7DC4B-93B3-E143-93AD-BCCFE7809EFB}" srcOrd="0" destOrd="0" presId="urn:microsoft.com/office/officeart/2005/8/layout/vList2"/>
    <dgm:cxn modelId="{90021FAB-371B-8348-B922-59B0B4146AF3}" type="presParOf" srcId="{C31FA009-D85C-4548-A549-55CC40B7E24D}" destId="{C0D57193-8BBC-CE40-BC8C-2BA63B78A729}" srcOrd="1" destOrd="0" presId="urn:microsoft.com/office/officeart/2005/8/layout/vList2"/>
    <dgm:cxn modelId="{9343762E-4C66-234B-972D-A559924AC30C}" type="presParOf" srcId="{C31FA009-D85C-4548-A549-55CC40B7E24D}" destId="{6F9825E0-AA65-6E48-90E6-5C74A6B11A8F}" srcOrd="2" destOrd="0" presId="urn:microsoft.com/office/officeart/2005/8/layout/vList2"/>
    <dgm:cxn modelId="{9DD55A1C-3B1C-E44A-B153-25A683F2891D}" type="presParOf" srcId="{C31FA009-D85C-4548-A549-55CC40B7E24D}" destId="{1BEC653F-74FC-314A-98B6-213115E65C6B}" srcOrd="3" destOrd="0" presId="urn:microsoft.com/office/officeart/2005/8/layout/vList2"/>
    <dgm:cxn modelId="{E5D90751-B4CB-7B4F-8C62-7B561649C04A}" type="presParOf" srcId="{C31FA009-D85C-4548-A549-55CC40B7E24D}" destId="{C6133CF8-222F-ED45-B189-40F0D3968265}" srcOrd="4" destOrd="0" presId="urn:microsoft.com/office/officeart/2005/8/layout/vList2"/>
    <dgm:cxn modelId="{6CC85740-EB0B-394A-BE2F-32A2538928CC}" type="presParOf" srcId="{C31FA009-D85C-4548-A549-55CC40B7E24D}" destId="{F994DB11-F080-9348-91D0-35D702ACE527}" srcOrd="5" destOrd="0" presId="urn:microsoft.com/office/officeart/2005/8/layout/vList2"/>
    <dgm:cxn modelId="{97222425-B25A-3C4F-96CD-EA93C064E6E7}" type="presParOf" srcId="{C31FA009-D85C-4548-A549-55CC40B7E24D}" destId="{7D724983-A011-9A48-9725-0D35648D328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20F4486-EE1B-44EE-A0B3-C7F7500B5A3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AD4560D-E5E0-46A2-8CED-E5BC66E15969}">
      <dgm:prSet/>
      <dgm:spPr/>
      <dgm:t>
        <a:bodyPr/>
        <a:lstStyle/>
        <a:p>
          <a:r>
            <a:rPr lang="es-ES_tradnl"/>
            <a:t>Los vinos supertoscanos no rinden cuenta ante una reglamentación y ha favorecido la libertad creativa de lo productores</a:t>
          </a:r>
          <a:endParaRPr lang="en-US"/>
        </a:p>
      </dgm:t>
    </dgm:pt>
    <dgm:pt modelId="{324E423B-5931-482E-98B6-2D26D36C9697}" type="parTrans" cxnId="{C61FB719-03D5-4BEB-8648-A36752CA6948}">
      <dgm:prSet/>
      <dgm:spPr/>
      <dgm:t>
        <a:bodyPr/>
        <a:lstStyle/>
        <a:p>
          <a:endParaRPr lang="en-US"/>
        </a:p>
      </dgm:t>
    </dgm:pt>
    <dgm:pt modelId="{064A968A-D0AF-4AB5-B00D-9C348661CC87}" type="sibTrans" cxnId="{C61FB719-03D5-4BEB-8648-A36752CA6948}">
      <dgm:prSet/>
      <dgm:spPr/>
      <dgm:t>
        <a:bodyPr/>
        <a:lstStyle/>
        <a:p>
          <a:endParaRPr lang="en-US"/>
        </a:p>
      </dgm:t>
    </dgm:pt>
    <dgm:pt modelId="{4AC557B9-37B9-4488-9671-AD0AE50B3A24}">
      <dgm:prSet/>
      <dgm:spPr/>
      <dgm:t>
        <a:bodyPr/>
        <a:lstStyle/>
        <a:p>
          <a:r>
            <a:rPr lang="es-ES_tradnl"/>
            <a:t>Se elaboran en todos los rincones de la Toscana desde la Maremma a Chianti, en las colinas Florentinas hasta los valles mineros del sur</a:t>
          </a:r>
          <a:endParaRPr lang="en-US"/>
        </a:p>
      </dgm:t>
    </dgm:pt>
    <dgm:pt modelId="{8A537A3F-E1CB-46FF-8B6C-8D67BD5BB1D1}" type="parTrans" cxnId="{0DE85C08-2D05-4E5C-BD4C-22BB7BFB2B95}">
      <dgm:prSet/>
      <dgm:spPr/>
      <dgm:t>
        <a:bodyPr/>
        <a:lstStyle/>
        <a:p>
          <a:endParaRPr lang="en-US"/>
        </a:p>
      </dgm:t>
    </dgm:pt>
    <dgm:pt modelId="{A97416DC-50B1-4A34-9786-4E6A195DA4AB}" type="sibTrans" cxnId="{0DE85C08-2D05-4E5C-BD4C-22BB7BFB2B95}">
      <dgm:prSet/>
      <dgm:spPr/>
      <dgm:t>
        <a:bodyPr/>
        <a:lstStyle/>
        <a:p>
          <a:endParaRPr lang="en-US"/>
        </a:p>
      </dgm:t>
    </dgm:pt>
    <dgm:pt modelId="{185B20AE-2BA2-4082-B3ED-26D6E0B70D03}">
      <dgm:prSet/>
      <dgm:spPr/>
      <dgm:t>
        <a:bodyPr/>
        <a:lstStyle/>
        <a:p>
          <a:r>
            <a:rPr lang="es-ES_tradnl"/>
            <a:t>1985 Parker le otorgo 100 puntos al Sassicaia de 1985</a:t>
          </a:r>
          <a:endParaRPr lang="en-US"/>
        </a:p>
      </dgm:t>
    </dgm:pt>
    <dgm:pt modelId="{C19221F8-E406-488F-9764-C9438942C7C7}" type="parTrans" cxnId="{CF84E482-9271-425C-9BC9-750D674B04C3}">
      <dgm:prSet/>
      <dgm:spPr/>
      <dgm:t>
        <a:bodyPr/>
        <a:lstStyle/>
        <a:p>
          <a:endParaRPr lang="en-US"/>
        </a:p>
      </dgm:t>
    </dgm:pt>
    <dgm:pt modelId="{4D4686C2-8C2C-4D52-9B0E-440CA4B7EE80}" type="sibTrans" cxnId="{CF84E482-9271-425C-9BC9-750D674B04C3}">
      <dgm:prSet/>
      <dgm:spPr/>
      <dgm:t>
        <a:bodyPr/>
        <a:lstStyle/>
        <a:p>
          <a:endParaRPr lang="en-US"/>
        </a:p>
      </dgm:t>
    </dgm:pt>
    <dgm:pt modelId="{D782140D-A4A1-42D8-8798-9E07C2BB270F}">
      <dgm:prSet/>
      <dgm:spPr/>
      <dgm:t>
        <a:bodyPr/>
        <a:lstStyle/>
        <a:p>
          <a:r>
            <a:rPr lang="es-ES_tradnl"/>
            <a:t>La mayoría de los Súper Toscanos se acogen a la apelación ”Indicazione Geografica Tipica” (IGT)</a:t>
          </a:r>
          <a:endParaRPr lang="en-US"/>
        </a:p>
      </dgm:t>
    </dgm:pt>
    <dgm:pt modelId="{1C890944-022D-4B15-97B2-38D9777BEB3B}" type="parTrans" cxnId="{176EA5DE-2B66-4E41-9170-51F80A56584D}">
      <dgm:prSet/>
      <dgm:spPr/>
      <dgm:t>
        <a:bodyPr/>
        <a:lstStyle/>
        <a:p>
          <a:endParaRPr lang="en-US"/>
        </a:p>
      </dgm:t>
    </dgm:pt>
    <dgm:pt modelId="{30749FEA-EEEB-41F9-B95A-338B3FD0CDD4}" type="sibTrans" cxnId="{176EA5DE-2B66-4E41-9170-51F80A56584D}">
      <dgm:prSet/>
      <dgm:spPr/>
      <dgm:t>
        <a:bodyPr/>
        <a:lstStyle/>
        <a:p>
          <a:endParaRPr lang="en-US"/>
        </a:p>
      </dgm:t>
    </dgm:pt>
    <dgm:pt modelId="{6148973E-2377-4D34-A789-B0C35A56C3E6}">
      <dgm:prSet/>
      <dgm:spPr/>
      <dgm:t>
        <a:bodyPr/>
        <a:lstStyle/>
        <a:p>
          <a:r>
            <a:rPr lang="es-ES_tradnl"/>
            <a:t>En general los vinos super toscanos son vinos con buen potencial de guarda (de cinco a diez años) que resultan ideales para acompañar clásicos platos italianos a base de pasta con salsa de carne y verduras</a:t>
          </a:r>
          <a:endParaRPr lang="en-US"/>
        </a:p>
      </dgm:t>
    </dgm:pt>
    <dgm:pt modelId="{F3E9AB22-909F-46CD-AAE6-89B1F5001A2D}" type="parTrans" cxnId="{DEAD7274-9F89-436B-9A7B-B31F282E2210}">
      <dgm:prSet/>
      <dgm:spPr/>
      <dgm:t>
        <a:bodyPr/>
        <a:lstStyle/>
        <a:p>
          <a:endParaRPr lang="en-US"/>
        </a:p>
      </dgm:t>
    </dgm:pt>
    <dgm:pt modelId="{DD437B5F-9932-4D0E-AE3E-1B63A447C823}" type="sibTrans" cxnId="{DEAD7274-9F89-436B-9A7B-B31F282E2210}">
      <dgm:prSet/>
      <dgm:spPr/>
      <dgm:t>
        <a:bodyPr/>
        <a:lstStyle/>
        <a:p>
          <a:endParaRPr lang="en-US"/>
        </a:p>
      </dgm:t>
    </dgm:pt>
    <dgm:pt modelId="{ABDF503D-F05B-2A4E-BDA2-0C7AE3822091}" type="pres">
      <dgm:prSet presAssocID="{120F4486-EE1B-44EE-A0B3-C7F7500B5A3F}" presName="linear" presStyleCnt="0">
        <dgm:presLayoutVars>
          <dgm:animLvl val="lvl"/>
          <dgm:resizeHandles val="exact"/>
        </dgm:presLayoutVars>
      </dgm:prSet>
      <dgm:spPr/>
    </dgm:pt>
    <dgm:pt modelId="{91CFA24F-A10A-B140-847B-B3D2B51E0452}" type="pres">
      <dgm:prSet presAssocID="{4AD4560D-E5E0-46A2-8CED-E5BC66E1596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E2A5693-85CC-324F-B0AD-A5C7C51455F1}" type="pres">
      <dgm:prSet presAssocID="{064A968A-D0AF-4AB5-B00D-9C348661CC87}" presName="spacer" presStyleCnt="0"/>
      <dgm:spPr/>
    </dgm:pt>
    <dgm:pt modelId="{74794825-61D0-9345-805F-2C2A1AE29694}" type="pres">
      <dgm:prSet presAssocID="{4AC557B9-37B9-4488-9671-AD0AE50B3A2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8574F6B-BE2B-CB41-8A79-1FC0D04E5FD0}" type="pres">
      <dgm:prSet presAssocID="{A97416DC-50B1-4A34-9786-4E6A195DA4AB}" presName="spacer" presStyleCnt="0"/>
      <dgm:spPr/>
    </dgm:pt>
    <dgm:pt modelId="{7AEE0FB7-9DC0-4D43-8A7A-8F16CAABBE28}" type="pres">
      <dgm:prSet presAssocID="{185B20AE-2BA2-4082-B3ED-26D6E0B70D0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EED8DF0-3E74-EB48-B040-65BAA2F0D86E}" type="pres">
      <dgm:prSet presAssocID="{4D4686C2-8C2C-4D52-9B0E-440CA4B7EE80}" presName="spacer" presStyleCnt="0"/>
      <dgm:spPr/>
    </dgm:pt>
    <dgm:pt modelId="{95D6B777-DAED-FC45-BE2F-2D4CACB68992}" type="pres">
      <dgm:prSet presAssocID="{D782140D-A4A1-42D8-8798-9E07C2BB270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5862352-D06A-974B-AA72-ADB9580E71C7}" type="pres">
      <dgm:prSet presAssocID="{30749FEA-EEEB-41F9-B95A-338B3FD0CDD4}" presName="spacer" presStyleCnt="0"/>
      <dgm:spPr/>
    </dgm:pt>
    <dgm:pt modelId="{34FBB518-515A-FC44-A197-F8E64A7B39F4}" type="pres">
      <dgm:prSet presAssocID="{6148973E-2377-4D34-A789-B0C35A56C3E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864F802-3B3D-E642-A944-EC088E40B264}" type="presOf" srcId="{D782140D-A4A1-42D8-8798-9E07C2BB270F}" destId="{95D6B777-DAED-FC45-BE2F-2D4CACB68992}" srcOrd="0" destOrd="0" presId="urn:microsoft.com/office/officeart/2005/8/layout/vList2"/>
    <dgm:cxn modelId="{0DE85C08-2D05-4E5C-BD4C-22BB7BFB2B95}" srcId="{120F4486-EE1B-44EE-A0B3-C7F7500B5A3F}" destId="{4AC557B9-37B9-4488-9671-AD0AE50B3A24}" srcOrd="1" destOrd="0" parTransId="{8A537A3F-E1CB-46FF-8B6C-8D67BD5BB1D1}" sibTransId="{A97416DC-50B1-4A34-9786-4E6A195DA4AB}"/>
    <dgm:cxn modelId="{C61FB719-03D5-4BEB-8648-A36752CA6948}" srcId="{120F4486-EE1B-44EE-A0B3-C7F7500B5A3F}" destId="{4AD4560D-E5E0-46A2-8CED-E5BC66E15969}" srcOrd="0" destOrd="0" parTransId="{324E423B-5931-482E-98B6-2D26D36C9697}" sibTransId="{064A968A-D0AF-4AB5-B00D-9C348661CC87}"/>
    <dgm:cxn modelId="{E1FA025C-A8D5-3945-B941-A571AB8799C7}" type="presOf" srcId="{4AC557B9-37B9-4488-9671-AD0AE50B3A24}" destId="{74794825-61D0-9345-805F-2C2A1AE29694}" srcOrd="0" destOrd="0" presId="urn:microsoft.com/office/officeart/2005/8/layout/vList2"/>
    <dgm:cxn modelId="{E01A1550-01D9-B240-B8A0-EE9A8E93F06E}" type="presOf" srcId="{4AD4560D-E5E0-46A2-8CED-E5BC66E15969}" destId="{91CFA24F-A10A-B140-847B-B3D2B51E0452}" srcOrd="0" destOrd="0" presId="urn:microsoft.com/office/officeart/2005/8/layout/vList2"/>
    <dgm:cxn modelId="{DEAD7274-9F89-436B-9A7B-B31F282E2210}" srcId="{120F4486-EE1B-44EE-A0B3-C7F7500B5A3F}" destId="{6148973E-2377-4D34-A789-B0C35A56C3E6}" srcOrd="4" destOrd="0" parTransId="{F3E9AB22-909F-46CD-AAE6-89B1F5001A2D}" sibTransId="{DD437B5F-9932-4D0E-AE3E-1B63A447C823}"/>
    <dgm:cxn modelId="{CF84E482-9271-425C-9BC9-750D674B04C3}" srcId="{120F4486-EE1B-44EE-A0B3-C7F7500B5A3F}" destId="{185B20AE-2BA2-4082-B3ED-26D6E0B70D03}" srcOrd="2" destOrd="0" parTransId="{C19221F8-E406-488F-9764-C9438942C7C7}" sibTransId="{4D4686C2-8C2C-4D52-9B0E-440CA4B7EE80}"/>
    <dgm:cxn modelId="{75D07F90-6BEE-7E42-939D-2AD4FFB60037}" type="presOf" srcId="{120F4486-EE1B-44EE-A0B3-C7F7500B5A3F}" destId="{ABDF503D-F05B-2A4E-BDA2-0C7AE3822091}" srcOrd="0" destOrd="0" presId="urn:microsoft.com/office/officeart/2005/8/layout/vList2"/>
    <dgm:cxn modelId="{BC618196-7833-3D43-B2F6-961F1B00973E}" type="presOf" srcId="{185B20AE-2BA2-4082-B3ED-26D6E0B70D03}" destId="{7AEE0FB7-9DC0-4D43-8A7A-8F16CAABBE28}" srcOrd="0" destOrd="0" presId="urn:microsoft.com/office/officeart/2005/8/layout/vList2"/>
    <dgm:cxn modelId="{176EA5DE-2B66-4E41-9170-51F80A56584D}" srcId="{120F4486-EE1B-44EE-A0B3-C7F7500B5A3F}" destId="{D782140D-A4A1-42D8-8798-9E07C2BB270F}" srcOrd="3" destOrd="0" parTransId="{1C890944-022D-4B15-97B2-38D9777BEB3B}" sibTransId="{30749FEA-EEEB-41F9-B95A-338B3FD0CDD4}"/>
    <dgm:cxn modelId="{0FF9CDE3-EC2A-454A-817C-FC41CDD8D0EA}" type="presOf" srcId="{6148973E-2377-4D34-A789-B0C35A56C3E6}" destId="{34FBB518-515A-FC44-A197-F8E64A7B39F4}" srcOrd="0" destOrd="0" presId="urn:microsoft.com/office/officeart/2005/8/layout/vList2"/>
    <dgm:cxn modelId="{13684962-1FB2-5540-A614-C4AE37C15AA0}" type="presParOf" srcId="{ABDF503D-F05B-2A4E-BDA2-0C7AE3822091}" destId="{91CFA24F-A10A-B140-847B-B3D2B51E0452}" srcOrd="0" destOrd="0" presId="urn:microsoft.com/office/officeart/2005/8/layout/vList2"/>
    <dgm:cxn modelId="{CC27A4AA-ED32-4949-AC84-A7D4CEE0807E}" type="presParOf" srcId="{ABDF503D-F05B-2A4E-BDA2-0C7AE3822091}" destId="{9E2A5693-85CC-324F-B0AD-A5C7C51455F1}" srcOrd="1" destOrd="0" presId="urn:microsoft.com/office/officeart/2005/8/layout/vList2"/>
    <dgm:cxn modelId="{15F8A177-D033-1C47-B048-39226C02907C}" type="presParOf" srcId="{ABDF503D-F05B-2A4E-BDA2-0C7AE3822091}" destId="{74794825-61D0-9345-805F-2C2A1AE29694}" srcOrd="2" destOrd="0" presId="urn:microsoft.com/office/officeart/2005/8/layout/vList2"/>
    <dgm:cxn modelId="{4C2D808C-C048-744E-BE2C-FE7FC8C59B0C}" type="presParOf" srcId="{ABDF503D-F05B-2A4E-BDA2-0C7AE3822091}" destId="{C8574F6B-BE2B-CB41-8A79-1FC0D04E5FD0}" srcOrd="3" destOrd="0" presId="urn:microsoft.com/office/officeart/2005/8/layout/vList2"/>
    <dgm:cxn modelId="{6F2E5C78-A0ED-E547-B7D1-F06ABAD84331}" type="presParOf" srcId="{ABDF503D-F05B-2A4E-BDA2-0C7AE3822091}" destId="{7AEE0FB7-9DC0-4D43-8A7A-8F16CAABBE28}" srcOrd="4" destOrd="0" presId="urn:microsoft.com/office/officeart/2005/8/layout/vList2"/>
    <dgm:cxn modelId="{080CD48C-F1C8-3744-9D7E-4F2DD7F1730A}" type="presParOf" srcId="{ABDF503D-F05B-2A4E-BDA2-0C7AE3822091}" destId="{2EED8DF0-3E74-EB48-B040-65BAA2F0D86E}" srcOrd="5" destOrd="0" presId="urn:microsoft.com/office/officeart/2005/8/layout/vList2"/>
    <dgm:cxn modelId="{4299A0B4-F29F-9443-9057-3EA8C7E206B4}" type="presParOf" srcId="{ABDF503D-F05B-2A4E-BDA2-0C7AE3822091}" destId="{95D6B777-DAED-FC45-BE2F-2D4CACB68992}" srcOrd="6" destOrd="0" presId="urn:microsoft.com/office/officeart/2005/8/layout/vList2"/>
    <dgm:cxn modelId="{3E4910AD-8C55-164B-B09E-CE8E61537145}" type="presParOf" srcId="{ABDF503D-F05B-2A4E-BDA2-0C7AE3822091}" destId="{B5862352-D06A-974B-AA72-ADB9580E71C7}" srcOrd="7" destOrd="0" presId="urn:microsoft.com/office/officeart/2005/8/layout/vList2"/>
    <dgm:cxn modelId="{B3D2A80B-D94B-7C4C-A58B-3E1CC6465B64}" type="presParOf" srcId="{ABDF503D-F05B-2A4E-BDA2-0C7AE3822091}" destId="{34FBB518-515A-FC44-A197-F8E64A7B39F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B89597-B5DA-44E4-8078-B65FBC4312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2475689-7CDB-4094-B7B8-4EF297827A60}">
      <dgm:prSet/>
      <dgm:spPr/>
      <dgm:t>
        <a:bodyPr/>
        <a:lstStyle/>
        <a:p>
          <a:r>
            <a:rPr lang="es-ES_tradnl" b="0" i="0"/>
            <a:t>Brunello es el nombre de una variedad local de Sangiovese cultivada en los alrededores de Montalcino, 1980 DOCG </a:t>
          </a:r>
          <a:endParaRPr lang="en-US"/>
        </a:p>
      </dgm:t>
    </dgm:pt>
    <dgm:pt modelId="{14B998A6-9D94-4380-A092-874FFACA1101}" type="parTrans" cxnId="{7180CA5E-99CF-485D-B172-EB1B45AA7BF5}">
      <dgm:prSet/>
      <dgm:spPr/>
      <dgm:t>
        <a:bodyPr/>
        <a:lstStyle/>
        <a:p>
          <a:endParaRPr lang="en-US"/>
        </a:p>
      </dgm:t>
    </dgm:pt>
    <dgm:pt modelId="{DAB33AA9-B8E1-4DA9-8697-C41F3698B911}" type="sibTrans" cxnId="{7180CA5E-99CF-485D-B172-EB1B45AA7BF5}">
      <dgm:prSet/>
      <dgm:spPr/>
      <dgm:t>
        <a:bodyPr/>
        <a:lstStyle/>
        <a:p>
          <a:endParaRPr lang="en-US"/>
        </a:p>
      </dgm:t>
    </dgm:pt>
    <dgm:pt modelId="{95E86E5B-C2F5-4DC4-88C6-DC7DEBB42200}">
      <dgm:prSet/>
      <dgm:spPr/>
      <dgm:t>
        <a:bodyPr/>
        <a:lstStyle/>
        <a:p>
          <a:r>
            <a:rPr lang="es-ES_tradnl" b="0" i="0"/>
            <a:t>Con un clima seco, rocosos, menos fértiles y templados que el Chianti Clásico.</a:t>
          </a:r>
          <a:endParaRPr lang="en-US"/>
        </a:p>
      </dgm:t>
    </dgm:pt>
    <dgm:pt modelId="{356BF147-17FC-4B16-95B5-11139A2A6A90}" type="parTrans" cxnId="{B47DC109-1B71-4EC8-A684-DB947525D86A}">
      <dgm:prSet/>
      <dgm:spPr/>
      <dgm:t>
        <a:bodyPr/>
        <a:lstStyle/>
        <a:p>
          <a:endParaRPr lang="en-US"/>
        </a:p>
      </dgm:t>
    </dgm:pt>
    <dgm:pt modelId="{9D40CAB9-D725-4EC9-A970-F1BA17260F8F}" type="sibTrans" cxnId="{B47DC109-1B71-4EC8-A684-DB947525D86A}">
      <dgm:prSet/>
      <dgm:spPr/>
      <dgm:t>
        <a:bodyPr/>
        <a:lstStyle/>
        <a:p>
          <a:endParaRPr lang="en-US"/>
        </a:p>
      </dgm:t>
    </dgm:pt>
    <dgm:pt modelId="{DA1E372B-C124-4719-B13A-1CBB2DF9589F}">
      <dgm:prSet/>
      <dgm:spPr/>
      <dgm:t>
        <a:bodyPr/>
        <a:lstStyle/>
        <a:p>
          <a:r>
            <a:rPr lang="es-ES_tradnl" b="0" i="0"/>
            <a:t>El monte Amiata protege la zona de los vientos del sureste</a:t>
          </a:r>
          <a:endParaRPr lang="en-US"/>
        </a:p>
      </dgm:t>
    </dgm:pt>
    <dgm:pt modelId="{167BBE46-4373-4FC9-BCF0-59EC6158813C}" type="parTrans" cxnId="{C6C26AD0-2D5A-42C2-B0ED-4E1C33963AEB}">
      <dgm:prSet/>
      <dgm:spPr/>
      <dgm:t>
        <a:bodyPr/>
        <a:lstStyle/>
        <a:p>
          <a:endParaRPr lang="en-US"/>
        </a:p>
      </dgm:t>
    </dgm:pt>
    <dgm:pt modelId="{76FC9839-C6D8-4898-A1F3-532B0ECF23A1}" type="sibTrans" cxnId="{C6C26AD0-2D5A-42C2-B0ED-4E1C33963AEB}">
      <dgm:prSet/>
      <dgm:spPr/>
      <dgm:t>
        <a:bodyPr/>
        <a:lstStyle/>
        <a:p>
          <a:endParaRPr lang="en-US"/>
        </a:p>
      </dgm:t>
    </dgm:pt>
    <dgm:pt modelId="{AA5573D9-4CE8-481A-95C1-0A6AF68435A0}">
      <dgm:prSet/>
      <dgm:spPr/>
      <dgm:t>
        <a:bodyPr/>
        <a:lstStyle/>
        <a:p>
          <a:r>
            <a:rPr lang="es-ES_tradnl" b="0" i="0"/>
            <a:t>Muchos de los viñedos estan situados sobre las colinas, a una altitud de 500m, si bien también los hay en las zonas bajas. </a:t>
          </a:r>
          <a:endParaRPr lang="en-US"/>
        </a:p>
      </dgm:t>
    </dgm:pt>
    <dgm:pt modelId="{7E754E64-0B74-4126-9C9D-269F941C0B5E}" type="parTrans" cxnId="{DF765D26-94B4-4CE4-BE97-A81399EC323A}">
      <dgm:prSet/>
      <dgm:spPr/>
      <dgm:t>
        <a:bodyPr/>
        <a:lstStyle/>
        <a:p>
          <a:endParaRPr lang="en-US"/>
        </a:p>
      </dgm:t>
    </dgm:pt>
    <dgm:pt modelId="{DCA37D7C-B1AB-4A2F-BA2B-A65D34C76711}" type="sibTrans" cxnId="{DF765D26-94B4-4CE4-BE97-A81399EC323A}">
      <dgm:prSet/>
      <dgm:spPr/>
      <dgm:t>
        <a:bodyPr/>
        <a:lstStyle/>
        <a:p>
          <a:endParaRPr lang="en-US"/>
        </a:p>
      </dgm:t>
    </dgm:pt>
    <dgm:pt modelId="{D3CC0F99-5705-4AC8-A96A-FC8F09B357EF}">
      <dgm:prSet/>
      <dgm:spPr/>
      <dgm:t>
        <a:bodyPr/>
        <a:lstStyle/>
        <a:p>
          <a:r>
            <a:rPr lang="es-ES_tradnl" b="0" i="0"/>
            <a:t>Las uvas de las regiones del norte y el este tienden a madurar mas lentamente y producen vinos mas perfumados y ligeros </a:t>
          </a:r>
          <a:endParaRPr lang="en-US"/>
        </a:p>
      </dgm:t>
    </dgm:pt>
    <dgm:pt modelId="{424BC067-335A-4005-927A-8AAA76C45B15}" type="parTrans" cxnId="{7A12C941-7580-4490-AE7D-459C5CF92B05}">
      <dgm:prSet/>
      <dgm:spPr/>
      <dgm:t>
        <a:bodyPr/>
        <a:lstStyle/>
        <a:p>
          <a:endParaRPr lang="en-US"/>
        </a:p>
      </dgm:t>
    </dgm:pt>
    <dgm:pt modelId="{A143A465-8E00-4887-89E7-2C58717F2B75}" type="sibTrans" cxnId="{7A12C941-7580-4490-AE7D-459C5CF92B05}">
      <dgm:prSet/>
      <dgm:spPr/>
      <dgm:t>
        <a:bodyPr/>
        <a:lstStyle/>
        <a:p>
          <a:endParaRPr lang="en-US"/>
        </a:p>
      </dgm:t>
    </dgm:pt>
    <dgm:pt modelId="{3227F1F6-57C4-406A-B4AF-AA4EF9FE754E}" type="pres">
      <dgm:prSet presAssocID="{0AB89597-B5DA-44E4-8078-B65FBC4312B6}" presName="root" presStyleCnt="0">
        <dgm:presLayoutVars>
          <dgm:dir/>
          <dgm:resizeHandles val="exact"/>
        </dgm:presLayoutVars>
      </dgm:prSet>
      <dgm:spPr/>
    </dgm:pt>
    <dgm:pt modelId="{CA6FD1CF-77DC-48F1-A90B-5E902CD9ECB9}" type="pres">
      <dgm:prSet presAssocID="{52475689-7CDB-4094-B7B8-4EF297827A60}" presName="compNode" presStyleCnt="0"/>
      <dgm:spPr/>
    </dgm:pt>
    <dgm:pt modelId="{B75EE015-9161-4305-B044-F2C955D5FEC1}" type="pres">
      <dgm:prSet presAssocID="{52475689-7CDB-4094-B7B8-4EF297827A60}" presName="bgRect" presStyleLbl="bgShp" presStyleIdx="0" presStyleCnt="5"/>
      <dgm:spPr/>
    </dgm:pt>
    <dgm:pt modelId="{48A88656-B114-46BF-BCEE-ECBD3CEE8783}" type="pres">
      <dgm:prSet presAssocID="{52475689-7CDB-4094-B7B8-4EF297827A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1DDF7455-3D32-426C-A458-08B551534384}" type="pres">
      <dgm:prSet presAssocID="{52475689-7CDB-4094-B7B8-4EF297827A60}" presName="spaceRect" presStyleCnt="0"/>
      <dgm:spPr/>
    </dgm:pt>
    <dgm:pt modelId="{356DD733-02A8-45B4-B831-92B7B13102FE}" type="pres">
      <dgm:prSet presAssocID="{52475689-7CDB-4094-B7B8-4EF297827A60}" presName="parTx" presStyleLbl="revTx" presStyleIdx="0" presStyleCnt="5">
        <dgm:presLayoutVars>
          <dgm:chMax val="0"/>
          <dgm:chPref val="0"/>
        </dgm:presLayoutVars>
      </dgm:prSet>
      <dgm:spPr/>
    </dgm:pt>
    <dgm:pt modelId="{CA8CD17C-FB93-4F0A-8449-B4006C255A4A}" type="pres">
      <dgm:prSet presAssocID="{DAB33AA9-B8E1-4DA9-8697-C41F3698B911}" presName="sibTrans" presStyleCnt="0"/>
      <dgm:spPr/>
    </dgm:pt>
    <dgm:pt modelId="{584D6CDA-3307-4491-A7D0-C8583DD90635}" type="pres">
      <dgm:prSet presAssocID="{95E86E5B-C2F5-4DC4-88C6-DC7DEBB42200}" presName="compNode" presStyleCnt="0"/>
      <dgm:spPr/>
    </dgm:pt>
    <dgm:pt modelId="{A04F246D-B94A-403E-B376-D25477EFF218}" type="pres">
      <dgm:prSet presAssocID="{95E86E5B-C2F5-4DC4-88C6-DC7DEBB42200}" presName="bgRect" presStyleLbl="bgShp" presStyleIdx="1" presStyleCnt="5"/>
      <dgm:spPr/>
    </dgm:pt>
    <dgm:pt modelId="{F2129D6F-765B-4C08-83A1-FBE1EA5AD414}" type="pres">
      <dgm:prSet presAssocID="{95E86E5B-C2F5-4DC4-88C6-DC7DEBB4220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40E95A04-73D0-42D4-BB68-FEA17A7DE411}" type="pres">
      <dgm:prSet presAssocID="{95E86E5B-C2F5-4DC4-88C6-DC7DEBB42200}" presName="spaceRect" presStyleCnt="0"/>
      <dgm:spPr/>
    </dgm:pt>
    <dgm:pt modelId="{AEE9C9EB-831A-466F-AAE2-E605E48EA448}" type="pres">
      <dgm:prSet presAssocID="{95E86E5B-C2F5-4DC4-88C6-DC7DEBB42200}" presName="parTx" presStyleLbl="revTx" presStyleIdx="1" presStyleCnt="5">
        <dgm:presLayoutVars>
          <dgm:chMax val="0"/>
          <dgm:chPref val="0"/>
        </dgm:presLayoutVars>
      </dgm:prSet>
      <dgm:spPr/>
    </dgm:pt>
    <dgm:pt modelId="{5C2D2660-64B6-4D98-995C-F971DA7BAE38}" type="pres">
      <dgm:prSet presAssocID="{9D40CAB9-D725-4EC9-A970-F1BA17260F8F}" presName="sibTrans" presStyleCnt="0"/>
      <dgm:spPr/>
    </dgm:pt>
    <dgm:pt modelId="{71A4BB4B-56E5-4C12-97A8-EEC0D9300566}" type="pres">
      <dgm:prSet presAssocID="{DA1E372B-C124-4719-B13A-1CBB2DF9589F}" presName="compNode" presStyleCnt="0"/>
      <dgm:spPr/>
    </dgm:pt>
    <dgm:pt modelId="{426F60E2-2A09-461B-B7E1-1EA5BA51EF21}" type="pres">
      <dgm:prSet presAssocID="{DA1E372B-C124-4719-B13A-1CBB2DF9589F}" presName="bgRect" presStyleLbl="bgShp" presStyleIdx="2" presStyleCnt="5"/>
      <dgm:spPr/>
    </dgm:pt>
    <dgm:pt modelId="{C59670B3-3254-4FDA-862E-7645CB831B2A}" type="pres">
      <dgm:prSet presAssocID="{DA1E372B-C124-4719-B13A-1CBB2DF9589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8136850F-FEA7-439E-99EE-F4478A9CF8CB}" type="pres">
      <dgm:prSet presAssocID="{DA1E372B-C124-4719-B13A-1CBB2DF9589F}" presName="spaceRect" presStyleCnt="0"/>
      <dgm:spPr/>
    </dgm:pt>
    <dgm:pt modelId="{C6EBA813-6F08-404D-A9B9-26F785EB78FD}" type="pres">
      <dgm:prSet presAssocID="{DA1E372B-C124-4719-B13A-1CBB2DF9589F}" presName="parTx" presStyleLbl="revTx" presStyleIdx="2" presStyleCnt="5">
        <dgm:presLayoutVars>
          <dgm:chMax val="0"/>
          <dgm:chPref val="0"/>
        </dgm:presLayoutVars>
      </dgm:prSet>
      <dgm:spPr/>
    </dgm:pt>
    <dgm:pt modelId="{0A799001-126B-4070-8EFF-8AFF485CADE7}" type="pres">
      <dgm:prSet presAssocID="{76FC9839-C6D8-4898-A1F3-532B0ECF23A1}" presName="sibTrans" presStyleCnt="0"/>
      <dgm:spPr/>
    </dgm:pt>
    <dgm:pt modelId="{53EA06DA-88D3-4BCF-BFD6-0E7B158BFCD2}" type="pres">
      <dgm:prSet presAssocID="{AA5573D9-4CE8-481A-95C1-0A6AF68435A0}" presName="compNode" presStyleCnt="0"/>
      <dgm:spPr/>
    </dgm:pt>
    <dgm:pt modelId="{7DA7BAF9-4C26-495A-9BD8-DB4CC9A04386}" type="pres">
      <dgm:prSet presAssocID="{AA5573D9-4CE8-481A-95C1-0A6AF68435A0}" presName="bgRect" presStyleLbl="bgShp" presStyleIdx="3" presStyleCnt="5"/>
      <dgm:spPr/>
    </dgm:pt>
    <dgm:pt modelId="{69D06C47-780D-44A5-B34B-E2A53687D495}" type="pres">
      <dgm:prSet presAssocID="{AA5573D9-4CE8-481A-95C1-0A6AF68435A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F54A2080-5C02-4612-A823-4E2C461AF3D2}" type="pres">
      <dgm:prSet presAssocID="{AA5573D9-4CE8-481A-95C1-0A6AF68435A0}" presName="spaceRect" presStyleCnt="0"/>
      <dgm:spPr/>
    </dgm:pt>
    <dgm:pt modelId="{C1D98294-250C-41B8-814F-DE7DE28B5DAE}" type="pres">
      <dgm:prSet presAssocID="{AA5573D9-4CE8-481A-95C1-0A6AF68435A0}" presName="parTx" presStyleLbl="revTx" presStyleIdx="3" presStyleCnt="5">
        <dgm:presLayoutVars>
          <dgm:chMax val="0"/>
          <dgm:chPref val="0"/>
        </dgm:presLayoutVars>
      </dgm:prSet>
      <dgm:spPr/>
    </dgm:pt>
    <dgm:pt modelId="{1DB2FE09-465C-4134-A3EF-49C595AB4AA0}" type="pres">
      <dgm:prSet presAssocID="{DCA37D7C-B1AB-4A2F-BA2B-A65D34C76711}" presName="sibTrans" presStyleCnt="0"/>
      <dgm:spPr/>
    </dgm:pt>
    <dgm:pt modelId="{344B6595-353D-428E-ABD8-68EB4A71FDCF}" type="pres">
      <dgm:prSet presAssocID="{D3CC0F99-5705-4AC8-A96A-FC8F09B357EF}" presName="compNode" presStyleCnt="0"/>
      <dgm:spPr/>
    </dgm:pt>
    <dgm:pt modelId="{6AE4E6C3-AAE8-4387-A1A9-75BDE50C7E1E}" type="pres">
      <dgm:prSet presAssocID="{D3CC0F99-5705-4AC8-A96A-FC8F09B357EF}" presName="bgRect" presStyleLbl="bgShp" presStyleIdx="4" presStyleCnt="5"/>
      <dgm:spPr/>
    </dgm:pt>
    <dgm:pt modelId="{F07E89AD-6F35-43AD-8CDE-304A4D83555A}" type="pres">
      <dgm:prSet presAssocID="{D3CC0F99-5705-4AC8-A96A-FC8F09B357E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es"/>
        </a:ext>
      </dgm:extLst>
    </dgm:pt>
    <dgm:pt modelId="{5EBC8DD6-DDB4-46A3-9D58-BC8ED9700C25}" type="pres">
      <dgm:prSet presAssocID="{D3CC0F99-5705-4AC8-A96A-FC8F09B357EF}" presName="spaceRect" presStyleCnt="0"/>
      <dgm:spPr/>
    </dgm:pt>
    <dgm:pt modelId="{A28F6675-A5B5-4210-BA98-2F12140FAA6D}" type="pres">
      <dgm:prSet presAssocID="{D3CC0F99-5705-4AC8-A96A-FC8F09B357E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47DC109-1B71-4EC8-A684-DB947525D86A}" srcId="{0AB89597-B5DA-44E4-8078-B65FBC4312B6}" destId="{95E86E5B-C2F5-4DC4-88C6-DC7DEBB42200}" srcOrd="1" destOrd="0" parTransId="{356BF147-17FC-4B16-95B5-11139A2A6A90}" sibTransId="{9D40CAB9-D725-4EC9-A970-F1BA17260F8F}"/>
    <dgm:cxn modelId="{C8F01D10-8191-4146-9D07-5F1DAEB59500}" type="presOf" srcId="{95E86E5B-C2F5-4DC4-88C6-DC7DEBB42200}" destId="{AEE9C9EB-831A-466F-AAE2-E605E48EA448}" srcOrd="0" destOrd="0" presId="urn:microsoft.com/office/officeart/2018/2/layout/IconVerticalSolidList"/>
    <dgm:cxn modelId="{DF765D26-94B4-4CE4-BE97-A81399EC323A}" srcId="{0AB89597-B5DA-44E4-8078-B65FBC4312B6}" destId="{AA5573D9-4CE8-481A-95C1-0A6AF68435A0}" srcOrd="3" destOrd="0" parTransId="{7E754E64-0B74-4126-9C9D-269F941C0B5E}" sibTransId="{DCA37D7C-B1AB-4A2F-BA2B-A65D34C76711}"/>
    <dgm:cxn modelId="{0F5D892D-C721-433B-9EE1-FCE9B861FF54}" type="presOf" srcId="{DA1E372B-C124-4719-B13A-1CBB2DF9589F}" destId="{C6EBA813-6F08-404D-A9B9-26F785EB78FD}" srcOrd="0" destOrd="0" presId="urn:microsoft.com/office/officeart/2018/2/layout/IconVerticalSolidList"/>
    <dgm:cxn modelId="{7180CA5E-99CF-485D-B172-EB1B45AA7BF5}" srcId="{0AB89597-B5DA-44E4-8078-B65FBC4312B6}" destId="{52475689-7CDB-4094-B7B8-4EF297827A60}" srcOrd="0" destOrd="0" parTransId="{14B998A6-9D94-4380-A092-874FFACA1101}" sibTransId="{DAB33AA9-B8E1-4DA9-8697-C41F3698B911}"/>
    <dgm:cxn modelId="{7A12C941-7580-4490-AE7D-459C5CF92B05}" srcId="{0AB89597-B5DA-44E4-8078-B65FBC4312B6}" destId="{D3CC0F99-5705-4AC8-A96A-FC8F09B357EF}" srcOrd="4" destOrd="0" parTransId="{424BC067-335A-4005-927A-8AAA76C45B15}" sibTransId="{A143A465-8E00-4887-89E7-2C58717F2B75}"/>
    <dgm:cxn modelId="{FDF2F74B-409A-47DB-AC96-218D050482B9}" type="presOf" srcId="{52475689-7CDB-4094-B7B8-4EF297827A60}" destId="{356DD733-02A8-45B4-B831-92B7B13102FE}" srcOrd="0" destOrd="0" presId="urn:microsoft.com/office/officeart/2018/2/layout/IconVerticalSolidList"/>
    <dgm:cxn modelId="{9CBB574C-135A-4D6D-8661-DA42119340C2}" type="presOf" srcId="{D3CC0F99-5705-4AC8-A96A-FC8F09B357EF}" destId="{A28F6675-A5B5-4210-BA98-2F12140FAA6D}" srcOrd="0" destOrd="0" presId="urn:microsoft.com/office/officeart/2018/2/layout/IconVerticalSolidList"/>
    <dgm:cxn modelId="{27AEE87C-973E-400D-BB9F-94F794D5EDD7}" type="presOf" srcId="{AA5573D9-4CE8-481A-95C1-0A6AF68435A0}" destId="{C1D98294-250C-41B8-814F-DE7DE28B5DAE}" srcOrd="0" destOrd="0" presId="urn:microsoft.com/office/officeart/2018/2/layout/IconVerticalSolidList"/>
    <dgm:cxn modelId="{376ED184-585F-4733-9015-5393444D3844}" type="presOf" srcId="{0AB89597-B5DA-44E4-8078-B65FBC4312B6}" destId="{3227F1F6-57C4-406A-B4AF-AA4EF9FE754E}" srcOrd="0" destOrd="0" presId="urn:microsoft.com/office/officeart/2018/2/layout/IconVerticalSolidList"/>
    <dgm:cxn modelId="{C6C26AD0-2D5A-42C2-B0ED-4E1C33963AEB}" srcId="{0AB89597-B5DA-44E4-8078-B65FBC4312B6}" destId="{DA1E372B-C124-4719-B13A-1CBB2DF9589F}" srcOrd="2" destOrd="0" parTransId="{167BBE46-4373-4FC9-BCF0-59EC6158813C}" sibTransId="{76FC9839-C6D8-4898-A1F3-532B0ECF23A1}"/>
    <dgm:cxn modelId="{483B1E12-1F0F-4AFE-95EF-021E2E506BC6}" type="presParOf" srcId="{3227F1F6-57C4-406A-B4AF-AA4EF9FE754E}" destId="{CA6FD1CF-77DC-48F1-A90B-5E902CD9ECB9}" srcOrd="0" destOrd="0" presId="urn:microsoft.com/office/officeart/2018/2/layout/IconVerticalSolidList"/>
    <dgm:cxn modelId="{0265E971-9A7A-4269-A67B-2D098A6B94BA}" type="presParOf" srcId="{CA6FD1CF-77DC-48F1-A90B-5E902CD9ECB9}" destId="{B75EE015-9161-4305-B044-F2C955D5FEC1}" srcOrd="0" destOrd="0" presId="urn:microsoft.com/office/officeart/2018/2/layout/IconVerticalSolidList"/>
    <dgm:cxn modelId="{C0ACFCAE-47EB-4C03-8E68-7E3BD21DC23E}" type="presParOf" srcId="{CA6FD1CF-77DC-48F1-A90B-5E902CD9ECB9}" destId="{48A88656-B114-46BF-BCEE-ECBD3CEE8783}" srcOrd="1" destOrd="0" presId="urn:microsoft.com/office/officeart/2018/2/layout/IconVerticalSolidList"/>
    <dgm:cxn modelId="{887FE917-3EF4-446B-BA03-41C96EF716D3}" type="presParOf" srcId="{CA6FD1CF-77DC-48F1-A90B-5E902CD9ECB9}" destId="{1DDF7455-3D32-426C-A458-08B551534384}" srcOrd="2" destOrd="0" presId="urn:microsoft.com/office/officeart/2018/2/layout/IconVerticalSolidList"/>
    <dgm:cxn modelId="{7702A538-3C47-47FF-A656-0FE3CBC65970}" type="presParOf" srcId="{CA6FD1CF-77DC-48F1-A90B-5E902CD9ECB9}" destId="{356DD733-02A8-45B4-B831-92B7B13102FE}" srcOrd="3" destOrd="0" presId="urn:microsoft.com/office/officeart/2018/2/layout/IconVerticalSolidList"/>
    <dgm:cxn modelId="{57CAFAAE-31CF-48ED-AA02-71D1FECE494D}" type="presParOf" srcId="{3227F1F6-57C4-406A-B4AF-AA4EF9FE754E}" destId="{CA8CD17C-FB93-4F0A-8449-B4006C255A4A}" srcOrd="1" destOrd="0" presId="urn:microsoft.com/office/officeart/2018/2/layout/IconVerticalSolidList"/>
    <dgm:cxn modelId="{32F7FCF1-2B0F-40A5-8B12-54B206CB135A}" type="presParOf" srcId="{3227F1F6-57C4-406A-B4AF-AA4EF9FE754E}" destId="{584D6CDA-3307-4491-A7D0-C8583DD90635}" srcOrd="2" destOrd="0" presId="urn:microsoft.com/office/officeart/2018/2/layout/IconVerticalSolidList"/>
    <dgm:cxn modelId="{DDD0E38D-7AB7-4A1E-9BCF-0A9F401F0FA9}" type="presParOf" srcId="{584D6CDA-3307-4491-A7D0-C8583DD90635}" destId="{A04F246D-B94A-403E-B376-D25477EFF218}" srcOrd="0" destOrd="0" presId="urn:microsoft.com/office/officeart/2018/2/layout/IconVerticalSolidList"/>
    <dgm:cxn modelId="{C902C2A9-CCC4-4EEC-952B-2C3E9EA5297B}" type="presParOf" srcId="{584D6CDA-3307-4491-A7D0-C8583DD90635}" destId="{F2129D6F-765B-4C08-83A1-FBE1EA5AD414}" srcOrd="1" destOrd="0" presId="urn:microsoft.com/office/officeart/2018/2/layout/IconVerticalSolidList"/>
    <dgm:cxn modelId="{5D39D552-D00B-4293-86CB-A9031D30441E}" type="presParOf" srcId="{584D6CDA-3307-4491-A7D0-C8583DD90635}" destId="{40E95A04-73D0-42D4-BB68-FEA17A7DE411}" srcOrd="2" destOrd="0" presId="urn:microsoft.com/office/officeart/2018/2/layout/IconVerticalSolidList"/>
    <dgm:cxn modelId="{DA0BEFAE-501A-49F6-827C-DB62551036A8}" type="presParOf" srcId="{584D6CDA-3307-4491-A7D0-C8583DD90635}" destId="{AEE9C9EB-831A-466F-AAE2-E605E48EA448}" srcOrd="3" destOrd="0" presId="urn:microsoft.com/office/officeart/2018/2/layout/IconVerticalSolidList"/>
    <dgm:cxn modelId="{04C3BD2B-F8A0-4F08-8615-82B23C1DFA34}" type="presParOf" srcId="{3227F1F6-57C4-406A-B4AF-AA4EF9FE754E}" destId="{5C2D2660-64B6-4D98-995C-F971DA7BAE38}" srcOrd="3" destOrd="0" presId="urn:microsoft.com/office/officeart/2018/2/layout/IconVerticalSolidList"/>
    <dgm:cxn modelId="{E294F5B5-23C2-4A30-A493-E0E7E8E9F41F}" type="presParOf" srcId="{3227F1F6-57C4-406A-B4AF-AA4EF9FE754E}" destId="{71A4BB4B-56E5-4C12-97A8-EEC0D9300566}" srcOrd="4" destOrd="0" presId="urn:microsoft.com/office/officeart/2018/2/layout/IconVerticalSolidList"/>
    <dgm:cxn modelId="{E0F5A2AB-FAC6-4669-9073-B35D2DDB030A}" type="presParOf" srcId="{71A4BB4B-56E5-4C12-97A8-EEC0D9300566}" destId="{426F60E2-2A09-461B-B7E1-1EA5BA51EF21}" srcOrd="0" destOrd="0" presId="urn:microsoft.com/office/officeart/2018/2/layout/IconVerticalSolidList"/>
    <dgm:cxn modelId="{0B34D594-9375-4A25-B338-2DABA53D386E}" type="presParOf" srcId="{71A4BB4B-56E5-4C12-97A8-EEC0D9300566}" destId="{C59670B3-3254-4FDA-862E-7645CB831B2A}" srcOrd="1" destOrd="0" presId="urn:microsoft.com/office/officeart/2018/2/layout/IconVerticalSolidList"/>
    <dgm:cxn modelId="{A6E9E925-0984-42B5-A59E-ABBE3E8A6C0E}" type="presParOf" srcId="{71A4BB4B-56E5-4C12-97A8-EEC0D9300566}" destId="{8136850F-FEA7-439E-99EE-F4478A9CF8CB}" srcOrd="2" destOrd="0" presId="urn:microsoft.com/office/officeart/2018/2/layout/IconVerticalSolidList"/>
    <dgm:cxn modelId="{D6AF0F1F-4CB0-4420-B08B-C88469B07A28}" type="presParOf" srcId="{71A4BB4B-56E5-4C12-97A8-EEC0D9300566}" destId="{C6EBA813-6F08-404D-A9B9-26F785EB78FD}" srcOrd="3" destOrd="0" presId="urn:microsoft.com/office/officeart/2018/2/layout/IconVerticalSolidList"/>
    <dgm:cxn modelId="{BC79FF6D-6FD8-485C-BFCA-5968649B9369}" type="presParOf" srcId="{3227F1F6-57C4-406A-B4AF-AA4EF9FE754E}" destId="{0A799001-126B-4070-8EFF-8AFF485CADE7}" srcOrd="5" destOrd="0" presId="urn:microsoft.com/office/officeart/2018/2/layout/IconVerticalSolidList"/>
    <dgm:cxn modelId="{1E24A954-82A6-4EF1-99AC-4CD6B1111963}" type="presParOf" srcId="{3227F1F6-57C4-406A-B4AF-AA4EF9FE754E}" destId="{53EA06DA-88D3-4BCF-BFD6-0E7B158BFCD2}" srcOrd="6" destOrd="0" presId="urn:microsoft.com/office/officeart/2018/2/layout/IconVerticalSolidList"/>
    <dgm:cxn modelId="{28A0707B-EB98-4FCC-AD5A-59DF77F088B3}" type="presParOf" srcId="{53EA06DA-88D3-4BCF-BFD6-0E7B158BFCD2}" destId="{7DA7BAF9-4C26-495A-9BD8-DB4CC9A04386}" srcOrd="0" destOrd="0" presId="urn:microsoft.com/office/officeart/2018/2/layout/IconVerticalSolidList"/>
    <dgm:cxn modelId="{8B4EF60B-0D50-42FE-9FEF-D7CA8F0CFD7A}" type="presParOf" srcId="{53EA06DA-88D3-4BCF-BFD6-0E7B158BFCD2}" destId="{69D06C47-780D-44A5-B34B-E2A53687D495}" srcOrd="1" destOrd="0" presId="urn:microsoft.com/office/officeart/2018/2/layout/IconVerticalSolidList"/>
    <dgm:cxn modelId="{42B6479A-61EF-43CD-8794-1DA49125C78D}" type="presParOf" srcId="{53EA06DA-88D3-4BCF-BFD6-0E7B158BFCD2}" destId="{F54A2080-5C02-4612-A823-4E2C461AF3D2}" srcOrd="2" destOrd="0" presId="urn:microsoft.com/office/officeart/2018/2/layout/IconVerticalSolidList"/>
    <dgm:cxn modelId="{7CCC0FE8-98DC-483E-9BD2-55B0A6C9B143}" type="presParOf" srcId="{53EA06DA-88D3-4BCF-BFD6-0E7B158BFCD2}" destId="{C1D98294-250C-41B8-814F-DE7DE28B5DAE}" srcOrd="3" destOrd="0" presId="urn:microsoft.com/office/officeart/2018/2/layout/IconVerticalSolidList"/>
    <dgm:cxn modelId="{A3D741AE-959B-41DE-8247-13EAD9EC52B1}" type="presParOf" srcId="{3227F1F6-57C4-406A-B4AF-AA4EF9FE754E}" destId="{1DB2FE09-465C-4134-A3EF-49C595AB4AA0}" srcOrd="7" destOrd="0" presId="urn:microsoft.com/office/officeart/2018/2/layout/IconVerticalSolidList"/>
    <dgm:cxn modelId="{81A5840C-66F6-4B95-8EAC-5F8583D2D9F7}" type="presParOf" srcId="{3227F1F6-57C4-406A-B4AF-AA4EF9FE754E}" destId="{344B6595-353D-428E-ABD8-68EB4A71FDCF}" srcOrd="8" destOrd="0" presId="urn:microsoft.com/office/officeart/2018/2/layout/IconVerticalSolidList"/>
    <dgm:cxn modelId="{754FAE46-956B-4DFA-B4AD-328328157228}" type="presParOf" srcId="{344B6595-353D-428E-ABD8-68EB4A71FDCF}" destId="{6AE4E6C3-AAE8-4387-A1A9-75BDE50C7E1E}" srcOrd="0" destOrd="0" presId="urn:microsoft.com/office/officeart/2018/2/layout/IconVerticalSolidList"/>
    <dgm:cxn modelId="{84CFF17D-8DA3-433E-BAA2-8E0F0F257E82}" type="presParOf" srcId="{344B6595-353D-428E-ABD8-68EB4A71FDCF}" destId="{F07E89AD-6F35-43AD-8CDE-304A4D83555A}" srcOrd="1" destOrd="0" presId="urn:microsoft.com/office/officeart/2018/2/layout/IconVerticalSolidList"/>
    <dgm:cxn modelId="{4BF2F0F1-060F-40CE-A35D-FD5C313AE5DC}" type="presParOf" srcId="{344B6595-353D-428E-ABD8-68EB4A71FDCF}" destId="{5EBC8DD6-DDB4-46A3-9D58-BC8ED9700C25}" srcOrd="2" destOrd="0" presId="urn:microsoft.com/office/officeart/2018/2/layout/IconVerticalSolidList"/>
    <dgm:cxn modelId="{5F79708B-7513-4485-B8AE-F10DBD75A9C8}" type="presParOf" srcId="{344B6595-353D-428E-ABD8-68EB4A71FDCF}" destId="{A28F6675-A5B5-4210-BA98-2F12140FAA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D68281-6F4A-4BD2-8C2B-B45C80D2B5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D4A2560-8D95-4B9B-8D91-220E03A8B618}">
      <dgm:prSet/>
      <dgm:spPr/>
      <dgm:t>
        <a:bodyPr/>
        <a:lstStyle/>
        <a:p>
          <a:r>
            <a:rPr lang="es-ES_tradnl" b="0" i="0"/>
            <a:t>Las regiones del sur son mas templadas por lo que sus vinos tienden a ser mas ricos e intensos</a:t>
          </a:r>
          <a:endParaRPr lang="en-US"/>
        </a:p>
      </dgm:t>
    </dgm:pt>
    <dgm:pt modelId="{98E6F94B-5B3C-460A-902A-A957DAB85ED5}" type="parTrans" cxnId="{8BBFE85D-3DD8-456F-BAB0-F50B31975596}">
      <dgm:prSet/>
      <dgm:spPr/>
      <dgm:t>
        <a:bodyPr/>
        <a:lstStyle/>
        <a:p>
          <a:endParaRPr lang="en-US"/>
        </a:p>
      </dgm:t>
    </dgm:pt>
    <dgm:pt modelId="{92E51592-7A1B-4D45-89F8-D156D430A533}" type="sibTrans" cxnId="{8BBFE85D-3DD8-456F-BAB0-F50B31975596}">
      <dgm:prSet/>
      <dgm:spPr/>
      <dgm:t>
        <a:bodyPr/>
        <a:lstStyle/>
        <a:p>
          <a:endParaRPr lang="en-US"/>
        </a:p>
      </dgm:t>
    </dgm:pt>
    <dgm:pt modelId="{B823AB6A-4D9B-4561-B048-FF7C4DFCC2A5}">
      <dgm:prSet/>
      <dgm:spPr/>
      <dgm:t>
        <a:bodyPr/>
        <a:lstStyle/>
        <a:p>
          <a:r>
            <a:rPr lang="es-ES_tradnl" b="0" i="0"/>
            <a:t>Brunello de Montalcino esta elaborado 100% uva Sangiovese (variedad de clones) y no puede salir al mercado antes de los 5 años de su producción</a:t>
          </a:r>
          <a:endParaRPr lang="en-US"/>
        </a:p>
      </dgm:t>
    </dgm:pt>
    <dgm:pt modelId="{3592C111-BF7F-47A1-8D3B-75D85B5D9BC1}" type="parTrans" cxnId="{A4B884BC-A678-47C8-9F86-D25B61E34C07}">
      <dgm:prSet/>
      <dgm:spPr/>
      <dgm:t>
        <a:bodyPr/>
        <a:lstStyle/>
        <a:p>
          <a:endParaRPr lang="en-US"/>
        </a:p>
      </dgm:t>
    </dgm:pt>
    <dgm:pt modelId="{5E1359D9-EA47-4E83-9C7A-BFDF4BEE559E}" type="sibTrans" cxnId="{A4B884BC-A678-47C8-9F86-D25B61E34C07}">
      <dgm:prSet/>
      <dgm:spPr/>
      <dgm:t>
        <a:bodyPr/>
        <a:lstStyle/>
        <a:p>
          <a:endParaRPr lang="en-US"/>
        </a:p>
      </dgm:t>
    </dgm:pt>
    <dgm:pt modelId="{075C579B-ADF6-49BF-8679-0E2F06EFA98D}">
      <dgm:prSet/>
      <dgm:spPr/>
      <dgm:t>
        <a:bodyPr/>
        <a:lstStyle/>
        <a:p>
          <a:r>
            <a:rPr lang="es-ES_tradnl" b="0" i="0"/>
            <a:t>La variedad Sangiovese de Brunello parece florecer en este </a:t>
          </a:r>
          <a:r>
            <a:rPr lang="es-ES_tradnl" b="0" i="1"/>
            <a:t>terroir, </a:t>
          </a:r>
          <a:r>
            <a:rPr lang="es-ES_tradnl" b="0" i="0"/>
            <a:t>madurando con facilidad y produciendo consistentemente vinos fuertes de color, extracto y riqueza, de mucho cuerpo y buen equilibrio de taninos</a:t>
          </a:r>
          <a:endParaRPr lang="en-US"/>
        </a:p>
      </dgm:t>
    </dgm:pt>
    <dgm:pt modelId="{8A36A24A-925B-43F0-879A-000B424DFDB7}" type="parTrans" cxnId="{868B2A2E-5954-4D1F-8AC9-361BB035FCBE}">
      <dgm:prSet/>
      <dgm:spPr/>
      <dgm:t>
        <a:bodyPr/>
        <a:lstStyle/>
        <a:p>
          <a:endParaRPr lang="en-US"/>
        </a:p>
      </dgm:t>
    </dgm:pt>
    <dgm:pt modelId="{E3B31083-6A60-436C-93C4-CD9293387952}" type="sibTrans" cxnId="{868B2A2E-5954-4D1F-8AC9-361BB035FCBE}">
      <dgm:prSet/>
      <dgm:spPr/>
      <dgm:t>
        <a:bodyPr/>
        <a:lstStyle/>
        <a:p>
          <a:endParaRPr lang="en-US"/>
        </a:p>
      </dgm:t>
    </dgm:pt>
    <dgm:pt modelId="{E83FD10B-A4CF-4BA6-A777-AD328CD254FD}">
      <dgm:prSet/>
      <dgm:spPr/>
      <dgm:t>
        <a:bodyPr/>
        <a:lstStyle/>
        <a:p>
          <a:r>
            <a:rPr lang="es-ES_tradnl" b="0" i="0"/>
            <a:t>Los Brunellos tienden a ser muy fuertes y tánicos en su juventud, necesitando al menos una década o dos antes de empezar a suavizarse, teniendo los vinos de cosecha excelentes potencial para superar 50 años</a:t>
          </a:r>
          <a:endParaRPr lang="en-US"/>
        </a:p>
      </dgm:t>
    </dgm:pt>
    <dgm:pt modelId="{9BC261A5-E2B5-4BAE-80E1-F04648A67DFE}" type="parTrans" cxnId="{53A29655-EDC7-4699-A132-E32B83AB2562}">
      <dgm:prSet/>
      <dgm:spPr/>
      <dgm:t>
        <a:bodyPr/>
        <a:lstStyle/>
        <a:p>
          <a:endParaRPr lang="en-US"/>
        </a:p>
      </dgm:t>
    </dgm:pt>
    <dgm:pt modelId="{16DC4C55-0D7F-4852-BD19-42D3FF44C62B}" type="sibTrans" cxnId="{53A29655-EDC7-4699-A132-E32B83AB2562}">
      <dgm:prSet/>
      <dgm:spPr/>
      <dgm:t>
        <a:bodyPr/>
        <a:lstStyle/>
        <a:p>
          <a:endParaRPr lang="en-US"/>
        </a:p>
      </dgm:t>
    </dgm:pt>
    <dgm:pt modelId="{49EB18D2-94C4-DE42-ABDA-592D8572DC30}" type="pres">
      <dgm:prSet presAssocID="{D9D68281-6F4A-4BD2-8C2B-B45C80D2B572}" presName="linear" presStyleCnt="0">
        <dgm:presLayoutVars>
          <dgm:animLvl val="lvl"/>
          <dgm:resizeHandles val="exact"/>
        </dgm:presLayoutVars>
      </dgm:prSet>
      <dgm:spPr/>
    </dgm:pt>
    <dgm:pt modelId="{5944CC18-8103-EF47-97BF-CE68E9061075}" type="pres">
      <dgm:prSet presAssocID="{0D4A2560-8D95-4B9B-8D91-220E03A8B61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A702C64-2A97-F042-B8A1-6BCFEC444058}" type="pres">
      <dgm:prSet presAssocID="{92E51592-7A1B-4D45-89F8-D156D430A533}" presName="spacer" presStyleCnt="0"/>
      <dgm:spPr/>
    </dgm:pt>
    <dgm:pt modelId="{D13E96F9-FA9E-3D46-8763-7A8CB0C0F3BC}" type="pres">
      <dgm:prSet presAssocID="{B823AB6A-4D9B-4561-B048-FF7C4DFCC2A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A5A644-2B5F-9444-9936-0097E30F6F15}" type="pres">
      <dgm:prSet presAssocID="{5E1359D9-EA47-4E83-9C7A-BFDF4BEE559E}" presName="spacer" presStyleCnt="0"/>
      <dgm:spPr/>
    </dgm:pt>
    <dgm:pt modelId="{C70C5BF4-F01D-0E47-957A-0C918365AA82}" type="pres">
      <dgm:prSet presAssocID="{075C579B-ADF6-49BF-8679-0E2F06EFA98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003DB3B-37C5-5D4D-81E3-A9C9FE8135E7}" type="pres">
      <dgm:prSet presAssocID="{E3B31083-6A60-436C-93C4-CD9293387952}" presName="spacer" presStyleCnt="0"/>
      <dgm:spPr/>
    </dgm:pt>
    <dgm:pt modelId="{2A600962-16DE-A147-80DC-1C8849D6431C}" type="pres">
      <dgm:prSet presAssocID="{E83FD10B-A4CF-4BA6-A777-AD328CD254F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FAFC623-6CB2-7D48-ADB5-BC2D9DA390E2}" type="presOf" srcId="{D9D68281-6F4A-4BD2-8C2B-B45C80D2B572}" destId="{49EB18D2-94C4-DE42-ABDA-592D8572DC30}" srcOrd="0" destOrd="0" presId="urn:microsoft.com/office/officeart/2005/8/layout/vList2"/>
    <dgm:cxn modelId="{868B2A2E-5954-4D1F-8AC9-361BB035FCBE}" srcId="{D9D68281-6F4A-4BD2-8C2B-B45C80D2B572}" destId="{075C579B-ADF6-49BF-8679-0E2F06EFA98D}" srcOrd="2" destOrd="0" parTransId="{8A36A24A-925B-43F0-879A-000B424DFDB7}" sibTransId="{E3B31083-6A60-436C-93C4-CD9293387952}"/>
    <dgm:cxn modelId="{8BBFE85D-3DD8-456F-BAB0-F50B31975596}" srcId="{D9D68281-6F4A-4BD2-8C2B-B45C80D2B572}" destId="{0D4A2560-8D95-4B9B-8D91-220E03A8B618}" srcOrd="0" destOrd="0" parTransId="{98E6F94B-5B3C-460A-902A-A957DAB85ED5}" sibTransId="{92E51592-7A1B-4D45-89F8-D156D430A533}"/>
    <dgm:cxn modelId="{53A29655-EDC7-4699-A132-E32B83AB2562}" srcId="{D9D68281-6F4A-4BD2-8C2B-B45C80D2B572}" destId="{E83FD10B-A4CF-4BA6-A777-AD328CD254FD}" srcOrd="3" destOrd="0" parTransId="{9BC261A5-E2B5-4BAE-80E1-F04648A67DFE}" sibTransId="{16DC4C55-0D7F-4852-BD19-42D3FF44C62B}"/>
    <dgm:cxn modelId="{9E30EA58-C663-C042-A7F1-90CD73CF4B51}" type="presOf" srcId="{E83FD10B-A4CF-4BA6-A777-AD328CD254FD}" destId="{2A600962-16DE-A147-80DC-1C8849D6431C}" srcOrd="0" destOrd="0" presId="urn:microsoft.com/office/officeart/2005/8/layout/vList2"/>
    <dgm:cxn modelId="{CAD1A5A1-24DC-574E-A4DC-AB1AACC15380}" type="presOf" srcId="{0D4A2560-8D95-4B9B-8D91-220E03A8B618}" destId="{5944CC18-8103-EF47-97BF-CE68E9061075}" srcOrd="0" destOrd="0" presId="urn:microsoft.com/office/officeart/2005/8/layout/vList2"/>
    <dgm:cxn modelId="{A4B884BC-A678-47C8-9F86-D25B61E34C07}" srcId="{D9D68281-6F4A-4BD2-8C2B-B45C80D2B572}" destId="{B823AB6A-4D9B-4561-B048-FF7C4DFCC2A5}" srcOrd="1" destOrd="0" parTransId="{3592C111-BF7F-47A1-8D3B-75D85B5D9BC1}" sibTransId="{5E1359D9-EA47-4E83-9C7A-BFDF4BEE559E}"/>
    <dgm:cxn modelId="{34B77EC2-4138-AE43-91EF-EBC6E6DD47B9}" type="presOf" srcId="{075C579B-ADF6-49BF-8679-0E2F06EFA98D}" destId="{C70C5BF4-F01D-0E47-957A-0C918365AA82}" srcOrd="0" destOrd="0" presId="urn:microsoft.com/office/officeart/2005/8/layout/vList2"/>
    <dgm:cxn modelId="{4C7A55F8-1981-4B4B-8126-6BB57360C80B}" type="presOf" srcId="{B823AB6A-4D9B-4561-B048-FF7C4DFCC2A5}" destId="{D13E96F9-FA9E-3D46-8763-7A8CB0C0F3BC}" srcOrd="0" destOrd="0" presId="urn:microsoft.com/office/officeart/2005/8/layout/vList2"/>
    <dgm:cxn modelId="{F09C55DE-2E37-C549-A778-DD963FF99BCE}" type="presParOf" srcId="{49EB18D2-94C4-DE42-ABDA-592D8572DC30}" destId="{5944CC18-8103-EF47-97BF-CE68E9061075}" srcOrd="0" destOrd="0" presId="urn:microsoft.com/office/officeart/2005/8/layout/vList2"/>
    <dgm:cxn modelId="{0CEC6D12-96DF-854E-93EC-F28434804714}" type="presParOf" srcId="{49EB18D2-94C4-DE42-ABDA-592D8572DC30}" destId="{FA702C64-2A97-F042-B8A1-6BCFEC444058}" srcOrd="1" destOrd="0" presId="urn:microsoft.com/office/officeart/2005/8/layout/vList2"/>
    <dgm:cxn modelId="{C149A51E-E17B-A442-BA20-C5BF74359BD4}" type="presParOf" srcId="{49EB18D2-94C4-DE42-ABDA-592D8572DC30}" destId="{D13E96F9-FA9E-3D46-8763-7A8CB0C0F3BC}" srcOrd="2" destOrd="0" presId="urn:microsoft.com/office/officeart/2005/8/layout/vList2"/>
    <dgm:cxn modelId="{29A3B93C-AC67-5B43-AFE3-16A4A6C0A70A}" type="presParOf" srcId="{49EB18D2-94C4-DE42-ABDA-592D8572DC30}" destId="{7EA5A644-2B5F-9444-9936-0097E30F6F15}" srcOrd="3" destOrd="0" presId="urn:microsoft.com/office/officeart/2005/8/layout/vList2"/>
    <dgm:cxn modelId="{4EB0489B-3BA1-0E4C-979B-7FB3CC20D5D2}" type="presParOf" srcId="{49EB18D2-94C4-DE42-ABDA-592D8572DC30}" destId="{C70C5BF4-F01D-0E47-957A-0C918365AA82}" srcOrd="4" destOrd="0" presId="urn:microsoft.com/office/officeart/2005/8/layout/vList2"/>
    <dgm:cxn modelId="{BFB67FC6-0FA6-D548-A3E4-44BBFEDA3B12}" type="presParOf" srcId="{49EB18D2-94C4-DE42-ABDA-592D8572DC30}" destId="{C003DB3B-37C5-5D4D-81E3-A9C9FE8135E7}" srcOrd="5" destOrd="0" presId="urn:microsoft.com/office/officeart/2005/8/layout/vList2"/>
    <dgm:cxn modelId="{7C2F3B4C-2ECE-5241-AEDD-F626A73F2A28}" type="presParOf" srcId="{49EB18D2-94C4-DE42-ABDA-592D8572DC30}" destId="{2A600962-16DE-A147-80DC-1C8849D6431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0561ED-6823-4484-9ED3-1BD54E6BB47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B71B5EF-58E6-4537-A403-98AABBB020D1}">
      <dgm:prSet/>
      <dgm:spPr/>
      <dgm:t>
        <a:bodyPr/>
        <a:lstStyle/>
        <a:p>
          <a:r>
            <a:rPr lang="es-ES_tradnl"/>
            <a:t>Los viñedos de Brunello di Montalicino cubren una modesta área de aproximadamente 8,900 acres, menos de una quinta parte de la zona de Chianti</a:t>
          </a:r>
          <a:endParaRPr lang="en-US"/>
        </a:p>
      </dgm:t>
    </dgm:pt>
    <dgm:pt modelId="{0808B820-F61D-454B-AF57-243FB9888713}" type="parTrans" cxnId="{633CBBAC-B292-4FF7-88AF-9265036961D7}">
      <dgm:prSet/>
      <dgm:spPr/>
      <dgm:t>
        <a:bodyPr/>
        <a:lstStyle/>
        <a:p>
          <a:endParaRPr lang="en-US"/>
        </a:p>
      </dgm:t>
    </dgm:pt>
    <dgm:pt modelId="{4379AA86-A8E1-4702-AB71-C7130083967D}" type="sibTrans" cxnId="{633CBBAC-B292-4FF7-88AF-9265036961D7}">
      <dgm:prSet/>
      <dgm:spPr/>
      <dgm:t>
        <a:bodyPr/>
        <a:lstStyle/>
        <a:p>
          <a:endParaRPr lang="en-US"/>
        </a:p>
      </dgm:t>
    </dgm:pt>
    <dgm:pt modelId="{E2668FDA-83F3-4C44-83EC-6786E5D8E0A7}">
      <dgm:prSet/>
      <dgm:spPr/>
      <dgm:t>
        <a:bodyPr/>
        <a:lstStyle/>
        <a:p>
          <a:r>
            <a:rPr lang="es-ES_tradnl"/>
            <a:t>Hay mas limo en su suelo que en los de Chianti, como también unas fajas de arcilla, suelos pizarrosos y volcánicos</a:t>
          </a:r>
          <a:endParaRPr lang="en-US"/>
        </a:p>
      </dgm:t>
    </dgm:pt>
    <dgm:pt modelId="{8B75A6A3-AB83-436A-B782-EE6017BAA9FA}" type="parTrans" cxnId="{622A8C8D-17F2-4F11-A625-605C5E31DA46}">
      <dgm:prSet/>
      <dgm:spPr/>
      <dgm:t>
        <a:bodyPr/>
        <a:lstStyle/>
        <a:p>
          <a:endParaRPr lang="en-US"/>
        </a:p>
      </dgm:t>
    </dgm:pt>
    <dgm:pt modelId="{3FD247C7-C75E-47CE-B17E-262B7E50837A}" type="sibTrans" cxnId="{622A8C8D-17F2-4F11-A625-605C5E31DA46}">
      <dgm:prSet/>
      <dgm:spPr/>
      <dgm:t>
        <a:bodyPr/>
        <a:lstStyle/>
        <a:p>
          <a:endParaRPr lang="en-US"/>
        </a:p>
      </dgm:t>
    </dgm:pt>
    <dgm:pt modelId="{5EBD8C36-A337-47E6-946B-0A7EAA89C560}">
      <dgm:prSet/>
      <dgm:spPr/>
      <dgm:t>
        <a:bodyPr/>
        <a:lstStyle/>
        <a:p>
          <a:r>
            <a:rPr lang="es-ES_tradnl"/>
            <a:t>Por ley, Brunello di Montalcino debe de ser envejecido mas que ningún otro vino Italiano, cuatro anos incluyendo dos en roble para el vino regular</a:t>
          </a:r>
          <a:endParaRPr lang="en-US"/>
        </a:p>
      </dgm:t>
    </dgm:pt>
    <dgm:pt modelId="{7EB2FFB7-3A70-4549-A2A8-B9593076417B}" type="parTrans" cxnId="{291C76F8-E0BE-4DB8-A2AB-0E600E61FCC8}">
      <dgm:prSet/>
      <dgm:spPr/>
      <dgm:t>
        <a:bodyPr/>
        <a:lstStyle/>
        <a:p>
          <a:endParaRPr lang="en-US"/>
        </a:p>
      </dgm:t>
    </dgm:pt>
    <dgm:pt modelId="{9FC09091-5DED-4068-B643-D940A2636CB8}" type="sibTrans" cxnId="{291C76F8-E0BE-4DB8-A2AB-0E600E61FCC8}">
      <dgm:prSet/>
      <dgm:spPr/>
      <dgm:t>
        <a:bodyPr/>
        <a:lstStyle/>
        <a:p>
          <a:endParaRPr lang="en-US"/>
        </a:p>
      </dgm:t>
    </dgm:pt>
    <dgm:pt modelId="{1AA5CA01-95B7-4CDC-AA3A-6D6831B4B7CA}">
      <dgm:prSet/>
      <dgm:spPr/>
      <dgm:t>
        <a:bodyPr/>
        <a:lstStyle/>
        <a:p>
          <a:r>
            <a:rPr lang="es-ES_tradnl"/>
            <a:t>Reserva debe de ser envejecido por cinco anos, y dos en roble</a:t>
          </a:r>
          <a:endParaRPr lang="en-US"/>
        </a:p>
      </dgm:t>
    </dgm:pt>
    <dgm:pt modelId="{D589DFC8-D7B3-4E05-BFA6-89340D694562}" type="parTrans" cxnId="{30D4B063-0FB5-4414-B6ED-C58A99ACAD82}">
      <dgm:prSet/>
      <dgm:spPr/>
      <dgm:t>
        <a:bodyPr/>
        <a:lstStyle/>
        <a:p>
          <a:endParaRPr lang="en-US"/>
        </a:p>
      </dgm:t>
    </dgm:pt>
    <dgm:pt modelId="{833F046D-F5AA-43EB-950E-FD6D4DDC3B0D}" type="sibTrans" cxnId="{30D4B063-0FB5-4414-B6ED-C58A99ACAD82}">
      <dgm:prSet/>
      <dgm:spPr/>
      <dgm:t>
        <a:bodyPr/>
        <a:lstStyle/>
        <a:p>
          <a:endParaRPr lang="en-US"/>
        </a:p>
      </dgm:t>
    </dgm:pt>
    <dgm:pt modelId="{FCECC243-845A-E748-8D92-D5485B099323}" type="pres">
      <dgm:prSet presAssocID="{390561ED-6823-4484-9ED3-1BD54E6BB47C}" presName="outerComposite" presStyleCnt="0">
        <dgm:presLayoutVars>
          <dgm:chMax val="5"/>
          <dgm:dir/>
          <dgm:resizeHandles val="exact"/>
        </dgm:presLayoutVars>
      </dgm:prSet>
      <dgm:spPr/>
    </dgm:pt>
    <dgm:pt modelId="{EC283BCB-ECD1-9B44-8B20-0139E7CD33DA}" type="pres">
      <dgm:prSet presAssocID="{390561ED-6823-4484-9ED3-1BD54E6BB47C}" presName="dummyMaxCanvas" presStyleCnt="0">
        <dgm:presLayoutVars/>
      </dgm:prSet>
      <dgm:spPr/>
    </dgm:pt>
    <dgm:pt modelId="{27387883-8FBB-5D40-B3EF-18A0503E1BF6}" type="pres">
      <dgm:prSet presAssocID="{390561ED-6823-4484-9ED3-1BD54E6BB47C}" presName="FourNodes_1" presStyleLbl="node1" presStyleIdx="0" presStyleCnt="4">
        <dgm:presLayoutVars>
          <dgm:bulletEnabled val="1"/>
        </dgm:presLayoutVars>
      </dgm:prSet>
      <dgm:spPr/>
    </dgm:pt>
    <dgm:pt modelId="{43EAE37E-FD04-D944-AB20-5225DC1BF4C5}" type="pres">
      <dgm:prSet presAssocID="{390561ED-6823-4484-9ED3-1BD54E6BB47C}" presName="FourNodes_2" presStyleLbl="node1" presStyleIdx="1" presStyleCnt="4">
        <dgm:presLayoutVars>
          <dgm:bulletEnabled val="1"/>
        </dgm:presLayoutVars>
      </dgm:prSet>
      <dgm:spPr/>
    </dgm:pt>
    <dgm:pt modelId="{40084E8D-CC36-A24A-B409-4F705B4E1234}" type="pres">
      <dgm:prSet presAssocID="{390561ED-6823-4484-9ED3-1BD54E6BB47C}" presName="FourNodes_3" presStyleLbl="node1" presStyleIdx="2" presStyleCnt="4">
        <dgm:presLayoutVars>
          <dgm:bulletEnabled val="1"/>
        </dgm:presLayoutVars>
      </dgm:prSet>
      <dgm:spPr/>
    </dgm:pt>
    <dgm:pt modelId="{96B257CA-2A80-8B4F-848F-70C352A6B97B}" type="pres">
      <dgm:prSet presAssocID="{390561ED-6823-4484-9ED3-1BD54E6BB47C}" presName="FourNodes_4" presStyleLbl="node1" presStyleIdx="3" presStyleCnt="4">
        <dgm:presLayoutVars>
          <dgm:bulletEnabled val="1"/>
        </dgm:presLayoutVars>
      </dgm:prSet>
      <dgm:spPr/>
    </dgm:pt>
    <dgm:pt modelId="{A3AD2965-5080-E344-8DDA-3BE64942CA04}" type="pres">
      <dgm:prSet presAssocID="{390561ED-6823-4484-9ED3-1BD54E6BB47C}" presName="FourConn_1-2" presStyleLbl="fgAccFollowNode1" presStyleIdx="0" presStyleCnt="3">
        <dgm:presLayoutVars>
          <dgm:bulletEnabled val="1"/>
        </dgm:presLayoutVars>
      </dgm:prSet>
      <dgm:spPr/>
    </dgm:pt>
    <dgm:pt modelId="{321D9B20-A637-1A48-8C4E-892B41392394}" type="pres">
      <dgm:prSet presAssocID="{390561ED-6823-4484-9ED3-1BD54E6BB47C}" presName="FourConn_2-3" presStyleLbl="fgAccFollowNode1" presStyleIdx="1" presStyleCnt="3">
        <dgm:presLayoutVars>
          <dgm:bulletEnabled val="1"/>
        </dgm:presLayoutVars>
      </dgm:prSet>
      <dgm:spPr/>
    </dgm:pt>
    <dgm:pt modelId="{5CDB610A-A969-BF44-8D48-CA58E426B100}" type="pres">
      <dgm:prSet presAssocID="{390561ED-6823-4484-9ED3-1BD54E6BB47C}" presName="FourConn_3-4" presStyleLbl="fgAccFollowNode1" presStyleIdx="2" presStyleCnt="3">
        <dgm:presLayoutVars>
          <dgm:bulletEnabled val="1"/>
        </dgm:presLayoutVars>
      </dgm:prSet>
      <dgm:spPr/>
    </dgm:pt>
    <dgm:pt modelId="{5E05D5E1-B16C-D040-98B3-B7076141E36A}" type="pres">
      <dgm:prSet presAssocID="{390561ED-6823-4484-9ED3-1BD54E6BB47C}" presName="FourNodes_1_text" presStyleLbl="node1" presStyleIdx="3" presStyleCnt="4">
        <dgm:presLayoutVars>
          <dgm:bulletEnabled val="1"/>
        </dgm:presLayoutVars>
      </dgm:prSet>
      <dgm:spPr/>
    </dgm:pt>
    <dgm:pt modelId="{C0FEFB5A-0C50-134C-BCF5-871E7D3263AE}" type="pres">
      <dgm:prSet presAssocID="{390561ED-6823-4484-9ED3-1BD54E6BB47C}" presName="FourNodes_2_text" presStyleLbl="node1" presStyleIdx="3" presStyleCnt="4">
        <dgm:presLayoutVars>
          <dgm:bulletEnabled val="1"/>
        </dgm:presLayoutVars>
      </dgm:prSet>
      <dgm:spPr/>
    </dgm:pt>
    <dgm:pt modelId="{19EE399A-BEF8-3045-B7CD-24DCFF77008E}" type="pres">
      <dgm:prSet presAssocID="{390561ED-6823-4484-9ED3-1BD54E6BB47C}" presName="FourNodes_3_text" presStyleLbl="node1" presStyleIdx="3" presStyleCnt="4">
        <dgm:presLayoutVars>
          <dgm:bulletEnabled val="1"/>
        </dgm:presLayoutVars>
      </dgm:prSet>
      <dgm:spPr/>
    </dgm:pt>
    <dgm:pt modelId="{286850C7-DEA8-8B4E-A03C-D8ECE343C73E}" type="pres">
      <dgm:prSet presAssocID="{390561ED-6823-4484-9ED3-1BD54E6BB47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B6BEC05-9EEC-6C4E-9D0A-C76D01B15168}" type="presOf" srcId="{E2668FDA-83F3-4C44-83EC-6786E5D8E0A7}" destId="{C0FEFB5A-0C50-134C-BCF5-871E7D3263AE}" srcOrd="1" destOrd="0" presId="urn:microsoft.com/office/officeart/2005/8/layout/vProcess5"/>
    <dgm:cxn modelId="{57DBA80B-B9F9-6446-8429-94331AC208EF}" type="presOf" srcId="{390561ED-6823-4484-9ED3-1BD54E6BB47C}" destId="{FCECC243-845A-E748-8D92-D5485B099323}" srcOrd="0" destOrd="0" presId="urn:microsoft.com/office/officeart/2005/8/layout/vProcess5"/>
    <dgm:cxn modelId="{724E5630-53A4-2748-BE7A-EBD6456C1FB1}" type="presOf" srcId="{1AA5CA01-95B7-4CDC-AA3A-6D6831B4B7CA}" destId="{286850C7-DEA8-8B4E-A03C-D8ECE343C73E}" srcOrd="1" destOrd="0" presId="urn:microsoft.com/office/officeart/2005/8/layout/vProcess5"/>
    <dgm:cxn modelId="{EEED9D37-8F94-AE4E-9F06-520C770A813F}" type="presOf" srcId="{9B71B5EF-58E6-4537-A403-98AABBB020D1}" destId="{27387883-8FBB-5D40-B3EF-18A0503E1BF6}" srcOrd="0" destOrd="0" presId="urn:microsoft.com/office/officeart/2005/8/layout/vProcess5"/>
    <dgm:cxn modelId="{4CBFD53D-0581-664A-9F0D-A6BE68E5B04B}" type="presOf" srcId="{5EBD8C36-A337-47E6-946B-0A7EAA89C560}" destId="{19EE399A-BEF8-3045-B7CD-24DCFF77008E}" srcOrd="1" destOrd="0" presId="urn:microsoft.com/office/officeart/2005/8/layout/vProcess5"/>
    <dgm:cxn modelId="{67F9B45D-6C2A-704F-9334-058EF4498EF8}" type="presOf" srcId="{E2668FDA-83F3-4C44-83EC-6786E5D8E0A7}" destId="{43EAE37E-FD04-D944-AB20-5225DC1BF4C5}" srcOrd="0" destOrd="0" presId="urn:microsoft.com/office/officeart/2005/8/layout/vProcess5"/>
    <dgm:cxn modelId="{30D4B063-0FB5-4414-B6ED-C58A99ACAD82}" srcId="{390561ED-6823-4484-9ED3-1BD54E6BB47C}" destId="{1AA5CA01-95B7-4CDC-AA3A-6D6831B4B7CA}" srcOrd="3" destOrd="0" parTransId="{D589DFC8-D7B3-4E05-BFA6-89340D694562}" sibTransId="{833F046D-F5AA-43EB-950E-FD6D4DDC3B0D}"/>
    <dgm:cxn modelId="{FD2B2D4A-95A1-8C43-AD6E-3A8B07646E4C}" type="presOf" srcId="{9B71B5EF-58E6-4537-A403-98AABBB020D1}" destId="{5E05D5E1-B16C-D040-98B3-B7076141E36A}" srcOrd="1" destOrd="0" presId="urn:microsoft.com/office/officeart/2005/8/layout/vProcess5"/>
    <dgm:cxn modelId="{7B500B53-EE8F-E14A-A353-F8A18195F074}" type="presOf" srcId="{4379AA86-A8E1-4702-AB71-C7130083967D}" destId="{A3AD2965-5080-E344-8DDA-3BE64942CA04}" srcOrd="0" destOrd="0" presId="urn:microsoft.com/office/officeart/2005/8/layout/vProcess5"/>
    <dgm:cxn modelId="{622A8C8D-17F2-4F11-A625-605C5E31DA46}" srcId="{390561ED-6823-4484-9ED3-1BD54E6BB47C}" destId="{E2668FDA-83F3-4C44-83EC-6786E5D8E0A7}" srcOrd="1" destOrd="0" parTransId="{8B75A6A3-AB83-436A-B782-EE6017BAA9FA}" sibTransId="{3FD247C7-C75E-47CE-B17E-262B7E50837A}"/>
    <dgm:cxn modelId="{00E4509A-2279-4247-A8B3-77BE1139E52A}" type="presOf" srcId="{5EBD8C36-A337-47E6-946B-0A7EAA89C560}" destId="{40084E8D-CC36-A24A-B409-4F705B4E1234}" srcOrd="0" destOrd="0" presId="urn:microsoft.com/office/officeart/2005/8/layout/vProcess5"/>
    <dgm:cxn modelId="{A1B8F69A-95A9-9443-8569-5140CBD15687}" type="presOf" srcId="{1AA5CA01-95B7-4CDC-AA3A-6D6831B4B7CA}" destId="{96B257CA-2A80-8B4F-848F-70C352A6B97B}" srcOrd="0" destOrd="0" presId="urn:microsoft.com/office/officeart/2005/8/layout/vProcess5"/>
    <dgm:cxn modelId="{633CBBAC-B292-4FF7-88AF-9265036961D7}" srcId="{390561ED-6823-4484-9ED3-1BD54E6BB47C}" destId="{9B71B5EF-58E6-4537-A403-98AABBB020D1}" srcOrd="0" destOrd="0" parTransId="{0808B820-F61D-454B-AF57-243FB9888713}" sibTransId="{4379AA86-A8E1-4702-AB71-C7130083967D}"/>
    <dgm:cxn modelId="{BFCB2AB6-FCA7-B045-A0A3-B38744125701}" type="presOf" srcId="{3FD247C7-C75E-47CE-B17E-262B7E50837A}" destId="{321D9B20-A637-1A48-8C4E-892B41392394}" srcOrd="0" destOrd="0" presId="urn:microsoft.com/office/officeart/2005/8/layout/vProcess5"/>
    <dgm:cxn modelId="{056F51C8-CF17-604E-98D9-0F254998E6E4}" type="presOf" srcId="{9FC09091-5DED-4068-B643-D940A2636CB8}" destId="{5CDB610A-A969-BF44-8D48-CA58E426B100}" srcOrd="0" destOrd="0" presId="urn:microsoft.com/office/officeart/2005/8/layout/vProcess5"/>
    <dgm:cxn modelId="{291C76F8-E0BE-4DB8-A2AB-0E600E61FCC8}" srcId="{390561ED-6823-4484-9ED3-1BD54E6BB47C}" destId="{5EBD8C36-A337-47E6-946B-0A7EAA89C560}" srcOrd="2" destOrd="0" parTransId="{7EB2FFB7-3A70-4549-A2A8-B9593076417B}" sibTransId="{9FC09091-5DED-4068-B643-D940A2636CB8}"/>
    <dgm:cxn modelId="{81D2BC6D-18D2-8E4C-833D-B3CB9FB83DB6}" type="presParOf" srcId="{FCECC243-845A-E748-8D92-D5485B099323}" destId="{EC283BCB-ECD1-9B44-8B20-0139E7CD33DA}" srcOrd="0" destOrd="0" presId="urn:microsoft.com/office/officeart/2005/8/layout/vProcess5"/>
    <dgm:cxn modelId="{3379E71C-1DCC-5240-B13B-B8B1B779F05D}" type="presParOf" srcId="{FCECC243-845A-E748-8D92-D5485B099323}" destId="{27387883-8FBB-5D40-B3EF-18A0503E1BF6}" srcOrd="1" destOrd="0" presId="urn:microsoft.com/office/officeart/2005/8/layout/vProcess5"/>
    <dgm:cxn modelId="{7D7D11D8-463E-3D4D-8376-F99EF32AD3C9}" type="presParOf" srcId="{FCECC243-845A-E748-8D92-D5485B099323}" destId="{43EAE37E-FD04-D944-AB20-5225DC1BF4C5}" srcOrd="2" destOrd="0" presId="urn:microsoft.com/office/officeart/2005/8/layout/vProcess5"/>
    <dgm:cxn modelId="{CF4094A4-24BE-164A-9258-EC8476947939}" type="presParOf" srcId="{FCECC243-845A-E748-8D92-D5485B099323}" destId="{40084E8D-CC36-A24A-B409-4F705B4E1234}" srcOrd="3" destOrd="0" presId="urn:microsoft.com/office/officeart/2005/8/layout/vProcess5"/>
    <dgm:cxn modelId="{913BA6A8-94E9-654A-AFDB-698351F27FF5}" type="presParOf" srcId="{FCECC243-845A-E748-8D92-D5485B099323}" destId="{96B257CA-2A80-8B4F-848F-70C352A6B97B}" srcOrd="4" destOrd="0" presId="urn:microsoft.com/office/officeart/2005/8/layout/vProcess5"/>
    <dgm:cxn modelId="{711FAB2F-7848-1F45-8A77-BAC334903354}" type="presParOf" srcId="{FCECC243-845A-E748-8D92-D5485B099323}" destId="{A3AD2965-5080-E344-8DDA-3BE64942CA04}" srcOrd="5" destOrd="0" presId="urn:microsoft.com/office/officeart/2005/8/layout/vProcess5"/>
    <dgm:cxn modelId="{3ADD361C-1669-BF48-AFFB-8023FEAA3A20}" type="presParOf" srcId="{FCECC243-845A-E748-8D92-D5485B099323}" destId="{321D9B20-A637-1A48-8C4E-892B41392394}" srcOrd="6" destOrd="0" presId="urn:microsoft.com/office/officeart/2005/8/layout/vProcess5"/>
    <dgm:cxn modelId="{91D48735-6DD8-664C-BF40-DEB239CC7F1E}" type="presParOf" srcId="{FCECC243-845A-E748-8D92-D5485B099323}" destId="{5CDB610A-A969-BF44-8D48-CA58E426B100}" srcOrd="7" destOrd="0" presId="urn:microsoft.com/office/officeart/2005/8/layout/vProcess5"/>
    <dgm:cxn modelId="{ED22596B-CA0A-1E41-9D24-B222207ACB49}" type="presParOf" srcId="{FCECC243-845A-E748-8D92-D5485B099323}" destId="{5E05D5E1-B16C-D040-98B3-B7076141E36A}" srcOrd="8" destOrd="0" presId="urn:microsoft.com/office/officeart/2005/8/layout/vProcess5"/>
    <dgm:cxn modelId="{6E254485-4745-7E42-9A9E-22D86DB56A14}" type="presParOf" srcId="{FCECC243-845A-E748-8D92-D5485B099323}" destId="{C0FEFB5A-0C50-134C-BCF5-871E7D3263AE}" srcOrd="9" destOrd="0" presId="urn:microsoft.com/office/officeart/2005/8/layout/vProcess5"/>
    <dgm:cxn modelId="{58363523-7C24-064E-BF98-D8E61C514A83}" type="presParOf" srcId="{FCECC243-845A-E748-8D92-D5485B099323}" destId="{19EE399A-BEF8-3045-B7CD-24DCFF77008E}" srcOrd="10" destOrd="0" presId="urn:microsoft.com/office/officeart/2005/8/layout/vProcess5"/>
    <dgm:cxn modelId="{B5BE9E7E-A2CC-AA4D-86C4-5955A14F2600}" type="presParOf" srcId="{FCECC243-845A-E748-8D92-D5485B099323}" destId="{286850C7-DEA8-8B4E-A03C-D8ECE343C73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73F37B-4BF2-4CB2-A56C-A3D9572B56A0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A00B05F-3C1D-40AF-9068-FBCD7E5E2854}">
      <dgm:prSet/>
      <dgm:spPr/>
      <dgm:t>
        <a:bodyPr/>
        <a:lstStyle/>
        <a:p>
          <a:r>
            <a:rPr lang="es-ES_tradnl"/>
            <a:t>Al igual que en Brunello de Montalcino, Vino Novile di Montepulciano es hecho primordialmente de su propio grupo de clones de Sangiovese. </a:t>
          </a:r>
          <a:endParaRPr lang="en-US"/>
        </a:p>
      </dgm:t>
    </dgm:pt>
    <dgm:pt modelId="{AF254EE9-A040-494B-A7EF-1E905749AEF9}" type="parTrans" cxnId="{72D390EB-8A1E-4DFF-B4AB-2F0FF9766B21}">
      <dgm:prSet/>
      <dgm:spPr/>
      <dgm:t>
        <a:bodyPr/>
        <a:lstStyle/>
        <a:p>
          <a:endParaRPr lang="en-US"/>
        </a:p>
      </dgm:t>
    </dgm:pt>
    <dgm:pt modelId="{F0D6EF77-4062-4E1D-9233-2523AE499AED}" type="sibTrans" cxnId="{72D390EB-8A1E-4DFF-B4AB-2F0FF9766B21}">
      <dgm:prSet/>
      <dgm:spPr/>
      <dgm:t>
        <a:bodyPr/>
        <a:lstStyle/>
        <a:p>
          <a:endParaRPr lang="en-US"/>
        </a:p>
      </dgm:t>
    </dgm:pt>
    <dgm:pt modelId="{C7BA530C-370F-47CE-BC89-70C3AA070948}">
      <dgm:prSet/>
      <dgm:spPr/>
      <dgm:t>
        <a:bodyPr/>
        <a:lstStyle/>
        <a:p>
          <a:r>
            <a:rPr lang="es-ES_tradnl"/>
            <a:t>La uva Sangiovese, también llamada “Prugnolo Gentile”: la palabra </a:t>
          </a:r>
          <a:r>
            <a:rPr lang="es-ES_tradnl" i="1"/>
            <a:t>prugnolo</a:t>
          </a:r>
          <a:r>
            <a:rPr lang="es-ES_tradnl"/>
            <a:t> significa </a:t>
          </a:r>
          <a:r>
            <a:rPr lang="es-ES_tradnl" i="1"/>
            <a:t>pequeña ciruela </a:t>
          </a:r>
          <a:r>
            <a:rPr lang="es-ES_tradnl"/>
            <a:t>en referencia a su forma, color y aromas de la uva </a:t>
          </a:r>
          <a:endParaRPr lang="en-US"/>
        </a:p>
      </dgm:t>
    </dgm:pt>
    <dgm:pt modelId="{DFB00906-08DE-4BEE-9DE5-DA3CB02E0056}" type="parTrans" cxnId="{755DCF43-7AB6-4EB3-A700-CA108DDCEE96}">
      <dgm:prSet/>
      <dgm:spPr/>
      <dgm:t>
        <a:bodyPr/>
        <a:lstStyle/>
        <a:p>
          <a:endParaRPr lang="en-US"/>
        </a:p>
      </dgm:t>
    </dgm:pt>
    <dgm:pt modelId="{C8AB5734-BB69-4138-BB52-8B257486D121}" type="sibTrans" cxnId="{755DCF43-7AB6-4EB3-A700-CA108DDCEE96}">
      <dgm:prSet/>
      <dgm:spPr/>
      <dgm:t>
        <a:bodyPr/>
        <a:lstStyle/>
        <a:p>
          <a:endParaRPr lang="en-US"/>
        </a:p>
      </dgm:t>
    </dgm:pt>
    <dgm:pt modelId="{5928328A-5E45-45CC-AF69-22E8616E40B2}">
      <dgm:prSet/>
      <dgm:spPr/>
      <dgm:t>
        <a:bodyPr/>
        <a:lstStyle/>
        <a:p>
          <a:r>
            <a:rPr lang="es-ES_tradnl"/>
            <a:t>Recibió su nombre en el siglo XVII, cuando era el vino favorito de la nobleza toscana</a:t>
          </a:r>
          <a:endParaRPr lang="en-US"/>
        </a:p>
      </dgm:t>
    </dgm:pt>
    <dgm:pt modelId="{BA610537-5466-44B9-948F-ED86A8D48DED}" type="parTrans" cxnId="{41906B62-E44D-42CA-BE9E-DF45D89F5370}">
      <dgm:prSet/>
      <dgm:spPr/>
      <dgm:t>
        <a:bodyPr/>
        <a:lstStyle/>
        <a:p>
          <a:endParaRPr lang="en-US"/>
        </a:p>
      </dgm:t>
    </dgm:pt>
    <dgm:pt modelId="{D058C24F-8487-4923-B2B1-966C540D00E1}" type="sibTrans" cxnId="{41906B62-E44D-42CA-BE9E-DF45D89F5370}">
      <dgm:prSet/>
      <dgm:spPr/>
      <dgm:t>
        <a:bodyPr/>
        <a:lstStyle/>
        <a:p>
          <a:endParaRPr lang="en-US"/>
        </a:p>
      </dgm:t>
    </dgm:pt>
    <dgm:pt modelId="{F22880FC-F20D-4CC9-9188-1591DECFCCF9}">
      <dgm:prSet/>
      <dgm:spPr/>
      <dgm:t>
        <a:bodyPr/>
        <a:lstStyle/>
        <a:p>
          <a:r>
            <a:rPr lang="es-ES_tradnl"/>
            <a:t>Para el 1980 fue incluido en la DOCG</a:t>
          </a:r>
          <a:endParaRPr lang="en-US"/>
        </a:p>
      </dgm:t>
    </dgm:pt>
    <dgm:pt modelId="{5C569008-1C19-4030-BACB-DDB98A2E94EC}" type="parTrans" cxnId="{A04906BF-EE8A-4600-9F02-2DE3C84C7B68}">
      <dgm:prSet/>
      <dgm:spPr/>
      <dgm:t>
        <a:bodyPr/>
        <a:lstStyle/>
        <a:p>
          <a:endParaRPr lang="en-US"/>
        </a:p>
      </dgm:t>
    </dgm:pt>
    <dgm:pt modelId="{4A02AC9D-F48D-4380-962C-50C4E5E385CA}" type="sibTrans" cxnId="{A04906BF-EE8A-4600-9F02-2DE3C84C7B68}">
      <dgm:prSet/>
      <dgm:spPr/>
      <dgm:t>
        <a:bodyPr/>
        <a:lstStyle/>
        <a:p>
          <a:endParaRPr lang="en-US"/>
        </a:p>
      </dgm:t>
    </dgm:pt>
    <dgm:pt modelId="{FB84B697-3ABE-814F-9DDC-4A6AFE1BB578}" type="pres">
      <dgm:prSet presAssocID="{3873F37B-4BF2-4CB2-A56C-A3D9572B56A0}" presName="outerComposite" presStyleCnt="0">
        <dgm:presLayoutVars>
          <dgm:chMax val="5"/>
          <dgm:dir/>
          <dgm:resizeHandles val="exact"/>
        </dgm:presLayoutVars>
      </dgm:prSet>
      <dgm:spPr/>
    </dgm:pt>
    <dgm:pt modelId="{C46D2363-2EAC-2941-B30E-02A394DFE0D2}" type="pres">
      <dgm:prSet presAssocID="{3873F37B-4BF2-4CB2-A56C-A3D9572B56A0}" presName="dummyMaxCanvas" presStyleCnt="0">
        <dgm:presLayoutVars/>
      </dgm:prSet>
      <dgm:spPr/>
    </dgm:pt>
    <dgm:pt modelId="{7659D8F0-CFFC-734D-8CCD-D07E8EB6580C}" type="pres">
      <dgm:prSet presAssocID="{3873F37B-4BF2-4CB2-A56C-A3D9572B56A0}" presName="FourNodes_1" presStyleLbl="node1" presStyleIdx="0" presStyleCnt="4">
        <dgm:presLayoutVars>
          <dgm:bulletEnabled val="1"/>
        </dgm:presLayoutVars>
      </dgm:prSet>
      <dgm:spPr/>
    </dgm:pt>
    <dgm:pt modelId="{10A2D7AA-48DC-9347-B617-FF7EA323FD03}" type="pres">
      <dgm:prSet presAssocID="{3873F37B-4BF2-4CB2-A56C-A3D9572B56A0}" presName="FourNodes_2" presStyleLbl="node1" presStyleIdx="1" presStyleCnt="4">
        <dgm:presLayoutVars>
          <dgm:bulletEnabled val="1"/>
        </dgm:presLayoutVars>
      </dgm:prSet>
      <dgm:spPr/>
    </dgm:pt>
    <dgm:pt modelId="{941732BA-E590-6D4E-8841-3776055E99BE}" type="pres">
      <dgm:prSet presAssocID="{3873F37B-4BF2-4CB2-A56C-A3D9572B56A0}" presName="FourNodes_3" presStyleLbl="node1" presStyleIdx="2" presStyleCnt="4">
        <dgm:presLayoutVars>
          <dgm:bulletEnabled val="1"/>
        </dgm:presLayoutVars>
      </dgm:prSet>
      <dgm:spPr/>
    </dgm:pt>
    <dgm:pt modelId="{EF9D8425-6C30-8C43-907B-29454EDA48B3}" type="pres">
      <dgm:prSet presAssocID="{3873F37B-4BF2-4CB2-A56C-A3D9572B56A0}" presName="FourNodes_4" presStyleLbl="node1" presStyleIdx="3" presStyleCnt="4">
        <dgm:presLayoutVars>
          <dgm:bulletEnabled val="1"/>
        </dgm:presLayoutVars>
      </dgm:prSet>
      <dgm:spPr/>
    </dgm:pt>
    <dgm:pt modelId="{209035B5-FB62-BB43-B8BB-09C9314FD800}" type="pres">
      <dgm:prSet presAssocID="{3873F37B-4BF2-4CB2-A56C-A3D9572B56A0}" presName="FourConn_1-2" presStyleLbl="fgAccFollowNode1" presStyleIdx="0" presStyleCnt="3">
        <dgm:presLayoutVars>
          <dgm:bulletEnabled val="1"/>
        </dgm:presLayoutVars>
      </dgm:prSet>
      <dgm:spPr/>
    </dgm:pt>
    <dgm:pt modelId="{3FFAFB12-EA7B-F64E-9EE8-D10ADDFC2479}" type="pres">
      <dgm:prSet presAssocID="{3873F37B-4BF2-4CB2-A56C-A3D9572B56A0}" presName="FourConn_2-3" presStyleLbl="fgAccFollowNode1" presStyleIdx="1" presStyleCnt="3">
        <dgm:presLayoutVars>
          <dgm:bulletEnabled val="1"/>
        </dgm:presLayoutVars>
      </dgm:prSet>
      <dgm:spPr/>
    </dgm:pt>
    <dgm:pt modelId="{1402C259-B83D-BA42-A756-955A45FEDF45}" type="pres">
      <dgm:prSet presAssocID="{3873F37B-4BF2-4CB2-A56C-A3D9572B56A0}" presName="FourConn_3-4" presStyleLbl="fgAccFollowNode1" presStyleIdx="2" presStyleCnt="3">
        <dgm:presLayoutVars>
          <dgm:bulletEnabled val="1"/>
        </dgm:presLayoutVars>
      </dgm:prSet>
      <dgm:spPr/>
    </dgm:pt>
    <dgm:pt modelId="{81C9F9E3-065E-9C47-B94C-9BF252030BC5}" type="pres">
      <dgm:prSet presAssocID="{3873F37B-4BF2-4CB2-A56C-A3D9572B56A0}" presName="FourNodes_1_text" presStyleLbl="node1" presStyleIdx="3" presStyleCnt="4">
        <dgm:presLayoutVars>
          <dgm:bulletEnabled val="1"/>
        </dgm:presLayoutVars>
      </dgm:prSet>
      <dgm:spPr/>
    </dgm:pt>
    <dgm:pt modelId="{CEC7965B-246B-F24C-9BCF-DC7F16188FD4}" type="pres">
      <dgm:prSet presAssocID="{3873F37B-4BF2-4CB2-A56C-A3D9572B56A0}" presName="FourNodes_2_text" presStyleLbl="node1" presStyleIdx="3" presStyleCnt="4">
        <dgm:presLayoutVars>
          <dgm:bulletEnabled val="1"/>
        </dgm:presLayoutVars>
      </dgm:prSet>
      <dgm:spPr/>
    </dgm:pt>
    <dgm:pt modelId="{32D7DBA6-2CB4-FD44-B400-E372B54DE2A4}" type="pres">
      <dgm:prSet presAssocID="{3873F37B-4BF2-4CB2-A56C-A3D9572B56A0}" presName="FourNodes_3_text" presStyleLbl="node1" presStyleIdx="3" presStyleCnt="4">
        <dgm:presLayoutVars>
          <dgm:bulletEnabled val="1"/>
        </dgm:presLayoutVars>
      </dgm:prSet>
      <dgm:spPr/>
    </dgm:pt>
    <dgm:pt modelId="{89E0546D-D922-734C-94B8-BB9C1BB0EA8E}" type="pres">
      <dgm:prSet presAssocID="{3873F37B-4BF2-4CB2-A56C-A3D9572B56A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4F87118-2C89-3742-BCF0-3097C58F9FFF}" type="presOf" srcId="{5928328A-5E45-45CC-AF69-22E8616E40B2}" destId="{941732BA-E590-6D4E-8841-3776055E99BE}" srcOrd="0" destOrd="0" presId="urn:microsoft.com/office/officeart/2005/8/layout/vProcess5"/>
    <dgm:cxn modelId="{DDE39619-5663-4348-9AC9-E20F06B45E97}" type="presOf" srcId="{C7BA530C-370F-47CE-BC89-70C3AA070948}" destId="{10A2D7AA-48DC-9347-B617-FF7EA323FD03}" srcOrd="0" destOrd="0" presId="urn:microsoft.com/office/officeart/2005/8/layout/vProcess5"/>
    <dgm:cxn modelId="{574D8D2D-E18F-AC4E-B723-765393F834E4}" type="presOf" srcId="{6A00B05F-3C1D-40AF-9068-FBCD7E5E2854}" destId="{81C9F9E3-065E-9C47-B94C-9BF252030BC5}" srcOrd="1" destOrd="0" presId="urn:microsoft.com/office/officeart/2005/8/layout/vProcess5"/>
    <dgm:cxn modelId="{01426C5F-3667-D342-9F5C-4C2CC79BC9C1}" type="presOf" srcId="{C7BA530C-370F-47CE-BC89-70C3AA070948}" destId="{CEC7965B-246B-F24C-9BCF-DC7F16188FD4}" srcOrd="1" destOrd="0" presId="urn:microsoft.com/office/officeart/2005/8/layout/vProcess5"/>
    <dgm:cxn modelId="{41906B62-E44D-42CA-BE9E-DF45D89F5370}" srcId="{3873F37B-4BF2-4CB2-A56C-A3D9572B56A0}" destId="{5928328A-5E45-45CC-AF69-22E8616E40B2}" srcOrd="2" destOrd="0" parTransId="{BA610537-5466-44B9-948F-ED86A8D48DED}" sibTransId="{D058C24F-8487-4923-B2B1-966C540D00E1}"/>
    <dgm:cxn modelId="{755DCF43-7AB6-4EB3-A700-CA108DDCEE96}" srcId="{3873F37B-4BF2-4CB2-A56C-A3D9572B56A0}" destId="{C7BA530C-370F-47CE-BC89-70C3AA070948}" srcOrd="1" destOrd="0" parTransId="{DFB00906-08DE-4BEE-9DE5-DA3CB02E0056}" sibTransId="{C8AB5734-BB69-4138-BB52-8B257486D121}"/>
    <dgm:cxn modelId="{93DC1685-A22C-6741-9E84-93A5EDA2C11E}" type="presOf" srcId="{5928328A-5E45-45CC-AF69-22E8616E40B2}" destId="{32D7DBA6-2CB4-FD44-B400-E372B54DE2A4}" srcOrd="1" destOrd="0" presId="urn:microsoft.com/office/officeart/2005/8/layout/vProcess5"/>
    <dgm:cxn modelId="{E50E758D-4F97-4E4F-B733-217F4D2B2BB4}" type="presOf" srcId="{F22880FC-F20D-4CC9-9188-1591DECFCCF9}" destId="{89E0546D-D922-734C-94B8-BB9C1BB0EA8E}" srcOrd="1" destOrd="0" presId="urn:microsoft.com/office/officeart/2005/8/layout/vProcess5"/>
    <dgm:cxn modelId="{7C2B91AD-6899-6745-9361-3E00C235DE0C}" type="presOf" srcId="{3873F37B-4BF2-4CB2-A56C-A3D9572B56A0}" destId="{FB84B697-3ABE-814F-9DDC-4A6AFE1BB578}" srcOrd="0" destOrd="0" presId="urn:microsoft.com/office/officeart/2005/8/layout/vProcess5"/>
    <dgm:cxn modelId="{6C6DD5AD-A5B1-9144-B438-919BF008F92E}" type="presOf" srcId="{C8AB5734-BB69-4138-BB52-8B257486D121}" destId="{3FFAFB12-EA7B-F64E-9EE8-D10ADDFC2479}" srcOrd="0" destOrd="0" presId="urn:microsoft.com/office/officeart/2005/8/layout/vProcess5"/>
    <dgm:cxn modelId="{32A306B3-B8E3-154D-B2A2-38444B9F0D87}" type="presOf" srcId="{F0D6EF77-4062-4E1D-9233-2523AE499AED}" destId="{209035B5-FB62-BB43-B8BB-09C9314FD800}" srcOrd="0" destOrd="0" presId="urn:microsoft.com/office/officeart/2005/8/layout/vProcess5"/>
    <dgm:cxn modelId="{71295CB6-FB2D-C447-BDDD-4F01C8359571}" type="presOf" srcId="{6A00B05F-3C1D-40AF-9068-FBCD7E5E2854}" destId="{7659D8F0-CFFC-734D-8CCD-D07E8EB6580C}" srcOrd="0" destOrd="0" presId="urn:microsoft.com/office/officeart/2005/8/layout/vProcess5"/>
    <dgm:cxn modelId="{A04906BF-EE8A-4600-9F02-2DE3C84C7B68}" srcId="{3873F37B-4BF2-4CB2-A56C-A3D9572B56A0}" destId="{F22880FC-F20D-4CC9-9188-1591DECFCCF9}" srcOrd="3" destOrd="0" parTransId="{5C569008-1C19-4030-BACB-DDB98A2E94EC}" sibTransId="{4A02AC9D-F48D-4380-962C-50C4E5E385CA}"/>
    <dgm:cxn modelId="{A04D4DC3-982D-474B-8372-515FBA12AABD}" type="presOf" srcId="{F22880FC-F20D-4CC9-9188-1591DECFCCF9}" destId="{EF9D8425-6C30-8C43-907B-29454EDA48B3}" srcOrd="0" destOrd="0" presId="urn:microsoft.com/office/officeart/2005/8/layout/vProcess5"/>
    <dgm:cxn modelId="{1D9AAFE0-662E-3046-AB92-54B0C989072D}" type="presOf" srcId="{D058C24F-8487-4923-B2B1-966C540D00E1}" destId="{1402C259-B83D-BA42-A756-955A45FEDF45}" srcOrd="0" destOrd="0" presId="urn:microsoft.com/office/officeart/2005/8/layout/vProcess5"/>
    <dgm:cxn modelId="{72D390EB-8A1E-4DFF-B4AB-2F0FF9766B21}" srcId="{3873F37B-4BF2-4CB2-A56C-A3D9572B56A0}" destId="{6A00B05F-3C1D-40AF-9068-FBCD7E5E2854}" srcOrd="0" destOrd="0" parTransId="{AF254EE9-A040-494B-A7EF-1E905749AEF9}" sibTransId="{F0D6EF77-4062-4E1D-9233-2523AE499AED}"/>
    <dgm:cxn modelId="{5AECCFA5-1673-3B48-A75C-902F6027E062}" type="presParOf" srcId="{FB84B697-3ABE-814F-9DDC-4A6AFE1BB578}" destId="{C46D2363-2EAC-2941-B30E-02A394DFE0D2}" srcOrd="0" destOrd="0" presId="urn:microsoft.com/office/officeart/2005/8/layout/vProcess5"/>
    <dgm:cxn modelId="{E0EB7D6B-A2F5-CB49-A1C1-C2E4370F8789}" type="presParOf" srcId="{FB84B697-3ABE-814F-9DDC-4A6AFE1BB578}" destId="{7659D8F0-CFFC-734D-8CCD-D07E8EB6580C}" srcOrd="1" destOrd="0" presId="urn:microsoft.com/office/officeart/2005/8/layout/vProcess5"/>
    <dgm:cxn modelId="{4E3C6B59-54E5-634F-A8C2-2E1AC8AE8FDF}" type="presParOf" srcId="{FB84B697-3ABE-814F-9DDC-4A6AFE1BB578}" destId="{10A2D7AA-48DC-9347-B617-FF7EA323FD03}" srcOrd="2" destOrd="0" presId="urn:microsoft.com/office/officeart/2005/8/layout/vProcess5"/>
    <dgm:cxn modelId="{4A4EEE30-8F97-BB40-BA6D-770A31091F97}" type="presParOf" srcId="{FB84B697-3ABE-814F-9DDC-4A6AFE1BB578}" destId="{941732BA-E590-6D4E-8841-3776055E99BE}" srcOrd="3" destOrd="0" presId="urn:microsoft.com/office/officeart/2005/8/layout/vProcess5"/>
    <dgm:cxn modelId="{BA59A1DA-E09F-974B-87B1-8D443060190F}" type="presParOf" srcId="{FB84B697-3ABE-814F-9DDC-4A6AFE1BB578}" destId="{EF9D8425-6C30-8C43-907B-29454EDA48B3}" srcOrd="4" destOrd="0" presId="urn:microsoft.com/office/officeart/2005/8/layout/vProcess5"/>
    <dgm:cxn modelId="{F75C751D-2CDE-3549-A2F2-1626074D9147}" type="presParOf" srcId="{FB84B697-3ABE-814F-9DDC-4A6AFE1BB578}" destId="{209035B5-FB62-BB43-B8BB-09C9314FD800}" srcOrd="5" destOrd="0" presId="urn:microsoft.com/office/officeart/2005/8/layout/vProcess5"/>
    <dgm:cxn modelId="{F995CB16-7D85-2047-A3E2-009976403D77}" type="presParOf" srcId="{FB84B697-3ABE-814F-9DDC-4A6AFE1BB578}" destId="{3FFAFB12-EA7B-F64E-9EE8-D10ADDFC2479}" srcOrd="6" destOrd="0" presId="urn:microsoft.com/office/officeart/2005/8/layout/vProcess5"/>
    <dgm:cxn modelId="{71A4247F-266F-D440-AC47-CC2BE1C4B89B}" type="presParOf" srcId="{FB84B697-3ABE-814F-9DDC-4A6AFE1BB578}" destId="{1402C259-B83D-BA42-A756-955A45FEDF45}" srcOrd="7" destOrd="0" presId="urn:microsoft.com/office/officeart/2005/8/layout/vProcess5"/>
    <dgm:cxn modelId="{129632DF-A253-5C4F-899B-C25CBC373CE4}" type="presParOf" srcId="{FB84B697-3ABE-814F-9DDC-4A6AFE1BB578}" destId="{81C9F9E3-065E-9C47-B94C-9BF252030BC5}" srcOrd="8" destOrd="0" presId="urn:microsoft.com/office/officeart/2005/8/layout/vProcess5"/>
    <dgm:cxn modelId="{4F85C193-2E53-C042-B7A5-779EA6D18ACC}" type="presParOf" srcId="{FB84B697-3ABE-814F-9DDC-4A6AFE1BB578}" destId="{CEC7965B-246B-F24C-9BCF-DC7F16188FD4}" srcOrd="9" destOrd="0" presId="urn:microsoft.com/office/officeart/2005/8/layout/vProcess5"/>
    <dgm:cxn modelId="{6609F659-41CC-094A-9AFD-B8D5DE0F0FDB}" type="presParOf" srcId="{FB84B697-3ABE-814F-9DDC-4A6AFE1BB578}" destId="{32D7DBA6-2CB4-FD44-B400-E372B54DE2A4}" srcOrd="10" destOrd="0" presId="urn:microsoft.com/office/officeart/2005/8/layout/vProcess5"/>
    <dgm:cxn modelId="{4D30B6DC-397D-EF47-A6CA-AC6C3A7A358A}" type="presParOf" srcId="{FB84B697-3ABE-814F-9DDC-4A6AFE1BB578}" destId="{89E0546D-D922-734C-94B8-BB9C1BB0EA8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4C22A7-2553-46D4-8867-E91511B50B8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F84194A-4A04-42B0-982A-49866F41E300}">
      <dgm:prSet/>
      <dgm:spPr/>
      <dgm:t>
        <a:bodyPr/>
        <a:lstStyle/>
        <a:p>
          <a:r>
            <a:rPr lang="es-ES_tradnl" b="0" i="0"/>
            <a:t>Ubicada en la región sureste de la Toscana</a:t>
          </a:r>
          <a:endParaRPr lang="en-US"/>
        </a:p>
      </dgm:t>
    </dgm:pt>
    <dgm:pt modelId="{1C6CBE54-01A3-42ED-A944-E0BD8A2BAA21}" type="parTrans" cxnId="{82DC964C-DADA-4251-97F8-4E7C7A424192}">
      <dgm:prSet/>
      <dgm:spPr/>
      <dgm:t>
        <a:bodyPr/>
        <a:lstStyle/>
        <a:p>
          <a:endParaRPr lang="en-US"/>
        </a:p>
      </dgm:t>
    </dgm:pt>
    <dgm:pt modelId="{F2594619-2D36-409B-AA9B-DA14A89AD6B6}" type="sibTrans" cxnId="{82DC964C-DADA-4251-97F8-4E7C7A424192}">
      <dgm:prSet/>
      <dgm:spPr/>
      <dgm:t>
        <a:bodyPr/>
        <a:lstStyle/>
        <a:p>
          <a:endParaRPr lang="en-US"/>
        </a:p>
      </dgm:t>
    </dgm:pt>
    <dgm:pt modelId="{73C7ABB4-E405-41A4-BB75-6CF4BBA2F46D}">
      <dgm:prSet/>
      <dgm:spPr/>
      <dgm:t>
        <a:bodyPr/>
        <a:lstStyle/>
        <a:p>
          <a:r>
            <a:rPr lang="es-ES_tradnl" b="0" i="0"/>
            <a:t>Clima de la zona es muy influenciado por el mar</a:t>
          </a:r>
          <a:endParaRPr lang="en-US"/>
        </a:p>
      </dgm:t>
    </dgm:pt>
    <dgm:pt modelId="{1C4F9799-8BE1-4B72-AD33-FCDBFB243DC0}" type="parTrans" cxnId="{C2D9C812-F7D8-4FB6-B36C-AD274954C265}">
      <dgm:prSet/>
      <dgm:spPr/>
      <dgm:t>
        <a:bodyPr/>
        <a:lstStyle/>
        <a:p>
          <a:endParaRPr lang="en-US"/>
        </a:p>
      </dgm:t>
    </dgm:pt>
    <dgm:pt modelId="{B9076CCB-214A-4B87-9524-267F24D65C3D}" type="sibTrans" cxnId="{C2D9C812-F7D8-4FB6-B36C-AD274954C265}">
      <dgm:prSet/>
      <dgm:spPr/>
      <dgm:t>
        <a:bodyPr/>
        <a:lstStyle/>
        <a:p>
          <a:endParaRPr lang="en-US"/>
        </a:p>
      </dgm:t>
    </dgm:pt>
    <dgm:pt modelId="{11D4CD4A-AAC6-4FB6-A986-09A8A713367D}">
      <dgm:prSet/>
      <dgm:spPr/>
      <dgm:t>
        <a:bodyPr/>
        <a:lstStyle/>
        <a:p>
          <a:r>
            <a:rPr lang="es-ES_tradnl" b="0" i="0"/>
            <a:t>La variedad de Sangiovese de montepulciano es conocida como Prugnolo Gentile y se necesita que componga al menos el 70% del vino</a:t>
          </a:r>
          <a:endParaRPr lang="en-US"/>
        </a:p>
      </dgm:t>
    </dgm:pt>
    <dgm:pt modelId="{90BF607A-84CF-4E54-AD20-E59DE6E3E1C9}" type="parTrans" cxnId="{C410C028-78C3-4600-B256-70665DC21CAA}">
      <dgm:prSet/>
      <dgm:spPr/>
      <dgm:t>
        <a:bodyPr/>
        <a:lstStyle/>
        <a:p>
          <a:endParaRPr lang="en-US"/>
        </a:p>
      </dgm:t>
    </dgm:pt>
    <dgm:pt modelId="{87806C1B-3268-48BA-957E-9DFFE00D92EA}" type="sibTrans" cxnId="{C410C028-78C3-4600-B256-70665DC21CAA}">
      <dgm:prSet/>
      <dgm:spPr/>
      <dgm:t>
        <a:bodyPr/>
        <a:lstStyle/>
        <a:p>
          <a:endParaRPr lang="en-US"/>
        </a:p>
      </dgm:t>
    </dgm:pt>
    <dgm:pt modelId="{E8B6C1C0-CBF5-431C-B9A4-E56C43D14B10}">
      <dgm:prSet/>
      <dgm:spPr/>
      <dgm:t>
        <a:bodyPr/>
        <a:lstStyle/>
        <a:p>
          <a:r>
            <a:rPr lang="es-ES_tradnl" b="0" i="0"/>
            <a:t>Tradicionalmente la Canaiolo y Mammolo suponen el resto de la mezcla, pero algunos productores han empezado a experimentar con Cabernet Sauvignon y Merlot, pero no puede ser uva blanca </a:t>
          </a:r>
          <a:endParaRPr lang="en-US"/>
        </a:p>
      </dgm:t>
    </dgm:pt>
    <dgm:pt modelId="{1715D9C8-FD05-4146-A33A-FADA61BA765A}" type="parTrans" cxnId="{F69012EB-03C8-4AB4-A039-D4178D41A85C}">
      <dgm:prSet/>
      <dgm:spPr/>
      <dgm:t>
        <a:bodyPr/>
        <a:lstStyle/>
        <a:p>
          <a:endParaRPr lang="en-US"/>
        </a:p>
      </dgm:t>
    </dgm:pt>
    <dgm:pt modelId="{4C6ABDA7-206B-4F87-A4B3-0B7F3DA42768}" type="sibTrans" cxnId="{F69012EB-03C8-4AB4-A039-D4178D41A85C}">
      <dgm:prSet/>
      <dgm:spPr/>
      <dgm:t>
        <a:bodyPr/>
        <a:lstStyle/>
        <a:p>
          <a:endParaRPr lang="en-US"/>
        </a:p>
      </dgm:t>
    </dgm:pt>
    <dgm:pt modelId="{48C9EC8A-0B1C-49CF-AED7-1D1458D5B541}">
      <dgm:prSet/>
      <dgm:spPr/>
      <dgm:t>
        <a:bodyPr/>
        <a:lstStyle/>
        <a:p>
          <a:r>
            <a:rPr lang="es-ES_tradnl" b="0" i="0"/>
            <a:t>Es necesario que los vinos envejezcan dos años antes de comercializarse y una mas para que eran </a:t>
          </a:r>
          <a:r>
            <a:rPr lang="es-ES_tradnl" b="0" i="1"/>
            <a:t>riserva. </a:t>
          </a:r>
          <a:endParaRPr lang="en-US"/>
        </a:p>
      </dgm:t>
    </dgm:pt>
    <dgm:pt modelId="{FC70D9BF-9B78-45B6-B55C-556F0AA4BC73}" type="parTrans" cxnId="{55DEBC8D-226E-4ED1-8C4B-E12EA739A8AB}">
      <dgm:prSet/>
      <dgm:spPr/>
      <dgm:t>
        <a:bodyPr/>
        <a:lstStyle/>
        <a:p>
          <a:endParaRPr lang="en-US"/>
        </a:p>
      </dgm:t>
    </dgm:pt>
    <dgm:pt modelId="{D29C4355-D145-43C0-BA96-000E3F348518}" type="sibTrans" cxnId="{55DEBC8D-226E-4ED1-8C4B-E12EA739A8AB}">
      <dgm:prSet/>
      <dgm:spPr/>
      <dgm:t>
        <a:bodyPr/>
        <a:lstStyle/>
        <a:p>
          <a:endParaRPr lang="en-US"/>
        </a:p>
      </dgm:t>
    </dgm:pt>
    <dgm:pt modelId="{6313BB01-F562-C344-B8DA-935A63160106}" type="pres">
      <dgm:prSet presAssocID="{714C22A7-2553-46D4-8867-E91511B50B88}" presName="linear" presStyleCnt="0">
        <dgm:presLayoutVars>
          <dgm:animLvl val="lvl"/>
          <dgm:resizeHandles val="exact"/>
        </dgm:presLayoutVars>
      </dgm:prSet>
      <dgm:spPr/>
    </dgm:pt>
    <dgm:pt modelId="{2682CA20-1DEF-B649-A38B-47620C4A7A1A}" type="pres">
      <dgm:prSet presAssocID="{7F84194A-4A04-42B0-982A-49866F41E30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FE83210-62AD-4E49-8DBC-B47341FE4DF0}" type="pres">
      <dgm:prSet presAssocID="{F2594619-2D36-409B-AA9B-DA14A89AD6B6}" presName="spacer" presStyleCnt="0"/>
      <dgm:spPr/>
    </dgm:pt>
    <dgm:pt modelId="{9E174A95-4BFD-0C47-9A90-FC7EF83D753B}" type="pres">
      <dgm:prSet presAssocID="{73C7ABB4-E405-41A4-BB75-6CF4BBA2F46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E5DB84C-4B41-434C-9693-8927B2A37D51}" type="pres">
      <dgm:prSet presAssocID="{B9076CCB-214A-4B87-9524-267F24D65C3D}" presName="spacer" presStyleCnt="0"/>
      <dgm:spPr/>
    </dgm:pt>
    <dgm:pt modelId="{8EF30B47-4B46-D641-9B0F-F14726D6605F}" type="pres">
      <dgm:prSet presAssocID="{11D4CD4A-AAC6-4FB6-A986-09A8A713367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559FEFE-B75D-4F48-B68F-D44F564A9381}" type="pres">
      <dgm:prSet presAssocID="{87806C1B-3268-48BA-957E-9DFFE00D92EA}" presName="spacer" presStyleCnt="0"/>
      <dgm:spPr/>
    </dgm:pt>
    <dgm:pt modelId="{506CEA0B-FF82-4447-97F5-1F7ECDB56F81}" type="pres">
      <dgm:prSet presAssocID="{E8B6C1C0-CBF5-431C-B9A4-E56C43D14B1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0B5ACC2-D614-694D-AD10-4C6C82BDFC03}" type="pres">
      <dgm:prSet presAssocID="{4C6ABDA7-206B-4F87-A4B3-0B7F3DA42768}" presName="spacer" presStyleCnt="0"/>
      <dgm:spPr/>
    </dgm:pt>
    <dgm:pt modelId="{46B975AA-CEBE-174A-8A2F-D1AA652B0EAA}" type="pres">
      <dgm:prSet presAssocID="{48C9EC8A-0B1C-49CF-AED7-1D1458D5B54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2D9C812-F7D8-4FB6-B36C-AD274954C265}" srcId="{714C22A7-2553-46D4-8867-E91511B50B88}" destId="{73C7ABB4-E405-41A4-BB75-6CF4BBA2F46D}" srcOrd="1" destOrd="0" parTransId="{1C4F9799-8BE1-4B72-AD33-FCDBFB243DC0}" sibTransId="{B9076CCB-214A-4B87-9524-267F24D65C3D}"/>
    <dgm:cxn modelId="{EB73A917-2AA2-EA45-94C6-90D59F01F579}" type="presOf" srcId="{11D4CD4A-AAC6-4FB6-A986-09A8A713367D}" destId="{8EF30B47-4B46-D641-9B0F-F14726D6605F}" srcOrd="0" destOrd="0" presId="urn:microsoft.com/office/officeart/2005/8/layout/vList2"/>
    <dgm:cxn modelId="{C410C028-78C3-4600-B256-70665DC21CAA}" srcId="{714C22A7-2553-46D4-8867-E91511B50B88}" destId="{11D4CD4A-AAC6-4FB6-A986-09A8A713367D}" srcOrd="2" destOrd="0" parTransId="{90BF607A-84CF-4E54-AD20-E59DE6E3E1C9}" sibTransId="{87806C1B-3268-48BA-957E-9DFFE00D92EA}"/>
    <dgm:cxn modelId="{66B9145E-2699-C946-8360-46AA91716F76}" type="presOf" srcId="{714C22A7-2553-46D4-8867-E91511B50B88}" destId="{6313BB01-F562-C344-B8DA-935A63160106}" srcOrd="0" destOrd="0" presId="urn:microsoft.com/office/officeart/2005/8/layout/vList2"/>
    <dgm:cxn modelId="{82DC964C-DADA-4251-97F8-4E7C7A424192}" srcId="{714C22A7-2553-46D4-8867-E91511B50B88}" destId="{7F84194A-4A04-42B0-982A-49866F41E300}" srcOrd="0" destOrd="0" parTransId="{1C6CBE54-01A3-42ED-A944-E0BD8A2BAA21}" sibTransId="{F2594619-2D36-409B-AA9B-DA14A89AD6B6}"/>
    <dgm:cxn modelId="{CD212A82-0F9B-5D44-9986-C288410250D7}" type="presOf" srcId="{E8B6C1C0-CBF5-431C-B9A4-E56C43D14B10}" destId="{506CEA0B-FF82-4447-97F5-1F7ECDB56F81}" srcOrd="0" destOrd="0" presId="urn:microsoft.com/office/officeart/2005/8/layout/vList2"/>
    <dgm:cxn modelId="{55DEBC8D-226E-4ED1-8C4B-E12EA739A8AB}" srcId="{714C22A7-2553-46D4-8867-E91511B50B88}" destId="{48C9EC8A-0B1C-49CF-AED7-1D1458D5B541}" srcOrd="4" destOrd="0" parTransId="{FC70D9BF-9B78-45B6-B55C-556F0AA4BC73}" sibTransId="{D29C4355-D145-43C0-BA96-000E3F348518}"/>
    <dgm:cxn modelId="{B1A44BAD-765F-D448-83C3-5D5728B03900}" type="presOf" srcId="{73C7ABB4-E405-41A4-BB75-6CF4BBA2F46D}" destId="{9E174A95-4BFD-0C47-9A90-FC7EF83D753B}" srcOrd="0" destOrd="0" presId="urn:microsoft.com/office/officeart/2005/8/layout/vList2"/>
    <dgm:cxn modelId="{F69012EB-03C8-4AB4-A039-D4178D41A85C}" srcId="{714C22A7-2553-46D4-8867-E91511B50B88}" destId="{E8B6C1C0-CBF5-431C-B9A4-E56C43D14B10}" srcOrd="3" destOrd="0" parTransId="{1715D9C8-FD05-4146-A33A-FADA61BA765A}" sibTransId="{4C6ABDA7-206B-4F87-A4B3-0B7F3DA42768}"/>
    <dgm:cxn modelId="{8F1D8DED-83D5-6249-8565-D0CA92F15BB0}" type="presOf" srcId="{48C9EC8A-0B1C-49CF-AED7-1D1458D5B541}" destId="{46B975AA-CEBE-174A-8A2F-D1AA652B0EAA}" srcOrd="0" destOrd="0" presId="urn:microsoft.com/office/officeart/2005/8/layout/vList2"/>
    <dgm:cxn modelId="{D87839F4-9185-B84E-9592-09EA6AC13CD4}" type="presOf" srcId="{7F84194A-4A04-42B0-982A-49866F41E300}" destId="{2682CA20-1DEF-B649-A38B-47620C4A7A1A}" srcOrd="0" destOrd="0" presId="urn:microsoft.com/office/officeart/2005/8/layout/vList2"/>
    <dgm:cxn modelId="{A1C127E6-C33E-6C44-89F6-B57CCFBC0E36}" type="presParOf" srcId="{6313BB01-F562-C344-B8DA-935A63160106}" destId="{2682CA20-1DEF-B649-A38B-47620C4A7A1A}" srcOrd="0" destOrd="0" presId="urn:microsoft.com/office/officeart/2005/8/layout/vList2"/>
    <dgm:cxn modelId="{8380DC8B-59A0-4743-A59F-F78021E8A868}" type="presParOf" srcId="{6313BB01-F562-C344-B8DA-935A63160106}" destId="{7FE83210-62AD-4E49-8DBC-B47341FE4DF0}" srcOrd="1" destOrd="0" presId="urn:microsoft.com/office/officeart/2005/8/layout/vList2"/>
    <dgm:cxn modelId="{347C7E4D-BD0B-9C46-B076-2792DBB955DD}" type="presParOf" srcId="{6313BB01-F562-C344-B8DA-935A63160106}" destId="{9E174A95-4BFD-0C47-9A90-FC7EF83D753B}" srcOrd="2" destOrd="0" presId="urn:microsoft.com/office/officeart/2005/8/layout/vList2"/>
    <dgm:cxn modelId="{C723930E-CCA2-C14E-9CC8-0FE8F502992A}" type="presParOf" srcId="{6313BB01-F562-C344-B8DA-935A63160106}" destId="{8E5DB84C-4B41-434C-9693-8927B2A37D51}" srcOrd="3" destOrd="0" presId="urn:microsoft.com/office/officeart/2005/8/layout/vList2"/>
    <dgm:cxn modelId="{5400A1E5-97A6-9741-AF3A-349237A4DD22}" type="presParOf" srcId="{6313BB01-F562-C344-B8DA-935A63160106}" destId="{8EF30B47-4B46-D641-9B0F-F14726D6605F}" srcOrd="4" destOrd="0" presId="urn:microsoft.com/office/officeart/2005/8/layout/vList2"/>
    <dgm:cxn modelId="{68057EEA-1C63-2846-A348-418842391243}" type="presParOf" srcId="{6313BB01-F562-C344-B8DA-935A63160106}" destId="{0559FEFE-B75D-4F48-B68F-D44F564A9381}" srcOrd="5" destOrd="0" presId="urn:microsoft.com/office/officeart/2005/8/layout/vList2"/>
    <dgm:cxn modelId="{5988098F-3467-6749-B49D-D3E145806C56}" type="presParOf" srcId="{6313BB01-F562-C344-B8DA-935A63160106}" destId="{506CEA0B-FF82-4447-97F5-1F7ECDB56F81}" srcOrd="6" destOrd="0" presId="urn:microsoft.com/office/officeart/2005/8/layout/vList2"/>
    <dgm:cxn modelId="{9721E7DF-9A36-FE42-9EA0-62B24BF19D43}" type="presParOf" srcId="{6313BB01-F562-C344-B8DA-935A63160106}" destId="{D0B5ACC2-D614-694D-AD10-4C6C82BDFC03}" srcOrd="7" destOrd="0" presId="urn:microsoft.com/office/officeart/2005/8/layout/vList2"/>
    <dgm:cxn modelId="{450DFA2F-0F13-1745-B8A6-2C0DB519A224}" type="presParOf" srcId="{6313BB01-F562-C344-B8DA-935A63160106}" destId="{46B975AA-CEBE-174A-8A2F-D1AA652B0EA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A9AFA4-72BC-4CDD-AA24-86E13ECFCA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ABF0546-0F24-4A2D-A5BB-F1FF25EBEE94}">
      <dgm:prSet/>
      <dgm:spPr/>
      <dgm:t>
        <a:bodyPr/>
        <a:lstStyle/>
        <a:p>
          <a:r>
            <a:rPr lang="es-ES_tradnl" b="0" i="0"/>
            <a:t>El Vernaccia di San Gimignano es un vino blanco hecho de uva Vernaccia en los alrededores de San Gimignano</a:t>
          </a:r>
          <a:endParaRPr lang="en-US"/>
        </a:p>
      </dgm:t>
    </dgm:pt>
    <dgm:pt modelId="{1F56DF05-7D31-49A5-A76A-11E1662E39BC}" type="parTrans" cxnId="{9C865D1D-0AEA-42A5-BC76-4FDA4C2E5EEF}">
      <dgm:prSet/>
      <dgm:spPr/>
      <dgm:t>
        <a:bodyPr/>
        <a:lstStyle/>
        <a:p>
          <a:endParaRPr lang="en-US"/>
        </a:p>
      </dgm:t>
    </dgm:pt>
    <dgm:pt modelId="{0BD91088-49BA-4E0D-8947-714076279095}" type="sibTrans" cxnId="{9C865D1D-0AEA-42A5-BC76-4FDA4C2E5EEF}">
      <dgm:prSet/>
      <dgm:spPr/>
      <dgm:t>
        <a:bodyPr/>
        <a:lstStyle/>
        <a:p>
          <a:endParaRPr lang="en-US"/>
        </a:p>
      </dgm:t>
    </dgm:pt>
    <dgm:pt modelId="{3425931C-3BCD-49EE-8EAF-9C6D93CA797B}">
      <dgm:prSet/>
      <dgm:spPr/>
      <dgm:t>
        <a:bodyPr/>
        <a:lstStyle/>
        <a:p>
          <a:r>
            <a:rPr lang="es-ES_tradnl" b="0" i="0"/>
            <a:t>En el 1966 fue el primero en recibir una denominación DOC</a:t>
          </a:r>
          <a:endParaRPr lang="en-US"/>
        </a:p>
      </dgm:t>
    </dgm:pt>
    <dgm:pt modelId="{4A550A06-5CF4-4B68-AD63-855415E78762}" type="parTrans" cxnId="{5EECD20B-FC41-4B5E-9C7D-CE8A1DD370A6}">
      <dgm:prSet/>
      <dgm:spPr/>
      <dgm:t>
        <a:bodyPr/>
        <a:lstStyle/>
        <a:p>
          <a:endParaRPr lang="en-US"/>
        </a:p>
      </dgm:t>
    </dgm:pt>
    <dgm:pt modelId="{7E86CA23-D06F-4BB5-BCA8-0C00E1AF4D99}" type="sibTrans" cxnId="{5EECD20B-FC41-4B5E-9C7D-CE8A1DD370A6}">
      <dgm:prSet/>
      <dgm:spPr/>
      <dgm:t>
        <a:bodyPr/>
        <a:lstStyle/>
        <a:p>
          <a:endParaRPr lang="en-US"/>
        </a:p>
      </dgm:t>
    </dgm:pt>
    <dgm:pt modelId="{EBD8C358-0639-4CB2-88DB-972373B06F32}">
      <dgm:prSet/>
      <dgm:spPr/>
      <dgm:t>
        <a:bodyPr/>
        <a:lstStyle/>
        <a:p>
          <a:r>
            <a:rPr lang="es-ES_tradnl" b="0" i="0"/>
            <a:t>Su estilo se ha producido en la región durante unos siete siglos, y se considera uno de los mejores y mas característicos blancos toscanos</a:t>
          </a:r>
          <a:endParaRPr lang="en-US"/>
        </a:p>
      </dgm:t>
    </dgm:pt>
    <dgm:pt modelId="{C156734B-69C4-4FE7-8D95-811E87C53897}" type="parTrans" cxnId="{E31A6D7F-2D7C-4BC9-B755-0979AE968AA1}">
      <dgm:prSet/>
      <dgm:spPr/>
      <dgm:t>
        <a:bodyPr/>
        <a:lstStyle/>
        <a:p>
          <a:endParaRPr lang="en-US"/>
        </a:p>
      </dgm:t>
    </dgm:pt>
    <dgm:pt modelId="{8EC86E5E-10FB-44E6-A6F1-E1FB2C8BB5E3}" type="sibTrans" cxnId="{E31A6D7F-2D7C-4BC9-B755-0979AE968AA1}">
      <dgm:prSet/>
      <dgm:spPr/>
      <dgm:t>
        <a:bodyPr/>
        <a:lstStyle/>
        <a:p>
          <a:endParaRPr lang="en-US"/>
        </a:p>
      </dgm:t>
    </dgm:pt>
    <dgm:pt modelId="{AA0FD81F-DBFF-4ED6-B2B4-4A98BEA3D568}">
      <dgm:prSet/>
      <dgm:spPr/>
      <dgm:t>
        <a:bodyPr/>
        <a:lstStyle/>
        <a:p>
          <a:r>
            <a:rPr lang="es-ES_tradnl" b="0" i="0"/>
            <a:t>Es un vino seco, de cuerpo entero, con notas terrosas de miel y minerales</a:t>
          </a:r>
          <a:endParaRPr lang="en-US"/>
        </a:p>
      </dgm:t>
    </dgm:pt>
    <dgm:pt modelId="{B7E3DAC6-1BAE-469C-97A7-1D4A012C46B0}" type="parTrans" cxnId="{C8CD57E2-4FCD-4884-BA27-B23139B58D14}">
      <dgm:prSet/>
      <dgm:spPr/>
      <dgm:t>
        <a:bodyPr/>
        <a:lstStyle/>
        <a:p>
          <a:endParaRPr lang="en-US"/>
        </a:p>
      </dgm:t>
    </dgm:pt>
    <dgm:pt modelId="{CF505606-3766-4621-B09F-8F9EDEBA1CF5}" type="sibTrans" cxnId="{C8CD57E2-4FCD-4884-BA27-B23139B58D14}">
      <dgm:prSet/>
      <dgm:spPr/>
      <dgm:t>
        <a:bodyPr/>
        <a:lstStyle/>
        <a:p>
          <a:endParaRPr lang="en-US"/>
        </a:p>
      </dgm:t>
    </dgm:pt>
    <dgm:pt modelId="{7B00381A-04AD-4CD2-A0EC-C7677E91C332}">
      <dgm:prSet/>
      <dgm:spPr/>
      <dgm:t>
        <a:bodyPr/>
        <a:lstStyle/>
        <a:p>
          <a:r>
            <a:rPr lang="es-ES_tradnl" b="0" i="0"/>
            <a:t>En algunos estilos puede enfatizarse la fruta, y algunos productores has experimentado con envejecer y fermentar el vino en barricas de roble para darle una sensación de cremosidad o tostado.</a:t>
          </a:r>
          <a:endParaRPr lang="en-US"/>
        </a:p>
      </dgm:t>
    </dgm:pt>
    <dgm:pt modelId="{45A4704F-8B2B-4EAA-8ECB-2BF407EF6DA8}" type="parTrans" cxnId="{059BB190-1D92-4F28-8B9C-DA7C9AE3ED68}">
      <dgm:prSet/>
      <dgm:spPr/>
      <dgm:t>
        <a:bodyPr/>
        <a:lstStyle/>
        <a:p>
          <a:endParaRPr lang="en-US"/>
        </a:p>
      </dgm:t>
    </dgm:pt>
    <dgm:pt modelId="{0F3842FA-8BF5-4FFE-B3B6-B469C23B0C8B}" type="sibTrans" cxnId="{059BB190-1D92-4F28-8B9C-DA7C9AE3ED68}">
      <dgm:prSet/>
      <dgm:spPr/>
      <dgm:t>
        <a:bodyPr/>
        <a:lstStyle/>
        <a:p>
          <a:endParaRPr lang="en-US"/>
        </a:p>
      </dgm:t>
    </dgm:pt>
    <dgm:pt modelId="{E8EAC7CD-0854-4AC6-AF1F-C73E62C4CC98}" type="pres">
      <dgm:prSet presAssocID="{F8A9AFA4-72BC-4CDD-AA24-86E13ECFCA32}" presName="root" presStyleCnt="0">
        <dgm:presLayoutVars>
          <dgm:dir/>
          <dgm:resizeHandles val="exact"/>
        </dgm:presLayoutVars>
      </dgm:prSet>
      <dgm:spPr/>
    </dgm:pt>
    <dgm:pt modelId="{E230DB6B-3F0A-4EF1-9060-006C82D3474C}" type="pres">
      <dgm:prSet presAssocID="{2ABF0546-0F24-4A2D-A5BB-F1FF25EBEE94}" presName="compNode" presStyleCnt="0"/>
      <dgm:spPr/>
    </dgm:pt>
    <dgm:pt modelId="{ADC2140E-9BF3-4B06-BF3E-2411116C0DD5}" type="pres">
      <dgm:prSet presAssocID="{2ABF0546-0F24-4A2D-A5BB-F1FF25EBEE94}" presName="bgRect" presStyleLbl="bgShp" presStyleIdx="0" presStyleCnt="5"/>
      <dgm:spPr/>
    </dgm:pt>
    <dgm:pt modelId="{FA33369C-C3B3-4807-8274-750C5DDBE754}" type="pres">
      <dgm:prSet presAssocID="{2ABF0546-0F24-4A2D-A5BB-F1FF25EBEE9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466CF9D-18EE-4C7B-B6ED-0DF0F19B0045}" type="pres">
      <dgm:prSet presAssocID="{2ABF0546-0F24-4A2D-A5BB-F1FF25EBEE94}" presName="spaceRect" presStyleCnt="0"/>
      <dgm:spPr/>
    </dgm:pt>
    <dgm:pt modelId="{6054D811-E8B8-451F-A97A-80B82B454E0D}" type="pres">
      <dgm:prSet presAssocID="{2ABF0546-0F24-4A2D-A5BB-F1FF25EBEE94}" presName="parTx" presStyleLbl="revTx" presStyleIdx="0" presStyleCnt="5">
        <dgm:presLayoutVars>
          <dgm:chMax val="0"/>
          <dgm:chPref val="0"/>
        </dgm:presLayoutVars>
      </dgm:prSet>
      <dgm:spPr/>
    </dgm:pt>
    <dgm:pt modelId="{687D925A-EF65-4701-B9A6-4D23AA61C4A8}" type="pres">
      <dgm:prSet presAssocID="{0BD91088-49BA-4E0D-8947-714076279095}" presName="sibTrans" presStyleCnt="0"/>
      <dgm:spPr/>
    </dgm:pt>
    <dgm:pt modelId="{7FCCBC0C-050B-462D-8EB0-4BC883E6D714}" type="pres">
      <dgm:prSet presAssocID="{3425931C-3BCD-49EE-8EAF-9C6D93CA797B}" presName="compNode" presStyleCnt="0"/>
      <dgm:spPr/>
    </dgm:pt>
    <dgm:pt modelId="{DC9F0B6F-0A7A-44D3-B2F7-9DDECB02AC71}" type="pres">
      <dgm:prSet presAssocID="{3425931C-3BCD-49EE-8EAF-9C6D93CA797B}" presName="bgRect" presStyleLbl="bgShp" presStyleIdx="1" presStyleCnt="5"/>
      <dgm:spPr/>
    </dgm:pt>
    <dgm:pt modelId="{05EA8CBD-A293-451A-9B4A-843161608A5A}" type="pres">
      <dgm:prSet presAssocID="{3425931C-3BCD-49EE-8EAF-9C6D93CA797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B7E1B3B4-C33A-4023-BDA0-E98F9ED95EB3}" type="pres">
      <dgm:prSet presAssocID="{3425931C-3BCD-49EE-8EAF-9C6D93CA797B}" presName="spaceRect" presStyleCnt="0"/>
      <dgm:spPr/>
    </dgm:pt>
    <dgm:pt modelId="{C14DB8F3-5CA6-4284-AB4A-0459AD1DD8E5}" type="pres">
      <dgm:prSet presAssocID="{3425931C-3BCD-49EE-8EAF-9C6D93CA797B}" presName="parTx" presStyleLbl="revTx" presStyleIdx="1" presStyleCnt="5">
        <dgm:presLayoutVars>
          <dgm:chMax val="0"/>
          <dgm:chPref val="0"/>
        </dgm:presLayoutVars>
      </dgm:prSet>
      <dgm:spPr/>
    </dgm:pt>
    <dgm:pt modelId="{8AA4B034-EB48-4E31-AE58-CF3A91512C38}" type="pres">
      <dgm:prSet presAssocID="{7E86CA23-D06F-4BB5-BCA8-0C00E1AF4D99}" presName="sibTrans" presStyleCnt="0"/>
      <dgm:spPr/>
    </dgm:pt>
    <dgm:pt modelId="{580C5501-B782-411A-94F2-AA2D9C2511EB}" type="pres">
      <dgm:prSet presAssocID="{EBD8C358-0639-4CB2-88DB-972373B06F32}" presName="compNode" presStyleCnt="0"/>
      <dgm:spPr/>
    </dgm:pt>
    <dgm:pt modelId="{7543A3DD-F680-4294-8994-F9A51FAC6455}" type="pres">
      <dgm:prSet presAssocID="{EBD8C358-0639-4CB2-88DB-972373B06F32}" presName="bgRect" presStyleLbl="bgShp" presStyleIdx="2" presStyleCnt="5"/>
      <dgm:spPr/>
    </dgm:pt>
    <dgm:pt modelId="{78B1B80F-B442-4725-860F-71532163ACB0}" type="pres">
      <dgm:prSet presAssocID="{EBD8C358-0639-4CB2-88DB-972373B06F3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48AE2C41-433D-4242-A58A-0BB5C0E63573}" type="pres">
      <dgm:prSet presAssocID="{EBD8C358-0639-4CB2-88DB-972373B06F32}" presName="spaceRect" presStyleCnt="0"/>
      <dgm:spPr/>
    </dgm:pt>
    <dgm:pt modelId="{3E49FED2-5AA5-43AF-BEF6-5837B0954030}" type="pres">
      <dgm:prSet presAssocID="{EBD8C358-0639-4CB2-88DB-972373B06F32}" presName="parTx" presStyleLbl="revTx" presStyleIdx="2" presStyleCnt="5">
        <dgm:presLayoutVars>
          <dgm:chMax val="0"/>
          <dgm:chPref val="0"/>
        </dgm:presLayoutVars>
      </dgm:prSet>
      <dgm:spPr/>
    </dgm:pt>
    <dgm:pt modelId="{11D49B18-A30D-451C-9FE6-23751776D5A1}" type="pres">
      <dgm:prSet presAssocID="{8EC86E5E-10FB-44E6-A6F1-E1FB2C8BB5E3}" presName="sibTrans" presStyleCnt="0"/>
      <dgm:spPr/>
    </dgm:pt>
    <dgm:pt modelId="{3298006C-DEA9-4EDC-AFA4-D3DB62C6C72B}" type="pres">
      <dgm:prSet presAssocID="{AA0FD81F-DBFF-4ED6-B2B4-4A98BEA3D568}" presName="compNode" presStyleCnt="0"/>
      <dgm:spPr/>
    </dgm:pt>
    <dgm:pt modelId="{2CE16BC1-9945-41C8-BFB8-540261507000}" type="pres">
      <dgm:prSet presAssocID="{AA0FD81F-DBFF-4ED6-B2B4-4A98BEA3D568}" presName="bgRect" presStyleLbl="bgShp" presStyleIdx="3" presStyleCnt="5"/>
      <dgm:spPr/>
    </dgm:pt>
    <dgm:pt modelId="{E8730DE8-C359-4D53-B031-D59090A29080}" type="pres">
      <dgm:prSet presAssocID="{AA0FD81F-DBFF-4ED6-B2B4-4A98BEA3D56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es"/>
        </a:ext>
      </dgm:extLst>
    </dgm:pt>
    <dgm:pt modelId="{B3AF587E-EE02-4899-86AD-21D3B2C882E3}" type="pres">
      <dgm:prSet presAssocID="{AA0FD81F-DBFF-4ED6-B2B4-4A98BEA3D568}" presName="spaceRect" presStyleCnt="0"/>
      <dgm:spPr/>
    </dgm:pt>
    <dgm:pt modelId="{FF9B1B0E-CC9E-48FC-A5E5-45AF4475496B}" type="pres">
      <dgm:prSet presAssocID="{AA0FD81F-DBFF-4ED6-B2B4-4A98BEA3D568}" presName="parTx" presStyleLbl="revTx" presStyleIdx="3" presStyleCnt="5">
        <dgm:presLayoutVars>
          <dgm:chMax val="0"/>
          <dgm:chPref val="0"/>
        </dgm:presLayoutVars>
      </dgm:prSet>
      <dgm:spPr/>
    </dgm:pt>
    <dgm:pt modelId="{D9B7FF1D-4635-4972-84F2-AD30109A913C}" type="pres">
      <dgm:prSet presAssocID="{CF505606-3766-4621-B09F-8F9EDEBA1CF5}" presName="sibTrans" presStyleCnt="0"/>
      <dgm:spPr/>
    </dgm:pt>
    <dgm:pt modelId="{EFFC928A-D91A-483E-95C9-5DA74CFB8EF5}" type="pres">
      <dgm:prSet presAssocID="{7B00381A-04AD-4CD2-A0EC-C7677E91C332}" presName="compNode" presStyleCnt="0"/>
      <dgm:spPr/>
    </dgm:pt>
    <dgm:pt modelId="{2DC7DB59-890E-444A-8D14-0D244BF72B85}" type="pres">
      <dgm:prSet presAssocID="{7B00381A-04AD-4CD2-A0EC-C7677E91C332}" presName="bgRect" presStyleLbl="bgShp" presStyleIdx="4" presStyleCnt="5"/>
      <dgm:spPr/>
    </dgm:pt>
    <dgm:pt modelId="{CB4E185A-545A-4DC4-8657-2084F1442165}" type="pres">
      <dgm:prSet presAssocID="{7B00381A-04AD-4CD2-A0EC-C7677E91C33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mpagne Glasses"/>
        </a:ext>
      </dgm:extLst>
    </dgm:pt>
    <dgm:pt modelId="{ABC0CACD-CE7F-4E7E-B212-F0A3EE81FFBB}" type="pres">
      <dgm:prSet presAssocID="{7B00381A-04AD-4CD2-A0EC-C7677E91C332}" presName="spaceRect" presStyleCnt="0"/>
      <dgm:spPr/>
    </dgm:pt>
    <dgm:pt modelId="{FCE1CEAA-76DF-4026-9596-D36690C2C237}" type="pres">
      <dgm:prSet presAssocID="{7B00381A-04AD-4CD2-A0EC-C7677E91C33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EECD20B-FC41-4B5E-9C7D-CE8A1DD370A6}" srcId="{F8A9AFA4-72BC-4CDD-AA24-86E13ECFCA32}" destId="{3425931C-3BCD-49EE-8EAF-9C6D93CA797B}" srcOrd="1" destOrd="0" parTransId="{4A550A06-5CF4-4B68-AD63-855415E78762}" sibTransId="{7E86CA23-D06F-4BB5-BCA8-0C00E1AF4D99}"/>
    <dgm:cxn modelId="{89B5B610-31D1-44D0-A3B3-345F48157E4B}" type="presOf" srcId="{F8A9AFA4-72BC-4CDD-AA24-86E13ECFCA32}" destId="{E8EAC7CD-0854-4AC6-AF1F-C73E62C4CC98}" srcOrd="0" destOrd="0" presId="urn:microsoft.com/office/officeart/2018/2/layout/IconVerticalSolidList"/>
    <dgm:cxn modelId="{E143DF13-434F-4CD1-BFEC-8B6CD4FF70C7}" type="presOf" srcId="{EBD8C358-0639-4CB2-88DB-972373B06F32}" destId="{3E49FED2-5AA5-43AF-BEF6-5837B0954030}" srcOrd="0" destOrd="0" presId="urn:microsoft.com/office/officeart/2018/2/layout/IconVerticalSolidList"/>
    <dgm:cxn modelId="{9C865D1D-0AEA-42A5-BC76-4FDA4C2E5EEF}" srcId="{F8A9AFA4-72BC-4CDD-AA24-86E13ECFCA32}" destId="{2ABF0546-0F24-4A2D-A5BB-F1FF25EBEE94}" srcOrd="0" destOrd="0" parTransId="{1F56DF05-7D31-49A5-A76A-11E1662E39BC}" sibTransId="{0BD91088-49BA-4E0D-8947-714076279095}"/>
    <dgm:cxn modelId="{F5289A34-55C7-41F9-A2F9-F5F575A151F9}" type="presOf" srcId="{7B00381A-04AD-4CD2-A0EC-C7677E91C332}" destId="{FCE1CEAA-76DF-4026-9596-D36690C2C237}" srcOrd="0" destOrd="0" presId="urn:microsoft.com/office/officeart/2018/2/layout/IconVerticalSolidList"/>
    <dgm:cxn modelId="{3F301B61-1ACE-4A5E-80E8-9C0AB53119C0}" type="presOf" srcId="{3425931C-3BCD-49EE-8EAF-9C6D93CA797B}" destId="{C14DB8F3-5CA6-4284-AB4A-0459AD1DD8E5}" srcOrd="0" destOrd="0" presId="urn:microsoft.com/office/officeart/2018/2/layout/IconVerticalSolidList"/>
    <dgm:cxn modelId="{7E2C9153-66E1-49EB-9961-0C061F8FCB79}" type="presOf" srcId="{2ABF0546-0F24-4A2D-A5BB-F1FF25EBEE94}" destId="{6054D811-E8B8-451F-A97A-80B82B454E0D}" srcOrd="0" destOrd="0" presId="urn:microsoft.com/office/officeart/2018/2/layout/IconVerticalSolidList"/>
    <dgm:cxn modelId="{E31A6D7F-2D7C-4BC9-B755-0979AE968AA1}" srcId="{F8A9AFA4-72BC-4CDD-AA24-86E13ECFCA32}" destId="{EBD8C358-0639-4CB2-88DB-972373B06F32}" srcOrd="2" destOrd="0" parTransId="{C156734B-69C4-4FE7-8D95-811E87C53897}" sibTransId="{8EC86E5E-10FB-44E6-A6F1-E1FB2C8BB5E3}"/>
    <dgm:cxn modelId="{059BB190-1D92-4F28-8B9C-DA7C9AE3ED68}" srcId="{F8A9AFA4-72BC-4CDD-AA24-86E13ECFCA32}" destId="{7B00381A-04AD-4CD2-A0EC-C7677E91C332}" srcOrd="4" destOrd="0" parTransId="{45A4704F-8B2B-4EAA-8ECB-2BF407EF6DA8}" sibTransId="{0F3842FA-8BF5-4FFE-B3B6-B469C23B0C8B}"/>
    <dgm:cxn modelId="{70E650C1-098E-4C56-8732-7F0770F7629F}" type="presOf" srcId="{AA0FD81F-DBFF-4ED6-B2B4-4A98BEA3D568}" destId="{FF9B1B0E-CC9E-48FC-A5E5-45AF4475496B}" srcOrd="0" destOrd="0" presId="urn:microsoft.com/office/officeart/2018/2/layout/IconVerticalSolidList"/>
    <dgm:cxn modelId="{C8CD57E2-4FCD-4884-BA27-B23139B58D14}" srcId="{F8A9AFA4-72BC-4CDD-AA24-86E13ECFCA32}" destId="{AA0FD81F-DBFF-4ED6-B2B4-4A98BEA3D568}" srcOrd="3" destOrd="0" parTransId="{B7E3DAC6-1BAE-469C-97A7-1D4A012C46B0}" sibTransId="{CF505606-3766-4621-B09F-8F9EDEBA1CF5}"/>
    <dgm:cxn modelId="{432A199E-7B90-4E95-8E92-BCD58C01427C}" type="presParOf" srcId="{E8EAC7CD-0854-4AC6-AF1F-C73E62C4CC98}" destId="{E230DB6B-3F0A-4EF1-9060-006C82D3474C}" srcOrd="0" destOrd="0" presId="urn:microsoft.com/office/officeart/2018/2/layout/IconVerticalSolidList"/>
    <dgm:cxn modelId="{CAF2A5F4-DB56-4D87-8704-F7CE53DAFF65}" type="presParOf" srcId="{E230DB6B-3F0A-4EF1-9060-006C82D3474C}" destId="{ADC2140E-9BF3-4B06-BF3E-2411116C0DD5}" srcOrd="0" destOrd="0" presId="urn:microsoft.com/office/officeart/2018/2/layout/IconVerticalSolidList"/>
    <dgm:cxn modelId="{3D359EB5-D78C-407D-B86D-EF552E14C13A}" type="presParOf" srcId="{E230DB6B-3F0A-4EF1-9060-006C82D3474C}" destId="{FA33369C-C3B3-4807-8274-750C5DDBE754}" srcOrd="1" destOrd="0" presId="urn:microsoft.com/office/officeart/2018/2/layout/IconVerticalSolidList"/>
    <dgm:cxn modelId="{9F618D8E-EC59-42D4-8544-523BAB8A1055}" type="presParOf" srcId="{E230DB6B-3F0A-4EF1-9060-006C82D3474C}" destId="{F466CF9D-18EE-4C7B-B6ED-0DF0F19B0045}" srcOrd="2" destOrd="0" presId="urn:microsoft.com/office/officeart/2018/2/layout/IconVerticalSolidList"/>
    <dgm:cxn modelId="{5C6B8A05-7244-4936-8767-C0B55B824B76}" type="presParOf" srcId="{E230DB6B-3F0A-4EF1-9060-006C82D3474C}" destId="{6054D811-E8B8-451F-A97A-80B82B454E0D}" srcOrd="3" destOrd="0" presId="urn:microsoft.com/office/officeart/2018/2/layout/IconVerticalSolidList"/>
    <dgm:cxn modelId="{5E510442-31CF-4CB2-8255-5096185DC001}" type="presParOf" srcId="{E8EAC7CD-0854-4AC6-AF1F-C73E62C4CC98}" destId="{687D925A-EF65-4701-B9A6-4D23AA61C4A8}" srcOrd="1" destOrd="0" presId="urn:microsoft.com/office/officeart/2018/2/layout/IconVerticalSolidList"/>
    <dgm:cxn modelId="{0CD27C78-C48C-4E3B-B5EC-34679AAB7152}" type="presParOf" srcId="{E8EAC7CD-0854-4AC6-AF1F-C73E62C4CC98}" destId="{7FCCBC0C-050B-462D-8EB0-4BC883E6D714}" srcOrd="2" destOrd="0" presId="urn:microsoft.com/office/officeart/2018/2/layout/IconVerticalSolidList"/>
    <dgm:cxn modelId="{5141E0E8-C12E-46B0-8EB2-35E96D8D5A1C}" type="presParOf" srcId="{7FCCBC0C-050B-462D-8EB0-4BC883E6D714}" destId="{DC9F0B6F-0A7A-44D3-B2F7-9DDECB02AC71}" srcOrd="0" destOrd="0" presId="urn:microsoft.com/office/officeart/2018/2/layout/IconVerticalSolidList"/>
    <dgm:cxn modelId="{16F355E9-F2D6-452F-AEF3-161FCAFC1FAC}" type="presParOf" srcId="{7FCCBC0C-050B-462D-8EB0-4BC883E6D714}" destId="{05EA8CBD-A293-451A-9B4A-843161608A5A}" srcOrd="1" destOrd="0" presId="urn:microsoft.com/office/officeart/2018/2/layout/IconVerticalSolidList"/>
    <dgm:cxn modelId="{1DC269B5-BAFA-4205-8C2D-F0F98136B5DD}" type="presParOf" srcId="{7FCCBC0C-050B-462D-8EB0-4BC883E6D714}" destId="{B7E1B3B4-C33A-4023-BDA0-E98F9ED95EB3}" srcOrd="2" destOrd="0" presId="urn:microsoft.com/office/officeart/2018/2/layout/IconVerticalSolidList"/>
    <dgm:cxn modelId="{121F9B24-3775-4ACE-9115-54E32EAE73B4}" type="presParOf" srcId="{7FCCBC0C-050B-462D-8EB0-4BC883E6D714}" destId="{C14DB8F3-5CA6-4284-AB4A-0459AD1DD8E5}" srcOrd="3" destOrd="0" presId="urn:microsoft.com/office/officeart/2018/2/layout/IconVerticalSolidList"/>
    <dgm:cxn modelId="{0CF9726C-668B-42F7-81ED-DC46C6F0BB8A}" type="presParOf" srcId="{E8EAC7CD-0854-4AC6-AF1F-C73E62C4CC98}" destId="{8AA4B034-EB48-4E31-AE58-CF3A91512C38}" srcOrd="3" destOrd="0" presId="urn:microsoft.com/office/officeart/2018/2/layout/IconVerticalSolidList"/>
    <dgm:cxn modelId="{62AF918C-FDBD-4652-960B-C3EE9201854A}" type="presParOf" srcId="{E8EAC7CD-0854-4AC6-AF1F-C73E62C4CC98}" destId="{580C5501-B782-411A-94F2-AA2D9C2511EB}" srcOrd="4" destOrd="0" presId="urn:microsoft.com/office/officeart/2018/2/layout/IconVerticalSolidList"/>
    <dgm:cxn modelId="{9C657F3A-26CA-4BFB-9F2C-3B18F32734FD}" type="presParOf" srcId="{580C5501-B782-411A-94F2-AA2D9C2511EB}" destId="{7543A3DD-F680-4294-8994-F9A51FAC6455}" srcOrd="0" destOrd="0" presId="urn:microsoft.com/office/officeart/2018/2/layout/IconVerticalSolidList"/>
    <dgm:cxn modelId="{C9876875-6A4D-4207-BFF8-5533D0CDBFBC}" type="presParOf" srcId="{580C5501-B782-411A-94F2-AA2D9C2511EB}" destId="{78B1B80F-B442-4725-860F-71532163ACB0}" srcOrd="1" destOrd="0" presId="urn:microsoft.com/office/officeart/2018/2/layout/IconVerticalSolidList"/>
    <dgm:cxn modelId="{98AC30CE-9FEE-4734-8C0F-1CF585AE9684}" type="presParOf" srcId="{580C5501-B782-411A-94F2-AA2D9C2511EB}" destId="{48AE2C41-433D-4242-A58A-0BB5C0E63573}" srcOrd="2" destOrd="0" presId="urn:microsoft.com/office/officeart/2018/2/layout/IconVerticalSolidList"/>
    <dgm:cxn modelId="{C09484B4-0043-481B-8046-8A784F235D48}" type="presParOf" srcId="{580C5501-B782-411A-94F2-AA2D9C2511EB}" destId="{3E49FED2-5AA5-43AF-BEF6-5837B0954030}" srcOrd="3" destOrd="0" presId="urn:microsoft.com/office/officeart/2018/2/layout/IconVerticalSolidList"/>
    <dgm:cxn modelId="{BA2C289F-3C4D-4382-A13E-5800AE00C8F5}" type="presParOf" srcId="{E8EAC7CD-0854-4AC6-AF1F-C73E62C4CC98}" destId="{11D49B18-A30D-451C-9FE6-23751776D5A1}" srcOrd="5" destOrd="0" presId="urn:microsoft.com/office/officeart/2018/2/layout/IconVerticalSolidList"/>
    <dgm:cxn modelId="{85C055F8-AAA1-489D-A2A7-B88D786365FE}" type="presParOf" srcId="{E8EAC7CD-0854-4AC6-AF1F-C73E62C4CC98}" destId="{3298006C-DEA9-4EDC-AFA4-D3DB62C6C72B}" srcOrd="6" destOrd="0" presId="urn:microsoft.com/office/officeart/2018/2/layout/IconVerticalSolidList"/>
    <dgm:cxn modelId="{D61AA582-C8D7-40B9-A829-C043650ADF54}" type="presParOf" srcId="{3298006C-DEA9-4EDC-AFA4-D3DB62C6C72B}" destId="{2CE16BC1-9945-41C8-BFB8-540261507000}" srcOrd="0" destOrd="0" presId="urn:microsoft.com/office/officeart/2018/2/layout/IconVerticalSolidList"/>
    <dgm:cxn modelId="{7C3585C7-A33D-46A8-9A8F-1C303DDE4D0A}" type="presParOf" srcId="{3298006C-DEA9-4EDC-AFA4-D3DB62C6C72B}" destId="{E8730DE8-C359-4D53-B031-D59090A29080}" srcOrd="1" destOrd="0" presId="urn:microsoft.com/office/officeart/2018/2/layout/IconVerticalSolidList"/>
    <dgm:cxn modelId="{2CD3E656-6E84-4D11-96E8-2AA973209524}" type="presParOf" srcId="{3298006C-DEA9-4EDC-AFA4-D3DB62C6C72B}" destId="{B3AF587E-EE02-4899-86AD-21D3B2C882E3}" srcOrd="2" destOrd="0" presId="urn:microsoft.com/office/officeart/2018/2/layout/IconVerticalSolidList"/>
    <dgm:cxn modelId="{ADAB8A92-B86A-4F23-AA85-BD66128EE06F}" type="presParOf" srcId="{3298006C-DEA9-4EDC-AFA4-D3DB62C6C72B}" destId="{FF9B1B0E-CC9E-48FC-A5E5-45AF4475496B}" srcOrd="3" destOrd="0" presId="urn:microsoft.com/office/officeart/2018/2/layout/IconVerticalSolidList"/>
    <dgm:cxn modelId="{FCF2077B-2A17-4BDB-895C-150C514C56EA}" type="presParOf" srcId="{E8EAC7CD-0854-4AC6-AF1F-C73E62C4CC98}" destId="{D9B7FF1D-4635-4972-84F2-AD30109A913C}" srcOrd="7" destOrd="0" presId="urn:microsoft.com/office/officeart/2018/2/layout/IconVerticalSolidList"/>
    <dgm:cxn modelId="{3ADED046-6384-4C30-8C33-925D103887C8}" type="presParOf" srcId="{E8EAC7CD-0854-4AC6-AF1F-C73E62C4CC98}" destId="{EFFC928A-D91A-483E-95C9-5DA74CFB8EF5}" srcOrd="8" destOrd="0" presId="urn:microsoft.com/office/officeart/2018/2/layout/IconVerticalSolidList"/>
    <dgm:cxn modelId="{65A5BB9F-4F3B-4501-8992-17B62E7047EB}" type="presParOf" srcId="{EFFC928A-D91A-483E-95C9-5DA74CFB8EF5}" destId="{2DC7DB59-890E-444A-8D14-0D244BF72B85}" srcOrd="0" destOrd="0" presId="urn:microsoft.com/office/officeart/2018/2/layout/IconVerticalSolidList"/>
    <dgm:cxn modelId="{F3800353-0FC7-4AA5-8C34-FF5DD39167EA}" type="presParOf" srcId="{EFFC928A-D91A-483E-95C9-5DA74CFB8EF5}" destId="{CB4E185A-545A-4DC4-8657-2084F1442165}" srcOrd="1" destOrd="0" presId="urn:microsoft.com/office/officeart/2018/2/layout/IconVerticalSolidList"/>
    <dgm:cxn modelId="{9FB15BBC-B1EC-46BD-80B6-BE2FAC6959BB}" type="presParOf" srcId="{EFFC928A-D91A-483E-95C9-5DA74CFB8EF5}" destId="{ABC0CACD-CE7F-4E7E-B212-F0A3EE81FFBB}" srcOrd="2" destOrd="0" presId="urn:microsoft.com/office/officeart/2018/2/layout/IconVerticalSolidList"/>
    <dgm:cxn modelId="{FFD56D72-C12B-46EA-B338-3C90F6AC8C08}" type="presParOf" srcId="{EFFC928A-D91A-483E-95C9-5DA74CFB8EF5}" destId="{FCE1CEAA-76DF-4026-9596-D36690C2C2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284883-0606-4B76-A02F-F5CF8D4BCDC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B5F9F80-D460-4C49-AAB7-2D2ECF964A92}">
      <dgm:prSet/>
      <dgm:spPr/>
      <dgm:t>
        <a:bodyPr/>
        <a:lstStyle/>
        <a:p>
          <a:r>
            <a:rPr lang="es-ES_tradnl"/>
            <a:t>Desde el 1996 está permitido que el Chianti incluye al menos un 70% de uva Sangiovese, un máximo de 10% de uva Canaiolo y hasta un 10% de uva blanca, que puede ser Malvasia y Trebbiano y hasta un 15% de cualquier otra uva tinta cultivada en la región como al Cabernet Sauvignon</a:t>
          </a:r>
          <a:endParaRPr lang="en-US"/>
        </a:p>
      </dgm:t>
    </dgm:pt>
    <dgm:pt modelId="{70E23BAD-D431-49EC-A67E-80865A68A121}" type="parTrans" cxnId="{116CFA55-007B-4358-9685-379D5E9D1901}">
      <dgm:prSet/>
      <dgm:spPr/>
      <dgm:t>
        <a:bodyPr/>
        <a:lstStyle/>
        <a:p>
          <a:endParaRPr lang="en-US"/>
        </a:p>
      </dgm:t>
    </dgm:pt>
    <dgm:pt modelId="{2F3D7D4D-4604-41FD-A066-65FBC1EFFA5A}" type="sibTrans" cxnId="{116CFA55-007B-4358-9685-379D5E9D1901}">
      <dgm:prSet/>
      <dgm:spPr/>
      <dgm:t>
        <a:bodyPr/>
        <a:lstStyle/>
        <a:p>
          <a:endParaRPr lang="en-US"/>
        </a:p>
      </dgm:t>
    </dgm:pt>
    <dgm:pt modelId="{B442198C-3392-486A-BA40-AD45EEB8E8B0}">
      <dgm:prSet/>
      <dgm:spPr/>
      <dgm:t>
        <a:bodyPr/>
        <a:lstStyle/>
        <a:p>
          <a:r>
            <a:rPr lang="es-ES_tradnl"/>
            <a:t>En general los vinos Chianti se describen como vinos de cuerpo medio con taninos firmes y secos. </a:t>
          </a:r>
          <a:endParaRPr lang="en-US"/>
        </a:p>
      </dgm:t>
    </dgm:pt>
    <dgm:pt modelId="{1A67A761-4076-43B6-B6F2-63188A7C201D}" type="parTrans" cxnId="{AB05C464-D99C-4289-9C11-819B2BB15CF6}">
      <dgm:prSet/>
      <dgm:spPr/>
      <dgm:t>
        <a:bodyPr/>
        <a:lstStyle/>
        <a:p>
          <a:endParaRPr lang="en-US"/>
        </a:p>
      </dgm:t>
    </dgm:pt>
    <dgm:pt modelId="{565EE5D7-24C2-456C-89DC-3626C73F2450}" type="sibTrans" cxnId="{AB05C464-D99C-4289-9C11-819B2BB15CF6}">
      <dgm:prSet/>
      <dgm:spPr/>
      <dgm:t>
        <a:bodyPr/>
        <a:lstStyle/>
        <a:p>
          <a:endParaRPr lang="en-US"/>
        </a:p>
      </dgm:t>
    </dgm:pt>
    <dgm:pt modelId="{DB7A418F-0FFF-4F02-B48B-8169D40F1158}">
      <dgm:prSet/>
      <dgm:spPr/>
      <dgm:t>
        <a:bodyPr/>
        <a:lstStyle/>
        <a:p>
          <a:r>
            <a:rPr lang="es-ES_tradnl"/>
            <a:t>El aroma característico es a cereza, pero también puede tener notas a nuez y florales</a:t>
          </a:r>
          <a:endParaRPr lang="en-US"/>
        </a:p>
      </dgm:t>
    </dgm:pt>
    <dgm:pt modelId="{5BA8DB3E-4EAD-4BE9-8049-76149951FEF6}" type="parTrans" cxnId="{59737B1E-4C3F-4D9C-AEDB-D0FF3BD22796}">
      <dgm:prSet/>
      <dgm:spPr/>
      <dgm:t>
        <a:bodyPr/>
        <a:lstStyle/>
        <a:p>
          <a:endParaRPr lang="en-US"/>
        </a:p>
      </dgm:t>
    </dgm:pt>
    <dgm:pt modelId="{09F72992-3399-4DB4-A374-E4D709AFC00B}" type="sibTrans" cxnId="{59737B1E-4C3F-4D9C-AEDB-D0FF3BD22796}">
      <dgm:prSet/>
      <dgm:spPr/>
      <dgm:t>
        <a:bodyPr/>
        <a:lstStyle/>
        <a:p>
          <a:endParaRPr lang="en-US"/>
        </a:p>
      </dgm:t>
    </dgm:pt>
    <dgm:pt modelId="{6A1AC120-E74E-4947-BCA1-D411BE238FEA}" type="pres">
      <dgm:prSet presAssocID="{E3284883-0606-4B76-A02F-F5CF8D4BCDCF}" presName="root" presStyleCnt="0">
        <dgm:presLayoutVars>
          <dgm:dir/>
          <dgm:resizeHandles val="exact"/>
        </dgm:presLayoutVars>
      </dgm:prSet>
      <dgm:spPr/>
    </dgm:pt>
    <dgm:pt modelId="{1914FDC3-3A1F-4DB1-BF8B-36EFB041D669}" type="pres">
      <dgm:prSet presAssocID="{AB5F9F80-D460-4C49-AAB7-2D2ECF964A92}" presName="compNode" presStyleCnt="0"/>
      <dgm:spPr/>
    </dgm:pt>
    <dgm:pt modelId="{C240A40C-F9CB-4976-A93F-C0C9AB794F9A}" type="pres">
      <dgm:prSet presAssocID="{AB5F9F80-D460-4C49-AAB7-2D2ECF964A92}" presName="bgRect" presStyleLbl="bgShp" presStyleIdx="0" presStyleCnt="3"/>
      <dgm:spPr/>
    </dgm:pt>
    <dgm:pt modelId="{F804A3DC-9503-4727-BBAC-8B06F5DF3894}" type="pres">
      <dgm:prSet presAssocID="{AB5F9F80-D460-4C49-AAB7-2D2ECF964A9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es"/>
        </a:ext>
      </dgm:extLst>
    </dgm:pt>
    <dgm:pt modelId="{B28CBACF-9AE2-4819-8D78-18651C46A2FC}" type="pres">
      <dgm:prSet presAssocID="{AB5F9F80-D460-4C49-AAB7-2D2ECF964A92}" presName="spaceRect" presStyleCnt="0"/>
      <dgm:spPr/>
    </dgm:pt>
    <dgm:pt modelId="{C06DC8AB-F654-429B-8A74-59B8D89B0EE2}" type="pres">
      <dgm:prSet presAssocID="{AB5F9F80-D460-4C49-AAB7-2D2ECF964A92}" presName="parTx" presStyleLbl="revTx" presStyleIdx="0" presStyleCnt="3">
        <dgm:presLayoutVars>
          <dgm:chMax val="0"/>
          <dgm:chPref val="0"/>
        </dgm:presLayoutVars>
      </dgm:prSet>
      <dgm:spPr/>
    </dgm:pt>
    <dgm:pt modelId="{DC4AD351-5A08-4DF3-ADB4-F5F334CAAD93}" type="pres">
      <dgm:prSet presAssocID="{2F3D7D4D-4604-41FD-A066-65FBC1EFFA5A}" presName="sibTrans" presStyleCnt="0"/>
      <dgm:spPr/>
    </dgm:pt>
    <dgm:pt modelId="{63A16708-DD79-497C-811D-4B935354A49C}" type="pres">
      <dgm:prSet presAssocID="{B442198C-3392-486A-BA40-AD45EEB8E8B0}" presName="compNode" presStyleCnt="0"/>
      <dgm:spPr/>
    </dgm:pt>
    <dgm:pt modelId="{E06B72DD-5AF8-4409-BF03-17456906C2F7}" type="pres">
      <dgm:prSet presAssocID="{B442198C-3392-486A-BA40-AD45EEB8E8B0}" presName="bgRect" presStyleLbl="bgShp" presStyleIdx="1" presStyleCnt="3"/>
      <dgm:spPr/>
    </dgm:pt>
    <dgm:pt modelId="{95893CDC-D5F4-4047-A0DD-AAB80EA95576}" type="pres">
      <dgm:prSet presAssocID="{B442198C-3392-486A-BA40-AD45EEB8E8B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e"/>
        </a:ext>
      </dgm:extLst>
    </dgm:pt>
    <dgm:pt modelId="{F929890F-5670-49E7-B941-3ADCDA4283BC}" type="pres">
      <dgm:prSet presAssocID="{B442198C-3392-486A-BA40-AD45EEB8E8B0}" presName="spaceRect" presStyleCnt="0"/>
      <dgm:spPr/>
    </dgm:pt>
    <dgm:pt modelId="{1467BA36-BFAE-471E-A040-BD3F930C52BA}" type="pres">
      <dgm:prSet presAssocID="{B442198C-3392-486A-BA40-AD45EEB8E8B0}" presName="parTx" presStyleLbl="revTx" presStyleIdx="1" presStyleCnt="3">
        <dgm:presLayoutVars>
          <dgm:chMax val="0"/>
          <dgm:chPref val="0"/>
        </dgm:presLayoutVars>
      </dgm:prSet>
      <dgm:spPr/>
    </dgm:pt>
    <dgm:pt modelId="{B653F864-5EA0-49B7-B450-A217A433EA20}" type="pres">
      <dgm:prSet presAssocID="{565EE5D7-24C2-456C-89DC-3626C73F2450}" presName="sibTrans" presStyleCnt="0"/>
      <dgm:spPr/>
    </dgm:pt>
    <dgm:pt modelId="{5F55DF9A-3265-4BAB-BC7B-EAA3BC505A27}" type="pres">
      <dgm:prSet presAssocID="{DB7A418F-0FFF-4F02-B48B-8169D40F1158}" presName="compNode" presStyleCnt="0"/>
      <dgm:spPr/>
    </dgm:pt>
    <dgm:pt modelId="{5FBF96EA-EF3D-4E67-B629-C1CDD384CF04}" type="pres">
      <dgm:prSet presAssocID="{DB7A418F-0FFF-4F02-B48B-8169D40F1158}" presName="bgRect" presStyleLbl="bgShp" presStyleIdx="2" presStyleCnt="3"/>
      <dgm:spPr/>
    </dgm:pt>
    <dgm:pt modelId="{6C70E7C8-E8F1-46DA-9A33-3DB14D677FFD}" type="pres">
      <dgm:prSet presAssocID="{DB7A418F-0FFF-4F02-B48B-8169D40F115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rries"/>
        </a:ext>
      </dgm:extLst>
    </dgm:pt>
    <dgm:pt modelId="{9161F714-64F8-447F-9DDE-5F1DFD69E325}" type="pres">
      <dgm:prSet presAssocID="{DB7A418F-0FFF-4F02-B48B-8169D40F1158}" presName="spaceRect" presStyleCnt="0"/>
      <dgm:spPr/>
    </dgm:pt>
    <dgm:pt modelId="{693E1F1B-6D71-449C-B07E-94D558B775E7}" type="pres">
      <dgm:prSet presAssocID="{DB7A418F-0FFF-4F02-B48B-8169D40F115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5509810-C380-46F0-9AAA-914034033830}" type="presOf" srcId="{E3284883-0606-4B76-A02F-F5CF8D4BCDCF}" destId="{6A1AC120-E74E-4947-BCA1-D411BE238FEA}" srcOrd="0" destOrd="0" presId="urn:microsoft.com/office/officeart/2018/2/layout/IconVerticalSolidList"/>
    <dgm:cxn modelId="{59737B1E-4C3F-4D9C-AEDB-D0FF3BD22796}" srcId="{E3284883-0606-4B76-A02F-F5CF8D4BCDCF}" destId="{DB7A418F-0FFF-4F02-B48B-8169D40F1158}" srcOrd="2" destOrd="0" parTransId="{5BA8DB3E-4EAD-4BE9-8049-76149951FEF6}" sibTransId="{09F72992-3399-4DB4-A374-E4D709AFC00B}"/>
    <dgm:cxn modelId="{AB05C464-D99C-4289-9C11-819B2BB15CF6}" srcId="{E3284883-0606-4B76-A02F-F5CF8D4BCDCF}" destId="{B442198C-3392-486A-BA40-AD45EEB8E8B0}" srcOrd="1" destOrd="0" parTransId="{1A67A761-4076-43B6-B6F2-63188A7C201D}" sibTransId="{565EE5D7-24C2-456C-89DC-3626C73F2450}"/>
    <dgm:cxn modelId="{580CE54C-D736-4ADE-AFC0-6D4422A78834}" type="presOf" srcId="{AB5F9F80-D460-4C49-AAB7-2D2ECF964A92}" destId="{C06DC8AB-F654-429B-8A74-59B8D89B0EE2}" srcOrd="0" destOrd="0" presId="urn:microsoft.com/office/officeart/2018/2/layout/IconVerticalSolidList"/>
    <dgm:cxn modelId="{116CFA55-007B-4358-9685-379D5E9D1901}" srcId="{E3284883-0606-4B76-A02F-F5CF8D4BCDCF}" destId="{AB5F9F80-D460-4C49-AAB7-2D2ECF964A92}" srcOrd="0" destOrd="0" parTransId="{70E23BAD-D431-49EC-A67E-80865A68A121}" sibTransId="{2F3D7D4D-4604-41FD-A066-65FBC1EFFA5A}"/>
    <dgm:cxn modelId="{2C69588C-2C20-444C-AECB-5D07ECD004EE}" type="presOf" srcId="{DB7A418F-0FFF-4F02-B48B-8169D40F1158}" destId="{693E1F1B-6D71-449C-B07E-94D558B775E7}" srcOrd="0" destOrd="0" presId="urn:microsoft.com/office/officeart/2018/2/layout/IconVerticalSolidList"/>
    <dgm:cxn modelId="{0A63E4D4-F9CD-4379-B266-1BCA88536912}" type="presOf" srcId="{B442198C-3392-486A-BA40-AD45EEB8E8B0}" destId="{1467BA36-BFAE-471E-A040-BD3F930C52BA}" srcOrd="0" destOrd="0" presId="urn:microsoft.com/office/officeart/2018/2/layout/IconVerticalSolidList"/>
    <dgm:cxn modelId="{4AD910C1-A5ED-4C39-A27B-670B1A7E624F}" type="presParOf" srcId="{6A1AC120-E74E-4947-BCA1-D411BE238FEA}" destId="{1914FDC3-3A1F-4DB1-BF8B-36EFB041D669}" srcOrd="0" destOrd="0" presId="urn:microsoft.com/office/officeart/2018/2/layout/IconVerticalSolidList"/>
    <dgm:cxn modelId="{AA9A4BC8-947F-47E9-B02C-2C833575FCF3}" type="presParOf" srcId="{1914FDC3-3A1F-4DB1-BF8B-36EFB041D669}" destId="{C240A40C-F9CB-4976-A93F-C0C9AB794F9A}" srcOrd="0" destOrd="0" presId="urn:microsoft.com/office/officeart/2018/2/layout/IconVerticalSolidList"/>
    <dgm:cxn modelId="{6FEC44DC-5997-441A-92C3-9A0F543F306E}" type="presParOf" srcId="{1914FDC3-3A1F-4DB1-BF8B-36EFB041D669}" destId="{F804A3DC-9503-4727-BBAC-8B06F5DF3894}" srcOrd="1" destOrd="0" presId="urn:microsoft.com/office/officeart/2018/2/layout/IconVerticalSolidList"/>
    <dgm:cxn modelId="{B99395C1-E5E8-4A29-ACE1-343646863852}" type="presParOf" srcId="{1914FDC3-3A1F-4DB1-BF8B-36EFB041D669}" destId="{B28CBACF-9AE2-4819-8D78-18651C46A2FC}" srcOrd="2" destOrd="0" presId="urn:microsoft.com/office/officeart/2018/2/layout/IconVerticalSolidList"/>
    <dgm:cxn modelId="{6A5DF348-05EA-4335-882F-18B728D38EF8}" type="presParOf" srcId="{1914FDC3-3A1F-4DB1-BF8B-36EFB041D669}" destId="{C06DC8AB-F654-429B-8A74-59B8D89B0EE2}" srcOrd="3" destOrd="0" presId="urn:microsoft.com/office/officeart/2018/2/layout/IconVerticalSolidList"/>
    <dgm:cxn modelId="{2221FE97-8261-434B-889A-0E7B2214AAF5}" type="presParOf" srcId="{6A1AC120-E74E-4947-BCA1-D411BE238FEA}" destId="{DC4AD351-5A08-4DF3-ADB4-F5F334CAAD93}" srcOrd="1" destOrd="0" presId="urn:microsoft.com/office/officeart/2018/2/layout/IconVerticalSolidList"/>
    <dgm:cxn modelId="{1467754E-C494-45DF-9160-2E58D8CE1544}" type="presParOf" srcId="{6A1AC120-E74E-4947-BCA1-D411BE238FEA}" destId="{63A16708-DD79-497C-811D-4B935354A49C}" srcOrd="2" destOrd="0" presId="urn:microsoft.com/office/officeart/2018/2/layout/IconVerticalSolidList"/>
    <dgm:cxn modelId="{BF5C9B40-F28A-49CF-93D7-851292333A0D}" type="presParOf" srcId="{63A16708-DD79-497C-811D-4B935354A49C}" destId="{E06B72DD-5AF8-4409-BF03-17456906C2F7}" srcOrd="0" destOrd="0" presId="urn:microsoft.com/office/officeart/2018/2/layout/IconVerticalSolidList"/>
    <dgm:cxn modelId="{573E0845-D8E0-47D2-A624-82CE2B0D34D0}" type="presParOf" srcId="{63A16708-DD79-497C-811D-4B935354A49C}" destId="{95893CDC-D5F4-4047-A0DD-AAB80EA95576}" srcOrd="1" destOrd="0" presId="urn:microsoft.com/office/officeart/2018/2/layout/IconVerticalSolidList"/>
    <dgm:cxn modelId="{0A929D38-064E-4659-A97F-C3E5F2AA176E}" type="presParOf" srcId="{63A16708-DD79-497C-811D-4B935354A49C}" destId="{F929890F-5670-49E7-B941-3ADCDA4283BC}" srcOrd="2" destOrd="0" presId="urn:microsoft.com/office/officeart/2018/2/layout/IconVerticalSolidList"/>
    <dgm:cxn modelId="{98C9028D-73D2-4AB1-B4F8-B926B17080C2}" type="presParOf" srcId="{63A16708-DD79-497C-811D-4B935354A49C}" destId="{1467BA36-BFAE-471E-A040-BD3F930C52BA}" srcOrd="3" destOrd="0" presId="urn:microsoft.com/office/officeart/2018/2/layout/IconVerticalSolidList"/>
    <dgm:cxn modelId="{26981749-CCE0-4BE3-9BF3-92FB79BE8A7F}" type="presParOf" srcId="{6A1AC120-E74E-4947-BCA1-D411BE238FEA}" destId="{B653F864-5EA0-49B7-B450-A217A433EA20}" srcOrd="3" destOrd="0" presId="urn:microsoft.com/office/officeart/2018/2/layout/IconVerticalSolidList"/>
    <dgm:cxn modelId="{4D4B5168-3395-4E75-B818-2B5B209561C6}" type="presParOf" srcId="{6A1AC120-E74E-4947-BCA1-D411BE238FEA}" destId="{5F55DF9A-3265-4BAB-BC7B-EAA3BC505A27}" srcOrd="4" destOrd="0" presId="urn:microsoft.com/office/officeart/2018/2/layout/IconVerticalSolidList"/>
    <dgm:cxn modelId="{5EFB6654-4DC4-41B3-9660-F4BDF7C490C0}" type="presParOf" srcId="{5F55DF9A-3265-4BAB-BC7B-EAA3BC505A27}" destId="{5FBF96EA-EF3D-4E67-B629-C1CDD384CF04}" srcOrd="0" destOrd="0" presId="urn:microsoft.com/office/officeart/2018/2/layout/IconVerticalSolidList"/>
    <dgm:cxn modelId="{5201B280-91DD-47B8-9CC2-8E3750A7F6E8}" type="presParOf" srcId="{5F55DF9A-3265-4BAB-BC7B-EAA3BC505A27}" destId="{6C70E7C8-E8F1-46DA-9A33-3DB14D677FFD}" srcOrd="1" destOrd="0" presId="urn:microsoft.com/office/officeart/2018/2/layout/IconVerticalSolidList"/>
    <dgm:cxn modelId="{E3E183EC-82D6-4B0B-A83E-6CD15F4E1E48}" type="presParOf" srcId="{5F55DF9A-3265-4BAB-BC7B-EAA3BC505A27}" destId="{9161F714-64F8-447F-9DDE-5F1DFD69E325}" srcOrd="2" destOrd="0" presId="urn:microsoft.com/office/officeart/2018/2/layout/IconVerticalSolidList"/>
    <dgm:cxn modelId="{68A76EE6-F737-4093-A32E-023444AFEED8}" type="presParOf" srcId="{5F55DF9A-3265-4BAB-BC7B-EAA3BC505A27}" destId="{693E1F1B-6D71-449C-B07E-94D558B775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20D296-7FF1-4137-BDC5-2C52E115034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8AE13F3-2CCD-448A-B74D-638B1D7E971D}">
      <dgm:prSet/>
      <dgm:spPr/>
      <dgm:t>
        <a:bodyPr/>
        <a:lstStyle/>
        <a:p>
          <a:r>
            <a:rPr lang="es-ES_tradnl"/>
            <a:t>Los vinos de la DOCG Chianti pueden llevar el nombre de una de las seis subzonas o simplemente la denominación Chianti</a:t>
          </a:r>
          <a:endParaRPr lang="en-US"/>
        </a:p>
      </dgm:t>
    </dgm:pt>
    <dgm:pt modelId="{C18D77A4-1DA2-4F8C-9237-11473865A796}" type="parTrans" cxnId="{1BE2E4A9-30B9-472D-9C29-33848E23A267}">
      <dgm:prSet/>
      <dgm:spPr/>
      <dgm:t>
        <a:bodyPr/>
        <a:lstStyle/>
        <a:p>
          <a:endParaRPr lang="en-US"/>
        </a:p>
      </dgm:t>
    </dgm:pt>
    <dgm:pt modelId="{B2A67334-18AB-46CA-BC04-0C25E650C2DF}" type="sibTrans" cxnId="{1BE2E4A9-30B9-472D-9C29-33848E23A267}">
      <dgm:prSet/>
      <dgm:spPr/>
      <dgm:t>
        <a:bodyPr/>
        <a:lstStyle/>
        <a:p>
          <a:endParaRPr lang="en-US"/>
        </a:p>
      </dgm:t>
    </dgm:pt>
    <dgm:pt modelId="{2934B2AF-E0D7-49B9-BD7C-A3CD2A3D9EFC}">
      <dgm:prSet/>
      <dgm:spPr/>
      <dgm:t>
        <a:bodyPr/>
        <a:lstStyle/>
        <a:p>
          <a:r>
            <a:rPr lang="es-ES_tradnl"/>
            <a:t>La denominación Chianti Superiore alude a los vinos producidos en las provincias de Florencia y Siena, pero no en la zona clásica</a:t>
          </a:r>
          <a:endParaRPr lang="en-US"/>
        </a:p>
      </dgm:t>
    </dgm:pt>
    <dgm:pt modelId="{B343EA04-8653-47DC-AF1D-A22485C1B80F}" type="parTrans" cxnId="{42B1C0F2-5F9B-4EC1-B861-C3BC0BACFCD3}">
      <dgm:prSet/>
      <dgm:spPr/>
      <dgm:t>
        <a:bodyPr/>
        <a:lstStyle/>
        <a:p>
          <a:endParaRPr lang="en-US"/>
        </a:p>
      </dgm:t>
    </dgm:pt>
    <dgm:pt modelId="{E93091E7-E7A9-46AA-BC80-543C25810FFD}" type="sibTrans" cxnId="{42B1C0F2-5F9B-4EC1-B861-C3BC0BACFCD3}">
      <dgm:prSet/>
      <dgm:spPr/>
      <dgm:t>
        <a:bodyPr/>
        <a:lstStyle/>
        <a:p>
          <a:endParaRPr lang="en-US"/>
        </a:p>
      </dgm:t>
    </dgm:pt>
    <dgm:pt modelId="{0DDF7705-147D-43E9-A566-A7C464A2FF7B}">
      <dgm:prSet/>
      <dgm:spPr/>
      <dgm:t>
        <a:bodyPr/>
        <a:lstStyle/>
        <a:p>
          <a:r>
            <a:rPr lang="es-ES_tradnl"/>
            <a:t>Dentro de estas subdivisiones  cabe destacar el Chianti Clásico</a:t>
          </a:r>
          <a:endParaRPr lang="en-US"/>
        </a:p>
      </dgm:t>
    </dgm:pt>
    <dgm:pt modelId="{9DA7A9FF-2994-4963-A7CF-39458E325ABF}" type="parTrans" cxnId="{61BBD927-D56C-4D5B-B3AF-A33772D20B26}">
      <dgm:prSet/>
      <dgm:spPr/>
      <dgm:t>
        <a:bodyPr/>
        <a:lstStyle/>
        <a:p>
          <a:endParaRPr lang="en-US"/>
        </a:p>
      </dgm:t>
    </dgm:pt>
    <dgm:pt modelId="{404C8C62-5F18-41C7-8101-D7DCF3E76297}" type="sibTrans" cxnId="{61BBD927-D56C-4D5B-B3AF-A33772D20B26}">
      <dgm:prSet/>
      <dgm:spPr/>
      <dgm:t>
        <a:bodyPr/>
        <a:lstStyle/>
        <a:p>
          <a:endParaRPr lang="en-US"/>
        </a:p>
      </dgm:t>
    </dgm:pt>
    <dgm:pt modelId="{0B72BB2A-03B7-4304-BB14-FEDE21A990D0}">
      <dgm:prSet/>
      <dgm:spPr/>
      <dgm:t>
        <a:bodyPr/>
        <a:lstStyle/>
        <a:p>
          <a:r>
            <a:rPr lang="es-ES_tradnl"/>
            <a:t>Se trata del Chianti mas original que abarca parte de las provincias de Florencia y Siena y cuyos viñedos se encuentran a altitudes de entre 250 y 500 metros. </a:t>
          </a:r>
          <a:endParaRPr lang="en-US"/>
        </a:p>
      </dgm:t>
    </dgm:pt>
    <dgm:pt modelId="{EB66E90D-20C1-4C96-B00B-BC38050D1466}" type="parTrans" cxnId="{9A5FB59B-497D-471F-830D-E71F80850441}">
      <dgm:prSet/>
      <dgm:spPr/>
      <dgm:t>
        <a:bodyPr/>
        <a:lstStyle/>
        <a:p>
          <a:endParaRPr lang="en-US"/>
        </a:p>
      </dgm:t>
    </dgm:pt>
    <dgm:pt modelId="{E85607B8-FB53-49A4-99FB-BC97E0F4327D}" type="sibTrans" cxnId="{9A5FB59B-497D-471F-830D-E71F80850441}">
      <dgm:prSet/>
      <dgm:spPr/>
      <dgm:t>
        <a:bodyPr/>
        <a:lstStyle/>
        <a:p>
          <a:endParaRPr lang="en-US"/>
        </a:p>
      </dgm:t>
    </dgm:pt>
    <dgm:pt modelId="{2D4B4B49-191A-B74A-AB01-ED70F3FC56A8}" type="pres">
      <dgm:prSet presAssocID="{C920D296-7FF1-4137-BDC5-2C52E1150346}" presName="linear" presStyleCnt="0">
        <dgm:presLayoutVars>
          <dgm:animLvl val="lvl"/>
          <dgm:resizeHandles val="exact"/>
        </dgm:presLayoutVars>
      </dgm:prSet>
      <dgm:spPr/>
    </dgm:pt>
    <dgm:pt modelId="{A32057A3-64C9-C44C-B63E-17491F835E3B}" type="pres">
      <dgm:prSet presAssocID="{28AE13F3-2CCD-448A-B74D-638B1D7E97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D766305-F89B-6C4F-A196-12932B1CB366}" type="pres">
      <dgm:prSet presAssocID="{B2A67334-18AB-46CA-BC04-0C25E650C2DF}" presName="spacer" presStyleCnt="0"/>
      <dgm:spPr/>
    </dgm:pt>
    <dgm:pt modelId="{168ECE39-3600-9741-BD49-0D58CE83A597}" type="pres">
      <dgm:prSet presAssocID="{2934B2AF-E0D7-49B9-BD7C-A3CD2A3D9EF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8D1CE5-F92F-F84D-A725-131E116E36AB}" type="pres">
      <dgm:prSet presAssocID="{E93091E7-E7A9-46AA-BC80-543C25810FFD}" presName="spacer" presStyleCnt="0"/>
      <dgm:spPr/>
    </dgm:pt>
    <dgm:pt modelId="{1E28C1A5-362B-9942-977D-8C2E1419ABD6}" type="pres">
      <dgm:prSet presAssocID="{0DDF7705-147D-43E9-A566-A7C464A2FF7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C80EC9F-BBB9-AD48-92B7-B9C936A98F0D}" type="pres">
      <dgm:prSet presAssocID="{404C8C62-5F18-41C7-8101-D7DCF3E76297}" presName="spacer" presStyleCnt="0"/>
      <dgm:spPr/>
    </dgm:pt>
    <dgm:pt modelId="{D7462F73-C693-E947-94DF-D5E7D578BB18}" type="pres">
      <dgm:prSet presAssocID="{0B72BB2A-03B7-4304-BB14-FEDE21A990D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1BBD927-D56C-4D5B-B3AF-A33772D20B26}" srcId="{C920D296-7FF1-4137-BDC5-2C52E1150346}" destId="{0DDF7705-147D-43E9-A566-A7C464A2FF7B}" srcOrd="2" destOrd="0" parTransId="{9DA7A9FF-2994-4963-A7CF-39458E325ABF}" sibTransId="{404C8C62-5F18-41C7-8101-D7DCF3E76297}"/>
    <dgm:cxn modelId="{3A528866-D09C-B344-B6BC-82FDB71EDB90}" type="presOf" srcId="{28AE13F3-2CCD-448A-B74D-638B1D7E971D}" destId="{A32057A3-64C9-C44C-B63E-17491F835E3B}" srcOrd="0" destOrd="0" presId="urn:microsoft.com/office/officeart/2005/8/layout/vList2"/>
    <dgm:cxn modelId="{F10D984B-9AAF-B641-B9F6-60C0204A338F}" type="presOf" srcId="{0DDF7705-147D-43E9-A566-A7C464A2FF7B}" destId="{1E28C1A5-362B-9942-977D-8C2E1419ABD6}" srcOrd="0" destOrd="0" presId="urn:microsoft.com/office/officeart/2005/8/layout/vList2"/>
    <dgm:cxn modelId="{AFA1D498-BD92-7A4C-956E-2510735DB5D6}" type="presOf" srcId="{2934B2AF-E0D7-49B9-BD7C-A3CD2A3D9EFC}" destId="{168ECE39-3600-9741-BD49-0D58CE83A597}" srcOrd="0" destOrd="0" presId="urn:microsoft.com/office/officeart/2005/8/layout/vList2"/>
    <dgm:cxn modelId="{9A5FB59B-497D-471F-830D-E71F80850441}" srcId="{C920D296-7FF1-4137-BDC5-2C52E1150346}" destId="{0B72BB2A-03B7-4304-BB14-FEDE21A990D0}" srcOrd="3" destOrd="0" parTransId="{EB66E90D-20C1-4C96-B00B-BC38050D1466}" sibTransId="{E85607B8-FB53-49A4-99FB-BC97E0F4327D}"/>
    <dgm:cxn modelId="{1BE2E4A9-30B9-472D-9C29-33848E23A267}" srcId="{C920D296-7FF1-4137-BDC5-2C52E1150346}" destId="{28AE13F3-2CCD-448A-B74D-638B1D7E971D}" srcOrd="0" destOrd="0" parTransId="{C18D77A4-1DA2-4F8C-9237-11473865A796}" sibTransId="{B2A67334-18AB-46CA-BC04-0C25E650C2DF}"/>
    <dgm:cxn modelId="{62B7B8C6-A471-A849-9958-499111B045B6}" type="presOf" srcId="{C920D296-7FF1-4137-BDC5-2C52E1150346}" destId="{2D4B4B49-191A-B74A-AB01-ED70F3FC56A8}" srcOrd="0" destOrd="0" presId="urn:microsoft.com/office/officeart/2005/8/layout/vList2"/>
    <dgm:cxn modelId="{2E37DBC6-55F8-FE4D-B6A3-35A2B094CA51}" type="presOf" srcId="{0B72BB2A-03B7-4304-BB14-FEDE21A990D0}" destId="{D7462F73-C693-E947-94DF-D5E7D578BB18}" srcOrd="0" destOrd="0" presId="urn:microsoft.com/office/officeart/2005/8/layout/vList2"/>
    <dgm:cxn modelId="{42B1C0F2-5F9B-4EC1-B861-C3BC0BACFCD3}" srcId="{C920D296-7FF1-4137-BDC5-2C52E1150346}" destId="{2934B2AF-E0D7-49B9-BD7C-A3CD2A3D9EFC}" srcOrd="1" destOrd="0" parTransId="{B343EA04-8653-47DC-AF1D-A22485C1B80F}" sibTransId="{E93091E7-E7A9-46AA-BC80-543C25810FFD}"/>
    <dgm:cxn modelId="{13833683-EFA6-4146-815A-7336D27394AB}" type="presParOf" srcId="{2D4B4B49-191A-B74A-AB01-ED70F3FC56A8}" destId="{A32057A3-64C9-C44C-B63E-17491F835E3B}" srcOrd="0" destOrd="0" presId="urn:microsoft.com/office/officeart/2005/8/layout/vList2"/>
    <dgm:cxn modelId="{EBCFAA94-84DD-0B4E-B2B9-4B06560E076E}" type="presParOf" srcId="{2D4B4B49-191A-B74A-AB01-ED70F3FC56A8}" destId="{FD766305-F89B-6C4F-A196-12932B1CB366}" srcOrd="1" destOrd="0" presId="urn:microsoft.com/office/officeart/2005/8/layout/vList2"/>
    <dgm:cxn modelId="{25280596-DF7D-E940-8718-99748657A20E}" type="presParOf" srcId="{2D4B4B49-191A-B74A-AB01-ED70F3FC56A8}" destId="{168ECE39-3600-9741-BD49-0D58CE83A597}" srcOrd="2" destOrd="0" presId="urn:microsoft.com/office/officeart/2005/8/layout/vList2"/>
    <dgm:cxn modelId="{9FC84E4F-BD48-F548-813A-A0CC55ED8609}" type="presParOf" srcId="{2D4B4B49-191A-B74A-AB01-ED70F3FC56A8}" destId="{428D1CE5-F92F-F84D-A725-131E116E36AB}" srcOrd="3" destOrd="0" presId="urn:microsoft.com/office/officeart/2005/8/layout/vList2"/>
    <dgm:cxn modelId="{EE11260F-D699-BA4A-A1D9-817C4B6E3024}" type="presParOf" srcId="{2D4B4B49-191A-B74A-AB01-ED70F3FC56A8}" destId="{1E28C1A5-362B-9942-977D-8C2E1419ABD6}" srcOrd="4" destOrd="0" presId="urn:microsoft.com/office/officeart/2005/8/layout/vList2"/>
    <dgm:cxn modelId="{AC9F5F04-E714-BE49-9132-7FA3FD6BFE6D}" type="presParOf" srcId="{2D4B4B49-191A-B74A-AB01-ED70F3FC56A8}" destId="{6C80EC9F-BBB9-AD48-92B7-B9C936A98F0D}" srcOrd="5" destOrd="0" presId="urn:microsoft.com/office/officeart/2005/8/layout/vList2"/>
    <dgm:cxn modelId="{D5B57E6F-FECF-684B-A18B-2BCA90A2E7DE}" type="presParOf" srcId="{2D4B4B49-191A-B74A-AB01-ED70F3FC56A8}" destId="{D7462F73-C693-E947-94DF-D5E7D578BB1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C2C49-AB05-437D-ADB2-CBEA0358A1D0}">
      <dsp:nvSpPr>
        <dsp:cNvPr id="0" name=""/>
        <dsp:cNvSpPr/>
      </dsp:nvSpPr>
      <dsp:spPr>
        <a:xfrm>
          <a:off x="0" y="852586"/>
          <a:ext cx="6391275" cy="15740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0364A-0D4A-4B1C-B1CA-5DDC9E834702}">
      <dsp:nvSpPr>
        <dsp:cNvPr id="0" name=""/>
        <dsp:cNvSpPr/>
      </dsp:nvSpPr>
      <dsp:spPr>
        <a:xfrm>
          <a:off x="476136" y="1206738"/>
          <a:ext cx="865703" cy="86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40589-1077-408D-AA7B-CB6AAB3ACF7F}">
      <dsp:nvSpPr>
        <dsp:cNvPr id="0" name=""/>
        <dsp:cNvSpPr/>
      </dsp:nvSpPr>
      <dsp:spPr>
        <a:xfrm>
          <a:off x="1817977" y="852586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i="0" kern="1200"/>
            <a:t>Pero hay que tomar este sistema de clasificaciones con gran cautela, porque la política, el orgullo, las complicaciones históricas e incluso cierta irracionalidad están integrados en el. </a:t>
          </a:r>
          <a:endParaRPr lang="en-US" sz="1600" kern="1200"/>
        </a:p>
      </dsp:txBody>
      <dsp:txXfrm>
        <a:off x="1817977" y="852586"/>
        <a:ext cx="4573297" cy="1574006"/>
      </dsp:txXfrm>
    </dsp:sp>
    <dsp:sp modelId="{CE29FF81-BF1E-456B-8064-CFC61E392A66}">
      <dsp:nvSpPr>
        <dsp:cNvPr id="0" name=""/>
        <dsp:cNvSpPr/>
      </dsp:nvSpPr>
      <dsp:spPr>
        <a:xfrm>
          <a:off x="0" y="2820094"/>
          <a:ext cx="6391275" cy="15740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4FC1C-45AB-4C85-A901-D9F36446F7A3}">
      <dsp:nvSpPr>
        <dsp:cNvPr id="0" name=""/>
        <dsp:cNvSpPr/>
      </dsp:nvSpPr>
      <dsp:spPr>
        <a:xfrm>
          <a:off x="476136" y="3174245"/>
          <a:ext cx="865703" cy="86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A8B3E-1CB5-46D7-B202-52A8B721D3E9}">
      <dsp:nvSpPr>
        <dsp:cNvPr id="0" name=""/>
        <dsp:cNvSpPr/>
      </dsp:nvSpPr>
      <dsp:spPr>
        <a:xfrm>
          <a:off x="1817977" y="2820094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i="0" kern="1200"/>
            <a:t>Karen MacNeil: La Biblia del Vino</a:t>
          </a:r>
          <a:endParaRPr lang="en-US" sz="1600" kern="1200"/>
        </a:p>
      </dsp:txBody>
      <dsp:txXfrm>
        <a:off x="1817977" y="2820094"/>
        <a:ext cx="4573297" cy="15740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1DB42-7A16-435D-BE8A-071A825F5902}">
      <dsp:nvSpPr>
        <dsp:cNvPr id="0" name=""/>
        <dsp:cNvSpPr/>
      </dsp:nvSpPr>
      <dsp:spPr>
        <a:xfrm>
          <a:off x="0" y="2177"/>
          <a:ext cx="6391275" cy="11036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1FF5B-AC07-440F-A70C-048696C8F395}">
      <dsp:nvSpPr>
        <dsp:cNvPr id="0" name=""/>
        <dsp:cNvSpPr/>
      </dsp:nvSpPr>
      <dsp:spPr>
        <a:xfrm>
          <a:off x="333853" y="250498"/>
          <a:ext cx="607006" cy="607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07BDE-E832-458D-B5B8-A23ED52DBA07}">
      <dsp:nvSpPr>
        <dsp:cNvPr id="0" name=""/>
        <dsp:cNvSpPr/>
      </dsp:nvSpPr>
      <dsp:spPr>
        <a:xfrm>
          <a:off x="1274714" y="2177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/>
            <a:t>Se elabora con un 80 – 100 % uva Sangiovese, pero si se elabora con 80% Sangiovese el restante 20% debe de ser de uvas rojas como: Canaiolo, Colorino, Cabernet Sauvigno y o Merlot</a:t>
          </a:r>
          <a:endParaRPr lang="en-US" sz="1500" kern="1200"/>
        </a:p>
      </dsp:txBody>
      <dsp:txXfrm>
        <a:off x="1274714" y="2177"/>
        <a:ext cx="5116560" cy="1103648"/>
      </dsp:txXfrm>
    </dsp:sp>
    <dsp:sp modelId="{9BA40AD5-1657-40E6-A4E5-EE0B64D19733}">
      <dsp:nvSpPr>
        <dsp:cNvPr id="0" name=""/>
        <dsp:cNvSpPr/>
      </dsp:nvSpPr>
      <dsp:spPr>
        <a:xfrm>
          <a:off x="0" y="1381738"/>
          <a:ext cx="6391275" cy="11036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BC99E-0418-44A3-978E-D28F361F990A}">
      <dsp:nvSpPr>
        <dsp:cNvPr id="0" name=""/>
        <dsp:cNvSpPr/>
      </dsp:nvSpPr>
      <dsp:spPr>
        <a:xfrm>
          <a:off x="333853" y="1630059"/>
          <a:ext cx="607006" cy="607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F52D8-F2C3-4AD7-ABF9-8EF79536C805}">
      <dsp:nvSpPr>
        <dsp:cNvPr id="0" name=""/>
        <dsp:cNvSpPr/>
      </dsp:nvSpPr>
      <dsp:spPr>
        <a:xfrm>
          <a:off x="1274714" y="1381738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/>
            <a:t>La clasificación exige que las uvas sean cultivadas por la propia bodega y que pasen por un envejecimiento mínimo de 30 meses en bodega y 3 meses en botella</a:t>
          </a:r>
          <a:endParaRPr lang="en-US" sz="1500" kern="1200"/>
        </a:p>
      </dsp:txBody>
      <dsp:txXfrm>
        <a:off x="1274714" y="1381738"/>
        <a:ext cx="5116560" cy="1103648"/>
      </dsp:txXfrm>
    </dsp:sp>
    <dsp:sp modelId="{17A02198-F3F5-4D20-90C4-FEB88649ED50}">
      <dsp:nvSpPr>
        <dsp:cNvPr id="0" name=""/>
        <dsp:cNvSpPr/>
      </dsp:nvSpPr>
      <dsp:spPr>
        <a:xfrm>
          <a:off x="0" y="2761299"/>
          <a:ext cx="6391275" cy="11036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B1899-21D4-40B5-8D4B-2947D9E1875A}">
      <dsp:nvSpPr>
        <dsp:cNvPr id="0" name=""/>
        <dsp:cNvSpPr/>
      </dsp:nvSpPr>
      <dsp:spPr>
        <a:xfrm>
          <a:off x="333853" y="3009620"/>
          <a:ext cx="607006" cy="6070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8BA3F-F08A-418C-8AAA-01EC5955C6B6}">
      <dsp:nvSpPr>
        <dsp:cNvPr id="0" name=""/>
        <dsp:cNvSpPr/>
      </dsp:nvSpPr>
      <dsp:spPr>
        <a:xfrm>
          <a:off x="1274714" y="2761299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/>
            <a:t>Sus vinos son complejos, tánicos, firmes y muy sabrosos</a:t>
          </a:r>
          <a:endParaRPr lang="en-US" sz="1500" kern="1200"/>
        </a:p>
      </dsp:txBody>
      <dsp:txXfrm>
        <a:off x="1274714" y="2761299"/>
        <a:ext cx="5116560" cy="1103648"/>
      </dsp:txXfrm>
    </dsp:sp>
    <dsp:sp modelId="{09D64DE7-1069-4407-B5B5-6F73DB87D134}">
      <dsp:nvSpPr>
        <dsp:cNvPr id="0" name=""/>
        <dsp:cNvSpPr/>
      </dsp:nvSpPr>
      <dsp:spPr>
        <a:xfrm>
          <a:off x="0" y="4140860"/>
          <a:ext cx="6391275" cy="11036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CA210-9E35-4848-9B68-391EC5630A8B}">
      <dsp:nvSpPr>
        <dsp:cNvPr id="0" name=""/>
        <dsp:cNvSpPr/>
      </dsp:nvSpPr>
      <dsp:spPr>
        <a:xfrm>
          <a:off x="333853" y="4389181"/>
          <a:ext cx="607006" cy="6070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2E7B7-957D-425A-A198-E019DD96B3B9}">
      <dsp:nvSpPr>
        <dsp:cNvPr id="0" name=""/>
        <dsp:cNvSpPr/>
      </dsp:nvSpPr>
      <dsp:spPr>
        <a:xfrm>
          <a:off x="1274714" y="4140860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/>
            <a:t>Los mejores Chianti Clásico tienen aromas a cerezas, Cherry secas y sabores salinos y algunas veces toques de especias</a:t>
          </a:r>
          <a:endParaRPr lang="en-US" sz="1500" kern="1200"/>
        </a:p>
      </dsp:txBody>
      <dsp:txXfrm>
        <a:off x="1274714" y="4140860"/>
        <a:ext cx="5116560" cy="11036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4A5F1-A926-4683-AA72-C312A5C01F4B}">
      <dsp:nvSpPr>
        <dsp:cNvPr id="0" name=""/>
        <dsp:cNvSpPr/>
      </dsp:nvSpPr>
      <dsp:spPr>
        <a:xfrm>
          <a:off x="0" y="4098"/>
          <a:ext cx="6391275" cy="8730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B83D5-FA14-4768-94A7-C274C3CA1840}">
      <dsp:nvSpPr>
        <dsp:cNvPr id="0" name=""/>
        <dsp:cNvSpPr/>
      </dsp:nvSpPr>
      <dsp:spPr>
        <a:xfrm>
          <a:off x="264107" y="200542"/>
          <a:ext cx="480194" cy="4801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F8BBE-9626-43C3-BBD5-68CA6DE59DE6}">
      <dsp:nvSpPr>
        <dsp:cNvPr id="0" name=""/>
        <dsp:cNvSpPr/>
      </dsp:nvSpPr>
      <dsp:spPr>
        <a:xfrm>
          <a:off x="1008409" y="4098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i="0" kern="1200"/>
            <a:t>Chianti Clásico Riserva, por ley, debe de tener al menos dos años de los cuales tres meses deben de ser en botella</a:t>
          </a:r>
          <a:endParaRPr lang="en-US" sz="1600" kern="1200"/>
        </a:p>
      </dsp:txBody>
      <dsp:txXfrm>
        <a:off x="1008409" y="4098"/>
        <a:ext cx="5382865" cy="873081"/>
      </dsp:txXfrm>
    </dsp:sp>
    <dsp:sp modelId="{F51B579E-7E33-44D6-89F1-BA46526D4A11}">
      <dsp:nvSpPr>
        <dsp:cNvPr id="0" name=""/>
        <dsp:cNvSpPr/>
      </dsp:nvSpPr>
      <dsp:spPr>
        <a:xfrm>
          <a:off x="0" y="1095450"/>
          <a:ext cx="6391275" cy="8730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4544C-26A7-471F-8BCA-FD24F9D9B5D0}">
      <dsp:nvSpPr>
        <dsp:cNvPr id="0" name=""/>
        <dsp:cNvSpPr/>
      </dsp:nvSpPr>
      <dsp:spPr>
        <a:xfrm>
          <a:off x="264107" y="1291894"/>
          <a:ext cx="480194" cy="4801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AF61B-3BD8-4D6F-BD2B-DCFAD4480FE6}">
      <dsp:nvSpPr>
        <dsp:cNvPr id="0" name=""/>
        <dsp:cNvSpPr/>
      </dsp:nvSpPr>
      <dsp:spPr>
        <a:xfrm>
          <a:off x="1008409" y="1095450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i="0" kern="1200"/>
            <a:t>Riserva es generalmente hecho únicamente en las mejores añadas con uvas que vienen de viñedos seleccionados</a:t>
          </a:r>
          <a:endParaRPr lang="en-US" sz="1600" kern="1200"/>
        </a:p>
      </dsp:txBody>
      <dsp:txXfrm>
        <a:off x="1008409" y="1095450"/>
        <a:ext cx="5382865" cy="873081"/>
      </dsp:txXfrm>
    </dsp:sp>
    <dsp:sp modelId="{81A8D293-BD21-4FFD-AA7C-F03019EAE9ED}">
      <dsp:nvSpPr>
        <dsp:cNvPr id="0" name=""/>
        <dsp:cNvSpPr/>
      </dsp:nvSpPr>
      <dsp:spPr>
        <a:xfrm>
          <a:off x="0" y="2186802"/>
          <a:ext cx="6391275" cy="8730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6302E-31A8-4195-AB93-2958D170A036}">
      <dsp:nvSpPr>
        <dsp:cNvPr id="0" name=""/>
        <dsp:cNvSpPr/>
      </dsp:nvSpPr>
      <dsp:spPr>
        <a:xfrm>
          <a:off x="264107" y="2383246"/>
          <a:ext cx="480194" cy="4801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F76DB-37D3-4964-9BC6-CD6434B383FA}">
      <dsp:nvSpPr>
        <dsp:cNvPr id="0" name=""/>
        <dsp:cNvSpPr/>
      </dsp:nvSpPr>
      <dsp:spPr>
        <a:xfrm>
          <a:off x="1008409" y="2186802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i="0" kern="1200"/>
            <a:t>Chianti Clásico Gran Selezione, fue creado en 2013 con vinos que vienen de uvas seleccionadas de viñedos del 2010 en adelante</a:t>
          </a:r>
          <a:endParaRPr lang="en-US" sz="1600" kern="1200"/>
        </a:p>
      </dsp:txBody>
      <dsp:txXfrm>
        <a:off x="1008409" y="2186802"/>
        <a:ext cx="5382865" cy="873081"/>
      </dsp:txXfrm>
    </dsp:sp>
    <dsp:sp modelId="{906437D5-2760-488B-8B37-EEAD6F3B08DA}">
      <dsp:nvSpPr>
        <dsp:cNvPr id="0" name=""/>
        <dsp:cNvSpPr/>
      </dsp:nvSpPr>
      <dsp:spPr>
        <a:xfrm>
          <a:off x="0" y="3278154"/>
          <a:ext cx="6391275" cy="873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E1DCF-F21B-4658-9F81-E8747F8A4353}">
      <dsp:nvSpPr>
        <dsp:cNvPr id="0" name=""/>
        <dsp:cNvSpPr/>
      </dsp:nvSpPr>
      <dsp:spPr>
        <a:xfrm>
          <a:off x="264107" y="3474597"/>
          <a:ext cx="480194" cy="4801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EC7E8-CDB9-4B8B-987D-7E37AD68AD12}">
      <dsp:nvSpPr>
        <dsp:cNvPr id="0" name=""/>
        <dsp:cNvSpPr/>
      </dsp:nvSpPr>
      <dsp:spPr>
        <a:xfrm>
          <a:off x="1008409" y="3278154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i="0" kern="1200"/>
            <a:t>Chianti  Clásico Gran Selezione debe de ser envejecido trece meses incluyendo tres meses en botella antes de ir al mercado</a:t>
          </a:r>
          <a:endParaRPr lang="en-US" sz="1600" kern="1200"/>
        </a:p>
      </dsp:txBody>
      <dsp:txXfrm>
        <a:off x="1008409" y="3278154"/>
        <a:ext cx="5382865" cy="873081"/>
      </dsp:txXfrm>
    </dsp:sp>
    <dsp:sp modelId="{974E7A76-37A0-4AA2-9B70-FED8249AF0B2}">
      <dsp:nvSpPr>
        <dsp:cNvPr id="0" name=""/>
        <dsp:cNvSpPr/>
      </dsp:nvSpPr>
      <dsp:spPr>
        <a:xfrm>
          <a:off x="0" y="4369506"/>
          <a:ext cx="6391275" cy="8730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A0209-DC8F-46F4-A17C-0759E6B1AABC}">
      <dsp:nvSpPr>
        <dsp:cNvPr id="0" name=""/>
        <dsp:cNvSpPr/>
      </dsp:nvSpPr>
      <dsp:spPr>
        <a:xfrm>
          <a:off x="264107" y="4565949"/>
          <a:ext cx="480194" cy="4801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BFC3E-9BB0-4B7D-99BE-9C0CB5863572}">
      <dsp:nvSpPr>
        <dsp:cNvPr id="0" name=""/>
        <dsp:cNvSpPr/>
      </dsp:nvSpPr>
      <dsp:spPr>
        <a:xfrm>
          <a:off x="1008409" y="4369506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i="0" kern="1200" dirty="0"/>
            <a:t>No se hace todos los años, pero cuando se crea es exquisito</a:t>
          </a:r>
          <a:endParaRPr lang="en-US" sz="1600" kern="1200" dirty="0"/>
        </a:p>
      </dsp:txBody>
      <dsp:txXfrm>
        <a:off x="1008409" y="4369506"/>
        <a:ext cx="5382865" cy="8730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7DC4B-93B3-E143-93AD-BCCFE7809EFB}">
      <dsp:nvSpPr>
        <dsp:cNvPr id="0" name=""/>
        <dsp:cNvSpPr/>
      </dsp:nvSpPr>
      <dsp:spPr>
        <a:xfrm>
          <a:off x="0" y="251663"/>
          <a:ext cx="6391275" cy="1151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/>
            <a:t>Los supertoscanos son vinos tintos que se dejan envejecer durante al menos un año en pequeñas barricas de roble frances</a:t>
          </a:r>
          <a:endParaRPr lang="en-US" sz="1600" kern="1200"/>
        </a:p>
      </dsp:txBody>
      <dsp:txXfrm>
        <a:off x="56201" y="307864"/>
        <a:ext cx="6278873" cy="1038877"/>
      </dsp:txXfrm>
    </dsp:sp>
    <dsp:sp modelId="{6F9825E0-AA65-6E48-90E6-5C74A6B11A8F}">
      <dsp:nvSpPr>
        <dsp:cNvPr id="0" name=""/>
        <dsp:cNvSpPr/>
      </dsp:nvSpPr>
      <dsp:spPr>
        <a:xfrm>
          <a:off x="0" y="1449023"/>
          <a:ext cx="6391275" cy="1151279"/>
        </a:xfrm>
        <a:prstGeom prst="roundRect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Están elaborados con la uva </a:t>
          </a:r>
          <a:r>
            <a:rPr lang="es-ES_tradnl" sz="1600" kern="1200" dirty="0" err="1"/>
            <a:t>Sangiovese</a:t>
          </a:r>
          <a:r>
            <a:rPr lang="es-ES_tradnl" sz="1600" kern="1200" dirty="0"/>
            <a:t> acompañada por variedades clásicas de los </a:t>
          </a:r>
          <a:r>
            <a:rPr lang="es-ES_tradnl" sz="1600" kern="1200" dirty="0" err="1"/>
            <a:t>coupages</a:t>
          </a:r>
          <a:r>
            <a:rPr lang="es-ES_tradnl" sz="1600" kern="1200" dirty="0"/>
            <a:t> de Burdeos (a menudo parcialmente nuevas) (Francia) como la Cabernet Sauvignon, Cabernet </a:t>
          </a:r>
          <a:r>
            <a:rPr lang="es-ES_tradnl" sz="1600" kern="1200" dirty="0" err="1"/>
            <a:t>Franc</a:t>
          </a:r>
          <a:r>
            <a:rPr lang="es-ES_tradnl" sz="1600" kern="1200" dirty="0"/>
            <a:t>, Merlot o la Petit </a:t>
          </a:r>
          <a:r>
            <a:rPr lang="es-ES_tradnl" sz="1600" kern="1200" dirty="0" err="1"/>
            <a:t>Verdot</a:t>
          </a:r>
          <a:r>
            <a:rPr lang="es-ES_tradnl" sz="1600" kern="1200" dirty="0"/>
            <a:t>. </a:t>
          </a:r>
          <a:endParaRPr lang="en-US" sz="1600" kern="1200" dirty="0"/>
        </a:p>
      </dsp:txBody>
      <dsp:txXfrm>
        <a:off x="56201" y="1505224"/>
        <a:ext cx="6278873" cy="1038877"/>
      </dsp:txXfrm>
    </dsp:sp>
    <dsp:sp modelId="{C6133CF8-222F-ED45-B189-40F0D3968265}">
      <dsp:nvSpPr>
        <dsp:cNvPr id="0" name=""/>
        <dsp:cNvSpPr/>
      </dsp:nvSpPr>
      <dsp:spPr>
        <a:xfrm>
          <a:off x="0" y="2646383"/>
          <a:ext cx="6391275" cy="1151279"/>
        </a:xfrm>
        <a:prstGeom prst="roundRect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/>
            <a:t>Son vinos con cuerpo, que combinan elegancia y estructura y que suelen ser mas audaces que los tintos toscanos tradicionales.</a:t>
          </a:r>
          <a:endParaRPr lang="en-US" sz="1600" kern="1200"/>
        </a:p>
      </dsp:txBody>
      <dsp:txXfrm>
        <a:off x="56201" y="2702584"/>
        <a:ext cx="6278873" cy="1038877"/>
      </dsp:txXfrm>
    </dsp:sp>
    <dsp:sp modelId="{7D724983-A011-9A48-9725-0D35648D3284}">
      <dsp:nvSpPr>
        <dsp:cNvPr id="0" name=""/>
        <dsp:cNvSpPr/>
      </dsp:nvSpPr>
      <dsp:spPr>
        <a:xfrm>
          <a:off x="0" y="3843743"/>
          <a:ext cx="6391275" cy="1151279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/>
            <a:t>Originalmente eran clasificados como vinos de mesa “vino da tovala” puesto que no cumplían con las regulaciones</a:t>
          </a:r>
          <a:endParaRPr lang="en-US" sz="1600" kern="1200"/>
        </a:p>
      </dsp:txBody>
      <dsp:txXfrm>
        <a:off x="56201" y="3899944"/>
        <a:ext cx="6278873" cy="10388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FA24F-A10A-B140-847B-B3D2B51E0452}">
      <dsp:nvSpPr>
        <dsp:cNvPr id="0" name=""/>
        <dsp:cNvSpPr/>
      </dsp:nvSpPr>
      <dsp:spPr>
        <a:xfrm>
          <a:off x="0" y="584781"/>
          <a:ext cx="6391275" cy="7831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/>
            <a:t>Los vinos supertoscanos no rinden cuenta ante una reglamentación y ha favorecido la libertad creativa de lo productores</a:t>
          </a:r>
          <a:endParaRPr lang="en-US" sz="1400" kern="1200"/>
        </a:p>
      </dsp:txBody>
      <dsp:txXfrm>
        <a:off x="38231" y="623012"/>
        <a:ext cx="6314813" cy="706706"/>
      </dsp:txXfrm>
    </dsp:sp>
    <dsp:sp modelId="{74794825-61D0-9345-805F-2C2A1AE29694}">
      <dsp:nvSpPr>
        <dsp:cNvPr id="0" name=""/>
        <dsp:cNvSpPr/>
      </dsp:nvSpPr>
      <dsp:spPr>
        <a:xfrm>
          <a:off x="0" y="1408270"/>
          <a:ext cx="6391275" cy="783168"/>
        </a:xfrm>
        <a:prstGeom prst="roundRect">
          <a:avLst/>
        </a:prstGeom>
        <a:solidFill>
          <a:schemeClr val="accent2">
            <a:hueOff val="-4941430"/>
            <a:satOff val="22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/>
            <a:t>Se elaboran en todos los rincones de la Toscana desde la Maremma a Chianti, en las colinas Florentinas hasta los valles mineros del sur</a:t>
          </a:r>
          <a:endParaRPr lang="en-US" sz="1400" kern="1200"/>
        </a:p>
      </dsp:txBody>
      <dsp:txXfrm>
        <a:off x="38231" y="1446501"/>
        <a:ext cx="6314813" cy="706706"/>
      </dsp:txXfrm>
    </dsp:sp>
    <dsp:sp modelId="{7AEE0FB7-9DC0-4D43-8A7A-8F16CAABBE28}">
      <dsp:nvSpPr>
        <dsp:cNvPr id="0" name=""/>
        <dsp:cNvSpPr/>
      </dsp:nvSpPr>
      <dsp:spPr>
        <a:xfrm>
          <a:off x="0" y="2231759"/>
          <a:ext cx="6391275" cy="783168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/>
            <a:t>1985 Parker le otorgo 100 puntos al Sassicaia de 1985</a:t>
          </a:r>
          <a:endParaRPr lang="en-US" sz="1400" kern="1200"/>
        </a:p>
      </dsp:txBody>
      <dsp:txXfrm>
        <a:off x="38231" y="2269990"/>
        <a:ext cx="6314813" cy="706706"/>
      </dsp:txXfrm>
    </dsp:sp>
    <dsp:sp modelId="{95D6B777-DAED-FC45-BE2F-2D4CACB68992}">
      <dsp:nvSpPr>
        <dsp:cNvPr id="0" name=""/>
        <dsp:cNvSpPr/>
      </dsp:nvSpPr>
      <dsp:spPr>
        <a:xfrm>
          <a:off x="0" y="3055247"/>
          <a:ext cx="6391275" cy="783168"/>
        </a:xfrm>
        <a:prstGeom prst="roundRect">
          <a:avLst/>
        </a:prstGeom>
        <a:solidFill>
          <a:schemeClr val="accent2">
            <a:hueOff val="-14824290"/>
            <a:satOff val="676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/>
            <a:t>La mayoría de los Súper Toscanos se acogen a la apelación ”Indicazione Geografica Tipica” (IGT)</a:t>
          </a:r>
          <a:endParaRPr lang="en-US" sz="1400" kern="1200"/>
        </a:p>
      </dsp:txBody>
      <dsp:txXfrm>
        <a:off x="38231" y="3093478"/>
        <a:ext cx="6314813" cy="706706"/>
      </dsp:txXfrm>
    </dsp:sp>
    <dsp:sp modelId="{34FBB518-515A-FC44-A197-F8E64A7B39F4}">
      <dsp:nvSpPr>
        <dsp:cNvPr id="0" name=""/>
        <dsp:cNvSpPr/>
      </dsp:nvSpPr>
      <dsp:spPr>
        <a:xfrm>
          <a:off x="0" y="3878736"/>
          <a:ext cx="6391275" cy="783168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/>
            <a:t>En general los vinos super toscanos son vinos con buen potencial de guarda (de cinco a diez años) que resultan ideales para acompañar clásicos platos italianos a base de pasta con salsa de carne y verduras</a:t>
          </a:r>
          <a:endParaRPr lang="en-US" sz="1400" kern="1200"/>
        </a:p>
      </dsp:txBody>
      <dsp:txXfrm>
        <a:off x="38231" y="3916967"/>
        <a:ext cx="6314813" cy="706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EE015-9161-4305-B044-F2C955D5FEC1}">
      <dsp:nvSpPr>
        <dsp:cNvPr id="0" name=""/>
        <dsp:cNvSpPr/>
      </dsp:nvSpPr>
      <dsp:spPr>
        <a:xfrm>
          <a:off x="0" y="4098"/>
          <a:ext cx="6391275" cy="8730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88656-B114-46BF-BCEE-ECBD3CEE8783}">
      <dsp:nvSpPr>
        <dsp:cNvPr id="0" name=""/>
        <dsp:cNvSpPr/>
      </dsp:nvSpPr>
      <dsp:spPr>
        <a:xfrm>
          <a:off x="264107" y="200542"/>
          <a:ext cx="480194" cy="4801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DD733-02A8-45B4-B831-92B7B13102FE}">
      <dsp:nvSpPr>
        <dsp:cNvPr id="0" name=""/>
        <dsp:cNvSpPr/>
      </dsp:nvSpPr>
      <dsp:spPr>
        <a:xfrm>
          <a:off x="1008409" y="4098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i="0" kern="1200"/>
            <a:t>Brunello es el nombre de una variedad local de Sangiovese cultivada en los alrededores de Montalcino, 1980 DOCG </a:t>
          </a:r>
          <a:endParaRPr lang="en-US" sz="1600" kern="1200"/>
        </a:p>
      </dsp:txBody>
      <dsp:txXfrm>
        <a:off x="1008409" y="4098"/>
        <a:ext cx="5382865" cy="873081"/>
      </dsp:txXfrm>
    </dsp:sp>
    <dsp:sp modelId="{A04F246D-B94A-403E-B376-D25477EFF218}">
      <dsp:nvSpPr>
        <dsp:cNvPr id="0" name=""/>
        <dsp:cNvSpPr/>
      </dsp:nvSpPr>
      <dsp:spPr>
        <a:xfrm>
          <a:off x="0" y="1095450"/>
          <a:ext cx="6391275" cy="8730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29D6F-765B-4C08-83A1-FBE1EA5AD414}">
      <dsp:nvSpPr>
        <dsp:cNvPr id="0" name=""/>
        <dsp:cNvSpPr/>
      </dsp:nvSpPr>
      <dsp:spPr>
        <a:xfrm>
          <a:off x="264107" y="1291894"/>
          <a:ext cx="480194" cy="4801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9C9EB-831A-466F-AAE2-E605E48EA448}">
      <dsp:nvSpPr>
        <dsp:cNvPr id="0" name=""/>
        <dsp:cNvSpPr/>
      </dsp:nvSpPr>
      <dsp:spPr>
        <a:xfrm>
          <a:off x="1008409" y="1095450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i="0" kern="1200"/>
            <a:t>Con un clima seco, rocosos, menos fértiles y templados que el Chianti Clásico.</a:t>
          </a:r>
          <a:endParaRPr lang="en-US" sz="1600" kern="1200"/>
        </a:p>
      </dsp:txBody>
      <dsp:txXfrm>
        <a:off x="1008409" y="1095450"/>
        <a:ext cx="5382865" cy="873081"/>
      </dsp:txXfrm>
    </dsp:sp>
    <dsp:sp modelId="{426F60E2-2A09-461B-B7E1-1EA5BA51EF21}">
      <dsp:nvSpPr>
        <dsp:cNvPr id="0" name=""/>
        <dsp:cNvSpPr/>
      </dsp:nvSpPr>
      <dsp:spPr>
        <a:xfrm>
          <a:off x="0" y="2186802"/>
          <a:ext cx="6391275" cy="8730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670B3-3254-4FDA-862E-7645CB831B2A}">
      <dsp:nvSpPr>
        <dsp:cNvPr id="0" name=""/>
        <dsp:cNvSpPr/>
      </dsp:nvSpPr>
      <dsp:spPr>
        <a:xfrm>
          <a:off x="264107" y="2383246"/>
          <a:ext cx="480194" cy="4801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BA813-6F08-404D-A9B9-26F785EB78FD}">
      <dsp:nvSpPr>
        <dsp:cNvPr id="0" name=""/>
        <dsp:cNvSpPr/>
      </dsp:nvSpPr>
      <dsp:spPr>
        <a:xfrm>
          <a:off x="1008409" y="2186802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i="0" kern="1200"/>
            <a:t>El monte Amiata protege la zona de los vientos del sureste</a:t>
          </a:r>
          <a:endParaRPr lang="en-US" sz="1600" kern="1200"/>
        </a:p>
      </dsp:txBody>
      <dsp:txXfrm>
        <a:off x="1008409" y="2186802"/>
        <a:ext cx="5382865" cy="873081"/>
      </dsp:txXfrm>
    </dsp:sp>
    <dsp:sp modelId="{7DA7BAF9-4C26-495A-9BD8-DB4CC9A04386}">
      <dsp:nvSpPr>
        <dsp:cNvPr id="0" name=""/>
        <dsp:cNvSpPr/>
      </dsp:nvSpPr>
      <dsp:spPr>
        <a:xfrm>
          <a:off x="0" y="3278154"/>
          <a:ext cx="6391275" cy="873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06C47-780D-44A5-B34B-E2A53687D495}">
      <dsp:nvSpPr>
        <dsp:cNvPr id="0" name=""/>
        <dsp:cNvSpPr/>
      </dsp:nvSpPr>
      <dsp:spPr>
        <a:xfrm>
          <a:off x="264107" y="3474597"/>
          <a:ext cx="480194" cy="4801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98294-250C-41B8-814F-DE7DE28B5DAE}">
      <dsp:nvSpPr>
        <dsp:cNvPr id="0" name=""/>
        <dsp:cNvSpPr/>
      </dsp:nvSpPr>
      <dsp:spPr>
        <a:xfrm>
          <a:off x="1008409" y="3278154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i="0" kern="1200"/>
            <a:t>Muchos de los viñedos estan situados sobre las colinas, a una altitud de 500m, si bien también los hay en las zonas bajas. </a:t>
          </a:r>
          <a:endParaRPr lang="en-US" sz="1600" kern="1200"/>
        </a:p>
      </dsp:txBody>
      <dsp:txXfrm>
        <a:off x="1008409" y="3278154"/>
        <a:ext cx="5382865" cy="873081"/>
      </dsp:txXfrm>
    </dsp:sp>
    <dsp:sp modelId="{6AE4E6C3-AAE8-4387-A1A9-75BDE50C7E1E}">
      <dsp:nvSpPr>
        <dsp:cNvPr id="0" name=""/>
        <dsp:cNvSpPr/>
      </dsp:nvSpPr>
      <dsp:spPr>
        <a:xfrm>
          <a:off x="0" y="4369506"/>
          <a:ext cx="6391275" cy="8730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E89AD-6F35-43AD-8CDE-304A4D83555A}">
      <dsp:nvSpPr>
        <dsp:cNvPr id="0" name=""/>
        <dsp:cNvSpPr/>
      </dsp:nvSpPr>
      <dsp:spPr>
        <a:xfrm>
          <a:off x="264107" y="4565949"/>
          <a:ext cx="480194" cy="4801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F6675-A5B5-4210-BA98-2F12140FAA6D}">
      <dsp:nvSpPr>
        <dsp:cNvPr id="0" name=""/>
        <dsp:cNvSpPr/>
      </dsp:nvSpPr>
      <dsp:spPr>
        <a:xfrm>
          <a:off x="1008409" y="4369506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i="0" kern="1200"/>
            <a:t>Las uvas de las regiones del norte y el este tienden a madurar mas lentamente y producen vinos mas perfumados y ligeros </a:t>
          </a:r>
          <a:endParaRPr lang="en-US" sz="1600" kern="1200"/>
        </a:p>
      </dsp:txBody>
      <dsp:txXfrm>
        <a:off x="1008409" y="4369506"/>
        <a:ext cx="5382865" cy="873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4CC18-8103-EF47-97BF-CE68E9061075}">
      <dsp:nvSpPr>
        <dsp:cNvPr id="0" name=""/>
        <dsp:cNvSpPr/>
      </dsp:nvSpPr>
      <dsp:spPr>
        <a:xfrm>
          <a:off x="0" y="112990"/>
          <a:ext cx="6391275" cy="12184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b="0" i="0" kern="1200"/>
            <a:t>Las regiones del sur son mas templadas por lo que sus vinos tienden a ser mas ricos e intensos</a:t>
          </a:r>
          <a:endParaRPr lang="en-US" sz="1700" kern="1200"/>
        </a:p>
      </dsp:txBody>
      <dsp:txXfrm>
        <a:off x="59480" y="172470"/>
        <a:ext cx="6272315" cy="1099496"/>
      </dsp:txXfrm>
    </dsp:sp>
    <dsp:sp modelId="{D13E96F9-FA9E-3D46-8763-7A8CB0C0F3BC}">
      <dsp:nvSpPr>
        <dsp:cNvPr id="0" name=""/>
        <dsp:cNvSpPr/>
      </dsp:nvSpPr>
      <dsp:spPr>
        <a:xfrm>
          <a:off x="0" y="1380406"/>
          <a:ext cx="6391275" cy="1218456"/>
        </a:xfrm>
        <a:prstGeom prst="roundRect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b="0" i="0" kern="1200"/>
            <a:t>Brunello de Montalcino esta elaborado 100% uva Sangiovese (variedad de clones) y no puede salir al mercado antes de los 5 años de su producción</a:t>
          </a:r>
          <a:endParaRPr lang="en-US" sz="1700" kern="1200"/>
        </a:p>
      </dsp:txBody>
      <dsp:txXfrm>
        <a:off x="59480" y="1439886"/>
        <a:ext cx="6272315" cy="1099496"/>
      </dsp:txXfrm>
    </dsp:sp>
    <dsp:sp modelId="{C70C5BF4-F01D-0E47-957A-0C918365AA82}">
      <dsp:nvSpPr>
        <dsp:cNvPr id="0" name=""/>
        <dsp:cNvSpPr/>
      </dsp:nvSpPr>
      <dsp:spPr>
        <a:xfrm>
          <a:off x="0" y="2647823"/>
          <a:ext cx="6391275" cy="1218456"/>
        </a:xfrm>
        <a:prstGeom prst="roundRect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b="0" i="0" kern="1200"/>
            <a:t>La variedad Sangiovese de Brunello parece florecer en este </a:t>
          </a:r>
          <a:r>
            <a:rPr lang="es-ES_tradnl" sz="1700" b="0" i="1" kern="1200"/>
            <a:t>terroir, </a:t>
          </a:r>
          <a:r>
            <a:rPr lang="es-ES_tradnl" sz="1700" b="0" i="0" kern="1200"/>
            <a:t>madurando con facilidad y produciendo consistentemente vinos fuertes de color, extracto y riqueza, de mucho cuerpo y buen equilibrio de taninos</a:t>
          </a:r>
          <a:endParaRPr lang="en-US" sz="1700" kern="1200"/>
        </a:p>
      </dsp:txBody>
      <dsp:txXfrm>
        <a:off x="59480" y="2707303"/>
        <a:ext cx="6272315" cy="1099496"/>
      </dsp:txXfrm>
    </dsp:sp>
    <dsp:sp modelId="{2A600962-16DE-A147-80DC-1C8849D6431C}">
      <dsp:nvSpPr>
        <dsp:cNvPr id="0" name=""/>
        <dsp:cNvSpPr/>
      </dsp:nvSpPr>
      <dsp:spPr>
        <a:xfrm>
          <a:off x="0" y="3915240"/>
          <a:ext cx="6391275" cy="1218456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b="0" i="0" kern="1200"/>
            <a:t>Los Brunellos tienden a ser muy fuertes y tánicos en su juventud, necesitando al menos una década o dos antes de empezar a suavizarse, teniendo los vinos de cosecha excelentes potencial para superar 50 años</a:t>
          </a:r>
          <a:endParaRPr lang="en-US" sz="1700" kern="1200"/>
        </a:p>
      </dsp:txBody>
      <dsp:txXfrm>
        <a:off x="59480" y="3974720"/>
        <a:ext cx="6272315" cy="1099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87883-8FBB-5D40-B3EF-18A0503E1BF6}">
      <dsp:nvSpPr>
        <dsp:cNvPr id="0" name=""/>
        <dsp:cNvSpPr/>
      </dsp:nvSpPr>
      <dsp:spPr>
        <a:xfrm>
          <a:off x="0" y="0"/>
          <a:ext cx="5113020" cy="11542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/>
            <a:t>Los viñedos de Brunello di Montalicino cubren una modesta área de aproximadamente 8,900 acres, menos de una quinta parte de la zona de Chianti</a:t>
          </a:r>
          <a:endParaRPr lang="en-US" sz="1400" kern="1200"/>
        </a:p>
      </dsp:txBody>
      <dsp:txXfrm>
        <a:off x="33807" y="33807"/>
        <a:ext cx="3769936" cy="1086657"/>
      </dsp:txXfrm>
    </dsp:sp>
    <dsp:sp modelId="{43EAE37E-FD04-D944-AB20-5225DC1BF4C5}">
      <dsp:nvSpPr>
        <dsp:cNvPr id="0" name=""/>
        <dsp:cNvSpPr/>
      </dsp:nvSpPr>
      <dsp:spPr>
        <a:xfrm>
          <a:off x="428215" y="1364138"/>
          <a:ext cx="5113020" cy="1154271"/>
        </a:xfrm>
        <a:prstGeom prst="roundRect">
          <a:avLst>
            <a:gd name="adj" fmla="val 10000"/>
          </a:avLst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/>
            <a:t>Hay mas limo en su suelo que en los de Chianti, como también unas fajas de arcilla, suelos pizarrosos y volcánicos</a:t>
          </a:r>
          <a:endParaRPr lang="en-US" sz="1400" kern="1200"/>
        </a:p>
      </dsp:txBody>
      <dsp:txXfrm>
        <a:off x="462022" y="1397945"/>
        <a:ext cx="3866914" cy="1086657"/>
      </dsp:txXfrm>
    </dsp:sp>
    <dsp:sp modelId="{40084E8D-CC36-A24A-B409-4F705B4E1234}">
      <dsp:nvSpPr>
        <dsp:cNvPr id="0" name=""/>
        <dsp:cNvSpPr/>
      </dsp:nvSpPr>
      <dsp:spPr>
        <a:xfrm>
          <a:off x="850039" y="2728277"/>
          <a:ext cx="5113020" cy="1154271"/>
        </a:xfrm>
        <a:prstGeom prst="roundRect">
          <a:avLst>
            <a:gd name="adj" fmla="val 10000"/>
          </a:avLst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/>
            <a:t>Por ley, Brunello di Montalcino debe de ser envejecido mas que ningún otro vino Italiano, cuatro anos incluyendo dos en roble para el vino regular</a:t>
          </a:r>
          <a:endParaRPr lang="en-US" sz="1400" kern="1200"/>
        </a:p>
      </dsp:txBody>
      <dsp:txXfrm>
        <a:off x="883846" y="2762084"/>
        <a:ext cx="3873305" cy="1086657"/>
      </dsp:txXfrm>
    </dsp:sp>
    <dsp:sp modelId="{96B257CA-2A80-8B4F-848F-70C352A6B97B}">
      <dsp:nvSpPr>
        <dsp:cNvPr id="0" name=""/>
        <dsp:cNvSpPr/>
      </dsp:nvSpPr>
      <dsp:spPr>
        <a:xfrm>
          <a:off x="1278254" y="4092415"/>
          <a:ext cx="5113020" cy="1154271"/>
        </a:xfrm>
        <a:prstGeom prst="roundRect">
          <a:avLst>
            <a:gd name="adj" fmla="val 10000"/>
          </a:avLst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/>
            <a:t>Reserva debe de ser envejecido por cinco anos, y dos en roble</a:t>
          </a:r>
          <a:endParaRPr lang="en-US" sz="1400" kern="1200"/>
        </a:p>
      </dsp:txBody>
      <dsp:txXfrm>
        <a:off x="1312061" y="4126222"/>
        <a:ext cx="3866914" cy="1086657"/>
      </dsp:txXfrm>
    </dsp:sp>
    <dsp:sp modelId="{A3AD2965-5080-E344-8DDA-3BE64942CA04}">
      <dsp:nvSpPr>
        <dsp:cNvPr id="0" name=""/>
        <dsp:cNvSpPr/>
      </dsp:nvSpPr>
      <dsp:spPr>
        <a:xfrm>
          <a:off x="4362743" y="884066"/>
          <a:ext cx="750276" cy="7502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531555" y="884066"/>
        <a:ext cx="412652" cy="564583"/>
      </dsp:txXfrm>
    </dsp:sp>
    <dsp:sp modelId="{321D9B20-A637-1A48-8C4E-892B41392394}">
      <dsp:nvSpPr>
        <dsp:cNvPr id="0" name=""/>
        <dsp:cNvSpPr/>
      </dsp:nvSpPr>
      <dsp:spPr>
        <a:xfrm>
          <a:off x="4790959" y="2248205"/>
          <a:ext cx="750276" cy="7502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302092"/>
            <a:satOff val="530"/>
            <a:lumOff val="2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0302092"/>
              <a:satOff val="530"/>
              <a:lumOff val="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959771" y="2248205"/>
        <a:ext cx="412652" cy="564583"/>
      </dsp:txXfrm>
    </dsp:sp>
    <dsp:sp modelId="{5CDB610A-A969-BF44-8D48-CA58E426B100}">
      <dsp:nvSpPr>
        <dsp:cNvPr id="0" name=""/>
        <dsp:cNvSpPr/>
      </dsp:nvSpPr>
      <dsp:spPr>
        <a:xfrm>
          <a:off x="5212783" y="3612343"/>
          <a:ext cx="750276" cy="7502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381595" y="3612343"/>
        <a:ext cx="412652" cy="5645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9D8F0-CFFC-734D-8CCD-D07E8EB6580C}">
      <dsp:nvSpPr>
        <dsp:cNvPr id="0" name=""/>
        <dsp:cNvSpPr/>
      </dsp:nvSpPr>
      <dsp:spPr>
        <a:xfrm>
          <a:off x="0" y="0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/>
            <a:t>Al igual que en Brunello de Montalcino, Vino Novile di Montepulciano es hecho primordialmente de su propio grupo de clones de Sangiovese. </a:t>
          </a:r>
          <a:endParaRPr lang="en-US" sz="1400" kern="1200"/>
        </a:p>
      </dsp:txBody>
      <dsp:txXfrm>
        <a:off x="22054" y="22054"/>
        <a:ext cx="6824144" cy="708882"/>
      </dsp:txXfrm>
    </dsp:sp>
    <dsp:sp modelId="{10A2D7AA-48DC-9347-B617-FF7EA323FD03}">
      <dsp:nvSpPr>
        <dsp:cNvPr id="0" name=""/>
        <dsp:cNvSpPr/>
      </dsp:nvSpPr>
      <dsp:spPr>
        <a:xfrm>
          <a:off x="644900" y="889897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/>
            <a:t>La uva Sangiovese, también llamada “Prugnolo Gentile”: la palabra </a:t>
          </a:r>
          <a:r>
            <a:rPr lang="es-ES_tradnl" sz="1400" i="1" kern="1200"/>
            <a:t>prugnolo</a:t>
          </a:r>
          <a:r>
            <a:rPr lang="es-ES_tradnl" sz="1400" kern="1200"/>
            <a:t> significa </a:t>
          </a:r>
          <a:r>
            <a:rPr lang="es-ES_tradnl" sz="1400" i="1" kern="1200"/>
            <a:t>pequeña ciruela </a:t>
          </a:r>
          <a:r>
            <a:rPr lang="es-ES_tradnl" sz="1400" kern="1200"/>
            <a:t>en referencia a su forma, color y aromas de la uva </a:t>
          </a:r>
          <a:endParaRPr lang="en-US" sz="1400" kern="1200"/>
        </a:p>
      </dsp:txBody>
      <dsp:txXfrm>
        <a:off x="666954" y="911951"/>
        <a:ext cx="6521854" cy="708882"/>
      </dsp:txXfrm>
    </dsp:sp>
    <dsp:sp modelId="{941732BA-E590-6D4E-8841-3776055E99BE}">
      <dsp:nvSpPr>
        <dsp:cNvPr id="0" name=""/>
        <dsp:cNvSpPr/>
      </dsp:nvSpPr>
      <dsp:spPr>
        <a:xfrm>
          <a:off x="1280175" y="1779795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/>
            <a:t>Recibió su nombre en el siglo XVII, cuando era el vino favorito de la nobleza toscana</a:t>
          </a:r>
          <a:endParaRPr lang="en-US" sz="1400" kern="1200"/>
        </a:p>
      </dsp:txBody>
      <dsp:txXfrm>
        <a:off x="1302229" y="1801849"/>
        <a:ext cx="6531479" cy="708882"/>
      </dsp:txXfrm>
    </dsp:sp>
    <dsp:sp modelId="{EF9D8425-6C30-8C43-907B-29454EDA48B3}">
      <dsp:nvSpPr>
        <dsp:cNvPr id="0" name=""/>
        <dsp:cNvSpPr/>
      </dsp:nvSpPr>
      <dsp:spPr>
        <a:xfrm>
          <a:off x="1925076" y="2669692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/>
            <a:t>Para el 1980 fue incluido en la DOCG</a:t>
          </a:r>
          <a:endParaRPr lang="en-US" sz="1400" kern="1200"/>
        </a:p>
      </dsp:txBody>
      <dsp:txXfrm>
        <a:off x="1947130" y="2691746"/>
        <a:ext cx="6521854" cy="708882"/>
      </dsp:txXfrm>
    </dsp:sp>
    <dsp:sp modelId="{209035B5-FB62-BB43-B8BB-09C9314FD800}">
      <dsp:nvSpPr>
        <dsp:cNvPr id="0" name=""/>
        <dsp:cNvSpPr/>
      </dsp:nvSpPr>
      <dsp:spPr>
        <a:xfrm>
          <a:off x="7210862" y="576722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320987" y="576722"/>
        <a:ext cx="269193" cy="368306"/>
      </dsp:txXfrm>
    </dsp:sp>
    <dsp:sp modelId="{3FFAFB12-EA7B-F64E-9EE8-D10ADDFC2479}">
      <dsp:nvSpPr>
        <dsp:cNvPr id="0" name=""/>
        <dsp:cNvSpPr/>
      </dsp:nvSpPr>
      <dsp:spPr>
        <a:xfrm>
          <a:off x="7855763" y="1466619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965888" y="1466619"/>
        <a:ext cx="269193" cy="368306"/>
      </dsp:txXfrm>
    </dsp:sp>
    <dsp:sp modelId="{1402C259-B83D-BA42-A756-955A45FEDF45}">
      <dsp:nvSpPr>
        <dsp:cNvPr id="0" name=""/>
        <dsp:cNvSpPr/>
      </dsp:nvSpPr>
      <dsp:spPr>
        <a:xfrm>
          <a:off x="8491038" y="2356517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01163" y="2356517"/>
        <a:ext cx="269193" cy="3683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2CA20-1DEF-B649-A38B-47620C4A7A1A}">
      <dsp:nvSpPr>
        <dsp:cNvPr id="0" name=""/>
        <dsp:cNvSpPr/>
      </dsp:nvSpPr>
      <dsp:spPr>
        <a:xfrm>
          <a:off x="0" y="456994"/>
          <a:ext cx="6391275" cy="8319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i="0" kern="1200"/>
            <a:t>Ubicada en la región sureste de la Toscana</a:t>
          </a:r>
          <a:endParaRPr lang="en-US" sz="1500" kern="1200"/>
        </a:p>
      </dsp:txBody>
      <dsp:txXfrm>
        <a:off x="40614" y="497608"/>
        <a:ext cx="6310047" cy="750751"/>
      </dsp:txXfrm>
    </dsp:sp>
    <dsp:sp modelId="{9E174A95-4BFD-0C47-9A90-FC7EF83D753B}">
      <dsp:nvSpPr>
        <dsp:cNvPr id="0" name=""/>
        <dsp:cNvSpPr/>
      </dsp:nvSpPr>
      <dsp:spPr>
        <a:xfrm>
          <a:off x="0" y="1332173"/>
          <a:ext cx="6391275" cy="831979"/>
        </a:xfrm>
        <a:prstGeom prst="roundRect">
          <a:avLst/>
        </a:prstGeom>
        <a:solidFill>
          <a:schemeClr val="accent2">
            <a:hueOff val="-4941430"/>
            <a:satOff val="22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i="0" kern="1200"/>
            <a:t>Clima de la zona es muy influenciado por el mar</a:t>
          </a:r>
          <a:endParaRPr lang="en-US" sz="1500" kern="1200"/>
        </a:p>
      </dsp:txBody>
      <dsp:txXfrm>
        <a:off x="40614" y="1372787"/>
        <a:ext cx="6310047" cy="750751"/>
      </dsp:txXfrm>
    </dsp:sp>
    <dsp:sp modelId="{8EF30B47-4B46-D641-9B0F-F14726D6605F}">
      <dsp:nvSpPr>
        <dsp:cNvPr id="0" name=""/>
        <dsp:cNvSpPr/>
      </dsp:nvSpPr>
      <dsp:spPr>
        <a:xfrm>
          <a:off x="0" y="2207353"/>
          <a:ext cx="6391275" cy="831979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i="0" kern="1200"/>
            <a:t>La variedad de Sangiovese de montepulciano es conocida como Prugnolo Gentile y se necesita que componga al menos el 70% del vino</a:t>
          </a:r>
          <a:endParaRPr lang="en-US" sz="1500" kern="1200"/>
        </a:p>
      </dsp:txBody>
      <dsp:txXfrm>
        <a:off x="40614" y="2247967"/>
        <a:ext cx="6310047" cy="750751"/>
      </dsp:txXfrm>
    </dsp:sp>
    <dsp:sp modelId="{506CEA0B-FF82-4447-97F5-1F7ECDB56F81}">
      <dsp:nvSpPr>
        <dsp:cNvPr id="0" name=""/>
        <dsp:cNvSpPr/>
      </dsp:nvSpPr>
      <dsp:spPr>
        <a:xfrm>
          <a:off x="0" y="3082533"/>
          <a:ext cx="6391275" cy="831979"/>
        </a:xfrm>
        <a:prstGeom prst="roundRect">
          <a:avLst/>
        </a:prstGeom>
        <a:solidFill>
          <a:schemeClr val="accent2">
            <a:hueOff val="-14824290"/>
            <a:satOff val="676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i="0" kern="1200"/>
            <a:t>Tradicionalmente la Canaiolo y Mammolo suponen el resto de la mezcla, pero algunos productores han empezado a experimentar con Cabernet Sauvignon y Merlot, pero no puede ser uva blanca </a:t>
          </a:r>
          <a:endParaRPr lang="en-US" sz="1500" kern="1200"/>
        </a:p>
      </dsp:txBody>
      <dsp:txXfrm>
        <a:off x="40614" y="3123147"/>
        <a:ext cx="6310047" cy="750751"/>
      </dsp:txXfrm>
    </dsp:sp>
    <dsp:sp modelId="{46B975AA-CEBE-174A-8A2F-D1AA652B0EAA}">
      <dsp:nvSpPr>
        <dsp:cNvPr id="0" name=""/>
        <dsp:cNvSpPr/>
      </dsp:nvSpPr>
      <dsp:spPr>
        <a:xfrm>
          <a:off x="0" y="3957713"/>
          <a:ext cx="6391275" cy="831979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i="0" kern="1200"/>
            <a:t>Es necesario que los vinos envejezcan dos años antes de comercializarse y una mas para que eran </a:t>
          </a:r>
          <a:r>
            <a:rPr lang="es-ES_tradnl" sz="1500" b="0" i="1" kern="1200"/>
            <a:t>riserva. </a:t>
          </a:r>
          <a:endParaRPr lang="en-US" sz="1500" kern="1200"/>
        </a:p>
      </dsp:txBody>
      <dsp:txXfrm>
        <a:off x="40614" y="3998327"/>
        <a:ext cx="6310047" cy="7507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2140E-9BF3-4B06-BF3E-2411116C0DD5}">
      <dsp:nvSpPr>
        <dsp:cNvPr id="0" name=""/>
        <dsp:cNvSpPr/>
      </dsp:nvSpPr>
      <dsp:spPr>
        <a:xfrm>
          <a:off x="0" y="6656"/>
          <a:ext cx="6391275" cy="7543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3369C-C3B3-4807-8274-750C5DDBE754}">
      <dsp:nvSpPr>
        <dsp:cNvPr id="0" name=""/>
        <dsp:cNvSpPr/>
      </dsp:nvSpPr>
      <dsp:spPr>
        <a:xfrm>
          <a:off x="228193" y="176387"/>
          <a:ext cx="415303" cy="4148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4D811-E8B8-451F-A97A-80B82B454E0D}">
      <dsp:nvSpPr>
        <dsp:cNvPr id="0" name=""/>
        <dsp:cNvSpPr/>
      </dsp:nvSpPr>
      <dsp:spPr>
        <a:xfrm>
          <a:off x="871691" y="6656"/>
          <a:ext cx="5454246" cy="87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11" tIns="92311" rIns="92311" bIns="923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i="0" kern="1200"/>
            <a:t>El Vernaccia di San Gimignano es un vino blanco hecho de uva Vernaccia en los alrededores de San Gimignano</a:t>
          </a:r>
          <a:endParaRPr lang="en-US" sz="1400" kern="1200"/>
        </a:p>
      </dsp:txBody>
      <dsp:txXfrm>
        <a:off x="871691" y="6656"/>
        <a:ext cx="5454246" cy="872228"/>
      </dsp:txXfrm>
    </dsp:sp>
    <dsp:sp modelId="{DC9F0B6F-0A7A-44D3-B2F7-9DDECB02AC71}">
      <dsp:nvSpPr>
        <dsp:cNvPr id="0" name=""/>
        <dsp:cNvSpPr/>
      </dsp:nvSpPr>
      <dsp:spPr>
        <a:xfrm>
          <a:off x="0" y="1096942"/>
          <a:ext cx="6391275" cy="7543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A8CBD-A293-451A-9B4A-843161608A5A}">
      <dsp:nvSpPr>
        <dsp:cNvPr id="0" name=""/>
        <dsp:cNvSpPr/>
      </dsp:nvSpPr>
      <dsp:spPr>
        <a:xfrm>
          <a:off x="228193" y="1266673"/>
          <a:ext cx="415303" cy="4148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DB8F3-5CA6-4284-AB4A-0459AD1DD8E5}">
      <dsp:nvSpPr>
        <dsp:cNvPr id="0" name=""/>
        <dsp:cNvSpPr/>
      </dsp:nvSpPr>
      <dsp:spPr>
        <a:xfrm>
          <a:off x="871691" y="1096942"/>
          <a:ext cx="5454246" cy="87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11" tIns="92311" rIns="92311" bIns="923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i="0" kern="1200"/>
            <a:t>En el 1966 fue el primero en recibir una denominación DOC</a:t>
          </a:r>
          <a:endParaRPr lang="en-US" sz="1400" kern="1200"/>
        </a:p>
      </dsp:txBody>
      <dsp:txXfrm>
        <a:off x="871691" y="1096942"/>
        <a:ext cx="5454246" cy="872228"/>
      </dsp:txXfrm>
    </dsp:sp>
    <dsp:sp modelId="{7543A3DD-F680-4294-8994-F9A51FAC6455}">
      <dsp:nvSpPr>
        <dsp:cNvPr id="0" name=""/>
        <dsp:cNvSpPr/>
      </dsp:nvSpPr>
      <dsp:spPr>
        <a:xfrm>
          <a:off x="0" y="2187229"/>
          <a:ext cx="6391275" cy="7543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1B80F-B442-4725-860F-71532163ACB0}">
      <dsp:nvSpPr>
        <dsp:cNvPr id="0" name=""/>
        <dsp:cNvSpPr/>
      </dsp:nvSpPr>
      <dsp:spPr>
        <a:xfrm>
          <a:off x="228193" y="2356960"/>
          <a:ext cx="415303" cy="4148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9FED2-5AA5-43AF-BEF6-5837B0954030}">
      <dsp:nvSpPr>
        <dsp:cNvPr id="0" name=""/>
        <dsp:cNvSpPr/>
      </dsp:nvSpPr>
      <dsp:spPr>
        <a:xfrm>
          <a:off x="871691" y="2187229"/>
          <a:ext cx="5454246" cy="87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11" tIns="92311" rIns="92311" bIns="923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i="0" kern="1200"/>
            <a:t>Su estilo se ha producido en la región durante unos siete siglos, y se considera uno de los mejores y mas característicos blancos toscanos</a:t>
          </a:r>
          <a:endParaRPr lang="en-US" sz="1400" kern="1200"/>
        </a:p>
      </dsp:txBody>
      <dsp:txXfrm>
        <a:off x="871691" y="2187229"/>
        <a:ext cx="5454246" cy="872228"/>
      </dsp:txXfrm>
    </dsp:sp>
    <dsp:sp modelId="{2CE16BC1-9945-41C8-BFB8-540261507000}">
      <dsp:nvSpPr>
        <dsp:cNvPr id="0" name=""/>
        <dsp:cNvSpPr/>
      </dsp:nvSpPr>
      <dsp:spPr>
        <a:xfrm>
          <a:off x="0" y="3277515"/>
          <a:ext cx="6391275" cy="7543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30DE8-C359-4D53-B031-D59090A29080}">
      <dsp:nvSpPr>
        <dsp:cNvPr id="0" name=""/>
        <dsp:cNvSpPr/>
      </dsp:nvSpPr>
      <dsp:spPr>
        <a:xfrm>
          <a:off x="228193" y="3447246"/>
          <a:ext cx="415303" cy="4148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B1B0E-CC9E-48FC-A5E5-45AF4475496B}">
      <dsp:nvSpPr>
        <dsp:cNvPr id="0" name=""/>
        <dsp:cNvSpPr/>
      </dsp:nvSpPr>
      <dsp:spPr>
        <a:xfrm>
          <a:off x="871691" y="3277515"/>
          <a:ext cx="5454246" cy="87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11" tIns="92311" rIns="92311" bIns="923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i="0" kern="1200"/>
            <a:t>Es un vino seco, de cuerpo entero, con notas terrosas de miel y minerales</a:t>
          </a:r>
          <a:endParaRPr lang="en-US" sz="1400" kern="1200"/>
        </a:p>
      </dsp:txBody>
      <dsp:txXfrm>
        <a:off x="871691" y="3277515"/>
        <a:ext cx="5454246" cy="872228"/>
      </dsp:txXfrm>
    </dsp:sp>
    <dsp:sp modelId="{2DC7DB59-890E-444A-8D14-0D244BF72B85}">
      <dsp:nvSpPr>
        <dsp:cNvPr id="0" name=""/>
        <dsp:cNvSpPr/>
      </dsp:nvSpPr>
      <dsp:spPr>
        <a:xfrm>
          <a:off x="0" y="4367801"/>
          <a:ext cx="6391275" cy="75436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E185A-545A-4DC4-8657-2084F1442165}">
      <dsp:nvSpPr>
        <dsp:cNvPr id="0" name=""/>
        <dsp:cNvSpPr/>
      </dsp:nvSpPr>
      <dsp:spPr>
        <a:xfrm>
          <a:off x="228417" y="4537532"/>
          <a:ext cx="415303" cy="41489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1CEAA-76DF-4026-9596-D36690C2C237}">
      <dsp:nvSpPr>
        <dsp:cNvPr id="0" name=""/>
        <dsp:cNvSpPr/>
      </dsp:nvSpPr>
      <dsp:spPr>
        <a:xfrm>
          <a:off x="872137" y="4367801"/>
          <a:ext cx="5382865" cy="87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11" tIns="92311" rIns="92311" bIns="923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i="0" kern="1200"/>
            <a:t>En algunos estilos puede enfatizarse la fruta, y algunos productores has experimentado con envejecer y fermentar el vino en barricas de roble para darle una sensación de cremosidad o tostado.</a:t>
          </a:r>
          <a:endParaRPr lang="en-US" sz="1400" kern="1200"/>
        </a:p>
      </dsp:txBody>
      <dsp:txXfrm>
        <a:off x="872137" y="4367801"/>
        <a:ext cx="5382865" cy="8722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0A40C-F9CB-4976-A93F-C0C9AB794F9A}">
      <dsp:nvSpPr>
        <dsp:cNvPr id="0" name=""/>
        <dsp:cNvSpPr/>
      </dsp:nvSpPr>
      <dsp:spPr>
        <a:xfrm>
          <a:off x="0" y="5121"/>
          <a:ext cx="6391275" cy="1518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4A3DC-9503-4727-BBAC-8B06F5DF3894}">
      <dsp:nvSpPr>
        <dsp:cNvPr id="0" name=""/>
        <dsp:cNvSpPr/>
      </dsp:nvSpPr>
      <dsp:spPr>
        <a:xfrm>
          <a:off x="459428" y="346845"/>
          <a:ext cx="836141" cy="8353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DC8AB-F654-429B-8A74-59B8D89B0EE2}">
      <dsp:nvSpPr>
        <dsp:cNvPr id="0" name=""/>
        <dsp:cNvSpPr/>
      </dsp:nvSpPr>
      <dsp:spPr>
        <a:xfrm>
          <a:off x="1754999" y="5121"/>
          <a:ext cx="4496703" cy="1520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94" tIns="160894" rIns="160894" bIns="16089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/>
            <a:t>Desde el 1996 está permitido que el Chianti incluye al menos un 70% de uva Sangiovese, un máximo de 10% de uva Canaiolo y hasta un 10% de uva blanca, que puede ser Malvasia y Trebbiano y hasta un 15% de cualquier otra uva tinta cultivada en la región como al Cabernet Sauvignon</a:t>
          </a:r>
          <a:endParaRPr lang="en-US" sz="1400" kern="1200"/>
        </a:p>
      </dsp:txBody>
      <dsp:txXfrm>
        <a:off x="1754999" y="5121"/>
        <a:ext cx="4496703" cy="1520258"/>
      </dsp:txXfrm>
    </dsp:sp>
    <dsp:sp modelId="{E06B72DD-5AF8-4409-BF03-17456906C2F7}">
      <dsp:nvSpPr>
        <dsp:cNvPr id="0" name=""/>
        <dsp:cNvSpPr/>
      </dsp:nvSpPr>
      <dsp:spPr>
        <a:xfrm>
          <a:off x="0" y="1863214"/>
          <a:ext cx="6391275" cy="1518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93CDC-D5F4-4047-A0DD-AAB80EA95576}">
      <dsp:nvSpPr>
        <dsp:cNvPr id="0" name=""/>
        <dsp:cNvSpPr/>
      </dsp:nvSpPr>
      <dsp:spPr>
        <a:xfrm>
          <a:off x="459428" y="2204938"/>
          <a:ext cx="836141" cy="8353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7BA36-BFAE-471E-A040-BD3F930C52BA}">
      <dsp:nvSpPr>
        <dsp:cNvPr id="0" name=""/>
        <dsp:cNvSpPr/>
      </dsp:nvSpPr>
      <dsp:spPr>
        <a:xfrm>
          <a:off x="1754999" y="1863214"/>
          <a:ext cx="4496703" cy="1520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94" tIns="160894" rIns="160894" bIns="16089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/>
            <a:t>En general los vinos Chianti se describen como vinos de cuerpo medio con taninos firmes y secos. </a:t>
          </a:r>
          <a:endParaRPr lang="en-US" sz="1400" kern="1200"/>
        </a:p>
      </dsp:txBody>
      <dsp:txXfrm>
        <a:off x="1754999" y="1863214"/>
        <a:ext cx="4496703" cy="1520258"/>
      </dsp:txXfrm>
    </dsp:sp>
    <dsp:sp modelId="{5FBF96EA-EF3D-4E67-B629-C1CDD384CF04}">
      <dsp:nvSpPr>
        <dsp:cNvPr id="0" name=""/>
        <dsp:cNvSpPr/>
      </dsp:nvSpPr>
      <dsp:spPr>
        <a:xfrm>
          <a:off x="0" y="3721307"/>
          <a:ext cx="6391275" cy="1518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0E7C8-E8F1-46DA-9A33-3DB14D677FFD}">
      <dsp:nvSpPr>
        <dsp:cNvPr id="0" name=""/>
        <dsp:cNvSpPr/>
      </dsp:nvSpPr>
      <dsp:spPr>
        <a:xfrm>
          <a:off x="459428" y="4063031"/>
          <a:ext cx="836141" cy="8353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E1F1B-6D71-449C-B07E-94D558B775E7}">
      <dsp:nvSpPr>
        <dsp:cNvPr id="0" name=""/>
        <dsp:cNvSpPr/>
      </dsp:nvSpPr>
      <dsp:spPr>
        <a:xfrm>
          <a:off x="1754999" y="3721307"/>
          <a:ext cx="4496703" cy="1520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94" tIns="160894" rIns="160894" bIns="16089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/>
            <a:t>El aroma característico es a cereza, pero también puede tener notas a nuez y florales</a:t>
          </a:r>
          <a:endParaRPr lang="en-US" sz="1400" kern="1200"/>
        </a:p>
      </dsp:txBody>
      <dsp:txXfrm>
        <a:off x="1754999" y="3721307"/>
        <a:ext cx="4496703" cy="15202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057A3-64C9-C44C-B63E-17491F835E3B}">
      <dsp:nvSpPr>
        <dsp:cNvPr id="0" name=""/>
        <dsp:cNvSpPr/>
      </dsp:nvSpPr>
      <dsp:spPr>
        <a:xfrm>
          <a:off x="0" y="523823"/>
          <a:ext cx="6391275" cy="101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/>
            <a:t>Los vinos de la DOCG Chianti pueden llevar el nombre de una de las seis subzonas o simplemente la denominación Chianti</a:t>
          </a:r>
          <a:endParaRPr lang="en-US" sz="1800" kern="1200"/>
        </a:p>
      </dsp:txBody>
      <dsp:txXfrm>
        <a:off x="49347" y="573170"/>
        <a:ext cx="6292581" cy="912186"/>
      </dsp:txXfrm>
    </dsp:sp>
    <dsp:sp modelId="{168ECE39-3600-9741-BD49-0D58CE83A597}">
      <dsp:nvSpPr>
        <dsp:cNvPr id="0" name=""/>
        <dsp:cNvSpPr/>
      </dsp:nvSpPr>
      <dsp:spPr>
        <a:xfrm>
          <a:off x="0" y="1586543"/>
          <a:ext cx="6391275" cy="1010880"/>
        </a:xfrm>
        <a:prstGeom prst="roundRect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/>
            <a:t>La denominación Chianti Superiore alude a los vinos producidos en las provincias de Florencia y Siena, pero no en la zona clásica</a:t>
          </a:r>
          <a:endParaRPr lang="en-US" sz="1800" kern="1200"/>
        </a:p>
      </dsp:txBody>
      <dsp:txXfrm>
        <a:off x="49347" y="1635890"/>
        <a:ext cx="6292581" cy="912186"/>
      </dsp:txXfrm>
    </dsp:sp>
    <dsp:sp modelId="{1E28C1A5-362B-9942-977D-8C2E1419ABD6}">
      <dsp:nvSpPr>
        <dsp:cNvPr id="0" name=""/>
        <dsp:cNvSpPr/>
      </dsp:nvSpPr>
      <dsp:spPr>
        <a:xfrm>
          <a:off x="0" y="2649263"/>
          <a:ext cx="6391275" cy="1010880"/>
        </a:xfrm>
        <a:prstGeom prst="roundRect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/>
            <a:t>Dentro de estas subdivisiones  cabe destacar el Chianti Clásico</a:t>
          </a:r>
          <a:endParaRPr lang="en-US" sz="1800" kern="1200"/>
        </a:p>
      </dsp:txBody>
      <dsp:txXfrm>
        <a:off x="49347" y="2698610"/>
        <a:ext cx="6292581" cy="912186"/>
      </dsp:txXfrm>
    </dsp:sp>
    <dsp:sp modelId="{D7462F73-C693-E947-94DF-D5E7D578BB18}">
      <dsp:nvSpPr>
        <dsp:cNvPr id="0" name=""/>
        <dsp:cNvSpPr/>
      </dsp:nvSpPr>
      <dsp:spPr>
        <a:xfrm>
          <a:off x="0" y="3711983"/>
          <a:ext cx="6391275" cy="101088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/>
            <a:t>Se trata del Chianti mas original que abarca parte de las provincias de Florencia y Siena y cuyos viñedos se encuentran a altitudes de entre 250 y 500 metros. </a:t>
          </a:r>
          <a:endParaRPr lang="en-US" sz="1800" kern="1200"/>
        </a:p>
      </dsp:txBody>
      <dsp:txXfrm>
        <a:off x="49347" y="3761330"/>
        <a:ext cx="6292581" cy="912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48A45-4867-804F-AB44-4F8101F01FD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F81A5-AFC4-434C-A52B-962FC405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6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8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8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52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16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32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41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3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8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5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7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8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7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76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9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0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efioralle.wine/es/blog/dettaglio/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urismotoscana.es/clima-en-la-toscana" TargetMode="External"/><Relationship Id="rId4" Type="http://schemas.openxmlformats.org/officeDocument/2006/relationships/hyperlink" Target="https://www.decantalo.com/es/es/blog/el-vino-de-la-toscana-italiana-una-fama-merecida-n15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B4DC0B-2503-C348-F4A3-F87D9CAEA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56590"/>
            <a:ext cx="12191999" cy="71064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76947B-0CB5-5D86-381F-7C439C097EA7}"/>
              </a:ext>
            </a:extLst>
          </p:cNvPr>
          <p:cNvSpPr txBox="1"/>
          <p:nvPr/>
        </p:nvSpPr>
        <p:spPr>
          <a:xfrm>
            <a:off x="1689651" y="1302026"/>
            <a:ext cx="252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Toscana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8D68E2-5BE6-C170-08D8-8A8472F89B09}"/>
              </a:ext>
            </a:extLst>
          </p:cNvPr>
          <p:cNvSpPr txBox="1"/>
          <p:nvPr/>
        </p:nvSpPr>
        <p:spPr>
          <a:xfrm>
            <a:off x="2253268" y="2067338"/>
            <a:ext cx="307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Juan Lamboy</a:t>
            </a:r>
          </a:p>
        </p:txBody>
      </p:sp>
    </p:spTree>
    <p:extLst>
      <p:ext uri="{BB962C8B-B14F-4D97-AF65-F5344CB8AC3E}">
        <p14:creationId xmlns:p14="http://schemas.microsoft.com/office/powerpoint/2010/main" val="889456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36C3A-1864-E298-3D4C-5633E636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Vinos mas importantes de la Toscana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AF3B1-7A86-54E5-7E00-F4FAFE5A52D0}"/>
              </a:ext>
            </a:extLst>
          </p:cNvPr>
          <p:cNvSpPr>
            <a:spLocks/>
          </p:cNvSpPr>
          <p:nvPr/>
        </p:nvSpPr>
        <p:spPr>
          <a:xfrm>
            <a:off x="2598887" y="2925232"/>
            <a:ext cx="3638445" cy="2576086"/>
          </a:xfrm>
          <a:prstGeom prst="rect">
            <a:avLst/>
          </a:prstGeom>
        </p:spPr>
        <p:txBody>
          <a:bodyPr/>
          <a:lstStyle/>
          <a:p>
            <a:pPr defTabSz="342900">
              <a:spcAft>
                <a:spcPts val="600"/>
              </a:spcAft>
            </a:pPr>
            <a:r>
              <a:rPr lang="it-IT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Bolgheri white and red</a:t>
            </a:r>
          </a:p>
          <a:p>
            <a:pPr defTabSz="342900">
              <a:spcAft>
                <a:spcPts val="600"/>
              </a:spcAft>
            </a:pPr>
            <a:r>
              <a:rPr lang="it-IT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Bolgheri </a:t>
            </a:r>
            <a:r>
              <a:rPr lang="it-IT" sz="135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sassicaia</a:t>
            </a:r>
            <a:r>
              <a:rPr lang="it-IT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</a:t>
            </a:r>
          </a:p>
          <a:p>
            <a:pPr defTabSz="342900">
              <a:spcAft>
                <a:spcPts val="600"/>
              </a:spcAft>
            </a:pP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Brunello di Montalcino red</a:t>
            </a:r>
          </a:p>
          <a:p>
            <a:pPr defTabSz="342900">
              <a:spcAft>
                <a:spcPts val="600"/>
              </a:spcAft>
            </a:pP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Chianti red</a:t>
            </a:r>
          </a:p>
          <a:p>
            <a:pPr defTabSz="342900">
              <a:spcAft>
                <a:spcPts val="600"/>
              </a:spcAft>
            </a:pP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Chianti Classico red</a:t>
            </a:r>
          </a:p>
          <a:p>
            <a:pPr defTabSz="342900">
              <a:spcAft>
                <a:spcPts val="600"/>
              </a:spcAft>
            </a:pPr>
            <a:r>
              <a:rPr lang="it-IT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Morellino Di Scansano</a:t>
            </a: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</a:t>
            </a:r>
          </a:p>
          <a:p>
            <a:pPr defTabSz="342900">
              <a:spcAft>
                <a:spcPts val="600"/>
              </a:spcAft>
            </a:pP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 Tuscans red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63CFC-0776-2155-DAF6-11A74C1570CA}"/>
              </a:ext>
            </a:extLst>
          </p:cNvPr>
          <p:cNvSpPr>
            <a:spLocks/>
          </p:cNvSpPr>
          <p:nvPr/>
        </p:nvSpPr>
        <p:spPr>
          <a:xfrm>
            <a:off x="6409710" y="2925232"/>
            <a:ext cx="3638446" cy="2576086"/>
          </a:xfrm>
          <a:prstGeom prst="rect">
            <a:avLst/>
          </a:prstGeom>
        </p:spPr>
        <p:txBody>
          <a:bodyPr/>
          <a:lstStyle/>
          <a:p>
            <a:pPr defTabSz="342900">
              <a:spcAft>
                <a:spcPts val="600"/>
              </a:spcAft>
            </a:pP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Vino Nobile Di Montepulciano red</a:t>
            </a:r>
          </a:p>
          <a:p>
            <a:pPr defTabSz="342900">
              <a:spcAft>
                <a:spcPts val="600"/>
              </a:spcAft>
            </a:pP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 Santo white (sweet)</a:t>
            </a:r>
          </a:p>
          <a:p>
            <a:pPr defTabSz="342900">
              <a:spcAft>
                <a:spcPts val="600"/>
              </a:spcAft>
            </a:pPr>
            <a:r>
              <a:rPr lang="it-IT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Carmignano</a:t>
            </a: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</a:t>
            </a:r>
          </a:p>
          <a:p>
            <a:pPr defTabSz="342900">
              <a:spcAft>
                <a:spcPts val="600"/>
              </a:spcAft>
            </a:pPr>
            <a:r>
              <a:rPr lang="it-IT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Ciliegiolo</a:t>
            </a: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 </a:t>
            </a:r>
          </a:p>
          <a:p>
            <a:pPr defTabSz="342900">
              <a:spcAft>
                <a:spcPts val="600"/>
              </a:spcAft>
            </a:pPr>
            <a:r>
              <a:rPr lang="it-IT" sz="135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Montecucco</a:t>
            </a: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Sangiovese red</a:t>
            </a:r>
          </a:p>
          <a:p>
            <a:pPr defTabSz="342900">
              <a:spcAft>
                <a:spcPts val="600"/>
              </a:spcAft>
            </a:pP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Rosso Di Montalcino red</a:t>
            </a:r>
          </a:p>
          <a:p>
            <a:pPr defTabSz="342900">
              <a:spcAft>
                <a:spcPts val="600"/>
              </a:spcAft>
            </a:pP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Rosso Di Montepulciano red</a:t>
            </a:r>
          </a:p>
          <a:p>
            <a:pPr defTabSz="342900">
              <a:spcAft>
                <a:spcPts val="600"/>
              </a:spcAft>
            </a:pPr>
            <a:r>
              <a:rPr lang="it-IT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Vernaccia Di San Gimignano </a:t>
            </a: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 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64419-DCB3-BF67-889A-B224995C992C}"/>
              </a:ext>
            </a:extLst>
          </p:cNvPr>
          <p:cNvSpPr>
            <a:spLocks/>
          </p:cNvSpPr>
          <p:nvPr/>
        </p:nvSpPr>
        <p:spPr>
          <a:xfrm>
            <a:off x="2151095" y="5781856"/>
            <a:ext cx="2910506" cy="229837"/>
          </a:xfrm>
          <a:prstGeom prst="rect">
            <a:avLst/>
          </a:prstGeom>
        </p:spPr>
        <p:txBody>
          <a:bodyPr/>
          <a:lstStyle/>
          <a:p>
            <a:pPr defTabSz="342900">
              <a:spcAft>
                <a:spcPts val="600"/>
              </a:spcAft>
            </a:pP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MacNeill,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5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533997-4EF2-AF3D-B8C3-9D7FF1563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Principales Uvas de la Toscana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E4429-B007-183B-D451-93A79AC0EDC2}"/>
              </a:ext>
            </a:extLst>
          </p:cNvPr>
          <p:cNvSpPr>
            <a:spLocks/>
          </p:cNvSpPr>
          <p:nvPr/>
        </p:nvSpPr>
        <p:spPr>
          <a:xfrm>
            <a:off x="2598887" y="2925232"/>
            <a:ext cx="3638445" cy="2576086"/>
          </a:xfrm>
          <a:prstGeom prst="rect">
            <a:avLst/>
          </a:prstGeom>
        </p:spPr>
        <p:txBody>
          <a:bodyPr/>
          <a:lstStyle/>
          <a:p>
            <a:pPr defTabSz="342900">
              <a:spcAft>
                <a:spcPts val="600"/>
              </a:spcAft>
            </a:pP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Chardonnay</a:t>
            </a:r>
          </a:p>
          <a:p>
            <a:pPr defTabSz="342900">
              <a:spcAft>
                <a:spcPts val="600"/>
              </a:spcAft>
            </a:pP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Malvasia Bianca </a:t>
            </a:r>
            <a:r>
              <a:rPr lang="en-US" sz="135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Lunga</a:t>
            </a:r>
            <a:endParaRPr lang="en-US" sz="135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42900">
              <a:spcAft>
                <a:spcPts val="600"/>
              </a:spcAft>
            </a:pPr>
            <a:r>
              <a:rPr lang="en-US" sz="135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Trebbiano</a:t>
            </a:r>
            <a:endParaRPr lang="en-US" sz="135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42900">
              <a:spcAft>
                <a:spcPts val="600"/>
              </a:spcAft>
            </a:pPr>
            <a:r>
              <a:rPr lang="en-US" sz="135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Verbentino</a:t>
            </a:r>
            <a:endParaRPr lang="en-US" sz="135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42900">
              <a:spcAft>
                <a:spcPts val="600"/>
              </a:spcAft>
            </a:pPr>
            <a:r>
              <a:rPr lang="en-US" sz="135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Vernaccia</a:t>
            </a:r>
            <a:endParaRPr lang="en-US" sz="135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42900">
              <a:spcAft>
                <a:spcPts val="600"/>
              </a:spcAft>
            </a:pPr>
            <a:r>
              <a:rPr lang="en-US" sz="135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Aleatico</a:t>
            </a:r>
            <a:endParaRPr lang="en-US" sz="135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42900">
              <a:spcAft>
                <a:spcPts val="600"/>
              </a:spcAft>
            </a:pP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Cabernet Franc</a:t>
            </a:r>
          </a:p>
          <a:p>
            <a:pPr defTabSz="342900">
              <a:spcAft>
                <a:spcPts val="600"/>
              </a:spcAft>
            </a:pP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Cabernet Sauvignon</a:t>
            </a:r>
          </a:p>
          <a:p>
            <a:pPr marL="0" indent="0">
              <a:spcAft>
                <a:spcPts val="600"/>
              </a:spcAft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F74F0-22D8-951D-ED11-8B4F2D25A02D}"/>
              </a:ext>
            </a:extLst>
          </p:cNvPr>
          <p:cNvSpPr>
            <a:spLocks/>
          </p:cNvSpPr>
          <p:nvPr/>
        </p:nvSpPr>
        <p:spPr>
          <a:xfrm>
            <a:off x="6409710" y="2925232"/>
            <a:ext cx="3638446" cy="2576086"/>
          </a:xfrm>
          <a:prstGeom prst="rect">
            <a:avLst/>
          </a:prstGeom>
        </p:spPr>
        <p:txBody>
          <a:bodyPr/>
          <a:lstStyle/>
          <a:p>
            <a:pPr defTabSz="342900">
              <a:spcAft>
                <a:spcPts val="600"/>
              </a:spcAft>
            </a:pPr>
            <a:r>
              <a:rPr lang="en-US" sz="135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Canaiolo</a:t>
            </a:r>
            <a:endParaRPr lang="en-US" sz="135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42900">
              <a:spcAft>
                <a:spcPts val="600"/>
              </a:spcAft>
            </a:pPr>
            <a:r>
              <a:rPr lang="en-US" sz="135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Ciliegiolo</a:t>
            </a:r>
            <a:endParaRPr lang="en-US" sz="135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42900">
              <a:spcAft>
                <a:spcPts val="600"/>
              </a:spcAft>
            </a:pPr>
            <a:r>
              <a:rPr lang="en-US" sz="135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Colorino</a:t>
            </a:r>
            <a:endParaRPr lang="en-US" sz="135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42900">
              <a:spcAft>
                <a:spcPts val="600"/>
              </a:spcAft>
            </a:pPr>
            <a:r>
              <a:rPr lang="en-US" sz="135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Mammolo</a:t>
            </a:r>
            <a:endParaRPr lang="en-US" sz="135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42900">
              <a:spcAft>
                <a:spcPts val="600"/>
              </a:spcAft>
            </a:pP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Merlot</a:t>
            </a:r>
          </a:p>
          <a:p>
            <a:pPr defTabSz="342900">
              <a:spcAft>
                <a:spcPts val="600"/>
              </a:spcAft>
            </a:pP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Petit Verdot </a:t>
            </a:r>
          </a:p>
          <a:p>
            <a:pPr defTabSz="342900">
              <a:spcAft>
                <a:spcPts val="600"/>
              </a:spcAft>
            </a:pP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Sangiovese</a:t>
            </a:r>
          </a:p>
          <a:p>
            <a:pPr defTabSz="342900">
              <a:spcAft>
                <a:spcPts val="600"/>
              </a:spcAft>
            </a:pP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Syrah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3FBC9-A50A-EA9C-004E-E2434E19586E}"/>
              </a:ext>
            </a:extLst>
          </p:cNvPr>
          <p:cNvSpPr>
            <a:spLocks/>
          </p:cNvSpPr>
          <p:nvPr/>
        </p:nvSpPr>
        <p:spPr>
          <a:xfrm>
            <a:off x="2151095" y="5781856"/>
            <a:ext cx="2910506" cy="229837"/>
          </a:xfrm>
          <a:prstGeom prst="rect">
            <a:avLst/>
          </a:prstGeom>
        </p:spPr>
        <p:txBody>
          <a:bodyPr/>
          <a:lstStyle/>
          <a:p>
            <a:pPr defTabSz="342900">
              <a:spcAft>
                <a:spcPts val="600"/>
              </a:spcAft>
            </a:pPr>
            <a:r>
              <a: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MacNeill,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0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italy with a red circle&#10;&#10;Description automatically generated">
            <a:extLst>
              <a:ext uri="{FF2B5EF4-FFF2-40B4-BE49-F238E27FC236}">
                <a16:creationId xmlns:a16="http://schemas.microsoft.com/office/drawing/2014/main" id="{0242C84D-FB64-EEF4-2250-0117D00DA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849" r="5663" b="-1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CCEAB-19A6-55B1-8E2E-DDF617D66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41462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s-ES_tradnl" sz="5400" dirty="0"/>
              <a:t>Regiones Principales de la Toscana</a:t>
            </a:r>
            <a:br>
              <a:rPr lang="es-ES_tradnl" sz="5400" dirty="0"/>
            </a:br>
            <a:r>
              <a:rPr lang="es-ES_tradnl" sz="5400" dirty="0" err="1"/>
              <a:t>Brunello</a:t>
            </a:r>
            <a:r>
              <a:rPr lang="es-ES_tradnl" sz="5400" dirty="0"/>
              <a:t> de </a:t>
            </a:r>
            <a:r>
              <a:rPr lang="es-ES_tradnl" sz="5400" dirty="0" err="1"/>
              <a:t>Montalcino</a:t>
            </a:r>
            <a:endParaRPr lang="es-ES_tradnl" sz="5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40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8266BE-1FF5-1C39-A234-DA518B5C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Brunello de Montalcino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933FAB-6C52-7EAF-A1C0-2FD65B30F2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52892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00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431346-115C-C7D7-3821-2F8EEB6B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Brunello de Montalcino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F77D3D-4105-E2B2-6596-3FB8981B9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881868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387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77ED55-D9BF-BB22-649C-7BE97862F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Brunello de Montalcino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6F4A64-8499-BAB4-9800-34856EEC3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49540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2713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7B522-C70E-8C0D-227D-86AAF9765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EBEBEB"/>
                </a:solidFill>
              </a:rPr>
              <a:t>Brunello de Montalcino</a:t>
            </a:r>
            <a:br>
              <a:rPr lang="en-US" sz="2000">
                <a:solidFill>
                  <a:srgbClr val="EBEBEB"/>
                </a:solidFill>
              </a:rPr>
            </a:br>
            <a:r>
              <a:rPr lang="en-US" sz="2000">
                <a:solidFill>
                  <a:srgbClr val="EBEBEB"/>
                </a:solidFill>
              </a:rPr>
              <a:t>sus mejores productores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22D14-F35E-F7B4-4BBD-7553FE8AD5F0}"/>
              </a:ext>
            </a:extLst>
          </p:cNvPr>
          <p:cNvSpPr>
            <a:spLocks/>
          </p:cNvSpPr>
          <p:nvPr/>
        </p:nvSpPr>
        <p:spPr>
          <a:xfrm>
            <a:off x="1589226" y="2925234"/>
            <a:ext cx="2868966" cy="3086459"/>
          </a:xfrm>
          <a:prstGeom prst="rect">
            <a:avLst/>
          </a:prstGeom>
        </p:spPr>
        <p:txBody>
          <a:bodyPr/>
          <a:lstStyle/>
          <a:p>
            <a:pPr defTabSz="416052">
              <a:spcAft>
                <a:spcPts val="600"/>
              </a:spcAft>
            </a:pPr>
            <a:r>
              <a:rPr lang="it-IT" sz="1638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Altesino</a:t>
            </a:r>
            <a:endParaRPr lang="it-IT" sz="163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Antinori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Agiano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Banfi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Biondi-Santi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Canalicchio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Casanova di Neri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 Basse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Tenuta di Sesta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Uccelliera</a:t>
            </a:r>
            <a:endParaRPr lang="it-I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9DFCB3-36B2-BDF2-093E-E5CB9ADC5A8C}"/>
              </a:ext>
            </a:extLst>
          </p:cNvPr>
          <p:cNvSpPr>
            <a:spLocks/>
          </p:cNvSpPr>
          <p:nvPr/>
        </p:nvSpPr>
        <p:spPr>
          <a:xfrm>
            <a:off x="4655328" y="2925233"/>
            <a:ext cx="2873650" cy="3086459"/>
          </a:xfrm>
          <a:prstGeom prst="rect">
            <a:avLst/>
          </a:prstGeom>
        </p:spPr>
        <p:txBody>
          <a:bodyPr/>
          <a:lstStyle/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Castiglion del Bosco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Cerbaiona</a:t>
            </a: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Diego Molinari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Ciacci Piccolomini d’Aragon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 d’Orcia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 Constanti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Fattoria dei Barbi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Ferro 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Fornacina</a:t>
            </a:r>
            <a:endParaRPr lang="it-IT" sz="163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Poggio Antico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Valdicava</a:t>
            </a:r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C6B6D-6514-11A3-21E6-CE4689D09C2B}"/>
              </a:ext>
            </a:extLst>
          </p:cNvPr>
          <p:cNvSpPr>
            <a:spLocks/>
          </p:cNvSpPr>
          <p:nvPr/>
        </p:nvSpPr>
        <p:spPr>
          <a:xfrm>
            <a:off x="7737720" y="2925232"/>
            <a:ext cx="2872305" cy="3086459"/>
          </a:xfrm>
          <a:prstGeom prst="rect">
            <a:avLst/>
          </a:prstGeom>
        </p:spPr>
        <p:txBody>
          <a:bodyPr/>
          <a:lstStyle/>
          <a:p>
            <a:pPr defTabSz="416052">
              <a:spcAft>
                <a:spcPts val="600"/>
              </a:spcAft>
            </a:pPr>
            <a:r>
              <a:rPr lang="it-IT" sz="1638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Gaja</a:t>
            </a: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Due Cipressi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Poggione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Fortuna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Serena 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</a:t>
            </a:r>
            <a:r>
              <a:rPr lang="it-IT" sz="1638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Potazzine</a:t>
            </a: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Gorelli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Pieve Santa Restituta</a:t>
            </a:r>
          </a:p>
          <a:p>
            <a:pPr defTabSz="416052">
              <a:spcAft>
                <a:spcPts val="600"/>
              </a:spcAft>
            </a:pPr>
            <a:r>
              <a:rPr lang="it-IT" sz="1638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Pinino</a:t>
            </a:r>
            <a:endParaRPr lang="it-IT" sz="163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Podere </a:t>
            </a:r>
            <a:r>
              <a:rPr lang="it-IT" sz="1638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Scopetone</a:t>
            </a:r>
            <a:endParaRPr lang="it-IT" sz="163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16052">
              <a:spcAft>
                <a:spcPts val="600"/>
              </a:spcAft>
            </a:pPr>
            <a:r>
              <a:rPr lang="it-IT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Villa I Cipressi</a:t>
            </a:r>
          </a:p>
          <a:p>
            <a:pPr>
              <a:spcAft>
                <a:spcPts val="600"/>
              </a:spcAft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418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8336F-3169-9303-95C6-52AC7B20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145" y="1241266"/>
            <a:ext cx="453592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Vino Novile di Montepulciano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2D86BB-893F-471B-AD66-50E01777C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E3F80D-79C6-468A-83E4-3FEA58556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09504C1-96CE-44B4-8DF0-613CF9D1D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F299836-4C10-4395-B386-C0FA537C4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Content Placeholder 4" descr="A map of italy with black dots&#10;&#10;Description automatically generated">
            <a:extLst>
              <a:ext uri="{FF2B5EF4-FFF2-40B4-BE49-F238E27FC236}">
                <a16:creationId xmlns:a16="http://schemas.microsoft.com/office/drawing/2014/main" id="{FB506B31-0C38-3FFC-F9BB-E8608FEB1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8929" y="402164"/>
            <a:ext cx="5652673" cy="60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16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4400AE-A7B0-ABB7-18CE-0B99AFBB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Vino Novile di Montepulciano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BA192D01-03F8-EEA2-D371-8B80887C88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592924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104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304BC1-B9C4-340E-F04C-025CDFF6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it-IT" sz="2800">
                <a:solidFill>
                  <a:srgbClr val="EBEBEB"/>
                </a:solidFill>
              </a:rPr>
              <a:t>Vino Nobile di Montepulciano</a:t>
            </a:r>
            <a:endParaRPr lang="en-US" sz="2800">
              <a:solidFill>
                <a:srgbClr val="EBEBE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EDB449-4943-64C2-E4A8-5EE7062251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82720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309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3" name="Picture 2" descr="A map of italy with different colored regions&#10;&#10;Description automatically generated">
            <a:extLst>
              <a:ext uri="{FF2B5EF4-FFF2-40B4-BE49-F238E27FC236}">
                <a16:creationId xmlns:a16="http://schemas.microsoft.com/office/drawing/2014/main" id="{824069C1-CECE-4373-E168-63875BB93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58" y="643466"/>
            <a:ext cx="602277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8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íneas de viñedo sobre pendientes">
            <a:extLst>
              <a:ext uri="{FF2B5EF4-FFF2-40B4-BE49-F238E27FC236}">
                <a16:creationId xmlns:a16="http://schemas.microsoft.com/office/drawing/2014/main" id="{821B4C0F-10B9-CA01-8731-AE542CAFEF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3710" b="120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BFDF9A-997D-679B-0086-4D9BA71C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it-IT">
                <a:solidFill>
                  <a:schemeClr val="tx1"/>
                </a:solidFill>
              </a:rPr>
              <a:t>Vino Novile di Montepulciano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1CD1-3DAC-0F11-73FF-2B2E9F8D7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/>
          </a:bodyPr>
          <a:lstStyle/>
          <a:p>
            <a:r>
              <a:rPr lang="es-ES_tradnl">
                <a:solidFill>
                  <a:schemeClr val="tx1"/>
                </a:solidFill>
              </a:rPr>
              <a:t>Los viñedos de Montepulciano son plantados en amplias pendientes abiertas</a:t>
            </a:r>
          </a:p>
          <a:p>
            <a:r>
              <a:rPr lang="es-ES_tradnl">
                <a:solidFill>
                  <a:schemeClr val="tx1"/>
                </a:solidFill>
              </a:rPr>
              <a:t>Sobre los 600’ sobre el nivel del mar</a:t>
            </a:r>
          </a:p>
          <a:p>
            <a:r>
              <a:rPr lang="es-ES_tradnl">
                <a:solidFill>
                  <a:schemeClr val="tx1"/>
                </a:solidFill>
              </a:rPr>
              <a:t>Sus suelos son principalmente arcilla arenosa</a:t>
            </a:r>
          </a:p>
          <a:p>
            <a:r>
              <a:rPr lang="es-ES_tradnl">
                <a:solidFill>
                  <a:schemeClr val="tx1"/>
                </a:solidFill>
              </a:rPr>
              <a:t>Sus vinos son envejecidos por un periodo mas corto que los Brunellos di Montalcino, dos años en el cual uno debe de ser en roble para vinos regulares</a:t>
            </a:r>
          </a:p>
          <a:p>
            <a:r>
              <a:rPr lang="es-ES_tradnl">
                <a:solidFill>
                  <a:schemeClr val="tx1"/>
                </a:solidFill>
              </a:rPr>
              <a:t>Para los riserva, tres años y uno en roble</a:t>
            </a:r>
          </a:p>
          <a:p>
            <a:endParaRPr lang="es-ES_tradnl">
              <a:solidFill>
                <a:schemeClr val="tx1"/>
              </a:solidFill>
            </a:endParaRPr>
          </a:p>
          <a:p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60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85DE0-EFDB-8768-1AA6-8864D757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Vernaccia di San Gimignano</a:t>
            </a:r>
          </a:p>
        </p:txBody>
      </p:sp>
      <p:pic>
        <p:nvPicPr>
          <p:cNvPr id="5" name="Content Placeholder 4" descr="A map of a region&#10;&#10;Description automatically generated">
            <a:extLst>
              <a:ext uri="{FF2B5EF4-FFF2-40B4-BE49-F238E27FC236}">
                <a16:creationId xmlns:a16="http://schemas.microsoft.com/office/drawing/2014/main" id="{3EEEC18B-42F2-A151-7A36-C934389FD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8930" y="469558"/>
            <a:ext cx="7407675" cy="589417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582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E23A28-E99B-B6F9-DC25-2C53C6A2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Vernaccia di San Gimignano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B6B479-E324-15C2-8C0A-26FBA8CC61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9822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9882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La carretera en la ladera">
            <a:extLst>
              <a:ext uri="{FF2B5EF4-FFF2-40B4-BE49-F238E27FC236}">
                <a16:creationId xmlns:a16="http://schemas.microsoft.com/office/drawing/2014/main" id="{7F87EF4D-7D21-2DF0-D191-0C1DB9C82F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017" r="-1" b="986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3D619-75EC-28BD-2BC9-DC450EE78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99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EBEBEB"/>
                </a:solidFill>
              </a:rPr>
              <a:t>Chianti y Chianti Clasico</a:t>
            </a: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81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italy with red lines&#10;&#10;Description automatically generated">
            <a:extLst>
              <a:ext uri="{FF2B5EF4-FFF2-40B4-BE49-F238E27FC236}">
                <a16:creationId xmlns:a16="http://schemas.microsoft.com/office/drawing/2014/main" id="{B0ECE554-C0DE-DA2F-F1AC-28611BF4D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783" r="7730" b="-1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6B351B-1C60-FB4A-072D-2AE1781E7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Chianti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2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iñedos y un camino al atardecer">
            <a:extLst>
              <a:ext uri="{FF2B5EF4-FFF2-40B4-BE49-F238E27FC236}">
                <a16:creationId xmlns:a16="http://schemas.microsoft.com/office/drawing/2014/main" id="{F68615BC-C7B0-BED2-8B65-C566B67BC4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462" b="12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68DFB-DA5B-45CA-A3E0-DDC22B39C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Chianti y Chanti Clasico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63328-6F6D-C627-E27B-F6E81A87F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/>
          </a:bodyPr>
          <a:lstStyle/>
          <a:p>
            <a:r>
              <a:rPr lang="es-ES_tradnl">
                <a:solidFill>
                  <a:schemeClr val="tx1"/>
                </a:solidFill>
              </a:rPr>
              <a:t>Ubicada en el centro de toscana, la zona de Chianti es la mayor región vinícola clasificada toscana y produce cerca de 8 millones de estuches de vino anuales</a:t>
            </a:r>
          </a:p>
          <a:p>
            <a:r>
              <a:rPr lang="es-ES_tradnl">
                <a:solidFill>
                  <a:schemeClr val="tx1"/>
                </a:solidFill>
              </a:rPr>
              <a:t>Consta con mas de 38,000 acres </a:t>
            </a:r>
          </a:p>
          <a:p>
            <a:r>
              <a:rPr lang="es-ES_tradnl">
                <a:solidFill>
                  <a:schemeClr val="tx1"/>
                </a:solidFill>
              </a:rPr>
              <a:t>La región esta dividía en dos denominaciones DOCG: Chianti y Chianti Clásico</a:t>
            </a:r>
          </a:p>
          <a:p>
            <a:r>
              <a:rPr lang="es-ES_tradnl">
                <a:solidFill>
                  <a:schemeClr val="tx1"/>
                </a:solidFill>
              </a:rPr>
              <a:t>La zona Chianti Clásico cubre el área entre Florencia y Siena</a:t>
            </a:r>
          </a:p>
          <a:p>
            <a:r>
              <a:rPr lang="es-ES_tradnl">
                <a:solidFill>
                  <a:schemeClr val="tx1"/>
                </a:solidFill>
              </a:rPr>
              <a:t>La zona mayor de Chianti DOCG se divide a su vez en seis subzonas y regiones en la parte occidental de la provincia de Pisa</a:t>
            </a:r>
          </a:p>
          <a:p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71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5A047D-C4C3-C962-8D90-54B321AD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Chianti y Chianti Clasico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7E508F-398D-EE77-1649-C7D274550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861178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0758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C3587D-0C09-E44D-30CA-AA642005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Chianti y Chianti Clasico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CDC19-E197-4DC2-3192-8353ABFDC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ES_tradnl" dirty="0">
              <a:solidFill>
                <a:schemeClr val="tx1"/>
              </a:solidFill>
            </a:endParaRPr>
          </a:p>
          <a:p>
            <a:r>
              <a:rPr lang="es-ES_tradnl" dirty="0">
                <a:solidFill>
                  <a:schemeClr val="tx1"/>
                </a:solidFill>
              </a:rPr>
              <a:t>El </a:t>
            </a:r>
            <a:r>
              <a:rPr lang="es-ES_tradnl" i="1" dirty="0" err="1">
                <a:solidFill>
                  <a:schemeClr val="tx1"/>
                </a:solidFill>
              </a:rPr>
              <a:t>terroir</a:t>
            </a:r>
            <a:r>
              <a:rPr lang="es-ES_tradnl" dirty="0">
                <a:solidFill>
                  <a:schemeClr val="tx1"/>
                </a:solidFill>
              </a:rPr>
              <a:t> de la zona varia por toda la región dependiendo de la altitud, el tipo de suelo y la distancia de los viñedos al rio Arno</a:t>
            </a:r>
          </a:p>
          <a:p>
            <a:r>
              <a:rPr lang="es-ES_tradnl" dirty="0">
                <a:solidFill>
                  <a:schemeClr val="tx1"/>
                </a:solidFill>
              </a:rPr>
              <a:t>Los suelos de las comunas del norte, como </a:t>
            </a:r>
            <a:r>
              <a:rPr lang="es-ES_tradnl" dirty="0" err="1">
                <a:solidFill>
                  <a:schemeClr val="tx1"/>
                </a:solidFill>
              </a:rPr>
              <a:t>Greve</a:t>
            </a:r>
            <a:r>
              <a:rPr lang="es-ES_tradnl" dirty="0">
                <a:solidFill>
                  <a:schemeClr val="tx1"/>
                </a:solidFill>
              </a:rPr>
              <a:t>, son mas ricos en depósitos de arcilla, mientras los de las comunas del sur, como </a:t>
            </a:r>
            <a:r>
              <a:rPr lang="es-ES_tradnl" dirty="0" err="1">
                <a:solidFill>
                  <a:schemeClr val="tx1"/>
                </a:solidFill>
              </a:rPr>
              <a:t>Gaiole</a:t>
            </a:r>
            <a:r>
              <a:rPr lang="es-ES_tradnl" dirty="0">
                <a:solidFill>
                  <a:schemeClr val="tx1"/>
                </a:solidFill>
              </a:rPr>
              <a:t>, son mas duros y pedregosos</a:t>
            </a:r>
          </a:p>
          <a:p>
            <a:r>
              <a:rPr lang="es-ES_tradnl" dirty="0">
                <a:solidFill>
                  <a:schemeClr val="tx1"/>
                </a:solidFill>
              </a:rPr>
              <a:t>El Chianti </a:t>
            </a:r>
            <a:r>
              <a:rPr lang="es-ES_tradnl" dirty="0" err="1">
                <a:solidFill>
                  <a:schemeClr val="tx1"/>
                </a:solidFill>
              </a:rPr>
              <a:t>Riserva</a:t>
            </a:r>
            <a:r>
              <a:rPr lang="es-ES_tradnl" dirty="0">
                <a:solidFill>
                  <a:schemeClr val="tx1"/>
                </a:solidFill>
              </a:rPr>
              <a:t> envejece al menos 27 meses, parte en barricas de roble, y debe tener un contenido en alcohol mínimo de 12.5%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98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3B7BB5-D518-1EC8-C61F-66625AA53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Chianti y Chianti Clasico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4FEE74-A144-AE58-A683-381C9334A5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358558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7848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3AAAF6-9EC1-A069-A7F9-A928A440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Chianti y Chianti Clasico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C732E6-625C-31D4-C10C-8E1CEEAD02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813683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056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AF1E17-E2EA-4DFA-ABA4-1FF1F27FA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B254329-6146-42F5-9E30-4BB7D9457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880752" y="1770635"/>
            <a:ext cx="3346744" cy="612847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map of italy with different colored regions&#10;&#10;Description automatically generated">
            <a:extLst>
              <a:ext uri="{FF2B5EF4-FFF2-40B4-BE49-F238E27FC236}">
                <a16:creationId xmlns:a16="http://schemas.microsoft.com/office/drawing/2014/main" id="{E801E9A1-509B-5B64-658C-279B9E8C6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72"/>
          <a:stretch/>
        </p:blipFill>
        <p:spPr>
          <a:xfrm>
            <a:off x="2260148" y="643467"/>
            <a:ext cx="9288385" cy="5571066"/>
          </a:xfrm>
          <a:custGeom>
            <a:avLst/>
            <a:gdLst/>
            <a:ahLst/>
            <a:cxnLst/>
            <a:rect l="l" t="t" r="r" b="b"/>
            <a:pathLst>
              <a:path w="6933502" h="5571066">
                <a:moveTo>
                  <a:pt x="55276" y="0"/>
                </a:moveTo>
                <a:lnTo>
                  <a:pt x="6933502" y="0"/>
                </a:lnTo>
                <a:lnTo>
                  <a:pt x="6933502" y="5571066"/>
                </a:lnTo>
                <a:lnTo>
                  <a:pt x="0" y="5571066"/>
                </a:lnTo>
                <a:lnTo>
                  <a:pt x="0" y="5571065"/>
                </a:lnTo>
                <a:lnTo>
                  <a:pt x="50061" y="5571065"/>
                </a:lnTo>
                <a:lnTo>
                  <a:pt x="58753" y="5504841"/>
                </a:lnTo>
                <a:lnTo>
                  <a:pt x="73023" y="5397085"/>
                </a:lnTo>
                <a:lnTo>
                  <a:pt x="88078" y="5277828"/>
                </a:lnTo>
                <a:lnTo>
                  <a:pt x="103917" y="5143437"/>
                </a:lnTo>
                <a:lnTo>
                  <a:pt x="120697" y="4996938"/>
                </a:lnTo>
                <a:lnTo>
                  <a:pt x="137476" y="4837726"/>
                </a:lnTo>
                <a:lnTo>
                  <a:pt x="154570" y="4668224"/>
                </a:lnTo>
                <a:lnTo>
                  <a:pt x="170408" y="4485403"/>
                </a:lnTo>
                <a:lnTo>
                  <a:pt x="185620" y="4294107"/>
                </a:lnTo>
                <a:lnTo>
                  <a:pt x="199420" y="4091914"/>
                </a:lnTo>
                <a:lnTo>
                  <a:pt x="212593" y="3881246"/>
                </a:lnTo>
                <a:lnTo>
                  <a:pt x="224982" y="3661498"/>
                </a:lnTo>
                <a:lnTo>
                  <a:pt x="229373" y="3548900"/>
                </a:lnTo>
                <a:lnTo>
                  <a:pt x="234234" y="3433880"/>
                </a:lnTo>
                <a:lnTo>
                  <a:pt x="238782" y="3317044"/>
                </a:lnTo>
                <a:lnTo>
                  <a:pt x="241761" y="3199603"/>
                </a:lnTo>
                <a:lnTo>
                  <a:pt x="244427" y="3079740"/>
                </a:lnTo>
                <a:lnTo>
                  <a:pt x="247250" y="2958667"/>
                </a:lnTo>
                <a:lnTo>
                  <a:pt x="249132" y="2835172"/>
                </a:lnTo>
                <a:lnTo>
                  <a:pt x="249132" y="2710467"/>
                </a:lnTo>
                <a:lnTo>
                  <a:pt x="250073" y="2584550"/>
                </a:lnTo>
                <a:lnTo>
                  <a:pt x="249132" y="2457423"/>
                </a:lnTo>
                <a:lnTo>
                  <a:pt x="247250" y="2328480"/>
                </a:lnTo>
                <a:lnTo>
                  <a:pt x="245525" y="2199537"/>
                </a:lnTo>
                <a:lnTo>
                  <a:pt x="241761" y="2068778"/>
                </a:lnTo>
                <a:lnTo>
                  <a:pt x="237841" y="1936808"/>
                </a:lnTo>
                <a:lnTo>
                  <a:pt x="233293" y="1804838"/>
                </a:lnTo>
                <a:lnTo>
                  <a:pt x="226863" y="1671657"/>
                </a:lnTo>
                <a:lnTo>
                  <a:pt x="219179" y="1537265"/>
                </a:lnTo>
                <a:lnTo>
                  <a:pt x="211809" y="1402269"/>
                </a:lnTo>
                <a:lnTo>
                  <a:pt x="202400" y="1267272"/>
                </a:lnTo>
                <a:lnTo>
                  <a:pt x="191109" y="1130459"/>
                </a:lnTo>
                <a:lnTo>
                  <a:pt x="179818" y="995462"/>
                </a:lnTo>
                <a:lnTo>
                  <a:pt x="166801" y="858044"/>
                </a:lnTo>
                <a:lnTo>
                  <a:pt x="152531" y="720020"/>
                </a:lnTo>
                <a:lnTo>
                  <a:pt x="137476" y="583812"/>
                </a:lnTo>
                <a:lnTo>
                  <a:pt x="119912" y="445789"/>
                </a:lnTo>
                <a:lnTo>
                  <a:pt x="101094" y="308370"/>
                </a:lnTo>
                <a:lnTo>
                  <a:pt x="82432" y="170347"/>
                </a:lnTo>
                <a:lnTo>
                  <a:pt x="60635" y="32929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BE43CF-5A8F-4260-9B74-14E5BE9D6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12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0EACBE-7004-1760-E954-EF42F2B6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Chianti y Chianti Clasico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41EC62-691A-8B70-CCEF-1B0AD2399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851173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1716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9514-E952-EC43-6551-D863D2AF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Leyenda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B430B-4D66-B795-20DA-4CC1D65E3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Florencia vs. Siena</a:t>
            </a:r>
          </a:p>
        </p:txBody>
      </p:sp>
    </p:spTree>
    <p:extLst>
      <p:ext uri="{BB962C8B-B14F-4D97-AF65-F5344CB8AC3E}">
        <p14:creationId xmlns:p14="http://schemas.microsoft.com/office/powerpoint/2010/main" val="3255467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65710-8451-44E9-DB9F-E392165B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1938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Content Placeholder 4" descr="A yellow and red shield with a rooster&#10;&#10;Description automatically generated">
            <a:extLst>
              <a:ext uri="{FF2B5EF4-FFF2-40B4-BE49-F238E27FC236}">
                <a16:creationId xmlns:a16="http://schemas.microsoft.com/office/drawing/2014/main" id="{47195AD4-E657-C5F9-CE2F-FD067F48C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2057" y="1114621"/>
            <a:ext cx="4038591" cy="46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71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2ACD6-CDBB-85F5-A3FC-6751C560C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145" y="1241266"/>
            <a:ext cx="453592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1924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2D86BB-893F-471B-AD66-50E01777C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E3F80D-79C6-468A-83E4-3FEA58556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09504C1-96CE-44B4-8DF0-613CF9D1D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F299836-4C10-4395-B386-C0FA537C4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Content Placeholder 4" descr="A red circle with a black rooster in it&#10;&#10;Description automatically generated">
            <a:extLst>
              <a:ext uri="{FF2B5EF4-FFF2-40B4-BE49-F238E27FC236}">
                <a16:creationId xmlns:a16="http://schemas.microsoft.com/office/drawing/2014/main" id="{0D763193-BD0E-E380-981F-55CB0ABA8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763" y="1562504"/>
            <a:ext cx="4983737" cy="373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89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40B3F-8147-DA9E-0A84-E324C5A3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2005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Content Placeholder 4" descr="A red circle with a black rooster on it&#10;&#10;Description automatically generated">
            <a:extLst>
              <a:ext uri="{FF2B5EF4-FFF2-40B4-BE49-F238E27FC236}">
                <a16:creationId xmlns:a16="http://schemas.microsoft.com/office/drawing/2014/main" id="{FF9D4E09-C58B-130E-502F-AE1E10841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763" y="1618876"/>
            <a:ext cx="6443180" cy="36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49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FC0B5-3859-BC77-9FEF-79342A2DD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2013</a:t>
            </a:r>
          </a:p>
        </p:txBody>
      </p:sp>
      <p:pic>
        <p:nvPicPr>
          <p:cNvPr id="5" name="Content Placeholder 4" descr="A logo with a rooster in the center&#10;&#10;Description automatically generated">
            <a:extLst>
              <a:ext uri="{FF2B5EF4-FFF2-40B4-BE49-F238E27FC236}">
                <a16:creationId xmlns:a16="http://schemas.microsoft.com/office/drawing/2014/main" id="{71FF3F83-5FE4-97C1-AB5B-B17D60874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0837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1031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0DB919-7400-855A-9A03-647110C39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Super toscanos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D74F0C-BA48-BBB9-A1F9-30E63437BA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98241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2007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6BEAF2-7528-C580-B543-3DE3270F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Super Toscanos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B9B319-84AD-BCD6-42EE-C730CBADEC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78630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8176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F60CCF-EA41-A18B-F18A-4533D1EC7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077" y="437513"/>
            <a:ext cx="5502614" cy="59543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kumimoji="0" lang="en-US" altLang="en-US" sz="160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Fernando. (2019, junio 19). montefioralle.wine. Retrieved from Leyenda del Gallo Negro: </a:t>
            </a:r>
            <a:r>
              <a:rPr kumimoji="0" lang="en-US" altLang="en-US" sz="160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hlinkClick r:id="rId3"/>
              </a:rPr>
              <a:t>https://www.montefioralle.wine/es/blog/dettaglio/6</a:t>
            </a:r>
            <a:endParaRPr kumimoji="0" lang="en-US" altLang="en-US" sz="1600" u="none" strike="noStrike" cap="none" normalizeH="0" baseline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  <a:p>
            <a:pPr marL="0" marR="0" lvl="0" indent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endParaRPr kumimoji="0" lang="en-US" altLang="en-US" sz="1600" u="none" strike="noStrike" cap="none" normalizeH="0" baseline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  <a:p>
            <a:pPr marL="0" marR="0" lvl="0" indent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kumimoji="0" lang="en-US" altLang="en-US" sz="160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Goerend, J. (2023, dedember 6). decantalo. com . Retrieved from Decantado : </a:t>
            </a:r>
            <a:r>
              <a:rPr kumimoji="0" lang="en-US" altLang="en-US" sz="160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hlinkClick r:id="rId4"/>
              </a:rPr>
              <a:t>https://www.decantalo.com/es/es/blog/el-vino-de-la-toscana-italiana-una-fama-merecida-n159</a:t>
            </a:r>
            <a:endParaRPr kumimoji="0" lang="en-US" altLang="en-US" sz="1600" u="none" strike="noStrike" cap="none" normalizeH="0" baseline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  <a:p>
            <a:pPr marL="0" marR="0" lvl="0" indent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endParaRPr kumimoji="0" lang="en-US" altLang="en-US" sz="1600" u="none" strike="noStrike" cap="none" normalizeH="0" baseline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  <a:p>
            <a:pPr marL="0" marR="0" lvl="0" indent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kumimoji="0" lang="en-US" altLang="en-US" sz="160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MacNeil, K. (2022). The Wine Bible 3rd Edition. New York : Workman Publishing .</a:t>
            </a:r>
          </a:p>
          <a:p>
            <a:pPr marL="0" marR="0" lvl="0" indent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kumimoji="0" lang="en-US" altLang="en-US" sz="160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Trinkhaus, N. (2023, desember 5). turismotoscana.es. Retrieved from Toscana en Italia - lugares que ver, vino, comida y tiempo : </a:t>
            </a:r>
            <a:r>
              <a:rPr kumimoji="0" lang="en-US" altLang="en-US" sz="160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hlinkClick r:id="rId5"/>
              </a:rPr>
              <a:t>https://www.turismotoscana.es/clima-en-la-toscana</a:t>
            </a:r>
            <a:endParaRPr kumimoji="0" lang="en-US" altLang="en-US" sz="1600" u="none" strike="noStrike" cap="none" normalizeH="0" baseline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  <a:p>
            <a:pPr marL="0" marR="0" lvl="0" indent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endParaRPr kumimoji="0" lang="en-US" altLang="en-US" sz="1600" u="none" strike="noStrike" cap="none" normalizeH="0" baseline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  <a:p>
            <a:pPr marL="0" marR="0" lvl="0" indent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kumimoji="0" lang="en-US" altLang="en-US" sz="160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visittuscany.com. (2023, december 5). visittuscany.com . Retrieved from Turismo en Toscana : https://www.visittuscany.com/es/ideas/los-vinos-docg-de-toscana/</a:t>
            </a:r>
          </a:p>
          <a:p>
            <a:pPr marL="0" marR="0" lvl="0" indent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endParaRPr kumimoji="0" lang="en-US" altLang="en-US" sz="1600" u="none" strike="noStrike" cap="none" normalizeH="0" baseline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193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C3B3A1-5E2D-BE2C-58F3-38121832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Historia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EEB49-6857-095A-F3CF-E32CCC9E0316}"/>
              </a:ext>
            </a:extLst>
          </p:cNvPr>
          <p:cNvSpPr>
            <a:spLocks/>
          </p:cNvSpPr>
          <p:nvPr/>
        </p:nvSpPr>
        <p:spPr>
          <a:xfrm>
            <a:off x="1286934" y="2371129"/>
            <a:ext cx="4701324" cy="33286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43484">
              <a:spcAft>
                <a:spcPts val="600"/>
              </a:spcAft>
            </a:pPr>
            <a:r>
              <a:rPr lang="es-ES_tradn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remonta a los asentamientos etruscos del siglo VIII </a:t>
            </a:r>
            <a:r>
              <a:rPr lang="es-ES_tradnl" sz="174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a.c.</a:t>
            </a:r>
            <a:r>
              <a:rPr lang="es-ES_tradn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defTabSz="443484">
              <a:spcAft>
                <a:spcPts val="600"/>
              </a:spcAft>
            </a:pPr>
            <a:r>
              <a:rPr lang="es-ES_tradn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antiguos romanos se referían a los etruscos como ”</a:t>
            </a:r>
            <a:r>
              <a:rPr lang="es-ES_tradnl" sz="174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Tusci</a:t>
            </a:r>
            <a:r>
              <a:rPr lang="es-ES_tradn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s-ES_tradnl" sz="174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Etrusci</a:t>
            </a:r>
            <a:r>
              <a:rPr lang="es-ES_tradn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</a:p>
          <a:p>
            <a:pPr defTabSz="443484">
              <a:spcAft>
                <a:spcPts val="600"/>
              </a:spcAft>
            </a:pPr>
            <a:r>
              <a:rPr lang="es-ES_tradn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Restos de ánforas demuestran que el vino toscano fue exportado al sur de Italia y la Galia tan pronto con en el siglo VII </a:t>
            </a:r>
            <a:r>
              <a:rPr lang="es-ES_tradnl" sz="174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a.c.</a:t>
            </a:r>
            <a:r>
              <a:rPr lang="es-ES_tradn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defTabSz="443484">
              <a:spcAft>
                <a:spcPts val="600"/>
              </a:spcAft>
            </a:pPr>
            <a:r>
              <a:rPr lang="es-ES_tradn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el siglo III ya había referencias literarias de escritos griegos sobre la calidad de vino toscano </a:t>
            </a:r>
          </a:p>
          <a:p>
            <a:pPr>
              <a:spcAft>
                <a:spcPts val="600"/>
              </a:spcAft>
            </a:pP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B3542-CCC1-279A-3C27-86FF93B33424}"/>
              </a:ext>
            </a:extLst>
          </p:cNvPr>
          <p:cNvSpPr>
            <a:spLocks/>
          </p:cNvSpPr>
          <p:nvPr/>
        </p:nvSpPr>
        <p:spPr>
          <a:xfrm>
            <a:off x="6210992" y="2371129"/>
            <a:ext cx="4701325" cy="332862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43484">
              <a:spcAft>
                <a:spcPts val="600"/>
              </a:spcAft>
            </a:pPr>
            <a:r>
              <a:rPr lang="es-ES_tradn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Después de la caída del Imperio Romano y durante toda la edad media, los monasterios fueron los principales productores de vino de la región. </a:t>
            </a:r>
          </a:p>
          <a:p>
            <a:pPr defTabSz="443484">
              <a:spcAft>
                <a:spcPts val="600"/>
              </a:spcAft>
            </a:pPr>
            <a:r>
              <a:rPr lang="es-ES_tradn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Luego de la Guerras Napoleónicas, la Toscana volvió a estar bajo el gobierno de los </a:t>
            </a:r>
            <a:r>
              <a:rPr lang="es-ES_tradnl" sz="1746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Hansburgo</a:t>
            </a:r>
            <a:r>
              <a:rPr lang="es-ES_tradn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varios terratenientes comenzaron a trabajar sus antiguas fintas de vid.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8978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9CDE38-1E31-D500-40FC-2EF2E16B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Clima Toscano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8AAB5-C2CB-2D1B-4256-DA52E3ECA4DC}"/>
              </a:ext>
            </a:extLst>
          </p:cNvPr>
          <p:cNvSpPr>
            <a:spLocks/>
          </p:cNvSpPr>
          <p:nvPr/>
        </p:nvSpPr>
        <p:spPr>
          <a:xfrm>
            <a:off x="1286934" y="2371129"/>
            <a:ext cx="4701324" cy="33286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43484">
              <a:lnSpc>
                <a:spcPct val="90000"/>
              </a:lnSpc>
              <a:spcAft>
                <a:spcPts val="600"/>
              </a:spcAft>
            </a:pPr>
            <a:r>
              <a:rPr lang="es-ES_tradn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Clima Toscano es generalmente templado, con inviernos suaves y veranos frescos.</a:t>
            </a:r>
          </a:p>
          <a:p>
            <a:pPr defTabSz="443484">
              <a:lnSpc>
                <a:spcPct val="90000"/>
              </a:lnSpc>
              <a:spcAft>
                <a:spcPts val="600"/>
              </a:spcAft>
            </a:pPr>
            <a:r>
              <a:rPr lang="es-ES_tradn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presencia ondulada del terreno y la influencia del mar contribuyen a la creación de un microclima que permite el cultivo de muy diferentes de tipos de vino. </a:t>
            </a:r>
          </a:p>
          <a:p>
            <a:pPr defTabSz="443484">
              <a:lnSpc>
                <a:spcPct val="90000"/>
              </a:lnSpc>
              <a:spcAft>
                <a:spcPts val="600"/>
              </a:spcAft>
            </a:pPr>
            <a:r>
              <a:rPr lang="es-ES_tradn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frio en invierno y caluroso en verano.</a:t>
            </a:r>
          </a:p>
          <a:p>
            <a:pPr defTabSz="443484">
              <a:lnSpc>
                <a:spcPct val="90000"/>
              </a:lnSpc>
              <a:spcAft>
                <a:spcPts val="600"/>
              </a:spcAft>
            </a:pPr>
            <a:r>
              <a:rPr lang="es-ES_tradn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temperaturas máximas en invierno pueden llegar a los 12º y las mínimas a los 2º.</a:t>
            </a:r>
          </a:p>
          <a:p>
            <a:pPr defTabSz="443484">
              <a:lnSpc>
                <a:spcPct val="90000"/>
              </a:lnSpc>
              <a:spcAft>
                <a:spcPts val="600"/>
              </a:spcAft>
            </a:pPr>
            <a:endParaRPr lang="es-ES_tradnl" sz="1746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38E5B-9AC0-E56F-A440-988AD2970DDB}"/>
              </a:ext>
            </a:extLst>
          </p:cNvPr>
          <p:cNvSpPr>
            <a:spLocks/>
          </p:cNvSpPr>
          <p:nvPr/>
        </p:nvSpPr>
        <p:spPr>
          <a:xfrm>
            <a:off x="6210992" y="2371129"/>
            <a:ext cx="4701325" cy="332862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43484">
              <a:spcAft>
                <a:spcPts val="600"/>
              </a:spcAft>
            </a:pPr>
            <a:r>
              <a:rPr lang="es-ES_tradn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las zonas costeras las temperaturas son mediterráneas, mientras que en el interior en verano son altas y en inviernos bajas. </a:t>
            </a:r>
          </a:p>
          <a:p>
            <a:pPr defTabSz="443484">
              <a:spcAft>
                <a:spcPts val="600"/>
              </a:spcAft>
            </a:pPr>
            <a:r>
              <a:rPr lang="es-ES_tradn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vientos son únicamente fuertes en la zona del litoral del mar tirreno.</a:t>
            </a:r>
          </a:p>
          <a:p>
            <a:pPr defTabSz="443484">
              <a:spcAft>
                <a:spcPts val="600"/>
              </a:spcAft>
            </a:pPr>
            <a:r>
              <a:rPr lang="es-ES_tradn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lluvias son mas abundantes a lo largo del año que en otros lugares de Italia.</a:t>
            </a:r>
          </a:p>
          <a:p>
            <a:pPr defTabSz="443484">
              <a:spcAft>
                <a:spcPts val="600"/>
              </a:spcAft>
            </a:pPr>
            <a:r>
              <a:rPr lang="es-ES_tradn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las temperaturas son inferiores al resto de Italia.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338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F32B2C-788F-2B57-2104-A7339C99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Suelos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92C3D-524E-31BE-C0D3-98D65361D447}"/>
              </a:ext>
            </a:extLst>
          </p:cNvPr>
          <p:cNvSpPr>
            <a:spLocks/>
          </p:cNvSpPr>
          <p:nvPr/>
        </p:nvSpPr>
        <p:spPr>
          <a:xfrm>
            <a:off x="2217536" y="2324100"/>
            <a:ext cx="4034797" cy="285671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79476">
              <a:lnSpc>
                <a:spcPct val="90000"/>
              </a:lnSpc>
              <a:spcAft>
                <a:spcPts val="600"/>
              </a:spcAft>
            </a:pPr>
            <a:r>
              <a:rPr lang="es-ES_tradnl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68% de los terrenos de la Toscana son colinas</a:t>
            </a:r>
          </a:p>
          <a:p>
            <a:pPr defTabSz="379476">
              <a:lnSpc>
                <a:spcPct val="90000"/>
              </a:lnSpc>
              <a:spcAft>
                <a:spcPts val="600"/>
              </a:spcAft>
            </a:pPr>
            <a:r>
              <a:rPr lang="es-ES_tradnl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 suelos varia considerablemente, pero sus buenos drenajes </a:t>
            </a:r>
          </a:p>
          <a:p>
            <a:pPr defTabSz="379476">
              <a:lnSpc>
                <a:spcPct val="90000"/>
              </a:lnSpc>
              <a:spcAft>
                <a:spcPts val="600"/>
              </a:spcAft>
            </a:pPr>
            <a:r>
              <a:rPr lang="es-ES_tradnl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sur de la Toscana hay una región árida con un suelo de arcilla mas propicia para el cultivo de cereales que para la vid.</a:t>
            </a:r>
          </a:p>
          <a:p>
            <a:pPr defTabSz="379476">
              <a:lnSpc>
                <a:spcPct val="90000"/>
              </a:lnSpc>
              <a:spcAft>
                <a:spcPts val="600"/>
              </a:spcAft>
            </a:pPr>
            <a:r>
              <a:rPr lang="es-ES_tradnl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horizonte es abierto con algunas colinas suaves arcillosas, luego la arcilla desaparece y deja paso al </a:t>
            </a:r>
            <a:r>
              <a:rPr lang="es-ES_tradnl" sz="149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galestro</a:t>
            </a:r>
            <a:r>
              <a:rPr lang="es-ES_tradnl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(arcilla esquistosa) </a:t>
            </a:r>
          </a:p>
          <a:p>
            <a:pPr defTabSz="379476">
              <a:lnSpc>
                <a:spcPct val="90000"/>
              </a:lnSpc>
              <a:spcAft>
                <a:spcPts val="600"/>
              </a:spcAft>
            </a:pPr>
            <a:endParaRPr lang="es-ES_tradnl" sz="149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2C3E1-AEAC-F36E-B6BD-47138DE7081F}"/>
              </a:ext>
            </a:extLst>
          </p:cNvPr>
          <p:cNvSpPr>
            <a:spLocks/>
          </p:cNvSpPr>
          <p:nvPr/>
        </p:nvSpPr>
        <p:spPr>
          <a:xfrm>
            <a:off x="6443489" y="2324100"/>
            <a:ext cx="4034798" cy="285671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79476">
              <a:spcAft>
                <a:spcPts val="600"/>
              </a:spcAft>
            </a:pPr>
            <a:r>
              <a:rPr lang="es-ES_tradnl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suelos varían considerablemente, pero las laderas bien drenadas de las colinas centrales tienden a ser arcillosas, calizas y areniscas intercaladas con </a:t>
            </a:r>
            <a:r>
              <a:rPr lang="es-ES_tradnl" sz="149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galestro</a:t>
            </a:r>
            <a:r>
              <a:rPr lang="es-ES_tradnl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una roca quebradiza, escamosa, parecida a esquisto, y </a:t>
            </a:r>
            <a:r>
              <a:rPr lang="es-ES_tradnl" sz="149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alberese</a:t>
            </a:r>
            <a:r>
              <a:rPr lang="es-ES_tradnl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una marga calcárea de grano fino.</a:t>
            </a:r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D3CDF-4EC4-F9DA-F17B-0F32569F9238}"/>
              </a:ext>
            </a:extLst>
          </p:cNvPr>
          <p:cNvSpPr>
            <a:spLocks/>
          </p:cNvSpPr>
          <p:nvPr/>
        </p:nvSpPr>
        <p:spPr>
          <a:xfrm>
            <a:off x="1720964" y="5491908"/>
            <a:ext cx="3227561" cy="254875"/>
          </a:xfrm>
          <a:prstGeom prst="rect">
            <a:avLst/>
          </a:prstGeom>
        </p:spPr>
        <p:txBody>
          <a:bodyPr/>
          <a:lstStyle/>
          <a:p>
            <a:pPr defTabSz="379476">
              <a:spcAft>
                <a:spcPts val="600"/>
              </a:spcAft>
            </a:pPr>
            <a:r>
              <a:rPr lang="en-US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MacNeil,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65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089A2-FBC0-C8C4-8060-9944516A0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Denominaciones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C4FC7-6385-80F6-1AD9-1CFA2FEE1CCE}"/>
              </a:ext>
            </a:extLst>
          </p:cNvPr>
          <p:cNvSpPr>
            <a:spLocks/>
          </p:cNvSpPr>
          <p:nvPr/>
        </p:nvSpPr>
        <p:spPr>
          <a:xfrm>
            <a:off x="1637066" y="2925232"/>
            <a:ext cx="4359294" cy="520625"/>
          </a:xfrm>
          <a:prstGeom prst="rect">
            <a:avLst/>
          </a:prstGeom>
        </p:spPr>
        <p:txBody>
          <a:bodyPr/>
          <a:lstStyle/>
          <a:p>
            <a:pPr algn="ctr" defTabSz="411480">
              <a:spcAft>
                <a:spcPts val="600"/>
              </a:spcAft>
            </a:pPr>
            <a:r>
              <a:rPr lang="en-US" sz="16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VdT</a:t>
            </a:r>
            <a:r>
              <a:rPr lang="en-US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(Vinos de mesa)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6D4DD-CDD7-63F6-59AA-9F0C481F97B7}"/>
              </a:ext>
            </a:extLst>
          </p:cNvPr>
          <p:cNvSpPr>
            <a:spLocks/>
          </p:cNvSpPr>
          <p:nvPr/>
        </p:nvSpPr>
        <p:spPr>
          <a:xfrm>
            <a:off x="1637066" y="3445857"/>
            <a:ext cx="4359295" cy="2565836"/>
          </a:xfrm>
          <a:prstGeom prst="rect">
            <a:avLst/>
          </a:prstGeom>
        </p:spPr>
        <p:txBody>
          <a:bodyPr/>
          <a:lstStyle/>
          <a:p>
            <a:pPr defTabSz="411480">
              <a:spcAft>
                <a:spcPts val="600"/>
              </a:spcAft>
            </a:pPr>
            <a:r>
              <a:rPr lang="es-ES_tradnl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Clasificación mas básica o nivel simple de vinos Italianos </a:t>
            </a:r>
          </a:p>
          <a:p>
            <a:pPr defTabSz="411480">
              <a:spcAft>
                <a:spcPts val="600"/>
              </a:spcAft>
            </a:pPr>
            <a:r>
              <a:rPr lang="es-ES_tradnl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Solo pueden identificarse por la tipología y el nombre de la bodega o del vino</a:t>
            </a:r>
          </a:p>
          <a:p>
            <a:pPr defTabSz="411480">
              <a:spcAft>
                <a:spcPts val="600"/>
              </a:spcAft>
            </a:pPr>
            <a:r>
              <a:rPr lang="es-ES_tradnl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la etiqueta no pueden llevar información sobre la añada</a:t>
            </a:r>
          </a:p>
          <a:p>
            <a:pPr defTabSz="411480">
              <a:spcAft>
                <a:spcPts val="600"/>
              </a:spcAft>
            </a:pPr>
            <a:r>
              <a:rPr lang="es-ES_tradnl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responden a normas establecidas 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79FB6-C3A1-D037-0321-8A0A6060113D}"/>
              </a:ext>
            </a:extLst>
          </p:cNvPr>
          <p:cNvSpPr>
            <a:spLocks/>
          </p:cNvSpPr>
          <p:nvPr/>
        </p:nvSpPr>
        <p:spPr>
          <a:xfrm>
            <a:off x="6202890" y="2925232"/>
            <a:ext cx="4359295" cy="520625"/>
          </a:xfrm>
          <a:prstGeom prst="rect">
            <a:avLst/>
          </a:prstGeom>
        </p:spPr>
        <p:txBody>
          <a:bodyPr/>
          <a:lstStyle/>
          <a:p>
            <a:pPr algn="ctr" defTabSz="411480">
              <a:spcAft>
                <a:spcPts val="600"/>
              </a:spcAft>
            </a:pPr>
            <a:r>
              <a:rPr lang="es-ES_tradnl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IGT (Indicaciones Geográficas Típicas)</a:t>
            </a:r>
            <a:endParaRPr lang="es-ES_tradnl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F64DF4-C269-073B-0A3C-8C6EB499ACC5}"/>
              </a:ext>
            </a:extLst>
          </p:cNvPr>
          <p:cNvSpPr>
            <a:spLocks/>
          </p:cNvSpPr>
          <p:nvPr/>
        </p:nvSpPr>
        <p:spPr>
          <a:xfrm>
            <a:off x="6202890" y="3445857"/>
            <a:ext cx="4359295" cy="2565836"/>
          </a:xfrm>
          <a:prstGeom prst="rect">
            <a:avLst/>
          </a:prstGeom>
        </p:spPr>
        <p:txBody>
          <a:bodyPr/>
          <a:lstStyle/>
          <a:p>
            <a:pPr defTabSz="411480">
              <a:spcAft>
                <a:spcPts val="600"/>
              </a:spcAft>
            </a:pPr>
            <a:r>
              <a:rPr lang="es-ES_tradnl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 creada en 1992 como un paso sobre </a:t>
            </a:r>
            <a:r>
              <a:rPr lang="es-ES_tradnl" sz="16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VdT</a:t>
            </a:r>
            <a:r>
              <a:rPr lang="es-ES_tradnl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defTabSz="411480">
              <a:spcAft>
                <a:spcPts val="600"/>
              </a:spcAft>
            </a:pPr>
            <a:r>
              <a:rPr lang="es-ES_tradnl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Proceden de una zona geográfica concreta.</a:t>
            </a:r>
          </a:p>
          <a:p>
            <a:pPr defTabSz="411480">
              <a:spcAft>
                <a:spcPts val="600"/>
              </a:spcAft>
            </a:pPr>
            <a:r>
              <a:rPr lang="es-ES_tradnl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identificación de la variedad es algo secundario, lo primordial es la zona geográfica</a:t>
            </a:r>
          </a:p>
          <a:p>
            <a:pPr defTabSz="411480">
              <a:spcAft>
                <a:spcPts val="600"/>
              </a:spcAft>
            </a:pPr>
            <a:r>
              <a:rPr lang="es-ES_tradnl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2021 habían 118 IGT en Italia</a:t>
            </a:r>
          </a:p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4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0DC0F2C-5C27-4EC6-9754-B361B0C72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77E138-7645-4D07-B09A-9F3642A6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56C5CFB-285C-4778-978B-B23EF471F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0C4BFD8-0A80-40F1-9F9B-E9981F6B7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F080229-11A6-48C1-B5FC-010FF29E7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34F3838-F7FD-4275-8FE5-11B53CF38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014878A-F933-408B-A8C5-8853A9EB4D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4358457-400C-407C-B1C7-322E3A951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BB5C445F-93DC-425D-8531-0B9FF4434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FD7CA6C4-0411-42B4-9084-F7340B4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B0122352-D2A8-463A-98F7-51B4C4409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3C8920-9D43-4D0B-A4F1-A5EAA0CE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385410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Denominaciones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6A0E89-562A-4A9E-98AC-2BA897ABB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8952A-5331-2036-1A99-6BB7D1403CCE}"/>
              </a:ext>
            </a:extLst>
          </p:cNvPr>
          <p:cNvSpPr>
            <a:spLocks/>
          </p:cNvSpPr>
          <p:nvPr/>
        </p:nvSpPr>
        <p:spPr>
          <a:xfrm>
            <a:off x="2213102" y="1289719"/>
            <a:ext cx="3796587" cy="726701"/>
          </a:xfrm>
          <a:prstGeom prst="rect">
            <a:avLst/>
          </a:prstGeom>
        </p:spPr>
        <p:txBody>
          <a:bodyPr/>
          <a:lstStyle/>
          <a:p>
            <a:pPr algn="ctr" defTabSz="356616">
              <a:spcAft>
                <a:spcPts val="600"/>
              </a:spcAft>
            </a:pPr>
            <a:r>
              <a:rPr lang="es-ES_tradnl" sz="140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DOCs</a:t>
            </a:r>
            <a:r>
              <a:rPr lang="es-ES_tradnl" sz="14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(Denominación de Origen Controlada)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72FCF-E0E0-19A1-A79C-5E611CD5CEDA}"/>
              </a:ext>
            </a:extLst>
          </p:cNvPr>
          <p:cNvSpPr>
            <a:spLocks/>
          </p:cNvSpPr>
          <p:nvPr/>
        </p:nvSpPr>
        <p:spPr>
          <a:xfrm>
            <a:off x="2213102" y="2016420"/>
            <a:ext cx="3796588" cy="2234633"/>
          </a:xfrm>
          <a:prstGeom prst="rect">
            <a:avLst/>
          </a:prstGeom>
        </p:spPr>
        <p:txBody>
          <a:bodyPr/>
          <a:lstStyle/>
          <a:p>
            <a:pPr defTabSz="356616">
              <a:spcAft>
                <a:spcPts val="600"/>
              </a:spcAft>
            </a:pPr>
            <a:r>
              <a:rPr lang="es-ES_tradnl" sz="14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332 zonas de denominación DOC</a:t>
            </a:r>
          </a:p>
          <a:p>
            <a:pPr defTabSz="356616">
              <a:spcAft>
                <a:spcPts val="600"/>
              </a:spcAft>
            </a:pPr>
            <a:r>
              <a:rPr lang="es-ES_tradnl" sz="14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 reglas de los hacedores de vino y porcentaje permitido de variades de uvas</a:t>
            </a:r>
          </a:p>
          <a:p>
            <a:pPr defTabSz="356616">
              <a:spcAft>
                <a:spcPts val="600"/>
              </a:spcAft>
            </a:pPr>
            <a:r>
              <a:rPr lang="es-ES_tradnl" sz="14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primer DOC fue un vino simple Toscano “</a:t>
            </a:r>
            <a:r>
              <a:rPr lang="es-ES_tradnl" sz="140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Vernacia</a:t>
            </a:r>
            <a:r>
              <a:rPr lang="es-ES_tradnl" sz="14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San </a:t>
            </a:r>
            <a:r>
              <a:rPr lang="es-ES_tradnl" sz="140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Gimignano</a:t>
            </a:r>
            <a:r>
              <a:rPr lang="es-ES_tradnl" sz="14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1966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000E-7166-28C9-5B40-15C616A020E9}"/>
              </a:ext>
            </a:extLst>
          </p:cNvPr>
          <p:cNvSpPr>
            <a:spLocks/>
          </p:cNvSpPr>
          <p:nvPr/>
        </p:nvSpPr>
        <p:spPr>
          <a:xfrm>
            <a:off x="6189559" y="1164592"/>
            <a:ext cx="3796589" cy="1047936"/>
          </a:xfrm>
          <a:prstGeom prst="rect">
            <a:avLst/>
          </a:prstGeom>
        </p:spPr>
        <p:txBody>
          <a:bodyPr/>
          <a:lstStyle/>
          <a:p>
            <a:pPr defTabSz="356616">
              <a:spcAft>
                <a:spcPts val="600"/>
              </a:spcAft>
            </a:pPr>
            <a:r>
              <a:rPr lang="es-ES_tradnl" sz="14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DOGC (Denominaciones de Origen Controlada y Garantizada)</a:t>
            </a:r>
            <a:endParaRPr lang="es-ES_tradnl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AB04F9-3DE7-3EDA-2876-920DCF35CD24}"/>
              </a:ext>
            </a:extLst>
          </p:cNvPr>
          <p:cNvSpPr>
            <a:spLocks/>
          </p:cNvSpPr>
          <p:nvPr/>
        </p:nvSpPr>
        <p:spPr>
          <a:xfrm>
            <a:off x="6189559" y="2408638"/>
            <a:ext cx="3796589" cy="1842415"/>
          </a:xfrm>
          <a:prstGeom prst="rect">
            <a:avLst/>
          </a:prstGeom>
        </p:spPr>
        <p:txBody>
          <a:bodyPr/>
          <a:lstStyle/>
          <a:p>
            <a:pPr defTabSz="356616">
              <a:spcAft>
                <a:spcPts val="600"/>
              </a:spcAft>
            </a:pPr>
            <a:r>
              <a:rPr lang="es-ES_tradnl" sz="14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76 zonas de denominación DOGC</a:t>
            </a:r>
          </a:p>
          <a:p>
            <a:pPr defTabSz="356616">
              <a:spcAft>
                <a:spcPts val="600"/>
              </a:spcAft>
            </a:pPr>
            <a:r>
              <a:rPr lang="es-ES_tradnl" sz="14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el control de calidad mas estricto que hay en Italia</a:t>
            </a:r>
          </a:p>
          <a:p>
            <a:pPr defTabSz="356616">
              <a:spcAft>
                <a:spcPts val="600"/>
              </a:spcAft>
            </a:pPr>
            <a:r>
              <a:rPr lang="es-ES_tradnl" sz="14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primer DOGC fue establecido en 1980 </a:t>
            </a:r>
            <a:r>
              <a:rPr lang="es-ES_tradnl" sz="140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Brunello</a:t>
            </a:r>
            <a:r>
              <a:rPr lang="es-ES_tradnl" sz="14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s-ES_tradnl" sz="140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Montalcino</a:t>
            </a:r>
            <a:r>
              <a:rPr lang="es-ES_tradnl" sz="14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_tradnl" sz="140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Barolo,y</a:t>
            </a:r>
            <a:r>
              <a:rPr lang="es-ES_tradnl" sz="14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40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Franciacorta</a:t>
            </a:r>
            <a:r>
              <a:rPr lang="es-ES_tradnl" sz="140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8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B9B23A-794E-F31E-CF1F-C9011C21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s-ES_tradnl" sz="2500">
                <a:solidFill>
                  <a:srgbClr val="EBEBEB"/>
                </a:solidFill>
              </a:rPr>
              <a:t>Denominaciones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D2E0A56-DC16-91A5-5917-797E642FFE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928475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3763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{9EEFBB5F-B0DB-5441-B356-F946F70FDF12}tf10001076</Template>
  <TotalTime>1243</TotalTime>
  <Words>2388</Words>
  <Application>Microsoft Office PowerPoint</Application>
  <PresentationFormat>Widescreen</PresentationFormat>
  <Paragraphs>214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Century Gothic</vt:lpstr>
      <vt:lpstr>Wingdings 3</vt:lpstr>
      <vt:lpstr>Ion Boardroom</vt:lpstr>
      <vt:lpstr>PowerPoint Presentation</vt:lpstr>
      <vt:lpstr>PowerPoint Presentation</vt:lpstr>
      <vt:lpstr>PowerPoint Presentation</vt:lpstr>
      <vt:lpstr>Historia </vt:lpstr>
      <vt:lpstr>Clima Toscano</vt:lpstr>
      <vt:lpstr>Suelos</vt:lpstr>
      <vt:lpstr>Denominaciones </vt:lpstr>
      <vt:lpstr>Denominaciones </vt:lpstr>
      <vt:lpstr>Denominaciones </vt:lpstr>
      <vt:lpstr>Vinos mas importantes de la Toscana</vt:lpstr>
      <vt:lpstr>Principales Uvas de la Toscana</vt:lpstr>
      <vt:lpstr>Regiones Principales de la Toscana Brunello de Montalcino</vt:lpstr>
      <vt:lpstr>Brunello de Montalcino</vt:lpstr>
      <vt:lpstr>Brunello de Montalcino</vt:lpstr>
      <vt:lpstr>Brunello de Montalcino</vt:lpstr>
      <vt:lpstr>Brunello de Montalcino sus mejores productores</vt:lpstr>
      <vt:lpstr>Vino Novile di Montepulciano</vt:lpstr>
      <vt:lpstr>Vino Novile di Montepulciano</vt:lpstr>
      <vt:lpstr>Vino Nobile di Montepulciano</vt:lpstr>
      <vt:lpstr>Vino Novile di Montepulciano</vt:lpstr>
      <vt:lpstr>Vernaccia di San Gimignano</vt:lpstr>
      <vt:lpstr>Vernaccia di San Gimignano</vt:lpstr>
      <vt:lpstr>Chianti y Chianti Clasico</vt:lpstr>
      <vt:lpstr>Chianti</vt:lpstr>
      <vt:lpstr>Chianti y Chanti Clasico</vt:lpstr>
      <vt:lpstr>Chianti y Chianti Clasico</vt:lpstr>
      <vt:lpstr>Chianti y Chianti Clasico</vt:lpstr>
      <vt:lpstr>Chianti y Chianti Clasico</vt:lpstr>
      <vt:lpstr>Chianti y Chianti Clasico</vt:lpstr>
      <vt:lpstr>Chianti y Chianti Clasico</vt:lpstr>
      <vt:lpstr>Leyenda </vt:lpstr>
      <vt:lpstr>1938</vt:lpstr>
      <vt:lpstr>1924</vt:lpstr>
      <vt:lpstr>2005</vt:lpstr>
      <vt:lpstr>2013</vt:lpstr>
      <vt:lpstr>Super toscanos </vt:lpstr>
      <vt:lpstr>Super Toscanos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Toscana</dc:title>
  <dc:creator>Juan Lamboy</dc:creator>
  <cp:lastModifiedBy>Alejandro Ferris</cp:lastModifiedBy>
  <cp:revision>15</cp:revision>
  <dcterms:created xsi:type="dcterms:W3CDTF">2024-01-15T15:25:13Z</dcterms:created>
  <dcterms:modified xsi:type="dcterms:W3CDTF">2024-02-13T01:24:49Z</dcterms:modified>
</cp:coreProperties>
</file>