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0" r:id="rId5"/>
    <p:sldId id="269" r:id="rId6"/>
    <p:sldId id="263" r:id="rId7"/>
    <p:sldId id="271" r:id="rId8"/>
    <p:sldId id="272" r:id="rId9"/>
    <p:sldId id="257" r:id="rId10"/>
    <p:sldId id="267" r:id="rId11"/>
    <p:sldId id="268" r:id="rId12"/>
    <p:sldId id="266" r:id="rId13"/>
    <p:sldId id="270" r:id="rId14"/>
    <p:sldId id="273" r:id="rId15"/>
    <p:sldId id="277" r:id="rId16"/>
    <p:sldId id="278" r:id="rId17"/>
    <p:sldId id="264" r:id="rId18"/>
    <p:sldId id="274" r:id="rId19"/>
    <p:sldId id="279" r:id="rId20"/>
    <p:sldId id="275" r:id="rId21"/>
    <p:sldId id="280" r:id="rId22"/>
    <p:sldId id="276" r:id="rId23"/>
    <p:sldId id="281" r:id="rId24"/>
    <p:sldId id="259" r:id="rId25"/>
  </p:sldIdLst>
  <p:sldSz cx="12192000" cy="6858000"/>
  <p:notesSz cx="6858000" cy="9144000"/>
  <p:defaultText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89" autoAdjust="0"/>
    <p:restoredTop sz="94660"/>
  </p:normalViewPr>
  <p:slideViewPr>
    <p:cSldViewPr snapToGrid="0">
      <p:cViewPr varScale="1">
        <p:scale>
          <a:sx n="111" d="100"/>
          <a:sy n="111" d="100"/>
        </p:scale>
        <p:origin x="420"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9ED8-A2AF-4041-A57F-806D431C7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77862832-3F99-DD86-5152-4007A826C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D13FAA14-2D59-B558-0D41-C1CCD397F182}"/>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5" name="Footer Placeholder 4">
            <a:extLst>
              <a:ext uri="{FF2B5EF4-FFF2-40B4-BE49-F238E27FC236}">
                <a16:creationId xmlns:a16="http://schemas.microsoft.com/office/drawing/2014/main" id="{7EF77B3E-3EAD-D099-A818-A4173A994DCE}"/>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3303DCA7-8FA2-AD4F-E994-4E0FD94FC1B6}"/>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87040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C7AB-0702-0801-2AFE-4F888C929CB6}"/>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C10638E1-F3F7-A46A-B5E2-3C96B9EF21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6A181ACF-CE11-CA19-FDE8-09C5703B629D}"/>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5" name="Footer Placeholder 4">
            <a:extLst>
              <a:ext uri="{FF2B5EF4-FFF2-40B4-BE49-F238E27FC236}">
                <a16:creationId xmlns:a16="http://schemas.microsoft.com/office/drawing/2014/main" id="{2AFBC9FB-3B5A-D21F-E3BE-A51B6119B961}"/>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825F7D0D-4BD4-3C65-71B9-94719C2AE292}"/>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211109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9BA05-9B47-8466-801F-8511AD18C4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376F6C75-FDB4-EDF3-DC0B-0D2C44D75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C5B86A82-8FC6-3E50-26BC-31B473DF5914}"/>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5" name="Footer Placeholder 4">
            <a:extLst>
              <a:ext uri="{FF2B5EF4-FFF2-40B4-BE49-F238E27FC236}">
                <a16:creationId xmlns:a16="http://schemas.microsoft.com/office/drawing/2014/main" id="{6B7CE36C-5B4A-830F-E479-A8C4F082A4B6}"/>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D4F9C6C3-16B5-FE1C-A6BB-8C0C9FC87F55}"/>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293230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E836-626A-98E3-6ECF-BB6500BE99EF}"/>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FC11E4E8-163B-802E-82BE-FFDB5B2441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48BFCA7B-48D6-54AA-BFFE-E93968342C40}"/>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5" name="Footer Placeholder 4">
            <a:extLst>
              <a:ext uri="{FF2B5EF4-FFF2-40B4-BE49-F238E27FC236}">
                <a16:creationId xmlns:a16="http://schemas.microsoft.com/office/drawing/2014/main" id="{FA824AB1-C9F4-F018-4ACF-D2FCF2F999DA}"/>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84CA0DB5-C231-672A-DB60-195587A40E74}"/>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40611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A680-6855-46B8-FAEA-EAAD1B437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D4071E29-F044-F4FC-C0BC-A967781AC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57E3CA-5574-C54E-8319-74A98F5C01EC}"/>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5" name="Footer Placeholder 4">
            <a:extLst>
              <a:ext uri="{FF2B5EF4-FFF2-40B4-BE49-F238E27FC236}">
                <a16:creationId xmlns:a16="http://schemas.microsoft.com/office/drawing/2014/main" id="{BBE780BA-CF3B-F746-9A6A-247DDC497085}"/>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F7B9E95E-EF3B-D1B4-2BC0-62F4CBDF4A0D}"/>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333539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05E4-93F3-DB41-DA9C-B1669053A956}"/>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89A6E59A-EBC2-6828-F44F-3876230623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A2AAB542-2FC5-3F01-7D0B-E1CF6BE4D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62B714F1-9C15-A3D5-0208-A64C47C5A864}"/>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6" name="Footer Placeholder 5">
            <a:extLst>
              <a:ext uri="{FF2B5EF4-FFF2-40B4-BE49-F238E27FC236}">
                <a16:creationId xmlns:a16="http://schemas.microsoft.com/office/drawing/2014/main" id="{33ED199A-372A-A225-DF20-2BC028F1208A}"/>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3A49061B-45A4-F30A-DECE-451E457C5D44}"/>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347147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EA66-686E-9D6C-5837-CBA0234AB2B9}"/>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1993526A-4C54-6FE3-78EA-9F5482A5E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4F037D-1E65-4FAA-5D0D-878E3CCB1F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C6749116-3781-82D2-65C2-D3E1E357A9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42FBB8-602B-A56B-314B-850A15E3C2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D126C0F6-CE19-5CBD-2633-F5545AF7B767}"/>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8" name="Footer Placeholder 7">
            <a:extLst>
              <a:ext uri="{FF2B5EF4-FFF2-40B4-BE49-F238E27FC236}">
                <a16:creationId xmlns:a16="http://schemas.microsoft.com/office/drawing/2014/main" id="{DB92E462-B379-584A-6A9B-676A39085575}"/>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E485393C-8321-ACC0-2D10-57AFB666304E}"/>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68073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E034-7E75-59C5-E331-100C7999BB95}"/>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97D02974-8643-7297-B439-3B98901C9773}"/>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4" name="Footer Placeholder 3">
            <a:extLst>
              <a:ext uri="{FF2B5EF4-FFF2-40B4-BE49-F238E27FC236}">
                <a16:creationId xmlns:a16="http://schemas.microsoft.com/office/drawing/2014/main" id="{3F0F7A7B-0FC1-0840-2C34-C0830A5E391B}"/>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459A8ACB-D574-5CA5-BD13-8FF4DB743CFB}"/>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33171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64D04B-A8D0-527C-DE4D-8F6161A9902B}"/>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3" name="Footer Placeholder 2">
            <a:extLst>
              <a:ext uri="{FF2B5EF4-FFF2-40B4-BE49-F238E27FC236}">
                <a16:creationId xmlns:a16="http://schemas.microsoft.com/office/drawing/2014/main" id="{B6514BB9-3600-D3B7-7257-E2929810F75B}"/>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A67E5AFA-B6B9-718B-117C-89622F098559}"/>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152468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307E-1F50-A022-8076-4290E5899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5910A9E8-842C-DD3A-3739-F7D6D4479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F6DFAF70-11EF-1636-C00C-F2FF7472D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1A775-C62C-EE1C-DA82-95FB16F7B4E2}"/>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6" name="Footer Placeholder 5">
            <a:extLst>
              <a:ext uri="{FF2B5EF4-FFF2-40B4-BE49-F238E27FC236}">
                <a16:creationId xmlns:a16="http://schemas.microsoft.com/office/drawing/2014/main" id="{B29218CA-4B6F-A8F5-76EC-E8329E881BE7}"/>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5CB1EE03-A8C3-B85C-E997-FBE448CEBEB8}"/>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121072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4387-D9B4-7096-F538-45D1D7EA6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DD1DB8F9-15F0-9A77-8E85-C8ABD040C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937988A0-DFD1-A555-B924-1C8DAFB3F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9E8C3-A966-4669-2C39-8D9DE9796A2A}"/>
              </a:ext>
            </a:extLst>
          </p:cNvPr>
          <p:cNvSpPr>
            <a:spLocks noGrp="1"/>
          </p:cNvSpPr>
          <p:nvPr>
            <p:ph type="dt" sz="half" idx="10"/>
          </p:nvPr>
        </p:nvSpPr>
        <p:spPr/>
        <p:txBody>
          <a:bodyPr/>
          <a:lstStyle/>
          <a:p>
            <a:fld id="{9FFA8DF2-DBBD-4C97-8427-5E4DBE9B38DD}" type="datetimeFigureOut">
              <a:rPr lang="en-PR" smtClean="0"/>
              <a:t>03/04/2024</a:t>
            </a:fld>
            <a:endParaRPr lang="en-PR"/>
          </a:p>
        </p:txBody>
      </p:sp>
      <p:sp>
        <p:nvSpPr>
          <p:cNvPr id="6" name="Footer Placeholder 5">
            <a:extLst>
              <a:ext uri="{FF2B5EF4-FFF2-40B4-BE49-F238E27FC236}">
                <a16:creationId xmlns:a16="http://schemas.microsoft.com/office/drawing/2014/main" id="{66452249-E4A5-2206-57E9-5EFE45BDAF06}"/>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955F1365-B624-6AC9-A2A9-C8AE18197E27}"/>
              </a:ext>
            </a:extLst>
          </p:cNvPr>
          <p:cNvSpPr>
            <a:spLocks noGrp="1"/>
          </p:cNvSpPr>
          <p:nvPr>
            <p:ph type="sldNum" sz="quarter" idx="12"/>
          </p:nvPr>
        </p:nvSpPr>
        <p:spPr/>
        <p:txBody>
          <a:bodyPr/>
          <a:lstStyle/>
          <a:p>
            <a:fld id="{A87484FB-A00A-4FD4-BEFA-23062B313469}" type="slidenum">
              <a:rPr lang="en-PR" smtClean="0"/>
              <a:t>‹#›</a:t>
            </a:fld>
            <a:endParaRPr lang="en-PR"/>
          </a:p>
        </p:txBody>
      </p:sp>
    </p:spTree>
    <p:extLst>
      <p:ext uri="{BB962C8B-B14F-4D97-AF65-F5344CB8AC3E}">
        <p14:creationId xmlns:p14="http://schemas.microsoft.com/office/powerpoint/2010/main" val="44436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3B78AC-37C4-04FC-14AA-C3BCE5FFA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F773E4BF-9461-EB04-9B59-BE1FA922B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B9A55AA4-65DE-E8C2-33B6-51A78AEB3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A8DF2-DBBD-4C97-8427-5E4DBE9B38DD}" type="datetimeFigureOut">
              <a:rPr lang="en-PR" smtClean="0"/>
              <a:t>03/04/2024</a:t>
            </a:fld>
            <a:endParaRPr lang="en-PR"/>
          </a:p>
        </p:txBody>
      </p:sp>
      <p:sp>
        <p:nvSpPr>
          <p:cNvPr id="5" name="Footer Placeholder 4">
            <a:extLst>
              <a:ext uri="{FF2B5EF4-FFF2-40B4-BE49-F238E27FC236}">
                <a16:creationId xmlns:a16="http://schemas.microsoft.com/office/drawing/2014/main" id="{5B96F7AB-05DD-5E44-A56C-0B72FBFE3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R"/>
          </a:p>
        </p:txBody>
      </p:sp>
      <p:sp>
        <p:nvSpPr>
          <p:cNvPr id="6" name="Slide Number Placeholder 5">
            <a:extLst>
              <a:ext uri="{FF2B5EF4-FFF2-40B4-BE49-F238E27FC236}">
                <a16:creationId xmlns:a16="http://schemas.microsoft.com/office/drawing/2014/main" id="{2D300B6E-DACC-0473-2AA3-DDD5E979E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84FB-A00A-4FD4-BEFA-23062B313469}" type="slidenum">
              <a:rPr lang="en-PR" smtClean="0"/>
              <a:t>‹#›</a:t>
            </a:fld>
            <a:endParaRPr lang="en-PR"/>
          </a:p>
        </p:txBody>
      </p:sp>
    </p:spTree>
    <p:extLst>
      <p:ext uri="{BB962C8B-B14F-4D97-AF65-F5344CB8AC3E}">
        <p14:creationId xmlns:p14="http://schemas.microsoft.com/office/powerpoint/2010/main" val="864125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ne-searcher.com/regions-grignolino+d%27asti" TargetMode="External"/><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hyperlink" Target="https://www.wine-searcher.com/regions-ruche+di+castagnole+monferrato" TargetMode="External"/><Relationship Id="rId4" Type="http://schemas.openxmlformats.org/officeDocument/2006/relationships/hyperlink" Target="https://www.wine-searcher.com/regions-grignolino+del+monferrato+casales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edmont travel - Lonely Planet | Italy, Europe">
            <a:extLst>
              <a:ext uri="{FF2B5EF4-FFF2-40B4-BE49-F238E27FC236}">
                <a16:creationId xmlns:a16="http://schemas.microsoft.com/office/drawing/2014/main" id="{5BD61F49-DCF7-858E-42B1-D9025C808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070"/>
            <a:ext cx="12192000" cy="80443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285E72-4DEB-4617-602C-816D0B9405D2}"/>
              </a:ext>
            </a:extLst>
          </p:cNvPr>
          <p:cNvSpPr>
            <a:spLocks noGrp="1"/>
          </p:cNvSpPr>
          <p:nvPr>
            <p:ph type="ctrTitle"/>
          </p:nvPr>
        </p:nvSpPr>
        <p:spPr>
          <a:xfrm>
            <a:off x="3480100" y="3429000"/>
            <a:ext cx="5853953" cy="1121766"/>
          </a:xfrm>
          <a:ln>
            <a:noFill/>
          </a:ln>
          <a:effectLst>
            <a:glow rad="635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ormAutofit fontScale="90000"/>
          </a:bodyPr>
          <a:lstStyle/>
          <a:p>
            <a:r>
              <a:rPr lang="en-US" b="1" dirty="0"/>
              <a:t>Piedmont, Italy</a:t>
            </a:r>
            <a:br>
              <a:rPr lang="en-US" b="1" dirty="0"/>
            </a:br>
            <a:r>
              <a:rPr lang="en-US" sz="2400" b="1" dirty="0"/>
              <a:t>By: Marielly Sierra</a:t>
            </a:r>
            <a:endParaRPr lang="en-PR" b="1" dirty="0"/>
          </a:p>
        </p:txBody>
      </p:sp>
    </p:spTree>
    <p:extLst>
      <p:ext uri="{BB962C8B-B14F-4D97-AF65-F5344CB8AC3E}">
        <p14:creationId xmlns:p14="http://schemas.microsoft.com/office/powerpoint/2010/main" val="194950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9FA4-AC89-8FA2-9FF4-5B8AF0C3E0E8}"/>
              </a:ext>
            </a:extLst>
          </p:cNvPr>
          <p:cNvSpPr>
            <a:spLocks noGrp="1"/>
          </p:cNvSpPr>
          <p:nvPr>
            <p:ph type="title"/>
          </p:nvPr>
        </p:nvSpPr>
        <p:spPr>
          <a:xfrm>
            <a:off x="2478296" y="0"/>
            <a:ext cx="6657975" cy="672860"/>
          </a:xfrm>
        </p:spPr>
        <p:txBody>
          <a:bodyPr>
            <a:noAutofit/>
          </a:bodyPr>
          <a:lstStyle/>
          <a:p>
            <a:r>
              <a:rPr lang="en-US" sz="3200" b="1" dirty="0"/>
              <a:t>      </a:t>
            </a:r>
            <a:r>
              <a:rPr lang="en-US" sz="3200" b="1" dirty="0" err="1"/>
              <a:t>Varietales</a:t>
            </a:r>
            <a:r>
              <a:rPr lang="en-US" sz="3200" b="1" dirty="0"/>
              <a:t> </a:t>
            </a:r>
            <a:r>
              <a:rPr lang="en-US" sz="3200" b="1" dirty="0" err="1"/>
              <a:t>Blancas</a:t>
            </a:r>
            <a:endParaRPr lang="en-PR" sz="3200" b="1" dirty="0"/>
          </a:p>
        </p:txBody>
      </p:sp>
      <p:graphicFrame>
        <p:nvGraphicFramePr>
          <p:cNvPr id="6" name="Content Placeholder 5">
            <a:extLst>
              <a:ext uri="{FF2B5EF4-FFF2-40B4-BE49-F238E27FC236}">
                <a16:creationId xmlns:a16="http://schemas.microsoft.com/office/drawing/2014/main" id="{9FB3B559-D4A1-56B4-3184-01F8DE72619B}"/>
              </a:ext>
            </a:extLst>
          </p:cNvPr>
          <p:cNvGraphicFramePr>
            <a:graphicFrameLocks noGrp="1"/>
          </p:cNvGraphicFramePr>
          <p:nvPr>
            <p:ph idx="1"/>
            <p:extLst>
              <p:ext uri="{D42A27DB-BD31-4B8C-83A1-F6EECF244321}">
                <p14:modId xmlns:p14="http://schemas.microsoft.com/office/powerpoint/2010/main" val="2830888980"/>
              </p:ext>
            </p:extLst>
          </p:nvPr>
        </p:nvGraphicFramePr>
        <p:xfrm>
          <a:off x="405442" y="983411"/>
          <a:ext cx="11188459" cy="5631492"/>
        </p:xfrm>
        <a:graphic>
          <a:graphicData uri="http://schemas.openxmlformats.org/drawingml/2006/table">
            <a:tbl>
              <a:tblPr firstRow="1" bandRow="1">
                <a:tableStyleId>{5FD0F851-EC5A-4D38-B0AD-8093EC10F338}</a:tableStyleId>
              </a:tblPr>
              <a:tblGrid>
                <a:gridCol w="2167348">
                  <a:extLst>
                    <a:ext uri="{9D8B030D-6E8A-4147-A177-3AD203B41FA5}">
                      <a16:colId xmlns:a16="http://schemas.microsoft.com/office/drawing/2014/main" val="1346750672"/>
                    </a:ext>
                  </a:extLst>
                </a:gridCol>
                <a:gridCol w="9021111">
                  <a:extLst>
                    <a:ext uri="{9D8B030D-6E8A-4147-A177-3AD203B41FA5}">
                      <a16:colId xmlns:a16="http://schemas.microsoft.com/office/drawing/2014/main" val="3660245117"/>
                    </a:ext>
                  </a:extLst>
                </a:gridCol>
              </a:tblGrid>
              <a:tr h="1028150">
                <a:tc>
                  <a:txBody>
                    <a:bodyPr/>
                    <a:lstStyle/>
                    <a:p>
                      <a:pPr algn="ctr"/>
                      <a:r>
                        <a:rPr lang="en-US" sz="2400" b="1" dirty="0">
                          <a:solidFill>
                            <a:schemeClr val="tx1"/>
                          </a:solidFill>
                        </a:rPr>
                        <a:t>Arneis</a:t>
                      </a:r>
                      <a:endParaRPr lang="en-P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sz="1600" b="0" dirty="0" err="1">
                          <a:solidFill>
                            <a:schemeClr val="tx1"/>
                          </a:solidFill>
                        </a:rPr>
                        <a:t>Autoctona</a:t>
                      </a:r>
                      <a:r>
                        <a:rPr lang="en-US" sz="1600" b="0" dirty="0">
                          <a:solidFill>
                            <a:schemeClr val="tx1"/>
                          </a:solidFill>
                        </a:rPr>
                        <a:t>, </a:t>
                      </a:r>
                      <a:r>
                        <a:rPr lang="en-US" sz="1600" b="0" dirty="0" err="1">
                          <a:solidFill>
                            <a:schemeClr val="tx1"/>
                          </a:solidFill>
                        </a:rPr>
                        <a:t>casi</a:t>
                      </a:r>
                      <a:r>
                        <a:rPr lang="en-US" sz="1600" b="0" dirty="0">
                          <a:solidFill>
                            <a:schemeClr val="tx1"/>
                          </a:solidFill>
                        </a:rPr>
                        <a:t> </a:t>
                      </a:r>
                      <a:r>
                        <a:rPr lang="en-US" sz="1600" b="0" dirty="0" err="1">
                          <a:solidFill>
                            <a:schemeClr val="tx1"/>
                          </a:solidFill>
                        </a:rPr>
                        <a:t>extinta</a:t>
                      </a:r>
                      <a:r>
                        <a:rPr lang="en-US" sz="1600" b="0" dirty="0">
                          <a:solidFill>
                            <a:schemeClr val="tx1"/>
                          </a:solidFill>
                        </a:rPr>
                        <a:t>, </a:t>
                      </a:r>
                      <a:r>
                        <a:rPr lang="en-US" sz="1600" b="0" dirty="0" err="1">
                          <a:solidFill>
                            <a:schemeClr val="tx1"/>
                          </a:solidFill>
                        </a:rPr>
                        <a:t>pero</a:t>
                      </a:r>
                      <a:r>
                        <a:rPr lang="en-US" sz="1600" b="0" dirty="0">
                          <a:solidFill>
                            <a:schemeClr val="tx1"/>
                          </a:solidFill>
                        </a:rPr>
                        <a:t> se salvo gracias a </a:t>
                      </a:r>
                      <a:r>
                        <a:rPr lang="en-US" sz="1600" b="0" dirty="0" err="1">
                          <a:solidFill>
                            <a:schemeClr val="tx1"/>
                          </a:solidFill>
                        </a:rPr>
                        <a:t>viticultores</a:t>
                      </a:r>
                      <a:r>
                        <a:rPr lang="en-US" sz="1600" b="0" dirty="0">
                          <a:solidFill>
                            <a:schemeClr val="tx1"/>
                          </a:solidFill>
                        </a:rPr>
                        <a:t> locales para </a:t>
                      </a:r>
                      <a:r>
                        <a:rPr lang="en-US" sz="1600" b="0" dirty="0" err="1">
                          <a:solidFill>
                            <a:schemeClr val="tx1"/>
                          </a:solidFill>
                        </a:rPr>
                        <a:t>el</a:t>
                      </a:r>
                      <a:r>
                        <a:rPr lang="en-US" sz="1600" b="0" dirty="0">
                          <a:solidFill>
                            <a:schemeClr val="tx1"/>
                          </a:solidFill>
                        </a:rPr>
                        <a:t> 1960. </a:t>
                      </a:r>
                      <a:r>
                        <a:rPr lang="en-US" sz="1600" b="0" dirty="0" err="1">
                          <a:solidFill>
                            <a:schemeClr val="tx1"/>
                          </a:solidFill>
                        </a:rPr>
                        <a:t>Bianchetta</a:t>
                      </a:r>
                      <a:r>
                        <a:rPr lang="en-US" sz="1600" b="0" dirty="0">
                          <a:solidFill>
                            <a:schemeClr val="tx1"/>
                          </a:solidFill>
                        </a:rPr>
                        <a:t>, Barolo </a:t>
                      </a:r>
                      <a:r>
                        <a:rPr lang="en-US" sz="1600" b="0" dirty="0" err="1">
                          <a:solidFill>
                            <a:schemeClr val="tx1"/>
                          </a:solidFill>
                        </a:rPr>
                        <a:t>blanco</a:t>
                      </a:r>
                      <a:r>
                        <a:rPr lang="en-US" sz="1600" b="0" dirty="0">
                          <a:solidFill>
                            <a:schemeClr val="tx1"/>
                          </a:solidFill>
                        </a:rPr>
                        <a:t>. Se planta </a:t>
                      </a:r>
                      <a:r>
                        <a:rPr lang="en-US" sz="1600" b="0" dirty="0" err="1">
                          <a:solidFill>
                            <a:schemeClr val="tx1"/>
                          </a:solidFill>
                        </a:rPr>
                        <a:t>en</a:t>
                      </a:r>
                      <a:r>
                        <a:rPr lang="en-US" sz="1600" b="0" dirty="0">
                          <a:solidFill>
                            <a:schemeClr val="tx1"/>
                          </a:solidFill>
                        </a:rPr>
                        <a:t> Roero al </a:t>
                      </a:r>
                      <a:r>
                        <a:rPr lang="en-US" sz="1600" b="0" dirty="0" err="1">
                          <a:solidFill>
                            <a:schemeClr val="tx1"/>
                          </a:solidFill>
                        </a:rPr>
                        <a:t>norte</a:t>
                      </a:r>
                      <a:r>
                        <a:rPr lang="en-US" sz="1600" b="0" dirty="0">
                          <a:solidFill>
                            <a:schemeClr val="tx1"/>
                          </a:solidFill>
                        </a:rPr>
                        <a:t> de Alba. </a:t>
                      </a:r>
                      <a:r>
                        <a:rPr lang="en-US" sz="1600" b="0" dirty="0" err="1">
                          <a:solidFill>
                            <a:schemeClr val="tx1"/>
                          </a:solidFill>
                        </a:rPr>
                        <a:t>Crea</a:t>
                      </a:r>
                      <a:r>
                        <a:rPr lang="en-US" sz="1600" b="0" dirty="0">
                          <a:solidFill>
                            <a:schemeClr val="tx1"/>
                          </a:solidFill>
                        </a:rPr>
                        <a:t> un vino </a:t>
                      </a:r>
                      <a:r>
                        <a:rPr lang="en-US" sz="1600" b="0" dirty="0" err="1">
                          <a:solidFill>
                            <a:schemeClr val="tx1"/>
                          </a:solidFill>
                        </a:rPr>
                        <a:t>aromatico</a:t>
                      </a:r>
                      <a:r>
                        <a:rPr lang="en-US" sz="1600" b="0" dirty="0">
                          <a:solidFill>
                            <a:schemeClr val="tx1"/>
                          </a:solidFill>
                        </a:rPr>
                        <a:t>: </a:t>
                      </a:r>
                      <a:r>
                        <a:rPr lang="en-US" sz="1600" b="0" dirty="0" err="1">
                          <a:solidFill>
                            <a:schemeClr val="tx1"/>
                          </a:solidFill>
                        </a:rPr>
                        <a:t>melocotón</a:t>
                      </a:r>
                      <a:r>
                        <a:rPr lang="en-US" sz="1600" b="0" dirty="0">
                          <a:solidFill>
                            <a:schemeClr val="tx1"/>
                          </a:solidFill>
                        </a:rPr>
                        <a:t>, flores </a:t>
                      </a:r>
                      <a:r>
                        <a:rPr lang="en-US" sz="1600" b="0" dirty="0" err="1">
                          <a:solidFill>
                            <a:schemeClr val="tx1"/>
                          </a:solidFill>
                        </a:rPr>
                        <a:t>blancas</a:t>
                      </a:r>
                      <a:r>
                        <a:rPr lang="en-US" sz="1600" b="0" dirty="0">
                          <a:solidFill>
                            <a:schemeClr val="tx1"/>
                          </a:solidFill>
                        </a:rPr>
                        <a:t>, </a:t>
                      </a:r>
                      <a:r>
                        <a:rPr lang="en-US" sz="1600" b="0" dirty="0" err="1">
                          <a:solidFill>
                            <a:schemeClr val="tx1"/>
                          </a:solidFill>
                        </a:rPr>
                        <a:t>miel</a:t>
                      </a:r>
                      <a:r>
                        <a:rPr lang="en-US" sz="1600" b="0" dirty="0">
                          <a:solidFill>
                            <a:schemeClr val="tx1"/>
                          </a:solidFill>
                        </a:rPr>
                        <a:t>, </a:t>
                      </a:r>
                      <a:r>
                        <a:rPr lang="en-US" sz="1600" b="0" dirty="0" err="1">
                          <a:solidFill>
                            <a:schemeClr val="tx1"/>
                          </a:solidFill>
                        </a:rPr>
                        <a:t>almendra</a:t>
                      </a:r>
                      <a:r>
                        <a:rPr lang="en-US" sz="1600" b="0" dirty="0">
                          <a:solidFill>
                            <a:schemeClr val="tx1"/>
                          </a:solidFill>
                        </a:rPr>
                        <a:t>. Vino seco, con </a:t>
                      </a:r>
                      <a:r>
                        <a:rPr lang="en-US" sz="1600" b="0" dirty="0" err="1">
                          <a:solidFill>
                            <a:schemeClr val="tx1"/>
                          </a:solidFill>
                        </a:rPr>
                        <a:t>acidez</a:t>
                      </a:r>
                      <a:r>
                        <a:rPr lang="en-US" sz="1600" b="0" dirty="0">
                          <a:solidFill>
                            <a:schemeClr val="tx1"/>
                          </a:solidFill>
                        </a:rPr>
                        <a:t> media y </a:t>
                      </a:r>
                      <a:r>
                        <a:rPr lang="en-US" sz="1600" b="0" dirty="0" err="1">
                          <a:solidFill>
                            <a:schemeClr val="tx1"/>
                          </a:solidFill>
                        </a:rPr>
                        <a:t>sabor</a:t>
                      </a:r>
                      <a:r>
                        <a:rPr lang="en-US" sz="1600" b="0" dirty="0">
                          <a:solidFill>
                            <a:schemeClr val="tx1"/>
                          </a:solidFill>
                        </a:rPr>
                        <a:t> </a:t>
                      </a:r>
                      <a:r>
                        <a:rPr lang="en-US" sz="1600" b="0" dirty="0" err="1">
                          <a:solidFill>
                            <a:schemeClr val="tx1"/>
                          </a:solidFill>
                        </a:rPr>
                        <a:t>cítrico</a:t>
                      </a:r>
                      <a:r>
                        <a:rPr lang="en-US" sz="1600" b="0" dirty="0">
                          <a:solidFill>
                            <a:schemeClr val="tx1"/>
                          </a:solidFill>
                        </a:rPr>
                        <a:t>, </a:t>
                      </a:r>
                      <a:r>
                        <a:rPr lang="en-US" sz="1600" b="0" dirty="0" err="1">
                          <a:solidFill>
                            <a:schemeClr val="tx1"/>
                          </a:solidFill>
                        </a:rPr>
                        <a:t>pera</a:t>
                      </a:r>
                      <a:r>
                        <a:rPr lang="en-US" sz="1600" b="0" dirty="0">
                          <a:solidFill>
                            <a:schemeClr val="tx1"/>
                          </a:solidFill>
                        </a:rPr>
                        <a:t> </a:t>
                      </a:r>
                      <a:r>
                        <a:rPr lang="en-US" sz="1600" b="0" dirty="0" err="1">
                          <a:solidFill>
                            <a:schemeClr val="tx1"/>
                          </a:solidFill>
                        </a:rPr>
                        <a:t>madura</a:t>
                      </a:r>
                      <a:r>
                        <a:rPr lang="en-US" sz="1600" b="0" dirty="0">
                          <a:solidFill>
                            <a:schemeClr val="tx1"/>
                          </a:solidFill>
                        </a:rPr>
                        <a:t>, </a:t>
                      </a:r>
                      <a:r>
                        <a:rPr lang="en-US" sz="1600" b="0" dirty="0" err="1">
                          <a:solidFill>
                            <a:schemeClr val="tx1"/>
                          </a:solidFill>
                        </a:rPr>
                        <a:t>almendras</a:t>
                      </a:r>
                      <a:r>
                        <a:rPr lang="en-US" sz="1600" b="0" dirty="0">
                          <a:solidFill>
                            <a:schemeClr val="tx1"/>
                          </a:solidFill>
                        </a:rPr>
                        <a:t>. </a:t>
                      </a:r>
                      <a:r>
                        <a:rPr lang="en-US" sz="1600" b="0" dirty="0" err="1">
                          <a:solidFill>
                            <a:schemeClr val="tx1"/>
                          </a:solidFill>
                        </a:rPr>
                        <a:t>Maridaje</a:t>
                      </a:r>
                      <a:r>
                        <a:rPr lang="en-US" sz="1600" b="0" dirty="0">
                          <a:solidFill>
                            <a:schemeClr val="tx1"/>
                          </a:solidFill>
                        </a:rPr>
                        <a:t>: </a:t>
                      </a:r>
                      <a:r>
                        <a:rPr lang="en-US" sz="1600" b="0" dirty="0" err="1">
                          <a:solidFill>
                            <a:schemeClr val="tx1"/>
                          </a:solidFill>
                        </a:rPr>
                        <a:t>mariscos</a:t>
                      </a:r>
                      <a:r>
                        <a:rPr lang="en-US" sz="1600" b="0" dirty="0">
                          <a:solidFill>
                            <a:schemeClr val="tx1"/>
                          </a:solidFill>
                        </a:rPr>
                        <a:t>. </a:t>
                      </a:r>
                      <a:endParaRPr lang="en-P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extLst>
                  <a:ext uri="{0D108BD9-81ED-4DB2-BD59-A6C34878D82A}">
                    <a16:rowId xmlns:a16="http://schemas.microsoft.com/office/drawing/2014/main" val="2723283796"/>
                  </a:ext>
                </a:extLst>
              </a:tr>
              <a:tr h="1375601">
                <a:tc>
                  <a:txBody>
                    <a:bodyPr/>
                    <a:lstStyle/>
                    <a:p>
                      <a:pPr algn="ctr"/>
                      <a:r>
                        <a:rPr lang="en-US" sz="2400" b="1" dirty="0">
                          <a:solidFill>
                            <a:schemeClr val="tx1"/>
                          </a:solidFill>
                        </a:rPr>
                        <a:t>Cortese</a:t>
                      </a:r>
                      <a:endParaRPr lang="en-P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a:solidFill>
                            <a:schemeClr val="tx1"/>
                          </a:solidFill>
                        </a:rPr>
                        <a:t>Uva </a:t>
                      </a:r>
                      <a:r>
                        <a:rPr lang="en-US" dirty="0" err="1">
                          <a:solidFill>
                            <a:schemeClr val="tx1"/>
                          </a:solidFill>
                        </a:rPr>
                        <a:t>utilizada</a:t>
                      </a:r>
                      <a:r>
                        <a:rPr lang="en-US" dirty="0">
                          <a:solidFill>
                            <a:schemeClr val="tx1"/>
                          </a:solidFill>
                        </a:rPr>
                        <a:t> para </a:t>
                      </a:r>
                      <a:r>
                        <a:rPr lang="en-US" dirty="0" err="1">
                          <a:solidFill>
                            <a:schemeClr val="tx1"/>
                          </a:solidFill>
                        </a:rPr>
                        <a:t>crear</a:t>
                      </a:r>
                      <a:r>
                        <a:rPr lang="en-US" dirty="0">
                          <a:solidFill>
                            <a:schemeClr val="tx1"/>
                          </a:solidFill>
                        </a:rPr>
                        <a:t> </a:t>
                      </a:r>
                      <a:r>
                        <a:rPr lang="en-US" dirty="0" err="1">
                          <a:solidFill>
                            <a:schemeClr val="tx1"/>
                          </a:solidFill>
                        </a:rPr>
                        <a:t>el</a:t>
                      </a:r>
                      <a:r>
                        <a:rPr lang="en-US" dirty="0">
                          <a:solidFill>
                            <a:schemeClr val="tx1"/>
                          </a:solidFill>
                        </a:rPr>
                        <a:t> vino Gavi, (</a:t>
                      </a:r>
                      <a:r>
                        <a:rPr lang="en-US" dirty="0" err="1">
                          <a:solidFill>
                            <a:schemeClr val="tx1"/>
                          </a:solidFill>
                        </a:rPr>
                        <a:t>nombre</a:t>
                      </a:r>
                      <a:r>
                        <a:rPr lang="en-US" dirty="0">
                          <a:solidFill>
                            <a:schemeClr val="tx1"/>
                          </a:solidFill>
                        </a:rPr>
                        <a:t> de la villa </a:t>
                      </a:r>
                      <a:r>
                        <a:rPr lang="en-US" dirty="0" err="1">
                          <a:solidFill>
                            <a:schemeClr val="tx1"/>
                          </a:solidFill>
                        </a:rPr>
                        <a:t>donde</a:t>
                      </a:r>
                      <a:r>
                        <a:rPr lang="en-US" dirty="0">
                          <a:solidFill>
                            <a:schemeClr val="tx1"/>
                          </a:solidFill>
                        </a:rPr>
                        <a:t> se planta), </a:t>
                      </a:r>
                      <a:r>
                        <a:rPr lang="en-US" dirty="0" err="1">
                          <a:solidFill>
                            <a:schemeClr val="tx1"/>
                          </a:solidFill>
                        </a:rPr>
                        <a:t>sureste</a:t>
                      </a:r>
                      <a:r>
                        <a:rPr lang="en-US" dirty="0">
                          <a:solidFill>
                            <a:schemeClr val="tx1"/>
                          </a:solidFill>
                        </a:rPr>
                        <a:t> de Piedmont. Vino </a:t>
                      </a:r>
                      <a:r>
                        <a:rPr lang="en-US" dirty="0" err="1">
                          <a:solidFill>
                            <a:schemeClr val="tx1"/>
                          </a:solidFill>
                        </a:rPr>
                        <a:t>blanco</a:t>
                      </a:r>
                      <a:r>
                        <a:rPr lang="en-US" dirty="0">
                          <a:solidFill>
                            <a:schemeClr val="tx1"/>
                          </a:solidFill>
                        </a:rPr>
                        <a:t> con gran </a:t>
                      </a:r>
                      <a:r>
                        <a:rPr lang="en-US" dirty="0" err="1">
                          <a:solidFill>
                            <a:schemeClr val="tx1"/>
                          </a:solidFill>
                        </a:rPr>
                        <a:t>acidez</a:t>
                      </a:r>
                      <a:r>
                        <a:rPr lang="en-US" dirty="0">
                          <a:solidFill>
                            <a:schemeClr val="tx1"/>
                          </a:solidFill>
                        </a:rPr>
                        <a:t>, aromas y </a:t>
                      </a:r>
                      <a:r>
                        <a:rPr lang="en-US" dirty="0" err="1">
                          <a:solidFill>
                            <a:schemeClr val="tx1"/>
                          </a:solidFill>
                        </a:rPr>
                        <a:t>sabres</a:t>
                      </a:r>
                      <a:r>
                        <a:rPr lang="en-US" dirty="0">
                          <a:solidFill>
                            <a:schemeClr val="tx1"/>
                          </a:solidFill>
                        </a:rPr>
                        <a:t> a </a:t>
                      </a:r>
                      <a:r>
                        <a:rPr lang="en-US" dirty="0" err="1">
                          <a:solidFill>
                            <a:schemeClr val="tx1"/>
                          </a:solidFill>
                        </a:rPr>
                        <a:t>cítrico</a:t>
                      </a:r>
                      <a:r>
                        <a:rPr lang="en-US" dirty="0">
                          <a:solidFill>
                            <a:schemeClr val="tx1"/>
                          </a:solidFill>
                        </a:rPr>
                        <a:t>, </a:t>
                      </a:r>
                      <a:r>
                        <a:rPr lang="en-US" dirty="0" err="1">
                          <a:solidFill>
                            <a:schemeClr val="tx1"/>
                          </a:solidFill>
                        </a:rPr>
                        <a:t>miel</a:t>
                      </a:r>
                      <a:r>
                        <a:rPr lang="en-US" dirty="0">
                          <a:solidFill>
                            <a:schemeClr val="tx1"/>
                          </a:solidFill>
                        </a:rPr>
                        <a:t>, </a:t>
                      </a:r>
                      <a:r>
                        <a:rPr lang="en-US" dirty="0" err="1">
                          <a:solidFill>
                            <a:schemeClr val="tx1"/>
                          </a:solidFill>
                        </a:rPr>
                        <a:t>mineralidad</a:t>
                      </a:r>
                      <a:r>
                        <a:rPr lang="en-US" dirty="0">
                          <a:solidFill>
                            <a:schemeClr val="tx1"/>
                          </a:solidFill>
                        </a:rPr>
                        <a:t> (</a:t>
                      </a:r>
                      <a:r>
                        <a:rPr lang="en-US" dirty="0" err="1">
                          <a:solidFill>
                            <a:schemeClr val="tx1"/>
                          </a:solidFill>
                        </a:rPr>
                        <a:t>conchas</a:t>
                      </a:r>
                      <a:r>
                        <a:rPr lang="en-US" dirty="0">
                          <a:solidFill>
                            <a:schemeClr val="tx1"/>
                          </a:solidFill>
                        </a:rPr>
                        <a:t>). </a:t>
                      </a:r>
                      <a:r>
                        <a:rPr lang="en-US" dirty="0" err="1">
                          <a:solidFill>
                            <a:schemeClr val="tx1"/>
                          </a:solidFill>
                        </a:rPr>
                        <a:t>También</a:t>
                      </a:r>
                      <a:r>
                        <a:rPr lang="en-US" dirty="0">
                          <a:solidFill>
                            <a:schemeClr val="tx1"/>
                          </a:solidFill>
                        </a:rPr>
                        <a:t> </a:t>
                      </a:r>
                      <a:r>
                        <a:rPr lang="en-US" dirty="0" err="1">
                          <a:solidFill>
                            <a:schemeClr val="tx1"/>
                          </a:solidFill>
                        </a:rPr>
                        <a:t>plantada</a:t>
                      </a:r>
                      <a:r>
                        <a:rPr lang="en-US" dirty="0">
                          <a:solidFill>
                            <a:schemeClr val="tx1"/>
                          </a:solidFill>
                        </a:rPr>
                        <a:t> </a:t>
                      </a:r>
                      <a:r>
                        <a:rPr lang="en-US" dirty="0" err="1">
                          <a:solidFill>
                            <a:schemeClr val="tx1"/>
                          </a:solidFill>
                        </a:rPr>
                        <a:t>en</a:t>
                      </a:r>
                      <a:r>
                        <a:rPr lang="en-US" dirty="0">
                          <a:solidFill>
                            <a:schemeClr val="tx1"/>
                          </a:solidFill>
                        </a:rPr>
                        <a:t> la </a:t>
                      </a:r>
                      <a:r>
                        <a:rPr lang="en-US" dirty="0" err="1">
                          <a:solidFill>
                            <a:schemeClr val="tx1"/>
                          </a:solidFill>
                        </a:rPr>
                        <a:t>regi</a:t>
                      </a:r>
                      <a:r>
                        <a:rPr lang="en-US" dirty="0">
                          <a:solidFill>
                            <a:schemeClr val="tx1"/>
                          </a:solidFill>
                        </a:rPr>
                        <a:t> 162n “Cortese Marengo” (DOC) al sur, </a:t>
                      </a:r>
                      <a:r>
                        <a:rPr lang="en-US" dirty="0" err="1">
                          <a:solidFill>
                            <a:schemeClr val="tx1"/>
                          </a:solidFill>
                        </a:rPr>
                        <a:t>crea</a:t>
                      </a:r>
                      <a:r>
                        <a:rPr lang="en-US" dirty="0">
                          <a:solidFill>
                            <a:schemeClr val="tx1"/>
                          </a:solidFill>
                        </a:rPr>
                        <a:t> </a:t>
                      </a:r>
                      <a:r>
                        <a:rPr lang="en-US" dirty="0" err="1">
                          <a:solidFill>
                            <a:schemeClr val="tx1"/>
                          </a:solidFill>
                        </a:rPr>
                        <a:t>el</a:t>
                      </a:r>
                      <a:r>
                        <a:rPr lang="en-US" dirty="0">
                          <a:solidFill>
                            <a:schemeClr val="tx1"/>
                          </a:solidFill>
                        </a:rPr>
                        <a:t> vino </a:t>
                      </a:r>
                      <a:r>
                        <a:rPr lang="en-US" dirty="0" err="1">
                          <a:solidFill>
                            <a:schemeClr val="tx1"/>
                          </a:solidFill>
                        </a:rPr>
                        <a:t>espumoso</a:t>
                      </a:r>
                      <a:r>
                        <a:rPr lang="en-US" dirty="0">
                          <a:solidFill>
                            <a:schemeClr val="tx1"/>
                          </a:solidFill>
                        </a:rPr>
                        <a:t> o semi-</a:t>
                      </a:r>
                      <a:r>
                        <a:rPr lang="en-US" dirty="0" err="1">
                          <a:solidFill>
                            <a:schemeClr val="tx1"/>
                          </a:solidFill>
                        </a:rPr>
                        <a:t>espumoso</a:t>
                      </a:r>
                      <a:r>
                        <a:rPr lang="en-US" dirty="0">
                          <a:solidFill>
                            <a:schemeClr val="tx1"/>
                          </a:solidFill>
                        </a:rPr>
                        <a:t>. Vino de mayor </a:t>
                      </a:r>
                      <a:r>
                        <a:rPr lang="en-US" dirty="0" err="1">
                          <a:solidFill>
                            <a:schemeClr val="tx1"/>
                          </a:solidFill>
                        </a:rPr>
                        <a:t>renmbre</a:t>
                      </a:r>
                      <a:r>
                        <a:rPr lang="en-US" dirty="0">
                          <a:solidFill>
                            <a:schemeClr val="tx1"/>
                          </a:solidFill>
                        </a:rPr>
                        <a:t> </a:t>
                      </a:r>
                      <a:r>
                        <a:rPr lang="en-US" dirty="0" err="1">
                          <a:solidFill>
                            <a:schemeClr val="tx1"/>
                          </a:solidFill>
                        </a:rPr>
                        <a:t>en</a:t>
                      </a:r>
                      <a:r>
                        <a:rPr lang="en-US" dirty="0">
                          <a:solidFill>
                            <a:schemeClr val="tx1"/>
                          </a:solidFill>
                        </a:rPr>
                        <a:t> la zona, </a:t>
                      </a:r>
                      <a:r>
                        <a:rPr lang="en-US" dirty="0" err="1">
                          <a:solidFill>
                            <a:schemeClr val="tx1"/>
                          </a:solidFill>
                        </a:rPr>
                        <a:t>ya</a:t>
                      </a:r>
                      <a:r>
                        <a:rPr lang="en-US" dirty="0">
                          <a:solidFill>
                            <a:schemeClr val="tx1"/>
                          </a:solidFill>
                        </a:rPr>
                        <a:t> ha </a:t>
                      </a:r>
                      <a:r>
                        <a:rPr lang="en-US" dirty="0" err="1">
                          <a:solidFill>
                            <a:schemeClr val="tx1"/>
                          </a:solidFill>
                        </a:rPr>
                        <a:t>sido</a:t>
                      </a:r>
                      <a:r>
                        <a:rPr lang="en-US" dirty="0">
                          <a:solidFill>
                            <a:schemeClr val="tx1"/>
                          </a:solidFill>
                        </a:rPr>
                        <a:t> </a:t>
                      </a:r>
                      <a:r>
                        <a:rPr lang="en-US" dirty="0" err="1">
                          <a:solidFill>
                            <a:schemeClr val="tx1"/>
                          </a:solidFill>
                        </a:rPr>
                        <a:t>sobre</a:t>
                      </a:r>
                      <a:r>
                        <a:rPr lang="en-US" dirty="0">
                          <a:solidFill>
                            <a:schemeClr val="tx1"/>
                          </a:solidFill>
                        </a:rPr>
                        <a:t> passado </a:t>
                      </a:r>
                      <a:r>
                        <a:rPr lang="en-US" dirty="0" err="1">
                          <a:solidFill>
                            <a:schemeClr val="tx1"/>
                          </a:solidFill>
                        </a:rPr>
                        <a:t>por</a:t>
                      </a:r>
                      <a:r>
                        <a:rPr lang="en-US" dirty="0">
                          <a:solidFill>
                            <a:schemeClr val="tx1"/>
                          </a:solidFill>
                        </a:rPr>
                        <a:t> Arneis y </a:t>
                      </a:r>
                      <a:r>
                        <a:rPr lang="en-US" dirty="0" err="1">
                          <a:solidFill>
                            <a:schemeClr val="tx1"/>
                          </a:solidFill>
                        </a:rPr>
                        <a:t>otros</a:t>
                      </a:r>
                      <a:r>
                        <a:rPr lang="en-US" dirty="0">
                          <a:solidFill>
                            <a:schemeClr val="tx1"/>
                          </a:solidFill>
                        </a:rPr>
                        <a:t> </a:t>
                      </a:r>
                      <a:r>
                        <a:rPr lang="en-US" dirty="0" err="1">
                          <a:solidFill>
                            <a:schemeClr val="tx1"/>
                          </a:solidFill>
                        </a:rPr>
                        <a:t>blancos</a:t>
                      </a:r>
                      <a:r>
                        <a:rPr lang="en-US" dirty="0">
                          <a:solidFill>
                            <a:schemeClr val="tx1"/>
                          </a:solidFill>
                        </a:rPr>
                        <a:t> de Italia.</a:t>
                      </a:r>
                      <a:endParaRPr lang="en-P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extLst>
                  <a:ext uri="{0D108BD9-81ED-4DB2-BD59-A6C34878D82A}">
                    <a16:rowId xmlns:a16="http://schemas.microsoft.com/office/drawing/2014/main" val="1799092112"/>
                  </a:ext>
                </a:extLst>
              </a:tr>
              <a:tr h="975791">
                <a:tc>
                  <a:txBody>
                    <a:bodyPr/>
                    <a:lstStyle/>
                    <a:p>
                      <a:pPr algn="ctr"/>
                      <a:r>
                        <a:rPr lang="en-US" sz="2400" b="1" dirty="0">
                          <a:solidFill>
                            <a:schemeClr val="tx1"/>
                          </a:solidFill>
                        </a:rPr>
                        <a:t>Moscato</a:t>
                      </a:r>
                      <a:endParaRPr lang="en-P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a:solidFill>
                            <a:schemeClr val="tx1"/>
                          </a:solidFill>
                        </a:rPr>
                        <a:t>Una de las </a:t>
                      </a:r>
                      <a:r>
                        <a:rPr lang="en-US" dirty="0" err="1">
                          <a:solidFill>
                            <a:schemeClr val="tx1"/>
                          </a:solidFill>
                        </a:rPr>
                        <a:t>uvas</a:t>
                      </a:r>
                      <a:r>
                        <a:rPr lang="en-US" dirty="0">
                          <a:solidFill>
                            <a:schemeClr val="tx1"/>
                          </a:solidFill>
                        </a:rPr>
                        <a:t> mas </a:t>
                      </a:r>
                      <a:r>
                        <a:rPr lang="en-US" dirty="0" err="1">
                          <a:solidFill>
                            <a:schemeClr val="tx1"/>
                          </a:solidFill>
                        </a:rPr>
                        <a:t>cultivadas</a:t>
                      </a:r>
                      <a:r>
                        <a:rPr lang="en-US" dirty="0">
                          <a:solidFill>
                            <a:schemeClr val="tx1"/>
                          </a:solidFill>
                        </a:rPr>
                        <a:t>, </a:t>
                      </a:r>
                      <a:r>
                        <a:rPr lang="en-US" dirty="0" err="1">
                          <a:solidFill>
                            <a:schemeClr val="tx1"/>
                          </a:solidFill>
                        </a:rPr>
                        <a:t>su</a:t>
                      </a:r>
                      <a:r>
                        <a:rPr lang="en-US" dirty="0">
                          <a:solidFill>
                            <a:schemeClr val="tx1"/>
                          </a:solidFill>
                        </a:rPr>
                        <a:t> mayor </a:t>
                      </a:r>
                      <a:r>
                        <a:rPr lang="en-US" dirty="0" err="1">
                          <a:solidFill>
                            <a:schemeClr val="tx1"/>
                          </a:solidFill>
                        </a:rPr>
                        <a:t>producción</a:t>
                      </a:r>
                      <a:r>
                        <a:rPr lang="en-US" dirty="0">
                          <a:solidFill>
                            <a:schemeClr val="tx1"/>
                          </a:solidFill>
                        </a:rPr>
                        <a:t> </a:t>
                      </a:r>
                      <a:r>
                        <a:rPr lang="en-US" dirty="0" err="1">
                          <a:solidFill>
                            <a:schemeClr val="tx1"/>
                          </a:solidFill>
                        </a:rPr>
                        <a:t>viene</a:t>
                      </a:r>
                      <a:r>
                        <a:rPr lang="en-US" dirty="0">
                          <a:solidFill>
                            <a:schemeClr val="tx1"/>
                          </a:solidFill>
                        </a:rPr>
                        <a:t> de Asti (Piedmont), para </a:t>
                      </a:r>
                      <a:r>
                        <a:rPr lang="en-US" dirty="0" err="1">
                          <a:solidFill>
                            <a:schemeClr val="tx1"/>
                          </a:solidFill>
                        </a:rPr>
                        <a:t>formar</a:t>
                      </a:r>
                      <a:r>
                        <a:rPr lang="en-US" dirty="0">
                          <a:solidFill>
                            <a:schemeClr val="tx1"/>
                          </a:solidFill>
                        </a:rPr>
                        <a:t> </a:t>
                      </a:r>
                      <a:r>
                        <a:rPr lang="en-US" dirty="0" err="1">
                          <a:solidFill>
                            <a:schemeClr val="tx1"/>
                          </a:solidFill>
                        </a:rPr>
                        <a:t>el</a:t>
                      </a:r>
                      <a:r>
                        <a:rPr lang="en-US" dirty="0">
                          <a:solidFill>
                            <a:schemeClr val="tx1"/>
                          </a:solidFill>
                        </a:rPr>
                        <a:t> Famoso Moscato D’ Asti. Varietal </a:t>
                      </a:r>
                      <a:r>
                        <a:rPr lang="en-US" dirty="0" err="1">
                          <a:solidFill>
                            <a:schemeClr val="tx1"/>
                          </a:solidFill>
                        </a:rPr>
                        <a:t>diverso</a:t>
                      </a:r>
                      <a:r>
                        <a:rPr lang="en-US" dirty="0">
                          <a:solidFill>
                            <a:schemeClr val="tx1"/>
                          </a:solidFill>
                        </a:rPr>
                        <a:t>, para </a:t>
                      </a:r>
                      <a:r>
                        <a:rPr lang="en-US" dirty="0" err="1">
                          <a:solidFill>
                            <a:schemeClr val="tx1"/>
                          </a:solidFill>
                        </a:rPr>
                        <a:t>crear</a:t>
                      </a:r>
                      <a:r>
                        <a:rPr lang="en-US" dirty="0">
                          <a:solidFill>
                            <a:schemeClr val="tx1"/>
                          </a:solidFill>
                        </a:rPr>
                        <a:t> vino </a:t>
                      </a:r>
                      <a:r>
                        <a:rPr lang="en-US" dirty="0" err="1">
                          <a:solidFill>
                            <a:schemeClr val="tx1"/>
                          </a:solidFill>
                        </a:rPr>
                        <a:t>blanco</a:t>
                      </a:r>
                      <a:r>
                        <a:rPr lang="en-US" dirty="0">
                          <a:solidFill>
                            <a:schemeClr val="tx1"/>
                          </a:solidFill>
                        </a:rPr>
                        <a:t>, </a:t>
                      </a:r>
                      <a:r>
                        <a:rPr lang="en-US" dirty="0" err="1">
                          <a:solidFill>
                            <a:schemeClr val="tx1"/>
                          </a:solidFill>
                        </a:rPr>
                        <a:t>espumoso</a:t>
                      </a:r>
                      <a:r>
                        <a:rPr lang="en-US" dirty="0">
                          <a:solidFill>
                            <a:schemeClr val="tx1"/>
                          </a:solidFill>
                        </a:rPr>
                        <a:t>, semi-</a:t>
                      </a:r>
                      <a:r>
                        <a:rPr lang="en-US" dirty="0" err="1">
                          <a:solidFill>
                            <a:schemeClr val="tx1"/>
                          </a:solidFill>
                        </a:rPr>
                        <a:t>espumoso</a:t>
                      </a:r>
                      <a:r>
                        <a:rPr lang="en-US" dirty="0">
                          <a:solidFill>
                            <a:schemeClr val="tx1"/>
                          </a:solidFill>
                        </a:rPr>
                        <a:t> y vino dulce. Aromas </a:t>
                      </a:r>
                      <a:r>
                        <a:rPr lang="en-US" dirty="0" err="1">
                          <a:solidFill>
                            <a:schemeClr val="tx1"/>
                          </a:solidFill>
                        </a:rPr>
                        <a:t>perfumados</a:t>
                      </a:r>
                      <a:r>
                        <a:rPr lang="en-US" dirty="0">
                          <a:solidFill>
                            <a:schemeClr val="tx1"/>
                          </a:solidFill>
                        </a:rPr>
                        <a:t>, mandarina (</a:t>
                      </a:r>
                      <a:r>
                        <a:rPr lang="en-US" dirty="0" err="1">
                          <a:solidFill>
                            <a:schemeClr val="tx1"/>
                          </a:solidFill>
                        </a:rPr>
                        <a:t>frutas</a:t>
                      </a:r>
                      <a:r>
                        <a:rPr lang="en-US" dirty="0">
                          <a:solidFill>
                            <a:schemeClr val="tx1"/>
                          </a:solidFill>
                        </a:rPr>
                        <a:t> </a:t>
                      </a:r>
                      <a:r>
                        <a:rPr lang="en-US" dirty="0" err="1">
                          <a:solidFill>
                            <a:schemeClr val="tx1"/>
                          </a:solidFill>
                        </a:rPr>
                        <a:t>tropicales</a:t>
                      </a:r>
                      <a:r>
                        <a:rPr lang="en-US" dirty="0">
                          <a:solidFill>
                            <a:schemeClr val="tx1"/>
                          </a:solidFill>
                        </a:rPr>
                        <a:t>), </a:t>
                      </a:r>
                      <a:r>
                        <a:rPr lang="en-US" dirty="0" err="1">
                          <a:solidFill>
                            <a:schemeClr val="tx1"/>
                          </a:solidFill>
                        </a:rPr>
                        <a:t>pera</a:t>
                      </a:r>
                      <a:r>
                        <a:rPr lang="en-US" dirty="0">
                          <a:solidFill>
                            <a:schemeClr val="tx1"/>
                          </a:solidFill>
                        </a:rPr>
                        <a:t> fresca, </a:t>
                      </a:r>
                      <a:r>
                        <a:rPr lang="en-US" dirty="0" err="1">
                          <a:solidFill>
                            <a:schemeClr val="tx1"/>
                          </a:solidFill>
                        </a:rPr>
                        <a:t>madreselva</a:t>
                      </a:r>
                      <a:r>
                        <a:rPr lang="en-US" dirty="0">
                          <a:solidFill>
                            <a:schemeClr val="tx1"/>
                          </a:solidFill>
                        </a:rPr>
                        <a:t> y </a:t>
                      </a:r>
                      <a:r>
                        <a:rPr lang="en-US" dirty="0" err="1">
                          <a:solidFill>
                            <a:schemeClr val="tx1"/>
                          </a:solidFill>
                        </a:rPr>
                        <a:t>limón</a:t>
                      </a:r>
                      <a:r>
                        <a:rPr lang="en-US" dirty="0">
                          <a:solidFill>
                            <a:schemeClr val="tx1"/>
                          </a:solidFill>
                        </a:rPr>
                        <a:t>. (Linalool), </a:t>
                      </a:r>
                      <a:r>
                        <a:rPr lang="en-US" dirty="0" err="1">
                          <a:solidFill>
                            <a:schemeClr val="tx1"/>
                          </a:solidFill>
                        </a:rPr>
                        <a:t>componente</a:t>
                      </a:r>
                      <a:r>
                        <a:rPr lang="en-US" dirty="0">
                          <a:solidFill>
                            <a:schemeClr val="tx1"/>
                          </a:solidFill>
                        </a:rPr>
                        <a:t> que le da </a:t>
                      </a:r>
                      <a:r>
                        <a:rPr lang="en-US" dirty="0" err="1">
                          <a:solidFill>
                            <a:schemeClr val="tx1"/>
                          </a:solidFill>
                        </a:rPr>
                        <a:t>su</a:t>
                      </a:r>
                      <a:r>
                        <a:rPr lang="en-US" dirty="0">
                          <a:solidFill>
                            <a:schemeClr val="tx1"/>
                          </a:solidFill>
                        </a:rPr>
                        <a:t> aroma </a:t>
                      </a:r>
                      <a:r>
                        <a:rPr lang="en-US" dirty="0" err="1">
                          <a:solidFill>
                            <a:schemeClr val="tx1"/>
                          </a:solidFill>
                        </a:rPr>
                        <a:t>carasterístico</a:t>
                      </a:r>
                      <a:r>
                        <a:rPr lang="en-US" dirty="0">
                          <a:solidFill>
                            <a:schemeClr val="tx1"/>
                          </a:solidFill>
                        </a:rPr>
                        <a:t>. </a:t>
                      </a:r>
                      <a:endParaRPr lang="en-P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extLst>
                  <a:ext uri="{0D108BD9-81ED-4DB2-BD59-A6C34878D82A}">
                    <a16:rowId xmlns:a16="http://schemas.microsoft.com/office/drawing/2014/main" val="375762151"/>
                  </a:ext>
                </a:extLst>
              </a:tr>
              <a:tr h="975791">
                <a:tc>
                  <a:txBody>
                    <a:bodyPr/>
                    <a:lstStyle/>
                    <a:p>
                      <a:pPr algn="ctr"/>
                      <a:r>
                        <a:rPr lang="en-US" sz="2400" b="1" dirty="0" err="1">
                          <a:solidFill>
                            <a:schemeClr val="tx1"/>
                          </a:solidFill>
                        </a:rPr>
                        <a:t>Nascetta</a:t>
                      </a:r>
                      <a:endParaRPr lang="en-P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err="1">
                          <a:solidFill>
                            <a:schemeClr val="tx1"/>
                          </a:solidFill>
                        </a:rPr>
                        <a:t>Autóctona</a:t>
                      </a:r>
                      <a:r>
                        <a:rPr lang="en-US" dirty="0">
                          <a:solidFill>
                            <a:schemeClr val="tx1"/>
                          </a:solidFill>
                        </a:rPr>
                        <a:t>, </a:t>
                      </a:r>
                      <a:r>
                        <a:rPr lang="en-US" dirty="0" err="1">
                          <a:solidFill>
                            <a:schemeClr val="tx1"/>
                          </a:solidFill>
                        </a:rPr>
                        <a:t>rescatada</a:t>
                      </a:r>
                      <a:r>
                        <a:rPr lang="en-US" dirty="0">
                          <a:solidFill>
                            <a:schemeClr val="tx1"/>
                          </a:solidFill>
                        </a:rPr>
                        <a:t> </a:t>
                      </a:r>
                      <a:r>
                        <a:rPr lang="en-US" dirty="0" err="1">
                          <a:solidFill>
                            <a:schemeClr val="tx1"/>
                          </a:solidFill>
                        </a:rPr>
                        <a:t>en</a:t>
                      </a:r>
                      <a:r>
                        <a:rPr lang="en-US" dirty="0">
                          <a:solidFill>
                            <a:schemeClr val="tx1"/>
                          </a:solidFill>
                        </a:rPr>
                        <a:t> </a:t>
                      </a:r>
                      <a:r>
                        <a:rPr lang="en-US" dirty="0" err="1">
                          <a:solidFill>
                            <a:schemeClr val="tx1"/>
                          </a:solidFill>
                        </a:rPr>
                        <a:t>el</a:t>
                      </a:r>
                      <a:r>
                        <a:rPr lang="en-US" dirty="0">
                          <a:solidFill>
                            <a:schemeClr val="tx1"/>
                          </a:solidFill>
                        </a:rPr>
                        <a:t> 1990. </a:t>
                      </a:r>
                      <a:r>
                        <a:rPr lang="en-US" dirty="0" err="1">
                          <a:solidFill>
                            <a:schemeClr val="tx1"/>
                          </a:solidFill>
                        </a:rPr>
                        <a:t>Hace</a:t>
                      </a:r>
                      <a:r>
                        <a:rPr lang="en-US" dirty="0">
                          <a:solidFill>
                            <a:schemeClr val="tx1"/>
                          </a:solidFill>
                        </a:rPr>
                        <a:t> vinos </a:t>
                      </a:r>
                      <a:r>
                        <a:rPr lang="en-US" dirty="0" err="1">
                          <a:solidFill>
                            <a:schemeClr val="tx1"/>
                          </a:solidFill>
                        </a:rPr>
                        <a:t>expresivos</a:t>
                      </a:r>
                      <a:r>
                        <a:rPr lang="en-US" dirty="0">
                          <a:solidFill>
                            <a:schemeClr val="tx1"/>
                          </a:solidFill>
                        </a:rPr>
                        <a:t>, </a:t>
                      </a:r>
                      <a:r>
                        <a:rPr lang="en-US" dirty="0" err="1">
                          <a:solidFill>
                            <a:schemeClr val="tx1"/>
                          </a:solidFill>
                        </a:rPr>
                        <a:t>aromáticos</a:t>
                      </a:r>
                      <a:r>
                        <a:rPr lang="en-US" dirty="0">
                          <a:solidFill>
                            <a:schemeClr val="tx1"/>
                          </a:solidFill>
                        </a:rPr>
                        <a:t>, con </a:t>
                      </a:r>
                      <a:r>
                        <a:rPr lang="en-US" dirty="0" err="1">
                          <a:solidFill>
                            <a:schemeClr val="tx1"/>
                          </a:solidFill>
                        </a:rPr>
                        <a:t>mineralidad,frutas</a:t>
                      </a:r>
                      <a:r>
                        <a:rPr lang="en-US" dirty="0">
                          <a:solidFill>
                            <a:schemeClr val="tx1"/>
                          </a:solidFill>
                        </a:rPr>
                        <a:t> </a:t>
                      </a:r>
                      <a:r>
                        <a:rPr lang="en-US" dirty="0" err="1">
                          <a:solidFill>
                            <a:schemeClr val="tx1"/>
                          </a:solidFill>
                        </a:rPr>
                        <a:t>tropicales</a:t>
                      </a:r>
                      <a:r>
                        <a:rPr lang="en-US" dirty="0">
                          <a:solidFill>
                            <a:schemeClr val="tx1"/>
                          </a:solidFill>
                        </a:rPr>
                        <a:t> y </a:t>
                      </a:r>
                      <a:r>
                        <a:rPr lang="en-US" dirty="0" err="1">
                          <a:solidFill>
                            <a:schemeClr val="tx1"/>
                          </a:solidFill>
                        </a:rPr>
                        <a:t>secos</a:t>
                      </a:r>
                      <a:r>
                        <a:rPr lang="en-US" dirty="0">
                          <a:solidFill>
                            <a:schemeClr val="tx1"/>
                          </a:solidFill>
                        </a:rPr>
                        <a:t> al paladar. </a:t>
                      </a:r>
                      <a:r>
                        <a:rPr lang="en-US" dirty="0" err="1">
                          <a:solidFill>
                            <a:schemeClr val="tx1"/>
                          </a:solidFill>
                        </a:rPr>
                        <a:t>Provienen</a:t>
                      </a:r>
                      <a:r>
                        <a:rPr lang="en-US" dirty="0">
                          <a:solidFill>
                            <a:schemeClr val="tx1"/>
                          </a:solidFill>
                        </a:rPr>
                        <a:t> </a:t>
                      </a:r>
                      <a:r>
                        <a:rPr lang="en-US" dirty="0" err="1">
                          <a:solidFill>
                            <a:schemeClr val="tx1"/>
                          </a:solidFill>
                        </a:rPr>
                        <a:t>especialmente</a:t>
                      </a:r>
                      <a:r>
                        <a:rPr lang="en-US" dirty="0">
                          <a:solidFill>
                            <a:schemeClr val="tx1"/>
                          </a:solidFill>
                        </a:rPr>
                        <a:t> de la </a:t>
                      </a:r>
                      <a:r>
                        <a:rPr lang="en-US" dirty="0" err="1">
                          <a:solidFill>
                            <a:schemeClr val="tx1"/>
                          </a:solidFill>
                        </a:rPr>
                        <a:t>comunidad</a:t>
                      </a:r>
                      <a:r>
                        <a:rPr lang="en-US" dirty="0">
                          <a:solidFill>
                            <a:schemeClr val="tx1"/>
                          </a:solidFill>
                        </a:rPr>
                        <a:t> de Novello. </a:t>
                      </a:r>
                      <a:endParaRPr lang="en-P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extLst>
                  <a:ext uri="{0D108BD9-81ED-4DB2-BD59-A6C34878D82A}">
                    <a16:rowId xmlns:a16="http://schemas.microsoft.com/office/drawing/2014/main" val="1380155232"/>
                  </a:ext>
                </a:extLst>
              </a:tr>
              <a:tr h="975791">
                <a:tc>
                  <a:txBody>
                    <a:bodyPr/>
                    <a:lstStyle/>
                    <a:p>
                      <a:pPr algn="ctr"/>
                      <a:r>
                        <a:rPr lang="en-US" sz="2400" b="1" dirty="0" err="1">
                          <a:solidFill>
                            <a:schemeClr val="tx1"/>
                          </a:solidFill>
                        </a:rPr>
                        <a:t>Timorasso</a:t>
                      </a:r>
                      <a:endParaRPr lang="en-P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tc>
                  <a:txBody>
                    <a:bodyPr/>
                    <a:lstStyle/>
                    <a:p>
                      <a:r>
                        <a:rPr lang="en-US" dirty="0" err="1">
                          <a:solidFill>
                            <a:schemeClr val="tx1"/>
                          </a:solidFill>
                        </a:rPr>
                        <a:t>Autóctono</a:t>
                      </a:r>
                      <a:r>
                        <a:rPr lang="en-US" dirty="0">
                          <a:solidFill>
                            <a:schemeClr val="tx1"/>
                          </a:solidFill>
                        </a:rPr>
                        <a:t>. Vinos </a:t>
                      </a:r>
                      <a:r>
                        <a:rPr lang="en-US" dirty="0" err="1">
                          <a:solidFill>
                            <a:schemeClr val="tx1"/>
                          </a:solidFill>
                        </a:rPr>
                        <a:t>aromaticos</a:t>
                      </a:r>
                      <a:r>
                        <a:rPr lang="en-US" dirty="0">
                          <a:solidFill>
                            <a:schemeClr val="tx1"/>
                          </a:solidFill>
                        </a:rPr>
                        <a:t> (</a:t>
                      </a:r>
                      <a:r>
                        <a:rPr lang="en-US" dirty="0" err="1">
                          <a:solidFill>
                            <a:schemeClr val="tx1"/>
                          </a:solidFill>
                        </a:rPr>
                        <a:t>frutas</a:t>
                      </a:r>
                      <a:r>
                        <a:rPr lang="en-US" dirty="0">
                          <a:solidFill>
                            <a:schemeClr val="tx1"/>
                          </a:solidFill>
                        </a:rPr>
                        <a:t> </a:t>
                      </a:r>
                      <a:r>
                        <a:rPr lang="en-US" dirty="0" err="1">
                          <a:solidFill>
                            <a:schemeClr val="tx1"/>
                          </a:solidFill>
                        </a:rPr>
                        <a:t>tropicales</a:t>
                      </a:r>
                      <a:r>
                        <a:rPr lang="en-US" dirty="0">
                          <a:solidFill>
                            <a:schemeClr val="tx1"/>
                          </a:solidFill>
                        </a:rPr>
                        <a:t>, flores), </a:t>
                      </a:r>
                      <a:r>
                        <a:rPr lang="en-US" dirty="0" err="1">
                          <a:solidFill>
                            <a:schemeClr val="tx1"/>
                          </a:solidFill>
                        </a:rPr>
                        <a:t>secos</a:t>
                      </a:r>
                      <a:r>
                        <a:rPr lang="en-US" dirty="0">
                          <a:solidFill>
                            <a:schemeClr val="tx1"/>
                          </a:solidFill>
                        </a:rPr>
                        <a:t> con gran </a:t>
                      </a:r>
                      <a:r>
                        <a:rPr lang="en-US" dirty="0" err="1">
                          <a:solidFill>
                            <a:schemeClr val="tx1"/>
                          </a:solidFill>
                        </a:rPr>
                        <a:t>cuerpo</a:t>
                      </a:r>
                      <a:r>
                        <a:rPr lang="en-US" dirty="0">
                          <a:solidFill>
                            <a:schemeClr val="tx1"/>
                          </a:solidFill>
                        </a:rPr>
                        <a:t> y </a:t>
                      </a:r>
                      <a:r>
                        <a:rPr lang="en-US" dirty="0" err="1">
                          <a:solidFill>
                            <a:schemeClr val="tx1"/>
                          </a:solidFill>
                        </a:rPr>
                        <a:t>acidez</a:t>
                      </a:r>
                      <a:r>
                        <a:rPr lang="en-US" dirty="0">
                          <a:solidFill>
                            <a:schemeClr val="tx1"/>
                          </a:solidFill>
                        </a:rPr>
                        <a:t>. </a:t>
                      </a:r>
                      <a:endParaRPr lang="en-P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tcPr>
                </a:tc>
                <a:extLst>
                  <a:ext uri="{0D108BD9-81ED-4DB2-BD59-A6C34878D82A}">
                    <a16:rowId xmlns:a16="http://schemas.microsoft.com/office/drawing/2014/main" val="2175619305"/>
                  </a:ext>
                </a:extLst>
              </a:tr>
            </a:tbl>
          </a:graphicData>
        </a:graphic>
      </p:graphicFrame>
      <p:cxnSp>
        <p:nvCxnSpPr>
          <p:cNvPr id="8" name="Straight Arrow Connector 7">
            <a:extLst>
              <a:ext uri="{FF2B5EF4-FFF2-40B4-BE49-F238E27FC236}">
                <a16:creationId xmlns:a16="http://schemas.microsoft.com/office/drawing/2014/main" id="{6802A79F-A6B6-DA2A-A96E-EEE2A3AC49F2}"/>
              </a:ext>
            </a:extLst>
          </p:cNvPr>
          <p:cNvCxnSpPr/>
          <p:nvPr/>
        </p:nvCxnSpPr>
        <p:spPr>
          <a:xfrm>
            <a:off x="2027208" y="672860"/>
            <a:ext cx="667684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46703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83EA5-C1D4-25C7-9123-6DB900B0487A}"/>
            </a:ext>
          </a:extLst>
        </p:cNvPr>
        <p:cNvGrpSpPr/>
        <p:nvPr/>
      </p:nvGrpSpPr>
      <p:grpSpPr>
        <a:xfrm>
          <a:off x="0" y="0"/>
          <a:ext cx="0" cy="0"/>
          <a:chOff x="0" y="0"/>
          <a:chExt cx="0" cy="0"/>
        </a:xfrm>
      </p:grpSpPr>
      <p:pic>
        <p:nvPicPr>
          <p:cNvPr id="1026" name="Picture 2" descr="The Nebbiolo Grape Variety and Its Multiple Italian Synonyms - SOMM TV  Magazine">
            <a:extLst>
              <a:ext uri="{FF2B5EF4-FFF2-40B4-BE49-F238E27FC236}">
                <a16:creationId xmlns:a16="http://schemas.microsoft.com/office/drawing/2014/main" id="{A69F590B-162F-DD7B-5B82-3685E1AA3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8773C9-158C-C2A4-E545-6A821D2E82B9}"/>
              </a:ext>
            </a:extLst>
          </p:cNvPr>
          <p:cNvSpPr>
            <a:spLocks noGrp="1"/>
          </p:cNvSpPr>
          <p:nvPr>
            <p:ph type="title"/>
          </p:nvPr>
        </p:nvSpPr>
        <p:spPr>
          <a:xfrm>
            <a:off x="2475780" y="43403"/>
            <a:ext cx="6538822" cy="652792"/>
          </a:xfrm>
        </p:spPr>
        <p:style>
          <a:lnRef idx="2">
            <a:schemeClr val="accent5"/>
          </a:lnRef>
          <a:fillRef idx="1">
            <a:schemeClr val="lt1"/>
          </a:fillRef>
          <a:effectRef idx="0">
            <a:schemeClr val="accent5"/>
          </a:effectRef>
          <a:fontRef idx="minor">
            <a:schemeClr val="dk1"/>
          </a:fontRef>
        </p:style>
        <p:txBody>
          <a:bodyPr>
            <a:noAutofit/>
          </a:bodyPr>
          <a:lstStyle/>
          <a:p>
            <a:pPr algn="ctr"/>
            <a:r>
              <a:rPr lang="en-US" sz="3200" b="1" dirty="0"/>
              <a:t>      </a:t>
            </a:r>
            <a:r>
              <a:rPr lang="en-US" sz="3200" b="1" dirty="0" err="1"/>
              <a:t>Varietales</a:t>
            </a:r>
            <a:r>
              <a:rPr lang="en-US" sz="3200" b="1" dirty="0"/>
              <a:t> Rojas</a:t>
            </a:r>
            <a:endParaRPr lang="en-PR" sz="3200" b="1" dirty="0"/>
          </a:p>
        </p:txBody>
      </p:sp>
      <p:graphicFrame>
        <p:nvGraphicFramePr>
          <p:cNvPr id="12" name="Content Placeholder 11">
            <a:extLst>
              <a:ext uri="{FF2B5EF4-FFF2-40B4-BE49-F238E27FC236}">
                <a16:creationId xmlns:a16="http://schemas.microsoft.com/office/drawing/2014/main" id="{42867207-3260-1C3E-052A-9D530532ECA3}"/>
              </a:ext>
            </a:extLst>
          </p:cNvPr>
          <p:cNvGraphicFramePr>
            <a:graphicFrameLocks noGrp="1"/>
          </p:cNvGraphicFramePr>
          <p:nvPr>
            <p:ph sz="half" idx="1"/>
            <p:extLst>
              <p:ext uri="{D42A27DB-BD31-4B8C-83A1-F6EECF244321}">
                <p14:modId xmlns:p14="http://schemas.microsoft.com/office/powerpoint/2010/main" val="1882092459"/>
              </p:ext>
            </p:extLst>
          </p:nvPr>
        </p:nvGraphicFramePr>
        <p:xfrm>
          <a:off x="103517" y="980651"/>
          <a:ext cx="5992483" cy="5877075"/>
        </p:xfrm>
        <a:graphic>
          <a:graphicData uri="http://schemas.openxmlformats.org/drawingml/2006/table">
            <a:tbl>
              <a:tblPr firstRow="1" bandRow="1">
                <a:effectLst>
                  <a:innerShdw blurRad="63500" dist="50800" dir="5400000">
                    <a:prstClr val="black">
                      <a:alpha val="50000"/>
                    </a:prstClr>
                  </a:innerShdw>
                </a:effectLst>
                <a:tableStyleId>{EB344D84-9AFB-497E-A393-DC336BA19D2E}</a:tableStyleId>
              </a:tblPr>
              <a:tblGrid>
                <a:gridCol w="1376138">
                  <a:extLst>
                    <a:ext uri="{9D8B030D-6E8A-4147-A177-3AD203B41FA5}">
                      <a16:colId xmlns:a16="http://schemas.microsoft.com/office/drawing/2014/main" val="1106315954"/>
                    </a:ext>
                  </a:extLst>
                </a:gridCol>
                <a:gridCol w="4616345">
                  <a:extLst>
                    <a:ext uri="{9D8B030D-6E8A-4147-A177-3AD203B41FA5}">
                      <a16:colId xmlns:a16="http://schemas.microsoft.com/office/drawing/2014/main" val="3343124245"/>
                    </a:ext>
                  </a:extLst>
                </a:gridCol>
              </a:tblGrid>
              <a:tr h="1561227">
                <a:tc>
                  <a:txBody>
                    <a:bodyPr/>
                    <a:lstStyle/>
                    <a:p>
                      <a:r>
                        <a:rPr lang="en-US" b="1" dirty="0">
                          <a:solidFill>
                            <a:schemeClr val="tx1"/>
                          </a:solidFill>
                        </a:rPr>
                        <a:t> Barbera</a:t>
                      </a:r>
                      <a:endParaRPr lang="en-P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Uva </a:t>
                      </a:r>
                      <a:r>
                        <a:rPr lang="en-US" sz="1600" b="0" dirty="0" err="1">
                          <a:solidFill>
                            <a:schemeClr val="tx1"/>
                          </a:solidFill>
                        </a:rPr>
                        <a:t>más</a:t>
                      </a:r>
                      <a:r>
                        <a:rPr lang="en-US" sz="1600" b="0" dirty="0">
                          <a:solidFill>
                            <a:schemeClr val="tx1"/>
                          </a:solidFill>
                        </a:rPr>
                        <a:t> </a:t>
                      </a:r>
                      <a:r>
                        <a:rPr lang="en-US" sz="1600" b="0" dirty="0" err="1">
                          <a:solidFill>
                            <a:schemeClr val="tx1"/>
                          </a:solidFill>
                        </a:rPr>
                        <a:t>planatada</a:t>
                      </a:r>
                      <a:r>
                        <a:rPr lang="en-US" sz="1600" b="0" dirty="0">
                          <a:solidFill>
                            <a:schemeClr val="tx1"/>
                          </a:solidFill>
                        </a:rPr>
                        <a:t> </a:t>
                      </a:r>
                      <a:r>
                        <a:rPr lang="en-US" sz="1600" b="0" dirty="0" err="1">
                          <a:solidFill>
                            <a:schemeClr val="tx1"/>
                          </a:solidFill>
                        </a:rPr>
                        <a:t>en</a:t>
                      </a:r>
                      <a:r>
                        <a:rPr lang="en-US" sz="1600" b="0" dirty="0">
                          <a:solidFill>
                            <a:schemeClr val="tx1"/>
                          </a:solidFill>
                        </a:rPr>
                        <a:t> Piedmont. Vino local </a:t>
                      </a:r>
                      <a:r>
                        <a:rPr lang="en-US" sz="1600" b="0" dirty="0" err="1">
                          <a:solidFill>
                            <a:schemeClr val="tx1"/>
                          </a:solidFill>
                        </a:rPr>
                        <a:t>favorito</a:t>
                      </a:r>
                      <a:r>
                        <a:rPr lang="en-US" sz="1600" b="0" dirty="0">
                          <a:solidFill>
                            <a:schemeClr val="tx1"/>
                          </a:solidFill>
                        </a:rPr>
                        <a:t> para la </a:t>
                      </a:r>
                      <a:r>
                        <a:rPr lang="en-US" sz="1600" b="0" dirty="0" err="1">
                          <a:solidFill>
                            <a:schemeClr val="tx1"/>
                          </a:solidFill>
                        </a:rPr>
                        <a:t>cena</a:t>
                      </a:r>
                      <a:r>
                        <a:rPr lang="en-US" sz="1600" b="0" dirty="0">
                          <a:solidFill>
                            <a:schemeClr val="tx1"/>
                          </a:solidFill>
                        </a:rPr>
                        <a:t>. Alta </a:t>
                      </a:r>
                      <a:r>
                        <a:rPr lang="en-US" sz="1600" b="0" dirty="0" err="1">
                          <a:solidFill>
                            <a:schemeClr val="tx1"/>
                          </a:solidFill>
                        </a:rPr>
                        <a:t>acidez</a:t>
                      </a:r>
                      <a:r>
                        <a:rPr lang="en-US" sz="1600" b="0" dirty="0">
                          <a:solidFill>
                            <a:schemeClr val="tx1"/>
                          </a:solidFill>
                        </a:rPr>
                        <a:t>, bajo </a:t>
                      </a:r>
                      <a:r>
                        <a:rPr lang="en-US" sz="1600" b="0" dirty="0" err="1">
                          <a:solidFill>
                            <a:schemeClr val="tx1"/>
                          </a:solidFill>
                        </a:rPr>
                        <a:t>en</a:t>
                      </a:r>
                      <a:r>
                        <a:rPr lang="en-US" sz="1600" b="0" dirty="0">
                          <a:solidFill>
                            <a:schemeClr val="tx1"/>
                          </a:solidFill>
                        </a:rPr>
                        <a:t> </a:t>
                      </a:r>
                      <a:r>
                        <a:rPr lang="en-US" sz="1600" b="0" dirty="0" err="1">
                          <a:solidFill>
                            <a:schemeClr val="tx1"/>
                          </a:solidFill>
                        </a:rPr>
                        <a:t>tanina</a:t>
                      </a:r>
                      <a:r>
                        <a:rPr lang="en-US" sz="1600" b="0" dirty="0">
                          <a:solidFill>
                            <a:schemeClr val="tx1"/>
                          </a:solidFill>
                        </a:rPr>
                        <a:t>. Aromas de ciruela, cherry obscura, </a:t>
                      </a:r>
                      <a:r>
                        <a:rPr lang="en-US" sz="1600" b="0" dirty="0" err="1">
                          <a:solidFill>
                            <a:schemeClr val="tx1"/>
                          </a:solidFill>
                        </a:rPr>
                        <a:t>violeta</a:t>
                      </a:r>
                      <a:r>
                        <a:rPr lang="en-US" sz="1600" b="0" dirty="0">
                          <a:solidFill>
                            <a:schemeClr val="tx1"/>
                          </a:solidFill>
                        </a:rPr>
                        <a:t> y </a:t>
                      </a:r>
                      <a:r>
                        <a:rPr lang="en-US" sz="1600" b="0" dirty="0" err="1">
                          <a:solidFill>
                            <a:schemeClr val="tx1"/>
                          </a:solidFill>
                        </a:rPr>
                        <a:t>lavanda</a:t>
                      </a:r>
                      <a:r>
                        <a:rPr lang="en-US" sz="1600" b="0" dirty="0">
                          <a:solidFill>
                            <a:schemeClr val="tx1"/>
                          </a:solidFill>
                        </a:rPr>
                        <a:t>, anis, </a:t>
                      </a:r>
                      <a:r>
                        <a:rPr lang="en-US" sz="1600" b="0" dirty="0" err="1">
                          <a:solidFill>
                            <a:schemeClr val="tx1"/>
                          </a:solidFill>
                        </a:rPr>
                        <a:t>nuez</a:t>
                      </a:r>
                      <a:r>
                        <a:rPr lang="en-US" sz="1600" b="0" dirty="0">
                          <a:solidFill>
                            <a:schemeClr val="tx1"/>
                          </a:solidFill>
                        </a:rPr>
                        <a:t> </a:t>
                      </a:r>
                      <a:r>
                        <a:rPr lang="en-US" sz="1600" b="0" dirty="0" err="1">
                          <a:solidFill>
                            <a:schemeClr val="tx1"/>
                          </a:solidFill>
                        </a:rPr>
                        <a:t>moscada</a:t>
                      </a:r>
                      <a:r>
                        <a:rPr lang="en-US" sz="1600" b="0" dirty="0">
                          <a:solidFill>
                            <a:schemeClr val="tx1"/>
                          </a:solidFill>
                        </a:rPr>
                        <a:t>. </a:t>
                      </a:r>
                      <a:r>
                        <a:rPr lang="en-US" sz="1600" b="0" dirty="0" err="1">
                          <a:solidFill>
                            <a:schemeClr val="tx1"/>
                          </a:solidFill>
                        </a:rPr>
                        <a:t>Tradicionalmente</a:t>
                      </a:r>
                      <a:r>
                        <a:rPr lang="en-US" sz="1600" b="0" dirty="0">
                          <a:solidFill>
                            <a:schemeClr val="tx1"/>
                          </a:solidFill>
                        </a:rPr>
                        <a:t> se </a:t>
                      </a:r>
                      <a:r>
                        <a:rPr lang="en-US" sz="1600" b="0" dirty="0" err="1">
                          <a:solidFill>
                            <a:schemeClr val="tx1"/>
                          </a:solidFill>
                        </a:rPr>
                        <a:t>toma</a:t>
                      </a:r>
                      <a:r>
                        <a:rPr lang="en-US" sz="1600" b="0" dirty="0">
                          <a:solidFill>
                            <a:schemeClr val="tx1"/>
                          </a:solidFill>
                        </a:rPr>
                        <a:t> entre 2-4 yrs. </a:t>
                      </a:r>
                    </a:p>
                    <a:p>
                      <a:r>
                        <a:rPr lang="it-IT" sz="1200" b="1" i="0" kern="1200" dirty="0">
                          <a:solidFill>
                            <a:schemeClr val="tx1"/>
                          </a:solidFill>
                          <a:effectLst/>
                          <a:latin typeface="+mn-lt"/>
                          <a:ea typeface="+mn-ea"/>
                          <a:cs typeface="+mn-cs"/>
                        </a:rPr>
                        <a:t>Barbera </a:t>
                      </a:r>
                      <a:r>
                        <a:rPr lang="it-IT" sz="1200" b="1" i="1" kern="1200" dirty="0">
                          <a:solidFill>
                            <a:schemeClr val="tx1"/>
                          </a:solidFill>
                          <a:effectLst/>
                          <a:latin typeface="+mn-lt"/>
                          <a:ea typeface="+mn-ea"/>
                          <a:cs typeface="+mn-cs"/>
                        </a:rPr>
                        <a:t>d’Alba</a:t>
                      </a:r>
                      <a:r>
                        <a:rPr lang="it-IT" sz="1200" b="1" i="0" kern="1200" dirty="0">
                          <a:solidFill>
                            <a:schemeClr val="tx1"/>
                          </a:solidFill>
                          <a:effectLst/>
                          <a:latin typeface="+mn-lt"/>
                          <a:ea typeface="+mn-ea"/>
                          <a:cs typeface="+mn-cs"/>
                        </a:rPr>
                        <a:t>, Barbera </a:t>
                      </a:r>
                      <a:r>
                        <a:rPr lang="it-IT" sz="1200" b="1" i="1" kern="1200" dirty="0">
                          <a:solidFill>
                            <a:schemeClr val="tx1"/>
                          </a:solidFill>
                          <a:effectLst/>
                          <a:latin typeface="+mn-lt"/>
                          <a:ea typeface="+mn-ea"/>
                          <a:cs typeface="+mn-cs"/>
                        </a:rPr>
                        <a:t>d’Aosta</a:t>
                      </a:r>
                      <a:r>
                        <a:rPr lang="it-IT" sz="1200" b="1" i="0" kern="1200" dirty="0">
                          <a:solidFill>
                            <a:schemeClr val="tx1"/>
                          </a:solidFill>
                          <a:effectLst/>
                          <a:latin typeface="+mn-lt"/>
                          <a:ea typeface="+mn-ea"/>
                          <a:cs typeface="+mn-cs"/>
                        </a:rPr>
                        <a:t>, Barbera </a:t>
                      </a:r>
                      <a:r>
                        <a:rPr lang="it-IT" sz="1200" b="1" i="1" kern="1200" dirty="0">
                          <a:solidFill>
                            <a:schemeClr val="tx1"/>
                          </a:solidFill>
                          <a:effectLst/>
                          <a:latin typeface="+mn-lt"/>
                          <a:ea typeface="+mn-ea"/>
                          <a:cs typeface="+mn-cs"/>
                        </a:rPr>
                        <a:t>d’Asti</a:t>
                      </a:r>
                      <a:r>
                        <a:rPr lang="it-IT" sz="1200" b="1" i="0" kern="1200" dirty="0">
                          <a:solidFill>
                            <a:schemeClr val="tx1"/>
                          </a:solidFill>
                          <a:effectLst/>
                          <a:latin typeface="+mn-lt"/>
                          <a:ea typeface="+mn-ea"/>
                          <a:cs typeface="+mn-cs"/>
                        </a:rPr>
                        <a:t>, Barbera </a:t>
                      </a:r>
                      <a:r>
                        <a:rPr lang="it-IT" sz="1200" b="1" i="1" kern="1200" dirty="0">
                          <a:solidFill>
                            <a:schemeClr val="tx1"/>
                          </a:solidFill>
                          <a:effectLst/>
                          <a:latin typeface="+mn-lt"/>
                          <a:ea typeface="+mn-ea"/>
                          <a:cs typeface="+mn-cs"/>
                        </a:rPr>
                        <a:t>del Monferrato</a:t>
                      </a:r>
                      <a:endParaRPr lang="en-PR"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4855"/>
                  </a:ext>
                </a:extLst>
              </a:tr>
              <a:tr h="1476756">
                <a:tc>
                  <a:txBody>
                    <a:bodyPr/>
                    <a:lstStyle/>
                    <a:p>
                      <a:r>
                        <a:rPr lang="en-US" b="1" dirty="0">
                          <a:solidFill>
                            <a:schemeClr val="tx1"/>
                          </a:solidFill>
                        </a:rPr>
                        <a:t>Brachetto</a:t>
                      </a:r>
                      <a:endParaRPr lang="en-P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Uva local, antes se </a:t>
                      </a:r>
                      <a:r>
                        <a:rPr lang="en-US" sz="1600" b="0" dirty="0" err="1">
                          <a:solidFill>
                            <a:schemeClr val="tx1"/>
                          </a:solidFill>
                        </a:rPr>
                        <a:t>utilizaba</a:t>
                      </a:r>
                      <a:r>
                        <a:rPr lang="en-US" sz="1600" b="0" dirty="0">
                          <a:solidFill>
                            <a:schemeClr val="tx1"/>
                          </a:solidFill>
                        </a:rPr>
                        <a:t> para </a:t>
                      </a:r>
                      <a:r>
                        <a:rPr lang="en-US" sz="1600" b="0" dirty="0" err="1">
                          <a:solidFill>
                            <a:schemeClr val="tx1"/>
                          </a:solidFill>
                        </a:rPr>
                        <a:t>hacer</a:t>
                      </a:r>
                      <a:r>
                        <a:rPr lang="en-US" sz="1600" b="0" dirty="0">
                          <a:solidFill>
                            <a:schemeClr val="tx1"/>
                          </a:solidFill>
                        </a:rPr>
                        <a:t> vinos </a:t>
                      </a:r>
                      <a:r>
                        <a:rPr lang="en-US" sz="1600" b="0" dirty="0" err="1">
                          <a:solidFill>
                            <a:schemeClr val="tx1"/>
                          </a:solidFill>
                        </a:rPr>
                        <a:t>secos</a:t>
                      </a:r>
                      <a:r>
                        <a:rPr lang="en-US" sz="1600" b="0" dirty="0">
                          <a:solidFill>
                            <a:schemeClr val="tx1"/>
                          </a:solidFill>
                        </a:rPr>
                        <a:t> de mesa, </a:t>
                      </a:r>
                      <a:r>
                        <a:rPr lang="en-US" sz="1600" b="0" dirty="0" err="1">
                          <a:solidFill>
                            <a:schemeClr val="tx1"/>
                          </a:solidFill>
                        </a:rPr>
                        <a:t>pero</a:t>
                      </a:r>
                      <a:r>
                        <a:rPr lang="en-US" sz="1600" b="0" dirty="0">
                          <a:solidFill>
                            <a:schemeClr val="tx1"/>
                          </a:solidFill>
                        </a:rPr>
                        <a:t> </a:t>
                      </a:r>
                      <a:r>
                        <a:rPr lang="en-US" sz="1600" b="0" dirty="0" err="1">
                          <a:solidFill>
                            <a:schemeClr val="tx1"/>
                          </a:solidFill>
                        </a:rPr>
                        <a:t>ahora</a:t>
                      </a:r>
                      <a:r>
                        <a:rPr lang="en-US" sz="1600" b="0" dirty="0">
                          <a:solidFill>
                            <a:schemeClr val="tx1"/>
                          </a:solidFill>
                        </a:rPr>
                        <a:t> se </a:t>
                      </a:r>
                      <a:r>
                        <a:rPr lang="en-US" sz="1600" b="0" dirty="0" err="1">
                          <a:solidFill>
                            <a:schemeClr val="tx1"/>
                          </a:solidFill>
                        </a:rPr>
                        <a:t>utiliza</a:t>
                      </a:r>
                      <a:r>
                        <a:rPr lang="en-US" sz="1600" b="0" dirty="0">
                          <a:solidFill>
                            <a:schemeClr val="tx1"/>
                          </a:solidFill>
                        </a:rPr>
                        <a:t> para </a:t>
                      </a:r>
                      <a:r>
                        <a:rPr lang="en-US" sz="1600" b="0" dirty="0" err="1">
                          <a:solidFill>
                            <a:schemeClr val="tx1"/>
                          </a:solidFill>
                        </a:rPr>
                        <a:t>crear</a:t>
                      </a:r>
                      <a:r>
                        <a:rPr lang="en-US" sz="1600" b="0" dirty="0">
                          <a:solidFill>
                            <a:schemeClr val="tx1"/>
                          </a:solidFill>
                        </a:rPr>
                        <a:t> </a:t>
                      </a:r>
                      <a:r>
                        <a:rPr lang="en-US" sz="1600" b="0" dirty="0" err="1">
                          <a:solidFill>
                            <a:schemeClr val="tx1"/>
                          </a:solidFill>
                        </a:rPr>
                        <a:t>el</a:t>
                      </a:r>
                      <a:r>
                        <a:rPr lang="en-US" sz="1600" b="0" dirty="0">
                          <a:solidFill>
                            <a:schemeClr val="tx1"/>
                          </a:solidFill>
                        </a:rPr>
                        <a:t> vino frizzante o spumante Brachetto D </a:t>
                      </a:r>
                      <a:r>
                        <a:rPr lang="en-US" sz="1600" b="0" dirty="0" err="1">
                          <a:solidFill>
                            <a:schemeClr val="tx1"/>
                          </a:solidFill>
                        </a:rPr>
                        <a:t>Acqui</a:t>
                      </a:r>
                      <a:r>
                        <a:rPr lang="en-US" sz="1600" b="0" dirty="0">
                          <a:solidFill>
                            <a:schemeClr val="tx1"/>
                          </a:solidFill>
                        </a:rPr>
                        <a:t> (DOCG). Bajo alcohol, </a:t>
                      </a:r>
                      <a:r>
                        <a:rPr lang="en-US" sz="1600" b="0" dirty="0" err="1">
                          <a:solidFill>
                            <a:schemeClr val="tx1"/>
                          </a:solidFill>
                        </a:rPr>
                        <a:t>aromático</a:t>
                      </a:r>
                      <a:r>
                        <a:rPr lang="en-US" sz="1600" b="0" dirty="0">
                          <a:solidFill>
                            <a:schemeClr val="tx1"/>
                          </a:solidFill>
                        </a:rPr>
                        <a:t> (</a:t>
                      </a:r>
                      <a:r>
                        <a:rPr lang="en-US" sz="1600" b="0" dirty="0" err="1">
                          <a:solidFill>
                            <a:schemeClr val="tx1"/>
                          </a:solidFill>
                        </a:rPr>
                        <a:t>fresas</a:t>
                      </a:r>
                      <a:r>
                        <a:rPr lang="en-US" sz="1600" b="0" dirty="0">
                          <a:solidFill>
                            <a:schemeClr val="tx1"/>
                          </a:solidFill>
                        </a:rPr>
                        <a:t>, blackberries, red berries, </a:t>
                      </a:r>
                      <a:r>
                        <a:rPr lang="en-US" sz="1600" b="0" dirty="0" err="1">
                          <a:solidFill>
                            <a:schemeClr val="tx1"/>
                          </a:solidFill>
                        </a:rPr>
                        <a:t>pétalos</a:t>
                      </a:r>
                      <a:r>
                        <a:rPr lang="en-US" sz="1600" b="0" dirty="0">
                          <a:solidFill>
                            <a:schemeClr val="tx1"/>
                          </a:solidFill>
                        </a:rPr>
                        <a:t> de rosa). </a:t>
                      </a:r>
                      <a:endParaRPr lang="en-P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146551"/>
                  </a:ext>
                </a:extLst>
              </a:tr>
              <a:tr h="1362336">
                <a:tc>
                  <a:txBody>
                    <a:bodyPr/>
                    <a:lstStyle/>
                    <a:p>
                      <a:r>
                        <a:rPr lang="en-US" b="1" dirty="0">
                          <a:solidFill>
                            <a:schemeClr val="tx1"/>
                          </a:solidFill>
                        </a:rPr>
                        <a:t>Dolcetto</a:t>
                      </a:r>
                      <a:endParaRPr lang="en-P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Vino rojo/</a:t>
                      </a:r>
                      <a:r>
                        <a:rPr lang="en-US" sz="1600" b="0" dirty="0" err="1">
                          <a:solidFill>
                            <a:schemeClr val="tx1"/>
                          </a:solidFill>
                        </a:rPr>
                        <a:t>violaceo</a:t>
                      </a:r>
                      <a:r>
                        <a:rPr lang="en-US" sz="1600" b="0" dirty="0">
                          <a:solidFill>
                            <a:schemeClr val="tx1"/>
                          </a:solidFill>
                        </a:rPr>
                        <a:t> de </a:t>
                      </a:r>
                      <a:r>
                        <a:rPr lang="en-US" sz="1600" b="0" dirty="0" err="1">
                          <a:solidFill>
                            <a:schemeClr val="tx1"/>
                          </a:solidFill>
                        </a:rPr>
                        <a:t>alta</a:t>
                      </a:r>
                      <a:r>
                        <a:rPr lang="en-US" sz="1600" b="0" dirty="0">
                          <a:solidFill>
                            <a:schemeClr val="tx1"/>
                          </a:solidFill>
                        </a:rPr>
                        <a:t> </a:t>
                      </a:r>
                      <a:r>
                        <a:rPr lang="en-US" sz="1600" b="0" dirty="0" err="1">
                          <a:solidFill>
                            <a:schemeClr val="tx1"/>
                          </a:solidFill>
                        </a:rPr>
                        <a:t>intensidad</a:t>
                      </a:r>
                      <a:r>
                        <a:rPr lang="en-US" sz="1600" b="0" dirty="0">
                          <a:solidFill>
                            <a:schemeClr val="tx1"/>
                          </a:solidFill>
                        </a:rPr>
                        <a:t>, aromas a ciruela, cocoa, pimiento Negra, </a:t>
                      </a:r>
                      <a:r>
                        <a:rPr lang="en-US" sz="1600" b="0" dirty="0" err="1">
                          <a:solidFill>
                            <a:schemeClr val="tx1"/>
                          </a:solidFill>
                        </a:rPr>
                        <a:t>violetas</a:t>
                      </a:r>
                      <a:r>
                        <a:rPr lang="en-US" sz="1600" b="0" dirty="0">
                          <a:solidFill>
                            <a:schemeClr val="tx1"/>
                          </a:solidFill>
                        </a:rPr>
                        <a:t> con </a:t>
                      </a:r>
                      <a:r>
                        <a:rPr lang="en-US" sz="1600" b="0" dirty="0" err="1">
                          <a:solidFill>
                            <a:schemeClr val="tx1"/>
                          </a:solidFill>
                        </a:rPr>
                        <a:t>acidez</a:t>
                      </a:r>
                      <a:r>
                        <a:rPr lang="en-US" sz="1600" b="0" dirty="0">
                          <a:solidFill>
                            <a:schemeClr val="tx1"/>
                          </a:solidFill>
                        </a:rPr>
                        <a:t> media </a:t>
                      </a:r>
                      <a:r>
                        <a:rPr lang="en-US" sz="1600" b="0" dirty="0" err="1">
                          <a:solidFill>
                            <a:schemeClr val="tx1"/>
                          </a:solidFill>
                        </a:rPr>
                        <a:t>baja</a:t>
                      </a:r>
                      <a:r>
                        <a:rPr lang="en-US" sz="1600" b="0" dirty="0">
                          <a:solidFill>
                            <a:schemeClr val="tx1"/>
                          </a:solidFill>
                        </a:rPr>
                        <a:t>, </a:t>
                      </a:r>
                      <a:r>
                        <a:rPr lang="en-US" sz="1600" b="0" dirty="0" err="1">
                          <a:solidFill>
                            <a:schemeClr val="tx1"/>
                          </a:solidFill>
                        </a:rPr>
                        <a:t>tanina</a:t>
                      </a:r>
                      <a:r>
                        <a:rPr lang="en-US" sz="1600" b="0" dirty="0">
                          <a:solidFill>
                            <a:schemeClr val="tx1"/>
                          </a:solidFill>
                        </a:rPr>
                        <a:t> media </a:t>
                      </a:r>
                      <a:r>
                        <a:rPr lang="en-US" sz="1600" b="0" dirty="0" err="1">
                          <a:solidFill>
                            <a:schemeClr val="tx1"/>
                          </a:solidFill>
                        </a:rPr>
                        <a:t>baja</a:t>
                      </a:r>
                      <a:r>
                        <a:rPr lang="en-US" sz="1600" b="0" dirty="0">
                          <a:solidFill>
                            <a:schemeClr val="tx1"/>
                          </a:solidFill>
                        </a:rPr>
                        <a:t>, de gran </a:t>
                      </a:r>
                      <a:r>
                        <a:rPr lang="en-US" sz="1600" b="0" dirty="0" err="1">
                          <a:solidFill>
                            <a:schemeClr val="tx1"/>
                          </a:solidFill>
                        </a:rPr>
                        <a:t>cuerpo</a:t>
                      </a:r>
                      <a:r>
                        <a:rPr lang="en-US" sz="1600" b="0" dirty="0">
                          <a:solidFill>
                            <a:schemeClr val="tx1"/>
                          </a:solidFill>
                        </a:rPr>
                        <a:t> </a:t>
                      </a:r>
                      <a:r>
                        <a:rPr lang="en-US" sz="1600" b="0" dirty="0" err="1">
                          <a:solidFill>
                            <a:schemeClr val="tx1"/>
                          </a:solidFill>
                        </a:rPr>
                        <a:t>en</a:t>
                      </a:r>
                      <a:r>
                        <a:rPr lang="en-US" sz="1600" b="0" dirty="0">
                          <a:solidFill>
                            <a:schemeClr val="tx1"/>
                          </a:solidFill>
                        </a:rPr>
                        <a:t> boca. </a:t>
                      </a:r>
                      <a:r>
                        <a:rPr lang="en-US" sz="1400" b="0" dirty="0" err="1">
                          <a:solidFill>
                            <a:schemeClr val="tx1"/>
                          </a:solidFill>
                        </a:rPr>
                        <a:t>Dolceto</a:t>
                      </a:r>
                      <a:r>
                        <a:rPr lang="en-US" sz="1400" b="0" dirty="0">
                          <a:solidFill>
                            <a:schemeClr val="tx1"/>
                          </a:solidFill>
                        </a:rPr>
                        <a:t> D Alba (DOC), </a:t>
                      </a:r>
                      <a:r>
                        <a:rPr lang="en-US" sz="1400" b="0" dirty="0" err="1">
                          <a:solidFill>
                            <a:schemeClr val="tx1"/>
                          </a:solidFill>
                        </a:rPr>
                        <a:t>Dolceto</a:t>
                      </a:r>
                      <a:r>
                        <a:rPr lang="en-US" sz="1400" b="0" dirty="0">
                          <a:solidFill>
                            <a:schemeClr val="tx1"/>
                          </a:solidFill>
                        </a:rPr>
                        <a:t> di </a:t>
                      </a:r>
                      <a:r>
                        <a:rPr lang="en-US" sz="1400" b="0" dirty="0" err="1">
                          <a:solidFill>
                            <a:schemeClr val="tx1"/>
                          </a:solidFill>
                        </a:rPr>
                        <a:t>Dogliani</a:t>
                      </a:r>
                      <a:r>
                        <a:rPr lang="en-US" sz="1400" b="0" dirty="0">
                          <a:solidFill>
                            <a:schemeClr val="tx1"/>
                          </a:solidFill>
                        </a:rPr>
                        <a:t> (DOC) </a:t>
                      </a:r>
                      <a:r>
                        <a:rPr lang="en-US" sz="1400" b="1" i="1" dirty="0" err="1">
                          <a:solidFill>
                            <a:schemeClr val="tx1"/>
                          </a:solidFill>
                        </a:rPr>
                        <a:t>Cogna</a:t>
                      </a:r>
                      <a:r>
                        <a:rPr lang="en-US" sz="1400" b="1" i="1" dirty="0">
                          <a:solidFill>
                            <a:schemeClr val="tx1"/>
                          </a:solidFill>
                        </a:rPr>
                        <a:t>**</a:t>
                      </a:r>
                      <a:endParaRPr lang="en-PR" sz="1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553774"/>
                  </a:ext>
                </a:extLst>
              </a:tr>
              <a:tr h="1476756">
                <a:tc>
                  <a:txBody>
                    <a:bodyPr/>
                    <a:lstStyle/>
                    <a:p>
                      <a:r>
                        <a:rPr lang="en-US" b="1" dirty="0" err="1">
                          <a:solidFill>
                            <a:schemeClr val="tx1"/>
                          </a:solidFill>
                        </a:rPr>
                        <a:t>Freisa</a:t>
                      </a:r>
                      <a:endParaRPr lang="en-P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err="1">
                          <a:solidFill>
                            <a:schemeClr val="tx1"/>
                          </a:solidFill>
                        </a:rPr>
                        <a:t>Autóctona</a:t>
                      </a:r>
                      <a:r>
                        <a:rPr lang="en-US" sz="1600" b="0" dirty="0">
                          <a:solidFill>
                            <a:schemeClr val="tx1"/>
                          </a:solidFill>
                        </a:rPr>
                        <a:t>. De las zonas: </a:t>
                      </a:r>
                      <a:r>
                        <a:rPr lang="en-US" sz="1600" b="0" i="0" kern="1200" dirty="0" err="1">
                          <a:solidFill>
                            <a:schemeClr val="dk1"/>
                          </a:solidFill>
                          <a:effectLst/>
                          <a:latin typeface="+mn-lt"/>
                          <a:ea typeface="+mn-ea"/>
                          <a:cs typeface="+mn-cs"/>
                        </a:rPr>
                        <a:t>Chieri</a:t>
                      </a:r>
                      <a:r>
                        <a:rPr lang="en-US" sz="1600" b="0" i="0" kern="1200" dirty="0">
                          <a:solidFill>
                            <a:schemeClr val="dk1"/>
                          </a:solidFill>
                          <a:effectLst/>
                          <a:latin typeface="+mn-lt"/>
                          <a:ea typeface="+mn-ea"/>
                          <a:cs typeface="+mn-cs"/>
                        </a:rPr>
                        <a:t>, Monferrato y Langhe. Produce vinos </a:t>
                      </a:r>
                      <a:r>
                        <a:rPr lang="en-US" sz="1600" b="0" i="0" kern="1200" dirty="0" err="1">
                          <a:solidFill>
                            <a:schemeClr val="dk1"/>
                          </a:solidFill>
                          <a:effectLst/>
                          <a:latin typeface="+mn-lt"/>
                          <a:ea typeface="+mn-ea"/>
                          <a:cs typeface="+mn-cs"/>
                        </a:rPr>
                        <a:t>rojos</a:t>
                      </a:r>
                      <a:r>
                        <a:rPr lang="en-US" sz="1600" b="0" i="0" kern="1200" dirty="0">
                          <a:solidFill>
                            <a:schemeClr val="dk1"/>
                          </a:solidFill>
                          <a:effectLst/>
                          <a:latin typeface="+mn-lt"/>
                          <a:ea typeface="+mn-ea"/>
                          <a:cs typeface="+mn-cs"/>
                        </a:rPr>
                        <a:t> </a:t>
                      </a:r>
                      <a:r>
                        <a:rPr lang="en-US" sz="1600" b="0" i="0" kern="1200" dirty="0" err="1">
                          <a:solidFill>
                            <a:schemeClr val="dk1"/>
                          </a:solidFill>
                          <a:effectLst/>
                          <a:latin typeface="+mn-lt"/>
                          <a:ea typeface="+mn-ea"/>
                          <a:cs typeface="+mn-cs"/>
                        </a:rPr>
                        <a:t>prubi</a:t>
                      </a:r>
                      <a:r>
                        <a:rPr lang="en-US" sz="1600" b="0" i="0" kern="1200" dirty="0">
                          <a:solidFill>
                            <a:schemeClr val="dk1"/>
                          </a:solidFill>
                          <a:effectLst/>
                          <a:latin typeface="+mn-lt"/>
                          <a:ea typeface="+mn-ea"/>
                          <a:cs typeface="+mn-cs"/>
                        </a:rPr>
                        <a:t> </a:t>
                      </a:r>
                      <a:r>
                        <a:rPr lang="en-US" sz="1600" b="0" i="0" kern="1200" dirty="0" err="1">
                          <a:solidFill>
                            <a:schemeClr val="dk1"/>
                          </a:solidFill>
                          <a:effectLst/>
                          <a:latin typeface="+mn-lt"/>
                          <a:ea typeface="+mn-ea"/>
                          <a:cs typeface="+mn-cs"/>
                        </a:rPr>
                        <a:t>pálidos</a:t>
                      </a:r>
                      <a:r>
                        <a:rPr lang="en-US" sz="1600" b="0" i="0" kern="1200" dirty="0">
                          <a:solidFill>
                            <a:schemeClr val="dk1"/>
                          </a:solidFill>
                          <a:effectLst/>
                          <a:latin typeface="+mn-lt"/>
                          <a:ea typeface="+mn-ea"/>
                          <a:cs typeface="+mn-cs"/>
                        </a:rPr>
                        <a:t>, </a:t>
                      </a:r>
                      <a:r>
                        <a:rPr lang="en-US" sz="1600" b="0" i="0" kern="1200" dirty="0" err="1">
                          <a:solidFill>
                            <a:schemeClr val="dk1"/>
                          </a:solidFill>
                          <a:effectLst/>
                          <a:latin typeface="+mn-lt"/>
                          <a:ea typeface="+mn-ea"/>
                          <a:cs typeface="+mn-cs"/>
                        </a:rPr>
                        <a:t>aromaticos</a:t>
                      </a:r>
                      <a:r>
                        <a:rPr lang="en-US" sz="1600" b="0" i="0" kern="1200" dirty="0">
                          <a:solidFill>
                            <a:schemeClr val="dk1"/>
                          </a:solidFill>
                          <a:effectLst/>
                          <a:latin typeface="+mn-lt"/>
                          <a:ea typeface="+mn-ea"/>
                          <a:cs typeface="+mn-cs"/>
                        </a:rPr>
                        <a:t> (</a:t>
                      </a:r>
                      <a:r>
                        <a:rPr lang="en-US" sz="1600" b="0" i="0" kern="1200" dirty="0" err="1">
                          <a:solidFill>
                            <a:schemeClr val="dk1"/>
                          </a:solidFill>
                          <a:effectLst/>
                          <a:latin typeface="+mn-lt"/>
                          <a:ea typeface="+mn-ea"/>
                          <a:cs typeface="+mn-cs"/>
                        </a:rPr>
                        <a:t>fresa</a:t>
                      </a:r>
                      <a:r>
                        <a:rPr lang="en-US" sz="1600" b="0" i="0" kern="1200" dirty="0">
                          <a:solidFill>
                            <a:schemeClr val="dk1"/>
                          </a:solidFill>
                          <a:effectLst/>
                          <a:latin typeface="+mn-lt"/>
                          <a:ea typeface="+mn-ea"/>
                          <a:cs typeface="+mn-cs"/>
                        </a:rPr>
                        <a:t>, pimiento, tierra) </a:t>
                      </a:r>
                      <a:r>
                        <a:rPr lang="en-US" sz="1600" b="0" i="0" kern="1200" dirty="0" err="1">
                          <a:solidFill>
                            <a:schemeClr val="dk1"/>
                          </a:solidFill>
                          <a:effectLst/>
                          <a:latin typeface="+mn-lt"/>
                          <a:ea typeface="+mn-ea"/>
                          <a:cs typeface="+mn-cs"/>
                        </a:rPr>
                        <a:t>variedad</a:t>
                      </a:r>
                      <a:r>
                        <a:rPr lang="en-US" sz="1600" b="0" i="0" kern="1200" dirty="0">
                          <a:solidFill>
                            <a:schemeClr val="dk1"/>
                          </a:solidFill>
                          <a:effectLst/>
                          <a:latin typeface="+mn-lt"/>
                          <a:ea typeface="+mn-ea"/>
                          <a:cs typeface="+mn-cs"/>
                        </a:rPr>
                        <a:t> de vinos </a:t>
                      </a:r>
                      <a:r>
                        <a:rPr lang="en-US" sz="1600" b="0" i="0" kern="1200" dirty="0" err="1">
                          <a:solidFill>
                            <a:schemeClr val="dk1"/>
                          </a:solidFill>
                          <a:effectLst/>
                          <a:latin typeface="+mn-lt"/>
                          <a:ea typeface="+mn-ea"/>
                          <a:cs typeface="+mn-cs"/>
                        </a:rPr>
                        <a:t>desde</a:t>
                      </a:r>
                      <a:r>
                        <a:rPr lang="en-US" sz="1600" b="0" i="0" kern="1200" dirty="0">
                          <a:solidFill>
                            <a:schemeClr val="dk1"/>
                          </a:solidFill>
                          <a:effectLst/>
                          <a:latin typeface="+mn-lt"/>
                          <a:ea typeface="+mn-ea"/>
                          <a:cs typeface="+mn-cs"/>
                        </a:rPr>
                        <a:t> vino rojo </a:t>
                      </a:r>
                      <a:r>
                        <a:rPr lang="en-US" sz="1600" b="0" i="0" kern="1200" dirty="0" err="1">
                          <a:solidFill>
                            <a:schemeClr val="dk1"/>
                          </a:solidFill>
                          <a:effectLst/>
                          <a:latin typeface="+mn-lt"/>
                          <a:ea typeface="+mn-ea"/>
                          <a:cs typeface="+mn-cs"/>
                        </a:rPr>
                        <a:t>superiore</a:t>
                      </a:r>
                      <a:r>
                        <a:rPr lang="en-US" sz="1600" b="0" i="0" kern="1200" dirty="0">
                          <a:solidFill>
                            <a:schemeClr val="dk1"/>
                          </a:solidFill>
                          <a:effectLst/>
                          <a:latin typeface="+mn-lt"/>
                          <a:ea typeface="+mn-ea"/>
                          <a:cs typeface="+mn-cs"/>
                        </a:rPr>
                        <a:t> y spumantes. </a:t>
                      </a:r>
                      <a:r>
                        <a:rPr lang="it-IT" sz="1600" b="0" i="1" kern="1200" dirty="0">
                          <a:solidFill>
                            <a:schemeClr val="dk1"/>
                          </a:solidFill>
                          <a:effectLst/>
                          <a:latin typeface="+mn-lt"/>
                          <a:ea typeface="+mn-ea"/>
                          <a:cs typeface="+mn-cs"/>
                        </a:rPr>
                        <a:t>Freisa d’Asti DOC  y  Freisa di Chieri DOC.</a:t>
                      </a:r>
                      <a:endParaRPr lang="en-PR" sz="1600"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839804"/>
                  </a:ext>
                </a:extLst>
              </a:tr>
            </a:tbl>
          </a:graphicData>
        </a:graphic>
      </p:graphicFrame>
      <p:graphicFrame>
        <p:nvGraphicFramePr>
          <p:cNvPr id="13" name="Content Placeholder 12">
            <a:extLst>
              <a:ext uri="{FF2B5EF4-FFF2-40B4-BE49-F238E27FC236}">
                <a16:creationId xmlns:a16="http://schemas.microsoft.com/office/drawing/2014/main" id="{75D68C64-6074-2967-17B6-7B306028DC39}"/>
              </a:ext>
            </a:extLst>
          </p:cNvPr>
          <p:cNvGraphicFramePr>
            <a:graphicFrameLocks noGrp="1"/>
          </p:cNvGraphicFramePr>
          <p:nvPr>
            <p:ph sz="half" idx="2"/>
            <p:extLst>
              <p:ext uri="{D42A27DB-BD31-4B8C-83A1-F6EECF244321}">
                <p14:modId xmlns:p14="http://schemas.microsoft.com/office/powerpoint/2010/main" val="3906184988"/>
              </p:ext>
            </p:extLst>
          </p:nvPr>
        </p:nvGraphicFramePr>
        <p:xfrm>
          <a:off x="6478437" y="954772"/>
          <a:ext cx="5515155" cy="5920480"/>
        </p:xfrm>
        <a:graphic>
          <a:graphicData uri="http://schemas.openxmlformats.org/drawingml/2006/table">
            <a:tbl>
              <a:tblPr firstRow="1" bandRow="1">
                <a:effectLst>
                  <a:innerShdw blurRad="114300">
                    <a:prstClr val="black"/>
                  </a:innerShdw>
                </a:effectLst>
                <a:tableStyleId>{EB344D84-9AFB-497E-A393-DC336BA19D2E}</a:tableStyleId>
              </a:tblPr>
              <a:tblGrid>
                <a:gridCol w="1256727">
                  <a:extLst>
                    <a:ext uri="{9D8B030D-6E8A-4147-A177-3AD203B41FA5}">
                      <a16:colId xmlns:a16="http://schemas.microsoft.com/office/drawing/2014/main" val="1695224315"/>
                    </a:ext>
                  </a:extLst>
                </a:gridCol>
                <a:gridCol w="4258428">
                  <a:extLst>
                    <a:ext uri="{9D8B030D-6E8A-4147-A177-3AD203B41FA5}">
                      <a16:colId xmlns:a16="http://schemas.microsoft.com/office/drawing/2014/main" val="3406716336"/>
                    </a:ext>
                  </a:extLst>
                </a:gridCol>
              </a:tblGrid>
              <a:tr h="1098421">
                <a:tc>
                  <a:txBody>
                    <a:bodyPr/>
                    <a:lstStyle/>
                    <a:p>
                      <a:r>
                        <a:rPr lang="en-US" b="1" dirty="0" err="1">
                          <a:solidFill>
                            <a:schemeClr val="tx1"/>
                          </a:solidFill>
                        </a:rPr>
                        <a:t>Grignolino</a:t>
                      </a:r>
                      <a:endParaRPr lang="en-P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err="1">
                          <a:solidFill>
                            <a:schemeClr val="tx1"/>
                          </a:solidFill>
                        </a:rPr>
                        <a:t>Autóctona</a:t>
                      </a:r>
                      <a:r>
                        <a:rPr lang="en-US" sz="1600" b="0" dirty="0">
                          <a:solidFill>
                            <a:schemeClr val="tx1"/>
                          </a:solidFill>
                        </a:rPr>
                        <a:t> y Antigua. De color y </a:t>
                      </a:r>
                      <a:r>
                        <a:rPr lang="en-US" sz="1600" b="0" dirty="0" err="1">
                          <a:solidFill>
                            <a:schemeClr val="tx1"/>
                          </a:solidFill>
                        </a:rPr>
                        <a:t>cuerpo</a:t>
                      </a:r>
                      <a:r>
                        <a:rPr lang="en-US" sz="1600" b="0" dirty="0">
                          <a:solidFill>
                            <a:schemeClr val="tx1"/>
                          </a:solidFill>
                        </a:rPr>
                        <a:t> </a:t>
                      </a:r>
                      <a:r>
                        <a:rPr lang="en-US" sz="1600" b="0" dirty="0" err="1">
                          <a:solidFill>
                            <a:schemeClr val="tx1"/>
                          </a:solidFill>
                        </a:rPr>
                        <a:t>pálido</a:t>
                      </a:r>
                      <a:r>
                        <a:rPr lang="en-US" sz="1600" b="0" dirty="0">
                          <a:solidFill>
                            <a:schemeClr val="tx1"/>
                          </a:solidFill>
                        </a:rPr>
                        <a:t> rojo </a:t>
                      </a:r>
                      <a:r>
                        <a:rPr lang="en-US" sz="1600" b="0" dirty="0" err="1">
                          <a:solidFill>
                            <a:schemeClr val="tx1"/>
                          </a:solidFill>
                        </a:rPr>
                        <a:t>rubí</a:t>
                      </a:r>
                      <a:r>
                        <a:rPr lang="en-US" sz="1600" b="0" dirty="0">
                          <a:solidFill>
                            <a:schemeClr val="tx1"/>
                          </a:solidFill>
                        </a:rPr>
                        <a:t>, </a:t>
                      </a:r>
                      <a:r>
                        <a:rPr lang="en-US" sz="1600" b="0" dirty="0" err="1">
                          <a:solidFill>
                            <a:schemeClr val="tx1"/>
                          </a:solidFill>
                        </a:rPr>
                        <a:t>guarda</a:t>
                      </a:r>
                      <a:r>
                        <a:rPr lang="en-US" sz="1600" b="0" dirty="0">
                          <a:solidFill>
                            <a:schemeClr val="tx1"/>
                          </a:solidFill>
                        </a:rPr>
                        <a:t> aromas de </a:t>
                      </a:r>
                      <a:r>
                        <a:rPr lang="en-US" sz="1600" b="0" dirty="0" err="1">
                          <a:solidFill>
                            <a:schemeClr val="tx1"/>
                          </a:solidFill>
                        </a:rPr>
                        <a:t>frambuesas</a:t>
                      </a:r>
                      <a:r>
                        <a:rPr lang="en-US" sz="1600" b="0" dirty="0">
                          <a:solidFill>
                            <a:schemeClr val="tx1"/>
                          </a:solidFill>
                        </a:rPr>
                        <a:t> </a:t>
                      </a:r>
                      <a:r>
                        <a:rPr lang="en-US" sz="1600" b="0" dirty="0" err="1">
                          <a:solidFill>
                            <a:schemeClr val="tx1"/>
                          </a:solidFill>
                        </a:rPr>
                        <a:t>rojas</a:t>
                      </a:r>
                      <a:r>
                        <a:rPr lang="en-US" sz="1600" b="0" dirty="0">
                          <a:solidFill>
                            <a:schemeClr val="tx1"/>
                          </a:solidFill>
                        </a:rPr>
                        <a:t>, herbaceous y pimiento. Alto </a:t>
                      </a:r>
                      <a:r>
                        <a:rPr lang="en-US" sz="1600" b="0" dirty="0" err="1">
                          <a:solidFill>
                            <a:schemeClr val="tx1"/>
                          </a:solidFill>
                        </a:rPr>
                        <a:t>en</a:t>
                      </a:r>
                      <a:r>
                        <a:rPr lang="en-US" sz="1600" b="0" dirty="0">
                          <a:solidFill>
                            <a:schemeClr val="tx1"/>
                          </a:solidFill>
                        </a:rPr>
                        <a:t> </a:t>
                      </a:r>
                      <a:r>
                        <a:rPr lang="en-US" sz="1600" b="0" dirty="0" err="1">
                          <a:solidFill>
                            <a:schemeClr val="tx1"/>
                          </a:solidFill>
                        </a:rPr>
                        <a:t>tanina</a:t>
                      </a:r>
                      <a:r>
                        <a:rPr lang="en-US" sz="1600" b="0" dirty="0">
                          <a:solidFill>
                            <a:schemeClr val="tx1"/>
                          </a:solidFill>
                        </a:rPr>
                        <a:t>. </a:t>
                      </a:r>
                      <a:r>
                        <a:rPr lang="it-IT" sz="1800" b="0" i="0" kern="1200" dirty="0">
                          <a:solidFill>
                            <a:schemeClr val="lt1"/>
                          </a:solidFill>
                          <a:effectLst/>
                          <a:latin typeface="+mn-lt"/>
                          <a:ea typeface="+mn-ea"/>
                          <a:cs typeface="+mn-cs"/>
                        </a:rPr>
                        <a:t> </a:t>
                      </a:r>
                      <a:r>
                        <a:rPr lang="it-IT" sz="1400" b="0" i="1" u="sng" kern="1200" dirty="0">
                          <a:solidFill>
                            <a:schemeClr val="tx1"/>
                          </a:solidFill>
                          <a:effectLst/>
                          <a:latin typeface="+mn-lt"/>
                          <a:ea typeface="+mn-ea"/>
                          <a:cs typeface="+mn-cs"/>
                          <a:hlinkClick r:id="rId3" tooltip="Grignolino d'Asti Wine Region">
                            <a:extLst>
                              <a:ext uri="{A12FA001-AC4F-418D-AE19-62706E023703}">
                                <ahyp:hlinkClr xmlns:ahyp="http://schemas.microsoft.com/office/drawing/2018/hyperlinkcolor" val="tx"/>
                              </a:ext>
                            </a:extLst>
                          </a:hlinkClick>
                        </a:rPr>
                        <a:t>Grignolino d'Asti</a:t>
                      </a:r>
                      <a:r>
                        <a:rPr lang="it-IT" sz="1400" b="0" i="1" kern="1200" dirty="0">
                          <a:solidFill>
                            <a:schemeClr val="tx1"/>
                          </a:solidFill>
                          <a:effectLst/>
                          <a:latin typeface="+mn-lt"/>
                          <a:ea typeface="+mn-ea"/>
                          <a:cs typeface="+mn-cs"/>
                        </a:rPr>
                        <a:t> and </a:t>
                      </a:r>
                      <a:r>
                        <a:rPr lang="it-IT" sz="1400" b="0" i="1" u="sng" kern="1200" dirty="0">
                          <a:solidFill>
                            <a:schemeClr val="tx1"/>
                          </a:solidFill>
                          <a:effectLst/>
                          <a:latin typeface="+mn-lt"/>
                          <a:ea typeface="+mn-ea"/>
                          <a:cs typeface="+mn-cs"/>
                          <a:hlinkClick r:id="rId4" tooltip="Grignolino del Monferrato Casalese Wine Region">
                            <a:extLst>
                              <a:ext uri="{A12FA001-AC4F-418D-AE19-62706E023703}">
                                <ahyp:hlinkClr xmlns:ahyp="http://schemas.microsoft.com/office/drawing/2018/hyperlinkcolor" val="tx"/>
                              </a:ext>
                            </a:extLst>
                          </a:hlinkClick>
                        </a:rPr>
                        <a:t>Grignolino del Monferrato Casalese</a:t>
                      </a:r>
                      <a:r>
                        <a:rPr lang="it-IT" sz="1400" b="0" i="1" kern="1200" dirty="0">
                          <a:solidFill>
                            <a:schemeClr val="tx1"/>
                          </a:solidFill>
                          <a:effectLst/>
                          <a:latin typeface="+mn-lt"/>
                          <a:ea typeface="+mn-ea"/>
                          <a:cs typeface="+mn-cs"/>
                        </a:rPr>
                        <a:t>. DOC</a:t>
                      </a:r>
                      <a:endParaRPr lang="en-PR" sz="1600"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362559"/>
                  </a:ext>
                </a:extLst>
              </a:tr>
              <a:tr h="2451090">
                <a:tc>
                  <a:txBody>
                    <a:bodyPr/>
                    <a:lstStyle/>
                    <a:p>
                      <a:r>
                        <a:rPr lang="en-US" b="1" dirty="0">
                          <a:solidFill>
                            <a:schemeClr val="tx1"/>
                          </a:solidFill>
                        </a:rPr>
                        <a:t>Nebbiolo</a:t>
                      </a:r>
                      <a:endParaRPr lang="en-P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Uva      de Piedmont. </a:t>
                      </a:r>
                      <a:r>
                        <a:rPr lang="en-US" sz="1600" b="0" dirty="0" err="1">
                          <a:solidFill>
                            <a:schemeClr val="tx1"/>
                          </a:solidFill>
                        </a:rPr>
                        <a:t>Utilizada</a:t>
                      </a:r>
                      <a:r>
                        <a:rPr lang="en-US" sz="1600" b="0" dirty="0">
                          <a:solidFill>
                            <a:schemeClr val="tx1"/>
                          </a:solidFill>
                        </a:rPr>
                        <a:t> para </a:t>
                      </a:r>
                      <a:r>
                        <a:rPr lang="en-US" sz="1600" b="0" dirty="0" err="1">
                          <a:solidFill>
                            <a:schemeClr val="tx1"/>
                          </a:solidFill>
                        </a:rPr>
                        <a:t>hacer</a:t>
                      </a:r>
                      <a:r>
                        <a:rPr lang="en-US" sz="1600" b="0" dirty="0">
                          <a:solidFill>
                            <a:schemeClr val="tx1"/>
                          </a:solidFill>
                        </a:rPr>
                        <a:t> </a:t>
                      </a:r>
                      <a:r>
                        <a:rPr lang="en-US" sz="1600" b="0" dirty="0" err="1">
                          <a:solidFill>
                            <a:schemeClr val="tx1"/>
                          </a:solidFill>
                        </a:rPr>
                        <a:t>los</a:t>
                      </a:r>
                      <a:r>
                        <a:rPr lang="en-US" sz="1600" b="0" dirty="0">
                          <a:solidFill>
                            <a:schemeClr val="tx1"/>
                          </a:solidFill>
                        </a:rPr>
                        <a:t> </a:t>
                      </a:r>
                      <a:r>
                        <a:rPr lang="en-US" sz="1600" b="0" dirty="0" err="1">
                          <a:solidFill>
                            <a:schemeClr val="tx1"/>
                          </a:solidFill>
                        </a:rPr>
                        <a:t>legendarios</a:t>
                      </a:r>
                      <a:r>
                        <a:rPr lang="en-US" sz="1600" b="0" dirty="0">
                          <a:solidFill>
                            <a:schemeClr val="tx1"/>
                          </a:solidFill>
                        </a:rPr>
                        <a:t> Barolo y Barbaresco. Sus </a:t>
                      </a:r>
                      <a:r>
                        <a:rPr lang="en-US" sz="1600" b="0" dirty="0" err="1">
                          <a:solidFill>
                            <a:schemeClr val="tx1"/>
                          </a:solidFill>
                        </a:rPr>
                        <a:t>grandes</a:t>
                      </a:r>
                      <a:r>
                        <a:rPr lang="en-US" sz="1600" b="0" dirty="0">
                          <a:solidFill>
                            <a:schemeClr val="tx1"/>
                          </a:solidFill>
                        </a:rPr>
                        <a:t> </a:t>
                      </a:r>
                      <a:r>
                        <a:rPr lang="en-US" sz="1600" b="0" dirty="0" err="1">
                          <a:solidFill>
                            <a:schemeClr val="tx1"/>
                          </a:solidFill>
                        </a:rPr>
                        <a:t>caracteristicas</a:t>
                      </a:r>
                      <a:r>
                        <a:rPr lang="en-US" sz="1600" b="0" dirty="0">
                          <a:solidFill>
                            <a:schemeClr val="tx1"/>
                          </a:solidFill>
                        </a:rPr>
                        <a:t>: color ligero rojo </a:t>
                      </a:r>
                      <a:r>
                        <a:rPr lang="en-US" sz="1600" b="0" dirty="0" err="1">
                          <a:solidFill>
                            <a:schemeClr val="tx1"/>
                          </a:solidFill>
                        </a:rPr>
                        <a:t>rubí</a:t>
                      </a:r>
                      <a:r>
                        <a:rPr lang="en-US" sz="1600" b="0" dirty="0">
                          <a:solidFill>
                            <a:schemeClr val="tx1"/>
                          </a:solidFill>
                        </a:rPr>
                        <a:t>, </a:t>
                      </a:r>
                      <a:r>
                        <a:rPr lang="en-US" sz="1600" b="0" dirty="0" err="1">
                          <a:solidFill>
                            <a:schemeClr val="tx1"/>
                          </a:solidFill>
                        </a:rPr>
                        <a:t>aromático</a:t>
                      </a:r>
                      <a:r>
                        <a:rPr lang="en-US" sz="1600" b="0" dirty="0">
                          <a:solidFill>
                            <a:schemeClr val="tx1"/>
                          </a:solidFill>
                        </a:rPr>
                        <a:t>: </a:t>
                      </a:r>
                      <a:r>
                        <a:rPr lang="en-US" sz="1600" b="0" dirty="0" err="1">
                          <a:solidFill>
                            <a:schemeClr val="tx1"/>
                          </a:solidFill>
                        </a:rPr>
                        <a:t>rosas</a:t>
                      </a:r>
                      <a:r>
                        <a:rPr lang="en-US" sz="1600" b="0" dirty="0">
                          <a:solidFill>
                            <a:schemeClr val="tx1"/>
                          </a:solidFill>
                        </a:rPr>
                        <a:t>, </a:t>
                      </a:r>
                      <a:r>
                        <a:rPr lang="en-US" sz="1600" b="0" dirty="0" err="1">
                          <a:solidFill>
                            <a:schemeClr val="tx1"/>
                          </a:solidFill>
                        </a:rPr>
                        <a:t>violetas</a:t>
                      </a:r>
                      <a:r>
                        <a:rPr lang="en-US" sz="1600" b="0" dirty="0">
                          <a:solidFill>
                            <a:schemeClr val="tx1"/>
                          </a:solidFill>
                        </a:rPr>
                        <a:t>, cherry, ciruela, graffito y </a:t>
                      </a:r>
                      <a:r>
                        <a:rPr lang="en-US" sz="1600" b="0" dirty="0" err="1">
                          <a:solidFill>
                            <a:schemeClr val="tx1"/>
                          </a:solidFill>
                        </a:rPr>
                        <a:t>humo</a:t>
                      </a:r>
                      <a:r>
                        <a:rPr lang="en-US" sz="1600" b="0" dirty="0">
                          <a:solidFill>
                            <a:schemeClr val="tx1"/>
                          </a:solidFill>
                        </a:rPr>
                        <a:t>. En boca es de </a:t>
                      </a:r>
                      <a:r>
                        <a:rPr lang="en-US" sz="1600" b="0" dirty="0" err="1">
                          <a:solidFill>
                            <a:schemeClr val="tx1"/>
                          </a:solidFill>
                        </a:rPr>
                        <a:t>cuerpo</a:t>
                      </a:r>
                      <a:r>
                        <a:rPr lang="en-US" sz="1600" b="0" dirty="0">
                          <a:solidFill>
                            <a:schemeClr val="tx1"/>
                          </a:solidFill>
                        </a:rPr>
                        <a:t> </a:t>
                      </a:r>
                      <a:r>
                        <a:rPr lang="en-US" sz="1600" b="0" dirty="0" err="1">
                          <a:solidFill>
                            <a:schemeClr val="tx1"/>
                          </a:solidFill>
                        </a:rPr>
                        <a:t>mediano</a:t>
                      </a:r>
                      <a:r>
                        <a:rPr lang="en-US" sz="1600" b="0" dirty="0">
                          <a:solidFill>
                            <a:schemeClr val="tx1"/>
                          </a:solidFill>
                        </a:rPr>
                        <a:t>, </a:t>
                      </a:r>
                      <a:r>
                        <a:rPr lang="en-US" sz="1600" b="0" dirty="0" err="1">
                          <a:solidFill>
                            <a:schemeClr val="tx1"/>
                          </a:solidFill>
                        </a:rPr>
                        <a:t>seguido</a:t>
                      </a:r>
                      <a:r>
                        <a:rPr lang="en-US" sz="1600" b="0" dirty="0">
                          <a:solidFill>
                            <a:schemeClr val="tx1"/>
                          </a:solidFill>
                        </a:rPr>
                        <a:t> de un </a:t>
                      </a:r>
                      <a:r>
                        <a:rPr lang="en-US" sz="1600" b="0" dirty="0" err="1">
                          <a:solidFill>
                            <a:schemeClr val="tx1"/>
                          </a:solidFill>
                        </a:rPr>
                        <a:t>golepe</a:t>
                      </a:r>
                      <a:r>
                        <a:rPr lang="en-US" sz="1600" b="0" dirty="0">
                          <a:solidFill>
                            <a:schemeClr val="tx1"/>
                          </a:solidFill>
                        </a:rPr>
                        <a:t> de </a:t>
                      </a:r>
                      <a:r>
                        <a:rPr lang="en-US" sz="1600" b="0" dirty="0" err="1">
                          <a:solidFill>
                            <a:schemeClr val="tx1"/>
                          </a:solidFill>
                        </a:rPr>
                        <a:t>taninas</a:t>
                      </a:r>
                      <a:r>
                        <a:rPr lang="en-US" sz="1600" b="0" dirty="0">
                          <a:solidFill>
                            <a:schemeClr val="tx1"/>
                          </a:solidFill>
                        </a:rPr>
                        <a:t> </a:t>
                      </a:r>
                      <a:r>
                        <a:rPr lang="en-US" sz="1600" b="0" dirty="0" err="1">
                          <a:solidFill>
                            <a:schemeClr val="tx1"/>
                          </a:solidFill>
                        </a:rPr>
                        <a:t>altas</a:t>
                      </a:r>
                      <a:r>
                        <a:rPr lang="en-US" sz="1600" b="0" dirty="0">
                          <a:solidFill>
                            <a:schemeClr val="tx1"/>
                          </a:solidFill>
                        </a:rPr>
                        <a:t>, </a:t>
                      </a:r>
                      <a:r>
                        <a:rPr lang="en-US" sz="1600" b="0" dirty="0" err="1">
                          <a:solidFill>
                            <a:schemeClr val="tx1"/>
                          </a:solidFill>
                        </a:rPr>
                        <a:t>sabores</a:t>
                      </a:r>
                      <a:r>
                        <a:rPr lang="en-US" sz="1600" b="0" dirty="0">
                          <a:solidFill>
                            <a:schemeClr val="tx1"/>
                          </a:solidFill>
                        </a:rPr>
                        <a:t> a ciruela, tabaco, </a:t>
                      </a:r>
                      <a:r>
                        <a:rPr lang="en-US" sz="1600" b="0" dirty="0" err="1">
                          <a:solidFill>
                            <a:schemeClr val="tx1"/>
                          </a:solidFill>
                        </a:rPr>
                        <a:t>en</a:t>
                      </a:r>
                      <a:r>
                        <a:rPr lang="en-US" sz="1600" b="0" dirty="0">
                          <a:solidFill>
                            <a:schemeClr val="tx1"/>
                          </a:solidFill>
                        </a:rPr>
                        <a:t> post gusto. </a:t>
                      </a:r>
                      <a:r>
                        <a:rPr lang="en-US" sz="1600" b="0" dirty="0" err="1">
                          <a:solidFill>
                            <a:schemeClr val="tx1"/>
                          </a:solidFill>
                        </a:rPr>
                        <a:t>Decolora</a:t>
                      </a:r>
                      <a:r>
                        <a:rPr lang="en-US" sz="1600" b="0" dirty="0">
                          <a:solidFill>
                            <a:schemeClr val="tx1"/>
                          </a:solidFill>
                        </a:rPr>
                        <a:t> </a:t>
                      </a:r>
                      <a:r>
                        <a:rPr lang="en-US" sz="1600" b="0" dirty="0" err="1">
                          <a:solidFill>
                            <a:schemeClr val="tx1"/>
                          </a:solidFill>
                        </a:rPr>
                        <a:t>rápido</a:t>
                      </a:r>
                      <a:r>
                        <a:rPr lang="en-US" sz="1600" b="0" dirty="0">
                          <a:solidFill>
                            <a:schemeClr val="tx1"/>
                          </a:solidFill>
                        </a:rPr>
                        <a:t> </a:t>
                      </a:r>
                      <a:r>
                        <a:rPr lang="en-US" sz="1600" b="0" dirty="0" err="1">
                          <a:solidFill>
                            <a:schemeClr val="tx1"/>
                          </a:solidFill>
                        </a:rPr>
                        <a:t>debido</a:t>
                      </a:r>
                      <a:r>
                        <a:rPr lang="en-US" sz="1600" b="0" dirty="0">
                          <a:solidFill>
                            <a:schemeClr val="tx1"/>
                          </a:solidFill>
                        </a:rPr>
                        <a:t> a que las </a:t>
                      </a:r>
                      <a:r>
                        <a:rPr lang="en-US" sz="1600" b="0" dirty="0" err="1">
                          <a:solidFill>
                            <a:schemeClr val="tx1"/>
                          </a:solidFill>
                        </a:rPr>
                        <a:t>antocyaninas</a:t>
                      </a:r>
                      <a:r>
                        <a:rPr lang="en-US" sz="1600" b="0" dirty="0">
                          <a:solidFill>
                            <a:schemeClr val="tx1"/>
                          </a:solidFill>
                        </a:rPr>
                        <a:t> </a:t>
                      </a:r>
                      <a:r>
                        <a:rPr lang="en-US" sz="1600" b="0" dirty="0" err="1">
                          <a:solidFill>
                            <a:schemeClr val="tx1"/>
                          </a:solidFill>
                        </a:rPr>
                        <a:t>contienen</a:t>
                      </a:r>
                      <a:r>
                        <a:rPr lang="en-US" sz="1600" b="0" dirty="0">
                          <a:solidFill>
                            <a:schemeClr val="tx1"/>
                          </a:solidFill>
                        </a:rPr>
                        <a:t> colorants poco </a:t>
                      </a:r>
                      <a:r>
                        <a:rPr lang="en-US" sz="1600" b="0" dirty="0" err="1">
                          <a:solidFill>
                            <a:schemeClr val="tx1"/>
                          </a:solidFill>
                        </a:rPr>
                        <a:t>estables</a:t>
                      </a:r>
                      <a:r>
                        <a:rPr lang="en-US" sz="1600" b="0" dirty="0">
                          <a:solidFill>
                            <a:schemeClr val="tx1"/>
                          </a:solidFill>
                        </a:rPr>
                        <a:t>. (cascara </a:t>
                      </a:r>
                      <a:r>
                        <a:rPr lang="en-US" sz="1600" b="0" dirty="0" err="1">
                          <a:solidFill>
                            <a:schemeClr val="tx1"/>
                          </a:solidFill>
                        </a:rPr>
                        <a:t>muy</a:t>
                      </a:r>
                      <a:r>
                        <a:rPr lang="en-US" sz="1600" b="0" dirty="0">
                          <a:solidFill>
                            <a:schemeClr val="tx1"/>
                          </a:solidFill>
                        </a:rPr>
                        <a:t> </a:t>
                      </a:r>
                      <a:r>
                        <a:rPr lang="en-US" sz="1600" b="0" dirty="0" err="1">
                          <a:solidFill>
                            <a:schemeClr val="tx1"/>
                          </a:solidFill>
                        </a:rPr>
                        <a:t>fina</a:t>
                      </a:r>
                      <a:r>
                        <a:rPr lang="en-US" sz="1600" b="0" dirty="0">
                          <a:solidFill>
                            <a:schemeClr val="tx1"/>
                          </a:solidFill>
                        </a:rPr>
                        <a:t>). </a:t>
                      </a:r>
                      <a:endParaRPr lang="en-P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175940"/>
                  </a:ext>
                </a:extLst>
              </a:tr>
              <a:tr h="1212894">
                <a:tc>
                  <a:txBody>
                    <a:bodyPr/>
                    <a:lstStyle/>
                    <a:p>
                      <a:r>
                        <a:rPr lang="en-US" b="1" dirty="0">
                          <a:solidFill>
                            <a:schemeClr val="tx1"/>
                          </a:solidFill>
                        </a:rPr>
                        <a:t>Ruche</a:t>
                      </a:r>
                      <a:endParaRPr lang="en-P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dirty="0" err="1">
                          <a:solidFill>
                            <a:schemeClr val="tx1"/>
                          </a:solidFill>
                        </a:rPr>
                        <a:t>Autóctona</a:t>
                      </a:r>
                      <a:r>
                        <a:rPr lang="en-US" sz="1500" b="0" dirty="0">
                          <a:solidFill>
                            <a:schemeClr val="tx1"/>
                          </a:solidFill>
                        </a:rPr>
                        <a:t>, rara, </a:t>
                      </a:r>
                      <a:r>
                        <a:rPr lang="en-US" sz="1500" b="0" dirty="0" err="1">
                          <a:solidFill>
                            <a:schemeClr val="tx1"/>
                          </a:solidFill>
                        </a:rPr>
                        <a:t>tiene</a:t>
                      </a:r>
                      <a:r>
                        <a:rPr lang="en-US" sz="1500" b="0" dirty="0">
                          <a:solidFill>
                            <a:schemeClr val="tx1"/>
                          </a:solidFill>
                        </a:rPr>
                        <a:t> </a:t>
                      </a:r>
                      <a:r>
                        <a:rPr lang="en-US" sz="1500" b="0" dirty="0" err="1">
                          <a:solidFill>
                            <a:schemeClr val="tx1"/>
                          </a:solidFill>
                        </a:rPr>
                        <a:t>su</a:t>
                      </a:r>
                      <a:r>
                        <a:rPr lang="en-US" sz="1500" b="0" dirty="0">
                          <a:solidFill>
                            <a:schemeClr val="tx1"/>
                          </a:solidFill>
                        </a:rPr>
                        <a:t> </a:t>
                      </a:r>
                      <a:r>
                        <a:rPr lang="en-US" sz="1500" b="0" dirty="0" err="1">
                          <a:solidFill>
                            <a:schemeClr val="tx1"/>
                          </a:solidFill>
                        </a:rPr>
                        <a:t>apelación</a:t>
                      </a:r>
                      <a:r>
                        <a:rPr lang="en-US" sz="1500" b="0" dirty="0">
                          <a:solidFill>
                            <a:schemeClr val="tx1"/>
                          </a:solidFill>
                        </a:rPr>
                        <a:t>: </a:t>
                      </a:r>
                      <a:r>
                        <a:rPr lang="es-PR" sz="1500" b="0" i="0" kern="1200" dirty="0">
                          <a:solidFill>
                            <a:schemeClr val="tx1"/>
                          </a:solidFill>
                          <a:effectLst/>
                          <a:latin typeface="+mn-lt"/>
                          <a:ea typeface="+mn-ea"/>
                          <a:cs typeface="+mn-cs"/>
                        </a:rPr>
                        <a:t> </a:t>
                      </a:r>
                      <a:r>
                        <a:rPr lang="es-PR" sz="1500" b="0" i="1" u="sng" kern="1200" dirty="0" err="1">
                          <a:solidFill>
                            <a:schemeClr val="tx1"/>
                          </a:solidFill>
                          <a:effectLst/>
                          <a:latin typeface="+mn-lt"/>
                          <a:ea typeface="+mn-ea"/>
                          <a:cs typeface="+mn-cs"/>
                          <a:hlinkClick r:id="rId5" tooltip="Ruche di Castagnole Monferrato Wine">
                            <a:extLst>
                              <a:ext uri="{A12FA001-AC4F-418D-AE19-62706E023703}">
                                <ahyp:hlinkClr xmlns:ahyp="http://schemas.microsoft.com/office/drawing/2018/hyperlinkcolor" val="tx"/>
                              </a:ext>
                            </a:extLst>
                          </a:hlinkClick>
                        </a:rPr>
                        <a:t>Ruchè</a:t>
                      </a:r>
                      <a:r>
                        <a:rPr lang="es-PR" sz="1500" b="0" i="1" u="sng" kern="1200" dirty="0">
                          <a:solidFill>
                            <a:schemeClr val="tx1"/>
                          </a:solidFill>
                          <a:effectLst/>
                          <a:latin typeface="+mn-lt"/>
                          <a:ea typeface="+mn-ea"/>
                          <a:cs typeface="+mn-cs"/>
                          <a:hlinkClick r:id="rId5" tooltip="Ruche di Castagnole Monferrato Wine">
                            <a:extLst>
                              <a:ext uri="{A12FA001-AC4F-418D-AE19-62706E023703}">
                                <ahyp:hlinkClr xmlns:ahyp="http://schemas.microsoft.com/office/drawing/2018/hyperlinkcolor" val="tx"/>
                              </a:ext>
                            </a:extLst>
                          </a:hlinkClick>
                        </a:rPr>
                        <a:t> di </a:t>
                      </a:r>
                      <a:r>
                        <a:rPr lang="es-PR" sz="1500" b="0" i="1" u="sng" kern="1200" dirty="0" err="1">
                          <a:solidFill>
                            <a:schemeClr val="tx1"/>
                          </a:solidFill>
                          <a:effectLst/>
                          <a:latin typeface="+mn-lt"/>
                          <a:ea typeface="+mn-ea"/>
                          <a:cs typeface="+mn-cs"/>
                          <a:hlinkClick r:id="rId5" tooltip="Ruche di Castagnole Monferrato Wine">
                            <a:extLst>
                              <a:ext uri="{A12FA001-AC4F-418D-AE19-62706E023703}">
                                <ahyp:hlinkClr xmlns:ahyp="http://schemas.microsoft.com/office/drawing/2018/hyperlinkcolor" val="tx"/>
                              </a:ext>
                            </a:extLst>
                          </a:hlinkClick>
                        </a:rPr>
                        <a:t>Castagnole</a:t>
                      </a:r>
                      <a:r>
                        <a:rPr lang="es-PR" sz="1500" b="0" i="1" u="sng" kern="1200" dirty="0">
                          <a:solidFill>
                            <a:schemeClr val="tx1"/>
                          </a:solidFill>
                          <a:effectLst/>
                          <a:latin typeface="+mn-lt"/>
                          <a:ea typeface="+mn-ea"/>
                          <a:cs typeface="+mn-cs"/>
                          <a:hlinkClick r:id="rId5" tooltip="Ruche di Castagnole Monferrato Wine">
                            <a:extLst>
                              <a:ext uri="{A12FA001-AC4F-418D-AE19-62706E023703}">
                                <ahyp:hlinkClr xmlns:ahyp="http://schemas.microsoft.com/office/drawing/2018/hyperlinkcolor" val="tx"/>
                              </a:ext>
                            </a:extLst>
                          </a:hlinkClick>
                        </a:rPr>
                        <a:t> </a:t>
                      </a:r>
                      <a:r>
                        <a:rPr lang="es-PR" sz="1500" b="0" i="1" u="sng" kern="1200" dirty="0" err="1">
                          <a:solidFill>
                            <a:schemeClr val="tx1"/>
                          </a:solidFill>
                          <a:effectLst/>
                          <a:latin typeface="+mn-lt"/>
                          <a:ea typeface="+mn-ea"/>
                          <a:cs typeface="+mn-cs"/>
                          <a:hlinkClick r:id="rId5" tooltip="Ruche di Castagnole Monferrato Wine">
                            <a:extLst>
                              <a:ext uri="{A12FA001-AC4F-418D-AE19-62706E023703}">
                                <ahyp:hlinkClr xmlns:ahyp="http://schemas.microsoft.com/office/drawing/2018/hyperlinkcolor" val="tx"/>
                              </a:ext>
                            </a:extLst>
                          </a:hlinkClick>
                        </a:rPr>
                        <a:t>Monferrato</a:t>
                      </a:r>
                      <a:r>
                        <a:rPr lang="es-PR" sz="1500" b="0" i="1" u="sng" kern="1200" dirty="0">
                          <a:solidFill>
                            <a:schemeClr val="tx1"/>
                          </a:solidFill>
                          <a:effectLst/>
                          <a:latin typeface="+mn-lt"/>
                          <a:ea typeface="+mn-ea"/>
                          <a:cs typeface="+mn-cs"/>
                        </a:rPr>
                        <a:t>, </a:t>
                      </a:r>
                      <a:r>
                        <a:rPr lang="es-PR" sz="1500" b="0" i="0" u="none" kern="1200" dirty="0">
                          <a:solidFill>
                            <a:schemeClr val="tx1"/>
                          </a:solidFill>
                          <a:effectLst/>
                          <a:latin typeface="+mn-lt"/>
                          <a:ea typeface="+mn-ea"/>
                          <a:cs typeface="+mn-cs"/>
                        </a:rPr>
                        <a:t>DOCG. 148 </a:t>
                      </a:r>
                      <a:r>
                        <a:rPr lang="es-PR" sz="1500" b="0" i="0" u="none" kern="1200" dirty="0" err="1">
                          <a:solidFill>
                            <a:schemeClr val="tx1"/>
                          </a:solidFill>
                          <a:effectLst/>
                          <a:latin typeface="+mn-lt"/>
                          <a:ea typeface="+mn-ea"/>
                          <a:cs typeface="+mn-cs"/>
                        </a:rPr>
                        <a:t>hct</a:t>
                      </a:r>
                      <a:r>
                        <a:rPr lang="es-PR" sz="1500" b="0" i="0" u="none" kern="1200" dirty="0">
                          <a:solidFill>
                            <a:schemeClr val="tx1"/>
                          </a:solidFill>
                          <a:effectLst/>
                          <a:latin typeface="+mn-lt"/>
                          <a:ea typeface="+mn-ea"/>
                          <a:cs typeface="+mn-cs"/>
                        </a:rPr>
                        <a:t>, 26 productores. Aromas especias, violeta, sabores de frutas rojas (frambuesas). </a:t>
                      </a:r>
                      <a:r>
                        <a:rPr lang="es-PR" sz="1500" b="0" i="0" u="none" kern="1200" dirty="0" err="1">
                          <a:solidFill>
                            <a:schemeClr val="tx1"/>
                          </a:solidFill>
                          <a:effectLst/>
                          <a:latin typeface="+mn-lt"/>
                          <a:ea typeface="+mn-ea"/>
                          <a:cs typeface="+mn-cs"/>
                        </a:rPr>
                        <a:t>Tanina</a:t>
                      </a:r>
                      <a:r>
                        <a:rPr lang="es-PR" sz="1500" b="0" i="0" u="none" kern="1200" dirty="0">
                          <a:solidFill>
                            <a:schemeClr val="tx1"/>
                          </a:solidFill>
                          <a:effectLst/>
                          <a:latin typeface="+mn-lt"/>
                          <a:ea typeface="+mn-ea"/>
                          <a:cs typeface="+mn-cs"/>
                        </a:rPr>
                        <a:t> y acidez media +</a:t>
                      </a:r>
                      <a:endParaRPr lang="en-PR" sz="1500" b="0" i="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089590"/>
                  </a:ext>
                </a:extLst>
              </a:tr>
              <a:tr h="1158075">
                <a:tc>
                  <a:txBody>
                    <a:bodyPr/>
                    <a:lstStyle/>
                    <a:p>
                      <a:r>
                        <a:rPr lang="en-US" b="1" dirty="0">
                          <a:solidFill>
                            <a:schemeClr val="tx1"/>
                          </a:solidFill>
                        </a:rPr>
                        <a:t>Uva Rara y</a:t>
                      </a:r>
                    </a:p>
                    <a:p>
                      <a:r>
                        <a:rPr lang="en-US" b="1" dirty="0" err="1">
                          <a:solidFill>
                            <a:schemeClr val="tx1"/>
                          </a:solidFill>
                        </a:rPr>
                        <a:t>Vespolina</a:t>
                      </a:r>
                      <a:endParaRPr lang="en-P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err="1">
                          <a:solidFill>
                            <a:schemeClr val="tx1"/>
                          </a:solidFill>
                        </a:rPr>
                        <a:t>Utilizadas</a:t>
                      </a:r>
                      <a:r>
                        <a:rPr lang="en-US" sz="1600" b="0" dirty="0">
                          <a:solidFill>
                            <a:schemeClr val="tx1"/>
                          </a:solidFill>
                        </a:rPr>
                        <a:t> para </a:t>
                      </a:r>
                      <a:r>
                        <a:rPr lang="en-US" sz="1600" b="0" dirty="0" err="1">
                          <a:solidFill>
                            <a:schemeClr val="tx1"/>
                          </a:solidFill>
                        </a:rPr>
                        <a:t>crear</a:t>
                      </a:r>
                      <a:r>
                        <a:rPr lang="en-US" sz="1600" b="0" dirty="0">
                          <a:solidFill>
                            <a:schemeClr val="tx1"/>
                          </a:solidFill>
                        </a:rPr>
                        <a:t> </a:t>
                      </a:r>
                      <a:r>
                        <a:rPr lang="en-US" sz="1600" b="0" dirty="0" err="1">
                          <a:solidFill>
                            <a:schemeClr val="tx1"/>
                          </a:solidFill>
                        </a:rPr>
                        <a:t>mezclas</a:t>
                      </a:r>
                      <a:r>
                        <a:rPr lang="en-US" sz="1600" b="0" dirty="0">
                          <a:solidFill>
                            <a:schemeClr val="tx1"/>
                          </a:solidFill>
                        </a:rPr>
                        <a:t> con Nebbiolo </a:t>
                      </a:r>
                      <a:r>
                        <a:rPr lang="en-US" sz="1600" b="0" dirty="0" err="1">
                          <a:solidFill>
                            <a:schemeClr val="tx1"/>
                          </a:solidFill>
                        </a:rPr>
                        <a:t>en</a:t>
                      </a:r>
                      <a:r>
                        <a:rPr lang="en-US" sz="1600" b="0" dirty="0">
                          <a:solidFill>
                            <a:schemeClr val="tx1"/>
                          </a:solidFill>
                        </a:rPr>
                        <a:t> las vinos de </a:t>
                      </a:r>
                      <a:r>
                        <a:rPr lang="en-US" sz="1600" b="0" dirty="0" err="1">
                          <a:solidFill>
                            <a:schemeClr val="tx1"/>
                          </a:solidFill>
                        </a:rPr>
                        <a:t>Gattinara</a:t>
                      </a:r>
                      <a:r>
                        <a:rPr lang="en-US" sz="1600" b="0" dirty="0">
                          <a:solidFill>
                            <a:schemeClr val="tx1"/>
                          </a:solidFill>
                        </a:rPr>
                        <a:t> y </a:t>
                      </a:r>
                      <a:r>
                        <a:rPr lang="en-US" sz="1600" b="0" dirty="0" err="1">
                          <a:solidFill>
                            <a:schemeClr val="tx1"/>
                          </a:solidFill>
                        </a:rPr>
                        <a:t>Gheme</a:t>
                      </a:r>
                      <a:r>
                        <a:rPr lang="en-US" sz="1600" b="0" dirty="0">
                          <a:solidFill>
                            <a:schemeClr val="tx1"/>
                          </a:solidFill>
                        </a:rPr>
                        <a:t>. </a:t>
                      </a:r>
                      <a:endParaRPr lang="en-P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294756"/>
                  </a:ext>
                </a:extLst>
              </a:tr>
            </a:tbl>
          </a:graphicData>
        </a:graphic>
      </p:graphicFrame>
      <p:sp>
        <p:nvSpPr>
          <p:cNvPr id="3" name="Star: 5 Points 2">
            <a:extLst>
              <a:ext uri="{FF2B5EF4-FFF2-40B4-BE49-F238E27FC236}">
                <a16:creationId xmlns:a16="http://schemas.microsoft.com/office/drawing/2014/main" id="{9C3AF672-056B-91B7-00FA-166ED918B905}"/>
              </a:ext>
            </a:extLst>
          </p:cNvPr>
          <p:cNvSpPr/>
          <p:nvPr/>
        </p:nvSpPr>
        <p:spPr>
          <a:xfrm>
            <a:off x="8160590" y="2130722"/>
            <a:ext cx="189782" cy="13802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R"/>
          </a:p>
        </p:txBody>
      </p:sp>
    </p:spTree>
    <p:extLst>
      <p:ext uri="{BB962C8B-B14F-4D97-AF65-F5344CB8AC3E}">
        <p14:creationId xmlns:p14="http://schemas.microsoft.com/office/powerpoint/2010/main" val="67559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A7FD-0D2A-4647-10AF-4A16DA648298}"/>
              </a:ext>
            </a:extLst>
          </p:cNvPr>
          <p:cNvSpPr>
            <a:spLocks noGrp="1"/>
          </p:cNvSpPr>
          <p:nvPr>
            <p:ph type="title"/>
          </p:nvPr>
        </p:nvSpPr>
        <p:spPr>
          <a:xfrm>
            <a:off x="838200" y="114959"/>
            <a:ext cx="10515600" cy="877079"/>
          </a:xfrm>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a:normAutofit/>
          </a:bodyPr>
          <a:lstStyle/>
          <a:p>
            <a:pPr algn="ctr"/>
            <a:r>
              <a:rPr lang="en-US" sz="4000" b="1" dirty="0"/>
              <a:t> Vinos </a:t>
            </a:r>
            <a:r>
              <a:rPr lang="en-US" sz="4000" b="1" dirty="0" err="1"/>
              <a:t>más</a:t>
            </a:r>
            <a:r>
              <a:rPr lang="en-US" sz="4000" b="1" dirty="0"/>
              <a:t> </a:t>
            </a:r>
            <a:r>
              <a:rPr lang="en-US" sz="4000" b="1" dirty="0" err="1"/>
              <a:t>Importantes</a:t>
            </a:r>
            <a:r>
              <a:rPr lang="en-US" sz="4000" b="1" dirty="0"/>
              <a:t> de Piedmont</a:t>
            </a:r>
            <a:endParaRPr lang="en-PR" sz="4000" b="1" dirty="0"/>
          </a:p>
        </p:txBody>
      </p:sp>
      <p:sp>
        <p:nvSpPr>
          <p:cNvPr id="3" name="Content Placeholder 2">
            <a:extLst>
              <a:ext uri="{FF2B5EF4-FFF2-40B4-BE49-F238E27FC236}">
                <a16:creationId xmlns:a16="http://schemas.microsoft.com/office/drawing/2014/main" id="{60E291CA-4322-DD0B-BF73-1F6AEFA788BB}"/>
              </a:ext>
            </a:extLst>
          </p:cNvPr>
          <p:cNvSpPr>
            <a:spLocks noGrp="1"/>
          </p:cNvSpPr>
          <p:nvPr>
            <p:ph sz="half" idx="1"/>
          </p:nvPr>
        </p:nvSpPr>
        <p:spPr>
          <a:xfrm>
            <a:off x="439947" y="1299773"/>
            <a:ext cx="5648864" cy="544326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lgn="ctr">
              <a:buNone/>
            </a:pPr>
            <a:r>
              <a:rPr lang="en-US" dirty="0"/>
              <a:t>     </a:t>
            </a:r>
            <a:r>
              <a:rPr lang="en-US" b="1" u="sng" dirty="0"/>
              <a:t>Los de </a:t>
            </a:r>
            <a:r>
              <a:rPr lang="en-US" b="1" u="sng" dirty="0" err="1"/>
              <a:t>más</a:t>
            </a:r>
            <a:r>
              <a:rPr lang="en-US" b="1" u="sng" dirty="0"/>
              <a:t> </a:t>
            </a:r>
            <a:r>
              <a:rPr lang="en-US" b="1" u="sng" dirty="0" err="1"/>
              <a:t>renombre</a:t>
            </a:r>
            <a:r>
              <a:rPr lang="en-US" b="1" u="sng" dirty="0"/>
              <a:t>:</a:t>
            </a:r>
          </a:p>
          <a:p>
            <a:pPr marL="0" indent="0" algn="ctr">
              <a:buNone/>
            </a:pPr>
            <a:endParaRPr lang="en-US" b="1" u="sng" dirty="0"/>
          </a:p>
          <a:p>
            <a:r>
              <a:rPr lang="en-US" dirty="0"/>
              <a:t>Arneis (</a:t>
            </a:r>
            <a:r>
              <a:rPr lang="en-US" dirty="0" err="1"/>
              <a:t>blanco</a:t>
            </a:r>
            <a:r>
              <a:rPr lang="en-US" dirty="0"/>
              <a:t>)</a:t>
            </a:r>
          </a:p>
          <a:p>
            <a:r>
              <a:rPr lang="en-US" dirty="0"/>
              <a:t>Asti (</a:t>
            </a:r>
            <a:r>
              <a:rPr lang="en-US" dirty="0" err="1"/>
              <a:t>espumoso</a:t>
            </a:r>
            <a:r>
              <a:rPr lang="en-US" dirty="0"/>
              <a:t>)</a:t>
            </a:r>
          </a:p>
          <a:p>
            <a:r>
              <a:rPr lang="en-US" dirty="0"/>
              <a:t>Barbaresco (rojo)</a:t>
            </a:r>
          </a:p>
          <a:p>
            <a:r>
              <a:rPr lang="en-US" dirty="0"/>
              <a:t>Barbera (rojo)</a:t>
            </a:r>
          </a:p>
          <a:p>
            <a:r>
              <a:rPr lang="en-US" dirty="0"/>
              <a:t>Barolo (rojo) Dolcetto (rojo)</a:t>
            </a:r>
          </a:p>
          <a:p>
            <a:r>
              <a:rPr lang="en-US" dirty="0"/>
              <a:t>Gavi (</a:t>
            </a:r>
            <a:r>
              <a:rPr lang="en-US" dirty="0" err="1"/>
              <a:t>blanco</a:t>
            </a:r>
            <a:r>
              <a:rPr lang="en-US" dirty="0"/>
              <a:t>)</a:t>
            </a:r>
          </a:p>
          <a:p>
            <a:r>
              <a:rPr lang="en-US" dirty="0"/>
              <a:t>Moscato D’ Asti (</a:t>
            </a:r>
            <a:r>
              <a:rPr lang="en-US" dirty="0" err="1"/>
              <a:t>blanco</a:t>
            </a:r>
            <a:r>
              <a:rPr lang="en-US" dirty="0"/>
              <a:t>, semi-dulce)</a:t>
            </a:r>
          </a:p>
          <a:p>
            <a:r>
              <a:rPr lang="en-US" dirty="0"/>
              <a:t>Nebbiolo Langhe (rojo)</a:t>
            </a:r>
          </a:p>
          <a:p>
            <a:r>
              <a:rPr lang="en-US" dirty="0" err="1"/>
              <a:t>Nascetta</a:t>
            </a:r>
            <a:r>
              <a:rPr lang="en-US" dirty="0"/>
              <a:t> (</a:t>
            </a:r>
            <a:r>
              <a:rPr lang="en-US" dirty="0" err="1"/>
              <a:t>blanco</a:t>
            </a:r>
            <a:r>
              <a:rPr lang="en-US" dirty="0"/>
              <a:t>)</a:t>
            </a:r>
          </a:p>
          <a:p>
            <a:r>
              <a:rPr lang="en-US" dirty="0"/>
              <a:t>Nizza (rojo)</a:t>
            </a:r>
          </a:p>
          <a:p>
            <a:endParaRPr lang="en-US" dirty="0"/>
          </a:p>
          <a:p>
            <a:endParaRPr lang="en-PR" dirty="0"/>
          </a:p>
        </p:txBody>
      </p:sp>
      <p:sp>
        <p:nvSpPr>
          <p:cNvPr id="4" name="Content Placeholder 3">
            <a:extLst>
              <a:ext uri="{FF2B5EF4-FFF2-40B4-BE49-F238E27FC236}">
                <a16:creationId xmlns:a16="http://schemas.microsoft.com/office/drawing/2014/main" id="{15CBE9BE-DF4E-38AE-314D-263736DFC4EE}"/>
              </a:ext>
            </a:extLst>
          </p:cNvPr>
          <p:cNvSpPr>
            <a:spLocks noGrp="1"/>
          </p:cNvSpPr>
          <p:nvPr>
            <p:ph sz="half" idx="2"/>
          </p:nvPr>
        </p:nvSpPr>
        <p:spPr>
          <a:xfrm>
            <a:off x="6570453" y="1701905"/>
            <a:ext cx="5181600" cy="435133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lgn="ctr">
              <a:buNone/>
            </a:pPr>
            <a:r>
              <a:rPr lang="en-US" b="1" u="sng" dirty="0"/>
              <a:t>Vinos de </a:t>
            </a:r>
            <a:r>
              <a:rPr lang="en-US" b="1" u="sng" dirty="0" err="1"/>
              <a:t>menos</a:t>
            </a:r>
            <a:r>
              <a:rPr lang="en-US" b="1" u="sng" dirty="0"/>
              <a:t> </a:t>
            </a:r>
            <a:r>
              <a:rPr lang="en-US" b="1" u="sng" dirty="0" err="1"/>
              <a:t>renombre</a:t>
            </a:r>
            <a:r>
              <a:rPr lang="en-US" b="1" u="sng" dirty="0"/>
              <a:t>, </a:t>
            </a:r>
            <a:r>
              <a:rPr lang="en-US" b="1" u="sng" dirty="0" err="1"/>
              <a:t>pero</a:t>
            </a:r>
            <a:r>
              <a:rPr lang="en-US" b="1" u="sng" dirty="0"/>
              <a:t> para </a:t>
            </a:r>
            <a:r>
              <a:rPr lang="en-US" b="1" u="sng" dirty="0" err="1"/>
              <a:t>tomar</a:t>
            </a:r>
            <a:r>
              <a:rPr lang="en-US" b="1" u="sng" dirty="0"/>
              <a:t> nota:</a:t>
            </a:r>
          </a:p>
          <a:p>
            <a:endParaRPr lang="en-US" dirty="0"/>
          </a:p>
          <a:p>
            <a:r>
              <a:rPr lang="en-US" dirty="0" err="1"/>
              <a:t>Freisa</a:t>
            </a:r>
            <a:r>
              <a:rPr lang="en-US" dirty="0"/>
              <a:t> (rojo)</a:t>
            </a:r>
          </a:p>
          <a:p>
            <a:r>
              <a:rPr lang="en-US" dirty="0" err="1"/>
              <a:t>Gattinara</a:t>
            </a:r>
            <a:r>
              <a:rPr lang="en-US" dirty="0"/>
              <a:t> (rojo</a:t>
            </a:r>
          </a:p>
          <a:p>
            <a:r>
              <a:rPr lang="en-US" dirty="0" err="1"/>
              <a:t>Ghemme</a:t>
            </a:r>
            <a:r>
              <a:rPr lang="en-US" dirty="0"/>
              <a:t> (rojo)</a:t>
            </a:r>
          </a:p>
          <a:p>
            <a:r>
              <a:rPr lang="en-US" dirty="0" err="1"/>
              <a:t>Grignolino</a:t>
            </a:r>
            <a:r>
              <a:rPr lang="en-US" dirty="0"/>
              <a:t> (rojo)</a:t>
            </a:r>
          </a:p>
          <a:p>
            <a:r>
              <a:rPr lang="en-US" dirty="0"/>
              <a:t>Ruche (rojo)</a:t>
            </a:r>
          </a:p>
          <a:p>
            <a:r>
              <a:rPr lang="en-US" dirty="0" err="1"/>
              <a:t>Timorasso</a:t>
            </a:r>
            <a:r>
              <a:rPr lang="en-US" dirty="0"/>
              <a:t> (</a:t>
            </a:r>
            <a:r>
              <a:rPr lang="en-US" dirty="0" err="1"/>
              <a:t>blanco</a:t>
            </a:r>
            <a:r>
              <a:rPr lang="en-US" dirty="0"/>
              <a:t>)</a:t>
            </a:r>
            <a:endParaRPr lang="en-PR" dirty="0"/>
          </a:p>
        </p:txBody>
      </p:sp>
    </p:spTree>
    <p:extLst>
      <p:ext uri="{BB962C8B-B14F-4D97-AF65-F5344CB8AC3E}">
        <p14:creationId xmlns:p14="http://schemas.microsoft.com/office/powerpoint/2010/main" val="129369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edmont-wine-statistics-2009">
            <a:extLst>
              <a:ext uri="{FF2B5EF4-FFF2-40B4-BE49-F238E27FC236}">
                <a16:creationId xmlns:a16="http://schemas.microsoft.com/office/drawing/2014/main" id="{88A94261-01C2-A6F3-98E6-2B4D25C4C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283" y="1105594"/>
            <a:ext cx="7012832" cy="43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274D-3133-F831-D609-D0675080F202}"/>
              </a:ext>
            </a:extLst>
          </p:cNvPr>
          <p:cNvSpPr>
            <a:spLocks noGrp="1"/>
          </p:cNvSpPr>
          <p:nvPr>
            <p:ph type="title"/>
          </p:nvPr>
        </p:nvSpPr>
        <p:spPr>
          <a:xfrm>
            <a:off x="2297006" y="99298"/>
            <a:ext cx="6377247" cy="73215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a:lstStyle/>
          <a:p>
            <a:pPr algn="ctr"/>
            <a:r>
              <a:rPr lang="en-US" b="1" dirty="0"/>
              <a:t>Barolo y Barbaresco</a:t>
            </a:r>
            <a:endParaRPr lang="en-PR" b="1" dirty="0"/>
          </a:p>
        </p:txBody>
      </p:sp>
      <p:sp>
        <p:nvSpPr>
          <p:cNvPr id="3" name="Content Placeholder 2">
            <a:extLst>
              <a:ext uri="{FF2B5EF4-FFF2-40B4-BE49-F238E27FC236}">
                <a16:creationId xmlns:a16="http://schemas.microsoft.com/office/drawing/2014/main" id="{611045FC-7F3E-20DC-0AB5-155AA8DD4412}"/>
              </a:ext>
            </a:extLst>
          </p:cNvPr>
          <p:cNvSpPr>
            <a:spLocks noGrp="1"/>
          </p:cNvSpPr>
          <p:nvPr>
            <p:ph sz="half" idx="1"/>
          </p:nvPr>
        </p:nvSpPr>
        <p:spPr>
          <a:xfrm>
            <a:off x="141526" y="1130061"/>
            <a:ext cx="5674821" cy="5408763"/>
          </a:xfr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en-US" b="1" dirty="0"/>
              <a:t>Barolo: </a:t>
            </a:r>
          </a:p>
          <a:p>
            <a:r>
              <a:rPr lang="en-US" sz="2000" dirty="0"/>
              <a:t>Vino rojo </a:t>
            </a:r>
            <a:r>
              <a:rPr lang="en-US" sz="2000" dirty="0" err="1"/>
              <a:t>derivado</a:t>
            </a:r>
            <a:r>
              <a:rPr lang="en-US" sz="2000" dirty="0"/>
              <a:t> de la uva Nebbiolo, (100%) </a:t>
            </a:r>
            <a:r>
              <a:rPr lang="en-US" sz="2000" dirty="0" err="1"/>
              <a:t>en</a:t>
            </a:r>
            <a:r>
              <a:rPr lang="en-US" sz="2000" dirty="0"/>
              <a:t> las </a:t>
            </a:r>
            <a:r>
              <a:rPr lang="en-US" sz="2000" dirty="0" err="1"/>
              <a:t>colinas</a:t>
            </a:r>
            <a:r>
              <a:rPr lang="en-US" sz="2000" dirty="0"/>
              <a:t> de la </a:t>
            </a:r>
            <a:r>
              <a:rPr lang="en-US" sz="2000" dirty="0" err="1"/>
              <a:t>región</a:t>
            </a:r>
            <a:r>
              <a:rPr lang="en-US" sz="2000" dirty="0"/>
              <a:t> Langhe.</a:t>
            </a:r>
          </a:p>
          <a:p>
            <a:r>
              <a:rPr lang="en-US" sz="2000" dirty="0"/>
              <a:t>Hay </a:t>
            </a:r>
            <a:r>
              <a:rPr lang="en-US" sz="2000" dirty="0" err="1"/>
              <a:t>alrededor</a:t>
            </a:r>
            <a:r>
              <a:rPr lang="en-US" sz="2000" dirty="0"/>
              <a:t> de 360 </a:t>
            </a:r>
            <a:r>
              <a:rPr lang="en-US" sz="2000" dirty="0" err="1"/>
              <a:t>productores</a:t>
            </a:r>
            <a:r>
              <a:rPr lang="en-US" sz="2000" dirty="0"/>
              <a:t>. 5,440 acres</a:t>
            </a:r>
          </a:p>
          <a:p>
            <a:r>
              <a:rPr lang="en-US" sz="2000" dirty="0"/>
              <a:t>Crianza de 38 meses </a:t>
            </a:r>
            <a:r>
              <a:rPr lang="en-US" sz="2000" dirty="0" err="1"/>
              <a:t>barrica</a:t>
            </a:r>
            <a:r>
              <a:rPr lang="en-US" sz="2000" dirty="0"/>
              <a:t> y &gt;5 </a:t>
            </a:r>
            <a:r>
              <a:rPr lang="en-US" sz="2000" dirty="0" err="1"/>
              <a:t>yrs</a:t>
            </a:r>
            <a:r>
              <a:rPr lang="en-US" sz="2000" dirty="0"/>
              <a:t> para </a:t>
            </a:r>
            <a:r>
              <a:rPr lang="en-US" sz="2000" dirty="0" err="1"/>
              <a:t>Riserva</a:t>
            </a:r>
            <a:r>
              <a:rPr lang="en-US" sz="2000" dirty="0"/>
              <a:t>. </a:t>
            </a:r>
          </a:p>
          <a:p>
            <a:r>
              <a:rPr lang="en-US" sz="2000" dirty="0" err="1"/>
              <a:t>Declarado</a:t>
            </a:r>
            <a:r>
              <a:rPr lang="en-US" sz="2000" dirty="0"/>
              <a:t> DOC </a:t>
            </a:r>
            <a:r>
              <a:rPr lang="en-US" sz="2000" dirty="0" err="1"/>
              <a:t>en</a:t>
            </a:r>
            <a:r>
              <a:rPr lang="en-US" sz="2000" dirty="0"/>
              <a:t> </a:t>
            </a:r>
            <a:r>
              <a:rPr lang="en-US" sz="2000" dirty="0" err="1"/>
              <a:t>el</a:t>
            </a:r>
            <a:r>
              <a:rPr lang="en-US" sz="2000" dirty="0"/>
              <a:t> 1966, y DOCG </a:t>
            </a:r>
            <a:r>
              <a:rPr lang="en-US" sz="2000" dirty="0" err="1"/>
              <a:t>en</a:t>
            </a:r>
            <a:r>
              <a:rPr lang="en-US" sz="2000" dirty="0"/>
              <a:t> </a:t>
            </a:r>
            <a:r>
              <a:rPr lang="en-US" sz="2000" dirty="0" err="1"/>
              <a:t>el</a:t>
            </a:r>
            <a:r>
              <a:rPr lang="en-US" sz="2000" dirty="0"/>
              <a:t> 1980.</a:t>
            </a:r>
          </a:p>
          <a:p>
            <a:r>
              <a:rPr lang="es-ES" sz="2000" b="0" i="0" dirty="0">
                <a:solidFill>
                  <a:srgbClr val="111111"/>
                </a:solidFill>
                <a:effectLst/>
              </a:rPr>
              <a:t>No tienen gran color, su enorme </a:t>
            </a:r>
            <a:r>
              <a:rPr lang="es-ES" sz="2000" b="0" i="0" dirty="0" err="1">
                <a:solidFill>
                  <a:srgbClr val="111111"/>
                </a:solidFill>
                <a:effectLst/>
              </a:rPr>
              <a:t>tanicidad</a:t>
            </a:r>
            <a:r>
              <a:rPr lang="es-ES" sz="2000" b="0" i="0" dirty="0">
                <a:solidFill>
                  <a:srgbClr val="111111"/>
                </a:solidFill>
                <a:effectLst/>
              </a:rPr>
              <a:t> hace de fijador.</a:t>
            </a:r>
          </a:p>
          <a:p>
            <a:r>
              <a:rPr lang="es-ES" sz="2000" dirty="0">
                <a:solidFill>
                  <a:srgbClr val="111111"/>
                </a:solidFill>
              </a:rPr>
              <a:t>E</a:t>
            </a:r>
            <a:r>
              <a:rPr lang="es-ES" sz="2000" b="0" i="0" dirty="0">
                <a:solidFill>
                  <a:srgbClr val="111111"/>
                </a:solidFill>
                <a:effectLst/>
              </a:rPr>
              <a:t>n nariz se distinguen por un perfume muy expresivo y en boca tienen estructura. </a:t>
            </a:r>
          </a:p>
          <a:p>
            <a:r>
              <a:rPr lang="es-ES" sz="2000" dirty="0" err="1">
                <a:solidFill>
                  <a:srgbClr val="111111"/>
                </a:solidFill>
              </a:rPr>
              <a:t>Nebbiolo</a:t>
            </a:r>
            <a:r>
              <a:rPr lang="es-ES" sz="2000" dirty="0">
                <a:solidFill>
                  <a:srgbClr val="111111"/>
                </a:solidFill>
              </a:rPr>
              <a:t> es una uva de difícil viticultura, es sensible, de cáscara muy fina, alta en acidez y taninos. Madura lento, así que la vendimia es mas tarde. </a:t>
            </a:r>
          </a:p>
          <a:p>
            <a:r>
              <a:rPr lang="es-ES" sz="2000" b="0" i="0" dirty="0">
                <a:solidFill>
                  <a:srgbClr val="111111"/>
                </a:solidFill>
                <a:effectLst/>
              </a:rPr>
              <a:t>Existen 11 “comunas” que producen este vino, incluyendo: </a:t>
            </a:r>
            <a:r>
              <a:rPr lang="it-IT" sz="1300" b="0" i="0" dirty="0">
                <a:solidFill>
                  <a:srgbClr val="000000"/>
                </a:solidFill>
                <a:effectLst/>
              </a:rPr>
              <a:t>Barolo, La Morra, Castiglione Falletto, Serralunga d’Alba,  Monforte d’Alba, Pio Cesare.</a:t>
            </a:r>
            <a:endParaRPr lang="es-ES" sz="1300" b="0" i="0" dirty="0">
              <a:solidFill>
                <a:srgbClr val="111111"/>
              </a:solidFill>
              <a:effectLst/>
            </a:endParaRPr>
          </a:p>
          <a:p>
            <a:endParaRPr lang="es-ES" sz="2000" b="0" i="0" dirty="0">
              <a:solidFill>
                <a:srgbClr val="111111"/>
              </a:solidFill>
              <a:effectLst/>
            </a:endParaRPr>
          </a:p>
          <a:p>
            <a:endParaRPr lang="en-US" sz="2400" dirty="0"/>
          </a:p>
          <a:p>
            <a:endParaRPr lang="en-PR" dirty="0"/>
          </a:p>
        </p:txBody>
      </p:sp>
      <p:sp>
        <p:nvSpPr>
          <p:cNvPr id="4" name="Content Placeholder 3">
            <a:extLst>
              <a:ext uri="{FF2B5EF4-FFF2-40B4-BE49-F238E27FC236}">
                <a16:creationId xmlns:a16="http://schemas.microsoft.com/office/drawing/2014/main" id="{453720F5-283C-AB8C-8CB8-EE177A3C51E7}"/>
              </a:ext>
            </a:extLst>
          </p:cNvPr>
          <p:cNvSpPr>
            <a:spLocks noGrp="1"/>
          </p:cNvSpPr>
          <p:nvPr>
            <p:ph sz="half" idx="2"/>
          </p:nvPr>
        </p:nvSpPr>
        <p:spPr>
          <a:xfrm>
            <a:off x="6229002" y="1130061"/>
            <a:ext cx="5674821" cy="5628641"/>
          </a:xfr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en-US" b="1" dirty="0"/>
              <a:t>Barbaresco: </a:t>
            </a:r>
          </a:p>
          <a:p>
            <a:r>
              <a:rPr lang="en-US" sz="2000" dirty="0"/>
              <a:t>Vino rojo </a:t>
            </a:r>
            <a:r>
              <a:rPr lang="en-US" sz="2000" dirty="0" err="1"/>
              <a:t>derivado</a:t>
            </a:r>
            <a:r>
              <a:rPr lang="en-US" sz="2000" dirty="0"/>
              <a:t> de Nebbiolo (100%)</a:t>
            </a:r>
          </a:p>
          <a:p>
            <a:r>
              <a:rPr lang="en-US" sz="2000" dirty="0"/>
              <a:t>200 </a:t>
            </a:r>
            <a:r>
              <a:rPr lang="en-US" sz="2000" dirty="0" err="1"/>
              <a:t>productores</a:t>
            </a:r>
            <a:r>
              <a:rPr lang="en-US" sz="2000" dirty="0"/>
              <a:t> y 1,940 acres.</a:t>
            </a:r>
          </a:p>
          <a:p>
            <a:r>
              <a:rPr lang="en-US" sz="2000" dirty="0" err="1"/>
              <a:t>Ganó</a:t>
            </a:r>
            <a:r>
              <a:rPr lang="en-US" sz="2000" dirty="0"/>
              <a:t> </a:t>
            </a:r>
            <a:r>
              <a:rPr lang="en-US" sz="2000" dirty="0" err="1"/>
              <a:t>su</a:t>
            </a:r>
            <a:r>
              <a:rPr lang="en-US" sz="2000" dirty="0"/>
              <a:t> DOCG </a:t>
            </a:r>
            <a:r>
              <a:rPr lang="en-US" sz="2000" dirty="0" err="1"/>
              <a:t>en</a:t>
            </a:r>
            <a:r>
              <a:rPr lang="en-US" sz="2000" dirty="0"/>
              <a:t> </a:t>
            </a:r>
            <a:r>
              <a:rPr lang="en-US" sz="2000" dirty="0" err="1"/>
              <a:t>el</a:t>
            </a:r>
            <a:r>
              <a:rPr lang="en-US" sz="2000" dirty="0"/>
              <a:t> 1980.</a:t>
            </a:r>
          </a:p>
          <a:p>
            <a:r>
              <a:rPr lang="en-US" sz="2000" dirty="0"/>
              <a:t>Los </a:t>
            </a:r>
            <a:r>
              <a:rPr lang="en-US" sz="2000" dirty="0" err="1"/>
              <a:t>viñedos</a:t>
            </a:r>
            <a:r>
              <a:rPr lang="en-US" sz="2000" dirty="0"/>
              <a:t> </a:t>
            </a:r>
            <a:r>
              <a:rPr lang="en-US" sz="2000" dirty="0" err="1"/>
              <a:t>están</a:t>
            </a:r>
            <a:r>
              <a:rPr lang="en-US" sz="2000" dirty="0"/>
              <a:t> </a:t>
            </a:r>
            <a:r>
              <a:rPr lang="en-US" sz="2000" dirty="0" err="1"/>
              <a:t>localizados</a:t>
            </a:r>
            <a:r>
              <a:rPr lang="en-US" sz="2000" dirty="0"/>
              <a:t> </a:t>
            </a:r>
            <a:r>
              <a:rPr lang="en-US" sz="2000" dirty="0" err="1"/>
              <a:t>en</a:t>
            </a:r>
            <a:r>
              <a:rPr lang="en-US" sz="2000" dirty="0"/>
              <a:t> la region de Langhe </a:t>
            </a:r>
            <a:r>
              <a:rPr lang="en-US" sz="2000" b="0" i="0" dirty="0" err="1">
                <a:solidFill>
                  <a:srgbClr val="212121"/>
                </a:solidFill>
                <a:effectLst/>
              </a:rPr>
              <a:t>hacia</a:t>
            </a:r>
            <a:r>
              <a:rPr lang="en-US" sz="2000" b="0" i="0" dirty="0">
                <a:solidFill>
                  <a:srgbClr val="212121"/>
                </a:solidFill>
                <a:effectLst/>
              </a:rPr>
              <a:t> </a:t>
            </a:r>
            <a:r>
              <a:rPr lang="en-US" sz="2000" b="0" i="0" dirty="0" err="1">
                <a:solidFill>
                  <a:srgbClr val="212121"/>
                </a:solidFill>
                <a:effectLst/>
              </a:rPr>
              <a:t>el</a:t>
            </a:r>
            <a:r>
              <a:rPr lang="en-US" sz="2000" b="0" i="0" dirty="0">
                <a:solidFill>
                  <a:srgbClr val="212121"/>
                </a:solidFill>
                <a:effectLst/>
              </a:rPr>
              <a:t> </a:t>
            </a:r>
            <a:r>
              <a:rPr lang="en-US" sz="2000" b="0" i="0" dirty="0" err="1">
                <a:solidFill>
                  <a:srgbClr val="212121"/>
                </a:solidFill>
                <a:effectLst/>
              </a:rPr>
              <a:t>lado</a:t>
            </a:r>
            <a:r>
              <a:rPr lang="en-US" sz="2000" b="0" i="0" dirty="0">
                <a:solidFill>
                  <a:srgbClr val="212121"/>
                </a:solidFill>
                <a:effectLst/>
              </a:rPr>
              <a:t> derecho del </a:t>
            </a:r>
            <a:r>
              <a:rPr lang="en-US" sz="2000" b="0" i="0" dirty="0" err="1">
                <a:solidFill>
                  <a:srgbClr val="212121"/>
                </a:solidFill>
                <a:effectLst/>
              </a:rPr>
              <a:t>río</a:t>
            </a:r>
            <a:r>
              <a:rPr lang="en-US" sz="2000" b="0" i="0" dirty="0">
                <a:solidFill>
                  <a:srgbClr val="212121"/>
                </a:solidFill>
                <a:effectLst/>
              </a:rPr>
              <a:t>  al </a:t>
            </a:r>
            <a:r>
              <a:rPr lang="en-US" sz="2000" b="0" i="0" dirty="0" err="1">
                <a:solidFill>
                  <a:srgbClr val="212121"/>
                </a:solidFill>
                <a:effectLst/>
              </a:rPr>
              <a:t>noreste</a:t>
            </a:r>
            <a:r>
              <a:rPr lang="en-US" sz="2000" b="0" i="0" dirty="0">
                <a:solidFill>
                  <a:srgbClr val="212121"/>
                </a:solidFill>
                <a:effectLst/>
              </a:rPr>
              <a:t> de Alba. </a:t>
            </a:r>
          </a:p>
          <a:p>
            <a:r>
              <a:rPr lang="en-US" sz="2000" b="1" i="0" dirty="0" err="1">
                <a:solidFill>
                  <a:srgbClr val="212121"/>
                </a:solidFill>
                <a:effectLst/>
              </a:rPr>
              <a:t>Comunas</a:t>
            </a:r>
            <a:r>
              <a:rPr lang="en-US" sz="2000" b="1" i="0" dirty="0">
                <a:solidFill>
                  <a:srgbClr val="212121"/>
                </a:solidFill>
                <a:effectLst/>
              </a:rPr>
              <a:t>: </a:t>
            </a:r>
            <a:r>
              <a:rPr lang="en-US" sz="2000" b="0" i="0" dirty="0">
                <a:solidFill>
                  <a:srgbClr val="212121"/>
                </a:solidFill>
                <a:effectLst/>
              </a:rPr>
              <a:t>Barbaresco, </a:t>
            </a:r>
            <a:r>
              <a:rPr lang="en-US" sz="2000" b="0" i="0" dirty="0" err="1">
                <a:solidFill>
                  <a:srgbClr val="212121"/>
                </a:solidFill>
                <a:effectLst/>
              </a:rPr>
              <a:t>Neive</a:t>
            </a:r>
            <a:r>
              <a:rPr lang="en-US" sz="2000" dirty="0">
                <a:solidFill>
                  <a:srgbClr val="212121"/>
                </a:solidFill>
              </a:rPr>
              <a:t>, </a:t>
            </a:r>
            <a:r>
              <a:rPr lang="en-US" sz="2000" b="0" i="0" dirty="0" err="1">
                <a:solidFill>
                  <a:srgbClr val="212121"/>
                </a:solidFill>
                <a:effectLst/>
              </a:rPr>
              <a:t>Treiso</a:t>
            </a:r>
            <a:r>
              <a:rPr lang="en-US" sz="2000" b="0" i="0" dirty="0">
                <a:solidFill>
                  <a:srgbClr val="212121"/>
                </a:solidFill>
                <a:effectLst/>
              </a:rPr>
              <a:t> y </a:t>
            </a:r>
            <a:r>
              <a:rPr lang="en-US" sz="2000" b="0" i="0" dirty="0" err="1">
                <a:solidFill>
                  <a:srgbClr val="212121"/>
                </a:solidFill>
                <a:effectLst/>
              </a:rPr>
              <a:t>una</a:t>
            </a:r>
            <a:r>
              <a:rPr lang="en-US" sz="2000" b="0" i="0" dirty="0">
                <a:solidFill>
                  <a:srgbClr val="212121"/>
                </a:solidFill>
                <a:effectLst/>
              </a:rPr>
              <a:t> </a:t>
            </a:r>
            <a:r>
              <a:rPr lang="en-US" sz="2000" b="0" i="0" dirty="0" err="1">
                <a:solidFill>
                  <a:srgbClr val="212121"/>
                </a:solidFill>
                <a:effectLst/>
              </a:rPr>
              <a:t>porción</a:t>
            </a:r>
            <a:r>
              <a:rPr lang="en-US" sz="2000" b="0" i="0" dirty="0">
                <a:solidFill>
                  <a:srgbClr val="212121"/>
                </a:solidFill>
                <a:effectLst/>
              </a:rPr>
              <a:t> Rocco </a:t>
            </a:r>
            <a:r>
              <a:rPr lang="en-US" sz="2000" b="0" i="0" dirty="0" err="1">
                <a:solidFill>
                  <a:srgbClr val="212121"/>
                </a:solidFill>
                <a:effectLst/>
              </a:rPr>
              <a:t>Senodelvio</a:t>
            </a:r>
            <a:r>
              <a:rPr lang="en-US" sz="2000" dirty="0">
                <a:solidFill>
                  <a:srgbClr val="212121"/>
                </a:solidFill>
              </a:rPr>
              <a:t>.</a:t>
            </a:r>
          </a:p>
          <a:p>
            <a:r>
              <a:rPr lang="en-US" sz="2000" dirty="0">
                <a:solidFill>
                  <a:srgbClr val="212121"/>
                </a:solidFill>
              </a:rPr>
              <a:t>El </a:t>
            </a:r>
            <a:r>
              <a:rPr lang="en-US" sz="2000" dirty="0" err="1">
                <a:solidFill>
                  <a:srgbClr val="212121"/>
                </a:solidFill>
              </a:rPr>
              <a:t>clima</a:t>
            </a:r>
            <a:r>
              <a:rPr lang="en-US" sz="2000" dirty="0">
                <a:solidFill>
                  <a:srgbClr val="212121"/>
                </a:solidFill>
              </a:rPr>
              <a:t> </a:t>
            </a:r>
            <a:r>
              <a:rPr lang="en-US" sz="2000" dirty="0" err="1">
                <a:solidFill>
                  <a:srgbClr val="212121"/>
                </a:solidFill>
              </a:rPr>
              <a:t>en</a:t>
            </a:r>
            <a:r>
              <a:rPr lang="en-US" sz="2000" dirty="0">
                <a:solidFill>
                  <a:srgbClr val="212121"/>
                </a:solidFill>
              </a:rPr>
              <a:t> Barbaresco es </a:t>
            </a:r>
            <a:r>
              <a:rPr lang="en-US" sz="2000" dirty="0" err="1">
                <a:solidFill>
                  <a:srgbClr val="212121"/>
                </a:solidFill>
              </a:rPr>
              <a:t>marítimo</a:t>
            </a:r>
            <a:r>
              <a:rPr lang="en-US" sz="2000" dirty="0">
                <a:solidFill>
                  <a:srgbClr val="212121"/>
                </a:solidFill>
              </a:rPr>
              <a:t>, lo que </a:t>
            </a:r>
            <a:r>
              <a:rPr lang="en-US" sz="2000" dirty="0" err="1">
                <a:solidFill>
                  <a:srgbClr val="212121"/>
                </a:solidFill>
              </a:rPr>
              <a:t>hace</a:t>
            </a:r>
            <a:r>
              <a:rPr lang="en-US" sz="2000" dirty="0">
                <a:solidFill>
                  <a:srgbClr val="212121"/>
                </a:solidFill>
              </a:rPr>
              <a:t> que la uva se </a:t>
            </a:r>
            <a:r>
              <a:rPr lang="en-US" sz="2000" dirty="0" err="1">
                <a:solidFill>
                  <a:srgbClr val="212121"/>
                </a:solidFill>
              </a:rPr>
              <a:t>madure</a:t>
            </a:r>
            <a:r>
              <a:rPr lang="en-US" sz="2000" dirty="0">
                <a:solidFill>
                  <a:srgbClr val="212121"/>
                </a:solidFill>
              </a:rPr>
              <a:t> </a:t>
            </a:r>
            <a:r>
              <a:rPr lang="en-US" sz="2000" dirty="0" err="1">
                <a:solidFill>
                  <a:srgbClr val="212121"/>
                </a:solidFill>
              </a:rPr>
              <a:t>más</a:t>
            </a:r>
            <a:r>
              <a:rPr lang="en-US" sz="2000" dirty="0">
                <a:solidFill>
                  <a:srgbClr val="212121"/>
                </a:solidFill>
              </a:rPr>
              <a:t> </a:t>
            </a:r>
            <a:r>
              <a:rPr lang="en-US" sz="2000" dirty="0" err="1">
                <a:solidFill>
                  <a:srgbClr val="212121"/>
                </a:solidFill>
              </a:rPr>
              <a:t>rapido</a:t>
            </a:r>
            <a:r>
              <a:rPr lang="en-US" sz="2000" dirty="0">
                <a:solidFill>
                  <a:srgbClr val="212121"/>
                </a:solidFill>
              </a:rPr>
              <a:t> que </a:t>
            </a:r>
            <a:r>
              <a:rPr lang="en-US" sz="2000" dirty="0" err="1">
                <a:solidFill>
                  <a:srgbClr val="212121"/>
                </a:solidFill>
              </a:rPr>
              <a:t>en</a:t>
            </a:r>
            <a:r>
              <a:rPr lang="en-US" sz="2000" dirty="0">
                <a:solidFill>
                  <a:srgbClr val="212121"/>
                </a:solidFill>
              </a:rPr>
              <a:t> Barolo.</a:t>
            </a:r>
          </a:p>
          <a:p>
            <a:r>
              <a:rPr lang="en-US" sz="2000" dirty="0">
                <a:solidFill>
                  <a:srgbClr val="212121"/>
                </a:solidFill>
              </a:rPr>
              <a:t>Los vinos </a:t>
            </a:r>
            <a:r>
              <a:rPr lang="en-US" sz="2000" dirty="0" err="1">
                <a:solidFill>
                  <a:srgbClr val="212121"/>
                </a:solidFill>
              </a:rPr>
              <a:t>continenen</a:t>
            </a:r>
            <a:r>
              <a:rPr lang="en-US" sz="2000" dirty="0">
                <a:solidFill>
                  <a:srgbClr val="212121"/>
                </a:solidFill>
              </a:rPr>
              <a:t> </a:t>
            </a:r>
            <a:r>
              <a:rPr lang="en-US" sz="2000" dirty="0" err="1">
                <a:solidFill>
                  <a:srgbClr val="212121"/>
                </a:solidFill>
              </a:rPr>
              <a:t>menos</a:t>
            </a:r>
            <a:r>
              <a:rPr lang="en-US" sz="2000" dirty="0">
                <a:solidFill>
                  <a:srgbClr val="212121"/>
                </a:solidFill>
              </a:rPr>
              <a:t> </a:t>
            </a:r>
            <a:r>
              <a:rPr lang="en-US" sz="2000" dirty="0" err="1">
                <a:solidFill>
                  <a:srgbClr val="212121"/>
                </a:solidFill>
              </a:rPr>
              <a:t>tanina</a:t>
            </a:r>
            <a:r>
              <a:rPr lang="en-US" sz="2000" dirty="0">
                <a:solidFill>
                  <a:srgbClr val="212121"/>
                </a:solidFill>
              </a:rPr>
              <a:t> y se </a:t>
            </a:r>
            <a:r>
              <a:rPr lang="en-US" sz="2000" dirty="0" err="1">
                <a:solidFill>
                  <a:srgbClr val="212121"/>
                </a:solidFill>
              </a:rPr>
              <a:t>pueden</a:t>
            </a:r>
            <a:r>
              <a:rPr lang="en-US" sz="2000" dirty="0">
                <a:solidFill>
                  <a:srgbClr val="212121"/>
                </a:solidFill>
              </a:rPr>
              <a:t> </a:t>
            </a:r>
            <a:r>
              <a:rPr lang="en-US" sz="2000" dirty="0" err="1">
                <a:solidFill>
                  <a:srgbClr val="212121"/>
                </a:solidFill>
              </a:rPr>
              <a:t>tomar</a:t>
            </a:r>
            <a:r>
              <a:rPr lang="en-US" sz="2000" dirty="0">
                <a:solidFill>
                  <a:srgbClr val="212121"/>
                </a:solidFill>
              </a:rPr>
              <a:t> </a:t>
            </a:r>
            <a:r>
              <a:rPr lang="en-US" sz="2000" dirty="0" err="1">
                <a:solidFill>
                  <a:srgbClr val="212121"/>
                </a:solidFill>
              </a:rPr>
              <a:t>más</a:t>
            </a:r>
            <a:r>
              <a:rPr lang="en-US" sz="2000" dirty="0">
                <a:solidFill>
                  <a:srgbClr val="212121"/>
                </a:solidFill>
              </a:rPr>
              <a:t> </a:t>
            </a:r>
            <a:r>
              <a:rPr lang="en-US" sz="2000" dirty="0" err="1">
                <a:solidFill>
                  <a:srgbClr val="212121"/>
                </a:solidFill>
              </a:rPr>
              <a:t>jóvenes</a:t>
            </a:r>
            <a:r>
              <a:rPr lang="en-US" sz="2000" dirty="0">
                <a:solidFill>
                  <a:srgbClr val="212121"/>
                </a:solidFill>
              </a:rPr>
              <a:t>. </a:t>
            </a:r>
          </a:p>
          <a:p>
            <a:r>
              <a:rPr lang="en-US" sz="2000" dirty="0" err="1">
                <a:solidFill>
                  <a:srgbClr val="212121"/>
                </a:solidFill>
              </a:rPr>
              <a:t>Aún</a:t>
            </a:r>
            <a:r>
              <a:rPr lang="en-US" sz="2000" dirty="0">
                <a:solidFill>
                  <a:srgbClr val="212121"/>
                </a:solidFill>
              </a:rPr>
              <a:t> </a:t>
            </a:r>
            <a:r>
              <a:rPr lang="en-US" sz="2000" dirty="0" err="1">
                <a:solidFill>
                  <a:srgbClr val="212121"/>
                </a:solidFill>
              </a:rPr>
              <a:t>así</a:t>
            </a:r>
            <a:r>
              <a:rPr lang="en-US" sz="2000" dirty="0">
                <a:solidFill>
                  <a:srgbClr val="212121"/>
                </a:solidFill>
              </a:rPr>
              <a:t>, </a:t>
            </a:r>
            <a:r>
              <a:rPr lang="en-US" sz="2000" dirty="0" err="1">
                <a:solidFill>
                  <a:srgbClr val="212121"/>
                </a:solidFill>
              </a:rPr>
              <a:t>contienen</a:t>
            </a:r>
            <a:r>
              <a:rPr lang="en-US" sz="2000" dirty="0">
                <a:solidFill>
                  <a:srgbClr val="212121"/>
                </a:solidFill>
              </a:rPr>
              <a:t> </a:t>
            </a:r>
            <a:r>
              <a:rPr lang="en-US" sz="2000" dirty="0" err="1">
                <a:solidFill>
                  <a:srgbClr val="212121"/>
                </a:solidFill>
              </a:rPr>
              <a:t>acidez</a:t>
            </a:r>
            <a:r>
              <a:rPr lang="en-US" sz="2000" dirty="0">
                <a:solidFill>
                  <a:srgbClr val="212121"/>
                </a:solidFill>
              </a:rPr>
              <a:t> y </a:t>
            </a:r>
            <a:r>
              <a:rPr lang="en-US" sz="2000" dirty="0" err="1">
                <a:solidFill>
                  <a:srgbClr val="212121"/>
                </a:solidFill>
              </a:rPr>
              <a:t>tanina</a:t>
            </a:r>
            <a:r>
              <a:rPr lang="en-US" sz="2000" dirty="0">
                <a:solidFill>
                  <a:srgbClr val="212121"/>
                </a:solidFill>
              </a:rPr>
              <a:t> media +, aromas de </a:t>
            </a:r>
            <a:r>
              <a:rPr lang="en-US" sz="2000" dirty="0" err="1">
                <a:solidFill>
                  <a:srgbClr val="212121"/>
                </a:solidFill>
              </a:rPr>
              <a:t>espcias</a:t>
            </a:r>
            <a:r>
              <a:rPr lang="en-US" sz="2000" dirty="0">
                <a:solidFill>
                  <a:srgbClr val="212121"/>
                </a:solidFill>
              </a:rPr>
              <a:t>, </a:t>
            </a:r>
            <a:r>
              <a:rPr lang="en-US" sz="2000" dirty="0" err="1">
                <a:solidFill>
                  <a:srgbClr val="212121"/>
                </a:solidFill>
              </a:rPr>
              <a:t>fruta</a:t>
            </a:r>
            <a:r>
              <a:rPr lang="en-US" sz="2000" dirty="0">
                <a:solidFill>
                  <a:srgbClr val="212121"/>
                </a:solidFill>
              </a:rPr>
              <a:t> </a:t>
            </a:r>
            <a:r>
              <a:rPr lang="en-US" sz="2000" dirty="0" err="1">
                <a:solidFill>
                  <a:srgbClr val="212121"/>
                </a:solidFill>
              </a:rPr>
              <a:t>roja</a:t>
            </a:r>
            <a:r>
              <a:rPr lang="en-US" sz="2000" dirty="0">
                <a:solidFill>
                  <a:srgbClr val="212121"/>
                </a:solidFill>
              </a:rPr>
              <a:t>/obscura, </a:t>
            </a:r>
            <a:r>
              <a:rPr lang="en-US" sz="2000" dirty="0" err="1">
                <a:solidFill>
                  <a:srgbClr val="212121"/>
                </a:solidFill>
              </a:rPr>
              <a:t>violetas</a:t>
            </a:r>
            <a:r>
              <a:rPr lang="en-US" sz="2000" dirty="0">
                <a:solidFill>
                  <a:srgbClr val="212121"/>
                </a:solidFill>
              </a:rPr>
              <a:t>.</a:t>
            </a:r>
          </a:p>
          <a:p>
            <a:r>
              <a:rPr lang="en-US" sz="2000" dirty="0">
                <a:solidFill>
                  <a:srgbClr val="212121"/>
                </a:solidFill>
              </a:rPr>
              <a:t>EL vino </a:t>
            </a:r>
            <a:r>
              <a:rPr lang="en-US" sz="2000" dirty="0" err="1">
                <a:solidFill>
                  <a:srgbClr val="212121"/>
                </a:solidFill>
              </a:rPr>
              <a:t>debe</a:t>
            </a:r>
            <a:r>
              <a:rPr lang="en-US" sz="2000" dirty="0">
                <a:solidFill>
                  <a:srgbClr val="212121"/>
                </a:solidFill>
              </a:rPr>
              <a:t> pasar </a:t>
            </a:r>
            <a:r>
              <a:rPr lang="en-US" sz="2000" dirty="0" err="1">
                <a:solidFill>
                  <a:srgbClr val="212121"/>
                </a:solidFill>
              </a:rPr>
              <a:t>por</a:t>
            </a:r>
            <a:r>
              <a:rPr lang="en-US" sz="2000" dirty="0">
                <a:solidFill>
                  <a:srgbClr val="212121"/>
                </a:solidFill>
              </a:rPr>
              <a:t> al </a:t>
            </a:r>
            <a:r>
              <a:rPr lang="en-US" sz="2000" dirty="0" err="1">
                <a:solidFill>
                  <a:srgbClr val="212121"/>
                </a:solidFill>
              </a:rPr>
              <a:t>menos</a:t>
            </a:r>
            <a:r>
              <a:rPr lang="en-US" sz="2000" dirty="0">
                <a:solidFill>
                  <a:srgbClr val="212121"/>
                </a:solidFill>
              </a:rPr>
              <a:t> 26 meses de </a:t>
            </a:r>
            <a:r>
              <a:rPr lang="en-US" sz="2000" dirty="0" err="1">
                <a:solidFill>
                  <a:srgbClr val="212121"/>
                </a:solidFill>
              </a:rPr>
              <a:t>los</a:t>
            </a:r>
            <a:r>
              <a:rPr lang="en-US" sz="2000" dirty="0">
                <a:solidFill>
                  <a:srgbClr val="212121"/>
                </a:solidFill>
              </a:rPr>
              <a:t> </a:t>
            </a:r>
            <a:r>
              <a:rPr lang="en-US" sz="2000" dirty="0" err="1">
                <a:solidFill>
                  <a:srgbClr val="212121"/>
                </a:solidFill>
              </a:rPr>
              <a:t>cuales</a:t>
            </a:r>
            <a:r>
              <a:rPr lang="en-US" sz="2000" dirty="0">
                <a:solidFill>
                  <a:srgbClr val="212121"/>
                </a:solidFill>
              </a:rPr>
              <a:t> 9, </a:t>
            </a:r>
            <a:r>
              <a:rPr lang="en-US" sz="2000" dirty="0" err="1">
                <a:solidFill>
                  <a:srgbClr val="212121"/>
                </a:solidFill>
              </a:rPr>
              <a:t>deben</a:t>
            </a:r>
            <a:r>
              <a:rPr lang="en-US" sz="2000" dirty="0">
                <a:solidFill>
                  <a:srgbClr val="212121"/>
                </a:solidFill>
              </a:rPr>
              <a:t> ser </a:t>
            </a:r>
            <a:r>
              <a:rPr lang="en-US" sz="2000" dirty="0" err="1">
                <a:solidFill>
                  <a:srgbClr val="212121"/>
                </a:solidFill>
              </a:rPr>
              <a:t>en</a:t>
            </a:r>
            <a:r>
              <a:rPr lang="en-US" sz="2000" dirty="0">
                <a:solidFill>
                  <a:srgbClr val="212121"/>
                </a:solidFill>
              </a:rPr>
              <a:t> </a:t>
            </a:r>
            <a:r>
              <a:rPr lang="en-US" sz="2000" dirty="0" err="1">
                <a:solidFill>
                  <a:srgbClr val="212121"/>
                </a:solidFill>
              </a:rPr>
              <a:t>barrica</a:t>
            </a:r>
            <a:r>
              <a:rPr lang="en-US" sz="2000" dirty="0">
                <a:solidFill>
                  <a:srgbClr val="212121"/>
                </a:solidFill>
              </a:rPr>
              <a:t>. Deben de </a:t>
            </a:r>
            <a:r>
              <a:rPr lang="en-US" sz="2000" dirty="0" err="1">
                <a:solidFill>
                  <a:srgbClr val="212121"/>
                </a:solidFill>
              </a:rPr>
              <a:t>tener</a:t>
            </a:r>
            <a:r>
              <a:rPr lang="en-US" sz="2000" dirty="0">
                <a:solidFill>
                  <a:srgbClr val="212121"/>
                </a:solidFill>
              </a:rPr>
              <a:t> un </a:t>
            </a:r>
            <a:r>
              <a:rPr lang="en-US" sz="2000" dirty="0" err="1">
                <a:solidFill>
                  <a:srgbClr val="212121"/>
                </a:solidFill>
              </a:rPr>
              <a:t>mínimo</a:t>
            </a:r>
            <a:r>
              <a:rPr lang="en-US" sz="2000" dirty="0">
                <a:solidFill>
                  <a:srgbClr val="212121"/>
                </a:solidFill>
              </a:rPr>
              <a:t> de 12.5% alcohol/vol.</a:t>
            </a:r>
          </a:p>
          <a:p>
            <a:endParaRPr lang="en-PR" sz="2000" dirty="0"/>
          </a:p>
        </p:txBody>
      </p:sp>
    </p:spTree>
    <p:extLst>
      <p:ext uri="{BB962C8B-B14F-4D97-AF65-F5344CB8AC3E}">
        <p14:creationId xmlns:p14="http://schemas.microsoft.com/office/powerpoint/2010/main" val="166807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87FC0-A490-0648-D55A-4346F1B62AF4}"/>
              </a:ext>
            </a:extLst>
          </p:cNvPr>
          <p:cNvSpPr>
            <a:spLocks noGrp="1"/>
          </p:cNvSpPr>
          <p:nvPr>
            <p:ph sz="half" idx="1"/>
          </p:nvPr>
        </p:nvSpPr>
        <p:spPr>
          <a:xfrm>
            <a:off x="345057" y="267419"/>
            <a:ext cx="5650301" cy="6323162"/>
          </a:xfr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n-US" sz="2300" dirty="0"/>
              <a:t>Los </a:t>
            </a:r>
            <a:r>
              <a:rPr lang="en-US" sz="2300" dirty="0" err="1"/>
              <a:t>mejores</a:t>
            </a:r>
            <a:r>
              <a:rPr lang="en-US" sz="2300" dirty="0"/>
              <a:t> </a:t>
            </a:r>
            <a:r>
              <a:rPr lang="en-US" sz="2300" dirty="0" err="1"/>
              <a:t>terrenos</a:t>
            </a:r>
            <a:r>
              <a:rPr lang="en-US" sz="2300" dirty="0"/>
              <a:t> de la zona se </a:t>
            </a:r>
            <a:r>
              <a:rPr lang="en-US" sz="2300" dirty="0" err="1"/>
              <a:t>guardan</a:t>
            </a:r>
            <a:r>
              <a:rPr lang="en-US" sz="2300" dirty="0"/>
              <a:t> para </a:t>
            </a:r>
            <a:r>
              <a:rPr lang="en-US" sz="2300" dirty="0" err="1"/>
              <a:t>hacer</a:t>
            </a:r>
            <a:r>
              <a:rPr lang="en-US" sz="2300" dirty="0"/>
              <a:t> </a:t>
            </a:r>
            <a:r>
              <a:rPr lang="en-US" sz="2300" dirty="0" err="1"/>
              <a:t>estos</a:t>
            </a:r>
            <a:r>
              <a:rPr lang="en-US" sz="2300" dirty="0"/>
              <a:t> vinos: </a:t>
            </a:r>
            <a:r>
              <a:rPr lang="en-US" sz="2300" dirty="0" err="1"/>
              <a:t>colinas</a:t>
            </a:r>
            <a:r>
              <a:rPr lang="en-US" sz="2300" dirty="0"/>
              <a:t> que </a:t>
            </a:r>
            <a:r>
              <a:rPr lang="en-US" sz="2300" dirty="0" err="1"/>
              <a:t>miran</a:t>
            </a:r>
            <a:r>
              <a:rPr lang="en-US" sz="2300" dirty="0"/>
              <a:t> </a:t>
            </a:r>
            <a:r>
              <a:rPr lang="en-US" sz="2300" dirty="0" err="1"/>
              <a:t>hacia</a:t>
            </a:r>
            <a:r>
              <a:rPr lang="en-US" sz="2300" dirty="0"/>
              <a:t> </a:t>
            </a:r>
            <a:r>
              <a:rPr lang="en-US" sz="2300" dirty="0" err="1"/>
              <a:t>el</a:t>
            </a:r>
            <a:r>
              <a:rPr lang="en-US" sz="2300" dirty="0"/>
              <a:t> sur y </a:t>
            </a:r>
            <a:r>
              <a:rPr lang="en-US" sz="2300" dirty="0" err="1"/>
              <a:t>quedan</a:t>
            </a:r>
            <a:r>
              <a:rPr lang="en-US" sz="2300" dirty="0"/>
              <a:t> </a:t>
            </a:r>
            <a:r>
              <a:rPr lang="en-US" sz="2300" dirty="0" err="1"/>
              <a:t>por</a:t>
            </a:r>
            <a:r>
              <a:rPr lang="en-US" sz="2300" dirty="0"/>
              <a:t> </a:t>
            </a:r>
            <a:r>
              <a:rPr lang="en-US" sz="2300" dirty="0" err="1"/>
              <a:t>encima</a:t>
            </a:r>
            <a:r>
              <a:rPr lang="en-US" sz="2300" dirty="0"/>
              <a:t> de la </a:t>
            </a:r>
            <a:r>
              <a:rPr lang="en-US" sz="2300" dirty="0" err="1"/>
              <a:t>niebla</a:t>
            </a:r>
            <a:r>
              <a:rPr lang="en-US" sz="2300" dirty="0"/>
              <a:t>. </a:t>
            </a:r>
          </a:p>
          <a:p>
            <a:endParaRPr lang="en-US" sz="2300" dirty="0"/>
          </a:p>
          <a:p>
            <a:r>
              <a:rPr lang="en-US" sz="2300" dirty="0"/>
              <a:t>Para </a:t>
            </a:r>
            <a:r>
              <a:rPr lang="en-US" sz="2300" dirty="0" err="1"/>
              <a:t>el</a:t>
            </a:r>
            <a:r>
              <a:rPr lang="en-US" sz="2300" dirty="0"/>
              <a:t> 1980, </a:t>
            </a:r>
            <a:r>
              <a:rPr lang="en-US" sz="2300" dirty="0" err="1"/>
              <a:t>los</a:t>
            </a:r>
            <a:r>
              <a:rPr lang="en-US" sz="2300" dirty="0"/>
              <a:t> </a:t>
            </a:r>
            <a:r>
              <a:rPr lang="en-US" sz="2300" dirty="0" err="1"/>
              <a:t>viticultores</a:t>
            </a:r>
            <a:r>
              <a:rPr lang="en-US" sz="2300" dirty="0"/>
              <a:t> </a:t>
            </a:r>
            <a:r>
              <a:rPr lang="en-US" sz="2300" dirty="0" err="1"/>
              <a:t>cambiaron</a:t>
            </a:r>
            <a:r>
              <a:rPr lang="en-US" sz="2300" dirty="0"/>
              <a:t> la </a:t>
            </a:r>
            <a:r>
              <a:rPr lang="en-US" sz="2300" dirty="0" err="1"/>
              <a:t>modalidad</a:t>
            </a:r>
            <a:r>
              <a:rPr lang="en-US" sz="2300" dirty="0"/>
              <a:t> de </a:t>
            </a:r>
            <a:r>
              <a:rPr lang="en-US" sz="2300" dirty="0" err="1"/>
              <a:t>hacer</a:t>
            </a:r>
            <a:r>
              <a:rPr lang="en-US" sz="2300" dirty="0"/>
              <a:t> vinos de </a:t>
            </a:r>
            <a:r>
              <a:rPr lang="en-US" sz="2300" dirty="0" err="1"/>
              <a:t>mezcla</a:t>
            </a:r>
            <a:r>
              <a:rPr lang="en-US" sz="2300" dirty="0"/>
              <a:t> y </a:t>
            </a:r>
            <a:r>
              <a:rPr lang="en-US" sz="2300" dirty="0" err="1"/>
              <a:t>desarrollaron</a:t>
            </a:r>
            <a:r>
              <a:rPr lang="en-US" sz="2300" dirty="0"/>
              <a:t> vino </a:t>
            </a:r>
            <a:r>
              <a:rPr lang="en-US" sz="2300" dirty="0" err="1"/>
              <a:t>específico</a:t>
            </a:r>
            <a:r>
              <a:rPr lang="en-US" sz="2300" dirty="0"/>
              <a:t> de la </a:t>
            </a:r>
            <a:r>
              <a:rPr lang="en-US" sz="2300" dirty="0" err="1"/>
              <a:t>región</a:t>
            </a:r>
            <a:r>
              <a:rPr lang="en-US" sz="2300" dirty="0"/>
              <a:t> y uva (Nebbiolo). Le </a:t>
            </a:r>
            <a:r>
              <a:rPr lang="en-US" sz="2300" dirty="0" err="1"/>
              <a:t>comenzaron</a:t>
            </a:r>
            <a:r>
              <a:rPr lang="en-US" sz="2300" dirty="0"/>
              <a:t> a </a:t>
            </a:r>
            <a:r>
              <a:rPr lang="en-US" sz="2300" dirty="0" err="1"/>
              <a:t>llamar</a:t>
            </a:r>
            <a:r>
              <a:rPr lang="en-US" sz="2300" dirty="0"/>
              <a:t> “</a:t>
            </a:r>
            <a:r>
              <a:rPr lang="en-US" sz="2300" i="1" dirty="0"/>
              <a:t>crus”  </a:t>
            </a:r>
          </a:p>
          <a:p>
            <a:endParaRPr lang="en-US" sz="2300" dirty="0"/>
          </a:p>
          <a:p>
            <a:r>
              <a:rPr lang="en-US" sz="2300" dirty="0"/>
              <a:t>Para </a:t>
            </a:r>
            <a:r>
              <a:rPr lang="en-US" sz="2300" dirty="0" err="1"/>
              <a:t>el</a:t>
            </a:r>
            <a:r>
              <a:rPr lang="en-US" sz="2300" dirty="0"/>
              <a:t> 2007, se le </a:t>
            </a:r>
            <a:r>
              <a:rPr lang="en-US" sz="2300" dirty="0" err="1"/>
              <a:t>reconoce</a:t>
            </a:r>
            <a:r>
              <a:rPr lang="en-US" sz="2300" dirty="0"/>
              <a:t> a </a:t>
            </a:r>
            <a:r>
              <a:rPr lang="en-US" sz="2300" dirty="0" err="1"/>
              <a:t>estos</a:t>
            </a:r>
            <a:r>
              <a:rPr lang="en-US" sz="2300" dirty="0"/>
              <a:t> </a:t>
            </a:r>
            <a:r>
              <a:rPr lang="en-US" sz="2300" i="1" dirty="0"/>
              <a:t>crus</a:t>
            </a:r>
            <a:r>
              <a:rPr lang="en-US" sz="2300" dirty="0"/>
              <a:t> </a:t>
            </a:r>
            <a:r>
              <a:rPr lang="en-US" sz="2300" dirty="0" err="1"/>
              <a:t>como</a:t>
            </a:r>
            <a:r>
              <a:rPr lang="en-US" sz="2300" dirty="0"/>
              <a:t> MGA </a:t>
            </a:r>
            <a:r>
              <a:rPr lang="en-US" sz="2300" i="1" dirty="0"/>
              <a:t>(</a:t>
            </a:r>
            <a:r>
              <a:rPr lang="en-US" sz="2300" i="1" dirty="0" err="1"/>
              <a:t>Menzioni</a:t>
            </a:r>
            <a:r>
              <a:rPr lang="en-US" sz="2300" i="1" dirty="0"/>
              <a:t> </a:t>
            </a:r>
            <a:r>
              <a:rPr lang="en-US" sz="2300" i="1" dirty="0" err="1"/>
              <a:t>Geografiche</a:t>
            </a:r>
            <a:r>
              <a:rPr lang="en-US" sz="2300" i="1" dirty="0"/>
              <a:t> </a:t>
            </a:r>
            <a:r>
              <a:rPr lang="en-US" sz="2300" i="1" dirty="0" err="1"/>
              <a:t>Aggiuntive</a:t>
            </a:r>
            <a:r>
              <a:rPr lang="en-US" sz="2300" i="1" dirty="0"/>
              <a:t>). </a:t>
            </a:r>
          </a:p>
          <a:p>
            <a:endParaRPr lang="en-US" sz="2300" i="1" dirty="0"/>
          </a:p>
          <a:p>
            <a:r>
              <a:rPr lang="en-US" sz="2300" dirty="0" err="1"/>
              <a:t>Previamente</a:t>
            </a:r>
            <a:r>
              <a:rPr lang="en-US" sz="2300" dirty="0"/>
              <a:t>, </a:t>
            </a:r>
            <a:r>
              <a:rPr lang="en-US" sz="2300" dirty="0" err="1"/>
              <a:t>los</a:t>
            </a:r>
            <a:r>
              <a:rPr lang="en-US" sz="2300" dirty="0"/>
              <a:t> Barolo y </a:t>
            </a:r>
            <a:r>
              <a:rPr lang="en-US" sz="2300" dirty="0" err="1"/>
              <a:t>Barbarescos</a:t>
            </a:r>
            <a:r>
              <a:rPr lang="en-US" sz="2300" dirty="0"/>
              <a:t> </a:t>
            </a:r>
            <a:r>
              <a:rPr lang="en-US" sz="2300" dirty="0" err="1"/>
              <a:t>eran</a:t>
            </a:r>
            <a:r>
              <a:rPr lang="en-US" sz="2300" dirty="0"/>
              <a:t> vinos que </a:t>
            </a:r>
            <a:r>
              <a:rPr lang="en-US" sz="2300" dirty="0" err="1"/>
              <a:t>necesitaban</a:t>
            </a:r>
            <a:r>
              <a:rPr lang="en-US" sz="2300" dirty="0"/>
              <a:t> </a:t>
            </a:r>
            <a:r>
              <a:rPr lang="en-US" sz="2300" dirty="0" err="1"/>
              <a:t>gaurda</a:t>
            </a:r>
            <a:r>
              <a:rPr lang="en-US" sz="2300" dirty="0"/>
              <a:t> (</a:t>
            </a:r>
            <a:r>
              <a:rPr lang="en-US" sz="2300" dirty="0" err="1"/>
              <a:t>especialmente</a:t>
            </a:r>
            <a:r>
              <a:rPr lang="en-US" sz="2300" dirty="0"/>
              <a:t> Barolo), </a:t>
            </a:r>
            <a:r>
              <a:rPr lang="en-US" sz="2300" dirty="0" err="1"/>
              <a:t>debido</a:t>
            </a:r>
            <a:r>
              <a:rPr lang="en-US" sz="2300" dirty="0"/>
              <a:t> a la </a:t>
            </a:r>
            <a:r>
              <a:rPr lang="en-US" sz="2300" dirty="0" err="1"/>
              <a:t>alta</a:t>
            </a:r>
            <a:r>
              <a:rPr lang="en-US" sz="2300" dirty="0"/>
              <a:t> </a:t>
            </a:r>
            <a:r>
              <a:rPr lang="en-US" sz="2300" dirty="0" err="1"/>
              <a:t>tanicidad</a:t>
            </a:r>
            <a:r>
              <a:rPr lang="en-US" sz="2300" dirty="0"/>
              <a:t>, era </a:t>
            </a:r>
            <a:r>
              <a:rPr lang="en-US" sz="2300" dirty="0" err="1"/>
              <a:t>muy</a:t>
            </a:r>
            <a:r>
              <a:rPr lang="en-US" sz="2300" dirty="0"/>
              <a:t> </a:t>
            </a:r>
            <a:r>
              <a:rPr lang="en-US" sz="2300" dirty="0" err="1"/>
              <a:t>difícil</a:t>
            </a:r>
            <a:r>
              <a:rPr lang="en-US" sz="2300" dirty="0"/>
              <a:t> </a:t>
            </a:r>
            <a:r>
              <a:rPr lang="en-US" sz="2300" dirty="0" err="1"/>
              <a:t>poderlos</a:t>
            </a:r>
            <a:r>
              <a:rPr lang="en-US" sz="2300" dirty="0"/>
              <a:t> </a:t>
            </a:r>
            <a:r>
              <a:rPr lang="en-US" sz="2300" dirty="0" err="1"/>
              <a:t>tomar</a:t>
            </a:r>
            <a:r>
              <a:rPr lang="en-US" sz="2300" dirty="0"/>
              <a:t>. </a:t>
            </a:r>
            <a:r>
              <a:rPr lang="en-US" sz="2300" dirty="0" err="1"/>
              <a:t>Aveces</a:t>
            </a:r>
            <a:r>
              <a:rPr lang="en-US" sz="2300" dirty="0"/>
              <a:t> </a:t>
            </a:r>
            <a:r>
              <a:rPr lang="en-US" sz="2300" dirty="0" err="1"/>
              <a:t>necesitaban</a:t>
            </a:r>
            <a:r>
              <a:rPr lang="en-US" sz="2300" dirty="0"/>
              <a:t> &gt;15 </a:t>
            </a:r>
            <a:r>
              <a:rPr lang="en-US" sz="2300" dirty="0" err="1"/>
              <a:t>yrs</a:t>
            </a:r>
            <a:r>
              <a:rPr lang="en-US" sz="2300" dirty="0"/>
              <a:t> de </a:t>
            </a:r>
            <a:r>
              <a:rPr lang="en-US" sz="2300" dirty="0" err="1"/>
              <a:t>guarda</a:t>
            </a:r>
            <a:r>
              <a:rPr lang="en-US" sz="2300" dirty="0"/>
              <a:t>. </a:t>
            </a:r>
          </a:p>
          <a:p>
            <a:endParaRPr lang="en-US" sz="2300" dirty="0"/>
          </a:p>
          <a:p>
            <a:r>
              <a:rPr lang="en-US" sz="2300" dirty="0"/>
              <a:t>Para </a:t>
            </a:r>
            <a:r>
              <a:rPr lang="en-US" sz="2300" dirty="0" err="1"/>
              <a:t>el</a:t>
            </a:r>
            <a:r>
              <a:rPr lang="en-US" sz="2300" dirty="0"/>
              <a:t> 1980, </a:t>
            </a:r>
            <a:r>
              <a:rPr lang="en-US" sz="2300" dirty="0" err="1"/>
              <a:t>enólogos</a:t>
            </a:r>
            <a:r>
              <a:rPr lang="en-US" sz="2300" dirty="0"/>
              <a:t> </a:t>
            </a:r>
            <a:r>
              <a:rPr lang="en-US" sz="2300" dirty="0" err="1"/>
              <a:t>modernos</a:t>
            </a:r>
            <a:r>
              <a:rPr lang="en-US" sz="2300" dirty="0"/>
              <a:t> (Renato </a:t>
            </a:r>
            <a:r>
              <a:rPr lang="en-US" sz="2300" dirty="0" err="1"/>
              <a:t>Ratti</a:t>
            </a:r>
            <a:r>
              <a:rPr lang="en-US" sz="2300" dirty="0"/>
              <a:t>),  </a:t>
            </a:r>
            <a:r>
              <a:rPr lang="en-US" sz="2300" dirty="0" err="1"/>
              <a:t>establecen</a:t>
            </a:r>
            <a:r>
              <a:rPr lang="en-US" sz="2300" dirty="0"/>
              <a:t> </a:t>
            </a:r>
            <a:r>
              <a:rPr lang="en-US" sz="2300" dirty="0" err="1"/>
              <a:t>método</a:t>
            </a:r>
            <a:r>
              <a:rPr lang="en-US" sz="2300" dirty="0"/>
              <a:t> de </a:t>
            </a:r>
            <a:r>
              <a:rPr lang="en-US" sz="2300" dirty="0" err="1"/>
              <a:t>fermentación</a:t>
            </a:r>
            <a:r>
              <a:rPr lang="en-US" sz="2300" dirty="0"/>
              <a:t> a </a:t>
            </a:r>
            <a:r>
              <a:rPr lang="en-US" sz="2300" dirty="0" err="1"/>
              <a:t>temperaturas</a:t>
            </a:r>
            <a:r>
              <a:rPr lang="en-US" sz="2300" dirty="0"/>
              <a:t> </a:t>
            </a:r>
            <a:r>
              <a:rPr lang="en-US" sz="2300" dirty="0" err="1"/>
              <a:t>altas</a:t>
            </a:r>
            <a:r>
              <a:rPr lang="en-US" sz="2300" dirty="0"/>
              <a:t> y </a:t>
            </a:r>
            <a:r>
              <a:rPr lang="en-US" sz="2300" dirty="0" err="1"/>
              <a:t>más</a:t>
            </a:r>
            <a:r>
              <a:rPr lang="en-US" sz="2300" dirty="0"/>
              <a:t> </a:t>
            </a:r>
            <a:r>
              <a:rPr lang="en-US" sz="2300" dirty="0" err="1"/>
              <a:t>rápido</a:t>
            </a:r>
            <a:r>
              <a:rPr lang="en-US" sz="2300" dirty="0"/>
              <a:t> </a:t>
            </a:r>
            <a:r>
              <a:rPr lang="en-US" sz="2300" dirty="0" err="1"/>
              <a:t>utilizando</a:t>
            </a:r>
            <a:r>
              <a:rPr lang="en-US" sz="2300" dirty="0"/>
              <a:t> </a:t>
            </a:r>
            <a:r>
              <a:rPr lang="en-US" sz="2300" dirty="0" err="1"/>
              <a:t>tanques</a:t>
            </a:r>
            <a:r>
              <a:rPr lang="en-US" sz="2300" dirty="0"/>
              <a:t> </a:t>
            </a:r>
            <a:r>
              <a:rPr lang="en-US" sz="2300" dirty="0" err="1"/>
              <a:t>controlados</a:t>
            </a:r>
            <a:r>
              <a:rPr lang="en-US" sz="2300" dirty="0"/>
              <a:t>. **</a:t>
            </a:r>
          </a:p>
          <a:p>
            <a:r>
              <a:rPr lang="en-US" sz="2300" dirty="0"/>
              <a:t>Cambio </a:t>
            </a:r>
            <a:r>
              <a:rPr lang="en-US" sz="2300" dirty="0" err="1"/>
              <a:t>climático</a:t>
            </a:r>
            <a:r>
              <a:rPr lang="en-US" sz="2300" dirty="0"/>
              <a:t>**</a:t>
            </a:r>
          </a:p>
          <a:p>
            <a:endParaRPr lang="en-US" sz="2300" dirty="0"/>
          </a:p>
          <a:p>
            <a:r>
              <a:rPr lang="en-US" sz="2300" dirty="0"/>
              <a:t>Por ley: </a:t>
            </a:r>
            <a:r>
              <a:rPr lang="en-US" sz="2300" dirty="0" err="1"/>
              <a:t>deben</a:t>
            </a:r>
            <a:r>
              <a:rPr lang="en-US" sz="2300" dirty="0"/>
              <a:t> </a:t>
            </a:r>
            <a:r>
              <a:rPr lang="en-US" sz="2300" dirty="0" err="1"/>
              <a:t>añejarse</a:t>
            </a:r>
            <a:r>
              <a:rPr lang="en-US" sz="2300" dirty="0"/>
              <a:t> </a:t>
            </a:r>
            <a:r>
              <a:rPr lang="en-US" sz="2300" dirty="0" err="1"/>
              <a:t>por</a:t>
            </a:r>
            <a:r>
              <a:rPr lang="en-US" sz="2300" dirty="0"/>
              <a:t> lo </a:t>
            </a:r>
            <a:r>
              <a:rPr lang="en-US" sz="2300" dirty="0" err="1"/>
              <a:t>menos</a:t>
            </a:r>
            <a:r>
              <a:rPr lang="en-US" sz="2300" dirty="0"/>
              <a:t> </a:t>
            </a:r>
            <a:r>
              <a:rPr lang="en-US" sz="2300" dirty="0" err="1"/>
              <a:t>tres</a:t>
            </a:r>
            <a:r>
              <a:rPr lang="en-US" sz="2300" dirty="0"/>
              <a:t> </a:t>
            </a:r>
            <a:r>
              <a:rPr lang="en-US" sz="2300" dirty="0" err="1"/>
              <a:t>años</a:t>
            </a:r>
            <a:r>
              <a:rPr lang="en-US" sz="2300" dirty="0"/>
              <a:t> </a:t>
            </a:r>
            <a:r>
              <a:rPr lang="en-US" sz="2300" dirty="0" err="1"/>
              <a:t>después</a:t>
            </a:r>
            <a:r>
              <a:rPr lang="en-US" sz="2300" dirty="0"/>
              <a:t> de la </a:t>
            </a:r>
            <a:r>
              <a:rPr lang="en-US" sz="2300" dirty="0" err="1"/>
              <a:t>vendimia</a:t>
            </a:r>
            <a:r>
              <a:rPr lang="en-US" sz="2300" dirty="0"/>
              <a:t> y 5 </a:t>
            </a:r>
            <a:r>
              <a:rPr lang="en-US" sz="2300" dirty="0" err="1"/>
              <a:t>yrs</a:t>
            </a:r>
            <a:r>
              <a:rPr lang="en-US" sz="2300" dirty="0"/>
              <a:t> para </a:t>
            </a:r>
            <a:r>
              <a:rPr lang="en-US" sz="2300" dirty="0" err="1"/>
              <a:t>los</a:t>
            </a:r>
            <a:r>
              <a:rPr lang="en-US" sz="2300" dirty="0"/>
              <a:t> </a:t>
            </a:r>
            <a:r>
              <a:rPr lang="en-US" sz="2300" dirty="0" err="1"/>
              <a:t>Riserva</a:t>
            </a:r>
            <a:r>
              <a:rPr lang="en-US" sz="2300" dirty="0"/>
              <a:t>. </a:t>
            </a:r>
          </a:p>
          <a:p>
            <a:endParaRPr lang="en-US" sz="2000" dirty="0"/>
          </a:p>
          <a:p>
            <a:endParaRPr lang="en-US" sz="2400" dirty="0"/>
          </a:p>
          <a:p>
            <a:endParaRPr lang="en-PR" dirty="0"/>
          </a:p>
        </p:txBody>
      </p:sp>
      <p:sp>
        <p:nvSpPr>
          <p:cNvPr id="4" name="Content Placeholder 3">
            <a:extLst>
              <a:ext uri="{FF2B5EF4-FFF2-40B4-BE49-F238E27FC236}">
                <a16:creationId xmlns:a16="http://schemas.microsoft.com/office/drawing/2014/main" id="{F708C0D8-D304-2109-9606-142A39ECA744}"/>
              </a:ext>
            </a:extLst>
          </p:cNvPr>
          <p:cNvSpPr>
            <a:spLocks noGrp="1"/>
          </p:cNvSpPr>
          <p:nvPr>
            <p:ph sz="half" idx="2"/>
          </p:nvPr>
        </p:nvSpPr>
        <p:spPr>
          <a:xfrm>
            <a:off x="6452557" y="267419"/>
            <a:ext cx="5394385" cy="6323162"/>
          </a:xfr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t>MGA: </a:t>
            </a:r>
            <a:r>
              <a:rPr lang="en-US" sz="2000" dirty="0"/>
              <a:t>Barolo y Barbaresco, son vinos </a:t>
            </a:r>
            <a:r>
              <a:rPr lang="en-US" sz="2000" dirty="0" err="1"/>
              <a:t>específicos</a:t>
            </a:r>
            <a:r>
              <a:rPr lang="en-US" sz="2000" dirty="0"/>
              <a:t> de la region, </a:t>
            </a:r>
            <a:r>
              <a:rPr lang="en-US" sz="2000" dirty="0" err="1"/>
              <a:t>creados</a:t>
            </a:r>
            <a:r>
              <a:rPr lang="en-US" sz="2000" dirty="0"/>
              <a:t> de un monovarietal. </a:t>
            </a:r>
          </a:p>
          <a:p>
            <a:endParaRPr lang="en-US" sz="2000" dirty="0"/>
          </a:p>
          <a:p>
            <a:r>
              <a:rPr lang="en-US" sz="2000" dirty="0" err="1"/>
              <a:t>Consorcio</a:t>
            </a:r>
            <a:r>
              <a:rPr lang="en-US" sz="2000" dirty="0"/>
              <a:t> de Barolo y </a:t>
            </a:r>
            <a:r>
              <a:rPr lang="en-US" sz="2000" dirty="0" err="1"/>
              <a:t>los</a:t>
            </a:r>
            <a:r>
              <a:rPr lang="en-US" sz="2000" dirty="0"/>
              <a:t> </a:t>
            </a:r>
            <a:r>
              <a:rPr lang="en-US" sz="2000" dirty="0" err="1"/>
              <a:t>goviernos</a:t>
            </a:r>
            <a:r>
              <a:rPr lang="en-US" sz="2000" dirty="0"/>
              <a:t> locales y </a:t>
            </a:r>
            <a:r>
              <a:rPr lang="en-US" sz="2000" dirty="0" err="1"/>
              <a:t>provinciales</a:t>
            </a:r>
            <a:r>
              <a:rPr lang="en-US" sz="2000" dirty="0"/>
              <a:t>, </a:t>
            </a:r>
            <a:r>
              <a:rPr lang="en-US" sz="2000" dirty="0" err="1"/>
              <a:t>desarrollan</a:t>
            </a:r>
            <a:r>
              <a:rPr lang="en-US" sz="2000" dirty="0"/>
              <a:t> </a:t>
            </a:r>
            <a:r>
              <a:rPr lang="en-US" sz="2000" dirty="0" err="1"/>
              <a:t>esta</a:t>
            </a:r>
            <a:r>
              <a:rPr lang="en-US" sz="2000" dirty="0"/>
              <a:t> </a:t>
            </a:r>
            <a:r>
              <a:rPr lang="en-US" sz="2000" dirty="0" err="1"/>
              <a:t>designación</a:t>
            </a:r>
            <a:r>
              <a:rPr lang="en-US" sz="2000" dirty="0"/>
              <a:t> </a:t>
            </a:r>
            <a:r>
              <a:rPr lang="en-US" sz="2000" dirty="0" err="1"/>
              <a:t>geográfica</a:t>
            </a:r>
            <a:r>
              <a:rPr lang="en-US" sz="2000" dirty="0"/>
              <a:t> </a:t>
            </a:r>
            <a:r>
              <a:rPr lang="en-US" sz="2000" dirty="0" err="1"/>
              <a:t>adicional</a:t>
            </a:r>
            <a:r>
              <a:rPr lang="en-US" sz="2000" dirty="0"/>
              <a:t>. </a:t>
            </a:r>
          </a:p>
          <a:p>
            <a:endParaRPr lang="en-US" sz="2000" dirty="0"/>
          </a:p>
          <a:p>
            <a:r>
              <a:rPr lang="en-US" sz="2000" dirty="0"/>
              <a:t>Son </a:t>
            </a:r>
            <a:r>
              <a:rPr lang="en-US" sz="2000" dirty="0" err="1"/>
              <a:t>viñedos</a:t>
            </a:r>
            <a:r>
              <a:rPr lang="en-US" sz="2000" dirty="0"/>
              <a:t> </a:t>
            </a:r>
            <a:r>
              <a:rPr lang="en-US" sz="2000" dirty="0" err="1"/>
              <a:t>pequeños</a:t>
            </a:r>
            <a:r>
              <a:rPr lang="en-US" sz="2000" dirty="0"/>
              <a:t>: mini </a:t>
            </a:r>
            <a:r>
              <a:rPr lang="en-US" sz="2000" dirty="0" err="1"/>
              <a:t>su</a:t>
            </a:r>
            <a:r>
              <a:rPr lang="en-US" sz="2000" dirty="0"/>
              <a:t>-zonas. En </a:t>
            </a:r>
            <a:r>
              <a:rPr lang="en-US" sz="2000" dirty="0" err="1"/>
              <a:t>cada</a:t>
            </a:r>
            <a:r>
              <a:rPr lang="en-US" sz="2000" dirty="0"/>
              <a:t> </a:t>
            </a:r>
            <a:r>
              <a:rPr lang="en-US" sz="2000" dirty="0" err="1"/>
              <a:t>regió</a:t>
            </a:r>
            <a:r>
              <a:rPr lang="en-US" sz="2000" dirty="0"/>
              <a:t> hay </a:t>
            </a:r>
            <a:r>
              <a:rPr lang="en-US" sz="2000" dirty="0" err="1"/>
              <a:t>diferentes</a:t>
            </a:r>
            <a:r>
              <a:rPr lang="en-US" sz="2000" dirty="0"/>
              <a:t> MGAs. </a:t>
            </a:r>
          </a:p>
          <a:p>
            <a:endParaRPr lang="en-US" sz="2000" dirty="0"/>
          </a:p>
          <a:p>
            <a:r>
              <a:rPr lang="en-US" sz="2000" dirty="0" err="1"/>
              <a:t>Ejemplo</a:t>
            </a:r>
            <a:r>
              <a:rPr lang="en-US" sz="2000" dirty="0"/>
              <a:t>: </a:t>
            </a:r>
            <a:r>
              <a:rPr lang="en-US" sz="2000" dirty="0" err="1"/>
              <a:t>en</a:t>
            </a:r>
            <a:r>
              <a:rPr lang="en-US" sz="2000" dirty="0"/>
              <a:t> la </a:t>
            </a:r>
            <a:r>
              <a:rPr lang="en-US" sz="2000" dirty="0" err="1"/>
              <a:t>comuna</a:t>
            </a:r>
            <a:r>
              <a:rPr lang="en-US" sz="2000" dirty="0"/>
              <a:t> de Monforte d’ Alba, </a:t>
            </a:r>
            <a:r>
              <a:rPr lang="en-US" sz="2000" dirty="0" err="1"/>
              <a:t>una</a:t>
            </a:r>
            <a:r>
              <a:rPr lang="en-US" sz="2000" dirty="0"/>
              <a:t> de las </a:t>
            </a:r>
            <a:r>
              <a:rPr lang="en-US" sz="2000" dirty="0" err="1"/>
              <a:t>famosas</a:t>
            </a:r>
            <a:r>
              <a:rPr lang="en-US" sz="2000" dirty="0"/>
              <a:t> MGA es: </a:t>
            </a:r>
            <a:r>
              <a:rPr lang="en-US" sz="2000" dirty="0" err="1"/>
              <a:t>Bussia</a:t>
            </a:r>
            <a:r>
              <a:rPr lang="en-US" sz="2000" dirty="0"/>
              <a:t>, y </a:t>
            </a:r>
            <a:r>
              <a:rPr lang="en-US" sz="2000" dirty="0" err="1"/>
              <a:t>muchos</a:t>
            </a:r>
            <a:r>
              <a:rPr lang="en-US" sz="2000" dirty="0"/>
              <a:t> </a:t>
            </a:r>
            <a:r>
              <a:rPr lang="en-US" sz="2000" dirty="0" err="1"/>
              <a:t>productores</a:t>
            </a:r>
            <a:r>
              <a:rPr lang="en-US" sz="2000" dirty="0"/>
              <a:t> </a:t>
            </a:r>
            <a:r>
              <a:rPr lang="en-US" sz="2000" dirty="0" err="1"/>
              <a:t>pueden</a:t>
            </a:r>
            <a:r>
              <a:rPr lang="en-US" sz="2000" dirty="0"/>
              <a:t> </a:t>
            </a:r>
            <a:r>
              <a:rPr lang="en-US" sz="2000" dirty="0" err="1"/>
              <a:t>hacer</a:t>
            </a:r>
            <a:r>
              <a:rPr lang="en-US" sz="2000" dirty="0"/>
              <a:t> vino que </a:t>
            </a:r>
            <a:r>
              <a:rPr lang="en-US" sz="2000" dirty="0" err="1"/>
              <a:t>viene</a:t>
            </a:r>
            <a:r>
              <a:rPr lang="en-US" sz="2000" dirty="0"/>
              <a:t> de </a:t>
            </a:r>
            <a:r>
              <a:rPr lang="en-US" sz="2000" dirty="0" err="1"/>
              <a:t>Bussia</a:t>
            </a:r>
            <a:r>
              <a:rPr lang="en-US" sz="2000" dirty="0"/>
              <a:t>. </a:t>
            </a:r>
          </a:p>
          <a:p>
            <a:endParaRPr lang="en-US" sz="2000" dirty="0"/>
          </a:p>
          <a:p>
            <a:r>
              <a:rPr lang="en-US" sz="2000" dirty="0"/>
              <a:t>Hay un total de 181 MGA </a:t>
            </a:r>
            <a:r>
              <a:rPr lang="en-US" sz="2000" dirty="0" err="1"/>
              <a:t>en</a:t>
            </a:r>
            <a:r>
              <a:rPr lang="en-US" sz="2000" dirty="0"/>
              <a:t> la region de Barolo. El MGA se </a:t>
            </a:r>
            <a:r>
              <a:rPr lang="en-US" sz="2000" dirty="0" err="1"/>
              <a:t>puede</a:t>
            </a:r>
            <a:r>
              <a:rPr lang="en-US" sz="2000" dirty="0"/>
              <a:t> </a:t>
            </a:r>
            <a:r>
              <a:rPr lang="en-US" sz="2000" dirty="0" err="1"/>
              <a:t>poner</a:t>
            </a:r>
            <a:r>
              <a:rPr lang="en-US" sz="2000" dirty="0"/>
              <a:t> </a:t>
            </a:r>
            <a:r>
              <a:rPr lang="en-US" sz="2000" dirty="0" err="1"/>
              <a:t>conel</a:t>
            </a:r>
            <a:r>
              <a:rPr lang="en-US" sz="2000" dirty="0"/>
              <a:t> </a:t>
            </a:r>
            <a:r>
              <a:rPr lang="en-US" sz="2000" dirty="0" err="1"/>
              <a:t>nombre</a:t>
            </a:r>
            <a:r>
              <a:rPr lang="en-US" sz="2000" dirty="0"/>
              <a:t> de la </a:t>
            </a:r>
            <a:r>
              <a:rPr lang="en-US" sz="2000" dirty="0" err="1"/>
              <a:t>comuna</a:t>
            </a:r>
            <a:r>
              <a:rPr lang="en-US" sz="2000" dirty="0"/>
              <a:t> </a:t>
            </a:r>
            <a:r>
              <a:rPr lang="en-US" sz="2000" dirty="0" err="1"/>
              <a:t>en</a:t>
            </a:r>
            <a:r>
              <a:rPr lang="en-US" sz="2000" dirty="0"/>
              <a:t> la </a:t>
            </a:r>
            <a:r>
              <a:rPr lang="en-US" sz="2000" dirty="0" err="1"/>
              <a:t>etiqueta</a:t>
            </a:r>
            <a:r>
              <a:rPr lang="en-US" sz="2000" dirty="0"/>
              <a:t>. </a:t>
            </a:r>
            <a:endParaRPr lang="en-PR" sz="2000" dirty="0"/>
          </a:p>
        </p:txBody>
      </p:sp>
    </p:spTree>
    <p:extLst>
      <p:ext uri="{BB962C8B-B14F-4D97-AF65-F5344CB8AC3E}">
        <p14:creationId xmlns:p14="http://schemas.microsoft.com/office/powerpoint/2010/main" val="369102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384979C2-8CD4-0DFD-66B2-D3F3C33D9C52}"/>
              </a:ext>
            </a:extLst>
          </p:cNvPr>
          <p:cNvSpPr>
            <a:spLocks noGrp="1"/>
          </p:cNvSpPr>
          <p:nvPr>
            <p:ph type="title"/>
          </p:nvPr>
        </p:nvSpPr>
        <p:spPr>
          <a:xfrm>
            <a:off x="242697" y="1183889"/>
            <a:ext cx="3281553" cy="1416436"/>
          </a:xfr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t">
            <a:normAutofit fontScale="90000"/>
          </a:bodyPr>
          <a:lstStyle/>
          <a:p>
            <a:pPr algn="ctr"/>
            <a:r>
              <a:rPr lang="en-US" sz="2800" b="1" dirty="0" err="1">
                <a:solidFill>
                  <a:schemeClr val="bg1"/>
                </a:solidFill>
              </a:rPr>
              <a:t>Varios</a:t>
            </a:r>
            <a:r>
              <a:rPr lang="en-US" sz="2800" b="1" dirty="0">
                <a:solidFill>
                  <a:schemeClr val="bg1"/>
                </a:solidFill>
              </a:rPr>
              <a:t> de </a:t>
            </a:r>
            <a:r>
              <a:rPr lang="en-US" sz="2800" b="1" dirty="0" err="1">
                <a:solidFill>
                  <a:schemeClr val="bg1"/>
                </a:solidFill>
              </a:rPr>
              <a:t>los</a:t>
            </a:r>
            <a:r>
              <a:rPr lang="en-US" sz="2800" b="1" dirty="0">
                <a:solidFill>
                  <a:schemeClr val="bg1"/>
                </a:solidFill>
              </a:rPr>
              <a:t> </a:t>
            </a:r>
            <a:r>
              <a:rPr lang="en-US" sz="2800" b="1" dirty="0" err="1">
                <a:solidFill>
                  <a:schemeClr val="bg1"/>
                </a:solidFill>
              </a:rPr>
              <a:t>mejores</a:t>
            </a:r>
            <a:r>
              <a:rPr lang="en-US" sz="2800" b="1" dirty="0">
                <a:solidFill>
                  <a:schemeClr val="bg1"/>
                </a:solidFill>
              </a:rPr>
              <a:t> </a:t>
            </a:r>
            <a:r>
              <a:rPr lang="en-US" sz="2800" b="1" dirty="0" err="1">
                <a:solidFill>
                  <a:schemeClr val="bg1"/>
                </a:solidFill>
              </a:rPr>
              <a:t>productores</a:t>
            </a:r>
            <a:r>
              <a:rPr lang="en-US" sz="2800" b="1" dirty="0">
                <a:solidFill>
                  <a:schemeClr val="bg1"/>
                </a:solidFill>
              </a:rPr>
              <a:t> de Barolo y Barbaresco </a:t>
            </a:r>
            <a:endParaRPr lang="en-PR" sz="2800" b="1" dirty="0">
              <a:solidFill>
                <a:schemeClr val="bg1"/>
              </a:solidFill>
            </a:endParaRPr>
          </a:p>
        </p:txBody>
      </p:sp>
      <p:sp>
        <p:nvSpPr>
          <p:cNvPr id="6" name="Content Placeholder 5">
            <a:extLst>
              <a:ext uri="{FF2B5EF4-FFF2-40B4-BE49-F238E27FC236}">
                <a16:creationId xmlns:a16="http://schemas.microsoft.com/office/drawing/2014/main" id="{74ACE8DF-33AA-BC24-760D-77E2A3BCE2E9}"/>
              </a:ext>
            </a:extLst>
          </p:cNvPr>
          <p:cNvSpPr>
            <a:spLocks noGrp="1"/>
          </p:cNvSpPr>
          <p:nvPr>
            <p:ph sz="half" idx="1"/>
          </p:nvPr>
        </p:nvSpPr>
        <p:spPr>
          <a:xfrm>
            <a:off x="4882551" y="1412488"/>
            <a:ext cx="3242522" cy="4531111"/>
          </a:xfrm>
        </p:spPr>
        <p:txBody>
          <a:bodyPr>
            <a:normAutofit/>
          </a:bodyPr>
          <a:lstStyle/>
          <a:p>
            <a:r>
              <a:rPr lang="en-US" sz="2000" b="1" dirty="0"/>
              <a:t>Aldo </a:t>
            </a:r>
            <a:r>
              <a:rPr lang="en-US" sz="2000" b="1" dirty="0" err="1"/>
              <a:t>Contero</a:t>
            </a:r>
            <a:r>
              <a:rPr lang="en-US" sz="2000" b="1" dirty="0"/>
              <a:t>                          </a:t>
            </a:r>
          </a:p>
          <a:p>
            <a:r>
              <a:rPr lang="en-US" sz="2000" b="1" dirty="0"/>
              <a:t>Arnaldo Rivera</a:t>
            </a:r>
          </a:p>
          <a:p>
            <a:r>
              <a:rPr lang="en-US" sz="2000" b="1" dirty="0"/>
              <a:t>Bruno </a:t>
            </a:r>
            <a:r>
              <a:rPr lang="en-US" sz="2000" b="1" dirty="0" err="1"/>
              <a:t>Giacosa</a:t>
            </a:r>
            <a:endParaRPr lang="en-US" sz="2000" b="1" dirty="0"/>
          </a:p>
          <a:p>
            <a:r>
              <a:rPr lang="en-US" sz="2000" b="1" dirty="0" err="1"/>
              <a:t>Ceretto</a:t>
            </a:r>
            <a:endParaRPr lang="en-US" sz="2000" b="1" dirty="0"/>
          </a:p>
          <a:p>
            <a:r>
              <a:rPr lang="en-US" sz="2000" b="1" dirty="0"/>
              <a:t>Cigliuti</a:t>
            </a:r>
          </a:p>
          <a:p>
            <a:r>
              <a:rPr lang="en-US" sz="2000" b="1" dirty="0" err="1"/>
              <a:t>Contero</a:t>
            </a:r>
            <a:r>
              <a:rPr lang="en-US" sz="2000" b="1" dirty="0"/>
              <a:t> Fantino</a:t>
            </a:r>
          </a:p>
          <a:p>
            <a:r>
              <a:rPr lang="en-US" sz="2000" b="1" dirty="0"/>
              <a:t>Domenico </a:t>
            </a:r>
            <a:r>
              <a:rPr lang="en-US" sz="2000" b="1" dirty="0" err="1"/>
              <a:t>Clerico</a:t>
            </a:r>
            <a:endParaRPr lang="en-US" sz="2000" b="1" dirty="0"/>
          </a:p>
          <a:p>
            <a:r>
              <a:rPr lang="en-US" sz="2000" b="1" dirty="0"/>
              <a:t>E. Pira &amp; </a:t>
            </a:r>
            <a:r>
              <a:rPr lang="en-US" sz="2000" b="1" dirty="0" err="1"/>
              <a:t>Figli</a:t>
            </a:r>
            <a:endParaRPr lang="en-PR" sz="2000" b="1" dirty="0"/>
          </a:p>
        </p:txBody>
      </p:sp>
      <p:sp>
        <p:nvSpPr>
          <p:cNvPr id="7" name="Content Placeholder 6">
            <a:extLst>
              <a:ext uri="{FF2B5EF4-FFF2-40B4-BE49-F238E27FC236}">
                <a16:creationId xmlns:a16="http://schemas.microsoft.com/office/drawing/2014/main" id="{2D6191E3-740D-6897-E37F-A3D7F4003114}"/>
              </a:ext>
            </a:extLst>
          </p:cNvPr>
          <p:cNvSpPr>
            <a:spLocks noGrp="1"/>
          </p:cNvSpPr>
          <p:nvPr>
            <p:ph sz="half" idx="2"/>
          </p:nvPr>
        </p:nvSpPr>
        <p:spPr>
          <a:xfrm>
            <a:off x="8451603" y="1245222"/>
            <a:ext cx="3047407" cy="4592444"/>
          </a:xfrm>
        </p:spPr>
        <p:txBody>
          <a:bodyPr>
            <a:normAutofit/>
          </a:bodyPr>
          <a:lstStyle/>
          <a:p>
            <a:r>
              <a:rPr lang="en-US" sz="2000" b="1" dirty="0"/>
              <a:t>Giacomo </a:t>
            </a:r>
            <a:r>
              <a:rPr lang="en-US" sz="2000" b="1" dirty="0" err="1"/>
              <a:t>Contero</a:t>
            </a:r>
            <a:endParaRPr lang="en-US" sz="2000" b="1" dirty="0"/>
          </a:p>
          <a:p>
            <a:r>
              <a:rPr lang="en-US" sz="2000" b="1" dirty="0"/>
              <a:t>Giacomo </a:t>
            </a:r>
            <a:r>
              <a:rPr lang="en-US" sz="2000" b="1" dirty="0" err="1"/>
              <a:t>Fenocchio</a:t>
            </a:r>
            <a:r>
              <a:rPr lang="en-US" sz="2000" b="1" dirty="0"/>
              <a:t> </a:t>
            </a:r>
            <a:r>
              <a:rPr lang="en-US" sz="2000" b="1" dirty="0" err="1"/>
              <a:t>Guisepe</a:t>
            </a:r>
            <a:r>
              <a:rPr lang="en-US" sz="2000" b="1" dirty="0"/>
              <a:t> </a:t>
            </a:r>
            <a:r>
              <a:rPr lang="en-US" sz="2000" b="1" dirty="0" err="1"/>
              <a:t>Mascarello</a:t>
            </a:r>
            <a:endParaRPr lang="en-US" sz="2000" b="1" dirty="0"/>
          </a:p>
          <a:p>
            <a:r>
              <a:rPr lang="en-US" sz="2000" b="1" dirty="0"/>
              <a:t>Renato </a:t>
            </a:r>
            <a:r>
              <a:rPr lang="en-US" sz="2000" b="1" dirty="0" err="1"/>
              <a:t>Ratti</a:t>
            </a:r>
            <a:endParaRPr lang="en-US" sz="2000" b="1" dirty="0"/>
          </a:p>
          <a:p>
            <a:r>
              <a:rPr lang="en-US" sz="2000" b="1" dirty="0"/>
              <a:t>Pio Cesare</a:t>
            </a:r>
          </a:p>
          <a:p>
            <a:r>
              <a:rPr lang="en-US" sz="2000" b="1" dirty="0"/>
              <a:t>Luciano </a:t>
            </a:r>
            <a:r>
              <a:rPr lang="en-US" sz="2000" b="1" dirty="0" err="1"/>
              <a:t>Sandrone</a:t>
            </a:r>
            <a:endParaRPr lang="en-US" sz="2000" b="1" dirty="0"/>
          </a:p>
          <a:p>
            <a:r>
              <a:rPr lang="en-US" sz="2000" b="1" dirty="0" err="1"/>
              <a:t>Massolino</a:t>
            </a:r>
            <a:endParaRPr lang="en-US" sz="2000" b="1" dirty="0"/>
          </a:p>
          <a:p>
            <a:r>
              <a:rPr lang="en-US" sz="2000" b="1" dirty="0"/>
              <a:t>Michele </a:t>
            </a:r>
            <a:r>
              <a:rPr lang="en-US" sz="2000" b="1" dirty="0" err="1"/>
              <a:t>Chiarlo</a:t>
            </a:r>
            <a:endParaRPr lang="en-US" sz="2000" b="1" dirty="0"/>
          </a:p>
          <a:p>
            <a:r>
              <a:rPr lang="en-US" sz="2000" b="1" dirty="0" err="1"/>
              <a:t>Vietti</a:t>
            </a:r>
            <a:endParaRPr lang="en-PR" sz="2000" b="1" dirty="0"/>
          </a:p>
        </p:txBody>
      </p:sp>
    </p:spTree>
    <p:extLst>
      <p:ext uri="{BB962C8B-B14F-4D97-AF65-F5344CB8AC3E}">
        <p14:creationId xmlns:p14="http://schemas.microsoft.com/office/powerpoint/2010/main" val="234710060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1EFE7-DCB6-D6A6-5840-484E40461A7B}"/>
              </a:ext>
            </a:extLst>
          </p:cNvPr>
          <p:cNvSpPr>
            <a:spLocks noGrp="1"/>
          </p:cNvSpPr>
          <p:nvPr>
            <p:ph sz="half" idx="1"/>
          </p:nvPr>
        </p:nvSpPr>
        <p:spPr/>
        <p:txBody>
          <a:bodyPr/>
          <a:lstStyle/>
          <a:p>
            <a:endParaRPr lang="en-PR"/>
          </a:p>
        </p:txBody>
      </p:sp>
      <p:sp>
        <p:nvSpPr>
          <p:cNvPr id="4" name="Content Placeholder 3">
            <a:extLst>
              <a:ext uri="{FF2B5EF4-FFF2-40B4-BE49-F238E27FC236}">
                <a16:creationId xmlns:a16="http://schemas.microsoft.com/office/drawing/2014/main" id="{3E266CF2-C3DD-3202-8F80-5C06F3EB299F}"/>
              </a:ext>
            </a:extLst>
          </p:cNvPr>
          <p:cNvSpPr>
            <a:spLocks noGrp="1"/>
          </p:cNvSpPr>
          <p:nvPr>
            <p:ph sz="half" idx="2"/>
          </p:nvPr>
        </p:nvSpPr>
        <p:spPr/>
        <p:txBody>
          <a:bodyPr/>
          <a:lstStyle/>
          <a:p>
            <a:endParaRPr lang="en-PR" dirty="0"/>
          </a:p>
        </p:txBody>
      </p:sp>
      <p:pic>
        <p:nvPicPr>
          <p:cNvPr id="2050" name="Picture 2" descr="Nebbiolo – Above the Fog">
            <a:extLst>
              <a:ext uri="{FF2B5EF4-FFF2-40B4-BE49-F238E27FC236}">
                <a16:creationId xmlns:a16="http://schemas.microsoft.com/office/drawing/2014/main" id="{24ACBE48-9217-0A21-00F8-2C0B330A4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597" y="911226"/>
            <a:ext cx="6548805" cy="49116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bbiolo, The Elegant, Fussy And Tannic Grape Of Barolo And Barbaresco |  Grape Profile">
            <a:extLst>
              <a:ext uri="{FF2B5EF4-FFF2-40B4-BE49-F238E27FC236}">
                <a16:creationId xmlns:a16="http://schemas.microsoft.com/office/drawing/2014/main" id="{D5F10B0B-DDD6-6EFF-F3EC-56AC77FE2B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519"/>
          <a:stretch/>
        </p:blipFill>
        <p:spPr bwMode="auto">
          <a:xfrm>
            <a:off x="685800" y="365126"/>
            <a:ext cx="4144782" cy="58118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37047B0-76B6-F244-B62A-FFFB593B48D1}"/>
              </a:ext>
            </a:extLst>
          </p:cNvPr>
          <p:cNvSpPr>
            <a:spLocks noGrp="1"/>
          </p:cNvSpPr>
          <p:nvPr>
            <p:ph type="title"/>
          </p:nvPr>
        </p:nvSpPr>
        <p:spPr/>
        <p:txBody>
          <a:bodyPr/>
          <a:lstStyle/>
          <a:p>
            <a:endParaRPr lang="en-PR"/>
          </a:p>
        </p:txBody>
      </p:sp>
    </p:spTree>
    <p:extLst>
      <p:ext uri="{BB962C8B-B14F-4D97-AF65-F5344CB8AC3E}">
        <p14:creationId xmlns:p14="http://schemas.microsoft.com/office/powerpoint/2010/main" val="16089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BF24-6D3B-0764-C714-C3D55A9509EC}"/>
              </a:ext>
            </a:extLst>
          </p:cNvPr>
          <p:cNvSpPr>
            <a:spLocks noGrp="1"/>
          </p:cNvSpPr>
          <p:nvPr>
            <p:ph type="title"/>
          </p:nvPr>
        </p:nvSpPr>
        <p:spPr>
          <a:xfrm>
            <a:off x="666030" y="-51937"/>
            <a:ext cx="10515600" cy="1015101"/>
          </a:xfrm>
        </p:spPr>
        <p:txBody>
          <a:bodyPr>
            <a:normAutofit/>
          </a:bodyPr>
          <a:lstStyle/>
          <a:p>
            <a:r>
              <a:rPr lang="en-US" sz="3600" b="1" dirty="0"/>
              <a:t>Barbera, Nebbiolo </a:t>
            </a:r>
            <a:r>
              <a:rPr lang="en-US" sz="3600" b="1" dirty="0" err="1"/>
              <a:t>Laghne</a:t>
            </a:r>
            <a:r>
              <a:rPr lang="en-US" sz="3600" b="1" dirty="0"/>
              <a:t>, </a:t>
            </a:r>
            <a:r>
              <a:rPr lang="en-US" sz="3600" b="1" dirty="0" err="1"/>
              <a:t>Gattinara</a:t>
            </a:r>
            <a:r>
              <a:rPr lang="en-US" sz="3600" b="1" dirty="0"/>
              <a:t> y </a:t>
            </a:r>
            <a:r>
              <a:rPr lang="en-US" sz="3600" b="1" dirty="0" err="1"/>
              <a:t>Ghemme</a:t>
            </a:r>
            <a:endParaRPr lang="en-PR" sz="3600" b="1" dirty="0"/>
          </a:p>
        </p:txBody>
      </p:sp>
      <p:sp>
        <p:nvSpPr>
          <p:cNvPr id="3" name="Content Placeholder 2">
            <a:extLst>
              <a:ext uri="{FF2B5EF4-FFF2-40B4-BE49-F238E27FC236}">
                <a16:creationId xmlns:a16="http://schemas.microsoft.com/office/drawing/2014/main" id="{870C781E-5B40-AC9D-6B74-E2A20D56C348}"/>
              </a:ext>
            </a:extLst>
          </p:cNvPr>
          <p:cNvSpPr>
            <a:spLocks noGrp="1"/>
          </p:cNvSpPr>
          <p:nvPr>
            <p:ph sz="half" idx="1"/>
          </p:nvPr>
        </p:nvSpPr>
        <p:spPr>
          <a:xfrm>
            <a:off x="332824" y="1464630"/>
            <a:ext cx="5221856" cy="4428525"/>
          </a:xfrm>
        </p:spPr>
        <p:txBody>
          <a:bodyPr/>
          <a:lstStyle/>
          <a:p>
            <a:r>
              <a:rPr lang="en-US" b="1" dirty="0"/>
              <a:t>Barbera: </a:t>
            </a:r>
            <a:r>
              <a:rPr lang="en-US" sz="2200" dirty="0" err="1"/>
              <a:t>olvidada</a:t>
            </a:r>
            <a:r>
              <a:rPr lang="en-US" sz="2200" dirty="0"/>
              <a:t> </a:t>
            </a:r>
            <a:r>
              <a:rPr lang="en-US" sz="2200" dirty="0" err="1"/>
              <a:t>debido</a:t>
            </a:r>
            <a:r>
              <a:rPr lang="en-US" sz="2200" dirty="0"/>
              <a:t> a sus </a:t>
            </a:r>
            <a:r>
              <a:rPr lang="en-US" sz="2200" dirty="0" err="1"/>
              <a:t>hermanas</a:t>
            </a:r>
            <a:r>
              <a:rPr lang="en-US" sz="2200" dirty="0"/>
              <a:t> Barolo y Barbaresco, hasta </a:t>
            </a:r>
            <a:r>
              <a:rPr lang="en-US" sz="2200" dirty="0" err="1"/>
              <a:t>el</a:t>
            </a:r>
            <a:r>
              <a:rPr lang="en-US" sz="2200" dirty="0"/>
              <a:t> 1980, </a:t>
            </a:r>
            <a:r>
              <a:rPr lang="en-US" sz="2200" dirty="0" err="1"/>
              <a:t>cuando</a:t>
            </a:r>
            <a:r>
              <a:rPr lang="en-US" sz="2200" dirty="0"/>
              <a:t> Giacomo Bologna, </a:t>
            </a:r>
            <a:r>
              <a:rPr lang="en-US" sz="2200" dirty="0" err="1"/>
              <a:t>cambió</a:t>
            </a:r>
            <a:r>
              <a:rPr lang="en-US" sz="2200" dirty="0"/>
              <a:t>, la </a:t>
            </a:r>
            <a:r>
              <a:rPr lang="en-US" sz="2200" dirty="0" err="1"/>
              <a:t>manera</a:t>
            </a:r>
            <a:r>
              <a:rPr lang="en-US" sz="2200" dirty="0"/>
              <a:t> de </a:t>
            </a:r>
            <a:r>
              <a:rPr lang="en-US" sz="2200" dirty="0" err="1"/>
              <a:t>ver</a:t>
            </a:r>
            <a:r>
              <a:rPr lang="en-US" sz="2200" dirty="0"/>
              <a:t> </a:t>
            </a:r>
            <a:r>
              <a:rPr lang="en-US" sz="2200" dirty="0" err="1"/>
              <a:t>esta</a:t>
            </a:r>
            <a:r>
              <a:rPr lang="en-US" sz="2200" dirty="0"/>
              <a:t> uva. </a:t>
            </a:r>
          </a:p>
          <a:p>
            <a:r>
              <a:rPr lang="en-US" sz="2200" dirty="0"/>
              <a:t>Vinos frescos, </a:t>
            </a:r>
            <a:r>
              <a:rPr lang="en-US" sz="2200" dirty="0" err="1"/>
              <a:t>ligeros</a:t>
            </a:r>
            <a:r>
              <a:rPr lang="en-US" sz="2200" dirty="0"/>
              <a:t> de </a:t>
            </a:r>
            <a:r>
              <a:rPr lang="en-US" sz="2200" dirty="0" err="1"/>
              <a:t>baja</a:t>
            </a:r>
            <a:r>
              <a:rPr lang="en-US" sz="2200" dirty="0"/>
              <a:t> </a:t>
            </a:r>
            <a:r>
              <a:rPr lang="en-US" sz="2200" dirty="0" err="1"/>
              <a:t>tanina</a:t>
            </a:r>
            <a:r>
              <a:rPr lang="en-US" sz="2200" dirty="0"/>
              <a:t>. </a:t>
            </a:r>
          </a:p>
          <a:p>
            <a:r>
              <a:rPr lang="en-US" sz="2200" dirty="0" err="1"/>
              <a:t>Resistente</a:t>
            </a:r>
            <a:r>
              <a:rPr lang="en-US" sz="2200" dirty="0"/>
              <a:t> a </a:t>
            </a:r>
            <a:r>
              <a:rPr lang="en-US" sz="2200" dirty="0" err="1"/>
              <a:t>mildeu</a:t>
            </a:r>
            <a:r>
              <a:rPr lang="en-US" sz="2200" dirty="0"/>
              <a:t>, </a:t>
            </a:r>
            <a:r>
              <a:rPr lang="en-US" sz="2200" dirty="0" err="1"/>
              <a:t>su</a:t>
            </a:r>
            <a:r>
              <a:rPr lang="en-US" sz="2200" dirty="0"/>
              <a:t> </a:t>
            </a:r>
            <a:r>
              <a:rPr lang="en-US" sz="2200" dirty="0" err="1"/>
              <a:t>plantación</a:t>
            </a:r>
            <a:r>
              <a:rPr lang="en-US" sz="2200" dirty="0"/>
              <a:t> es </a:t>
            </a:r>
            <a:r>
              <a:rPr lang="en-US" sz="2200" dirty="0" err="1"/>
              <a:t>en</a:t>
            </a:r>
            <a:r>
              <a:rPr lang="en-US" sz="2200" dirty="0"/>
              <a:t> zonas </a:t>
            </a:r>
            <a:r>
              <a:rPr lang="en-US" sz="2200" dirty="0" err="1"/>
              <a:t>más</a:t>
            </a:r>
            <a:r>
              <a:rPr lang="en-US" sz="2200" dirty="0"/>
              <a:t> </a:t>
            </a:r>
            <a:r>
              <a:rPr lang="en-US" sz="2200" dirty="0" err="1"/>
              <a:t>frías</a:t>
            </a:r>
            <a:r>
              <a:rPr lang="en-US" sz="2200" dirty="0"/>
              <a:t>, le </a:t>
            </a:r>
            <a:r>
              <a:rPr lang="en-US" sz="2200" dirty="0" err="1"/>
              <a:t>permiten</a:t>
            </a:r>
            <a:r>
              <a:rPr lang="en-US" sz="2200" dirty="0"/>
              <a:t> “late harvest”. </a:t>
            </a:r>
          </a:p>
          <a:p>
            <a:r>
              <a:rPr lang="it-IT" sz="1600" b="0" i="0" dirty="0">
                <a:solidFill>
                  <a:srgbClr val="212121"/>
                </a:solidFill>
                <a:effectLst/>
                <a:latin typeface="-apple-system"/>
              </a:rPr>
              <a:t>Barbera d'Asti (DOCG), Barbera D’ Alba (DOC), Barbera Dolce, Barbera Fina, Barbera Forte, Barbera Grossa, Barbera Riccia, Barbera Vera.</a:t>
            </a:r>
            <a:endParaRPr lang="en-PR" sz="2200" dirty="0"/>
          </a:p>
        </p:txBody>
      </p:sp>
      <p:sp>
        <p:nvSpPr>
          <p:cNvPr id="4" name="Content Placeholder 3">
            <a:extLst>
              <a:ext uri="{FF2B5EF4-FFF2-40B4-BE49-F238E27FC236}">
                <a16:creationId xmlns:a16="http://schemas.microsoft.com/office/drawing/2014/main" id="{22FA6D48-C58D-8742-5CF7-9119062975F5}"/>
              </a:ext>
            </a:extLst>
          </p:cNvPr>
          <p:cNvSpPr>
            <a:spLocks noGrp="1"/>
          </p:cNvSpPr>
          <p:nvPr>
            <p:ph sz="half" idx="2"/>
          </p:nvPr>
        </p:nvSpPr>
        <p:spPr>
          <a:xfrm>
            <a:off x="6402618" y="1362793"/>
            <a:ext cx="5522343" cy="4667250"/>
          </a:xfrm>
        </p:spPr>
        <p:txBody>
          <a:bodyPr/>
          <a:lstStyle/>
          <a:p>
            <a:r>
              <a:rPr lang="en-US" b="1" dirty="0"/>
              <a:t>Nebbiolo Langhe, </a:t>
            </a:r>
            <a:r>
              <a:rPr lang="en-US" b="1" dirty="0" err="1"/>
              <a:t>Gattinara</a:t>
            </a:r>
            <a:r>
              <a:rPr lang="en-US" b="1" dirty="0"/>
              <a:t> y </a:t>
            </a:r>
            <a:r>
              <a:rPr lang="en-US" b="1" dirty="0" err="1"/>
              <a:t>Gemme</a:t>
            </a:r>
            <a:r>
              <a:rPr lang="en-US" b="1" dirty="0"/>
              <a:t>: </a:t>
            </a:r>
          </a:p>
          <a:p>
            <a:r>
              <a:rPr lang="en-US" sz="2000" u="sng" dirty="0"/>
              <a:t>Nebbiolo Langhe</a:t>
            </a:r>
            <a:r>
              <a:rPr lang="en-US" sz="2000" dirty="0"/>
              <a:t>, se produce </a:t>
            </a:r>
            <a:r>
              <a:rPr lang="en-US" sz="2000" dirty="0" err="1"/>
              <a:t>en</a:t>
            </a:r>
            <a:r>
              <a:rPr lang="en-US" sz="2000" dirty="0"/>
              <a:t> </a:t>
            </a:r>
            <a:r>
              <a:rPr lang="en-US" sz="2000" dirty="0" err="1"/>
              <a:t>colinas</a:t>
            </a:r>
            <a:r>
              <a:rPr lang="en-US" sz="2000" dirty="0"/>
              <a:t> de Langhe, al </a:t>
            </a:r>
            <a:r>
              <a:rPr lang="en-US" sz="2000" dirty="0" err="1"/>
              <a:t>contrario</a:t>
            </a:r>
            <a:r>
              <a:rPr lang="en-US" sz="2000" dirty="0"/>
              <a:t> de </a:t>
            </a:r>
            <a:r>
              <a:rPr lang="en-US" sz="2000" dirty="0" err="1"/>
              <a:t>Gattinara</a:t>
            </a:r>
            <a:r>
              <a:rPr lang="en-US" sz="2000" dirty="0"/>
              <a:t> y </a:t>
            </a:r>
            <a:r>
              <a:rPr lang="en-US" sz="2000" dirty="0" err="1"/>
              <a:t>Gemme</a:t>
            </a:r>
            <a:r>
              <a:rPr lang="en-US" sz="2000" dirty="0"/>
              <a:t>, sin embargo, </a:t>
            </a:r>
            <a:r>
              <a:rPr lang="en-US" sz="2000" dirty="0" err="1"/>
              <a:t>provienen</a:t>
            </a:r>
            <a:r>
              <a:rPr lang="en-US" sz="2000" dirty="0"/>
              <a:t> de </a:t>
            </a:r>
            <a:r>
              <a:rPr lang="en-US" sz="2000" dirty="0" err="1"/>
              <a:t>terrenos</a:t>
            </a:r>
            <a:r>
              <a:rPr lang="en-US" sz="2000" dirty="0"/>
              <a:t> no tan </a:t>
            </a:r>
            <a:r>
              <a:rPr lang="en-US" sz="2000" dirty="0" err="1"/>
              <a:t>privilegiados</a:t>
            </a:r>
            <a:r>
              <a:rPr lang="en-US" sz="2000" dirty="0"/>
              <a:t> </a:t>
            </a:r>
            <a:r>
              <a:rPr lang="en-US" sz="2000" dirty="0" err="1"/>
              <a:t>como</a:t>
            </a:r>
            <a:r>
              <a:rPr lang="en-US" sz="2000" dirty="0"/>
              <a:t> </a:t>
            </a:r>
            <a:r>
              <a:rPr lang="en-US" sz="2000" dirty="0" err="1"/>
              <a:t>los</a:t>
            </a:r>
            <a:r>
              <a:rPr lang="en-US" sz="2000" dirty="0"/>
              <a:t> de </a:t>
            </a:r>
            <a:r>
              <a:rPr lang="en-US" sz="2000" dirty="0" err="1"/>
              <a:t>Nabbiolo</a:t>
            </a:r>
            <a:r>
              <a:rPr lang="en-US" sz="2000" dirty="0"/>
              <a:t> para Barolo y Barbaresco. </a:t>
            </a:r>
            <a:r>
              <a:rPr lang="en-US" sz="2000" dirty="0" err="1"/>
              <a:t>Sigue</a:t>
            </a:r>
            <a:r>
              <a:rPr lang="en-US" sz="2000" dirty="0"/>
              <a:t> </a:t>
            </a:r>
            <a:r>
              <a:rPr lang="en-US" sz="2000" dirty="0" err="1"/>
              <a:t>siendo</a:t>
            </a:r>
            <a:r>
              <a:rPr lang="en-US" sz="2000" dirty="0"/>
              <a:t> un vino </a:t>
            </a:r>
            <a:r>
              <a:rPr lang="en-US" sz="2000" dirty="0" err="1"/>
              <a:t>económico</a:t>
            </a:r>
            <a:r>
              <a:rPr lang="en-US" sz="2000" dirty="0"/>
              <a:t>. </a:t>
            </a:r>
          </a:p>
          <a:p>
            <a:endParaRPr lang="en-US" sz="2000" dirty="0"/>
          </a:p>
          <a:p>
            <a:r>
              <a:rPr lang="en-US" sz="2000" b="1" dirty="0" err="1"/>
              <a:t>Gattinara</a:t>
            </a:r>
            <a:r>
              <a:rPr lang="en-US" sz="2000" b="1" dirty="0"/>
              <a:t> y </a:t>
            </a:r>
            <a:r>
              <a:rPr lang="en-US" sz="2000" b="1" dirty="0" err="1"/>
              <a:t>Gemme</a:t>
            </a:r>
            <a:r>
              <a:rPr lang="en-US" sz="2000" dirty="0"/>
              <a:t>, se </a:t>
            </a:r>
            <a:r>
              <a:rPr lang="en-US" sz="2000" dirty="0" err="1"/>
              <a:t>producen</a:t>
            </a:r>
            <a:r>
              <a:rPr lang="en-US" sz="2000" dirty="0"/>
              <a:t> </a:t>
            </a:r>
            <a:r>
              <a:rPr lang="en-US" sz="2000" dirty="0" err="1"/>
              <a:t>en</a:t>
            </a:r>
            <a:r>
              <a:rPr lang="en-US" sz="2000" dirty="0"/>
              <a:t> las zonas al </a:t>
            </a:r>
            <a:r>
              <a:rPr lang="en-US" sz="2000" dirty="0" err="1"/>
              <a:t>nrote</a:t>
            </a:r>
            <a:r>
              <a:rPr lang="en-US" sz="2000" dirty="0"/>
              <a:t>, </a:t>
            </a:r>
            <a:r>
              <a:rPr lang="en-US" sz="2000" dirty="0" err="1"/>
              <a:t>más</a:t>
            </a:r>
            <a:r>
              <a:rPr lang="en-US" sz="2000" dirty="0"/>
              <a:t> </a:t>
            </a:r>
            <a:r>
              <a:rPr lang="en-US" sz="2000" dirty="0" err="1"/>
              <a:t>cerca</a:t>
            </a:r>
            <a:r>
              <a:rPr lang="en-US" sz="2000" dirty="0"/>
              <a:t> de </a:t>
            </a:r>
            <a:r>
              <a:rPr lang="en-US" sz="2000" dirty="0" err="1"/>
              <a:t>los</a:t>
            </a:r>
            <a:r>
              <a:rPr lang="en-US" sz="2000" dirty="0"/>
              <a:t> Alpes (</a:t>
            </a:r>
            <a:r>
              <a:rPr lang="en-US" sz="2000" dirty="0" err="1"/>
              <a:t>frío</a:t>
            </a:r>
            <a:r>
              <a:rPr lang="en-US" sz="2000" dirty="0"/>
              <a:t>), </a:t>
            </a:r>
            <a:r>
              <a:rPr lang="en-US" sz="2000" dirty="0" err="1"/>
              <a:t>terreno</a:t>
            </a:r>
            <a:r>
              <a:rPr lang="en-US" sz="2000" dirty="0"/>
              <a:t> </a:t>
            </a:r>
            <a:r>
              <a:rPr lang="en-US" sz="2000" dirty="0" err="1"/>
              <a:t>glaciar</a:t>
            </a:r>
            <a:r>
              <a:rPr lang="en-US" sz="2000" dirty="0"/>
              <a:t> y limo. Son vinos de </a:t>
            </a:r>
            <a:r>
              <a:rPr lang="en-US" sz="2000" dirty="0" err="1"/>
              <a:t>sabores</a:t>
            </a:r>
            <a:r>
              <a:rPr lang="en-US" sz="2000" dirty="0"/>
              <a:t> mas </a:t>
            </a:r>
            <a:r>
              <a:rPr lang="en-US" sz="2000" dirty="0" err="1"/>
              <a:t>ligeros</a:t>
            </a:r>
            <a:r>
              <a:rPr lang="en-US" sz="2000" dirty="0"/>
              <a:t>, </a:t>
            </a:r>
            <a:r>
              <a:rPr lang="en-US" sz="2000" dirty="0" err="1"/>
              <a:t>pero</a:t>
            </a:r>
            <a:r>
              <a:rPr lang="en-US" sz="2000" dirty="0"/>
              <a:t> altos </a:t>
            </a:r>
            <a:r>
              <a:rPr lang="en-US" sz="2000" dirty="0" err="1"/>
              <a:t>en</a:t>
            </a:r>
            <a:r>
              <a:rPr lang="en-US" sz="2000" dirty="0"/>
              <a:t> </a:t>
            </a:r>
            <a:r>
              <a:rPr lang="en-US" sz="2000" dirty="0" err="1"/>
              <a:t>tanina</a:t>
            </a:r>
            <a:r>
              <a:rPr lang="en-US" sz="2000" dirty="0"/>
              <a:t>. Los Italianos </a:t>
            </a:r>
            <a:r>
              <a:rPr lang="en-US" sz="2000" dirty="0" err="1"/>
              <a:t>nunca</a:t>
            </a:r>
            <a:r>
              <a:rPr lang="en-US" sz="2000" dirty="0"/>
              <a:t> lo </a:t>
            </a:r>
            <a:r>
              <a:rPr lang="en-US" sz="2000" dirty="0" err="1"/>
              <a:t>beben</a:t>
            </a:r>
            <a:r>
              <a:rPr lang="en-US" sz="2000" dirty="0"/>
              <a:t> sin comida. </a:t>
            </a:r>
            <a:r>
              <a:rPr lang="en-US" sz="2000" dirty="0" err="1"/>
              <a:t>Utilizan</a:t>
            </a:r>
            <a:r>
              <a:rPr lang="en-US" sz="2000" dirty="0"/>
              <a:t> la uva Nebbiolo (</a:t>
            </a:r>
            <a:r>
              <a:rPr lang="en-US" sz="2000" dirty="0" err="1"/>
              <a:t>Spanna</a:t>
            </a:r>
            <a:r>
              <a:rPr lang="en-US" sz="2000" dirty="0"/>
              <a:t>). </a:t>
            </a:r>
            <a:endParaRPr lang="en-PR" sz="2000" dirty="0"/>
          </a:p>
        </p:txBody>
      </p:sp>
      <p:cxnSp>
        <p:nvCxnSpPr>
          <p:cNvPr id="6" name="Straight Arrow Connector 5">
            <a:extLst>
              <a:ext uri="{FF2B5EF4-FFF2-40B4-BE49-F238E27FC236}">
                <a16:creationId xmlns:a16="http://schemas.microsoft.com/office/drawing/2014/main" id="{4BF80A37-B2F0-73E8-3D47-DF633DEBD0C8}"/>
              </a:ext>
            </a:extLst>
          </p:cNvPr>
          <p:cNvCxnSpPr/>
          <p:nvPr/>
        </p:nvCxnSpPr>
        <p:spPr>
          <a:xfrm>
            <a:off x="332824" y="964845"/>
            <a:ext cx="1102816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95197AB6-0AD0-5132-ABB2-A57978AAABB8}"/>
              </a:ext>
            </a:extLst>
          </p:cNvPr>
          <p:cNvCxnSpPr/>
          <p:nvPr/>
        </p:nvCxnSpPr>
        <p:spPr>
          <a:xfrm>
            <a:off x="5753819" y="1464630"/>
            <a:ext cx="60385" cy="4428525"/>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0564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B91F-D616-0798-0196-2324EC8B5ECF}"/>
              </a:ext>
            </a:extLst>
          </p:cNvPr>
          <p:cNvSpPr>
            <a:spLocks noGrp="1"/>
          </p:cNvSpPr>
          <p:nvPr>
            <p:ph type="title"/>
          </p:nvPr>
        </p:nvSpPr>
        <p:spPr/>
        <p:txBody>
          <a:bodyPr/>
          <a:lstStyle/>
          <a:p>
            <a:endParaRPr lang="en-PR"/>
          </a:p>
        </p:txBody>
      </p:sp>
      <p:sp>
        <p:nvSpPr>
          <p:cNvPr id="3" name="Content Placeholder 2">
            <a:extLst>
              <a:ext uri="{FF2B5EF4-FFF2-40B4-BE49-F238E27FC236}">
                <a16:creationId xmlns:a16="http://schemas.microsoft.com/office/drawing/2014/main" id="{51E3F525-2BBB-E8DA-5333-1196A44255DB}"/>
              </a:ext>
            </a:extLst>
          </p:cNvPr>
          <p:cNvSpPr>
            <a:spLocks noGrp="1"/>
          </p:cNvSpPr>
          <p:nvPr>
            <p:ph sz="half" idx="1"/>
          </p:nvPr>
        </p:nvSpPr>
        <p:spPr/>
        <p:txBody>
          <a:bodyPr/>
          <a:lstStyle/>
          <a:p>
            <a:endParaRPr lang="en-PR"/>
          </a:p>
        </p:txBody>
      </p:sp>
      <p:sp>
        <p:nvSpPr>
          <p:cNvPr id="4" name="Content Placeholder 3">
            <a:extLst>
              <a:ext uri="{FF2B5EF4-FFF2-40B4-BE49-F238E27FC236}">
                <a16:creationId xmlns:a16="http://schemas.microsoft.com/office/drawing/2014/main" id="{90949B2F-BA9A-C369-E537-B60D6257A391}"/>
              </a:ext>
            </a:extLst>
          </p:cNvPr>
          <p:cNvSpPr>
            <a:spLocks noGrp="1"/>
          </p:cNvSpPr>
          <p:nvPr>
            <p:ph sz="half" idx="2"/>
          </p:nvPr>
        </p:nvSpPr>
        <p:spPr/>
        <p:txBody>
          <a:bodyPr/>
          <a:lstStyle/>
          <a:p>
            <a:endParaRPr lang="en-PR"/>
          </a:p>
        </p:txBody>
      </p:sp>
      <p:pic>
        <p:nvPicPr>
          <p:cNvPr id="1026" name="Picture 2" descr="Travaglini Gattinara: my hot take is that cheap Gattinara &gt; cheap Barolo  almost every time. : r/wine">
            <a:extLst>
              <a:ext uri="{FF2B5EF4-FFF2-40B4-BE49-F238E27FC236}">
                <a16:creationId xmlns:a16="http://schemas.microsoft.com/office/drawing/2014/main" id="{362A05A0-C8D6-6BE5-D58F-451FC9E61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030" y="707080"/>
            <a:ext cx="4213360" cy="561608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Rosa dell Olmo Barbera d'Asti — Blonde Voyage Nashville">
            <a:extLst>
              <a:ext uri="{FF2B5EF4-FFF2-40B4-BE49-F238E27FC236}">
                <a16:creationId xmlns:a16="http://schemas.microsoft.com/office/drawing/2014/main" id="{02868179-1AD6-A4F5-81B1-E248200CF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293" y="767751"/>
            <a:ext cx="4103679" cy="547157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9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A4E13A-9771-AA71-1470-64F90EFAB0B0}"/>
              </a:ext>
            </a:extLst>
          </p:cNvPr>
          <p:cNvSpPr>
            <a:spLocks noGrp="1"/>
          </p:cNvSpPr>
          <p:nvPr>
            <p:ph type="title"/>
          </p:nvPr>
        </p:nvSpPr>
        <p:spPr>
          <a:xfrm>
            <a:off x="303362" y="106333"/>
            <a:ext cx="10515600" cy="1325563"/>
          </a:xfrm>
        </p:spPr>
        <p:txBody>
          <a:bodyPr/>
          <a:lstStyle/>
          <a:p>
            <a:r>
              <a:rPr lang="en-US" b="1" dirty="0"/>
              <a:t>Piedmont</a:t>
            </a:r>
            <a:endParaRPr lang="en-PR" b="1" dirty="0"/>
          </a:p>
        </p:txBody>
      </p:sp>
      <p:sp>
        <p:nvSpPr>
          <p:cNvPr id="8" name="Content Placeholder 7">
            <a:extLst>
              <a:ext uri="{FF2B5EF4-FFF2-40B4-BE49-F238E27FC236}">
                <a16:creationId xmlns:a16="http://schemas.microsoft.com/office/drawing/2014/main" id="{FEB2EED7-E4C3-8996-150E-96525B65637E}"/>
              </a:ext>
            </a:extLst>
          </p:cNvPr>
          <p:cNvSpPr>
            <a:spLocks noGrp="1"/>
          </p:cNvSpPr>
          <p:nvPr>
            <p:ph sz="half" idx="1"/>
          </p:nvPr>
        </p:nvSpPr>
        <p:spPr>
          <a:xfrm>
            <a:off x="303362" y="1725283"/>
            <a:ext cx="5716438" cy="5026384"/>
          </a:xfrm>
        </p:spPr>
        <p:txBody>
          <a:bodyPr/>
          <a:lstStyle/>
          <a:p>
            <a:r>
              <a:rPr lang="en-US" dirty="0"/>
              <a:t>Nor-</a:t>
            </a:r>
            <a:r>
              <a:rPr lang="en-US" dirty="0" err="1"/>
              <a:t>oeste</a:t>
            </a:r>
            <a:r>
              <a:rPr lang="en-US" dirty="0"/>
              <a:t> de Italia</a:t>
            </a:r>
          </a:p>
          <a:p>
            <a:r>
              <a:rPr lang="en-US" b="1" dirty="0"/>
              <a:t>Norte: </a:t>
            </a:r>
            <a:r>
              <a:rPr lang="en-US" dirty="0"/>
              <a:t>Francia y </a:t>
            </a:r>
            <a:r>
              <a:rPr lang="en-US" dirty="0" err="1"/>
              <a:t>Suiza</a:t>
            </a:r>
            <a:r>
              <a:rPr lang="en-US" dirty="0"/>
              <a:t> </a:t>
            </a:r>
          </a:p>
          <a:p>
            <a:r>
              <a:rPr lang="en-US" b="1" dirty="0"/>
              <a:t>Sur: </a:t>
            </a:r>
            <a:r>
              <a:rPr lang="en-US" dirty="0"/>
              <a:t>Liguria (Mar </a:t>
            </a:r>
            <a:r>
              <a:rPr lang="en-US" dirty="0" err="1"/>
              <a:t>Ligurio</a:t>
            </a:r>
            <a:r>
              <a:rPr lang="en-US" dirty="0"/>
              <a:t>))</a:t>
            </a:r>
          </a:p>
          <a:p>
            <a:r>
              <a:rPr lang="en-US" b="1" dirty="0"/>
              <a:t>Este: </a:t>
            </a:r>
            <a:r>
              <a:rPr lang="en-US" dirty="0"/>
              <a:t>Lombardi, Emilia Romagna</a:t>
            </a:r>
          </a:p>
          <a:p>
            <a:r>
              <a:rPr lang="en-US" b="1" dirty="0"/>
              <a:t>Oeste: </a:t>
            </a:r>
            <a:r>
              <a:rPr lang="en-US" dirty="0"/>
              <a:t>Francia</a:t>
            </a:r>
          </a:p>
          <a:p>
            <a:endParaRPr lang="en-US" dirty="0"/>
          </a:p>
          <a:p>
            <a:r>
              <a:rPr lang="en-US" sz="2400" dirty="0"/>
              <a:t>Tiene </a:t>
            </a:r>
            <a:r>
              <a:rPr lang="en-US" sz="2400" dirty="0" err="1"/>
              <a:t>una</a:t>
            </a:r>
            <a:r>
              <a:rPr lang="en-US" sz="2400" dirty="0"/>
              <a:t> </a:t>
            </a:r>
            <a:r>
              <a:rPr lang="en-US" sz="2400" dirty="0" err="1"/>
              <a:t>superficie</a:t>
            </a:r>
            <a:r>
              <a:rPr lang="en-US" sz="2400" dirty="0"/>
              <a:t> de 25,402 km2, </a:t>
            </a:r>
            <a:r>
              <a:rPr lang="en-US" sz="2400" dirty="0" err="1"/>
              <a:t>por</a:t>
            </a:r>
            <a:r>
              <a:rPr lang="en-US" sz="2400" dirty="0"/>
              <a:t> lo que es la Segunda </a:t>
            </a:r>
            <a:r>
              <a:rPr lang="en-US" sz="2400" dirty="0" err="1"/>
              <a:t>región</a:t>
            </a:r>
            <a:r>
              <a:rPr lang="en-US" sz="2400" dirty="0"/>
              <a:t> </a:t>
            </a:r>
            <a:r>
              <a:rPr lang="en-US" sz="2400" dirty="0" err="1"/>
              <a:t>más</a:t>
            </a:r>
            <a:r>
              <a:rPr lang="en-US" sz="2400" dirty="0"/>
              <a:t> </a:t>
            </a:r>
            <a:r>
              <a:rPr lang="en-US" sz="2400" dirty="0" err="1"/>
              <a:t>grande</a:t>
            </a:r>
            <a:r>
              <a:rPr lang="en-US" sz="2400" dirty="0"/>
              <a:t> de Italia, </a:t>
            </a:r>
            <a:r>
              <a:rPr lang="en-US" sz="2400" dirty="0" err="1"/>
              <a:t>después</a:t>
            </a:r>
            <a:r>
              <a:rPr lang="en-US" sz="2400" dirty="0"/>
              <a:t> de Sicily. </a:t>
            </a:r>
          </a:p>
          <a:p>
            <a:r>
              <a:rPr lang="en-US" sz="2400" dirty="0"/>
              <a:t>Capital: </a:t>
            </a:r>
            <a:r>
              <a:rPr lang="en-US" sz="2400" b="1" dirty="0"/>
              <a:t>Turin</a:t>
            </a:r>
          </a:p>
        </p:txBody>
      </p:sp>
      <p:sp>
        <p:nvSpPr>
          <p:cNvPr id="9" name="Content Placeholder 8">
            <a:extLst>
              <a:ext uri="{FF2B5EF4-FFF2-40B4-BE49-F238E27FC236}">
                <a16:creationId xmlns:a16="http://schemas.microsoft.com/office/drawing/2014/main" id="{4FCA085B-5044-2D7B-FB9C-7E4380DDB9B9}"/>
              </a:ext>
            </a:extLst>
          </p:cNvPr>
          <p:cNvSpPr>
            <a:spLocks noGrp="1"/>
          </p:cNvSpPr>
          <p:nvPr>
            <p:ph sz="half" idx="2"/>
          </p:nvPr>
        </p:nvSpPr>
        <p:spPr/>
        <p:txBody>
          <a:bodyPr/>
          <a:lstStyle/>
          <a:p>
            <a:endParaRPr lang="en-PR"/>
          </a:p>
        </p:txBody>
      </p:sp>
      <p:pic>
        <p:nvPicPr>
          <p:cNvPr id="3074" name="Picture 2" descr="Piedmont | Italy, Map, History, &amp; Facts | Britannica">
            <a:extLst>
              <a:ext uri="{FF2B5EF4-FFF2-40B4-BE49-F238E27FC236}">
                <a16:creationId xmlns:a16="http://schemas.microsoft.com/office/drawing/2014/main" id="{E10BE5EA-AFD9-A1AB-2106-0FE1817D4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270" y="177501"/>
            <a:ext cx="6037730" cy="603773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 1">
            <a:extLst>
              <a:ext uri="{FF2B5EF4-FFF2-40B4-BE49-F238E27FC236}">
                <a16:creationId xmlns:a16="http://schemas.microsoft.com/office/drawing/2014/main" id="{00DC2643-EA33-4D23-6379-A0EA65B61755}"/>
              </a:ext>
            </a:extLst>
          </p:cNvPr>
          <p:cNvSpPr/>
          <p:nvPr/>
        </p:nvSpPr>
        <p:spPr>
          <a:xfrm rot="10800000" flipH="1" flipV="1">
            <a:off x="4054415" y="2156605"/>
            <a:ext cx="155274" cy="4054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R"/>
          </a:p>
        </p:txBody>
      </p:sp>
      <p:sp>
        <p:nvSpPr>
          <p:cNvPr id="3" name="Arrow: Up 2">
            <a:extLst>
              <a:ext uri="{FF2B5EF4-FFF2-40B4-BE49-F238E27FC236}">
                <a16:creationId xmlns:a16="http://schemas.microsoft.com/office/drawing/2014/main" id="{E2756758-9EF0-6167-9C6F-4FBAAD3D1A3B}"/>
              </a:ext>
            </a:extLst>
          </p:cNvPr>
          <p:cNvSpPr/>
          <p:nvPr/>
        </p:nvSpPr>
        <p:spPr>
          <a:xfrm flipH="1" flipV="1">
            <a:off x="4433222" y="2721722"/>
            <a:ext cx="155274" cy="4054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R"/>
          </a:p>
        </p:txBody>
      </p:sp>
      <p:sp>
        <p:nvSpPr>
          <p:cNvPr id="4" name="Arrow: Up 3">
            <a:extLst>
              <a:ext uri="{FF2B5EF4-FFF2-40B4-BE49-F238E27FC236}">
                <a16:creationId xmlns:a16="http://schemas.microsoft.com/office/drawing/2014/main" id="{FA1C527F-C228-E99F-27D9-2C33026830D0}"/>
              </a:ext>
            </a:extLst>
          </p:cNvPr>
          <p:cNvSpPr/>
          <p:nvPr/>
        </p:nvSpPr>
        <p:spPr>
          <a:xfrm rot="5400000" flipH="1" flipV="1">
            <a:off x="2959960" y="3798574"/>
            <a:ext cx="155274" cy="4054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R"/>
          </a:p>
        </p:txBody>
      </p:sp>
      <p:sp>
        <p:nvSpPr>
          <p:cNvPr id="5" name="Arrow: Up 4">
            <a:extLst>
              <a:ext uri="{FF2B5EF4-FFF2-40B4-BE49-F238E27FC236}">
                <a16:creationId xmlns:a16="http://schemas.microsoft.com/office/drawing/2014/main" id="{F7CB1977-3E05-068B-C34A-387E2A2A0697}"/>
              </a:ext>
            </a:extLst>
          </p:cNvPr>
          <p:cNvSpPr/>
          <p:nvPr/>
        </p:nvSpPr>
        <p:spPr>
          <a:xfrm rot="16200000" flipH="1" flipV="1">
            <a:off x="5413075" y="3303917"/>
            <a:ext cx="155274" cy="4054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R"/>
          </a:p>
        </p:txBody>
      </p:sp>
    </p:spTree>
    <p:extLst>
      <p:ext uri="{BB962C8B-B14F-4D97-AF65-F5344CB8AC3E}">
        <p14:creationId xmlns:p14="http://schemas.microsoft.com/office/powerpoint/2010/main" val="2996041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6AA0AD-947D-0F19-1D27-03BE0D5A849E}"/>
              </a:ext>
            </a:extLst>
          </p:cNvPr>
          <p:cNvSpPr>
            <a:spLocks noGrp="1"/>
          </p:cNvSpPr>
          <p:nvPr>
            <p:ph type="body" idx="1"/>
          </p:nvPr>
        </p:nvSpPr>
        <p:spPr>
          <a:xfrm>
            <a:off x="417094" y="577969"/>
            <a:ext cx="1635993" cy="624517"/>
          </a:xfr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en-US" dirty="0"/>
              <a:t>Dolcetto</a:t>
            </a:r>
            <a:endParaRPr lang="en-PR" dirty="0"/>
          </a:p>
        </p:txBody>
      </p:sp>
      <p:sp>
        <p:nvSpPr>
          <p:cNvPr id="7" name="Content Placeholder 6">
            <a:extLst>
              <a:ext uri="{FF2B5EF4-FFF2-40B4-BE49-F238E27FC236}">
                <a16:creationId xmlns:a16="http://schemas.microsoft.com/office/drawing/2014/main" id="{B551A9B9-E3DC-4B7D-7645-2CA231588BFD}"/>
              </a:ext>
            </a:extLst>
          </p:cNvPr>
          <p:cNvSpPr>
            <a:spLocks noGrp="1"/>
          </p:cNvSpPr>
          <p:nvPr>
            <p:ph sz="half" idx="2"/>
          </p:nvPr>
        </p:nvSpPr>
        <p:spPr>
          <a:xfrm>
            <a:off x="218208" y="1504411"/>
            <a:ext cx="5183188" cy="4327046"/>
          </a:xfrm>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ormAutofit/>
          </a:bodyPr>
          <a:lstStyle/>
          <a:p>
            <a:r>
              <a:rPr lang="en-US" sz="2000" dirty="0"/>
              <a:t>“</a:t>
            </a:r>
            <a:r>
              <a:rPr lang="en-US" sz="2000" dirty="0" err="1"/>
              <a:t>Pequeña</a:t>
            </a:r>
            <a:r>
              <a:rPr lang="en-US" sz="2000" dirty="0"/>
              <a:t> uva dulce”, </a:t>
            </a:r>
            <a:r>
              <a:rPr lang="en-US" sz="2000" dirty="0" err="1"/>
              <a:t>pero</a:t>
            </a:r>
            <a:r>
              <a:rPr lang="en-US" sz="2000" dirty="0"/>
              <a:t> no </a:t>
            </a:r>
            <a:r>
              <a:rPr lang="en-US" sz="2000" dirty="0" err="1"/>
              <a:t>hace</a:t>
            </a:r>
            <a:r>
              <a:rPr lang="en-US" sz="2000" dirty="0"/>
              <a:t> </a:t>
            </a:r>
            <a:r>
              <a:rPr lang="en-US" sz="2000" dirty="0" err="1"/>
              <a:t>referencia</a:t>
            </a:r>
            <a:r>
              <a:rPr lang="en-US" sz="2000" dirty="0"/>
              <a:t> al </a:t>
            </a:r>
            <a:r>
              <a:rPr lang="en-US" sz="2000" dirty="0" err="1"/>
              <a:t>sabor</a:t>
            </a:r>
            <a:r>
              <a:rPr lang="en-US" sz="2000" dirty="0"/>
              <a:t> del vino. Vino </a:t>
            </a:r>
            <a:r>
              <a:rPr lang="en-US" sz="2000" dirty="0" err="1"/>
              <a:t>tinto</a:t>
            </a:r>
            <a:r>
              <a:rPr lang="en-US" sz="2000" dirty="0"/>
              <a:t> con </a:t>
            </a:r>
            <a:r>
              <a:rPr lang="en-US" sz="2000" dirty="0" err="1"/>
              <a:t>sabores</a:t>
            </a:r>
            <a:r>
              <a:rPr lang="en-US" sz="2000" dirty="0"/>
              <a:t> de </a:t>
            </a:r>
            <a:r>
              <a:rPr lang="en-US" sz="2000" dirty="0" err="1"/>
              <a:t>picantes</a:t>
            </a:r>
            <a:r>
              <a:rPr lang="en-US" sz="2000" dirty="0"/>
              <a:t>, </a:t>
            </a:r>
            <a:r>
              <a:rPr lang="en-US" sz="2000" dirty="0" err="1"/>
              <a:t>fruta</a:t>
            </a:r>
            <a:r>
              <a:rPr lang="en-US" sz="2000" dirty="0"/>
              <a:t> obscura, chocolate negro </a:t>
            </a:r>
            <a:r>
              <a:rPr lang="en-US" sz="2000" dirty="0" err="1"/>
              <a:t>amargo</a:t>
            </a:r>
            <a:r>
              <a:rPr lang="en-US" sz="2000" dirty="0"/>
              <a:t>.  </a:t>
            </a:r>
            <a:r>
              <a:rPr lang="en-US" sz="2000" dirty="0" err="1"/>
              <a:t>Poca</a:t>
            </a:r>
            <a:r>
              <a:rPr lang="en-US" sz="2000" dirty="0"/>
              <a:t> </a:t>
            </a:r>
            <a:r>
              <a:rPr lang="en-US" sz="2000" dirty="0" err="1"/>
              <a:t>acidez</a:t>
            </a:r>
            <a:r>
              <a:rPr lang="en-US" sz="2000" dirty="0"/>
              <a:t> y </a:t>
            </a:r>
            <a:r>
              <a:rPr lang="en-US" sz="2000" dirty="0" err="1"/>
              <a:t>poca</a:t>
            </a:r>
            <a:r>
              <a:rPr lang="en-US" sz="2000" dirty="0"/>
              <a:t> </a:t>
            </a:r>
            <a:r>
              <a:rPr lang="en-US" sz="2000" dirty="0" err="1"/>
              <a:t>tanina</a:t>
            </a:r>
            <a:r>
              <a:rPr lang="en-US" sz="2000" dirty="0"/>
              <a:t>. </a:t>
            </a:r>
          </a:p>
          <a:p>
            <a:endParaRPr lang="en-US" sz="2000" dirty="0"/>
          </a:p>
          <a:p>
            <a:r>
              <a:rPr lang="en-US" sz="2000" dirty="0" err="1"/>
              <a:t>Utilizado</a:t>
            </a:r>
            <a:r>
              <a:rPr lang="en-US" sz="2000" dirty="0"/>
              <a:t> </a:t>
            </a:r>
            <a:r>
              <a:rPr lang="en-US" sz="2000" dirty="0" err="1"/>
              <a:t>como</a:t>
            </a:r>
            <a:r>
              <a:rPr lang="en-US" sz="2000" dirty="0"/>
              <a:t> vino de mesa </a:t>
            </a:r>
            <a:r>
              <a:rPr lang="en-US" sz="2000" dirty="0" err="1"/>
              <a:t>en</a:t>
            </a:r>
            <a:r>
              <a:rPr lang="en-US" sz="2000" dirty="0"/>
              <a:t> Piedmont. </a:t>
            </a:r>
          </a:p>
          <a:p>
            <a:r>
              <a:rPr lang="en-US" sz="2000" dirty="0"/>
              <a:t>El </a:t>
            </a:r>
            <a:r>
              <a:rPr lang="en-US" sz="2000" dirty="0" err="1"/>
              <a:t>mosto</a:t>
            </a:r>
            <a:r>
              <a:rPr lang="en-US" sz="2000" dirty="0"/>
              <a:t> Sobrante, lo </a:t>
            </a:r>
            <a:r>
              <a:rPr lang="en-US" sz="2000" dirty="0" err="1"/>
              <a:t>utilizan</a:t>
            </a:r>
            <a:r>
              <a:rPr lang="en-US" sz="2000" dirty="0"/>
              <a:t> para </a:t>
            </a:r>
            <a:r>
              <a:rPr lang="en-US" sz="2000" dirty="0" err="1"/>
              <a:t>hacer</a:t>
            </a:r>
            <a:r>
              <a:rPr lang="en-US" sz="2000" dirty="0"/>
              <a:t> </a:t>
            </a:r>
            <a:r>
              <a:rPr lang="en-US" sz="2000" i="1" dirty="0" err="1"/>
              <a:t>Cogna</a:t>
            </a:r>
            <a:r>
              <a:rPr lang="en-US" sz="2000" i="1" dirty="0"/>
              <a:t>.</a:t>
            </a:r>
          </a:p>
          <a:p>
            <a:endParaRPr lang="en-US" sz="2000" i="1" dirty="0"/>
          </a:p>
          <a:p>
            <a:r>
              <a:rPr lang="en-US" sz="2000" dirty="0"/>
              <a:t>Los </a:t>
            </a:r>
            <a:r>
              <a:rPr lang="en-US" sz="2000" dirty="0" err="1"/>
              <a:t>mejores</a:t>
            </a:r>
            <a:r>
              <a:rPr lang="en-US" sz="2000" dirty="0"/>
              <a:t> </a:t>
            </a:r>
            <a:r>
              <a:rPr lang="en-US" sz="2000" dirty="0" err="1"/>
              <a:t>provienen</a:t>
            </a:r>
            <a:r>
              <a:rPr lang="en-US" sz="2000" dirty="0"/>
              <a:t> </a:t>
            </a:r>
            <a:r>
              <a:rPr lang="en-US" sz="2000" dirty="0" err="1"/>
              <a:t>cerca</a:t>
            </a:r>
            <a:r>
              <a:rPr lang="en-US" sz="2000" dirty="0"/>
              <a:t> de Alba y </a:t>
            </a:r>
            <a:r>
              <a:rPr lang="en-US" sz="2000" dirty="0" err="1"/>
              <a:t>Dogliani</a:t>
            </a:r>
            <a:r>
              <a:rPr lang="en-US" sz="2000" dirty="0"/>
              <a:t>: Dolcetto D’ Alba, Dolcetto di </a:t>
            </a:r>
            <a:r>
              <a:rPr lang="en-US" sz="2000" dirty="0" err="1"/>
              <a:t>Dogliani</a:t>
            </a:r>
            <a:r>
              <a:rPr lang="en-US" sz="2000" dirty="0"/>
              <a:t>. </a:t>
            </a:r>
            <a:endParaRPr lang="en-PR" sz="2000" dirty="0"/>
          </a:p>
        </p:txBody>
      </p:sp>
      <p:sp>
        <p:nvSpPr>
          <p:cNvPr id="8" name="Text Placeholder 7">
            <a:extLst>
              <a:ext uri="{FF2B5EF4-FFF2-40B4-BE49-F238E27FC236}">
                <a16:creationId xmlns:a16="http://schemas.microsoft.com/office/drawing/2014/main" id="{B84027DC-884D-2983-9ED6-FC0F9322C06E}"/>
              </a:ext>
            </a:extLst>
          </p:cNvPr>
          <p:cNvSpPr>
            <a:spLocks noGrp="1"/>
          </p:cNvSpPr>
          <p:nvPr>
            <p:ph type="body" sz="quarter" idx="3"/>
          </p:nvPr>
        </p:nvSpPr>
        <p:spPr>
          <a:xfrm>
            <a:off x="8126083" y="437836"/>
            <a:ext cx="3153106" cy="624517"/>
          </a:xfr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algn="ctr"/>
            <a:r>
              <a:rPr lang="en-US" dirty="0"/>
              <a:t>Moscato D’ Asti</a:t>
            </a:r>
          </a:p>
          <a:p>
            <a:pPr algn="ctr"/>
            <a:r>
              <a:rPr lang="en-US" dirty="0"/>
              <a:t>DOCG</a:t>
            </a:r>
            <a:endParaRPr lang="en-PR" dirty="0"/>
          </a:p>
        </p:txBody>
      </p:sp>
      <p:sp>
        <p:nvSpPr>
          <p:cNvPr id="9" name="Content Placeholder 8">
            <a:extLst>
              <a:ext uri="{FF2B5EF4-FFF2-40B4-BE49-F238E27FC236}">
                <a16:creationId xmlns:a16="http://schemas.microsoft.com/office/drawing/2014/main" id="{48079A4E-11E3-0A17-6216-8E66C4C1D99F}"/>
              </a:ext>
            </a:extLst>
          </p:cNvPr>
          <p:cNvSpPr>
            <a:spLocks noGrp="1"/>
          </p:cNvSpPr>
          <p:nvPr>
            <p:ph sz="quarter" idx="4"/>
          </p:nvPr>
        </p:nvSpPr>
        <p:spPr>
          <a:xfrm>
            <a:off x="6245525" y="1418145"/>
            <a:ext cx="5460519" cy="5163810"/>
          </a:xfrm>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ormAutofit/>
          </a:bodyPr>
          <a:lstStyle/>
          <a:p>
            <a:r>
              <a:rPr lang="en-US" sz="2000" dirty="0"/>
              <a:t>Vino dulce, semi-</a:t>
            </a:r>
            <a:r>
              <a:rPr lang="en-US" sz="2000" dirty="0" err="1"/>
              <a:t>espumoso</a:t>
            </a:r>
            <a:r>
              <a:rPr lang="en-US" sz="2000" dirty="0"/>
              <a:t> con bajo </a:t>
            </a:r>
            <a:r>
              <a:rPr lang="en-US" sz="2000" dirty="0" err="1"/>
              <a:t>contenido</a:t>
            </a:r>
            <a:r>
              <a:rPr lang="en-US" sz="2000" dirty="0"/>
              <a:t> de alcohol. </a:t>
            </a:r>
          </a:p>
          <a:p>
            <a:r>
              <a:rPr lang="en-US" sz="2000" dirty="0"/>
              <a:t>Uno de </a:t>
            </a:r>
            <a:r>
              <a:rPr lang="en-US" sz="2000" dirty="0" err="1"/>
              <a:t>los</a:t>
            </a:r>
            <a:r>
              <a:rPr lang="en-US" sz="2000" dirty="0"/>
              <a:t> </a:t>
            </a:r>
            <a:r>
              <a:rPr lang="en-US" sz="2000" dirty="0" err="1"/>
              <a:t>más</a:t>
            </a:r>
            <a:r>
              <a:rPr lang="en-US" sz="2000" dirty="0"/>
              <a:t> </a:t>
            </a:r>
            <a:r>
              <a:rPr lang="en-US" sz="2000" dirty="0" err="1"/>
              <a:t>famosos</a:t>
            </a:r>
            <a:r>
              <a:rPr lang="en-US" sz="2000" dirty="0"/>
              <a:t> y </a:t>
            </a:r>
            <a:r>
              <a:rPr lang="en-US" sz="2000" dirty="0" err="1"/>
              <a:t>consumidos</a:t>
            </a:r>
            <a:r>
              <a:rPr lang="en-US" sz="2000" dirty="0"/>
              <a:t> </a:t>
            </a:r>
            <a:r>
              <a:rPr lang="en-US" sz="2000" dirty="0" err="1"/>
              <a:t>en</a:t>
            </a:r>
            <a:r>
              <a:rPr lang="en-US" sz="2000" dirty="0"/>
              <a:t> Italia. </a:t>
            </a:r>
          </a:p>
          <a:p>
            <a:r>
              <a:rPr lang="en-US" sz="2000" dirty="0" err="1"/>
              <a:t>Productores</a:t>
            </a:r>
            <a:r>
              <a:rPr lang="en-US" sz="1800" dirty="0"/>
              <a:t>: </a:t>
            </a:r>
            <a:r>
              <a:rPr lang="it-IT" sz="1800" b="0" i="0" dirty="0">
                <a:solidFill>
                  <a:srgbClr val="212121"/>
                </a:solidFill>
                <a:effectLst/>
              </a:rPr>
              <a:t>Massolino, Castello del Poggio, Michele Chiarlo, Villa Rinaldi and Paolo Saracco.</a:t>
            </a:r>
          </a:p>
          <a:p>
            <a:r>
              <a:rPr lang="it-IT" sz="2000" b="0" i="0" dirty="0">
                <a:solidFill>
                  <a:srgbClr val="212121"/>
                </a:solidFill>
                <a:effectLst/>
              </a:rPr>
              <a:t>‘</a:t>
            </a:r>
            <a:r>
              <a:rPr lang="it-IT" sz="2000" b="1" dirty="0">
                <a:solidFill>
                  <a:srgbClr val="212121"/>
                </a:solidFill>
                <a:effectLst/>
              </a:rPr>
              <a:t>Método Asti’ </a:t>
            </a:r>
            <a:r>
              <a:rPr lang="it-IT" sz="2000" b="0" i="0" dirty="0">
                <a:solidFill>
                  <a:srgbClr val="212121"/>
                </a:solidFill>
                <a:effectLst/>
              </a:rPr>
              <a:t>variación del método Charmat, pero, donde solo tenemos una fermentación en el tanque presurizado. </a:t>
            </a:r>
          </a:p>
          <a:p>
            <a:r>
              <a:rPr lang="es-ES" sz="2000" b="0" i="0" dirty="0">
                <a:solidFill>
                  <a:srgbClr val="191A1E"/>
                </a:solidFill>
                <a:effectLst/>
              </a:rPr>
              <a:t>El mosto se enfría tras una fermentación parcial en el depósito para retener el CO2. Por lo tanto, el gas que provoca la burbuja dentro del vino final proviene del azúcar del mosto original, sin añadidos. Debe tener un % de alcohol: 4-6%</a:t>
            </a:r>
          </a:p>
          <a:p>
            <a:r>
              <a:rPr lang="it-IT" sz="2000" b="1" dirty="0">
                <a:solidFill>
                  <a:srgbClr val="212121"/>
                </a:solidFill>
              </a:rPr>
              <a:t>Moscato D’ Asti versus Asti Spumante: </a:t>
            </a:r>
            <a:r>
              <a:rPr lang="it-IT" sz="2000" dirty="0">
                <a:solidFill>
                  <a:srgbClr val="212121"/>
                </a:solidFill>
              </a:rPr>
              <a:t>contenido de alcohol, burbujas. Metodología.</a:t>
            </a:r>
          </a:p>
          <a:p>
            <a:endParaRPr lang="it-IT" sz="2000" dirty="0">
              <a:solidFill>
                <a:srgbClr val="212121"/>
              </a:solidFill>
            </a:endParaRPr>
          </a:p>
          <a:p>
            <a:endParaRPr lang="it-IT" sz="2000" b="0" i="0" dirty="0">
              <a:solidFill>
                <a:srgbClr val="212121"/>
              </a:solidFill>
              <a:effectLst/>
            </a:endParaRPr>
          </a:p>
          <a:p>
            <a:endParaRPr lang="en-PR" sz="1800" dirty="0"/>
          </a:p>
        </p:txBody>
      </p:sp>
    </p:spTree>
    <p:extLst>
      <p:ext uri="{BB962C8B-B14F-4D97-AF65-F5344CB8AC3E}">
        <p14:creationId xmlns:p14="http://schemas.microsoft.com/office/powerpoint/2010/main" val="245539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2507-C0DA-BBC5-9E3B-5B269DF45AEC}"/>
              </a:ext>
            </a:extLst>
          </p:cNvPr>
          <p:cNvSpPr>
            <a:spLocks noGrp="1"/>
          </p:cNvSpPr>
          <p:nvPr>
            <p:ph type="title"/>
          </p:nvPr>
        </p:nvSpPr>
        <p:spPr/>
        <p:txBody>
          <a:bodyPr/>
          <a:lstStyle/>
          <a:p>
            <a:endParaRPr lang="en-PR"/>
          </a:p>
        </p:txBody>
      </p:sp>
      <p:sp>
        <p:nvSpPr>
          <p:cNvPr id="3" name="Text Placeholder 2">
            <a:extLst>
              <a:ext uri="{FF2B5EF4-FFF2-40B4-BE49-F238E27FC236}">
                <a16:creationId xmlns:a16="http://schemas.microsoft.com/office/drawing/2014/main" id="{1AC4E9F6-FFF0-390E-CBBB-85930FE94D70}"/>
              </a:ext>
            </a:extLst>
          </p:cNvPr>
          <p:cNvSpPr>
            <a:spLocks noGrp="1"/>
          </p:cNvSpPr>
          <p:nvPr>
            <p:ph type="body" idx="1"/>
          </p:nvPr>
        </p:nvSpPr>
        <p:spPr/>
        <p:txBody>
          <a:bodyPr/>
          <a:lstStyle/>
          <a:p>
            <a:endParaRPr lang="en-PR"/>
          </a:p>
        </p:txBody>
      </p:sp>
      <p:sp>
        <p:nvSpPr>
          <p:cNvPr id="4" name="Content Placeholder 3">
            <a:extLst>
              <a:ext uri="{FF2B5EF4-FFF2-40B4-BE49-F238E27FC236}">
                <a16:creationId xmlns:a16="http://schemas.microsoft.com/office/drawing/2014/main" id="{B925FE89-7BB1-64CC-EEF1-1DEB796646E8}"/>
              </a:ext>
            </a:extLst>
          </p:cNvPr>
          <p:cNvSpPr>
            <a:spLocks noGrp="1"/>
          </p:cNvSpPr>
          <p:nvPr>
            <p:ph sz="half" idx="2"/>
          </p:nvPr>
        </p:nvSpPr>
        <p:spPr/>
        <p:txBody>
          <a:bodyPr/>
          <a:lstStyle/>
          <a:p>
            <a:endParaRPr lang="en-PR"/>
          </a:p>
        </p:txBody>
      </p:sp>
      <p:sp>
        <p:nvSpPr>
          <p:cNvPr id="5" name="Text Placeholder 4">
            <a:extLst>
              <a:ext uri="{FF2B5EF4-FFF2-40B4-BE49-F238E27FC236}">
                <a16:creationId xmlns:a16="http://schemas.microsoft.com/office/drawing/2014/main" id="{65D7029E-C5CA-B3AC-0A71-E95FD6D54E56}"/>
              </a:ext>
            </a:extLst>
          </p:cNvPr>
          <p:cNvSpPr>
            <a:spLocks noGrp="1"/>
          </p:cNvSpPr>
          <p:nvPr>
            <p:ph type="body" sz="quarter" idx="3"/>
          </p:nvPr>
        </p:nvSpPr>
        <p:spPr/>
        <p:txBody>
          <a:bodyPr/>
          <a:lstStyle/>
          <a:p>
            <a:endParaRPr lang="en-PR"/>
          </a:p>
        </p:txBody>
      </p:sp>
      <p:sp>
        <p:nvSpPr>
          <p:cNvPr id="6" name="Content Placeholder 5">
            <a:extLst>
              <a:ext uri="{FF2B5EF4-FFF2-40B4-BE49-F238E27FC236}">
                <a16:creationId xmlns:a16="http://schemas.microsoft.com/office/drawing/2014/main" id="{3EF369A5-BF09-5B86-64DC-D4F0E56A79AD}"/>
              </a:ext>
            </a:extLst>
          </p:cNvPr>
          <p:cNvSpPr>
            <a:spLocks noGrp="1"/>
          </p:cNvSpPr>
          <p:nvPr>
            <p:ph sz="quarter" idx="4"/>
          </p:nvPr>
        </p:nvSpPr>
        <p:spPr/>
        <p:txBody>
          <a:bodyPr/>
          <a:lstStyle/>
          <a:p>
            <a:endParaRPr lang="en-PR"/>
          </a:p>
        </p:txBody>
      </p:sp>
      <p:pic>
        <p:nvPicPr>
          <p:cNvPr id="3074" name="Picture 2" descr="undefined">
            <a:extLst>
              <a:ext uri="{FF2B5EF4-FFF2-40B4-BE49-F238E27FC236}">
                <a16:creationId xmlns:a16="http://schemas.microsoft.com/office/drawing/2014/main" id="{71D0DF44-94A7-CA85-E903-502CB8562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647" y="789107"/>
            <a:ext cx="3682819" cy="4930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E980C8B-7527-18BE-BB12-7B7F6C066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73" y="1559158"/>
            <a:ext cx="4359449" cy="36176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oscato d'Asti DOCG Nivole - Michele Chiarlo">
            <a:extLst>
              <a:ext uri="{FF2B5EF4-FFF2-40B4-BE49-F238E27FC236}">
                <a16:creationId xmlns:a16="http://schemas.microsoft.com/office/drawing/2014/main" id="{BAECAE58-DE82-A2FD-9137-9D44FFA37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721" y="197789"/>
            <a:ext cx="2113472" cy="634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6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6">
            <a:extLst>
              <a:ext uri="{FF2B5EF4-FFF2-40B4-BE49-F238E27FC236}">
                <a16:creationId xmlns:a16="http://schemas.microsoft.com/office/drawing/2014/main" id="{E0E8CBE2-8E56-1A55-5295-8DB77F6AA745}"/>
              </a:ext>
            </a:extLst>
          </p:cNvPr>
          <p:cNvSpPr>
            <a:spLocks noGrp="1"/>
          </p:cNvSpPr>
          <p:nvPr>
            <p:ph type="title"/>
          </p:nvPr>
        </p:nvSpPr>
        <p:spPr>
          <a:xfrm>
            <a:off x="491706" y="448721"/>
            <a:ext cx="5054165" cy="1225650"/>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r>
              <a:rPr lang="en-US" sz="3800" b="1" kern="1200" dirty="0">
                <a:solidFill>
                  <a:schemeClr val="tx1"/>
                </a:solidFill>
                <a:latin typeface="+mj-lt"/>
                <a:ea typeface="+mj-ea"/>
                <a:cs typeface="+mj-cs"/>
              </a:rPr>
              <a:t>Brachetto D’ </a:t>
            </a:r>
            <a:r>
              <a:rPr lang="en-US" sz="3800" b="1" kern="1200" dirty="0" err="1">
                <a:solidFill>
                  <a:schemeClr val="tx1"/>
                </a:solidFill>
                <a:latin typeface="+mj-lt"/>
                <a:ea typeface="+mj-ea"/>
                <a:cs typeface="+mj-cs"/>
              </a:rPr>
              <a:t>Acqui</a:t>
            </a:r>
            <a:r>
              <a:rPr lang="en-US" sz="3800" b="1" kern="1200" dirty="0">
                <a:solidFill>
                  <a:schemeClr val="tx1"/>
                </a:solidFill>
                <a:latin typeface="+mj-lt"/>
                <a:ea typeface="+mj-ea"/>
                <a:cs typeface="+mj-cs"/>
              </a:rPr>
              <a:t> (DOCG)</a:t>
            </a:r>
          </a:p>
        </p:txBody>
      </p:sp>
      <p:cxnSp>
        <p:nvCxnSpPr>
          <p:cNvPr id="4105" name="Straight Connector 410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F7836A42-8B53-692D-2B58-72A1039A766A}"/>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sz="2000">
                <a:solidFill>
                  <a:schemeClr val="bg1"/>
                </a:solidFill>
              </a:rPr>
              <a:t>Semi- espumoso (frizzante), rojo de la uva Brachetto. </a:t>
            </a:r>
          </a:p>
          <a:p>
            <a:endParaRPr lang="en-US" sz="2000">
              <a:solidFill>
                <a:schemeClr val="bg1"/>
              </a:solidFill>
            </a:endParaRPr>
          </a:p>
          <a:p>
            <a:r>
              <a:rPr lang="en-US" sz="2000">
                <a:solidFill>
                  <a:schemeClr val="bg1"/>
                </a:solidFill>
              </a:rPr>
              <a:t>Utiliza método charmat.</a:t>
            </a:r>
          </a:p>
          <a:p>
            <a:r>
              <a:rPr lang="en-US" sz="2000">
                <a:solidFill>
                  <a:schemeClr val="bg1"/>
                </a:solidFill>
              </a:rPr>
              <a:t>Produce vinos dulces, muy aromáticos, con bajo contenido de alcohol (5.5%). </a:t>
            </a:r>
          </a:p>
          <a:p>
            <a:endParaRPr lang="en-US" sz="2000">
              <a:solidFill>
                <a:schemeClr val="bg1"/>
              </a:solidFill>
            </a:endParaRPr>
          </a:p>
          <a:p>
            <a:r>
              <a:rPr lang="en-US" sz="2000">
                <a:solidFill>
                  <a:schemeClr val="bg1"/>
                </a:solidFill>
              </a:rPr>
              <a:t>Muy bien pareado con chocolate.</a:t>
            </a:r>
          </a:p>
          <a:p>
            <a:r>
              <a:rPr lang="en-US" sz="2000">
                <a:solidFill>
                  <a:schemeClr val="bg1"/>
                </a:solidFill>
              </a:rPr>
              <a:t>Brachetto D’ Acqui Passito**</a:t>
            </a:r>
          </a:p>
          <a:p>
            <a:endParaRPr lang="en-US" sz="2000">
              <a:solidFill>
                <a:schemeClr val="bg1"/>
              </a:solidFill>
            </a:endParaRPr>
          </a:p>
        </p:txBody>
      </p:sp>
      <p:cxnSp>
        <p:nvCxnSpPr>
          <p:cNvPr id="4107" name="Straight Connector 410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98" name="Picture 2" descr="Rosa Regale Brachetto D'Acqui, Castello Banfi | La Boutique Du Vin">
            <a:extLst>
              <a:ext uri="{FF2B5EF4-FFF2-40B4-BE49-F238E27FC236}">
                <a16:creationId xmlns:a16="http://schemas.microsoft.com/office/drawing/2014/main" id="{878E2AD3-646B-EE7A-BFAC-7C785C3F8B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25453" y="0"/>
            <a:ext cx="27946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78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9B89C-C8C5-CC00-F2C1-DB7A106D83B9}"/>
              </a:ext>
            </a:extLst>
          </p:cNvPr>
          <p:cNvSpPr>
            <a:spLocks noGrp="1"/>
          </p:cNvSpPr>
          <p:nvPr>
            <p:ph type="title"/>
          </p:nvPr>
        </p:nvSpPr>
        <p:spPr/>
        <p:txBody>
          <a:bodyPr/>
          <a:lstStyle/>
          <a:p>
            <a:r>
              <a:rPr lang="en-US" b="1" dirty="0" err="1"/>
              <a:t>Referencias</a:t>
            </a:r>
            <a:endParaRPr lang="en-PR" b="1" dirty="0"/>
          </a:p>
        </p:txBody>
      </p:sp>
      <p:sp>
        <p:nvSpPr>
          <p:cNvPr id="6" name="Content Placeholder 5">
            <a:extLst>
              <a:ext uri="{FF2B5EF4-FFF2-40B4-BE49-F238E27FC236}">
                <a16:creationId xmlns:a16="http://schemas.microsoft.com/office/drawing/2014/main" id="{DB79A745-9F84-67AA-BB09-293D797D2800}"/>
              </a:ext>
            </a:extLst>
          </p:cNvPr>
          <p:cNvSpPr>
            <a:spLocks noGrp="1"/>
          </p:cNvSpPr>
          <p:nvPr>
            <p:ph idx="1"/>
          </p:nvPr>
        </p:nvSpPr>
        <p:spPr/>
        <p:txBody>
          <a:bodyPr/>
          <a:lstStyle/>
          <a:p>
            <a:r>
              <a:rPr lang="en-US" sz="1800" dirty="0"/>
              <a:t>Karen </a:t>
            </a:r>
            <a:r>
              <a:rPr lang="en-US" sz="1800" dirty="0" err="1"/>
              <a:t>Mcneil</a:t>
            </a:r>
            <a:r>
              <a:rPr lang="en-US" sz="1800" dirty="0"/>
              <a:t>. The Wine </a:t>
            </a:r>
            <a:r>
              <a:rPr lang="en-US" sz="1800" dirty="0" err="1"/>
              <a:t>Bibble</a:t>
            </a:r>
            <a:r>
              <a:rPr lang="en-US" sz="1800" dirty="0"/>
              <a:t>. Third edition. 233-245.</a:t>
            </a:r>
          </a:p>
          <a:p>
            <a:r>
              <a:rPr lang="en-US" sz="1800" dirty="0"/>
              <a:t>Winesearcher.com</a:t>
            </a:r>
          </a:p>
          <a:p>
            <a:r>
              <a:rPr lang="en-US" sz="1800" dirty="0"/>
              <a:t>Winefolly.com/</a:t>
            </a:r>
            <a:r>
              <a:rPr lang="en-US" sz="1800" dirty="0" err="1"/>
              <a:t>piedmontwine</a:t>
            </a:r>
            <a:endParaRPr lang="en-US" sz="1800" dirty="0"/>
          </a:p>
          <a:p>
            <a:r>
              <a:rPr lang="en-US" sz="1800" dirty="0"/>
              <a:t>The Society of Wine Educators</a:t>
            </a:r>
          </a:p>
          <a:p>
            <a:endParaRPr lang="en-PR" dirty="0"/>
          </a:p>
        </p:txBody>
      </p:sp>
    </p:spTree>
    <p:extLst>
      <p:ext uri="{BB962C8B-B14F-4D97-AF65-F5344CB8AC3E}">
        <p14:creationId xmlns:p14="http://schemas.microsoft.com/office/powerpoint/2010/main" val="300485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0311CE5-3D05-493E-B9D2-CF549DF73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9CF3CD9A-9296-972A-2C1E-D011F7D80FDB}"/>
              </a:ext>
            </a:extLst>
          </p:cNvPr>
          <p:cNvSpPr>
            <a:spLocks noGrp="1"/>
          </p:cNvSpPr>
          <p:nvPr>
            <p:ph type="title"/>
          </p:nvPr>
        </p:nvSpPr>
        <p:spPr>
          <a:xfrm>
            <a:off x="993370" y="4249107"/>
            <a:ext cx="10191405" cy="1109031"/>
          </a:xfrm>
        </p:spPr>
        <p:txBody>
          <a:bodyPr vert="horz" lIns="91440" tIns="45720" rIns="91440" bIns="45720" rtlCol="0" anchor="b">
            <a:normAutofit/>
          </a:bodyPr>
          <a:lstStyle/>
          <a:p>
            <a:r>
              <a:rPr lang="en-US" sz="5200" b="1" kern="1200" dirty="0">
                <a:solidFill>
                  <a:schemeClr val="tx1"/>
                </a:solidFill>
                <a:latin typeface="+mj-lt"/>
                <a:ea typeface="+mj-ea"/>
                <a:cs typeface="+mj-cs"/>
              </a:rPr>
              <a:t>              Gracias</a:t>
            </a:r>
          </a:p>
        </p:txBody>
      </p:sp>
      <p:pic>
        <p:nvPicPr>
          <p:cNvPr id="4098" name="Picture 2" descr="Langhe landscape in winter">
            <a:extLst>
              <a:ext uri="{FF2B5EF4-FFF2-40B4-BE49-F238E27FC236}">
                <a16:creationId xmlns:a16="http://schemas.microsoft.com/office/drawing/2014/main" id="{8447ED5E-C9B6-D33F-4D2F-C8E9776B90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4" b="-3"/>
          <a:stretch/>
        </p:blipFill>
        <p:spPr bwMode="auto">
          <a:xfrm>
            <a:off x="74923" y="-52352"/>
            <a:ext cx="6146468" cy="40501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ine Guide: The Hidden Gems Of Piedmont Italy">
            <a:extLst>
              <a:ext uri="{FF2B5EF4-FFF2-40B4-BE49-F238E27FC236}">
                <a16:creationId xmlns:a16="http://schemas.microsoft.com/office/drawing/2014/main" id="{583844A0-907B-2B09-6C58-45FE2A9DADC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451" r="11217" b="1"/>
          <a:stretch/>
        </p:blipFill>
        <p:spPr bwMode="auto">
          <a:xfrm>
            <a:off x="6224439" y="-32077"/>
            <a:ext cx="5964512" cy="4029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6D931B-DDB2-A269-9ACB-683A29055C65}"/>
              </a:ext>
            </a:extLst>
          </p:cNvPr>
          <p:cNvPicPr>
            <a:picLocks noChangeAspect="1"/>
          </p:cNvPicPr>
          <p:nvPr/>
        </p:nvPicPr>
        <p:blipFill rotWithShape="1">
          <a:blip r:embed="rId4"/>
          <a:srcRect l="32969" t="12917" r="37734" b="11528"/>
          <a:stretch/>
        </p:blipFill>
        <p:spPr>
          <a:xfrm>
            <a:off x="77971" y="3429000"/>
            <a:ext cx="2384098" cy="3458532"/>
          </a:xfrm>
          <a:prstGeom prst="rect">
            <a:avLst/>
          </a:prstGeom>
        </p:spPr>
      </p:pic>
      <p:pic>
        <p:nvPicPr>
          <p:cNvPr id="5122" name="Picture 2" descr="Where we are - VILLA MONFORTE BAROLO">
            <a:extLst>
              <a:ext uri="{FF2B5EF4-FFF2-40B4-BE49-F238E27FC236}">
                <a16:creationId xmlns:a16="http://schemas.microsoft.com/office/drawing/2014/main" id="{AD2C9B70-0B1F-BC46-91C9-7E1F7DAF9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439" y="3982507"/>
            <a:ext cx="5967561" cy="293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1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2A3A-83AE-A108-81DC-FAE185FBB31F}"/>
              </a:ext>
            </a:extLst>
          </p:cNvPr>
          <p:cNvSpPr>
            <a:spLocks noGrp="1"/>
          </p:cNvSpPr>
          <p:nvPr>
            <p:ph type="title"/>
          </p:nvPr>
        </p:nvSpPr>
        <p:spPr>
          <a:xfrm>
            <a:off x="628426" y="230655"/>
            <a:ext cx="3384176" cy="947308"/>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a:lstStyle/>
          <a:p>
            <a:r>
              <a:rPr lang="en-US" dirty="0" err="1"/>
              <a:t>Introducción</a:t>
            </a:r>
            <a:endParaRPr lang="en-PR" dirty="0"/>
          </a:p>
        </p:txBody>
      </p:sp>
      <p:sp>
        <p:nvSpPr>
          <p:cNvPr id="3" name="Content Placeholder 2">
            <a:extLst>
              <a:ext uri="{FF2B5EF4-FFF2-40B4-BE49-F238E27FC236}">
                <a16:creationId xmlns:a16="http://schemas.microsoft.com/office/drawing/2014/main" id="{05EED476-7241-B33B-1592-DDF92DF2F410}"/>
              </a:ext>
            </a:extLst>
          </p:cNvPr>
          <p:cNvSpPr>
            <a:spLocks noGrp="1"/>
          </p:cNvSpPr>
          <p:nvPr>
            <p:ph sz="half" idx="1"/>
          </p:nvPr>
        </p:nvSpPr>
        <p:spPr>
          <a:xfrm>
            <a:off x="231288" y="1393116"/>
            <a:ext cx="5788511" cy="5298140"/>
          </a:xfrm>
        </p:spPr>
        <p:txBody>
          <a:bodyPr>
            <a:normAutofit fontScale="92500" lnSpcReduction="20000"/>
          </a:bodyPr>
          <a:lstStyle/>
          <a:p>
            <a:endParaRPr lang="en-US" sz="2300" dirty="0"/>
          </a:p>
          <a:p>
            <a:r>
              <a:rPr lang="en-US" sz="2400" dirty="0">
                <a:latin typeface="Arial" panose="020B0604020202020204" pitchFamily="34" charset="0"/>
                <a:cs typeface="Arial" panose="020B0604020202020204" pitchFamily="34" charset="0"/>
              </a:rPr>
              <a:t>Segunda </a:t>
            </a:r>
            <a:r>
              <a:rPr lang="en-US" sz="2400" dirty="0" err="1">
                <a:latin typeface="Arial" panose="020B0604020202020204" pitchFamily="34" charset="0"/>
                <a:cs typeface="Arial" panose="020B0604020202020204" pitchFamily="34" charset="0"/>
              </a:rPr>
              <a:t>región</a:t>
            </a:r>
            <a:r>
              <a:rPr lang="en-US" sz="2400" dirty="0">
                <a:latin typeface="Arial" panose="020B0604020202020204" pitchFamily="34" charset="0"/>
                <a:cs typeface="Arial" panose="020B0604020202020204" pitchFamily="34" charset="0"/>
              </a:rPr>
              <a:t> mas </a:t>
            </a:r>
            <a:r>
              <a:rPr lang="en-US" sz="2400" dirty="0" err="1">
                <a:latin typeface="Arial" panose="020B0604020202020204" pitchFamily="34" charset="0"/>
                <a:cs typeface="Arial" panose="020B0604020202020204" pitchFamily="34" charset="0"/>
              </a:rPr>
              <a:t>grande</a:t>
            </a:r>
            <a:r>
              <a:rPr lang="en-US" sz="2400" dirty="0">
                <a:latin typeface="Arial" panose="020B0604020202020204" pitchFamily="34" charset="0"/>
                <a:cs typeface="Arial" panose="020B0604020202020204" pitchFamily="34" charset="0"/>
              </a:rPr>
              <a:t> de Italia, </a:t>
            </a:r>
            <a:r>
              <a:rPr lang="en-US" sz="2400" dirty="0" err="1">
                <a:latin typeface="Arial" panose="020B0604020202020204" pitchFamily="34" charset="0"/>
                <a:cs typeface="Arial" panose="020B0604020202020204" pitchFamily="34" charset="0"/>
              </a:rPr>
              <a:t>después</a:t>
            </a:r>
            <a:r>
              <a:rPr lang="en-US" sz="2400" dirty="0">
                <a:latin typeface="Arial" panose="020B0604020202020204" pitchFamily="34" charset="0"/>
                <a:cs typeface="Arial" panose="020B0604020202020204" pitchFamily="34" charset="0"/>
              </a:rPr>
              <a:t> de Sicily.</a:t>
            </a:r>
          </a:p>
          <a:p>
            <a:r>
              <a:rPr lang="en-US" sz="2400" dirty="0" err="1">
                <a:latin typeface="Arial" panose="020B0604020202020204" pitchFamily="34" charset="0"/>
                <a:cs typeface="Arial" panose="020B0604020202020204" pitchFamily="34" charset="0"/>
              </a:rPr>
              <a:t>Región</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más</a:t>
            </a:r>
            <a:r>
              <a:rPr lang="en-US" sz="2400" dirty="0">
                <a:latin typeface="Arial" panose="020B0604020202020204" pitchFamily="34" charset="0"/>
                <a:cs typeface="Arial" panose="020B0604020202020204" pitchFamily="34" charset="0"/>
              </a:rPr>
              <a:t> DOCG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Italia, </a:t>
            </a:r>
            <a:r>
              <a:rPr lang="en-US" sz="2400" dirty="0" err="1">
                <a:latin typeface="Arial" panose="020B0604020202020204" pitchFamily="34" charset="0"/>
                <a:cs typeface="Arial" panose="020B0604020202020204" pitchFamily="34" charset="0"/>
              </a:rPr>
              <a:t>categorizado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como</a:t>
            </a:r>
            <a:r>
              <a:rPr lang="en-US" sz="2400" dirty="0">
                <a:latin typeface="Arial" panose="020B0604020202020204" pitchFamily="34" charset="0"/>
                <a:cs typeface="Arial" panose="020B0604020202020204" pitchFamily="34" charset="0"/>
              </a:rPr>
              <a:t> la de </a:t>
            </a:r>
            <a:r>
              <a:rPr lang="en-US" sz="2400" dirty="0" err="1">
                <a:latin typeface="Arial" panose="020B0604020202020204" pitchFamily="34" charset="0"/>
                <a:cs typeface="Arial" panose="020B0604020202020204" pitchFamily="34" charset="0"/>
              </a:rPr>
              <a:t>más</a:t>
            </a:r>
            <a:r>
              <a:rPr lang="en-US" sz="2400" dirty="0">
                <a:latin typeface="Arial" panose="020B0604020202020204" pitchFamily="34" charset="0"/>
                <a:cs typeface="Arial" panose="020B0604020202020204" pitchFamily="34" charset="0"/>
              </a:rPr>
              <a:t> vinos de </a:t>
            </a:r>
            <a:r>
              <a:rPr lang="en-US" sz="2400" dirty="0" err="1">
                <a:latin typeface="Arial" panose="020B0604020202020204" pitchFamily="34" charset="0"/>
                <a:cs typeface="Arial" panose="020B0604020202020204" pitchFamily="34" charset="0"/>
              </a:rPr>
              <a:t>alta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calidad</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Sexto </a:t>
            </a:r>
            <a:r>
              <a:rPr lang="en-US" sz="2400" dirty="0" err="1">
                <a:latin typeface="Arial" panose="020B0604020202020204" pitchFamily="34" charset="0"/>
                <a:cs typeface="Arial" panose="020B0604020202020204" pitchFamily="34" charset="0"/>
              </a:rPr>
              <a:t>lugar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producción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volúmen</a:t>
            </a:r>
            <a:r>
              <a:rPr lang="en-US" sz="2400" dirty="0">
                <a:latin typeface="Arial" panose="020B0604020202020204" pitchFamily="34" charset="0"/>
                <a:cs typeface="Arial" panose="020B0604020202020204" pitchFamily="34" charset="0"/>
              </a:rPr>
              <a:t> de vino.</a:t>
            </a:r>
          </a:p>
          <a:p>
            <a:r>
              <a:rPr lang="es-ES" sz="2400" b="0" i="0" dirty="0">
                <a:effectLst/>
                <a:latin typeface="Arial" panose="020B0604020202020204" pitchFamily="34" charset="0"/>
                <a:cs typeface="Arial" panose="020B0604020202020204" pitchFamily="34" charset="0"/>
              </a:rPr>
              <a:t>43.500 hectáreas de viñedos y casi 18.000 bodegas.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Tiene 59 regiones </a:t>
            </a:r>
            <a:r>
              <a:rPr lang="en-US" sz="2400" dirty="0" err="1">
                <a:latin typeface="Arial" panose="020B0604020202020204" pitchFamily="34" charset="0"/>
                <a:cs typeface="Arial" panose="020B0604020202020204" pitchFamily="34" charset="0"/>
              </a:rPr>
              <a:t>vinícolas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12 </a:t>
            </a:r>
            <a:r>
              <a:rPr lang="en-US" sz="2400" dirty="0" err="1">
                <a:latin typeface="Arial" panose="020B0604020202020204" pitchFamily="34" charset="0"/>
                <a:cs typeface="Arial" panose="020B0604020202020204" pitchFamily="34" charset="0"/>
              </a:rPr>
              <a:t>varietales</a:t>
            </a:r>
            <a:r>
              <a:rPr lang="en-US" sz="2400" dirty="0">
                <a:latin typeface="Arial" panose="020B0604020202020204" pitchFamily="34" charset="0"/>
                <a:cs typeface="Arial" panose="020B0604020202020204" pitchFamily="34" charset="0"/>
              </a:rPr>
              <a:t> que </a:t>
            </a:r>
            <a:r>
              <a:rPr lang="en-US" sz="2400" dirty="0" err="1">
                <a:latin typeface="Arial" panose="020B0604020202020204" pitchFamily="34" charset="0"/>
                <a:cs typeface="Arial" panose="020B0604020202020204" pitchFamily="34" charset="0"/>
              </a:rPr>
              <a:t>categorizan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los</a:t>
            </a:r>
            <a:r>
              <a:rPr lang="en-US" sz="2400" dirty="0">
                <a:latin typeface="Arial" panose="020B0604020202020204" pitchFamily="34" charset="0"/>
                <a:cs typeface="Arial" panose="020B0604020202020204" pitchFamily="34" charset="0"/>
              </a:rPr>
              <a:t> vinos </a:t>
            </a:r>
            <a:r>
              <a:rPr lang="en-US" sz="2400" dirty="0" err="1">
                <a:latin typeface="Arial" panose="020B0604020202020204" pitchFamily="34" charset="0"/>
                <a:cs typeface="Arial" panose="020B0604020202020204" pitchFamily="34" charset="0"/>
              </a:rPr>
              <a:t>más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importantes</a:t>
            </a:r>
            <a:r>
              <a:rPr lang="en-US" sz="2400" dirty="0">
                <a:latin typeface="Arial" panose="020B0604020202020204" pitchFamily="34" charset="0"/>
                <a:cs typeface="Arial" panose="020B0604020202020204" pitchFamily="34" charset="0"/>
              </a:rPr>
              <a:t> de la zona. </a:t>
            </a:r>
          </a:p>
          <a:p>
            <a:r>
              <a:rPr lang="en-US" sz="2400" dirty="0">
                <a:latin typeface="Arial" panose="020B0604020202020204" pitchFamily="34" charset="0"/>
                <a:cs typeface="Arial" panose="020B0604020202020204" pitchFamily="34" charset="0"/>
              </a:rPr>
              <a:t>Vinos </a:t>
            </a:r>
            <a:r>
              <a:rPr lang="en-US" sz="2400" dirty="0" err="1">
                <a:latin typeface="Arial" panose="020B0604020202020204" pitchFamily="34" charset="0"/>
                <a:cs typeface="Arial" panose="020B0604020202020204" pitchFamily="34" charset="0"/>
              </a:rPr>
              <a:t>más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conocidos</a:t>
            </a:r>
            <a:r>
              <a:rPr lang="en-US" sz="2400" dirty="0">
                <a:latin typeface="Arial" panose="020B0604020202020204" pitchFamily="34" charset="0"/>
                <a:cs typeface="Arial" panose="020B0604020202020204" pitchFamily="34" charset="0"/>
              </a:rPr>
              <a:t>: Barolo, Barbaresco.</a:t>
            </a:r>
          </a:p>
          <a:p>
            <a:r>
              <a:rPr lang="en-US" sz="2400" dirty="0">
                <a:latin typeface="Arial" panose="020B0604020202020204" pitchFamily="34" charset="0"/>
                <a:cs typeface="Arial" panose="020B0604020202020204" pitchFamily="34" charset="0"/>
              </a:rPr>
              <a:t>No </a:t>
            </a:r>
            <a:r>
              <a:rPr lang="en-US" sz="2400" dirty="0" err="1">
                <a:latin typeface="Arial" panose="020B0604020202020204" pitchFamily="34" charset="0"/>
                <a:cs typeface="Arial" panose="020B0604020202020204" pitchFamily="34" charset="0"/>
              </a:rPr>
              <a:t>contiene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denominaciones</a:t>
            </a:r>
            <a:r>
              <a:rPr lang="en-US" sz="2400" dirty="0">
                <a:latin typeface="Arial" panose="020B0604020202020204" pitchFamily="34" charset="0"/>
                <a:cs typeface="Arial" panose="020B0604020202020204" pitchFamily="34" charset="0"/>
              </a:rPr>
              <a:t> IGT.</a:t>
            </a:r>
          </a:p>
          <a:p>
            <a:endParaRPr lang="en-US" sz="2400" dirty="0"/>
          </a:p>
          <a:p>
            <a:endParaRPr lang="en-US" dirty="0"/>
          </a:p>
          <a:p>
            <a:endParaRPr lang="en-PR" dirty="0"/>
          </a:p>
        </p:txBody>
      </p:sp>
      <p:sp>
        <p:nvSpPr>
          <p:cNvPr id="4" name="Content Placeholder 3">
            <a:extLst>
              <a:ext uri="{FF2B5EF4-FFF2-40B4-BE49-F238E27FC236}">
                <a16:creationId xmlns:a16="http://schemas.microsoft.com/office/drawing/2014/main" id="{3C9EC383-05A0-AFB9-6B0B-82A0C6D5C0EB}"/>
              </a:ext>
            </a:extLst>
          </p:cNvPr>
          <p:cNvSpPr>
            <a:spLocks noGrp="1"/>
          </p:cNvSpPr>
          <p:nvPr>
            <p:ph sz="half" idx="2"/>
          </p:nvPr>
        </p:nvSpPr>
        <p:spPr>
          <a:xfrm>
            <a:off x="6172200" y="1825625"/>
            <a:ext cx="5181600" cy="4801720"/>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sz="2000" dirty="0"/>
          </a:p>
          <a:p>
            <a:r>
              <a:rPr lang="en-US" sz="2100" dirty="0">
                <a:latin typeface="Arial" panose="020B0604020202020204" pitchFamily="34" charset="0"/>
                <a:cs typeface="Arial" panose="020B0604020202020204" pitchFamily="34" charset="0"/>
              </a:rPr>
              <a:t>Las </a:t>
            </a:r>
            <a:r>
              <a:rPr lang="en-US" sz="2100" dirty="0" err="1">
                <a:latin typeface="Arial" panose="020B0604020202020204" pitchFamily="34" charset="0"/>
                <a:cs typeface="Arial" panose="020B0604020202020204" pitchFamily="34" charset="0"/>
              </a:rPr>
              <a:t>ciudades</a:t>
            </a:r>
            <a:r>
              <a:rPr lang="en-US" sz="2100" dirty="0">
                <a:latin typeface="Arial" panose="020B0604020202020204" pitchFamily="34" charset="0"/>
                <a:cs typeface="Arial" panose="020B0604020202020204" pitchFamily="34" charset="0"/>
              </a:rPr>
              <a:t> de Alba y Asti, </a:t>
            </a:r>
            <a:r>
              <a:rPr lang="en-US" sz="2100" dirty="0" err="1">
                <a:latin typeface="Arial" panose="020B0604020202020204" pitchFamily="34" charset="0"/>
                <a:cs typeface="Arial" panose="020B0604020202020204" pitchFamily="34" charset="0"/>
              </a:rPr>
              <a:t>componen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el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corazón</a:t>
            </a:r>
            <a:r>
              <a:rPr lang="en-US" sz="2100" dirty="0">
                <a:latin typeface="Arial" panose="020B0604020202020204" pitchFamily="34" charset="0"/>
                <a:cs typeface="Arial" panose="020B0604020202020204" pitchFamily="34" charset="0"/>
              </a:rPr>
              <a:t> de la </a:t>
            </a:r>
            <a:r>
              <a:rPr lang="en-US" sz="2100" dirty="0" err="1">
                <a:latin typeface="Arial" panose="020B0604020202020204" pitchFamily="34" charset="0"/>
                <a:cs typeface="Arial" panose="020B0604020202020204" pitchFamily="34" charset="0"/>
              </a:rPr>
              <a:t>viticultura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en</a:t>
            </a:r>
            <a:r>
              <a:rPr lang="en-US" sz="2100" dirty="0">
                <a:latin typeface="Arial" panose="020B0604020202020204" pitchFamily="34" charset="0"/>
                <a:cs typeface="Arial" panose="020B0604020202020204" pitchFamily="34" charset="0"/>
              </a:rPr>
              <a:t> Piedmont.</a:t>
            </a:r>
          </a:p>
          <a:p>
            <a:r>
              <a:rPr lang="en-US" sz="2100" dirty="0">
                <a:latin typeface="Arial" panose="020B0604020202020204" pitchFamily="34" charset="0"/>
                <a:cs typeface="Arial" panose="020B0604020202020204" pitchFamily="34" charset="0"/>
              </a:rPr>
              <a:t>Continue </a:t>
            </a:r>
            <a:r>
              <a:rPr lang="en-US" sz="2100" dirty="0" err="1">
                <a:latin typeface="Arial" panose="020B0604020202020204" pitchFamily="34" charset="0"/>
                <a:cs typeface="Arial" panose="020B0604020202020204" pitchFamily="34" charset="0"/>
              </a:rPr>
              <a:t>una</a:t>
            </a:r>
            <a:r>
              <a:rPr lang="en-US" sz="2100" dirty="0">
                <a:latin typeface="Arial" panose="020B0604020202020204" pitchFamily="34" charset="0"/>
                <a:cs typeface="Arial" panose="020B0604020202020204" pitchFamily="34" charset="0"/>
              </a:rPr>
              <a:t> de las dos zonas UNESCO </a:t>
            </a:r>
            <a:r>
              <a:rPr lang="en-US" sz="2100" dirty="0" err="1">
                <a:latin typeface="Arial" panose="020B0604020202020204" pitchFamily="34" charset="0"/>
                <a:cs typeface="Arial" panose="020B0604020202020204" pitchFamily="34" charset="0"/>
              </a:rPr>
              <a:t>reconocidas</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en</a:t>
            </a:r>
            <a:r>
              <a:rPr lang="en-US" sz="2100" dirty="0">
                <a:latin typeface="Arial" panose="020B0604020202020204" pitchFamily="34" charset="0"/>
                <a:cs typeface="Arial" panose="020B0604020202020204" pitchFamily="34" charset="0"/>
              </a:rPr>
              <a:t> Italia: Langhe/Monferrato.</a:t>
            </a:r>
          </a:p>
          <a:p>
            <a:r>
              <a:rPr lang="en-US" sz="2100" dirty="0" err="1">
                <a:latin typeface="Arial" panose="020B0604020202020204" pitchFamily="34" charset="0"/>
                <a:cs typeface="Arial" panose="020B0604020202020204" pitchFamily="34" charset="0"/>
              </a:rPr>
              <a:t>Reconocidos</a:t>
            </a:r>
            <a:r>
              <a:rPr lang="en-US" sz="2100" dirty="0">
                <a:latin typeface="Arial" panose="020B0604020202020204" pitchFamily="34" charset="0"/>
                <a:cs typeface="Arial" panose="020B0604020202020204" pitchFamily="34" charset="0"/>
              </a:rPr>
              <a:t> al </a:t>
            </a:r>
            <a:r>
              <a:rPr lang="en-US" sz="2100" dirty="0" err="1">
                <a:latin typeface="Arial" panose="020B0604020202020204" pitchFamily="34" charset="0"/>
                <a:cs typeface="Arial" panose="020B0604020202020204" pitchFamily="34" charset="0"/>
              </a:rPr>
              <a:t>igual</a:t>
            </a:r>
            <a:r>
              <a:rPr lang="en-US" sz="2100" dirty="0">
                <a:latin typeface="Arial" panose="020B0604020202020204" pitchFamily="34" charset="0"/>
                <a:cs typeface="Arial" panose="020B0604020202020204" pitchFamily="34" charset="0"/>
              </a:rPr>
              <a:t> que sus </a:t>
            </a:r>
            <a:r>
              <a:rPr lang="en-US" sz="2100" dirty="0" err="1">
                <a:latin typeface="Arial" panose="020B0604020202020204" pitchFamily="34" charset="0"/>
                <a:cs typeface="Arial" panose="020B0604020202020204" pitchFamily="34" charset="0"/>
              </a:rPr>
              <a:t>vecinos</a:t>
            </a:r>
            <a:r>
              <a:rPr lang="en-US" sz="2100" dirty="0">
                <a:latin typeface="Arial" panose="020B0604020202020204" pitchFamily="34" charset="0"/>
                <a:cs typeface="Arial" panose="020B0604020202020204" pitchFamily="34" charset="0"/>
              </a:rPr>
              <a:t> de la </a:t>
            </a:r>
            <a:r>
              <a:rPr lang="en-US" sz="2100" dirty="0" err="1">
                <a:latin typeface="Arial" panose="020B0604020202020204" pitchFamily="34" charset="0"/>
                <a:cs typeface="Arial" panose="020B0604020202020204" pitchFamily="34" charset="0"/>
              </a:rPr>
              <a:t>borgoña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por</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producir</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pocos</a:t>
            </a:r>
            <a:r>
              <a:rPr lang="en-US" sz="2100" dirty="0">
                <a:latin typeface="Arial" panose="020B0604020202020204" pitchFamily="34" charset="0"/>
                <a:cs typeface="Arial" panose="020B0604020202020204" pitchFamily="34" charset="0"/>
              </a:rPr>
              <a:t> vinos de </a:t>
            </a:r>
            <a:r>
              <a:rPr lang="en-US" sz="2100" dirty="0" err="1">
                <a:latin typeface="Arial" panose="020B0604020202020204" pitchFamily="34" charset="0"/>
                <a:cs typeface="Arial" panose="020B0604020202020204" pitchFamily="34" charset="0"/>
              </a:rPr>
              <a:t>mezcla</a:t>
            </a:r>
            <a:r>
              <a:rPr lang="en-US" sz="2100" dirty="0">
                <a:latin typeface="Arial" panose="020B0604020202020204" pitchFamily="34" charset="0"/>
                <a:cs typeface="Arial" panose="020B0604020202020204" pitchFamily="34" charset="0"/>
              </a:rPr>
              <a:t> (Barolo y Barbaresco).  </a:t>
            </a:r>
          </a:p>
          <a:p>
            <a:endParaRPr lang="es-ES" sz="2000" b="0" i="0" dirty="0">
              <a:effectLst/>
              <a:latin typeface="Arial" panose="020B0604020202020204" pitchFamily="34" charset="0"/>
              <a:cs typeface="Arial" panose="020B0604020202020204" pitchFamily="34" charset="0"/>
            </a:endParaRPr>
          </a:p>
        </p:txBody>
      </p:sp>
      <p:pic>
        <p:nvPicPr>
          <p:cNvPr id="1028" name="Picture 4" descr="How to Plan a Trip to Piedmont Wine Region in Italy">
            <a:extLst>
              <a:ext uri="{FF2B5EF4-FFF2-40B4-BE49-F238E27FC236}">
                <a16:creationId xmlns:a16="http://schemas.microsoft.com/office/drawing/2014/main" id="{1099B692-CE0D-A8D3-4621-70DDF2E75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657" y="0"/>
            <a:ext cx="5915343" cy="4209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4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DFDE-079D-5770-2D9D-3C67CA56620C}"/>
              </a:ext>
            </a:extLst>
          </p:cNvPr>
          <p:cNvSpPr>
            <a:spLocks noGrp="1"/>
          </p:cNvSpPr>
          <p:nvPr>
            <p:ph type="title"/>
          </p:nvPr>
        </p:nvSpPr>
        <p:spPr>
          <a:xfrm>
            <a:off x="2770990" y="150607"/>
            <a:ext cx="5334000" cy="704626"/>
          </a:xfrm>
        </p:spPr>
        <p:style>
          <a:lnRef idx="2">
            <a:schemeClr val="accent1"/>
          </a:lnRef>
          <a:fillRef idx="1">
            <a:schemeClr val="lt1"/>
          </a:fillRef>
          <a:effectRef idx="0">
            <a:schemeClr val="accent1"/>
          </a:effectRef>
          <a:fontRef idx="minor">
            <a:schemeClr val="dk1"/>
          </a:fontRef>
        </p:style>
        <p:txBody>
          <a:bodyPr>
            <a:noAutofit/>
          </a:bodyPr>
          <a:lstStyle/>
          <a:p>
            <a:br>
              <a:rPr lang="en-US" sz="2000" b="0" i="1" dirty="0">
                <a:solidFill>
                  <a:srgbClr val="202122"/>
                </a:solidFill>
                <a:effectLst/>
                <a:latin typeface="Arial" panose="020B0604020202020204" pitchFamily="34" charset="0"/>
              </a:rPr>
            </a:br>
            <a:r>
              <a:rPr lang="la-Latn" sz="2000" b="0" i="1" dirty="0">
                <a:solidFill>
                  <a:srgbClr val="202122"/>
                </a:solidFill>
                <a:effectLst/>
                <a:latin typeface="Arial" panose="020B0604020202020204" pitchFamily="34" charset="0"/>
              </a:rPr>
              <a:t>Pedemontium</a:t>
            </a:r>
            <a:r>
              <a:rPr lang="la-Latn" sz="2000" b="0" i="0" dirty="0">
                <a:solidFill>
                  <a:srgbClr val="202122"/>
                </a:solidFill>
                <a:effectLst/>
                <a:latin typeface="Arial" panose="020B0604020202020204" pitchFamily="34" charset="0"/>
              </a:rPr>
              <a:t> or </a:t>
            </a:r>
            <a:r>
              <a:rPr lang="la-Latn" sz="2000" b="0" i="1" dirty="0">
                <a:solidFill>
                  <a:srgbClr val="202122"/>
                </a:solidFill>
                <a:effectLst/>
                <a:latin typeface="Arial" panose="020B0604020202020204" pitchFamily="34" charset="0"/>
              </a:rPr>
              <a:t>Pedemontis</a:t>
            </a:r>
            <a:r>
              <a:rPr lang="en-US" sz="2000" b="0" i="1" dirty="0">
                <a:solidFill>
                  <a:srgbClr val="202122"/>
                </a:solidFill>
                <a:effectLst/>
                <a:latin typeface="Arial" panose="020B0604020202020204" pitchFamily="34" charset="0"/>
              </a:rPr>
              <a:t> (Pied-Mount): “</a:t>
            </a:r>
            <a:r>
              <a:rPr lang="en-US" sz="2000" b="1" dirty="0">
                <a:solidFill>
                  <a:srgbClr val="202122"/>
                </a:solidFill>
                <a:effectLst/>
                <a:latin typeface="Arial" panose="020B0604020202020204" pitchFamily="34" charset="0"/>
              </a:rPr>
              <a:t>al pie de la </a:t>
            </a:r>
            <a:r>
              <a:rPr lang="en-US" sz="2000" b="1" dirty="0" err="1">
                <a:solidFill>
                  <a:srgbClr val="202122"/>
                </a:solidFill>
                <a:effectLst/>
                <a:latin typeface="Arial" panose="020B0604020202020204" pitchFamily="34" charset="0"/>
              </a:rPr>
              <a:t>montaña</a:t>
            </a:r>
            <a:r>
              <a:rPr lang="en-US" sz="2000" b="1" dirty="0">
                <a:solidFill>
                  <a:srgbClr val="202122"/>
                </a:solidFill>
                <a:effectLst/>
                <a:latin typeface="Arial" panose="020B0604020202020204" pitchFamily="34" charset="0"/>
              </a:rPr>
              <a:t>”. Pied=pie, Mont</a:t>
            </a:r>
            <a:br>
              <a:rPr lang="en-US" sz="2000" b="1" dirty="0">
                <a:solidFill>
                  <a:srgbClr val="202122"/>
                </a:solidFill>
                <a:effectLst/>
                <a:latin typeface="Arial" panose="020B0604020202020204" pitchFamily="34" charset="0"/>
              </a:rPr>
            </a:br>
            <a:endParaRPr lang="en-PR" sz="2000" dirty="0"/>
          </a:p>
        </p:txBody>
      </p:sp>
      <p:sp>
        <p:nvSpPr>
          <p:cNvPr id="3" name="Content Placeholder 2">
            <a:extLst>
              <a:ext uri="{FF2B5EF4-FFF2-40B4-BE49-F238E27FC236}">
                <a16:creationId xmlns:a16="http://schemas.microsoft.com/office/drawing/2014/main" id="{F594C348-BC4A-7833-9A6E-5299B8B945DE}"/>
              </a:ext>
            </a:extLst>
          </p:cNvPr>
          <p:cNvSpPr>
            <a:spLocks noGrp="1"/>
          </p:cNvSpPr>
          <p:nvPr>
            <p:ph sz="half" idx="1"/>
          </p:nvPr>
        </p:nvSpPr>
        <p:spPr>
          <a:xfrm>
            <a:off x="128194" y="1078953"/>
            <a:ext cx="5285591" cy="5707926"/>
          </a:xfrm>
        </p:spPr>
        <p:txBody>
          <a:bodyPr>
            <a:normAutofit/>
          </a:bodyPr>
          <a:lstStyle/>
          <a:p>
            <a:r>
              <a:rPr lang="en-US" b="1" dirty="0" err="1">
                <a:solidFill>
                  <a:srgbClr val="202122"/>
                </a:solidFill>
                <a:effectLst/>
                <a:latin typeface="Arial" panose="020B0604020202020204" pitchFamily="34" charset="0"/>
              </a:rPr>
              <a:t>Clima</a:t>
            </a:r>
            <a:r>
              <a:rPr lang="en-US" b="1" dirty="0">
                <a:solidFill>
                  <a:srgbClr val="202122"/>
                </a:solidFill>
                <a:effectLst/>
                <a:latin typeface="Arial" panose="020B0604020202020204" pitchFamily="34" charset="0"/>
              </a:rPr>
              <a:t> y </a:t>
            </a:r>
            <a:r>
              <a:rPr lang="en-US" b="1" dirty="0" err="1">
                <a:solidFill>
                  <a:srgbClr val="202122"/>
                </a:solidFill>
                <a:effectLst/>
                <a:latin typeface="Arial" panose="020B0604020202020204" pitchFamily="34" charset="0"/>
              </a:rPr>
              <a:t>Geografía</a:t>
            </a:r>
            <a:endParaRPr lang="en-US" b="1" dirty="0">
              <a:solidFill>
                <a:srgbClr val="202122"/>
              </a:solidFill>
              <a:effectLst/>
              <a:latin typeface="Arial" panose="020B0604020202020204" pitchFamily="34" charset="0"/>
            </a:endParaRPr>
          </a:p>
          <a:p>
            <a:endParaRPr lang="en-US" b="1" dirty="0">
              <a:solidFill>
                <a:srgbClr val="202122"/>
              </a:solidFill>
              <a:effectLst/>
              <a:latin typeface="Arial" panose="020B0604020202020204" pitchFamily="34" charset="0"/>
            </a:endParaRPr>
          </a:p>
          <a:p>
            <a:r>
              <a:rPr lang="en-US" sz="2000" dirty="0" err="1">
                <a:solidFill>
                  <a:srgbClr val="202122"/>
                </a:solidFill>
                <a:latin typeface="Arial" panose="020B0604020202020204" pitchFamily="34" charset="0"/>
                <a:cs typeface="Arial" panose="020B0604020202020204" pitchFamily="34" charset="0"/>
              </a:rPr>
              <a:t>Predominantemente</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montañosa</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seguido</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por</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área</a:t>
            </a:r>
            <a:r>
              <a:rPr lang="en-US" sz="2000" dirty="0">
                <a:solidFill>
                  <a:srgbClr val="202122"/>
                </a:solidFill>
                <a:latin typeface="Arial" panose="020B0604020202020204" pitchFamily="34" charset="0"/>
                <a:cs typeface="Arial" panose="020B0604020202020204" pitchFamily="34" charset="0"/>
              </a:rPr>
              <a:t> de </a:t>
            </a:r>
            <a:r>
              <a:rPr lang="en-US" sz="2000" dirty="0" err="1">
                <a:solidFill>
                  <a:srgbClr val="202122"/>
                </a:solidFill>
                <a:latin typeface="Arial" panose="020B0604020202020204" pitchFamily="34" charset="0"/>
                <a:cs typeface="Arial" panose="020B0604020202020204" pitchFamily="34" charset="0"/>
              </a:rPr>
              <a:t>colinas</a:t>
            </a:r>
            <a:r>
              <a:rPr lang="en-US" sz="2000" dirty="0">
                <a:solidFill>
                  <a:srgbClr val="202122"/>
                </a:solidFill>
                <a:latin typeface="Arial" panose="020B0604020202020204" pitchFamily="34" charset="0"/>
                <a:cs typeface="Arial" panose="020B0604020202020204" pitchFamily="34" charset="0"/>
              </a:rPr>
              <a:t> y </a:t>
            </a:r>
            <a:r>
              <a:rPr lang="en-US" sz="2000" dirty="0" err="1">
                <a:solidFill>
                  <a:srgbClr val="202122"/>
                </a:solidFill>
                <a:latin typeface="Arial" panose="020B0604020202020204" pitchFamily="34" charset="0"/>
                <a:cs typeface="Arial" panose="020B0604020202020204" pitchFamily="34" charset="0"/>
              </a:rPr>
              <a:t>finalmente</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valles</a:t>
            </a:r>
            <a:r>
              <a:rPr lang="en-US" sz="2000" dirty="0">
                <a:solidFill>
                  <a:srgbClr val="202122"/>
                </a:solidFill>
                <a:latin typeface="Arial" panose="020B0604020202020204" pitchFamily="34" charset="0"/>
                <a:cs typeface="Arial" panose="020B0604020202020204" pitchFamily="34" charset="0"/>
              </a:rPr>
              <a:t>. </a:t>
            </a:r>
          </a:p>
          <a:p>
            <a:r>
              <a:rPr lang="en-US" sz="2000" dirty="0">
                <a:solidFill>
                  <a:srgbClr val="202122"/>
                </a:solidFill>
                <a:latin typeface="Arial" panose="020B0604020202020204" pitchFamily="34" charset="0"/>
                <a:cs typeface="Arial" panose="020B0604020202020204" pitchFamily="34" charset="0"/>
              </a:rPr>
              <a:t>Todo </a:t>
            </a:r>
            <a:r>
              <a:rPr lang="en-US" sz="2000" dirty="0" err="1">
                <a:solidFill>
                  <a:srgbClr val="202122"/>
                </a:solidFill>
                <a:latin typeface="Arial" panose="020B0604020202020204" pitchFamily="34" charset="0"/>
                <a:cs typeface="Arial" panose="020B0604020202020204" pitchFamily="34" charset="0"/>
              </a:rPr>
              <a:t>el</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norte</a:t>
            </a:r>
            <a:r>
              <a:rPr lang="en-US" sz="2000" dirty="0">
                <a:solidFill>
                  <a:srgbClr val="202122"/>
                </a:solidFill>
                <a:latin typeface="Arial" panose="020B0604020202020204" pitchFamily="34" charset="0"/>
                <a:cs typeface="Arial" panose="020B0604020202020204" pitchFamily="34" charset="0"/>
              </a:rPr>
              <a:t> y </a:t>
            </a:r>
            <a:r>
              <a:rPr lang="en-US" sz="2000" dirty="0" err="1">
                <a:solidFill>
                  <a:srgbClr val="202122"/>
                </a:solidFill>
                <a:latin typeface="Arial" panose="020B0604020202020204" pitchFamily="34" charset="0"/>
                <a:cs typeface="Arial" panose="020B0604020202020204" pitchFamily="34" charset="0"/>
              </a:rPr>
              <a:t>el</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oeste</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esta</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rodeado</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por</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los</a:t>
            </a:r>
            <a:r>
              <a:rPr lang="en-US" sz="2000" dirty="0">
                <a:solidFill>
                  <a:srgbClr val="202122"/>
                </a:solidFill>
                <a:latin typeface="Arial" panose="020B0604020202020204" pitchFamily="34" charset="0"/>
                <a:cs typeface="Arial" panose="020B0604020202020204" pitchFamily="34" charset="0"/>
              </a:rPr>
              <a:t> Alpes. </a:t>
            </a:r>
          </a:p>
          <a:p>
            <a:r>
              <a:rPr lang="en-US" sz="2000" dirty="0">
                <a:solidFill>
                  <a:srgbClr val="202122"/>
                </a:solidFill>
                <a:latin typeface="Arial" panose="020B0604020202020204" pitchFamily="34" charset="0"/>
                <a:cs typeface="Arial" panose="020B0604020202020204" pitchFamily="34" charset="0"/>
              </a:rPr>
              <a:t>Al sur las </a:t>
            </a:r>
            <a:r>
              <a:rPr lang="en-US" sz="2000" dirty="0" err="1">
                <a:solidFill>
                  <a:srgbClr val="202122"/>
                </a:solidFill>
                <a:latin typeface="Arial" panose="020B0604020202020204" pitchFamily="34" charset="0"/>
                <a:cs typeface="Arial" panose="020B0604020202020204" pitchFamily="34" charset="0"/>
              </a:rPr>
              <a:t>montañas</a:t>
            </a:r>
            <a:r>
              <a:rPr lang="en-US" sz="2000" dirty="0">
                <a:solidFill>
                  <a:srgbClr val="202122"/>
                </a:solidFill>
                <a:latin typeface="Arial" panose="020B0604020202020204" pitchFamily="34" charset="0"/>
                <a:cs typeface="Arial" panose="020B0604020202020204" pitchFamily="34" charset="0"/>
              </a:rPr>
              <a:t> Apennines.  </a:t>
            </a:r>
          </a:p>
          <a:p>
            <a:r>
              <a:rPr lang="en-US" sz="2000" dirty="0">
                <a:solidFill>
                  <a:srgbClr val="202122"/>
                </a:solidFill>
                <a:latin typeface="Arial" panose="020B0604020202020204" pitchFamily="34" charset="0"/>
                <a:cs typeface="Arial" panose="020B0604020202020204" pitchFamily="34" charset="0"/>
              </a:rPr>
              <a:t>Al </a:t>
            </a:r>
            <a:r>
              <a:rPr lang="en-US" sz="2000" dirty="0" err="1">
                <a:solidFill>
                  <a:srgbClr val="202122"/>
                </a:solidFill>
                <a:latin typeface="Arial" panose="020B0604020202020204" pitchFamily="34" charset="0"/>
                <a:cs typeface="Arial" panose="020B0604020202020204" pitchFamily="34" charset="0"/>
              </a:rPr>
              <a:t>este</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el</a:t>
            </a:r>
            <a:r>
              <a:rPr lang="en-US" sz="2000" dirty="0">
                <a:solidFill>
                  <a:srgbClr val="202122"/>
                </a:solidFill>
                <a:latin typeface="Arial" panose="020B0604020202020204" pitchFamily="34" charset="0"/>
                <a:cs typeface="Arial" panose="020B0604020202020204" pitchFamily="34" charset="0"/>
              </a:rPr>
              <a:t> Valle de Po.</a:t>
            </a:r>
          </a:p>
          <a:p>
            <a:r>
              <a:rPr lang="es-ES" sz="2000" b="0" i="0" dirty="0">
                <a:solidFill>
                  <a:srgbClr val="000000"/>
                </a:solidFill>
                <a:effectLst/>
                <a:latin typeface="Arial" panose="020B0604020202020204" pitchFamily="34" charset="0"/>
                <a:cs typeface="Arial" panose="020B0604020202020204" pitchFamily="34" charset="0"/>
              </a:rPr>
              <a:t> La temperatura media anual en la región es de 9 grados centígrados. La máxima se alcanza en julio, con 19 °C, y la mínima en enero.</a:t>
            </a:r>
            <a:endParaRPr lang="en-US" sz="2000" b="0" i="0" dirty="0">
              <a:solidFill>
                <a:srgbClr val="202122"/>
              </a:solidFill>
              <a:effectLst/>
              <a:latin typeface="Arial" panose="020B0604020202020204" pitchFamily="34" charset="0"/>
              <a:cs typeface="Arial" panose="020B0604020202020204" pitchFamily="34" charset="0"/>
            </a:endParaRPr>
          </a:p>
          <a:p>
            <a:r>
              <a:rPr lang="en-US" sz="2000" dirty="0">
                <a:solidFill>
                  <a:srgbClr val="202122"/>
                </a:solidFill>
                <a:latin typeface="Arial" panose="020B0604020202020204" pitchFamily="34" charset="0"/>
                <a:cs typeface="Arial" panose="020B0604020202020204" pitchFamily="34" charset="0"/>
              </a:rPr>
              <a:t>Las horas de sol al día fluctuant </a:t>
            </a:r>
            <a:r>
              <a:rPr lang="en-US" sz="2000" dirty="0" err="1">
                <a:solidFill>
                  <a:srgbClr val="202122"/>
                </a:solidFill>
                <a:latin typeface="Arial" panose="020B0604020202020204" pitchFamily="34" charset="0"/>
                <a:cs typeface="Arial" panose="020B0604020202020204" pitchFamily="34" charset="0"/>
              </a:rPr>
              <a:t>desde</a:t>
            </a:r>
            <a:r>
              <a:rPr lang="en-US" sz="2000" dirty="0">
                <a:solidFill>
                  <a:srgbClr val="202122"/>
                </a:solidFill>
                <a:latin typeface="Arial" panose="020B0604020202020204" pitchFamily="34" charset="0"/>
                <a:cs typeface="Arial" panose="020B0604020202020204" pitchFamily="34" charset="0"/>
              </a:rPr>
              <a:t> 3 </a:t>
            </a:r>
            <a:r>
              <a:rPr lang="en-US" sz="2000" dirty="0" err="1">
                <a:solidFill>
                  <a:srgbClr val="202122"/>
                </a:solidFill>
                <a:latin typeface="Arial" panose="020B0604020202020204" pitchFamily="34" charset="0"/>
                <a:cs typeface="Arial" panose="020B0604020202020204" pitchFamily="34" charset="0"/>
              </a:rPr>
              <a:t>en</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invierno</a:t>
            </a:r>
            <a:r>
              <a:rPr lang="en-US" sz="2000" dirty="0">
                <a:solidFill>
                  <a:srgbClr val="202122"/>
                </a:solidFill>
                <a:latin typeface="Arial" panose="020B0604020202020204" pitchFamily="34" charset="0"/>
                <a:cs typeface="Arial" panose="020B0604020202020204" pitchFamily="34" charset="0"/>
              </a:rPr>
              <a:t>, hasta 9 horas </a:t>
            </a:r>
            <a:r>
              <a:rPr lang="en-US" sz="2000" dirty="0" err="1">
                <a:solidFill>
                  <a:srgbClr val="202122"/>
                </a:solidFill>
                <a:latin typeface="Arial" panose="020B0604020202020204" pitchFamily="34" charset="0"/>
                <a:cs typeface="Arial" panose="020B0604020202020204" pitchFamily="34" charset="0"/>
              </a:rPr>
              <a:t>en</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julio</a:t>
            </a:r>
            <a:r>
              <a:rPr lang="en-US" sz="2000" dirty="0">
                <a:solidFill>
                  <a:srgbClr val="202122"/>
                </a:solidFill>
                <a:latin typeface="Arial" panose="020B0604020202020204" pitchFamily="34" charset="0"/>
                <a:cs typeface="Arial" panose="020B0604020202020204" pitchFamily="34" charset="0"/>
              </a:rPr>
              <a:t>. </a:t>
            </a:r>
          </a:p>
          <a:p>
            <a:r>
              <a:rPr lang="en-US" sz="2000" dirty="0">
                <a:solidFill>
                  <a:srgbClr val="202122"/>
                </a:solidFill>
                <a:latin typeface="Arial" panose="020B0604020202020204" pitchFamily="34" charset="0"/>
                <a:cs typeface="Arial" panose="020B0604020202020204" pitchFamily="34" charset="0"/>
              </a:rPr>
              <a:t>La </a:t>
            </a:r>
            <a:r>
              <a:rPr lang="en-US" sz="2000" dirty="0" err="1">
                <a:solidFill>
                  <a:srgbClr val="202122"/>
                </a:solidFill>
                <a:latin typeface="Arial" panose="020B0604020202020204" pitchFamily="34" charset="0"/>
                <a:cs typeface="Arial" panose="020B0604020202020204" pitchFamily="34" charset="0"/>
              </a:rPr>
              <a:t>precipitación</a:t>
            </a:r>
            <a:r>
              <a:rPr lang="en-US" sz="2000" dirty="0">
                <a:solidFill>
                  <a:srgbClr val="202122"/>
                </a:solidFill>
                <a:latin typeface="Arial" panose="020B0604020202020204" pitchFamily="34" charset="0"/>
                <a:cs typeface="Arial" panose="020B0604020202020204" pitchFamily="34" charset="0"/>
              </a:rPr>
              <a:t> media </a:t>
            </a:r>
            <a:r>
              <a:rPr lang="en-US" sz="2000" dirty="0" err="1">
                <a:solidFill>
                  <a:srgbClr val="202122"/>
                </a:solidFill>
                <a:latin typeface="Arial" panose="020B0604020202020204" pitchFamily="34" charset="0"/>
                <a:cs typeface="Arial" panose="020B0604020202020204" pitchFamily="34" charset="0"/>
              </a:rPr>
              <a:t>anual</a:t>
            </a:r>
            <a:r>
              <a:rPr lang="en-US" sz="2000" dirty="0">
                <a:solidFill>
                  <a:srgbClr val="202122"/>
                </a:solidFill>
                <a:latin typeface="Arial" panose="020B0604020202020204" pitchFamily="34" charset="0"/>
                <a:cs typeface="Arial" panose="020B0604020202020204" pitchFamily="34" charset="0"/>
              </a:rPr>
              <a:t> es 424 mm. </a:t>
            </a:r>
          </a:p>
          <a:p>
            <a:endParaRPr lang="en-US" sz="2000" dirty="0">
              <a:solidFill>
                <a:srgbClr val="202122"/>
              </a:solidFill>
              <a:latin typeface="Arial" panose="020B0604020202020204" pitchFamily="34" charset="0"/>
            </a:endParaRPr>
          </a:p>
          <a:p>
            <a:endParaRPr lang="en-US" sz="2000" dirty="0">
              <a:solidFill>
                <a:srgbClr val="202122"/>
              </a:solidFill>
              <a:latin typeface="Arial" panose="020B0604020202020204" pitchFamily="34" charset="0"/>
            </a:endParaRPr>
          </a:p>
          <a:p>
            <a:endParaRPr lang="en-US" sz="2000" dirty="0">
              <a:solidFill>
                <a:srgbClr val="202122"/>
              </a:solidFill>
              <a:latin typeface="Arial" panose="020B0604020202020204" pitchFamily="34" charset="0"/>
            </a:endParaRPr>
          </a:p>
          <a:p>
            <a:endParaRPr lang="en-US" sz="2000" dirty="0">
              <a:solidFill>
                <a:srgbClr val="202122"/>
              </a:solidFill>
              <a:effectLst/>
              <a:latin typeface="Arial" panose="020B0604020202020204" pitchFamily="34" charset="0"/>
            </a:endParaRPr>
          </a:p>
          <a:p>
            <a:endParaRPr lang="en-US" sz="2000" b="1" dirty="0">
              <a:solidFill>
                <a:srgbClr val="202122"/>
              </a:solidFill>
              <a:latin typeface="Arial" panose="020B0604020202020204" pitchFamily="34" charset="0"/>
            </a:endParaRPr>
          </a:p>
          <a:p>
            <a:endParaRPr lang="en-US" sz="2000" b="1" dirty="0">
              <a:solidFill>
                <a:srgbClr val="202122"/>
              </a:solidFill>
              <a:effectLst/>
              <a:latin typeface="Arial" panose="020B0604020202020204" pitchFamily="34" charset="0"/>
            </a:endParaRPr>
          </a:p>
          <a:p>
            <a:endParaRPr lang="en-US" sz="2000" b="1" dirty="0">
              <a:solidFill>
                <a:srgbClr val="202122"/>
              </a:solidFill>
              <a:latin typeface="Arial" panose="020B0604020202020204" pitchFamily="34" charset="0"/>
            </a:endParaRPr>
          </a:p>
          <a:p>
            <a:endParaRPr lang="en-US" sz="2000" b="1" dirty="0">
              <a:solidFill>
                <a:srgbClr val="202122"/>
              </a:solidFill>
              <a:effectLst/>
              <a:latin typeface="Arial" panose="020B0604020202020204" pitchFamily="34" charset="0"/>
            </a:endParaRPr>
          </a:p>
          <a:p>
            <a:endParaRPr lang="en-US" sz="2000" b="1" dirty="0">
              <a:solidFill>
                <a:srgbClr val="202122"/>
              </a:solidFill>
              <a:latin typeface="Arial" panose="020B0604020202020204" pitchFamily="34" charset="0"/>
            </a:endParaRPr>
          </a:p>
        </p:txBody>
      </p:sp>
      <p:sp>
        <p:nvSpPr>
          <p:cNvPr id="4" name="Content Placeholder 3">
            <a:extLst>
              <a:ext uri="{FF2B5EF4-FFF2-40B4-BE49-F238E27FC236}">
                <a16:creationId xmlns:a16="http://schemas.microsoft.com/office/drawing/2014/main" id="{45FC7E1A-11E4-4B11-AFF0-9FFC114E1863}"/>
              </a:ext>
            </a:extLst>
          </p:cNvPr>
          <p:cNvSpPr>
            <a:spLocks noGrp="1"/>
          </p:cNvSpPr>
          <p:nvPr>
            <p:ph sz="half" idx="2"/>
          </p:nvPr>
        </p:nvSpPr>
        <p:spPr/>
        <p:txBody>
          <a:bodyPr>
            <a:normAutofit/>
          </a:bodyPr>
          <a:lstStyle/>
          <a:p>
            <a:endParaRPr lang="en-PR"/>
          </a:p>
        </p:txBody>
      </p:sp>
      <p:pic>
        <p:nvPicPr>
          <p:cNvPr id="1026" name="Picture 2" descr="Geography of Piedmont - Wikipedia">
            <a:extLst>
              <a:ext uri="{FF2B5EF4-FFF2-40B4-BE49-F238E27FC236}">
                <a16:creationId xmlns:a16="http://schemas.microsoft.com/office/drawing/2014/main" id="{0FBB653E-42EB-16B9-92F1-5F9249FA7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506" y="1694102"/>
            <a:ext cx="4686987" cy="4614383"/>
          </a:xfrm>
          <a:prstGeom prst="rect">
            <a:avLst/>
          </a:prstGeom>
          <a:noFill/>
          <a:extLst>
            <a:ext uri="{909E8E84-426E-40DD-AFC4-6F175D3DCCD1}">
              <a14:hiddenFill xmlns:a14="http://schemas.microsoft.com/office/drawing/2010/main">
                <a:solidFill>
                  <a:srgbClr val="FFFFFF"/>
                </a:solidFill>
              </a14:hiddenFill>
            </a:ext>
          </a:extLst>
        </p:spPr>
      </p:pic>
      <p:sp>
        <p:nvSpPr>
          <p:cNvPr id="6" name="Minus Sign 5">
            <a:extLst>
              <a:ext uri="{FF2B5EF4-FFF2-40B4-BE49-F238E27FC236}">
                <a16:creationId xmlns:a16="http://schemas.microsoft.com/office/drawing/2014/main" id="{356C0671-A292-C55F-F60E-C0F57DD76960}"/>
              </a:ext>
            </a:extLst>
          </p:cNvPr>
          <p:cNvSpPr/>
          <p:nvPr/>
        </p:nvSpPr>
        <p:spPr>
          <a:xfrm>
            <a:off x="-80682" y="1363046"/>
            <a:ext cx="4012602" cy="46257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R"/>
          </a:p>
        </p:txBody>
      </p:sp>
    </p:spTree>
    <p:extLst>
      <p:ext uri="{BB962C8B-B14F-4D97-AF65-F5344CB8AC3E}">
        <p14:creationId xmlns:p14="http://schemas.microsoft.com/office/powerpoint/2010/main" val="247478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16BD-1D4E-28F8-D5B7-DB2BDEA6D6FF}"/>
              </a:ext>
            </a:extLst>
          </p:cNvPr>
          <p:cNvSpPr>
            <a:spLocks noGrp="1"/>
          </p:cNvSpPr>
          <p:nvPr>
            <p:ph type="title"/>
          </p:nvPr>
        </p:nvSpPr>
        <p:spPr>
          <a:xfrm>
            <a:off x="838200" y="365125"/>
            <a:ext cx="4803475" cy="1006475"/>
          </a:xfrm>
        </p:spPr>
        <p:style>
          <a:lnRef idx="2">
            <a:schemeClr val="accent4"/>
          </a:lnRef>
          <a:fillRef idx="1">
            <a:schemeClr val="lt1"/>
          </a:fillRef>
          <a:effectRef idx="0">
            <a:schemeClr val="accent4"/>
          </a:effectRef>
          <a:fontRef idx="minor">
            <a:schemeClr val="dk1"/>
          </a:fontRef>
        </p:style>
        <p:txBody>
          <a:bodyPr/>
          <a:lstStyle/>
          <a:p>
            <a:r>
              <a:rPr lang="en-US" b="1" dirty="0" err="1"/>
              <a:t>Clima</a:t>
            </a:r>
            <a:r>
              <a:rPr lang="en-US" b="1" dirty="0"/>
              <a:t> y </a:t>
            </a:r>
            <a:r>
              <a:rPr lang="en-US" b="1" dirty="0" err="1"/>
              <a:t>Geografía</a:t>
            </a:r>
            <a:endParaRPr lang="en-PR" b="1" dirty="0"/>
          </a:p>
        </p:txBody>
      </p:sp>
      <p:sp>
        <p:nvSpPr>
          <p:cNvPr id="3" name="Content Placeholder 2">
            <a:extLst>
              <a:ext uri="{FF2B5EF4-FFF2-40B4-BE49-F238E27FC236}">
                <a16:creationId xmlns:a16="http://schemas.microsoft.com/office/drawing/2014/main" id="{855F3245-6919-EC6B-A7A0-012610CF68FE}"/>
              </a:ext>
            </a:extLst>
          </p:cNvPr>
          <p:cNvSpPr>
            <a:spLocks noGrp="1"/>
          </p:cNvSpPr>
          <p:nvPr>
            <p:ph sz="half" idx="1"/>
          </p:nvPr>
        </p:nvSpPr>
        <p:spPr/>
        <p:txBody>
          <a:bodyPr>
            <a:normAutofit lnSpcReduction="10000"/>
          </a:bodyPr>
          <a:lstStyle/>
          <a:p>
            <a:r>
              <a:rPr lang="en-US" sz="2400" dirty="0"/>
              <a:t>Los Alpes </a:t>
            </a:r>
            <a:r>
              <a:rPr lang="en-US" sz="2400" dirty="0" err="1"/>
              <a:t>crean</a:t>
            </a:r>
            <a:r>
              <a:rPr lang="en-US" sz="2400" dirty="0"/>
              <a:t> </a:t>
            </a:r>
            <a:r>
              <a:rPr lang="en-US" sz="2400" dirty="0" err="1"/>
              <a:t>una</a:t>
            </a:r>
            <a:r>
              <a:rPr lang="en-US" sz="2400" dirty="0"/>
              <a:t> barrera </a:t>
            </a:r>
            <a:r>
              <a:rPr lang="en-US" sz="2400" dirty="0" err="1"/>
              <a:t>desde</a:t>
            </a:r>
            <a:r>
              <a:rPr lang="en-US" sz="2400" dirty="0"/>
              <a:t> </a:t>
            </a:r>
            <a:r>
              <a:rPr lang="en-US" sz="2400" dirty="0" err="1"/>
              <a:t>el</a:t>
            </a:r>
            <a:r>
              <a:rPr lang="en-US" sz="2400" dirty="0"/>
              <a:t> </a:t>
            </a:r>
            <a:r>
              <a:rPr lang="en-US" sz="2400" dirty="0" err="1"/>
              <a:t>norte</a:t>
            </a:r>
            <a:r>
              <a:rPr lang="en-US" sz="2400" dirty="0"/>
              <a:t> hasta </a:t>
            </a:r>
            <a:r>
              <a:rPr lang="en-US" sz="2400" dirty="0" err="1"/>
              <a:t>el</a:t>
            </a:r>
            <a:r>
              <a:rPr lang="en-US" sz="2400" dirty="0"/>
              <a:t> </a:t>
            </a:r>
            <a:r>
              <a:rPr lang="en-US" sz="2400" dirty="0" err="1"/>
              <a:t>oeste</a:t>
            </a:r>
            <a:r>
              <a:rPr lang="en-US" sz="2400" dirty="0"/>
              <a:t>. </a:t>
            </a:r>
            <a:r>
              <a:rPr lang="en-US" sz="2400" dirty="0" err="1"/>
              <a:t>Producen</a:t>
            </a:r>
            <a:r>
              <a:rPr lang="en-US" sz="2400" dirty="0"/>
              <a:t> </a:t>
            </a:r>
            <a:r>
              <a:rPr lang="en-US" sz="2400" dirty="0" err="1"/>
              <a:t>el</a:t>
            </a:r>
            <a:r>
              <a:rPr lang="en-US" sz="2400" dirty="0"/>
              <a:t> </a:t>
            </a:r>
            <a:r>
              <a:rPr lang="en-US" sz="2400" dirty="0" err="1"/>
              <a:t>efecto</a:t>
            </a:r>
            <a:r>
              <a:rPr lang="en-US" sz="2400" dirty="0"/>
              <a:t> de sombra de Lluvia (rain shadow effect).</a:t>
            </a:r>
          </a:p>
          <a:p>
            <a:r>
              <a:rPr lang="en-US" sz="2400" dirty="0"/>
              <a:t>Las </a:t>
            </a:r>
            <a:r>
              <a:rPr lang="en-US" sz="2400" dirty="0" err="1"/>
              <a:t>montañas</a:t>
            </a:r>
            <a:r>
              <a:rPr lang="en-US" sz="2400" dirty="0"/>
              <a:t> Apennines </a:t>
            </a:r>
            <a:r>
              <a:rPr lang="en-US" sz="2400" dirty="0" err="1"/>
              <a:t>crean</a:t>
            </a:r>
            <a:r>
              <a:rPr lang="en-US" sz="2400" dirty="0"/>
              <a:t> </a:t>
            </a:r>
            <a:r>
              <a:rPr lang="en-US" sz="2400" dirty="0" err="1"/>
              <a:t>una</a:t>
            </a:r>
            <a:r>
              <a:rPr lang="en-US" sz="2400" dirty="0"/>
              <a:t> barrera </a:t>
            </a:r>
            <a:r>
              <a:rPr lang="en-US" sz="2400" dirty="0" err="1"/>
              <a:t>hacia</a:t>
            </a:r>
            <a:r>
              <a:rPr lang="en-US" sz="2400" dirty="0"/>
              <a:t> </a:t>
            </a:r>
            <a:r>
              <a:rPr lang="en-US" sz="2400" dirty="0" err="1"/>
              <a:t>el</a:t>
            </a:r>
            <a:r>
              <a:rPr lang="en-US" sz="2400" dirty="0"/>
              <a:t> sur.</a:t>
            </a:r>
          </a:p>
          <a:p>
            <a:r>
              <a:rPr lang="en-US" sz="2400" dirty="0"/>
              <a:t>El </a:t>
            </a:r>
            <a:r>
              <a:rPr lang="en-US" sz="2400" dirty="0" err="1"/>
              <a:t>valle</a:t>
            </a:r>
            <a:r>
              <a:rPr lang="en-US" sz="2400" dirty="0"/>
              <a:t> de Po </a:t>
            </a:r>
            <a:r>
              <a:rPr lang="en-US" sz="2400" dirty="0" err="1"/>
              <a:t>aporta</a:t>
            </a:r>
            <a:r>
              <a:rPr lang="en-US" sz="2400" dirty="0"/>
              <a:t> la </a:t>
            </a:r>
            <a:r>
              <a:rPr lang="en-US" sz="2400" dirty="0" err="1"/>
              <a:t>niebla</a:t>
            </a:r>
            <a:r>
              <a:rPr lang="en-US" sz="2400" dirty="0"/>
              <a:t> (la </a:t>
            </a:r>
            <a:r>
              <a:rPr lang="en-US" sz="2400" dirty="0" err="1"/>
              <a:t>cual</a:t>
            </a:r>
            <a:r>
              <a:rPr lang="en-US" sz="2400" dirty="0"/>
              <a:t> </a:t>
            </a:r>
            <a:r>
              <a:rPr lang="en-US" sz="2400" dirty="0" err="1"/>
              <a:t>tiene</a:t>
            </a:r>
            <a:r>
              <a:rPr lang="en-US" sz="2400" dirty="0"/>
              <a:t> </a:t>
            </a:r>
            <a:r>
              <a:rPr lang="en-US" sz="2400" dirty="0" err="1"/>
              <a:t>una</a:t>
            </a:r>
            <a:r>
              <a:rPr lang="en-US" sz="2400" dirty="0"/>
              <a:t> </a:t>
            </a:r>
            <a:r>
              <a:rPr lang="en-US" sz="2400" dirty="0" err="1"/>
              <a:t>importante</a:t>
            </a:r>
            <a:r>
              <a:rPr lang="en-US" sz="2400" dirty="0"/>
              <a:t> </a:t>
            </a:r>
            <a:r>
              <a:rPr lang="en-US" sz="2400" dirty="0" err="1"/>
              <a:t>función</a:t>
            </a:r>
            <a:r>
              <a:rPr lang="en-US" sz="2400" dirty="0"/>
              <a:t> </a:t>
            </a:r>
            <a:r>
              <a:rPr lang="en-US" sz="2400" dirty="0" err="1"/>
              <a:t>en</a:t>
            </a:r>
            <a:r>
              <a:rPr lang="en-US" sz="2400" dirty="0"/>
              <a:t> la </a:t>
            </a:r>
            <a:r>
              <a:rPr lang="en-US" sz="2400" dirty="0" err="1"/>
              <a:t>maduración</a:t>
            </a:r>
            <a:r>
              <a:rPr lang="en-US" sz="2400" dirty="0"/>
              <a:t> de las </a:t>
            </a:r>
            <a:r>
              <a:rPr lang="en-US" sz="2400" dirty="0" err="1"/>
              <a:t>uvas</a:t>
            </a:r>
            <a:r>
              <a:rPr lang="en-US" sz="2400" dirty="0"/>
              <a:t>).</a:t>
            </a:r>
          </a:p>
          <a:p>
            <a:r>
              <a:rPr lang="en-US" sz="2400" dirty="0" err="1"/>
              <a:t>Clima</a:t>
            </a:r>
            <a:r>
              <a:rPr lang="en-US" sz="2400" dirty="0"/>
              <a:t> Continental </a:t>
            </a:r>
            <a:r>
              <a:rPr lang="en-US" sz="2400" dirty="0" err="1"/>
              <a:t>en</a:t>
            </a:r>
            <a:r>
              <a:rPr lang="en-US" sz="2400" dirty="0"/>
              <a:t> general con </a:t>
            </a:r>
            <a:r>
              <a:rPr lang="en-US" sz="2400" dirty="0" err="1"/>
              <a:t>influencia</a:t>
            </a:r>
            <a:r>
              <a:rPr lang="en-US" sz="2400" dirty="0"/>
              <a:t> </a:t>
            </a:r>
            <a:r>
              <a:rPr lang="en-US" sz="2400" dirty="0" err="1"/>
              <a:t>marítima</a:t>
            </a:r>
            <a:r>
              <a:rPr lang="en-US" sz="2400" dirty="0"/>
              <a:t> </a:t>
            </a:r>
            <a:r>
              <a:rPr lang="en-US" sz="2400" dirty="0" err="1"/>
              <a:t>en</a:t>
            </a:r>
            <a:r>
              <a:rPr lang="en-US" sz="2400" dirty="0"/>
              <a:t> </a:t>
            </a:r>
            <a:r>
              <a:rPr lang="en-US" sz="2400" dirty="0" err="1"/>
              <a:t>el</a:t>
            </a:r>
            <a:r>
              <a:rPr lang="en-US" sz="2400" dirty="0"/>
              <a:t> sur </a:t>
            </a:r>
            <a:r>
              <a:rPr lang="en-US" sz="2400" dirty="0" err="1"/>
              <a:t>este</a:t>
            </a:r>
            <a:r>
              <a:rPr lang="en-US" sz="2400" dirty="0"/>
              <a:t> gracias al Mar </a:t>
            </a:r>
            <a:r>
              <a:rPr lang="en-US" sz="2400" dirty="0" err="1"/>
              <a:t>Mediterráneo</a:t>
            </a:r>
            <a:r>
              <a:rPr lang="en-US" sz="2400" dirty="0"/>
              <a:t>.  </a:t>
            </a:r>
          </a:p>
          <a:p>
            <a:endParaRPr lang="en-PR" sz="2400" dirty="0"/>
          </a:p>
        </p:txBody>
      </p:sp>
      <p:sp>
        <p:nvSpPr>
          <p:cNvPr id="4" name="Content Placeholder 3">
            <a:extLst>
              <a:ext uri="{FF2B5EF4-FFF2-40B4-BE49-F238E27FC236}">
                <a16:creationId xmlns:a16="http://schemas.microsoft.com/office/drawing/2014/main" id="{70B3D530-F9D7-A8CE-071C-CB4D5042EB65}"/>
              </a:ext>
            </a:extLst>
          </p:cNvPr>
          <p:cNvSpPr>
            <a:spLocks noGrp="1"/>
          </p:cNvSpPr>
          <p:nvPr>
            <p:ph sz="half" idx="2"/>
          </p:nvPr>
        </p:nvSpPr>
        <p:spPr/>
        <p:txBody>
          <a:bodyPr>
            <a:normAutofit lnSpcReduction="10000"/>
          </a:bodyPr>
          <a:lstStyle/>
          <a:p>
            <a:endParaRPr lang="en-PR" dirty="0"/>
          </a:p>
        </p:txBody>
      </p:sp>
      <p:pic>
        <p:nvPicPr>
          <p:cNvPr id="5" name="Picture 2" descr="Map of Piedmont. The geographical position of the three stations... |  Download Scientific Diagram">
            <a:extLst>
              <a:ext uri="{FF2B5EF4-FFF2-40B4-BE49-F238E27FC236}">
                <a16:creationId xmlns:a16="http://schemas.microsoft.com/office/drawing/2014/main" id="{21BC6332-02C8-9590-ABB8-4D9947327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327" y="0"/>
            <a:ext cx="5155719" cy="656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08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DAFA9-6B74-5DFA-72C3-B0910C681736}"/>
              </a:ext>
            </a:extLst>
          </p:cNvPr>
          <p:cNvSpPr>
            <a:spLocks noGrp="1"/>
          </p:cNvSpPr>
          <p:nvPr>
            <p:ph type="title"/>
          </p:nvPr>
        </p:nvSpPr>
        <p:spPr>
          <a:xfrm>
            <a:off x="838201" y="365125"/>
            <a:ext cx="3314699" cy="1139825"/>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algn="ctr"/>
            <a:r>
              <a:rPr lang="en-US" b="1" dirty="0">
                <a:solidFill>
                  <a:schemeClr val="tx1"/>
                </a:solidFill>
                <a:latin typeface="+mj-lt"/>
                <a:ea typeface="+mj-ea"/>
                <a:cs typeface="+mj-cs"/>
              </a:rPr>
              <a:t>Historia</a:t>
            </a:r>
          </a:p>
        </p:txBody>
      </p:sp>
      <p:sp>
        <p:nvSpPr>
          <p:cNvPr id="3" name="Content Placeholder 2">
            <a:extLst>
              <a:ext uri="{FF2B5EF4-FFF2-40B4-BE49-F238E27FC236}">
                <a16:creationId xmlns:a16="http://schemas.microsoft.com/office/drawing/2014/main" id="{BEA07DE6-D182-5D48-EB7E-2ACFA1482F25}"/>
              </a:ext>
            </a:extLst>
          </p:cNvPr>
          <p:cNvSpPr>
            <a:spLocks noGrp="1"/>
          </p:cNvSpPr>
          <p:nvPr>
            <p:ph sz="half" idx="1"/>
          </p:nvPr>
        </p:nvSpPr>
        <p:spPr>
          <a:xfrm>
            <a:off x="569343" y="1966823"/>
            <a:ext cx="4888478" cy="4526052"/>
          </a:xfrm>
        </p:spPr>
        <p:txBody>
          <a:bodyPr vert="horz" lIns="91440" tIns="45720" rIns="91440" bIns="45720" rtlCol="0">
            <a:normAutofit lnSpcReduction="10000"/>
          </a:bodyPr>
          <a:lstStyle/>
          <a:p>
            <a:r>
              <a:rPr lang="en-US" sz="2400" b="1" dirty="0" err="1"/>
              <a:t>Antiguos</a:t>
            </a:r>
            <a:r>
              <a:rPr lang="en-US" sz="2400" b="1" dirty="0"/>
              <a:t> </a:t>
            </a:r>
            <a:r>
              <a:rPr lang="en-US" sz="2400" b="1" dirty="0" err="1"/>
              <a:t>Griegos</a:t>
            </a:r>
            <a:r>
              <a:rPr lang="en-US" sz="2400" b="1" dirty="0"/>
              <a:t>: </a:t>
            </a:r>
            <a:r>
              <a:rPr lang="en-US" sz="2400" dirty="0"/>
              <a:t>“</a:t>
            </a:r>
            <a:r>
              <a:rPr lang="en-US" sz="2400" i="1" dirty="0" err="1"/>
              <a:t>Oenotruda</a:t>
            </a:r>
            <a:r>
              <a:rPr lang="en-US" sz="2400" i="1" dirty="0"/>
              <a:t>” </a:t>
            </a:r>
            <a:r>
              <a:rPr lang="en-US" sz="2400" dirty="0"/>
              <a:t>(tierra de vinos). </a:t>
            </a:r>
            <a:r>
              <a:rPr lang="en-US" sz="2400" dirty="0" err="1"/>
              <a:t>Muchas</a:t>
            </a:r>
            <a:r>
              <a:rPr lang="en-US" sz="2400" dirty="0"/>
              <a:t> </a:t>
            </a:r>
            <a:r>
              <a:rPr lang="en-US" sz="2400" dirty="0" err="1"/>
              <a:t>uvas</a:t>
            </a:r>
            <a:r>
              <a:rPr lang="en-US" sz="2400" dirty="0"/>
              <a:t> </a:t>
            </a:r>
            <a:r>
              <a:rPr lang="en-US" sz="2400" dirty="0" err="1"/>
              <a:t>nativas</a:t>
            </a:r>
            <a:r>
              <a:rPr lang="en-US" sz="2400" dirty="0"/>
              <a:t>.</a:t>
            </a:r>
          </a:p>
          <a:p>
            <a:r>
              <a:rPr lang="en-US" sz="2400" dirty="0" err="1"/>
              <a:t>Cultivado</a:t>
            </a:r>
            <a:r>
              <a:rPr lang="en-US" sz="2400" dirty="0"/>
              <a:t> luego </a:t>
            </a:r>
            <a:r>
              <a:rPr lang="en-US" sz="2400" dirty="0" err="1"/>
              <a:t>por</a:t>
            </a:r>
            <a:r>
              <a:rPr lang="en-US" sz="2400" dirty="0"/>
              <a:t> </a:t>
            </a:r>
            <a:r>
              <a:rPr lang="en-US" sz="2400" dirty="0" err="1"/>
              <a:t>los</a:t>
            </a:r>
            <a:r>
              <a:rPr lang="en-US" sz="2400" dirty="0"/>
              <a:t> Romanos.</a:t>
            </a:r>
          </a:p>
          <a:p>
            <a:r>
              <a:rPr lang="en-US" sz="2400" b="1" dirty="0" err="1"/>
              <a:t>Siglo</a:t>
            </a:r>
            <a:r>
              <a:rPr lang="en-US" sz="2400" b="1" dirty="0"/>
              <a:t> 14: </a:t>
            </a:r>
            <a:r>
              <a:rPr lang="en-US" sz="2400" dirty="0"/>
              <a:t>de </a:t>
            </a:r>
            <a:r>
              <a:rPr lang="en-US" sz="2400" dirty="0" err="1"/>
              <a:t>los</a:t>
            </a:r>
            <a:r>
              <a:rPr lang="en-US" sz="2400" dirty="0"/>
              <a:t> </a:t>
            </a:r>
            <a:r>
              <a:rPr lang="en-US" sz="2400" dirty="0" err="1"/>
              <a:t>primeros</a:t>
            </a:r>
            <a:r>
              <a:rPr lang="en-US" sz="2400" dirty="0"/>
              <a:t> </a:t>
            </a:r>
            <a:r>
              <a:rPr lang="en-US" sz="2400" dirty="0" err="1"/>
              <a:t>escritos</a:t>
            </a:r>
            <a:r>
              <a:rPr lang="en-US" sz="2400" dirty="0"/>
              <a:t> </a:t>
            </a:r>
            <a:r>
              <a:rPr lang="en-US" sz="2400" dirty="0" err="1"/>
              <a:t>sobre</a:t>
            </a:r>
            <a:r>
              <a:rPr lang="en-US" sz="2400" dirty="0"/>
              <a:t> </a:t>
            </a:r>
            <a:r>
              <a:rPr lang="en-US" sz="2400" dirty="0" err="1"/>
              <a:t>el</a:t>
            </a:r>
            <a:r>
              <a:rPr lang="en-US" sz="2400" dirty="0"/>
              <a:t> vino den Piedmont: se describe vino dulce al </a:t>
            </a:r>
            <a:r>
              <a:rPr lang="en-US" sz="2400" dirty="0" err="1"/>
              <a:t>estilo</a:t>
            </a:r>
            <a:r>
              <a:rPr lang="en-US" sz="2400" dirty="0"/>
              <a:t> </a:t>
            </a:r>
            <a:r>
              <a:rPr lang="en-US" sz="2400" dirty="0" err="1"/>
              <a:t>griego</a:t>
            </a:r>
            <a:r>
              <a:rPr lang="en-US" sz="2400" dirty="0"/>
              <a:t>. </a:t>
            </a:r>
          </a:p>
          <a:p>
            <a:r>
              <a:rPr lang="en-US" sz="2400" dirty="0"/>
              <a:t> </a:t>
            </a:r>
            <a:r>
              <a:rPr lang="en-US" sz="2400" b="1" dirty="0" err="1"/>
              <a:t>Siglo</a:t>
            </a:r>
            <a:r>
              <a:rPr lang="en-US" sz="2400" b="1" dirty="0"/>
              <a:t> 17: </a:t>
            </a:r>
            <a:r>
              <a:rPr lang="en-US" sz="2400" i="1" dirty="0" err="1"/>
              <a:t>Chiaretto</a:t>
            </a:r>
            <a:r>
              <a:rPr lang="en-US" sz="2400" i="1" dirty="0"/>
              <a:t>:</a:t>
            </a:r>
            <a:r>
              <a:rPr lang="en-US" sz="2400" dirty="0"/>
              <a:t> vino rojo de la uva Nebbiolo. </a:t>
            </a:r>
          </a:p>
          <a:p>
            <a:r>
              <a:rPr lang="en-US" sz="2400" b="1" dirty="0" err="1"/>
              <a:t>Siglo</a:t>
            </a:r>
            <a:r>
              <a:rPr lang="en-US" sz="2400" b="1" dirty="0"/>
              <a:t> 19: </a:t>
            </a:r>
            <a:r>
              <a:rPr lang="en-US" sz="2400" dirty="0"/>
              <a:t>“Risorgimento”, </a:t>
            </a:r>
            <a:r>
              <a:rPr lang="en-US" sz="2400" b="1" i="0" dirty="0">
                <a:effectLst/>
              </a:rPr>
              <a:t>Camillo </a:t>
            </a:r>
            <a:r>
              <a:rPr lang="en-US" sz="2400" b="1" i="0" dirty="0" err="1">
                <a:effectLst/>
              </a:rPr>
              <a:t>Benso</a:t>
            </a:r>
            <a:r>
              <a:rPr lang="en-US" sz="2400" b="1" i="0" dirty="0">
                <a:effectLst/>
              </a:rPr>
              <a:t>, conte di Cavour and Giuseppe Garibaldi</a:t>
            </a:r>
            <a:r>
              <a:rPr lang="en-US" sz="2000" dirty="0"/>
              <a:t>. </a:t>
            </a:r>
          </a:p>
          <a:p>
            <a:endParaRPr lang="en-US" sz="2000" dirty="0"/>
          </a:p>
          <a:p>
            <a:endParaRPr lang="en-US" sz="2000" dirty="0"/>
          </a:p>
          <a:p>
            <a:endParaRPr lang="en-US" sz="2000" dirty="0"/>
          </a:p>
          <a:p>
            <a:endParaRPr lang="en-US" sz="2000" dirty="0"/>
          </a:p>
          <a:p>
            <a:endParaRPr lang="en-US" sz="2000" dirty="0"/>
          </a:p>
        </p:txBody>
      </p:sp>
      <p:pic>
        <p:nvPicPr>
          <p:cNvPr id="4098" name="Picture 2">
            <a:extLst>
              <a:ext uri="{FF2B5EF4-FFF2-40B4-BE49-F238E27FC236}">
                <a16:creationId xmlns:a16="http://schemas.microsoft.com/office/drawing/2014/main" id="{7E237541-FFE2-9D59-0EE6-AAE4AF3B03E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437" r="2" b="12207"/>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79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EABE-A2BB-9C1F-41C9-45D53F0ADE34}"/>
              </a:ext>
            </a:extLst>
          </p:cNvPr>
          <p:cNvSpPr>
            <a:spLocks noGrp="1"/>
          </p:cNvSpPr>
          <p:nvPr>
            <p:ph type="title"/>
          </p:nvPr>
        </p:nvSpPr>
        <p:spPr>
          <a:xfrm>
            <a:off x="293297" y="388189"/>
            <a:ext cx="4536056" cy="859826"/>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3600" b="1" dirty="0"/>
              <a:t>La Tierra y </a:t>
            </a:r>
            <a:r>
              <a:rPr lang="en-US" sz="3600" b="1" dirty="0" err="1"/>
              <a:t>los</a:t>
            </a:r>
            <a:r>
              <a:rPr lang="en-US" sz="3600" b="1" dirty="0"/>
              <a:t> </a:t>
            </a:r>
            <a:r>
              <a:rPr lang="en-US" sz="3600" b="1" dirty="0" err="1"/>
              <a:t>Viñedos</a:t>
            </a:r>
            <a:endParaRPr lang="en-PR" sz="3600" b="1" dirty="0"/>
          </a:p>
        </p:txBody>
      </p:sp>
      <p:sp>
        <p:nvSpPr>
          <p:cNvPr id="3" name="Content Placeholder 2">
            <a:extLst>
              <a:ext uri="{FF2B5EF4-FFF2-40B4-BE49-F238E27FC236}">
                <a16:creationId xmlns:a16="http://schemas.microsoft.com/office/drawing/2014/main" id="{5FE8396A-9306-712F-BFD7-BBD6C68195FA}"/>
              </a:ext>
            </a:extLst>
          </p:cNvPr>
          <p:cNvSpPr>
            <a:spLocks noGrp="1"/>
          </p:cNvSpPr>
          <p:nvPr>
            <p:ph sz="half" idx="1"/>
          </p:nvPr>
        </p:nvSpPr>
        <p:spPr>
          <a:xfrm>
            <a:off x="293297" y="1190445"/>
            <a:ext cx="5726503" cy="5279366"/>
          </a:xfrm>
        </p:spPr>
        <p:txBody>
          <a:bodyPr>
            <a:normAutofit lnSpcReduction="10000"/>
          </a:bodyPr>
          <a:lstStyle/>
          <a:p>
            <a:endParaRPr lang="en-US" sz="2400" dirty="0"/>
          </a:p>
          <a:p>
            <a:r>
              <a:rPr lang="en-US" sz="2400" dirty="0"/>
              <a:t>La </a:t>
            </a:r>
            <a:r>
              <a:rPr lang="en-US" sz="2400" dirty="0" err="1"/>
              <a:t>mayoría</a:t>
            </a:r>
            <a:r>
              <a:rPr lang="en-US" sz="2400" dirty="0"/>
              <a:t> de </a:t>
            </a:r>
            <a:r>
              <a:rPr lang="en-US" sz="2400" dirty="0" err="1"/>
              <a:t>los</a:t>
            </a:r>
            <a:r>
              <a:rPr lang="en-US" sz="2400" dirty="0"/>
              <a:t> </a:t>
            </a:r>
            <a:r>
              <a:rPr lang="en-US" sz="2400" dirty="0" err="1"/>
              <a:t>viñedos</a:t>
            </a:r>
            <a:r>
              <a:rPr lang="en-US" sz="2400" dirty="0"/>
              <a:t> </a:t>
            </a:r>
            <a:r>
              <a:rPr lang="en-US" sz="2400" dirty="0" err="1"/>
              <a:t>están</a:t>
            </a:r>
            <a:r>
              <a:rPr lang="en-US" sz="2400" dirty="0"/>
              <a:t> </a:t>
            </a:r>
            <a:r>
              <a:rPr lang="en-US" sz="2400" dirty="0" err="1"/>
              <a:t>localizados</a:t>
            </a:r>
            <a:r>
              <a:rPr lang="en-US" sz="2400" dirty="0"/>
              <a:t> </a:t>
            </a:r>
            <a:r>
              <a:rPr lang="en-US" sz="2400" dirty="0" err="1"/>
              <a:t>en</a:t>
            </a:r>
            <a:r>
              <a:rPr lang="en-US" sz="2400" dirty="0"/>
              <a:t> </a:t>
            </a:r>
            <a:r>
              <a:rPr lang="en-US" sz="2400" dirty="0" err="1"/>
              <a:t>el</a:t>
            </a:r>
            <a:r>
              <a:rPr lang="en-US" sz="2400" dirty="0"/>
              <a:t> </a:t>
            </a:r>
            <a:r>
              <a:rPr lang="en-US" sz="2400" dirty="0" err="1"/>
              <a:t>este</a:t>
            </a:r>
            <a:r>
              <a:rPr lang="en-US" sz="2400" dirty="0"/>
              <a:t> y al sur de la </a:t>
            </a:r>
            <a:r>
              <a:rPr lang="en-US" sz="2400" dirty="0" err="1"/>
              <a:t>región</a:t>
            </a:r>
            <a:r>
              <a:rPr lang="en-US" sz="2400" dirty="0"/>
              <a:t>, </a:t>
            </a:r>
            <a:r>
              <a:rPr lang="en-US" sz="2400" dirty="0" err="1"/>
              <a:t>donde</a:t>
            </a:r>
            <a:r>
              <a:rPr lang="en-US" sz="2400" dirty="0"/>
              <a:t> es </a:t>
            </a:r>
            <a:r>
              <a:rPr lang="en-US" sz="2400" dirty="0" err="1"/>
              <a:t>menos</a:t>
            </a:r>
            <a:r>
              <a:rPr lang="en-US" sz="2400" dirty="0"/>
              <a:t> </a:t>
            </a:r>
            <a:r>
              <a:rPr lang="en-US" sz="2400" dirty="0" err="1"/>
              <a:t>frío</a:t>
            </a:r>
            <a:r>
              <a:rPr lang="en-US" sz="2400" dirty="0"/>
              <a:t> (</a:t>
            </a:r>
            <a:r>
              <a:rPr lang="en-US" sz="2400" i="1" dirty="0"/>
              <a:t>heartland</a:t>
            </a:r>
            <a:r>
              <a:rPr lang="en-US" sz="2400" dirty="0"/>
              <a:t>).</a:t>
            </a:r>
          </a:p>
          <a:p>
            <a:r>
              <a:rPr lang="en-US" sz="2400" dirty="0"/>
              <a:t>Los </a:t>
            </a:r>
            <a:r>
              <a:rPr lang="en-US" sz="2400" dirty="0" err="1"/>
              <a:t>mejores</a:t>
            </a:r>
            <a:r>
              <a:rPr lang="en-US" sz="2400" dirty="0"/>
              <a:t> </a:t>
            </a:r>
            <a:r>
              <a:rPr lang="en-US" sz="2400" dirty="0" err="1"/>
              <a:t>viñedos</a:t>
            </a:r>
            <a:r>
              <a:rPr lang="en-US" sz="2400" dirty="0"/>
              <a:t> </a:t>
            </a:r>
            <a:r>
              <a:rPr lang="en-US" sz="2400" dirty="0" err="1"/>
              <a:t>están</a:t>
            </a:r>
            <a:r>
              <a:rPr lang="en-US" sz="2400" dirty="0"/>
              <a:t> </a:t>
            </a:r>
            <a:r>
              <a:rPr lang="en-US" sz="2400" dirty="0" err="1"/>
              <a:t>localizados</a:t>
            </a:r>
            <a:r>
              <a:rPr lang="en-US" sz="2400" dirty="0"/>
              <a:t> </a:t>
            </a:r>
            <a:r>
              <a:rPr lang="en-US" sz="2400" dirty="0" err="1"/>
              <a:t>en</a:t>
            </a:r>
            <a:r>
              <a:rPr lang="en-US" sz="2400" dirty="0"/>
              <a:t> dos regiones de </a:t>
            </a:r>
            <a:r>
              <a:rPr lang="en-US" sz="2400" dirty="0" err="1"/>
              <a:t>colinas</a:t>
            </a:r>
            <a:r>
              <a:rPr lang="en-US" sz="2400" dirty="0"/>
              <a:t> </a:t>
            </a:r>
            <a:r>
              <a:rPr lang="en-US" sz="2400" dirty="0" err="1"/>
              <a:t>hacia</a:t>
            </a:r>
            <a:r>
              <a:rPr lang="en-US" sz="2400" dirty="0"/>
              <a:t> </a:t>
            </a:r>
            <a:r>
              <a:rPr lang="en-US" sz="2400" dirty="0" err="1"/>
              <a:t>el</a:t>
            </a:r>
            <a:r>
              <a:rPr lang="en-US" sz="2400" dirty="0"/>
              <a:t> </a:t>
            </a:r>
            <a:r>
              <a:rPr lang="en-US" sz="2400" dirty="0" err="1"/>
              <a:t>sureste</a:t>
            </a:r>
            <a:r>
              <a:rPr lang="en-US" sz="2400" dirty="0"/>
              <a:t> </a:t>
            </a:r>
            <a:r>
              <a:rPr lang="en-US" sz="2400" dirty="0" err="1"/>
              <a:t>llamadas</a:t>
            </a:r>
            <a:r>
              <a:rPr lang="en-US" sz="2400" dirty="0"/>
              <a:t>: </a:t>
            </a:r>
            <a:r>
              <a:rPr lang="en-US" sz="2400" u="sng" dirty="0"/>
              <a:t>Monferrato y </a:t>
            </a:r>
            <a:r>
              <a:rPr lang="en-US" sz="2400" u="sng" dirty="0" err="1"/>
              <a:t>el</a:t>
            </a:r>
            <a:r>
              <a:rPr lang="en-US" sz="2400" u="sng" dirty="0"/>
              <a:t> Langhe</a:t>
            </a:r>
            <a:r>
              <a:rPr lang="en-US" sz="2400" dirty="0"/>
              <a:t>. </a:t>
            </a:r>
          </a:p>
          <a:p>
            <a:r>
              <a:rPr lang="en-US" sz="2400" dirty="0"/>
              <a:t>En </a:t>
            </a:r>
            <a:r>
              <a:rPr lang="en-US" sz="2400" dirty="0" err="1"/>
              <a:t>estas</a:t>
            </a:r>
            <a:r>
              <a:rPr lang="en-US" sz="2400" dirty="0"/>
              <a:t> dos regiones se </a:t>
            </a:r>
            <a:r>
              <a:rPr lang="en-US" sz="2400" dirty="0" err="1"/>
              <a:t>encuentran</a:t>
            </a:r>
            <a:r>
              <a:rPr lang="en-US" sz="2400" dirty="0"/>
              <a:t> las </a:t>
            </a:r>
            <a:r>
              <a:rPr lang="en-US" sz="2400" dirty="0" err="1"/>
              <a:t>ciudades</a:t>
            </a:r>
            <a:r>
              <a:rPr lang="en-US" sz="2400" dirty="0"/>
              <a:t>: </a:t>
            </a:r>
            <a:r>
              <a:rPr lang="en-US" sz="2400" b="1" u="sng" dirty="0"/>
              <a:t>Alba</a:t>
            </a:r>
            <a:r>
              <a:rPr lang="en-US" sz="2400" dirty="0"/>
              <a:t>, Asti y Alessandria. </a:t>
            </a:r>
          </a:p>
          <a:p>
            <a:r>
              <a:rPr lang="en-US" sz="2400" b="1" dirty="0" err="1"/>
              <a:t>Suelo</a:t>
            </a:r>
            <a:r>
              <a:rPr lang="en-US" sz="2400" b="1" dirty="0"/>
              <a:t>: </a:t>
            </a:r>
            <a:r>
              <a:rPr lang="en-US" sz="2400" dirty="0" err="1"/>
              <a:t>arcilla</a:t>
            </a:r>
            <a:r>
              <a:rPr lang="en-US" sz="2400" dirty="0"/>
              <a:t>, limo y arena. </a:t>
            </a:r>
          </a:p>
          <a:p>
            <a:r>
              <a:rPr lang="en-US" sz="2400" dirty="0"/>
              <a:t>Las </a:t>
            </a:r>
            <a:r>
              <a:rPr lang="en-US" sz="2400" dirty="0" err="1"/>
              <a:t>uvas</a:t>
            </a:r>
            <a:r>
              <a:rPr lang="en-US" sz="2400" dirty="0"/>
              <a:t> se </a:t>
            </a:r>
            <a:r>
              <a:rPr lang="en-US" sz="2400" dirty="0" err="1"/>
              <a:t>siembran</a:t>
            </a:r>
            <a:r>
              <a:rPr lang="en-US" sz="2400" dirty="0"/>
              <a:t> </a:t>
            </a:r>
            <a:r>
              <a:rPr lang="en-US" sz="2400" dirty="0" err="1"/>
              <a:t>en</a:t>
            </a:r>
            <a:r>
              <a:rPr lang="en-US" sz="2400" dirty="0"/>
              <a:t> las </a:t>
            </a:r>
            <a:r>
              <a:rPr lang="en-US" sz="2400" dirty="0" err="1"/>
              <a:t>colinas</a:t>
            </a:r>
            <a:r>
              <a:rPr lang="en-US" sz="2400" dirty="0"/>
              <a:t> que </a:t>
            </a:r>
            <a:r>
              <a:rPr lang="en-US" sz="2400" dirty="0" err="1"/>
              <a:t>miran</a:t>
            </a:r>
            <a:r>
              <a:rPr lang="en-US" sz="2400" dirty="0"/>
              <a:t> al sur, </a:t>
            </a:r>
            <a:r>
              <a:rPr lang="en-US" sz="2400" dirty="0" err="1"/>
              <a:t>donde</a:t>
            </a:r>
            <a:r>
              <a:rPr lang="en-US" sz="2400" dirty="0"/>
              <a:t> </a:t>
            </a:r>
            <a:r>
              <a:rPr lang="en-US" sz="2400" dirty="0" err="1"/>
              <a:t>tiene</a:t>
            </a:r>
            <a:r>
              <a:rPr lang="en-US" sz="2400" dirty="0"/>
              <a:t> </a:t>
            </a:r>
            <a:r>
              <a:rPr lang="en-US" sz="2400" dirty="0" err="1"/>
              <a:t>más</a:t>
            </a:r>
            <a:r>
              <a:rPr lang="en-US" sz="2400" dirty="0"/>
              <a:t> </a:t>
            </a:r>
            <a:r>
              <a:rPr lang="en-US" sz="2400" dirty="0" err="1"/>
              <a:t>contacto</a:t>
            </a:r>
            <a:r>
              <a:rPr lang="en-US" sz="2400" dirty="0"/>
              <a:t> con </a:t>
            </a:r>
            <a:r>
              <a:rPr lang="en-US" sz="2400" dirty="0" err="1"/>
              <a:t>el</a:t>
            </a:r>
            <a:r>
              <a:rPr lang="en-US" sz="2400" dirty="0"/>
              <a:t>       y se </a:t>
            </a:r>
            <a:r>
              <a:rPr lang="en-US" sz="2400" dirty="0" err="1"/>
              <a:t>derrita</a:t>
            </a:r>
            <a:r>
              <a:rPr lang="en-US" sz="2400" dirty="0"/>
              <a:t> mas </a:t>
            </a:r>
            <a:r>
              <a:rPr lang="en-US" sz="2400" dirty="0" err="1"/>
              <a:t>rápido</a:t>
            </a:r>
            <a:r>
              <a:rPr lang="en-US" sz="2400" dirty="0"/>
              <a:t> la </a:t>
            </a:r>
            <a:r>
              <a:rPr lang="en-US" sz="2400" dirty="0" err="1"/>
              <a:t>nieve</a:t>
            </a:r>
            <a:r>
              <a:rPr lang="en-US" sz="2400" dirty="0"/>
              <a:t> y </a:t>
            </a:r>
            <a:r>
              <a:rPr lang="en-US" sz="2400" dirty="0" err="1"/>
              <a:t>permitiendo</a:t>
            </a:r>
            <a:r>
              <a:rPr lang="en-US" sz="2400" dirty="0"/>
              <a:t> </a:t>
            </a:r>
            <a:r>
              <a:rPr lang="en-US" sz="2400" dirty="0" err="1"/>
              <a:t>el</a:t>
            </a:r>
            <a:r>
              <a:rPr lang="en-US" sz="2400" dirty="0"/>
              <a:t> </a:t>
            </a:r>
            <a:r>
              <a:rPr lang="en-US" sz="2400" dirty="0" err="1"/>
              <a:t>buen</a:t>
            </a:r>
            <a:r>
              <a:rPr lang="en-US" sz="2400" dirty="0"/>
              <a:t> </a:t>
            </a:r>
            <a:r>
              <a:rPr lang="en-US" sz="2400" dirty="0" err="1"/>
              <a:t>drenaje</a:t>
            </a:r>
            <a:r>
              <a:rPr lang="en-US" sz="2400" dirty="0"/>
              <a:t>. </a:t>
            </a:r>
          </a:p>
          <a:p>
            <a:endParaRPr lang="en-PR" sz="2400" dirty="0"/>
          </a:p>
        </p:txBody>
      </p:sp>
      <p:sp>
        <p:nvSpPr>
          <p:cNvPr id="4" name="Content Placeholder 3">
            <a:extLst>
              <a:ext uri="{FF2B5EF4-FFF2-40B4-BE49-F238E27FC236}">
                <a16:creationId xmlns:a16="http://schemas.microsoft.com/office/drawing/2014/main" id="{7E6AE39F-E2D5-ADB4-876E-7F55AE30703E}"/>
              </a:ext>
            </a:extLst>
          </p:cNvPr>
          <p:cNvSpPr>
            <a:spLocks noGrp="1"/>
          </p:cNvSpPr>
          <p:nvPr>
            <p:ph sz="half" idx="2"/>
          </p:nvPr>
        </p:nvSpPr>
        <p:spPr/>
        <p:txBody>
          <a:bodyPr>
            <a:normAutofit lnSpcReduction="10000"/>
          </a:bodyPr>
          <a:lstStyle/>
          <a:p>
            <a:endParaRPr lang="en-PR"/>
          </a:p>
        </p:txBody>
      </p:sp>
      <p:sp>
        <p:nvSpPr>
          <p:cNvPr id="5" name="Sun 4">
            <a:extLst>
              <a:ext uri="{FF2B5EF4-FFF2-40B4-BE49-F238E27FC236}">
                <a16:creationId xmlns:a16="http://schemas.microsoft.com/office/drawing/2014/main" id="{A393A4DB-44ED-2361-A5EE-01F593D6F423}"/>
              </a:ext>
            </a:extLst>
          </p:cNvPr>
          <p:cNvSpPr/>
          <p:nvPr/>
        </p:nvSpPr>
        <p:spPr>
          <a:xfrm>
            <a:off x="947963" y="5400136"/>
            <a:ext cx="293298" cy="258793"/>
          </a:xfrm>
          <a:prstGeom prst="su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PR"/>
          </a:p>
        </p:txBody>
      </p:sp>
      <p:pic>
        <p:nvPicPr>
          <p:cNvPr id="9220" name="Picture 4" descr="Piedmont-Wine-region-Map">
            <a:extLst>
              <a:ext uri="{FF2B5EF4-FFF2-40B4-BE49-F238E27FC236}">
                <a16:creationId xmlns:a16="http://schemas.microsoft.com/office/drawing/2014/main" id="{97A279D6-048C-D4C0-5EDF-2C40E48369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69"/>
          <a:stretch/>
        </p:blipFill>
        <p:spPr bwMode="auto">
          <a:xfrm>
            <a:off x="5846449" y="0"/>
            <a:ext cx="6603432" cy="675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4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B40C-4057-EA58-F41A-35815BCA9522}"/>
              </a:ext>
            </a:extLst>
          </p:cNvPr>
          <p:cNvSpPr>
            <a:spLocks noGrp="1"/>
          </p:cNvSpPr>
          <p:nvPr>
            <p:ph type="title"/>
          </p:nvPr>
        </p:nvSpPr>
        <p:spPr>
          <a:xfrm>
            <a:off x="622539" y="347873"/>
            <a:ext cx="4052977" cy="661418"/>
          </a:xfrm>
        </p:spPr>
        <p:txBody>
          <a:bodyPr>
            <a:normAutofit fontScale="90000"/>
          </a:bodyPr>
          <a:lstStyle/>
          <a:p>
            <a:r>
              <a:rPr lang="en-US" b="1" dirty="0"/>
              <a:t>Regiones </a:t>
            </a:r>
            <a:r>
              <a:rPr lang="en-US" b="1" dirty="0" err="1"/>
              <a:t>Vinícolas</a:t>
            </a:r>
            <a:endParaRPr lang="en-PR" b="1" dirty="0"/>
          </a:p>
        </p:txBody>
      </p:sp>
      <p:sp>
        <p:nvSpPr>
          <p:cNvPr id="3" name="Content Placeholder 2">
            <a:extLst>
              <a:ext uri="{FF2B5EF4-FFF2-40B4-BE49-F238E27FC236}">
                <a16:creationId xmlns:a16="http://schemas.microsoft.com/office/drawing/2014/main" id="{BDE30999-7182-DB18-830E-AC77ABFA5526}"/>
              </a:ext>
            </a:extLst>
          </p:cNvPr>
          <p:cNvSpPr>
            <a:spLocks noGrp="1"/>
          </p:cNvSpPr>
          <p:nvPr>
            <p:ph sz="half" idx="1"/>
          </p:nvPr>
        </p:nvSpPr>
        <p:spPr>
          <a:xfrm>
            <a:off x="250166" y="1499589"/>
            <a:ext cx="5589917" cy="5003410"/>
          </a:xfrm>
        </p:spPr>
        <p:txBody>
          <a:bodyPr>
            <a:normAutofit/>
          </a:bodyPr>
          <a:lstStyle/>
          <a:p>
            <a:r>
              <a:rPr lang="en-US" sz="2000" b="1" dirty="0"/>
              <a:t>“Heartland”</a:t>
            </a:r>
            <a:r>
              <a:rPr lang="en-US" sz="2000" b="1" i="1" dirty="0"/>
              <a:t>: </a:t>
            </a:r>
            <a:r>
              <a:rPr lang="en-US" sz="2000" dirty="0" err="1"/>
              <a:t>compuesto</a:t>
            </a:r>
            <a:r>
              <a:rPr lang="en-US" sz="2000" dirty="0"/>
              <a:t> </a:t>
            </a:r>
            <a:r>
              <a:rPr lang="en-US" sz="2000" dirty="0" err="1"/>
              <a:t>por</a:t>
            </a:r>
            <a:r>
              <a:rPr lang="en-US" sz="2000" dirty="0"/>
              <a:t> Asti, Alba y las regiones </a:t>
            </a:r>
            <a:r>
              <a:rPr lang="en-US" sz="2000" dirty="0" err="1"/>
              <a:t>alrededor</a:t>
            </a:r>
            <a:r>
              <a:rPr lang="en-US" sz="2000" dirty="0"/>
              <a:t>, que </a:t>
            </a:r>
            <a:r>
              <a:rPr lang="en-US" sz="2000" dirty="0" err="1"/>
              <a:t>componen</a:t>
            </a:r>
            <a:r>
              <a:rPr lang="en-US" sz="2000" dirty="0"/>
              <a:t> 50 </a:t>
            </a:r>
            <a:r>
              <a:rPr lang="en-US" sz="2000" dirty="0" err="1"/>
              <a:t>millas</a:t>
            </a:r>
            <a:r>
              <a:rPr lang="en-US" sz="2000" dirty="0"/>
              <a:t> de </a:t>
            </a:r>
            <a:r>
              <a:rPr lang="en-US" sz="2000" dirty="0" err="1"/>
              <a:t>diámetro</a:t>
            </a:r>
            <a:r>
              <a:rPr lang="en-US" sz="2000" dirty="0"/>
              <a:t>.</a:t>
            </a:r>
          </a:p>
          <a:p>
            <a:r>
              <a:rPr lang="en-US" sz="2000" dirty="0" err="1"/>
              <a:t>Alrededor</a:t>
            </a:r>
            <a:r>
              <a:rPr lang="en-US" sz="2000" dirty="0"/>
              <a:t> de Alba, </a:t>
            </a:r>
            <a:r>
              <a:rPr lang="en-US" sz="2000" dirty="0" err="1"/>
              <a:t>encontramos</a:t>
            </a:r>
            <a:r>
              <a:rPr lang="en-US" sz="2000" dirty="0"/>
              <a:t> las regiones de </a:t>
            </a:r>
            <a:r>
              <a:rPr lang="en-US" sz="2000" dirty="0" err="1"/>
              <a:t>los</a:t>
            </a:r>
            <a:r>
              <a:rPr lang="en-US" sz="2000" dirty="0"/>
              <a:t> </a:t>
            </a:r>
            <a:r>
              <a:rPr lang="en-US" sz="2000" dirty="0" err="1"/>
              <a:t>reconocidos</a:t>
            </a:r>
            <a:r>
              <a:rPr lang="en-US" sz="2000" dirty="0"/>
              <a:t> vinos: </a:t>
            </a:r>
            <a:r>
              <a:rPr lang="en-US" sz="2000" i="1" dirty="0"/>
              <a:t>Barolo y Barbaresco.  </a:t>
            </a:r>
          </a:p>
          <a:p>
            <a:endParaRPr lang="en-US" sz="2000" dirty="0"/>
          </a:p>
          <a:p>
            <a:r>
              <a:rPr lang="en-US" sz="2000" b="1" dirty="0">
                <a:cs typeface="Arial" panose="020B0604020202020204" pitchFamily="34" charset="0"/>
              </a:rPr>
              <a:t>Alto </a:t>
            </a:r>
            <a:r>
              <a:rPr lang="en-US" sz="2000" b="1" dirty="0" err="1">
                <a:cs typeface="Arial" panose="020B0604020202020204" pitchFamily="34" charset="0"/>
              </a:rPr>
              <a:t>Piedmonte</a:t>
            </a:r>
            <a:r>
              <a:rPr lang="en-US" sz="2000" b="1" dirty="0">
                <a:cs typeface="Arial" panose="020B0604020202020204" pitchFamily="34" charset="0"/>
              </a:rPr>
              <a:t>/Norte de Piedmont</a:t>
            </a:r>
            <a:r>
              <a:rPr lang="en-US" sz="2000" dirty="0">
                <a:cs typeface="Arial" panose="020B0604020202020204" pitchFamily="34" charset="0"/>
              </a:rPr>
              <a:t>: al </a:t>
            </a:r>
            <a:r>
              <a:rPr lang="en-US" sz="2000" dirty="0" err="1">
                <a:cs typeface="Arial" panose="020B0604020202020204" pitchFamily="34" charset="0"/>
              </a:rPr>
              <a:t>norte</a:t>
            </a:r>
            <a:r>
              <a:rPr lang="en-US" sz="2000" dirty="0">
                <a:cs typeface="Arial" panose="020B0604020202020204" pitchFamily="34" charset="0"/>
              </a:rPr>
              <a:t> de Turin. </a:t>
            </a:r>
          </a:p>
          <a:p>
            <a:r>
              <a:rPr lang="it-IT" sz="2000" b="0" i="0" dirty="0">
                <a:solidFill>
                  <a:srgbClr val="212121"/>
                </a:solidFill>
                <a:effectLst/>
                <a:cs typeface="Arial" panose="020B0604020202020204" pitchFamily="34" charset="0"/>
              </a:rPr>
              <a:t> </a:t>
            </a:r>
            <a:r>
              <a:rPr lang="it-IT" sz="2000" i="1" dirty="0">
                <a:cs typeface="Arial" panose="020B0604020202020204" pitchFamily="34" charset="0"/>
              </a:rPr>
              <a:t>Canavese</a:t>
            </a:r>
            <a:r>
              <a:rPr lang="it-IT" sz="2000" b="0" i="1" dirty="0">
                <a:effectLst/>
                <a:cs typeface="Arial" panose="020B0604020202020204" pitchFamily="34" charset="0"/>
              </a:rPr>
              <a:t>, </a:t>
            </a:r>
            <a:r>
              <a:rPr lang="it-IT" sz="2000" i="1" dirty="0">
                <a:cs typeface="Arial" panose="020B0604020202020204" pitchFamily="34" charset="0"/>
              </a:rPr>
              <a:t>Carema</a:t>
            </a:r>
            <a:r>
              <a:rPr lang="it-IT" sz="2000" b="0" i="1" dirty="0">
                <a:effectLst/>
                <a:cs typeface="Arial" panose="020B0604020202020204" pitchFamily="34" charset="0"/>
              </a:rPr>
              <a:t> and </a:t>
            </a:r>
            <a:r>
              <a:rPr lang="it-IT" sz="2000" i="1" dirty="0">
                <a:cs typeface="Arial" panose="020B0604020202020204" pitchFamily="34" charset="0"/>
              </a:rPr>
              <a:t>Erbaluce di Caluso. </a:t>
            </a:r>
          </a:p>
          <a:p>
            <a:r>
              <a:rPr lang="it-IT" sz="2000" dirty="0">
                <a:cs typeface="Arial" panose="020B0604020202020204" pitchFamily="34" charset="0"/>
              </a:rPr>
              <a:t>Al noreste de Canavense, se encuantran regiones pequeñas como: Ghemme y Gattinara, reconocidas por su vino basado en Spanna (Nebbiolo), son regiones DOCG. </a:t>
            </a:r>
          </a:p>
          <a:p>
            <a:endParaRPr lang="en-PR" sz="2400" i="1" dirty="0">
              <a:cs typeface="Arial" panose="020B0604020202020204" pitchFamily="34" charset="0"/>
            </a:endParaRPr>
          </a:p>
        </p:txBody>
      </p:sp>
      <p:sp>
        <p:nvSpPr>
          <p:cNvPr id="4" name="Content Placeholder 3">
            <a:extLst>
              <a:ext uri="{FF2B5EF4-FFF2-40B4-BE49-F238E27FC236}">
                <a16:creationId xmlns:a16="http://schemas.microsoft.com/office/drawing/2014/main" id="{E0CE113D-DE90-8EEA-C1CD-C09453B368D5}"/>
              </a:ext>
            </a:extLst>
          </p:cNvPr>
          <p:cNvSpPr>
            <a:spLocks noGrp="1"/>
          </p:cNvSpPr>
          <p:nvPr>
            <p:ph sz="half" idx="2"/>
          </p:nvPr>
        </p:nvSpPr>
        <p:spPr>
          <a:xfrm>
            <a:off x="6172200" y="1431984"/>
            <a:ext cx="5456208" cy="5184475"/>
          </a:xfrm>
        </p:spPr>
        <p:txBody>
          <a:bodyPr>
            <a:normAutofit/>
          </a:bodyPr>
          <a:lstStyle/>
          <a:p>
            <a:endParaRPr lang="en-PR" dirty="0"/>
          </a:p>
        </p:txBody>
      </p:sp>
      <p:pic>
        <p:nvPicPr>
          <p:cNvPr id="9224" name="Picture 8" descr="Rick's Take on The Greats of Piedmont - France44">
            <a:extLst>
              <a:ext uri="{FF2B5EF4-FFF2-40B4-BE49-F238E27FC236}">
                <a16:creationId xmlns:a16="http://schemas.microsoft.com/office/drawing/2014/main" id="{E281D419-43F6-1042-B8DE-E2A0BBEEE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185" y="520459"/>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CA51-DB3A-AE56-DD5B-C9F7076B3096}"/>
              </a:ext>
            </a:extLst>
          </p:cNvPr>
          <p:cNvSpPr>
            <a:spLocks noGrp="1"/>
          </p:cNvSpPr>
          <p:nvPr>
            <p:ph type="title"/>
          </p:nvPr>
        </p:nvSpPr>
        <p:spPr/>
        <p:txBody>
          <a:bodyPr/>
          <a:lstStyle/>
          <a:p>
            <a:endParaRPr lang="en-PR"/>
          </a:p>
        </p:txBody>
      </p:sp>
      <p:sp>
        <p:nvSpPr>
          <p:cNvPr id="3" name="Content Placeholder 2">
            <a:extLst>
              <a:ext uri="{FF2B5EF4-FFF2-40B4-BE49-F238E27FC236}">
                <a16:creationId xmlns:a16="http://schemas.microsoft.com/office/drawing/2014/main" id="{EA76CA2D-3A13-306B-E09D-CB352FC1512C}"/>
              </a:ext>
            </a:extLst>
          </p:cNvPr>
          <p:cNvSpPr>
            <a:spLocks noGrp="1"/>
          </p:cNvSpPr>
          <p:nvPr>
            <p:ph idx="1"/>
          </p:nvPr>
        </p:nvSpPr>
        <p:spPr/>
        <p:txBody>
          <a:bodyPr/>
          <a:lstStyle/>
          <a:p>
            <a:endParaRPr lang="en-PR" dirty="0"/>
          </a:p>
        </p:txBody>
      </p:sp>
      <p:pic>
        <p:nvPicPr>
          <p:cNvPr id="1026" name="Picture 2" descr="Piedmont - wine regions | Wine map, Wine region map, Piedmont wine">
            <a:extLst>
              <a:ext uri="{FF2B5EF4-FFF2-40B4-BE49-F238E27FC236}">
                <a16:creationId xmlns:a16="http://schemas.microsoft.com/office/drawing/2014/main" id="{85435A1F-FD5A-3F06-BB94-74C6F7BA8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480" y="0"/>
            <a:ext cx="61691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32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2707</TotalTime>
  <Words>2440</Words>
  <Application>Microsoft Office PowerPoint</Application>
  <PresentationFormat>Widescreen</PresentationFormat>
  <Paragraphs>226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-apple-system</vt:lpstr>
      <vt:lpstr>Arial</vt:lpstr>
      <vt:lpstr>Calibri</vt:lpstr>
      <vt:lpstr>Calibri Light</vt:lpstr>
      <vt:lpstr>Office Theme</vt:lpstr>
      <vt:lpstr>Piedmont, Italy By: Marielly Sierra</vt:lpstr>
      <vt:lpstr>Piedmont</vt:lpstr>
      <vt:lpstr>Introducción</vt:lpstr>
      <vt:lpstr> Pedemontium or Pedemontis (Pied-Mount): “al pie de la montaña”. Pied=pie, Mont </vt:lpstr>
      <vt:lpstr>Clima y Geografía</vt:lpstr>
      <vt:lpstr>Historia</vt:lpstr>
      <vt:lpstr>La Tierra y los Viñedos</vt:lpstr>
      <vt:lpstr>Regiones Vinícolas</vt:lpstr>
      <vt:lpstr>PowerPoint Presentation</vt:lpstr>
      <vt:lpstr>      Varietales Blancas</vt:lpstr>
      <vt:lpstr>      Varietales Rojas</vt:lpstr>
      <vt:lpstr> Vinos más Importantes de Piedmont</vt:lpstr>
      <vt:lpstr>PowerPoint Presentation</vt:lpstr>
      <vt:lpstr>Barolo y Barbaresco</vt:lpstr>
      <vt:lpstr>PowerPoint Presentation</vt:lpstr>
      <vt:lpstr>Varios de los mejores productores de Barolo y Barbaresco </vt:lpstr>
      <vt:lpstr>PowerPoint Presentation</vt:lpstr>
      <vt:lpstr>Barbera, Nebbiolo Laghne, Gattinara y Ghemme</vt:lpstr>
      <vt:lpstr>PowerPoint Presentation</vt:lpstr>
      <vt:lpstr>PowerPoint Presentation</vt:lpstr>
      <vt:lpstr>PowerPoint Presentation</vt:lpstr>
      <vt:lpstr>Brachetto D’ Acqui (DOCG)</vt:lpstr>
      <vt:lpstr>Referencias</vt:lpstr>
      <vt:lpstr>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Piedmont By: Marielly Sierra</dc:title>
  <dc:creator>Marielly Sierra</dc:creator>
  <cp:lastModifiedBy>Alejandro Ferris</cp:lastModifiedBy>
  <cp:revision>141</cp:revision>
  <dcterms:created xsi:type="dcterms:W3CDTF">2024-02-18T20:50:35Z</dcterms:created>
  <dcterms:modified xsi:type="dcterms:W3CDTF">2024-03-04T22:32:06Z</dcterms:modified>
</cp:coreProperties>
</file>