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93" r:id="rId4"/>
    <p:sldId id="313" r:id="rId5"/>
    <p:sldId id="314" r:id="rId6"/>
    <p:sldId id="407" r:id="rId7"/>
    <p:sldId id="406" r:id="rId8"/>
    <p:sldId id="312" r:id="rId9"/>
    <p:sldId id="315" r:id="rId10"/>
    <p:sldId id="394" r:id="rId11"/>
    <p:sldId id="395" r:id="rId12"/>
    <p:sldId id="309" r:id="rId13"/>
    <p:sldId id="396" r:id="rId14"/>
    <p:sldId id="398" r:id="rId15"/>
    <p:sldId id="399" r:id="rId16"/>
    <p:sldId id="397" r:id="rId17"/>
    <p:sldId id="408" r:id="rId18"/>
    <p:sldId id="392" r:id="rId19"/>
    <p:sldId id="400" r:id="rId20"/>
    <p:sldId id="365" r:id="rId21"/>
    <p:sldId id="317" r:id="rId22"/>
    <p:sldId id="318" r:id="rId23"/>
    <p:sldId id="319" r:id="rId24"/>
    <p:sldId id="320" r:id="rId25"/>
    <p:sldId id="316" r:id="rId26"/>
    <p:sldId id="308" r:id="rId27"/>
    <p:sldId id="401" r:id="rId28"/>
    <p:sldId id="402" r:id="rId29"/>
    <p:sldId id="403" r:id="rId30"/>
    <p:sldId id="324" r:id="rId31"/>
    <p:sldId id="404" r:id="rId32"/>
    <p:sldId id="405" r:id="rId33"/>
    <p:sldId id="310"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78" d="100"/>
          <a:sy n="78" d="100"/>
        </p:scale>
        <p:origin x="78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A59F5-0BBA-44E5-9C56-848E46588611}"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D003CDC8-737F-4C46-AAA6-A1805FB93868}">
      <dgm:prSet/>
      <dgm:spPr/>
      <dgm:t>
        <a:bodyPr/>
        <a:lstStyle/>
        <a:p>
          <a:r>
            <a:rPr lang="es-PR" b="1"/>
            <a:t>Post-Segunda Guerra Mundial </a:t>
          </a:r>
          <a:endParaRPr lang="en-US"/>
        </a:p>
      </dgm:t>
    </dgm:pt>
    <dgm:pt modelId="{22630118-CBF7-46CE-8F14-733A0D3858C7}" type="parTrans" cxnId="{02B2F76C-48EE-4994-B0D8-44B80E5DD6C2}">
      <dgm:prSet/>
      <dgm:spPr/>
      <dgm:t>
        <a:bodyPr/>
        <a:lstStyle/>
        <a:p>
          <a:endParaRPr lang="en-US"/>
        </a:p>
      </dgm:t>
    </dgm:pt>
    <dgm:pt modelId="{CEEAD946-C243-43B7-8EBB-BE9258C6999E}" type="sibTrans" cxnId="{02B2F76C-48EE-4994-B0D8-44B80E5DD6C2}">
      <dgm:prSet/>
      <dgm:spPr/>
      <dgm:t>
        <a:bodyPr/>
        <a:lstStyle/>
        <a:p>
          <a:endParaRPr lang="en-US"/>
        </a:p>
      </dgm:t>
    </dgm:pt>
    <dgm:pt modelId="{9FFC448D-3FDC-40BE-B5D7-579AE3294E0E}">
      <dgm:prSet/>
      <dgm:spPr/>
      <dgm:t>
        <a:bodyPr/>
        <a:lstStyle/>
        <a:p>
          <a:r>
            <a:rPr lang="es-PR"/>
            <a:t>- Después de la Segunda Guerra Mundial, la viticultura en Le Marche se enfrentó a desafíos significativos, incluyendo la reconstrucción y la modernización. Se produjo una expansión en la superficie cultivada y en la producción.</a:t>
          </a:r>
          <a:endParaRPr lang="en-US"/>
        </a:p>
      </dgm:t>
    </dgm:pt>
    <dgm:pt modelId="{29B47B4C-EFCF-4C63-8776-67DD0815A1E5}" type="parTrans" cxnId="{24AFB6A9-B629-4056-9F66-CEBA2FDAB441}">
      <dgm:prSet/>
      <dgm:spPr/>
      <dgm:t>
        <a:bodyPr/>
        <a:lstStyle/>
        <a:p>
          <a:endParaRPr lang="en-US"/>
        </a:p>
      </dgm:t>
    </dgm:pt>
    <dgm:pt modelId="{A0AB3238-C10D-48A6-8932-8985500C695A}" type="sibTrans" cxnId="{24AFB6A9-B629-4056-9F66-CEBA2FDAB441}">
      <dgm:prSet/>
      <dgm:spPr/>
      <dgm:t>
        <a:bodyPr/>
        <a:lstStyle/>
        <a:p>
          <a:endParaRPr lang="en-US"/>
        </a:p>
      </dgm:t>
    </dgm:pt>
    <dgm:pt modelId="{28CC4EA9-57F1-41CD-B56F-D581930AC0B1}">
      <dgm:prSet/>
      <dgm:spPr/>
      <dgm:t>
        <a:bodyPr/>
        <a:lstStyle/>
        <a:p>
          <a:r>
            <a:rPr lang="es-PR" b="1"/>
            <a:t>Modernización y Calidad</a:t>
          </a:r>
          <a:endParaRPr lang="en-US"/>
        </a:p>
      </dgm:t>
    </dgm:pt>
    <dgm:pt modelId="{6DAB3765-7BE8-4E76-AE3F-0AC7BFA88920}" type="parTrans" cxnId="{1AA822CD-E23B-4D3F-95B9-465D3A39EB7B}">
      <dgm:prSet/>
      <dgm:spPr/>
      <dgm:t>
        <a:bodyPr/>
        <a:lstStyle/>
        <a:p>
          <a:endParaRPr lang="en-US"/>
        </a:p>
      </dgm:t>
    </dgm:pt>
    <dgm:pt modelId="{5845A10E-4E6C-4128-BEEA-A61D7C2C7160}" type="sibTrans" cxnId="{1AA822CD-E23B-4D3F-95B9-465D3A39EB7B}">
      <dgm:prSet/>
      <dgm:spPr/>
      <dgm:t>
        <a:bodyPr/>
        <a:lstStyle/>
        <a:p>
          <a:endParaRPr lang="en-US"/>
        </a:p>
      </dgm:t>
    </dgm:pt>
    <dgm:pt modelId="{344B7F15-D548-40FF-9D0A-0B0868A380E9}">
      <dgm:prSet/>
      <dgm:spPr/>
      <dgm:t>
        <a:bodyPr/>
        <a:lstStyle/>
        <a:p>
          <a:r>
            <a:rPr lang="es-PR"/>
            <a:t>- A finales del siglo XX y principios del XXI, hubo un renovado enfoque en la calidad. Los productores de Le Marche comenzaron a invertir en técnicas modernas de vinificación y en el cuidado del viñedo, con un énfasis en la calidad sobre la cantidad.</a:t>
          </a:r>
          <a:endParaRPr lang="en-US"/>
        </a:p>
      </dgm:t>
    </dgm:pt>
    <dgm:pt modelId="{239E129D-E39C-4881-AD9A-6049B2FE22BA}" type="parTrans" cxnId="{37B736D9-D7B9-4758-B8BA-60CB62CDD924}">
      <dgm:prSet/>
      <dgm:spPr/>
      <dgm:t>
        <a:bodyPr/>
        <a:lstStyle/>
        <a:p>
          <a:endParaRPr lang="en-US"/>
        </a:p>
      </dgm:t>
    </dgm:pt>
    <dgm:pt modelId="{A0D691A2-86B7-458E-B06A-2A0233D1EC61}" type="sibTrans" cxnId="{37B736D9-D7B9-4758-B8BA-60CB62CDD924}">
      <dgm:prSet/>
      <dgm:spPr/>
      <dgm:t>
        <a:bodyPr/>
        <a:lstStyle/>
        <a:p>
          <a:endParaRPr lang="en-US"/>
        </a:p>
      </dgm:t>
    </dgm:pt>
    <dgm:pt modelId="{EA3E69E6-35DD-492D-8549-1CA1948EEE42}">
      <dgm:prSet/>
      <dgm:spPr/>
      <dgm:t>
        <a:bodyPr/>
        <a:lstStyle/>
        <a:p>
          <a:r>
            <a:rPr lang="es-PR" b="1"/>
            <a:t>Reconocimiento Internacional</a:t>
          </a:r>
          <a:endParaRPr lang="en-US"/>
        </a:p>
      </dgm:t>
    </dgm:pt>
    <dgm:pt modelId="{0DB20C30-636A-40CA-805F-354520927B4A}" type="parTrans" cxnId="{35915C9C-F6E7-4FAF-88A8-BC48E23B3408}">
      <dgm:prSet/>
      <dgm:spPr/>
      <dgm:t>
        <a:bodyPr/>
        <a:lstStyle/>
        <a:p>
          <a:endParaRPr lang="en-US"/>
        </a:p>
      </dgm:t>
    </dgm:pt>
    <dgm:pt modelId="{6720E072-175C-49D5-9DF6-1E568D262C8B}" type="sibTrans" cxnId="{35915C9C-F6E7-4FAF-88A8-BC48E23B3408}">
      <dgm:prSet/>
      <dgm:spPr/>
      <dgm:t>
        <a:bodyPr/>
        <a:lstStyle/>
        <a:p>
          <a:endParaRPr lang="en-US"/>
        </a:p>
      </dgm:t>
    </dgm:pt>
    <dgm:pt modelId="{61E15CF1-F5F6-43B2-B473-3FED376E3536}">
      <dgm:prSet/>
      <dgm:spPr/>
      <dgm:t>
        <a:bodyPr/>
        <a:lstStyle/>
        <a:p>
          <a:r>
            <a:rPr lang="es-PR"/>
            <a:t>- En las últimas décadas, Le Marche ha ganado reconocimiento internacional por sus vinos, especialmente el Verdicchio, que se ha convertido en uno de los vinos blancos más apreciados de Italia. La región ha obtenido diversas denominaciones de origen controladas (DOC) y denominaciones de origen controladas y garantizadas (DOCG), lo que ha ayudado a elevar su perfil en el mercado global.</a:t>
          </a:r>
          <a:endParaRPr lang="en-US"/>
        </a:p>
      </dgm:t>
    </dgm:pt>
    <dgm:pt modelId="{BBFE10BD-467C-433B-B66A-9F757154076F}" type="parTrans" cxnId="{A8EAF3F4-D211-487D-834D-4AAFE715D93D}">
      <dgm:prSet/>
      <dgm:spPr/>
      <dgm:t>
        <a:bodyPr/>
        <a:lstStyle/>
        <a:p>
          <a:endParaRPr lang="en-US"/>
        </a:p>
      </dgm:t>
    </dgm:pt>
    <dgm:pt modelId="{F1110F97-53DF-4017-AF0C-143E4B032FD8}" type="sibTrans" cxnId="{A8EAF3F4-D211-487D-834D-4AAFE715D93D}">
      <dgm:prSet/>
      <dgm:spPr/>
      <dgm:t>
        <a:bodyPr/>
        <a:lstStyle/>
        <a:p>
          <a:endParaRPr lang="en-US"/>
        </a:p>
      </dgm:t>
    </dgm:pt>
    <dgm:pt modelId="{235FFD81-FD1A-4AC9-A7FA-69544CE41C1D}" type="pres">
      <dgm:prSet presAssocID="{F87A59F5-0BBA-44E5-9C56-848E46588611}" presName="Name0" presStyleCnt="0">
        <dgm:presLayoutVars>
          <dgm:dir/>
          <dgm:resizeHandles val="exact"/>
        </dgm:presLayoutVars>
      </dgm:prSet>
      <dgm:spPr/>
    </dgm:pt>
    <dgm:pt modelId="{FF8309EA-697A-4B5C-8925-82188D48A812}" type="pres">
      <dgm:prSet presAssocID="{D003CDC8-737F-4C46-AAA6-A1805FB93868}" presName="node" presStyleLbl="node1" presStyleIdx="0" presStyleCnt="6">
        <dgm:presLayoutVars>
          <dgm:bulletEnabled val="1"/>
        </dgm:presLayoutVars>
      </dgm:prSet>
      <dgm:spPr/>
    </dgm:pt>
    <dgm:pt modelId="{7A1643F6-FDC8-4077-9A2B-F1BA8D9FE7B2}" type="pres">
      <dgm:prSet presAssocID="{CEEAD946-C243-43B7-8EBB-BE9258C6999E}" presName="sibTrans" presStyleLbl="sibTrans1D1" presStyleIdx="0" presStyleCnt="5"/>
      <dgm:spPr/>
    </dgm:pt>
    <dgm:pt modelId="{DB0165F7-A583-4C34-9CE5-AFBD07A4F282}" type="pres">
      <dgm:prSet presAssocID="{CEEAD946-C243-43B7-8EBB-BE9258C6999E}" presName="connectorText" presStyleLbl="sibTrans1D1" presStyleIdx="0" presStyleCnt="5"/>
      <dgm:spPr/>
    </dgm:pt>
    <dgm:pt modelId="{B15705D4-284B-458F-B946-913EB54C4508}" type="pres">
      <dgm:prSet presAssocID="{9FFC448D-3FDC-40BE-B5D7-579AE3294E0E}" presName="node" presStyleLbl="node1" presStyleIdx="1" presStyleCnt="6">
        <dgm:presLayoutVars>
          <dgm:bulletEnabled val="1"/>
        </dgm:presLayoutVars>
      </dgm:prSet>
      <dgm:spPr/>
    </dgm:pt>
    <dgm:pt modelId="{35A5E108-FA00-47C3-AC12-6BAD293698B0}" type="pres">
      <dgm:prSet presAssocID="{A0AB3238-C10D-48A6-8932-8985500C695A}" presName="sibTrans" presStyleLbl="sibTrans1D1" presStyleIdx="1" presStyleCnt="5"/>
      <dgm:spPr/>
    </dgm:pt>
    <dgm:pt modelId="{883D1822-EB8A-459C-8F4D-586D6F54DE77}" type="pres">
      <dgm:prSet presAssocID="{A0AB3238-C10D-48A6-8932-8985500C695A}" presName="connectorText" presStyleLbl="sibTrans1D1" presStyleIdx="1" presStyleCnt="5"/>
      <dgm:spPr/>
    </dgm:pt>
    <dgm:pt modelId="{6DCCCF73-E543-4D6D-9BFC-E7173B3691CE}" type="pres">
      <dgm:prSet presAssocID="{28CC4EA9-57F1-41CD-B56F-D581930AC0B1}" presName="node" presStyleLbl="node1" presStyleIdx="2" presStyleCnt="6">
        <dgm:presLayoutVars>
          <dgm:bulletEnabled val="1"/>
        </dgm:presLayoutVars>
      </dgm:prSet>
      <dgm:spPr/>
    </dgm:pt>
    <dgm:pt modelId="{15209F9D-B179-44FB-8F01-A0B603587D0A}" type="pres">
      <dgm:prSet presAssocID="{5845A10E-4E6C-4128-BEEA-A61D7C2C7160}" presName="sibTrans" presStyleLbl="sibTrans1D1" presStyleIdx="2" presStyleCnt="5"/>
      <dgm:spPr/>
    </dgm:pt>
    <dgm:pt modelId="{7E50D91A-08A9-498E-97BB-24B6C70A4A25}" type="pres">
      <dgm:prSet presAssocID="{5845A10E-4E6C-4128-BEEA-A61D7C2C7160}" presName="connectorText" presStyleLbl="sibTrans1D1" presStyleIdx="2" presStyleCnt="5"/>
      <dgm:spPr/>
    </dgm:pt>
    <dgm:pt modelId="{35222CC2-82C8-4F62-869B-F19510D85CE7}" type="pres">
      <dgm:prSet presAssocID="{344B7F15-D548-40FF-9D0A-0B0868A380E9}" presName="node" presStyleLbl="node1" presStyleIdx="3" presStyleCnt="6">
        <dgm:presLayoutVars>
          <dgm:bulletEnabled val="1"/>
        </dgm:presLayoutVars>
      </dgm:prSet>
      <dgm:spPr/>
    </dgm:pt>
    <dgm:pt modelId="{40682E59-886F-42FD-8040-6A63CA361932}" type="pres">
      <dgm:prSet presAssocID="{A0D691A2-86B7-458E-B06A-2A0233D1EC61}" presName="sibTrans" presStyleLbl="sibTrans1D1" presStyleIdx="3" presStyleCnt="5"/>
      <dgm:spPr/>
    </dgm:pt>
    <dgm:pt modelId="{FA6BEA40-E115-4974-82F0-623EAA3A29E4}" type="pres">
      <dgm:prSet presAssocID="{A0D691A2-86B7-458E-B06A-2A0233D1EC61}" presName="connectorText" presStyleLbl="sibTrans1D1" presStyleIdx="3" presStyleCnt="5"/>
      <dgm:spPr/>
    </dgm:pt>
    <dgm:pt modelId="{EBE00EDA-9AC3-4B49-B9BE-D19D606462F2}" type="pres">
      <dgm:prSet presAssocID="{EA3E69E6-35DD-492D-8549-1CA1948EEE42}" presName="node" presStyleLbl="node1" presStyleIdx="4" presStyleCnt="6">
        <dgm:presLayoutVars>
          <dgm:bulletEnabled val="1"/>
        </dgm:presLayoutVars>
      </dgm:prSet>
      <dgm:spPr/>
    </dgm:pt>
    <dgm:pt modelId="{9430CFDA-3222-44DC-8F03-B73CAA18A89A}" type="pres">
      <dgm:prSet presAssocID="{6720E072-175C-49D5-9DF6-1E568D262C8B}" presName="sibTrans" presStyleLbl="sibTrans1D1" presStyleIdx="4" presStyleCnt="5"/>
      <dgm:spPr/>
    </dgm:pt>
    <dgm:pt modelId="{023BC7F3-8AD6-44C3-9AAB-208664A7F830}" type="pres">
      <dgm:prSet presAssocID="{6720E072-175C-49D5-9DF6-1E568D262C8B}" presName="connectorText" presStyleLbl="sibTrans1D1" presStyleIdx="4" presStyleCnt="5"/>
      <dgm:spPr/>
    </dgm:pt>
    <dgm:pt modelId="{748DCAED-EC5D-478C-86FE-25327B9B4B11}" type="pres">
      <dgm:prSet presAssocID="{61E15CF1-F5F6-43B2-B473-3FED376E3536}" presName="node" presStyleLbl="node1" presStyleIdx="5" presStyleCnt="6">
        <dgm:presLayoutVars>
          <dgm:bulletEnabled val="1"/>
        </dgm:presLayoutVars>
      </dgm:prSet>
      <dgm:spPr/>
    </dgm:pt>
  </dgm:ptLst>
  <dgm:cxnLst>
    <dgm:cxn modelId="{0F892D15-69ED-4BD6-9510-82BCAA5A53B9}" type="presOf" srcId="{344B7F15-D548-40FF-9D0A-0B0868A380E9}" destId="{35222CC2-82C8-4F62-869B-F19510D85CE7}" srcOrd="0" destOrd="0" presId="urn:microsoft.com/office/officeart/2016/7/layout/RepeatingBendingProcessNew"/>
    <dgm:cxn modelId="{7697E415-8A90-4912-931A-055689F880D2}" type="presOf" srcId="{F87A59F5-0BBA-44E5-9C56-848E46588611}" destId="{235FFD81-FD1A-4AC9-A7FA-69544CE41C1D}" srcOrd="0" destOrd="0" presId="urn:microsoft.com/office/officeart/2016/7/layout/RepeatingBendingProcessNew"/>
    <dgm:cxn modelId="{C7DFDD17-F2F1-4CB0-BD72-44BB55686283}" type="presOf" srcId="{CEEAD946-C243-43B7-8EBB-BE9258C6999E}" destId="{7A1643F6-FDC8-4077-9A2B-F1BA8D9FE7B2}" srcOrd="0" destOrd="0" presId="urn:microsoft.com/office/officeart/2016/7/layout/RepeatingBendingProcessNew"/>
    <dgm:cxn modelId="{BB64BB35-E653-4E62-A104-515BCC057A78}" type="presOf" srcId="{6720E072-175C-49D5-9DF6-1E568D262C8B}" destId="{9430CFDA-3222-44DC-8F03-B73CAA18A89A}" srcOrd="0" destOrd="0" presId="urn:microsoft.com/office/officeart/2016/7/layout/RepeatingBendingProcessNew"/>
    <dgm:cxn modelId="{A85FCA38-6448-44B5-9269-8712DE2D1C84}" type="presOf" srcId="{D003CDC8-737F-4C46-AAA6-A1805FB93868}" destId="{FF8309EA-697A-4B5C-8925-82188D48A812}" srcOrd="0" destOrd="0" presId="urn:microsoft.com/office/officeart/2016/7/layout/RepeatingBendingProcessNew"/>
    <dgm:cxn modelId="{54633967-50EA-47CE-BC79-29A36B2B4A9F}" type="presOf" srcId="{5845A10E-4E6C-4128-BEEA-A61D7C2C7160}" destId="{15209F9D-B179-44FB-8F01-A0B603587D0A}" srcOrd="0" destOrd="0" presId="urn:microsoft.com/office/officeart/2016/7/layout/RepeatingBendingProcessNew"/>
    <dgm:cxn modelId="{EB53A668-5699-41A8-A97C-ADC5C806BE8F}" type="presOf" srcId="{A0D691A2-86B7-458E-B06A-2A0233D1EC61}" destId="{40682E59-886F-42FD-8040-6A63CA361932}" srcOrd="0" destOrd="0" presId="urn:microsoft.com/office/officeart/2016/7/layout/RepeatingBendingProcessNew"/>
    <dgm:cxn modelId="{02B2F76C-48EE-4994-B0D8-44B80E5DD6C2}" srcId="{F87A59F5-0BBA-44E5-9C56-848E46588611}" destId="{D003CDC8-737F-4C46-AAA6-A1805FB93868}" srcOrd="0" destOrd="0" parTransId="{22630118-CBF7-46CE-8F14-733A0D3858C7}" sibTransId="{CEEAD946-C243-43B7-8EBB-BE9258C6999E}"/>
    <dgm:cxn modelId="{8EAC6878-DA59-4F3C-8BAC-1F5BA0C95C11}" type="presOf" srcId="{6720E072-175C-49D5-9DF6-1E568D262C8B}" destId="{023BC7F3-8AD6-44C3-9AAB-208664A7F830}" srcOrd="1" destOrd="0" presId="urn:microsoft.com/office/officeart/2016/7/layout/RepeatingBendingProcessNew"/>
    <dgm:cxn modelId="{627F4C8A-794D-459E-AA51-C275B71E39AF}" type="presOf" srcId="{28CC4EA9-57F1-41CD-B56F-D581930AC0B1}" destId="{6DCCCF73-E543-4D6D-9BFC-E7173B3691CE}" srcOrd="0" destOrd="0" presId="urn:microsoft.com/office/officeart/2016/7/layout/RepeatingBendingProcessNew"/>
    <dgm:cxn modelId="{B5391B9A-6441-4B29-997F-2DD99C6DC4E5}" type="presOf" srcId="{CEEAD946-C243-43B7-8EBB-BE9258C6999E}" destId="{DB0165F7-A583-4C34-9CE5-AFBD07A4F282}" srcOrd="1" destOrd="0" presId="urn:microsoft.com/office/officeart/2016/7/layout/RepeatingBendingProcessNew"/>
    <dgm:cxn modelId="{35915C9C-F6E7-4FAF-88A8-BC48E23B3408}" srcId="{F87A59F5-0BBA-44E5-9C56-848E46588611}" destId="{EA3E69E6-35DD-492D-8549-1CA1948EEE42}" srcOrd="4" destOrd="0" parTransId="{0DB20C30-636A-40CA-805F-354520927B4A}" sibTransId="{6720E072-175C-49D5-9DF6-1E568D262C8B}"/>
    <dgm:cxn modelId="{24AFB6A9-B629-4056-9F66-CEBA2FDAB441}" srcId="{F87A59F5-0BBA-44E5-9C56-848E46588611}" destId="{9FFC448D-3FDC-40BE-B5D7-579AE3294E0E}" srcOrd="1" destOrd="0" parTransId="{29B47B4C-EFCF-4C63-8776-67DD0815A1E5}" sibTransId="{A0AB3238-C10D-48A6-8932-8985500C695A}"/>
    <dgm:cxn modelId="{D5D470B0-EEE8-41C7-ACA0-6F8A7544741B}" type="presOf" srcId="{A0AB3238-C10D-48A6-8932-8985500C695A}" destId="{35A5E108-FA00-47C3-AC12-6BAD293698B0}" srcOrd="0" destOrd="0" presId="urn:microsoft.com/office/officeart/2016/7/layout/RepeatingBendingProcessNew"/>
    <dgm:cxn modelId="{B79EE9B0-536A-4EB2-A0ED-C7A54F4842DE}" type="presOf" srcId="{A0D691A2-86B7-458E-B06A-2A0233D1EC61}" destId="{FA6BEA40-E115-4974-82F0-623EAA3A29E4}" srcOrd="1" destOrd="0" presId="urn:microsoft.com/office/officeart/2016/7/layout/RepeatingBendingProcessNew"/>
    <dgm:cxn modelId="{FC1A64C9-6A05-48E1-A99D-B5E43D800C44}" type="presOf" srcId="{A0AB3238-C10D-48A6-8932-8985500C695A}" destId="{883D1822-EB8A-459C-8F4D-586D6F54DE77}" srcOrd="1" destOrd="0" presId="urn:microsoft.com/office/officeart/2016/7/layout/RepeatingBendingProcessNew"/>
    <dgm:cxn modelId="{1AA822CD-E23B-4D3F-95B9-465D3A39EB7B}" srcId="{F87A59F5-0BBA-44E5-9C56-848E46588611}" destId="{28CC4EA9-57F1-41CD-B56F-D581930AC0B1}" srcOrd="2" destOrd="0" parTransId="{6DAB3765-7BE8-4E76-AE3F-0AC7BFA88920}" sibTransId="{5845A10E-4E6C-4128-BEEA-A61D7C2C7160}"/>
    <dgm:cxn modelId="{62497AD0-BF0A-4157-BD3D-2A281E46B089}" type="presOf" srcId="{9FFC448D-3FDC-40BE-B5D7-579AE3294E0E}" destId="{B15705D4-284B-458F-B946-913EB54C4508}" srcOrd="0" destOrd="0" presId="urn:microsoft.com/office/officeart/2016/7/layout/RepeatingBendingProcessNew"/>
    <dgm:cxn modelId="{37B736D9-D7B9-4758-B8BA-60CB62CDD924}" srcId="{F87A59F5-0BBA-44E5-9C56-848E46588611}" destId="{344B7F15-D548-40FF-9D0A-0B0868A380E9}" srcOrd="3" destOrd="0" parTransId="{239E129D-E39C-4881-AD9A-6049B2FE22BA}" sibTransId="{A0D691A2-86B7-458E-B06A-2A0233D1EC61}"/>
    <dgm:cxn modelId="{AE0943DB-894B-43AE-B815-EDDB082C5DCE}" type="presOf" srcId="{61E15CF1-F5F6-43B2-B473-3FED376E3536}" destId="{748DCAED-EC5D-478C-86FE-25327B9B4B11}" srcOrd="0" destOrd="0" presId="urn:microsoft.com/office/officeart/2016/7/layout/RepeatingBendingProcessNew"/>
    <dgm:cxn modelId="{1EF917DD-129B-4BB1-8A13-60F8848426B3}" type="presOf" srcId="{EA3E69E6-35DD-492D-8549-1CA1948EEE42}" destId="{EBE00EDA-9AC3-4B49-B9BE-D19D606462F2}" srcOrd="0" destOrd="0" presId="urn:microsoft.com/office/officeart/2016/7/layout/RepeatingBendingProcessNew"/>
    <dgm:cxn modelId="{A8EAF3F4-D211-487D-834D-4AAFE715D93D}" srcId="{F87A59F5-0BBA-44E5-9C56-848E46588611}" destId="{61E15CF1-F5F6-43B2-B473-3FED376E3536}" srcOrd="5" destOrd="0" parTransId="{BBFE10BD-467C-433B-B66A-9F757154076F}" sibTransId="{F1110F97-53DF-4017-AF0C-143E4B032FD8}"/>
    <dgm:cxn modelId="{163A2BF8-7801-4E1C-BABF-42E555C86F99}" type="presOf" srcId="{5845A10E-4E6C-4128-BEEA-A61D7C2C7160}" destId="{7E50D91A-08A9-498E-97BB-24B6C70A4A25}" srcOrd="1" destOrd="0" presId="urn:microsoft.com/office/officeart/2016/7/layout/RepeatingBendingProcessNew"/>
    <dgm:cxn modelId="{F8E66235-7D94-4216-9EC3-63D1268835F1}" type="presParOf" srcId="{235FFD81-FD1A-4AC9-A7FA-69544CE41C1D}" destId="{FF8309EA-697A-4B5C-8925-82188D48A812}" srcOrd="0" destOrd="0" presId="urn:microsoft.com/office/officeart/2016/7/layout/RepeatingBendingProcessNew"/>
    <dgm:cxn modelId="{CED73DC7-A779-4C8C-A32D-E8E0A565CAF5}" type="presParOf" srcId="{235FFD81-FD1A-4AC9-A7FA-69544CE41C1D}" destId="{7A1643F6-FDC8-4077-9A2B-F1BA8D9FE7B2}" srcOrd="1" destOrd="0" presId="urn:microsoft.com/office/officeart/2016/7/layout/RepeatingBendingProcessNew"/>
    <dgm:cxn modelId="{3F4E8C33-FE87-4DD4-9485-1AC07EFAB537}" type="presParOf" srcId="{7A1643F6-FDC8-4077-9A2B-F1BA8D9FE7B2}" destId="{DB0165F7-A583-4C34-9CE5-AFBD07A4F282}" srcOrd="0" destOrd="0" presId="urn:microsoft.com/office/officeart/2016/7/layout/RepeatingBendingProcessNew"/>
    <dgm:cxn modelId="{28E952FA-DD34-43CF-97A8-DE1293CD273C}" type="presParOf" srcId="{235FFD81-FD1A-4AC9-A7FA-69544CE41C1D}" destId="{B15705D4-284B-458F-B946-913EB54C4508}" srcOrd="2" destOrd="0" presId="urn:microsoft.com/office/officeart/2016/7/layout/RepeatingBendingProcessNew"/>
    <dgm:cxn modelId="{EBEF77F4-C142-40D5-B3B1-2B0FEAE09BA8}" type="presParOf" srcId="{235FFD81-FD1A-4AC9-A7FA-69544CE41C1D}" destId="{35A5E108-FA00-47C3-AC12-6BAD293698B0}" srcOrd="3" destOrd="0" presId="urn:microsoft.com/office/officeart/2016/7/layout/RepeatingBendingProcessNew"/>
    <dgm:cxn modelId="{FB1D937A-C4BD-4933-93DB-B8548559A648}" type="presParOf" srcId="{35A5E108-FA00-47C3-AC12-6BAD293698B0}" destId="{883D1822-EB8A-459C-8F4D-586D6F54DE77}" srcOrd="0" destOrd="0" presId="urn:microsoft.com/office/officeart/2016/7/layout/RepeatingBendingProcessNew"/>
    <dgm:cxn modelId="{5556097A-0B44-42F0-BA5D-1B62A43AA746}" type="presParOf" srcId="{235FFD81-FD1A-4AC9-A7FA-69544CE41C1D}" destId="{6DCCCF73-E543-4D6D-9BFC-E7173B3691CE}" srcOrd="4" destOrd="0" presId="urn:microsoft.com/office/officeart/2016/7/layout/RepeatingBendingProcessNew"/>
    <dgm:cxn modelId="{170127CB-0A93-4424-92BA-F8D66B32C45C}" type="presParOf" srcId="{235FFD81-FD1A-4AC9-A7FA-69544CE41C1D}" destId="{15209F9D-B179-44FB-8F01-A0B603587D0A}" srcOrd="5" destOrd="0" presId="urn:microsoft.com/office/officeart/2016/7/layout/RepeatingBendingProcessNew"/>
    <dgm:cxn modelId="{5B0AD8F4-07D5-487E-8C6E-D03EE80822E0}" type="presParOf" srcId="{15209F9D-B179-44FB-8F01-A0B603587D0A}" destId="{7E50D91A-08A9-498E-97BB-24B6C70A4A25}" srcOrd="0" destOrd="0" presId="urn:microsoft.com/office/officeart/2016/7/layout/RepeatingBendingProcessNew"/>
    <dgm:cxn modelId="{80F0AF39-B770-4A27-9A09-A972F7AB5456}" type="presParOf" srcId="{235FFD81-FD1A-4AC9-A7FA-69544CE41C1D}" destId="{35222CC2-82C8-4F62-869B-F19510D85CE7}" srcOrd="6" destOrd="0" presId="urn:microsoft.com/office/officeart/2016/7/layout/RepeatingBendingProcessNew"/>
    <dgm:cxn modelId="{77BD143A-A52D-4AFA-A212-2D8776BEF72C}" type="presParOf" srcId="{235FFD81-FD1A-4AC9-A7FA-69544CE41C1D}" destId="{40682E59-886F-42FD-8040-6A63CA361932}" srcOrd="7" destOrd="0" presId="urn:microsoft.com/office/officeart/2016/7/layout/RepeatingBendingProcessNew"/>
    <dgm:cxn modelId="{EED8FE34-CF23-4D3A-BBF3-32BBC546C15A}" type="presParOf" srcId="{40682E59-886F-42FD-8040-6A63CA361932}" destId="{FA6BEA40-E115-4974-82F0-623EAA3A29E4}" srcOrd="0" destOrd="0" presId="urn:microsoft.com/office/officeart/2016/7/layout/RepeatingBendingProcessNew"/>
    <dgm:cxn modelId="{AD006563-535F-431F-9ED3-5DF68F81F573}" type="presParOf" srcId="{235FFD81-FD1A-4AC9-A7FA-69544CE41C1D}" destId="{EBE00EDA-9AC3-4B49-B9BE-D19D606462F2}" srcOrd="8" destOrd="0" presId="urn:microsoft.com/office/officeart/2016/7/layout/RepeatingBendingProcessNew"/>
    <dgm:cxn modelId="{FD9146BA-B5D1-47AA-8A8D-9D1E4CF0089F}" type="presParOf" srcId="{235FFD81-FD1A-4AC9-A7FA-69544CE41C1D}" destId="{9430CFDA-3222-44DC-8F03-B73CAA18A89A}" srcOrd="9" destOrd="0" presId="urn:microsoft.com/office/officeart/2016/7/layout/RepeatingBendingProcessNew"/>
    <dgm:cxn modelId="{BFB66C15-0EA1-4C74-A693-40634C9A8F14}" type="presParOf" srcId="{9430CFDA-3222-44DC-8F03-B73CAA18A89A}" destId="{023BC7F3-8AD6-44C3-9AAB-208664A7F830}" srcOrd="0" destOrd="0" presId="urn:microsoft.com/office/officeart/2016/7/layout/RepeatingBendingProcessNew"/>
    <dgm:cxn modelId="{0C3E4FFC-CF97-4C1E-817E-907EA7277229}" type="presParOf" srcId="{235FFD81-FD1A-4AC9-A7FA-69544CE41C1D}" destId="{748DCAED-EC5D-478C-86FE-25327B9B4B11}"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1643F6-FDC8-4077-9A2B-F1BA8D9FE7B2}">
      <dsp:nvSpPr>
        <dsp:cNvPr id="0" name=""/>
        <dsp:cNvSpPr/>
      </dsp:nvSpPr>
      <dsp:spPr>
        <a:xfrm>
          <a:off x="2770931" y="703490"/>
          <a:ext cx="539586" cy="91440"/>
        </a:xfrm>
        <a:custGeom>
          <a:avLst/>
          <a:gdLst/>
          <a:ahLst/>
          <a:cxnLst/>
          <a:rect l="0" t="0" r="0" b="0"/>
          <a:pathLst>
            <a:path>
              <a:moveTo>
                <a:pt x="0" y="45720"/>
              </a:moveTo>
              <a:lnTo>
                <a:pt x="53958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26470" y="746356"/>
        <a:ext cx="28509" cy="5707"/>
      </dsp:txXfrm>
    </dsp:sp>
    <dsp:sp modelId="{FF8309EA-697A-4B5C-8925-82188D48A812}">
      <dsp:nvSpPr>
        <dsp:cNvPr id="0" name=""/>
        <dsp:cNvSpPr/>
      </dsp:nvSpPr>
      <dsp:spPr>
        <a:xfrm>
          <a:off x="293658" y="5488"/>
          <a:ext cx="2479073" cy="14874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477" tIns="127511" rIns="121477" bIns="127511" numCol="1" spcCol="1270" anchor="ctr" anchorCtr="0">
          <a:noAutofit/>
        </a:bodyPr>
        <a:lstStyle/>
        <a:p>
          <a:pPr marL="0" lvl="0" indent="0" algn="ctr" defTabSz="533400">
            <a:lnSpc>
              <a:spcPct val="90000"/>
            </a:lnSpc>
            <a:spcBef>
              <a:spcPct val="0"/>
            </a:spcBef>
            <a:spcAft>
              <a:spcPct val="35000"/>
            </a:spcAft>
            <a:buNone/>
          </a:pPr>
          <a:r>
            <a:rPr lang="es-PR" sz="1200" b="1" kern="1200"/>
            <a:t>Post-Segunda Guerra Mundial </a:t>
          </a:r>
          <a:endParaRPr lang="en-US" sz="1200" kern="1200"/>
        </a:p>
      </dsp:txBody>
      <dsp:txXfrm>
        <a:off x="293658" y="5488"/>
        <a:ext cx="2479073" cy="1487443"/>
      </dsp:txXfrm>
    </dsp:sp>
    <dsp:sp modelId="{35A5E108-FA00-47C3-AC12-6BAD293698B0}">
      <dsp:nvSpPr>
        <dsp:cNvPr id="0" name=""/>
        <dsp:cNvSpPr/>
      </dsp:nvSpPr>
      <dsp:spPr>
        <a:xfrm>
          <a:off x="1533194" y="1491132"/>
          <a:ext cx="3049260" cy="539586"/>
        </a:xfrm>
        <a:custGeom>
          <a:avLst/>
          <a:gdLst/>
          <a:ahLst/>
          <a:cxnLst/>
          <a:rect l="0" t="0" r="0" b="0"/>
          <a:pathLst>
            <a:path>
              <a:moveTo>
                <a:pt x="3049260" y="0"/>
              </a:moveTo>
              <a:lnTo>
                <a:pt x="3049260" y="286893"/>
              </a:lnTo>
              <a:lnTo>
                <a:pt x="0" y="286893"/>
              </a:lnTo>
              <a:lnTo>
                <a:pt x="0" y="539586"/>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80272" y="1758072"/>
        <a:ext cx="155105" cy="5707"/>
      </dsp:txXfrm>
    </dsp:sp>
    <dsp:sp modelId="{B15705D4-284B-458F-B946-913EB54C4508}">
      <dsp:nvSpPr>
        <dsp:cNvPr id="0" name=""/>
        <dsp:cNvSpPr/>
      </dsp:nvSpPr>
      <dsp:spPr>
        <a:xfrm>
          <a:off x="3342918" y="5488"/>
          <a:ext cx="2479073" cy="14874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477" tIns="127511" rIns="121477" bIns="127511" numCol="1" spcCol="1270" anchor="ctr" anchorCtr="0">
          <a:noAutofit/>
        </a:bodyPr>
        <a:lstStyle/>
        <a:p>
          <a:pPr marL="0" lvl="0" indent="0" algn="ctr" defTabSz="533400">
            <a:lnSpc>
              <a:spcPct val="90000"/>
            </a:lnSpc>
            <a:spcBef>
              <a:spcPct val="0"/>
            </a:spcBef>
            <a:spcAft>
              <a:spcPct val="35000"/>
            </a:spcAft>
            <a:buNone/>
          </a:pPr>
          <a:r>
            <a:rPr lang="es-PR" sz="1200" kern="1200"/>
            <a:t>- Después de la Segunda Guerra Mundial, la viticultura en Le Marche se enfrentó a desafíos significativos, incluyendo la reconstrucción y la modernización. Se produjo una expansión en la superficie cultivada y en la producción.</a:t>
          </a:r>
          <a:endParaRPr lang="en-US" sz="1200" kern="1200"/>
        </a:p>
      </dsp:txBody>
      <dsp:txXfrm>
        <a:off x="3342918" y="5488"/>
        <a:ext cx="2479073" cy="1487443"/>
      </dsp:txXfrm>
    </dsp:sp>
    <dsp:sp modelId="{15209F9D-B179-44FB-8F01-A0B603587D0A}">
      <dsp:nvSpPr>
        <dsp:cNvPr id="0" name=""/>
        <dsp:cNvSpPr/>
      </dsp:nvSpPr>
      <dsp:spPr>
        <a:xfrm>
          <a:off x="2770931" y="2761121"/>
          <a:ext cx="539586" cy="91440"/>
        </a:xfrm>
        <a:custGeom>
          <a:avLst/>
          <a:gdLst/>
          <a:ahLst/>
          <a:cxnLst/>
          <a:rect l="0" t="0" r="0" b="0"/>
          <a:pathLst>
            <a:path>
              <a:moveTo>
                <a:pt x="0" y="45720"/>
              </a:moveTo>
              <a:lnTo>
                <a:pt x="53958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26470" y="2803987"/>
        <a:ext cx="28509" cy="5707"/>
      </dsp:txXfrm>
    </dsp:sp>
    <dsp:sp modelId="{6DCCCF73-E543-4D6D-9BFC-E7173B3691CE}">
      <dsp:nvSpPr>
        <dsp:cNvPr id="0" name=""/>
        <dsp:cNvSpPr/>
      </dsp:nvSpPr>
      <dsp:spPr>
        <a:xfrm>
          <a:off x="293658" y="2063119"/>
          <a:ext cx="2479073" cy="14874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477" tIns="127511" rIns="121477" bIns="127511" numCol="1" spcCol="1270" anchor="ctr" anchorCtr="0">
          <a:noAutofit/>
        </a:bodyPr>
        <a:lstStyle/>
        <a:p>
          <a:pPr marL="0" lvl="0" indent="0" algn="ctr" defTabSz="533400">
            <a:lnSpc>
              <a:spcPct val="90000"/>
            </a:lnSpc>
            <a:spcBef>
              <a:spcPct val="0"/>
            </a:spcBef>
            <a:spcAft>
              <a:spcPct val="35000"/>
            </a:spcAft>
            <a:buNone/>
          </a:pPr>
          <a:r>
            <a:rPr lang="es-PR" sz="1200" b="1" kern="1200"/>
            <a:t>Modernización y Calidad</a:t>
          </a:r>
          <a:endParaRPr lang="en-US" sz="1200" kern="1200"/>
        </a:p>
      </dsp:txBody>
      <dsp:txXfrm>
        <a:off x="293658" y="2063119"/>
        <a:ext cx="2479073" cy="1487443"/>
      </dsp:txXfrm>
    </dsp:sp>
    <dsp:sp modelId="{40682E59-886F-42FD-8040-6A63CA361932}">
      <dsp:nvSpPr>
        <dsp:cNvPr id="0" name=""/>
        <dsp:cNvSpPr/>
      </dsp:nvSpPr>
      <dsp:spPr>
        <a:xfrm>
          <a:off x="1533194" y="3548763"/>
          <a:ext cx="3049260" cy="539586"/>
        </a:xfrm>
        <a:custGeom>
          <a:avLst/>
          <a:gdLst/>
          <a:ahLst/>
          <a:cxnLst/>
          <a:rect l="0" t="0" r="0" b="0"/>
          <a:pathLst>
            <a:path>
              <a:moveTo>
                <a:pt x="3049260" y="0"/>
              </a:moveTo>
              <a:lnTo>
                <a:pt x="3049260" y="286893"/>
              </a:lnTo>
              <a:lnTo>
                <a:pt x="0" y="286893"/>
              </a:lnTo>
              <a:lnTo>
                <a:pt x="0" y="539586"/>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80272" y="3815703"/>
        <a:ext cx="155105" cy="5707"/>
      </dsp:txXfrm>
    </dsp:sp>
    <dsp:sp modelId="{35222CC2-82C8-4F62-869B-F19510D85CE7}">
      <dsp:nvSpPr>
        <dsp:cNvPr id="0" name=""/>
        <dsp:cNvSpPr/>
      </dsp:nvSpPr>
      <dsp:spPr>
        <a:xfrm>
          <a:off x="3342918" y="2063119"/>
          <a:ext cx="2479073" cy="14874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477" tIns="127511" rIns="121477" bIns="127511" numCol="1" spcCol="1270" anchor="ctr" anchorCtr="0">
          <a:noAutofit/>
        </a:bodyPr>
        <a:lstStyle/>
        <a:p>
          <a:pPr marL="0" lvl="0" indent="0" algn="ctr" defTabSz="533400">
            <a:lnSpc>
              <a:spcPct val="90000"/>
            </a:lnSpc>
            <a:spcBef>
              <a:spcPct val="0"/>
            </a:spcBef>
            <a:spcAft>
              <a:spcPct val="35000"/>
            </a:spcAft>
            <a:buNone/>
          </a:pPr>
          <a:r>
            <a:rPr lang="es-PR" sz="1200" kern="1200"/>
            <a:t>- A finales del siglo XX y principios del XXI, hubo un renovado enfoque en la calidad. Los productores de Le Marche comenzaron a invertir en técnicas modernas de vinificación y en el cuidado del viñedo, con un énfasis en la calidad sobre la cantidad.</a:t>
          </a:r>
          <a:endParaRPr lang="en-US" sz="1200" kern="1200"/>
        </a:p>
      </dsp:txBody>
      <dsp:txXfrm>
        <a:off x="3342918" y="2063119"/>
        <a:ext cx="2479073" cy="1487443"/>
      </dsp:txXfrm>
    </dsp:sp>
    <dsp:sp modelId="{9430CFDA-3222-44DC-8F03-B73CAA18A89A}">
      <dsp:nvSpPr>
        <dsp:cNvPr id="0" name=""/>
        <dsp:cNvSpPr/>
      </dsp:nvSpPr>
      <dsp:spPr>
        <a:xfrm>
          <a:off x="2770931" y="4818752"/>
          <a:ext cx="539586" cy="91440"/>
        </a:xfrm>
        <a:custGeom>
          <a:avLst/>
          <a:gdLst/>
          <a:ahLst/>
          <a:cxnLst/>
          <a:rect l="0" t="0" r="0" b="0"/>
          <a:pathLst>
            <a:path>
              <a:moveTo>
                <a:pt x="0" y="45720"/>
              </a:moveTo>
              <a:lnTo>
                <a:pt x="539586" y="45720"/>
              </a:lnTo>
            </a:path>
          </a:pathLst>
        </a:custGeom>
        <a:noFill/>
        <a:ln w="1270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26470" y="4861618"/>
        <a:ext cx="28509" cy="5707"/>
      </dsp:txXfrm>
    </dsp:sp>
    <dsp:sp modelId="{EBE00EDA-9AC3-4B49-B9BE-D19D606462F2}">
      <dsp:nvSpPr>
        <dsp:cNvPr id="0" name=""/>
        <dsp:cNvSpPr/>
      </dsp:nvSpPr>
      <dsp:spPr>
        <a:xfrm>
          <a:off x="293658" y="4120750"/>
          <a:ext cx="2479073" cy="14874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477" tIns="127511" rIns="121477" bIns="127511" numCol="1" spcCol="1270" anchor="ctr" anchorCtr="0">
          <a:noAutofit/>
        </a:bodyPr>
        <a:lstStyle/>
        <a:p>
          <a:pPr marL="0" lvl="0" indent="0" algn="ctr" defTabSz="533400">
            <a:lnSpc>
              <a:spcPct val="90000"/>
            </a:lnSpc>
            <a:spcBef>
              <a:spcPct val="0"/>
            </a:spcBef>
            <a:spcAft>
              <a:spcPct val="35000"/>
            </a:spcAft>
            <a:buNone/>
          </a:pPr>
          <a:r>
            <a:rPr lang="es-PR" sz="1200" b="1" kern="1200"/>
            <a:t>Reconocimiento Internacional</a:t>
          </a:r>
          <a:endParaRPr lang="en-US" sz="1200" kern="1200"/>
        </a:p>
      </dsp:txBody>
      <dsp:txXfrm>
        <a:off x="293658" y="4120750"/>
        <a:ext cx="2479073" cy="1487443"/>
      </dsp:txXfrm>
    </dsp:sp>
    <dsp:sp modelId="{748DCAED-EC5D-478C-86FE-25327B9B4B11}">
      <dsp:nvSpPr>
        <dsp:cNvPr id="0" name=""/>
        <dsp:cNvSpPr/>
      </dsp:nvSpPr>
      <dsp:spPr>
        <a:xfrm>
          <a:off x="3342918" y="4120750"/>
          <a:ext cx="2479073" cy="148744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477" tIns="127511" rIns="121477" bIns="127511" numCol="1" spcCol="1270" anchor="ctr" anchorCtr="0">
          <a:noAutofit/>
        </a:bodyPr>
        <a:lstStyle/>
        <a:p>
          <a:pPr marL="0" lvl="0" indent="0" algn="ctr" defTabSz="533400">
            <a:lnSpc>
              <a:spcPct val="90000"/>
            </a:lnSpc>
            <a:spcBef>
              <a:spcPct val="0"/>
            </a:spcBef>
            <a:spcAft>
              <a:spcPct val="35000"/>
            </a:spcAft>
            <a:buNone/>
          </a:pPr>
          <a:r>
            <a:rPr lang="es-PR" sz="1200" kern="1200"/>
            <a:t>- En las últimas décadas, Le Marche ha ganado reconocimiento internacional por sus vinos, especialmente el Verdicchio, que se ha convertido en uno de los vinos blancos más apreciados de Italia. La región ha obtenido diversas denominaciones de origen controladas (DOC) y denominaciones de origen controladas y garantizadas (DOCG), lo que ha ayudado a elevar su perfil en el mercado global.</a:t>
          </a:r>
          <a:endParaRPr lang="en-US" sz="1200" kern="1200"/>
        </a:p>
      </dsp:txBody>
      <dsp:txXfrm>
        <a:off x="3342918" y="4120750"/>
        <a:ext cx="2479073" cy="1487443"/>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6A83C-94BF-27B1-D77E-78C3D14466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F719D8C-F526-103E-6A24-0CBEF126D7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4223BB-6424-5C0B-9A29-526CC2ED08C8}"/>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5" name="Footer Placeholder 4">
            <a:extLst>
              <a:ext uri="{FF2B5EF4-FFF2-40B4-BE49-F238E27FC236}">
                <a16:creationId xmlns:a16="http://schemas.microsoft.com/office/drawing/2014/main" id="{1B895860-1F01-80A8-37DA-A5FB0D7B3B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C95A5F-C7C9-29D1-A899-B23551EFCCC1}"/>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523645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35E5C-7AAA-E99A-E7C2-9273F3372E9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682F7C-D2CB-911A-AA88-C1620769C4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1E131-DD4E-230F-F261-AD2ECCFF4C7B}"/>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5" name="Footer Placeholder 4">
            <a:extLst>
              <a:ext uri="{FF2B5EF4-FFF2-40B4-BE49-F238E27FC236}">
                <a16:creationId xmlns:a16="http://schemas.microsoft.com/office/drawing/2014/main" id="{1FB02A88-C40F-0DC7-77D9-D691AB6313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71DC5C-012F-0AE4-399E-761D79DF6179}"/>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378196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8D5AE8-BF27-A04A-7C56-058F5DE7A4D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FF4D3DF-DDC0-83A8-34B8-E70CC9E0DA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E280B4-B087-CEB3-36D8-5F650E5378F2}"/>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5" name="Footer Placeholder 4">
            <a:extLst>
              <a:ext uri="{FF2B5EF4-FFF2-40B4-BE49-F238E27FC236}">
                <a16:creationId xmlns:a16="http://schemas.microsoft.com/office/drawing/2014/main" id="{28CE52F2-ABDB-4630-87DF-F438B310E6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7F3AE9-485B-6802-97EA-2BF6542592AE}"/>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171051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66F62-437C-3F04-0317-007CF2F14D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010F35C-AE8D-6A97-BD35-3907699E41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78FAE6-A98E-2754-6021-93BB8E17B3B1}"/>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5" name="Footer Placeholder 4">
            <a:extLst>
              <a:ext uri="{FF2B5EF4-FFF2-40B4-BE49-F238E27FC236}">
                <a16:creationId xmlns:a16="http://schemas.microsoft.com/office/drawing/2014/main" id="{1A62699D-A028-1DF8-5ACE-8AAA8EACA3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28643F-E319-5013-4356-CC396C60B7FB}"/>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145161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5442B-0ADC-97B2-222C-2B62703FD4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6124E14-9950-2FDA-7B43-244F370319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33CBD9-36EA-ED62-055A-855C214FC9E1}"/>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5" name="Footer Placeholder 4">
            <a:extLst>
              <a:ext uri="{FF2B5EF4-FFF2-40B4-BE49-F238E27FC236}">
                <a16:creationId xmlns:a16="http://schemas.microsoft.com/office/drawing/2014/main" id="{923590C3-4F97-203A-66DC-7B4FD3BE15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064046-E944-0FEC-9F82-97073A423D5A}"/>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79761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99363-E067-D035-8DE4-CE5090D2B4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9797F8-72B9-1957-0BA6-A9F6D37EFB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C781E47-67CF-38D6-D295-DF9E472007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0709A8A-B69F-7483-9D1D-AAEA9E20D873}"/>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6" name="Footer Placeholder 5">
            <a:extLst>
              <a:ext uri="{FF2B5EF4-FFF2-40B4-BE49-F238E27FC236}">
                <a16:creationId xmlns:a16="http://schemas.microsoft.com/office/drawing/2014/main" id="{A95F74DC-04C6-4656-DB97-B91126CED1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E36219-707A-7500-C2D1-B18D6082C091}"/>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1263271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6B11E-BD7F-3A97-15B6-85E34DE3566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16E59A-EE8C-015E-31D1-8CD3B7607D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2B5E5B-0B02-7F10-B581-13947CB019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57C2276-9657-C2CC-0F3F-B49538EB91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1A8CA6-9940-661D-80DA-BB2F1629AD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F8D1574-4DAA-E00B-056D-E1411441FBB9}"/>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8" name="Footer Placeholder 7">
            <a:extLst>
              <a:ext uri="{FF2B5EF4-FFF2-40B4-BE49-F238E27FC236}">
                <a16:creationId xmlns:a16="http://schemas.microsoft.com/office/drawing/2014/main" id="{CB0FF5F0-40C3-E120-2B09-30C7F2FE8C5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FB41062-682B-08FE-D208-7FB37C211DB6}"/>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3770083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99556-2327-3449-EA89-F1AE8774704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FCFA298-9190-B79F-E696-810EE4D2EAAF}"/>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4" name="Footer Placeholder 3">
            <a:extLst>
              <a:ext uri="{FF2B5EF4-FFF2-40B4-BE49-F238E27FC236}">
                <a16:creationId xmlns:a16="http://schemas.microsoft.com/office/drawing/2014/main" id="{BCDA40D8-AD1A-279D-A4D3-99229019432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2A9C32-8F5C-18F7-BE22-98CC3D1FE527}"/>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386438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4ABEDC-81BB-5A9E-CEDA-6552D244C672}"/>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3" name="Footer Placeholder 2">
            <a:extLst>
              <a:ext uri="{FF2B5EF4-FFF2-40B4-BE49-F238E27FC236}">
                <a16:creationId xmlns:a16="http://schemas.microsoft.com/office/drawing/2014/main" id="{9F5748C6-2903-8A8B-FFAC-B2DF8ADE220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05AE0C6-948A-2E1F-06B8-A9FEB2FBF8B2}"/>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1442347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30E1E-0D22-FD1D-B390-BE6B72673B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B3EA9D-31F6-9635-19DE-D9DA315338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2F8323-557B-6901-315E-8B666CC8BF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2EE142-B36D-2A9C-4C03-CCF1EF474E96}"/>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6" name="Footer Placeholder 5">
            <a:extLst>
              <a:ext uri="{FF2B5EF4-FFF2-40B4-BE49-F238E27FC236}">
                <a16:creationId xmlns:a16="http://schemas.microsoft.com/office/drawing/2014/main" id="{F4BC2D67-9DF3-F0A9-B7D4-849A918C3E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B7A445C-A3E8-ACB2-8A5E-06340E196B19}"/>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2013360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7CD63-D853-D79C-479B-DA24C3D5E6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8FF1E4B-7679-32BC-403F-898CA70DD4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94E008F-969A-B472-1D2E-06FC80484F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B19CDA-F95C-FB8E-5700-203B2B1D2CD1}"/>
              </a:ext>
            </a:extLst>
          </p:cNvPr>
          <p:cNvSpPr>
            <a:spLocks noGrp="1"/>
          </p:cNvSpPr>
          <p:nvPr>
            <p:ph type="dt" sz="half" idx="10"/>
          </p:nvPr>
        </p:nvSpPr>
        <p:spPr/>
        <p:txBody>
          <a:bodyPr/>
          <a:lstStyle/>
          <a:p>
            <a:fld id="{D010F021-67E6-472E-9CB7-FFFD3001475F}" type="datetimeFigureOut">
              <a:rPr lang="en-GB" smtClean="0"/>
              <a:t>13/10/2024</a:t>
            </a:fld>
            <a:endParaRPr lang="en-GB"/>
          </a:p>
        </p:txBody>
      </p:sp>
      <p:sp>
        <p:nvSpPr>
          <p:cNvPr id="6" name="Footer Placeholder 5">
            <a:extLst>
              <a:ext uri="{FF2B5EF4-FFF2-40B4-BE49-F238E27FC236}">
                <a16:creationId xmlns:a16="http://schemas.microsoft.com/office/drawing/2014/main" id="{0FF1AE38-5F6D-C7B0-2B64-BCAEE26181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B21213-08C8-2A91-BA26-B5CEF9399AD5}"/>
              </a:ext>
            </a:extLst>
          </p:cNvPr>
          <p:cNvSpPr>
            <a:spLocks noGrp="1"/>
          </p:cNvSpPr>
          <p:nvPr>
            <p:ph type="sldNum" sz="quarter" idx="12"/>
          </p:nvPr>
        </p:nvSpPr>
        <p:spPr/>
        <p:txBody>
          <a:bodyPr/>
          <a:lstStyle/>
          <a:p>
            <a:fld id="{BA5E6A14-49E6-4B8D-8EED-B1ABD4E50911}" type="slidenum">
              <a:rPr lang="en-GB" smtClean="0"/>
              <a:t>‹Nº›</a:t>
            </a:fld>
            <a:endParaRPr lang="en-GB"/>
          </a:p>
        </p:txBody>
      </p:sp>
    </p:spTree>
    <p:extLst>
      <p:ext uri="{BB962C8B-B14F-4D97-AF65-F5344CB8AC3E}">
        <p14:creationId xmlns:p14="http://schemas.microsoft.com/office/powerpoint/2010/main" val="4265413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5F04E5-4926-8BC0-5628-5F66DAAC6A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ACFC730-8CFA-8A43-B1CA-A8325372DB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ECAAF9-B207-DB34-1BC3-F80EAEAE55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010F021-67E6-472E-9CB7-FFFD3001475F}" type="datetimeFigureOut">
              <a:rPr lang="en-GB" smtClean="0"/>
              <a:t>13/10/2024</a:t>
            </a:fld>
            <a:endParaRPr lang="en-GB"/>
          </a:p>
        </p:txBody>
      </p:sp>
      <p:sp>
        <p:nvSpPr>
          <p:cNvPr id="5" name="Footer Placeholder 4">
            <a:extLst>
              <a:ext uri="{FF2B5EF4-FFF2-40B4-BE49-F238E27FC236}">
                <a16:creationId xmlns:a16="http://schemas.microsoft.com/office/drawing/2014/main" id="{323E1FDD-BE01-3728-5D18-E1393DAFEB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5A85276-5F9F-AF1F-D32D-D2E8B5C3D4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A5E6A14-49E6-4B8D-8EED-B1ABD4E50911}" type="slidenum">
              <a:rPr lang="en-GB" smtClean="0"/>
              <a:t>‹Nº›</a:t>
            </a:fld>
            <a:endParaRPr lang="en-GB"/>
          </a:p>
        </p:txBody>
      </p:sp>
    </p:spTree>
    <p:extLst>
      <p:ext uri="{BB962C8B-B14F-4D97-AF65-F5344CB8AC3E}">
        <p14:creationId xmlns:p14="http://schemas.microsoft.com/office/powerpoint/2010/main" val="845388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A7245B8-F737-D00C-651E-57CF1EEE349B}"/>
              </a:ext>
            </a:extLst>
          </p:cNvPr>
          <p:cNvSpPr>
            <a:spLocks noGrp="1"/>
          </p:cNvSpPr>
          <p:nvPr>
            <p:ph type="ctrTitle"/>
          </p:nvPr>
        </p:nvSpPr>
        <p:spPr>
          <a:xfrm>
            <a:off x="4084320" y="698835"/>
            <a:ext cx="4023360" cy="2520928"/>
          </a:xfrm>
        </p:spPr>
        <p:txBody>
          <a:bodyPr anchor="b">
            <a:normAutofit/>
          </a:bodyPr>
          <a:lstStyle/>
          <a:p>
            <a:r>
              <a:rPr lang="en-US" dirty="0">
                <a:solidFill>
                  <a:schemeClr val="bg1"/>
                </a:solidFill>
              </a:rPr>
              <a:t>Marche, Italia</a:t>
            </a:r>
            <a:endParaRPr lang="en-GB" dirty="0">
              <a:solidFill>
                <a:schemeClr val="bg1"/>
              </a:solidFill>
            </a:endParaRPr>
          </a:p>
        </p:txBody>
      </p:sp>
      <p:sp>
        <p:nvSpPr>
          <p:cNvPr id="3" name="Subtitle 2">
            <a:extLst>
              <a:ext uri="{FF2B5EF4-FFF2-40B4-BE49-F238E27FC236}">
                <a16:creationId xmlns:a16="http://schemas.microsoft.com/office/drawing/2014/main" id="{5E48EA8A-AD64-BB40-FDAC-CDA1F4DC2F03}"/>
              </a:ext>
            </a:extLst>
          </p:cNvPr>
          <p:cNvSpPr>
            <a:spLocks noGrp="1"/>
          </p:cNvSpPr>
          <p:nvPr>
            <p:ph type="subTitle" idx="1"/>
          </p:nvPr>
        </p:nvSpPr>
        <p:spPr>
          <a:xfrm>
            <a:off x="2596468" y="4043511"/>
            <a:ext cx="7452852" cy="1907167"/>
          </a:xfrm>
        </p:spPr>
        <p:txBody>
          <a:bodyPr>
            <a:noAutofit/>
          </a:bodyPr>
          <a:lstStyle/>
          <a:p>
            <a:r>
              <a:rPr lang="en-US" sz="3000" dirty="0">
                <a:solidFill>
                  <a:schemeClr val="bg1"/>
                </a:solidFill>
              </a:rPr>
              <a:t>Alvin Romero-Cales</a:t>
            </a:r>
          </a:p>
          <a:p>
            <a:r>
              <a:rPr lang="en-US" sz="3000" dirty="0">
                <a:solidFill>
                  <a:schemeClr val="bg1"/>
                </a:solidFill>
              </a:rPr>
              <a:t>Academia de Sommelier de </a:t>
            </a:r>
            <a:r>
              <a:rPr lang="en-US" sz="3000" dirty="0"/>
              <a:t>Puerto Rico</a:t>
            </a:r>
          </a:p>
        </p:txBody>
      </p:sp>
      <p:sp>
        <p:nvSpPr>
          <p:cNvPr id="30" name="Rectangle 29">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2" name="Rectangle 3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8952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457200" y="413134"/>
            <a:ext cx="4538443" cy="1318391"/>
          </a:xfrm>
        </p:spPr>
        <p:txBody>
          <a:bodyPr anchor="b">
            <a:normAutofit fontScale="90000"/>
          </a:bodyPr>
          <a:lstStyle/>
          <a:p>
            <a:r>
              <a:rPr lang="en-US" sz="2500" b="0" i="0" u="none" strike="noStrike" baseline="0">
                <a:latin typeface="Gill Sans MT" panose="020B0502020104020203" pitchFamily="34" charset="0"/>
              </a:rPr>
              <a:t>Historia </a:t>
            </a:r>
            <a:r>
              <a:rPr lang="es-PR" sz="2500" b="0" i="0" u="none" strike="noStrike" baseline="0">
                <a:latin typeface="Gill Sans MT" panose="020B0502020104020203" pitchFamily="34" charset="0"/>
              </a:rPr>
              <a:t>vinicola</a:t>
            </a:r>
            <a:r>
              <a:rPr lang="en-US" sz="2500" b="0" i="0" u="none" strike="noStrike" baseline="0">
                <a:latin typeface="Gill Sans MT" panose="020B0502020104020203" pitchFamily="34" charset="0"/>
              </a:rPr>
              <a:t> de </a:t>
            </a:r>
            <a:r>
              <a:rPr lang="en-US" sz="2500">
                <a:latin typeface="Gill Sans MT" panose="020B0502020104020203" pitchFamily="34" charset="0"/>
              </a:rPr>
              <a:t>S</a:t>
            </a:r>
            <a:r>
              <a:rPr lang="en-US" sz="2500" b="0" i="0" u="none" strike="noStrike" baseline="0">
                <a:latin typeface="Gill Sans MT" panose="020B0502020104020203" pitchFamily="34" charset="0"/>
              </a:rPr>
              <a:t>ardinia</a:t>
            </a:r>
            <a:br>
              <a:rPr lang="en-US" sz="2500">
                <a:latin typeface="Gill Sans MT" panose="020B0502020104020203" pitchFamily="34" charset="0"/>
              </a:rPr>
            </a:br>
            <a:r>
              <a:rPr lang="en-GB" sz="2500" b="1" kern="100">
                <a:effectLst/>
                <a:latin typeface="Aptos" panose="020B0004020202020204" pitchFamily="34" charset="0"/>
                <a:ea typeface="Aptos" panose="020B0004020202020204" pitchFamily="34" charset="0"/>
                <a:cs typeface="Arial" panose="020B0604020202020204" pitchFamily="34" charset="0"/>
              </a:rPr>
              <a:t>Edad Moderna y Contemporánea</a:t>
            </a:r>
            <a:br>
              <a:rPr lang="en-GB" sz="2500" b="1" kern="100">
                <a:effectLst/>
                <a:latin typeface="Aptos" panose="020B0004020202020204" pitchFamily="34" charset="0"/>
                <a:ea typeface="Aptos" panose="020B0004020202020204" pitchFamily="34" charset="0"/>
                <a:cs typeface="Arial" panose="020B0604020202020204" pitchFamily="34" charset="0"/>
              </a:rPr>
            </a:br>
            <a:r>
              <a:rPr lang="es-PR" sz="2800" kern="100">
                <a:effectLst/>
                <a:latin typeface="Aptos" panose="020B0004020202020204" pitchFamily="34" charset="0"/>
                <a:ea typeface="Aptos" panose="020B0004020202020204" pitchFamily="34" charset="0"/>
                <a:cs typeface="Arial" panose="020B0604020202020204" pitchFamily="34" charset="0"/>
              </a:rPr>
              <a:t>Siglo XX y XXI</a:t>
            </a:r>
            <a:br>
              <a:rPr lang="en-GB" sz="2500" kern="100">
                <a:effectLst/>
                <a:latin typeface="Aptos" panose="020B0004020202020204" pitchFamily="34" charset="0"/>
                <a:ea typeface="Aptos" panose="020B0004020202020204" pitchFamily="34" charset="0"/>
                <a:cs typeface="Arial" panose="020B0604020202020204" pitchFamily="34" charset="0"/>
              </a:rPr>
            </a:br>
            <a:br>
              <a:rPr lang="en-GB" sz="2500" kern="100">
                <a:effectLst/>
                <a:latin typeface="Aptos" panose="020B0004020202020204" pitchFamily="34" charset="0"/>
                <a:ea typeface="Aptos" panose="020B0004020202020204" pitchFamily="34" charset="0"/>
                <a:cs typeface="Arial" panose="020B0604020202020204" pitchFamily="34" charset="0"/>
              </a:rPr>
            </a:br>
            <a:endParaRPr lang="en-GB" sz="2500" dirty="0"/>
          </a:p>
        </p:txBody>
      </p:sp>
      <p:graphicFrame>
        <p:nvGraphicFramePr>
          <p:cNvPr id="41" name="Content Placeholder 2">
            <a:extLst>
              <a:ext uri="{FF2B5EF4-FFF2-40B4-BE49-F238E27FC236}">
                <a16:creationId xmlns:a16="http://schemas.microsoft.com/office/drawing/2014/main" id="{8DC1E8F0-69F9-966F-E952-9582CCFCEBB5}"/>
              </a:ext>
            </a:extLst>
          </p:cNvPr>
          <p:cNvGraphicFramePr>
            <a:graphicFrameLocks noGrp="1"/>
          </p:cNvGraphicFramePr>
          <p:nvPr>
            <p:ph idx="1"/>
          </p:nvPr>
        </p:nvGraphicFramePr>
        <p:xfrm>
          <a:off x="276838" y="1072341"/>
          <a:ext cx="6115650" cy="5613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 name="Rectangle 3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2582554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1835911"/>
          </a:xfrm>
        </p:spPr>
        <p:txBody>
          <a:bodyPr anchor="b">
            <a:normAutofit/>
          </a:bodyPr>
          <a:lstStyle/>
          <a:p>
            <a:r>
              <a:rPr lang="es-PR" sz="3000" b="0" i="0" u="none" strike="noStrike" baseline="0" dirty="0">
                <a:solidFill>
                  <a:schemeClr val="bg2"/>
                </a:solidFill>
                <a:latin typeface="Gill Sans MT" panose="020B0502020104020203" pitchFamily="34" charset="0"/>
              </a:rPr>
              <a:t>Métodos de Vinificación</a:t>
            </a:r>
            <a:br>
              <a:rPr lang="es-PR" sz="3000" b="0" i="0" u="none" strike="noStrike" baseline="0" dirty="0">
                <a:solidFill>
                  <a:schemeClr val="bg2"/>
                </a:solidFill>
                <a:latin typeface="Gill Sans MT" panose="020B0502020104020203" pitchFamily="34" charset="0"/>
              </a:rPr>
            </a:br>
            <a:r>
              <a:rPr lang="es-PR" sz="3000" b="0" i="0" u="none" strike="noStrike" baseline="0" dirty="0" err="1">
                <a:solidFill>
                  <a:schemeClr val="bg2"/>
                </a:solidFill>
                <a:latin typeface="Gill Sans MT" panose="020B0502020104020203" pitchFamily="34" charset="0"/>
              </a:rPr>
              <a:t>LeMarche</a:t>
            </a:r>
            <a:br>
              <a:rPr lang="en-GB" sz="32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br>
            <a:endParaRPr lang="en-GB" sz="3000" dirty="0">
              <a:solidFill>
                <a:schemeClr val="bg2"/>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759354" y="2798064"/>
            <a:ext cx="5461095" cy="3417611"/>
          </a:xfrm>
        </p:spPr>
        <p:txBody>
          <a:bodyPr anchor="t">
            <a:normAutofit lnSpcReduction="10000"/>
          </a:bodyPr>
          <a:lstStyle/>
          <a:p>
            <a:pPr marL="0" marR="0">
              <a:lnSpc>
                <a:spcPct val="107000"/>
              </a:lnSpc>
              <a:spcBef>
                <a:spcPts val="0"/>
              </a:spcBef>
              <a:spcAft>
                <a:spcPts val="800"/>
              </a:spcAft>
            </a:pPr>
            <a:r>
              <a:rPr lang="es-PR" sz="20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t>Los métodos de vinificación en Le Marche combinan técnicas tradicionales con enfoques modernos. Los productores locales suelen utilizar fermentación en acero inoxidable para preservar los aromas frescos y frutales, especialmente en los vinos blancos como el </a:t>
            </a:r>
            <a:r>
              <a:rPr lang="es-PR" sz="2000" kern="1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Verdicchio</a:t>
            </a:r>
            <a:r>
              <a:rPr lang="es-PR" sz="20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t>. Para los vinos tintos, algunos productores emplean fermentación en barricas de roble para añadir complejidad y estructura.</a:t>
            </a:r>
            <a:endParaRPr lang="en-GB" sz="2000" kern="100" dirty="0">
              <a:solidFill>
                <a:schemeClr val="bg2"/>
              </a:solidFill>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n-GB" sz="1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1000" b="1" kern="100" dirty="0">
                <a:solidFill>
                  <a:srgbClr val="FFFFFF"/>
                </a:solidFill>
                <a:latin typeface="Aptos" panose="020B0004020202020204" pitchFamily="34" charset="0"/>
                <a:ea typeface="Aptos" panose="020B0004020202020204" pitchFamily="34" charset="0"/>
                <a:cs typeface="Arial" panose="020B0604020202020204" pitchFamily="34" charset="0"/>
              </a:rPr>
              <a:t>	</a:t>
            </a:r>
            <a:endParaRPr lang="en-GB" sz="1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a:p>
            <a:endParaRPr lang="en-GB" sz="1000" dirty="0">
              <a:solidFill>
                <a:srgbClr val="FFFFFF"/>
              </a:solidFill>
            </a:endParaRPr>
          </a:p>
        </p:txBody>
      </p:sp>
    </p:spTree>
    <p:extLst>
      <p:ext uri="{BB962C8B-B14F-4D97-AF65-F5344CB8AC3E}">
        <p14:creationId xmlns:p14="http://schemas.microsoft.com/office/powerpoint/2010/main" val="324192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1136397" y="99753"/>
            <a:ext cx="5323715" cy="1429789"/>
          </a:xfrm>
        </p:spPr>
        <p:txBody>
          <a:bodyPr anchor="b">
            <a:normAutofit/>
          </a:bodyPr>
          <a:lstStyle/>
          <a:p>
            <a:pPr marL="0" marR="0">
              <a:spcBef>
                <a:spcPts val="0"/>
              </a:spcBef>
              <a:spcAft>
                <a:spcPts val="800"/>
              </a:spcAft>
            </a:pPr>
            <a:r>
              <a:rPr lang="es-PR" sz="4000" b="1" kern="100" dirty="0">
                <a:effectLst/>
                <a:latin typeface="Aptos" panose="020B0004020202020204" pitchFamily="34" charset="0"/>
                <a:ea typeface="Aptos" panose="020B0004020202020204" pitchFamily="34" charset="0"/>
                <a:cs typeface="Arial" panose="020B0604020202020204" pitchFamily="34" charset="0"/>
              </a:rPr>
              <a:t>Variedades de Uva y Vinos Destacados</a:t>
            </a:r>
            <a:endParaRPr lang="en-GB" sz="40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299259" y="1629295"/>
            <a:ext cx="7366874" cy="4879571"/>
          </a:xfrm>
        </p:spPr>
        <p:txBody>
          <a:bodyPr anchor="t">
            <a:normAutofit fontScale="25000" lnSpcReduction="20000"/>
          </a:bodyPr>
          <a:lstStyle/>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Blancas</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1. </a:t>
            </a:r>
            <a:r>
              <a:rPr lang="es-PR" sz="7200" b="1" kern="100" dirty="0" err="1">
                <a:effectLst/>
                <a:latin typeface="Aptos" panose="020B0004020202020204" pitchFamily="34" charset="0"/>
                <a:ea typeface="Aptos" panose="020B0004020202020204" pitchFamily="34" charset="0"/>
                <a:cs typeface="Arial" panose="020B0604020202020204" pitchFamily="34" charset="0"/>
              </a:rPr>
              <a:t>Verdicchio</a:t>
            </a:r>
            <a:endParaRPr lang="en-GB" sz="7200" b="1"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Descripción: La variedad de uva blanca más emblemática de Le Marche, conocida por su frescura, acidez y notas de manzana verde, almendra y cítricos. </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b="1" kern="100" dirty="0">
                <a:effectLst/>
                <a:latin typeface="Aptos" panose="020B0004020202020204" pitchFamily="34" charset="0"/>
                <a:ea typeface="Aptos" panose="020B0004020202020204" pitchFamily="34" charset="0"/>
                <a:cs typeface="Arial" panose="020B0604020202020204" pitchFamily="34" charset="0"/>
              </a:rPr>
              <a:t>Vinos</a:t>
            </a:r>
            <a:r>
              <a:rPr lang="es-PR" sz="7200" kern="100" dirty="0">
                <a:effectLst/>
                <a:latin typeface="Aptos" panose="020B0004020202020204" pitchFamily="34" charset="0"/>
                <a:ea typeface="Aptos" panose="020B0004020202020204" pitchFamily="34" charset="0"/>
                <a:cs typeface="Arial" panose="020B0604020202020204" pitchFamily="34" charset="0"/>
              </a:rPr>
              <a:t>: </a:t>
            </a:r>
            <a:r>
              <a:rPr lang="es-PR" sz="72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7200" kern="100" dirty="0">
                <a:effectLst/>
                <a:latin typeface="Aptos" panose="020B0004020202020204" pitchFamily="34" charset="0"/>
                <a:ea typeface="Aptos" panose="020B0004020202020204" pitchFamily="34" charset="0"/>
                <a:cs typeface="Arial" panose="020B0604020202020204" pitchFamily="34" charset="0"/>
              </a:rPr>
              <a:t> </a:t>
            </a:r>
            <a:r>
              <a:rPr lang="es-PR" sz="7200" kern="100" dirty="0" err="1">
                <a:effectLst/>
                <a:latin typeface="Aptos" panose="020B0004020202020204" pitchFamily="34" charset="0"/>
                <a:ea typeface="Aptos" panose="020B0004020202020204" pitchFamily="34" charset="0"/>
                <a:cs typeface="Arial" panose="020B0604020202020204" pitchFamily="34" charset="0"/>
              </a:rPr>
              <a:t>dei</a:t>
            </a:r>
            <a:r>
              <a:rPr lang="es-PR" sz="7200" kern="100" dirty="0">
                <a:effectLst/>
                <a:latin typeface="Aptos" panose="020B0004020202020204" pitchFamily="34" charset="0"/>
                <a:ea typeface="Aptos" panose="020B0004020202020204" pitchFamily="34" charset="0"/>
                <a:cs typeface="Arial" panose="020B0604020202020204" pitchFamily="34" charset="0"/>
              </a:rPr>
              <a:t> Castelli di Jesi, </a:t>
            </a:r>
            <a:r>
              <a:rPr lang="es-PR" sz="72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7200" kern="100" dirty="0">
                <a:effectLst/>
                <a:latin typeface="Aptos" panose="020B0004020202020204" pitchFamily="34" charset="0"/>
                <a:ea typeface="Aptos" panose="020B0004020202020204" pitchFamily="34" charset="0"/>
                <a:cs typeface="Arial" panose="020B0604020202020204" pitchFamily="34" charset="0"/>
              </a:rPr>
              <a:t> di </a:t>
            </a:r>
            <a:r>
              <a:rPr lang="es-PR" sz="7200" kern="100" dirty="0" err="1">
                <a:effectLst/>
                <a:latin typeface="Aptos" panose="020B0004020202020204" pitchFamily="34" charset="0"/>
                <a:ea typeface="Aptos" panose="020B0004020202020204" pitchFamily="34" charset="0"/>
                <a:cs typeface="Arial" panose="020B0604020202020204" pitchFamily="34" charset="0"/>
              </a:rPr>
              <a:t>Matelica</a:t>
            </a:r>
            <a:r>
              <a:rPr lang="es-PR" sz="7200" kern="100" dirty="0">
                <a:effectLst/>
                <a:latin typeface="Aptos" panose="020B0004020202020204" pitchFamily="34" charset="0"/>
                <a:ea typeface="Aptos" panose="020B0004020202020204" pitchFamily="34" charset="0"/>
                <a:cs typeface="Arial" panose="020B0604020202020204" pitchFamily="34" charset="0"/>
              </a:rPr>
              <a:t>.</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2. </a:t>
            </a:r>
            <a:r>
              <a:rPr lang="es-PR" sz="7200" b="1" kern="100" dirty="0" err="1">
                <a:effectLst/>
                <a:latin typeface="Aptos" panose="020B0004020202020204" pitchFamily="34" charset="0"/>
                <a:ea typeface="Aptos" panose="020B0004020202020204" pitchFamily="34" charset="0"/>
                <a:cs typeface="Arial" panose="020B0604020202020204" pitchFamily="34" charset="0"/>
              </a:rPr>
              <a:t>Pecorino</a:t>
            </a:r>
            <a:endParaRPr lang="en-GB" sz="7200" b="1"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Descripción: Uva blanca menos conocida que </a:t>
            </a:r>
            <a:r>
              <a:rPr lang="es-PR" sz="72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7200" kern="100" dirty="0">
                <a:effectLst/>
                <a:latin typeface="Aptos" panose="020B0004020202020204" pitchFamily="34" charset="0"/>
                <a:ea typeface="Aptos" panose="020B0004020202020204" pitchFamily="34" charset="0"/>
                <a:cs typeface="Arial" panose="020B0604020202020204" pitchFamily="34" charset="0"/>
              </a:rPr>
              <a:t>, pero en crecimiento. Produce vinos aromáticos con notas de frutas maduras, hierbas y flores.</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b="1" kern="100" dirty="0">
                <a:effectLst/>
                <a:latin typeface="Aptos" panose="020B0004020202020204" pitchFamily="34" charset="0"/>
                <a:ea typeface="Aptos" panose="020B0004020202020204" pitchFamily="34" charset="0"/>
                <a:cs typeface="Arial" panose="020B0604020202020204" pitchFamily="34" charset="0"/>
              </a:rPr>
              <a:t>Vinos</a:t>
            </a:r>
            <a:r>
              <a:rPr lang="es-PR" sz="7200" kern="100" dirty="0">
                <a:effectLst/>
                <a:latin typeface="Aptos" panose="020B0004020202020204" pitchFamily="34" charset="0"/>
                <a:ea typeface="Aptos" panose="020B0004020202020204" pitchFamily="34" charset="0"/>
                <a:cs typeface="Arial" panose="020B0604020202020204" pitchFamily="34" charset="0"/>
              </a:rPr>
              <a:t>: </a:t>
            </a:r>
            <a:r>
              <a:rPr lang="es-PR" sz="7200" kern="100" dirty="0" err="1">
                <a:effectLst/>
                <a:latin typeface="Aptos" panose="020B0004020202020204" pitchFamily="34" charset="0"/>
                <a:ea typeface="Aptos" panose="020B0004020202020204" pitchFamily="34" charset="0"/>
                <a:cs typeface="Arial" panose="020B0604020202020204" pitchFamily="34" charset="0"/>
              </a:rPr>
              <a:t>Pecorino</a:t>
            </a:r>
            <a:r>
              <a:rPr lang="es-PR" sz="7200" kern="100" dirty="0">
                <a:effectLst/>
                <a:latin typeface="Aptos" panose="020B0004020202020204" pitchFamily="34" charset="0"/>
                <a:ea typeface="Aptos" panose="020B0004020202020204" pitchFamily="34" charset="0"/>
                <a:cs typeface="Arial" panose="020B0604020202020204" pitchFamily="34" charset="0"/>
              </a:rPr>
              <a:t> </a:t>
            </a:r>
            <a:r>
              <a:rPr lang="es-PR" sz="7200" kern="100" dirty="0" err="1">
                <a:effectLst/>
                <a:latin typeface="Aptos" panose="020B0004020202020204" pitchFamily="34" charset="0"/>
                <a:ea typeface="Aptos" panose="020B0004020202020204" pitchFamily="34" charset="0"/>
                <a:cs typeface="Arial" panose="020B0604020202020204" pitchFamily="34" charset="0"/>
              </a:rPr>
              <a:t>dei</a:t>
            </a:r>
            <a:r>
              <a:rPr lang="es-PR" sz="7200" kern="100" dirty="0">
                <a:effectLst/>
                <a:latin typeface="Aptos" panose="020B0004020202020204" pitchFamily="34" charset="0"/>
                <a:ea typeface="Aptos" panose="020B0004020202020204" pitchFamily="34" charset="0"/>
                <a:cs typeface="Arial" panose="020B0604020202020204" pitchFamily="34" charset="0"/>
              </a:rPr>
              <a:t> Colli </a:t>
            </a:r>
            <a:r>
              <a:rPr lang="es-PR" sz="7200" kern="100" dirty="0" err="1">
                <a:effectLst/>
                <a:latin typeface="Aptos" panose="020B0004020202020204" pitchFamily="34" charset="0"/>
                <a:ea typeface="Aptos" panose="020B0004020202020204" pitchFamily="34" charset="0"/>
                <a:cs typeface="Arial" panose="020B0604020202020204" pitchFamily="34" charset="0"/>
              </a:rPr>
              <a:t>Piceni</a:t>
            </a:r>
            <a:r>
              <a:rPr lang="es-PR" sz="7200" kern="100" dirty="0">
                <a:effectLst/>
                <a:latin typeface="Aptos" panose="020B0004020202020204" pitchFamily="34" charset="0"/>
                <a:ea typeface="Aptos" panose="020B0004020202020204" pitchFamily="34" charset="0"/>
                <a:cs typeface="Arial" panose="020B0604020202020204" pitchFamily="34" charset="0"/>
              </a:rPr>
              <a:t>.</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3. </a:t>
            </a:r>
            <a:r>
              <a:rPr lang="es-PR" sz="7200" b="1" kern="100" dirty="0" err="1">
                <a:effectLst/>
                <a:latin typeface="Aptos" panose="020B0004020202020204" pitchFamily="34" charset="0"/>
                <a:ea typeface="Aptos" panose="020B0004020202020204" pitchFamily="34" charset="0"/>
                <a:cs typeface="Arial" panose="020B0604020202020204" pitchFamily="34" charset="0"/>
              </a:rPr>
              <a:t>Passerina</a:t>
            </a:r>
            <a:endParaRPr lang="en-GB" sz="7200" b="1"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7200" kern="100" dirty="0">
                <a:effectLst/>
                <a:latin typeface="Aptos" panose="020B0004020202020204" pitchFamily="34" charset="0"/>
                <a:ea typeface="Aptos" panose="020B0004020202020204" pitchFamily="34" charset="0"/>
                <a:cs typeface="Arial" panose="020B0604020202020204" pitchFamily="34" charset="0"/>
              </a:rPr>
              <a:t>Descripción: Otra variedad blanca autóctona que ofrece vinos frescos y afrutados con notas florales y cítricas.</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pPr marL="0" indent="0">
              <a:buNone/>
            </a:pPr>
            <a:r>
              <a:rPr lang="es-PR" sz="7200" dirty="0">
                <a:effectLst/>
                <a:latin typeface="Aptos" panose="020B0004020202020204" pitchFamily="34" charset="0"/>
                <a:ea typeface="Aptos" panose="020B0004020202020204" pitchFamily="34" charset="0"/>
                <a:cs typeface="Arial" panose="020B0604020202020204" pitchFamily="34" charset="0"/>
              </a:rPr>
              <a:t>Vinos: </a:t>
            </a:r>
            <a:r>
              <a:rPr lang="es-PR" sz="7200" dirty="0" err="1">
                <a:effectLst/>
                <a:latin typeface="Aptos" panose="020B0004020202020204" pitchFamily="34" charset="0"/>
                <a:ea typeface="Aptos" panose="020B0004020202020204" pitchFamily="34" charset="0"/>
                <a:cs typeface="Arial" panose="020B0604020202020204" pitchFamily="34" charset="0"/>
              </a:rPr>
              <a:t>Passerina</a:t>
            </a:r>
            <a:r>
              <a:rPr lang="es-PR" sz="7200" dirty="0">
                <a:effectLst/>
                <a:latin typeface="Aptos" panose="020B0004020202020204" pitchFamily="34" charset="0"/>
                <a:ea typeface="Aptos" panose="020B0004020202020204" pitchFamily="34" charset="0"/>
                <a:cs typeface="Arial" panose="020B0604020202020204" pitchFamily="34" charset="0"/>
              </a:rPr>
              <a:t> </a:t>
            </a:r>
            <a:r>
              <a:rPr lang="es-PR" sz="7200" dirty="0" err="1">
                <a:effectLst/>
                <a:latin typeface="Aptos" panose="020B0004020202020204" pitchFamily="34" charset="0"/>
                <a:ea typeface="Aptos" panose="020B0004020202020204" pitchFamily="34" charset="0"/>
                <a:cs typeface="Arial" panose="020B0604020202020204" pitchFamily="34" charset="0"/>
              </a:rPr>
              <a:t>dei</a:t>
            </a:r>
            <a:r>
              <a:rPr lang="es-PR" sz="7200" dirty="0">
                <a:effectLst/>
                <a:latin typeface="Aptos" panose="020B0004020202020204" pitchFamily="34" charset="0"/>
                <a:ea typeface="Aptos" panose="020B0004020202020204" pitchFamily="34" charset="0"/>
                <a:cs typeface="Arial" panose="020B0604020202020204" pitchFamily="34" charset="0"/>
              </a:rPr>
              <a:t> Colli </a:t>
            </a:r>
            <a:r>
              <a:rPr lang="es-PR" sz="7200" dirty="0" err="1">
                <a:effectLst/>
                <a:latin typeface="Aptos" panose="020B0004020202020204" pitchFamily="34" charset="0"/>
                <a:ea typeface="Aptos" panose="020B0004020202020204" pitchFamily="34" charset="0"/>
                <a:cs typeface="Arial" panose="020B0604020202020204" pitchFamily="34" charset="0"/>
              </a:rPr>
              <a:t>Piceni</a:t>
            </a:r>
            <a:endParaRPr lang="en-GB" sz="7200" kern="100" dirty="0">
              <a:effectLst/>
              <a:latin typeface="Aptos" panose="020B0004020202020204" pitchFamily="34" charset="0"/>
              <a:ea typeface="Aptos" panose="020B0004020202020204" pitchFamily="34" charset="0"/>
              <a:cs typeface="Arial" panose="020B0604020202020204" pitchFamily="34" charset="0"/>
            </a:endParaRPr>
          </a:p>
          <a:p>
            <a:endParaRPr lang="en-GB" sz="1600" dirty="0"/>
          </a:p>
        </p:txBody>
      </p:sp>
      <p:sp>
        <p:nvSpPr>
          <p:cNvPr id="43" name="Rectangle 4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3914822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1136397" y="99753"/>
            <a:ext cx="5323715" cy="1429789"/>
          </a:xfrm>
        </p:spPr>
        <p:txBody>
          <a:bodyPr anchor="b">
            <a:normAutofit/>
          </a:bodyPr>
          <a:lstStyle/>
          <a:p>
            <a:pPr marL="0" marR="0">
              <a:spcBef>
                <a:spcPts val="0"/>
              </a:spcBef>
              <a:spcAft>
                <a:spcPts val="800"/>
              </a:spcAft>
            </a:pPr>
            <a:r>
              <a:rPr lang="es-PR" sz="4000" b="1" kern="100" dirty="0">
                <a:effectLst/>
                <a:latin typeface="Aptos" panose="020B0004020202020204" pitchFamily="34" charset="0"/>
                <a:ea typeface="Aptos" panose="020B0004020202020204" pitchFamily="34" charset="0"/>
                <a:cs typeface="Arial" panose="020B0604020202020204" pitchFamily="34" charset="0"/>
              </a:rPr>
              <a:t>Variedades de Uva y Vinos Destacados</a:t>
            </a:r>
            <a:endParaRPr lang="en-GB" sz="40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166255" y="1629295"/>
            <a:ext cx="8055032" cy="5128952"/>
          </a:xfrm>
        </p:spPr>
        <p:txBody>
          <a:bodyPr anchor="t">
            <a:normAutofit fontScale="85000" lnSpcReduction="10000"/>
          </a:bodyPr>
          <a:lstStyle/>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Tintas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1. </a:t>
            </a:r>
            <a:r>
              <a:rPr lang="es-PR" sz="1800" b="1" kern="100" dirty="0" err="1">
                <a:effectLst/>
                <a:latin typeface="Aptos" panose="020B0004020202020204" pitchFamily="34" charset="0"/>
                <a:ea typeface="Aptos" panose="020B0004020202020204" pitchFamily="34" charset="0"/>
                <a:cs typeface="Arial" panose="020B0604020202020204" pitchFamily="34" charset="0"/>
              </a:rPr>
              <a:t>Sangiovese</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Descripción: Variedad tinta muy versátil y una de las más plantadas en Italia. Produce vinos con buena acidez, taninos moderados y notas de cereza y especias.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Vinos:  Rosso Piceno, </a:t>
            </a:r>
            <a:r>
              <a:rPr lang="es-PR" sz="1800" kern="100" dirty="0" err="1">
                <a:effectLst/>
                <a:latin typeface="Aptos" panose="020B0004020202020204" pitchFamily="34" charset="0"/>
                <a:ea typeface="Aptos" panose="020B0004020202020204" pitchFamily="34" charset="0"/>
                <a:cs typeface="Arial" panose="020B0604020202020204" pitchFamily="34" charset="0"/>
              </a:rPr>
              <a:t>Sangiovese</a:t>
            </a:r>
            <a:r>
              <a:rPr lang="es-PR" sz="1800" kern="100" dirty="0">
                <a:effectLst/>
                <a:latin typeface="Aptos" panose="020B0004020202020204" pitchFamily="34" charset="0"/>
                <a:ea typeface="Aptos" panose="020B0004020202020204" pitchFamily="34" charset="0"/>
                <a:cs typeface="Arial" panose="020B0604020202020204" pitchFamily="34" charset="0"/>
              </a:rPr>
              <a:t> in mezcla con otras variedades locales.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2.  </a:t>
            </a:r>
            <a:r>
              <a:rPr lang="es-PR" sz="1800" b="1" kern="100" dirty="0" err="1">
                <a:effectLst/>
                <a:latin typeface="Aptos" panose="020B0004020202020204" pitchFamily="34" charset="0"/>
                <a:ea typeface="Aptos" panose="020B0004020202020204" pitchFamily="34" charset="0"/>
                <a:cs typeface="Arial" panose="020B0604020202020204" pitchFamily="34" charset="0"/>
              </a:rPr>
              <a:t>Montepulciano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Descripción: Variedad tinta robusta conocida por sus vinos de cuerpo completo con notas de frutos negros, especias y taninos firmes.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Vinos: Rosso </a:t>
            </a:r>
            <a:r>
              <a:rPr lang="es-PR" sz="1800" kern="100" dirty="0" err="1">
                <a:effectLst/>
                <a:latin typeface="Aptos" panose="020B0004020202020204" pitchFamily="34" charset="0"/>
                <a:ea typeface="Aptos" panose="020B0004020202020204" pitchFamily="34" charset="0"/>
                <a:cs typeface="Arial" panose="020B0604020202020204" pitchFamily="34" charset="0"/>
              </a:rPr>
              <a:t>Conero</a:t>
            </a:r>
            <a:r>
              <a:rPr lang="es-PR" sz="1800" kern="100" dirty="0">
                <a:effectLst/>
                <a:latin typeface="Aptos" panose="020B0004020202020204" pitchFamily="34" charset="0"/>
                <a:ea typeface="Aptos" panose="020B0004020202020204" pitchFamily="34" charset="0"/>
                <a:cs typeface="Arial" panose="020B0604020202020204" pitchFamily="34" charset="0"/>
              </a:rPr>
              <a:t>, Rosso Piceno (mezclado con </a:t>
            </a:r>
            <a:r>
              <a:rPr lang="es-PR" sz="1800" kern="100" dirty="0" err="1">
                <a:effectLst/>
                <a:latin typeface="Aptos" panose="020B0004020202020204" pitchFamily="34" charset="0"/>
                <a:ea typeface="Aptos" panose="020B0004020202020204" pitchFamily="34" charset="0"/>
                <a:cs typeface="Arial" panose="020B0604020202020204" pitchFamily="34" charset="0"/>
              </a:rPr>
              <a:t>Sangiovese</a:t>
            </a:r>
            <a:r>
              <a:rPr lang="es-PR" sz="1800" kern="100" dirty="0">
                <a:effectLst/>
                <a:latin typeface="Aptos" panose="020B0004020202020204" pitchFamily="34" charset="0"/>
                <a:ea typeface="Aptos" panose="020B0004020202020204" pitchFamily="34" charset="0"/>
                <a:cs typeface="Arial" panose="020B0604020202020204" pitchFamily="34" charset="0"/>
              </a:rPr>
              <a:t>).</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3. </a:t>
            </a:r>
            <a:r>
              <a:rPr lang="es-PR" sz="1800" b="1" kern="100" dirty="0" err="1">
                <a:effectLst/>
                <a:latin typeface="Aptos" panose="020B0004020202020204" pitchFamily="34" charset="0"/>
                <a:ea typeface="Aptos" panose="020B0004020202020204" pitchFamily="34" charset="0"/>
                <a:cs typeface="Arial" panose="020B0604020202020204" pitchFamily="34" charset="0"/>
              </a:rPr>
              <a:t>Lacrima</a:t>
            </a:r>
            <a:r>
              <a:rPr lang="es-PR" sz="1800" kern="100" dirty="0">
                <a:effectLst/>
                <a:latin typeface="Aptos" panose="020B0004020202020204" pitchFamily="34" charset="0"/>
                <a:ea typeface="Aptos" panose="020B0004020202020204" pitchFamily="34" charset="0"/>
                <a:cs typeface="Arial" panose="020B0604020202020204" pitchFamily="34" charset="0"/>
              </a:rPr>
              <a:t> </a:t>
            </a:r>
            <a:r>
              <a:rPr lang="es-PR" sz="1800" b="1" kern="100" dirty="0">
                <a:effectLst/>
                <a:latin typeface="Aptos" panose="020B0004020202020204" pitchFamily="34" charset="0"/>
                <a:ea typeface="Aptos" panose="020B0004020202020204" pitchFamily="34" charset="0"/>
                <a:cs typeface="Arial" panose="020B0604020202020204" pitchFamily="34" charset="0"/>
              </a:rPr>
              <a:t>di Morro </a:t>
            </a:r>
            <a:r>
              <a:rPr lang="es-PR" sz="1800" b="1" kern="100" dirty="0" err="1">
                <a:effectLst/>
                <a:latin typeface="Aptos" panose="020B0004020202020204" pitchFamily="34" charset="0"/>
                <a:ea typeface="Aptos" panose="020B0004020202020204" pitchFamily="34" charset="0"/>
                <a:cs typeface="Arial" panose="020B0604020202020204" pitchFamily="34" charset="0"/>
              </a:rPr>
              <a:t>d'Alba</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Descripción: Variedad tinta única que produce vinos aromáticos con notas florales, especias y frutas rojas.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Vinos: </a:t>
            </a:r>
            <a:r>
              <a:rPr lang="es-PR" sz="1800" kern="100" dirty="0" err="1">
                <a:effectLst/>
                <a:latin typeface="Aptos" panose="020B0004020202020204" pitchFamily="34" charset="0"/>
                <a:ea typeface="Aptos" panose="020B0004020202020204" pitchFamily="34" charset="0"/>
                <a:cs typeface="Arial" panose="020B0604020202020204" pitchFamily="34" charset="0"/>
              </a:rPr>
              <a:t>Lacrima</a:t>
            </a:r>
            <a:r>
              <a:rPr lang="es-PR" sz="1800" kern="100" dirty="0">
                <a:effectLst/>
                <a:latin typeface="Aptos" panose="020B0004020202020204" pitchFamily="34" charset="0"/>
                <a:ea typeface="Aptos" panose="020B0004020202020204" pitchFamily="34" charset="0"/>
                <a:cs typeface="Arial" panose="020B0604020202020204" pitchFamily="34" charset="0"/>
              </a:rPr>
              <a:t> di Morro </a:t>
            </a:r>
            <a:r>
              <a:rPr lang="es-PR" sz="1800" kern="100" dirty="0" err="1">
                <a:effectLst/>
                <a:latin typeface="Aptos" panose="020B0004020202020204" pitchFamily="34" charset="0"/>
                <a:ea typeface="Aptos" panose="020B0004020202020204" pitchFamily="34" charset="0"/>
                <a:cs typeface="Arial" panose="020B0604020202020204" pitchFamily="34" charset="0"/>
              </a:rPr>
              <a:t>d'Alba</a:t>
            </a:r>
            <a:r>
              <a:rPr lang="es-PR" sz="1800" kern="100" dirty="0">
                <a:effectLst/>
                <a:latin typeface="Aptos" panose="020B0004020202020204" pitchFamily="34" charset="0"/>
                <a:ea typeface="Aptos" panose="020B0004020202020204" pitchFamily="34" charset="0"/>
                <a:cs typeface="Arial" panose="020B0604020202020204" pitchFamily="34" charset="0"/>
              </a:rPr>
              <a:t>.</a:t>
            </a: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4. </a:t>
            </a:r>
            <a:r>
              <a:rPr lang="es-PR" sz="1800" b="1" kern="100" dirty="0" err="1">
                <a:effectLst/>
                <a:latin typeface="Aptos" panose="020B0004020202020204" pitchFamily="34" charset="0"/>
                <a:ea typeface="Aptos" panose="020B0004020202020204" pitchFamily="34" charset="0"/>
                <a:cs typeface="Arial" panose="020B0604020202020204" pitchFamily="34" charset="0"/>
              </a:rPr>
              <a:t>Ciliegiolo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Descripción: Variedad tinta menos común, con vinos que tienden a ser afrutados, suaves y accesibles.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Vinos: A menudo se usa en mezclas, como en algunos Rosso Piceno.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3" name="Rectangle 4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3880201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838200" y="365125"/>
            <a:ext cx="5393361" cy="1325563"/>
          </a:xfrm>
        </p:spPr>
        <p:txBody>
          <a:bodyPr>
            <a:normAutofit/>
          </a:bodyPr>
          <a:lstStyle/>
          <a:p>
            <a:pPr marL="0" marR="0">
              <a:spcBef>
                <a:spcPts val="0"/>
              </a:spcBef>
              <a:spcAft>
                <a:spcPts val="800"/>
              </a:spcAft>
            </a:pPr>
            <a:r>
              <a:rPr lang="es-PR" b="1" kern="100">
                <a:effectLst/>
                <a:latin typeface="Aptos" panose="020B0004020202020204" pitchFamily="34" charset="0"/>
                <a:ea typeface="Aptos" panose="020B0004020202020204" pitchFamily="34" charset="0"/>
                <a:cs typeface="Arial" panose="020B0604020202020204" pitchFamily="34" charset="0"/>
              </a:rPr>
              <a:t>Variedades de Uva y Clones</a:t>
            </a:r>
            <a:endParaRPr lang="en-GB" kern="100">
              <a:effectLst/>
              <a:latin typeface="Aptos" panose="020B0004020202020204" pitchFamily="34" charset="0"/>
              <a:ea typeface="Aptos" panose="020B0004020202020204" pitchFamily="34" charset="0"/>
              <a:cs typeface="Arial" panose="020B0604020202020204" pitchFamily="34" charset="0"/>
            </a:endParaRPr>
          </a:p>
        </p:txBody>
      </p:sp>
      <p:sp>
        <p:nvSpPr>
          <p:cNvPr id="56" name="Freeform: Shape 55">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838200" y="1825625"/>
            <a:ext cx="5393361" cy="4351338"/>
          </a:xfrm>
        </p:spPr>
        <p:txBody>
          <a:bodyPr>
            <a:normAutofit/>
          </a:bodyPr>
          <a:lstStyle/>
          <a:p>
            <a:pPr marL="0" marR="0" indent="0">
              <a:spcBef>
                <a:spcPts val="0"/>
              </a:spcBef>
              <a:spcAft>
                <a:spcPts val="800"/>
              </a:spcAft>
              <a:buNone/>
            </a:pPr>
            <a:r>
              <a:rPr lang="es-PR" sz="2600" b="1" kern="100" dirty="0">
                <a:effectLst/>
                <a:latin typeface="Aptos" panose="020B0004020202020204" pitchFamily="34" charset="0"/>
                <a:ea typeface="Aptos" panose="020B0004020202020204" pitchFamily="34" charset="0"/>
                <a:cs typeface="Arial" panose="020B0604020202020204" pitchFamily="34" charset="0"/>
              </a:rPr>
              <a:t>Blancas</a:t>
            </a:r>
            <a:r>
              <a:rPr lang="es-PR" sz="2600" kern="100" dirty="0">
                <a:effectLst/>
                <a:latin typeface="Aptos" panose="020B0004020202020204" pitchFamily="34" charset="0"/>
                <a:ea typeface="Aptos" panose="020B0004020202020204" pitchFamily="34" charset="0"/>
                <a:cs typeface="Arial" panose="020B0604020202020204" pitchFamily="34" charset="0"/>
              </a:rPr>
              <a:t>: </a:t>
            </a:r>
            <a:r>
              <a:rPr lang="es-PR" sz="26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2600" kern="100" dirty="0">
                <a:effectLst/>
                <a:latin typeface="Aptos" panose="020B0004020202020204" pitchFamily="34" charset="0"/>
                <a:ea typeface="Aptos" panose="020B0004020202020204" pitchFamily="34" charset="0"/>
                <a:cs typeface="Arial" panose="020B0604020202020204" pitchFamily="34" charset="0"/>
              </a:rPr>
              <a:t> (la más emblemática), </a:t>
            </a:r>
            <a:r>
              <a:rPr lang="es-PR" sz="2600" kern="100" dirty="0" err="1">
                <a:effectLst/>
                <a:latin typeface="Aptos" panose="020B0004020202020204" pitchFamily="34" charset="0"/>
                <a:ea typeface="Aptos" panose="020B0004020202020204" pitchFamily="34" charset="0"/>
                <a:cs typeface="Arial" panose="020B0604020202020204" pitchFamily="34" charset="0"/>
              </a:rPr>
              <a:t>Pecorino</a:t>
            </a:r>
            <a:r>
              <a:rPr lang="es-PR" sz="2600" kern="100" dirty="0">
                <a:effectLst/>
                <a:latin typeface="Aptos" panose="020B0004020202020204" pitchFamily="34" charset="0"/>
                <a:ea typeface="Aptos" panose="020B0004020202020204" pitchFamily="34" charset="0"/>
                <a:cs typeface="Arial" panose="020B0604020202020204" pitchFamily="34" charset="0"/>
              </a:rPr>
              <a:t>, </a:t>
            </a:r>
            <a:r>
              <a:rPr lang="es-PR" sz="2600" kern="100" dirty="0" err="1">
                <a:effectLst/>
                <a:latin typeface="Aptos" panose="020B0004020202020204" pitchFamily="34" charset="0"/>
                <a:ea typeface="Aptos" panose="020B0004020202020204" pitchFamily="34" charset="0"/>
                <a:cs typeface="Arial" panose="020B0604020202020204" pitchFamily="34" charset="0"/>
              </a:rPr>
              <a:t>Passerina</a:t>
            </a:r>
            <a:r>
              <a:rPr lang="es-PR" sz="2600" kern="100" dirty="0">
                <a:effectLst/>
                <a:latin typeface="Aptos" panose="020B0004020202020204" pitchFamily="34" charset="0"/>
                <a:ea typeface="Aptos" panose="020B0004020202020204" pitchFamily="34" charset="0"/>
                <a:cs typeface="Arial" panose="020B0604020202020204" pitchFamily="34" charset="0"/>
              </a:rPr>
              <a:t>.</a:t>
            </a:r>
            <a:endParaRPr lang="en-GB" sz="26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2600" b="1" kern="100" dirty="0">
                <a:effectLst/>
                <a:latin typeface="Aptos" panose="020B0004020202020204" pitchFamily="34" charset="0"/>
                <a:ea typeface="Aptos" panose="020B0004020202020204" pitchFamily="34" charset="0"/>
                <a:cs typeface="Arial" panose="020B0604020202020204" pitchFamily="34" charset="0"/>
              </a:rPr>
              <a:t>Tintas</a:t>
            </a:r>
            <a:r>
              <a:rPr lang="es-PR" sz="2600" kern="100" dirty="0">
                <a:effectLst/>
                <a:latin typeface="Aptos" panose="020B0004020202020204" pitchFamily="34" charset="0"/>
                <a:ea typeface="Aptos" panose="020B0004020202020204" pitchFamily="34" charset="0"/>
                <a:cs typeface="Arial" panose="020B0604020202020204" pitchFamily="34" charset="0"/>
              </a:rPr>
              <a:t>: </a:t>
            </a:r>
            <a:r>
              <a:rPr lang="es-PR" sz="2600" kern="100" dirty="0" err="1">
                <a:effectLst/>
                <a:latin typeface="Aptos" panose="020B0004020202020204" pitchFamily="34" charset="0"/>
                <a:ea typeface="Aptos" panose="020B0004020202020204" pitchFamily="34" charset="0"/>
                <a:cs typeface="Arial" panose="020B0604020202020204" pitchFamily="34" charset="0"/>
              </a:rPr>
              <a:t>Sangiovese</a:t>
            </a:r>
            <a:r>
              <a:rPr lang="es-PR" sz="2600" kern="100" dirty="0">
                <a:effectLst/>
                <a:latin typeface="Aptos" panose="020B0004020202020204" pitchFamily="34" charset="0"/>
                <a:ea typeface="Aptos" panose="020B0004020202020204" pitchFamily="34" charset="0"/>
                <a:cs typeface="Arial" panose="020B0604020202020204" pitchFamily="34" charset="0"/>
              </a:rPr>
              <a:t>, </a:t>
            </a:r>
            <a:r>
              <a:rPr lang="es-PR" sz="2600" kern="100" dirty="0" err="1">
                <a:effectLst/>
                <a:latin typeface="Aptos" panose="020B0004020202020204" pitchFamily="34" charset="0"/>
                <a:ea typeface="Aptos" panose="020B0004020202020204" pitchFamily="34" charset="0"/>
                <a:cs typeface="Arial" panose="020B0604020202020204" pitchFamily="34" charset="0"/>
              </a:rPr>
              <a:t>Montepulciano</a:t>
            </a:r>
            <a:r>
              <a:rPr lang="es-PR" sz="2600" kern="100" dirty="0">
                <a:effectLst/>
                <a:latin typeface="Aptos" panose="020B0004020202020204" pitchFamily="34" charset="0"/>
                <a:ea typeface="Aptos" panose="020B0004020202020204" pitchFamily="34" charset="0"/>
                <a:cs typeface="Arial" panose="020B0604020202020204" pitchFamily="34" charset="0"/>
              </a:rPr>
              <a:t>, </a:t>
            </a:r>
            <a:r>
              <a:rPr lang="es-PR" sz="2600" kern="100" dirty="0" err="1">
                <a:effectLst/>
                <a:latin typeface="Aptos" panose="020B0004020202020204" pitchFamily="34" charset="0"/>
                <a:ea typeface="Aptos" panose="020B0004020202020204" pitchFamily="34" charset="0"/>
                <a:cs typeface="Arial" panose="020B0604020202020204" pitchFamily="34" charset="0"/>
              </a:rPr>
              <a:t>Lacrima</a:t>
            </a:r>
            <a:r>
              <a:rPr lang="es-PR" sz="2600" kern="100" dirty="0">
                <a:effectLst/>
                <a:latin typeface="Aptos" panose="020B0004020202020204" pitchFamily="34" charset="0"/>
                <a:ea typeface="Aptos" panose="020B0004020202020204" pitchFamily="34" charset="0"/>
                <a:cs typeface="Arial" panose="020B0604020202020204" pitchFamily="34" charset="0"/>
              </a:rPr>
              <a:t> di Morro </a:t>
            </a:r>
            <a:r>
              <a:rPr lang="es-PR" sz="2600" kern="100" dirty="0" err="1">
                <a:effectLst/>
                <a:latin typeface="Aptos" panose="020B0004020202020204" pitchFamily="34" charset="0"/>
                <a:ea typeface="Aptos" panose="020B0004020202020204" pitchFamily="34" charset="0"/>
                <a:cs typeface="Arial" panose="020B0604020202020204" pitchFamily="34" charset="0"/>
              </a:rPr>
              <a:t>d'Alba</a:t>
            </a:r>
            <a:r>
              <a:rPr lang="es-PR" sz="2600" kern="100" dirty="0">
                <a:effectLst/>
                <a:latin typeface="Aptos" panose="020B0004020202020204" pitchFamily="34" charset="0"/>
                <a:ea typeface="Aptos" panose="020B0004020202020204" pitchFamily="34" charset="0"/>
                <a:cs typeface="Arial" panose="020B0604020202020204" pitchFamily="34" charset="0"/>
              </a:rPr>
              <a:t>.</a:t>
            </a:r>
            <a:endParaRPr lang="en-GB" sz="26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2600" b="1" kern="100" dirty="0">
                <a:effectLst/>
                <a:latin typeface="Aptos" panose="020B0004020202020204" pitchFamily="34" charset="0"/>
                <a:ea typeface="Aptos" panose="020B0004020202020204" pitchFamily="34" charset="0"/>
                <a:cs typeface="Arial" panose="020B0604020202020204" pitchFamily="34" charset="0"/>
              </a:rPr>
              <a:t>Clones y Vides</a:t>
            </a:r>
            <a:r>
              <a:rPr lang="es-PR" sz="2600" kern="100" dirty="0">
                <a:effectLst/>
                <a:latin typeface="Aptos" panose="020B0004020202020204" pitchFamily="34" charset="0"/>
                <a:ea typeface="Aptos" panose="020B0004020202020204" pitchFamily="34" charset="0"/>
                <a:cs typeface="Arial" panose="020B0604020202020204" pitchFamily="34" charset="0"/>
              </a:rPr>
              <a:t>: En el caso del </a:t>
            </a:r>
            <a:r>
              <a:rPr lang="es-PR" sz="26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2600" kern="100" dirty="0">
                <a:effectLst/>
                <a:latin typeface="Aptos" panose="020B0004020202020204" pitchFamily="34" charset="0"/>
                <a:ea typeface="Aptos" panose="020B0004020202020204" pitchFamily="34" charset="0"/>
                <a:cs typeface="Arial" panose="020B0604020202020204" pitchFamily="34" charset="0"/>
              </a:rPr>
              <a:t>, existen clones específicos que se seleccionan por su capacidad para adaptarse a las condiciones locales y mejorar la calidad del vino.</a:t>
            </a:r>
            <a:endParaRPr lang="en-GB" sz="26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n-GB" sz="2600" kern="100" dirty="0">
              <a:effectLst/>
              <a:latin typeface="Aptos" panose="020B0004020202020204" pitchFamily="34" charset="0"/>
              <a:ea typeface="Aptos" panose="020B0004020202020204" pitchFamily="34" charset="0"/>
              <a:cs typeface="Arial" panose="020B0604020202020204" pitchFamily="34" charset="0"/>
            </a:endParaRPr>
          </a:p>
          <a:p>
            <a:endParaRPr lang="en-GB" sz="2600" dirty="0"/>
          </a:p>
        </p:txBody>
      </p:sp>
      <p:sp>
        <p:nvSpPr>
          <p:cNvPr id="58" name="Oval 57">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60" name="Freeform: Shape 59">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62" name="Straight Connector 61">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64" name="Freeform: Shape 63">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8" name="Freeform: Shape 67">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186295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4" name="Rectangle 6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466722" y="586855"/>
            <a:ext cx="3201366" cy="3387497"/>
          </a:xfrm>
        </p:spPr>
        <p:txBody>
          <a:bodyPr anchor="b">
            <a:normAutofit/>
          </a:bodyPr>
          <a:lstStyle/>
          <a:p>
            <a:pPr marL="0" marR="0" algn="r">
              <a:spcBef>
                <a:spcPts val="0"/>
              </a:spcBef>
              <a:spcAft>
                <a:spcPts val="800"/>
              </a:spcAft>
            </a:pPr>
            <a:r>
              <a:rPr lang="es-PR" sz="4000" kern="100">
                <a:solidFill>
                  <a:srgbClr val="FFFFFF"/>
                </a:solidFill>
                <a:effectLst/>
                <a:latin typeface="Aptos" panose="020B0004020202020204" pitchFamily="34" charset="0"/>
                <a:ea typeface="Aptos" panose="020B0004020202020204" pitchFamily="34" charset="0"/>
                <a:cs typeface="Arial" panose="020B0604020202020204" pitchFamily="34" charset="0"/>
              </a:rPr>
              <a:t>Vinos que Produce la Región de Le Marche</a:t>
            </a:r>
            <a:endParaRPr lang="en-GB" sz="4000" kern="100">
              <a:solidFill>
                <a:srgbClr val="FFFFFF"/>
              </a:solidFill>
              <a:effectLst/>
              <a:latin typeface="Aptos" panose="020B00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581727" y="649480"/>
            <a:ext cx="3615776" cy="5546047"/>
          </a:xfrm>
        </p:spPr>
        <p:txBody>
          <a:bodyPr anchor="ctr">
            <a:normAutofit/>
          </a:bodyPr>
          <a:lstStyle/>
          <a:p>
            <a:pPr marL="0" marR="0" indent="0">
              <a:spcBef>
                <a:spcPts val="0"/>
              </a:spcBef>
              <a:spcAft>
                <a:spcPts val="800"/>
              </a:spcAft>
              <a:buNone/>
            </a:pPr>
            <a:r>
              <a:rPr lang="es-PR" sz="1900" b="1"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1900" kern="100" dirty="0">
                <a:effectLst/>
                <a:latin typeface="Aptos" panose="020B0004020202020204" pitchFamily="34" charset="0"/>
                <a:ea typeface="Aptos" panose="020B0004020202020204" pitchFamily="34" charset="0"/>
                <a:cs typeface="Arial" panose="020B0604020202020204" pitchFamily="34" charset="0"/>
              </a:rPr>
              <a:t>: Blanco fresco y ácido, con notas de manzana y almendra.</a:t>
            </a:r>
            <a:endParaRPr lang="en-GB" sz="1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1900" b="1" kern="100" dirty="0">
                <a:effectLst/>
                <a:latin typeface="Aptos" panose="020B0004020202020204" pitchFamily="34" charset="0"/>
                <a:ea typeface="Aptos" panose="020B0004020202020204" pitchFamily="34" charset="0"/>
                <a:cs typeface="Arial" panose="020B0604020202020204" pitchFamily="34" charset="0"/>
              </a:rPr>
              <a:t>Rosso </a:t>
            </a:r>
            <a:r>
              <a:rPr lang="es-PR" sz="1900" b="1" kern="100" dirty="0" err="1">
                <a:effectLst/>
                <a:latin typeface="Aptos" panose="020B0004020202020204" pitchFamily="34" charset="0"/>
                <a:ea typeface="Aptos" panose="020B0004020202020204" pitchFamily="34" charset="0"/>
                <a:cs typeface="Arial" panose="020B0604020202020204" pitchFamily="34" charset="0"/>
              </a:rPr>
              <a:t>Conero</a:t>
            </a:r>
            <a:r>
              <a:rPr lang="es-PR" sz="1900" kern="100" dirty="0">
                <a:effectLst/>
                <a:latin typeface="Aptos" panose="020B0004020202020204" pitchFamily="34" charset="0"/>
                <a:ea typeface="Aptos" panose="020B0004020202020204" pitchFamily="34" charset="0"/>
                <a:cs typeface="Arial" panose="020B0604020202020204" pitchFamily="34" charset="0"/>
              </a:rPr>
              <a:t>: Tinto robusto hecho principalmente de </a:t>
            </a:r>
            <a:r>
              <a:rPr lang="es-PR" sz="1900" kern="100" dirty="0" err="1">
                <a:effectLst/>
                <a:latin typeface="Aptos" panose="020B0004020202020204" pitchFamily="34" charset="0"/>
                <a:ea typeface="Aptos" panose="020B0004020202020204" pitchFamily="34" charset="0"/>
                <a:cs typeface="Arial" panose="020B0604020202020204" pitchFamily="34" charset="0"/>
              </a:rPr>
              <a:t>Montepulciano</a:t>
            </a:r>
            <a:r>
              <a:rPr lang="es-PR" sz="1900" kern="100" dirty="0">
                <a:effectLst/>
                <a:latin typeface="Aptos" panose="020B0004020202020204" pitchFamily="34" charset="0"/>
                <a:ea typeface="Aptos" panose="020B0004020202020204" pitchFamily="34" charset="0"/>
                <a:cs typeface="Arial" panose="020B0604020202020204" pitchFamily="34" charset="0"/>
              </a:rPr>
              <a:t>.</a:t>
            </a:r>
            <a:endParaRPr lang="en-GB" sz="1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1900" b="1" kern="100" dirty="0">
                <a:effectLst/>
                <a:latin typeface="Aptos" panose="020B0004020202020204" pitchFamily="34" charset="0"/>
                <a:ea typeface="Aptos" panose="020B0004020202020204" pitchFamily="34" charset="0"/>
                <a:cs typeface="Arial" panose="020B0604020202020204" pitchFamily="34" charset="0"/>
              </a:rPr>
              <a:t>Rosso Piceno</a:t>
            </a:r>
            <a:r>
              <a:rPr lang="es-PR" sz="1900" kern="100" dirty="0">
                <a:effectLst/>
                <a:latin typeface="Aptos" panose="020B0004020202020204" pitchFamily="34" charset="0"/>
                <a:ea typeface="Aptos" panose="020B0004020202020204" pitchFamily="34" charset="0"/>
                <a:cs typeface="Arial" panose="020B0604020202020204" pitchFamily="34" charset="0"/>
              </a:rPr>
              <a:t>: Un vino tinto más ligero, generalmente hecho de </a:t>
            </a:r>
            <a:r>
              <a:rPr lang="es-PR" sz="1900" kern="100" dirty="0" err="1">
                <a:effectLst/>
                <a:latin typeface="Aptos" panose="020B0004020202020204" pitchFamily="34" charset="0"/>
                <a:ea typeface="Aptos" panose="020B0004020202020204" pitchFamily="34" charset="0"/>
                <a:cs typeface="Arial" panose="020B0604020202020204" pitchFamily="34" charset="0"/>
              </a:rPr>
              <a:t>Sangiovese</a:t>
            </a:r>
            <a:r>
              <a:rPr lang="es-PR" sz="1900" kern="100" dirty="0">
                <a:effectLst/>
                <a:latin typeface="Aptos" panose="020B0004020202020204" pitchFamily="34" charset="0"/>
                <a:ea typeface="Aptos" panose="020B0004020202020204" pitchFamily="34" charset="0"/>
                <a:cs typeface="Arial" panose="020B0604020202020204" pitchFamily="34" charset="0"/>
              </a:rPr>
              <a:t> y </a:t>
            </a:r>
            <a:r>
              <a:rPr lang="es-PR" sz="1900" kern="100" dirty="0" err="1">
                <a:effectLst/>
                <a:latin typeface="Aptos" panose="020B0004020202020204" pitchFamily="34" charset="0"/>
                <a:ea typeface="Aptos" panose="020B0004020202020204" pitchFamily="34" charset="0"/>
                <a:cs typeface="Arial" panose="020B0604020202020204" pitchFamily="34" charset="0"/>
              </a:rPr>
              <a:t>Montepulciano</a:t>
            </a:r>
            <a:r>
              <a:rPr lang="es-PR" sz="1900" kern="100" dirty="0">
                <a:effectLst/>
                <a:latin typeface="Aptos" panose="020B0004020202020204" pitchFamily="34" charset="0"/>
                <a:ea typeface="Aptos" panose="020B0004020202020204" pitchFamily="34" charset="0"/>
                <a:cs typeface="Arial" panose="020B0604020202020204" pitchFamily="34" charset="0"/>
              </a:rPr>
              <a:t>.</a:t>
            </a:r>
            <a:endParaRPr lang="en-GB" sz="1900" kern="100" dirty="0">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1900" b="1" kern="100" dirty="0" err="1">
                <a:effectLst/>
                <a:latin typeface="Aptos" panose="020B0004020202020204" pitchFamily="34" charset="0"/>
                <a:ea typeface="Aptos" panose="020B0004020202020204" pitchFamily="34" charset="0"/>
                <a:cs typeface="Arial" panose="020B0604020202020204" pitchFamily="34" charset="0"/>
              </a:rPr>
              <a:t>Lacrima</a:t>
            </a:r>
            <a:r>
              <a:rPr lang="es-PR" sz="1900" b="1" kern="100" dirty="0">
                <a:effectLst/>
                <a:latin typeface="Aptos" panose="020B0004020202020204" pitchFamily="34" charset="0"/>
                <a:ea typeface="Aptos" panose="020B0004020202020204" pitchFamily="34" charset="0"/>
                <a:cs typeface="Arial" panose="020B0604020202020204" pitchFamily="34" charset="0"/>
              </a:rPr>
              <a:t> di Morro </a:t>
            </a:r>
            <a:r>
              <a:rPr lang="es-PR" sz="1900" b="1" kern="100" dirty="0" err="1">
                <a:effectLst/>
                <a:latin typeface="Aptos" panose="020B0004020202020204" pitchFamily="34" charset="0"/>
                <a:ea typeface="Aptos" panose="020B0004020202020204" pitchFamily="34" charset="0"/>
                <a:cs typeface="Arial" panose="020B0604020202020204" pitchFamily="34" charset="0"/>
              </a:rPr>
              <a:t>d'Alba</a:t>
            </a:r>
            <a:r>
              <a:rPr lang="es-PR" sz="1900" kern="100" dirty="0">
                <a:effectLst/>
                <a:latin typeface="Aptos" panose="020B0004020202020204" pitchFamily="34" charset="0"/>
                <a:ea typeface="Aptos" panose="020B0004020202020204" pitchFamily="34" charset="0"/>
                <a:cs typeface="Arial" panose="020B0604020202020204" pitchFamily="34" charset="0"/>
              </a:rPr>
              <a:t>: Un tinto único con aromas florales y especiados.</a:t>
            </a:r>
            <a:endParaRPr lang="en-GB" sz="1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n-GB" sz="1900" kern="100" dirty="0">
              <a:effectLst/>
              <a:latin typeface="Aptos" panose="020B0004020202020204" pitchFamily="34" charset="0"/>
              <a:ea typeface="Aptos" panose="020B0004020202020204" pitchFamily="34" charset="0"/>
              <a:cs typeface="Arial" panose="020B0604020202020204" pitchFamily="34" charset="0"/>
            </a:endParaRPr>
          </a:p>
          <a:p>
            <a:endParaRPr lang="en-GB" sz="1900"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1978586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1835911"/>
          </a:xfrm>
        </p:spPr>
        <p:txBody>
          <a:bodyPr anchor="b">
            <a:normAutofit/>
          </a:bodyPr>
          <a:lstStyle/>
          <a:p>
            <a:r>
              <a:rPr lang="en-US" sz="3000" b="0" i="0" u="none" strike="noStrike" baseline="0" dirty="0" err="1">
                <a:solidFill>
                  <a:schemeClr val="bg2"/>
                </a:solidFill>
                <a:latin typeface="Gill Sans MT" panose="020B0502020104020203" pitchFamily="34" charset="0"/>
              </a:rPr>
              <a:t>Practicas</a:t>
            </a:r>
            <a:r>
              <a:rPr lang="en-US" sz="3000" b="0" i="0" u="none" strike="noStrike" baseline="0" dirty="0">
                <a:solidFill>
                  <a:schemeClr val="bg2"/>
                </a:solidFill>
                <a:latin typeface="Gill Sans MT" panose="020B0502020104020203" pitchFamily="34" charset="0"/>
              </a:rPr>
              <a:t> de </a:t>
            </a:r>
            <a:r>
              <a:rPr lang="en-US" sz="3000" b="0" i="0" u="none" strike="noStrike" baseline="0" dirty="0" err="1">
                <a:solidFill>
                  <a:schemeClr val="bg2"/>
                </a:solidFill>
                <a:latin typeface="Gill Sans MT" panose="020B0502020104020203" pitchFamily="34" charset="0"/>
              </a:rPr>
              <a:t>Viticultura</a:t>
            </a:r>
            <a:br>
              <a:rPr lang="en-GB" sz="32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br>
            <a:endParaRPr lang="en-GB" sz="3000" dirty="0">
              <a:solidFill>
                <a:schemeClr val="bg2"/>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217952" y="2865122"/>
            <a:ext cx="6974048" cy="2940060"/>
          </a:xfrm>
        </p:spPr>
        <p:txBody>
          <a:bodyPr anchor="t">
            <a:normAutofit/>
          </a:bodyPr>
          <a:lstStyle/>
          <a:p>
            <a:pPr marL="0" marR="0">
              <a:lnSpc>
                <a:spcPct val="107000"/>
              </a:lnSpc>
              <a:spcBef>
                <a:spcPts val="0"/>
              </a:spcBef>
              <a:spcAft>
                <a:spcPts val="800"/>
              </a:spcAft>
            </a:pPr>
            <a:r>
              <a:rPr lang="es-PR" sz="22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t>La viticultura en Le Marche combinas prácticas tradicionales con métodos modernos. Se presta atención al manejo del viñedo para asegurar una buena salud de las vides y la calidad de las uvas. La poda es crucial para controlar el rendimiento y la calidad, y la selección de los clones de uva adecuados para las condiciones locales es esencial.</a:t>
            </a:r>
            <a:endParaRPr lang="en-GB" sz="2200" kern="100" dirty="0">
              <a:solidFill>
                <a:schemeClr val="bg2"/>
              </a:solidFill>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833026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1835911"/>
          </a:xfrm>
        </p:spPr>
        <p:txBody>
          <a:bodyPr anchor="b">
            <a:normAutofit/>
          </a:bodyPr>
          <a:lstStyle/>
          <a:p>
            <a:r>
              <a:rPr lang="en-US" sz="3000" b="0" i="0" u="none" strike="noStrike" baseline="0" dirty="0" err="1">
                <a:solidFill>
                  <a:schemeClr val="bg2"/>
                </a:solidFill>
                <a:latin typeface="Gill Sans MT" panose="020B0502020104020203" pitchFamily="34" charset="0"/>
              </a:rPr>
              <a:t>Practicas</a:t>
            </a:r>
            <a:r>
              <a:rPr lang="en-US" sz="3000" b="0" i="0" u="none" strike="noStrike" baseline="0" dirty="0">
                <a:solidFill>
                  <a:schemeClr val="bg2"/>
                </a:solidFill>
                <a:latin typeface="Gill Sans MT" panose="020B0502020104020203" pitchFamily="34" charset="0"/>
              </a:rPr>
              <a:t> de </a:t>
            </a:r>
            <a:r>
              <a:rPr lang="en-US" sz="3000" b="0" i="0" u="none" strike="noStrike" baseline="0" dirty="0" err="1">
                <a:solidFill>
                  <a:schemeClr val="bg2"/>
                </a:solidFill>
                <a:latin typeface="Gill Sans MT" panose="020B0502020104020203" pitchFamily="34" charset="0"/>
              </a:rPr>
              <a:t>Viticultura</a:t>
            </a:r>
            <a:br>
              <a:rPr lang="en-US" sz="3000" b="0" i="0" u="none" strike="noStrike" baseline="0" dirty="0">
                <a:solidFill>
                  <a:schemeClr val="bg2"/>
                </a:solidFill>
                <a:latin typeface="Gill Sans MT" panose="020B0502020104020203" pitchFamily="34" charset="0"/>
              </a:rPr>
            </a:br>
            <a:r>
              <a:rPr lang="en-US" sz="3000" dirty="0" err="1">
                <a:solidFill>
                  <a:schemeClr val="bg2"/>
                </a:solidFill>
                <a:latin typeface="Gill Sans MT" panose="020B0502020104020203" pitchFamily="34" charset="0"/>
              </a:rPr>
              <a:t>P</a:t>
            </a:r>
            <a:r>
              <a:rPr lang="en-US" sz="3000" b="0" i="0" u="none" strike="noStrike" baseline="0" dirty="0" err="1">
                <a:solidFill>
                  <a:schemeClr val="bg2"/>
                </a:solidFill>
                <a:latin typeface="Gill Sans MT" panose="020B0502020104020203" pitchFamily="34" charset="0"/>
              </a:rPr>
              <a:t>odas</a:t>
            </a:r>
            <a:r>
              <a:rPr lang="en-US" sz="3000" b="0" i="0" u="none" strike="noStrike" baseline="0" dirty="0">
                <a:solidFill>
                  <a:schemeClr val="bg2"/>
                </a:solidFill>
                <a:latin typeface="Gill Sans MT" panose="020B0502020104020203" pitchFamily="34" charset="0"/>
              </a:rPr>
              <a:t> </a:t>
            </a:r>
            <a:br>
              <a:rPr lang="en-GB" sz="32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br>
            <a:endParaRPr lang="en-GB" sz="3000" dirty="0">
              <a:solidFill>
                <a:schemeClr val="bg2"/>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217952" y="2865122"/>
            <a:ext cx="6974048" cy="2940060"/>
          </a:xfrm>
        </p:spPr>
        <p:txBody>
          <a:bodyPr anchor="t">
            <a:normAutofit lnSpcReduction="10000"/>
          </a:bodyPr>
          <a:lstStyle/>
          <a:p>
            <a:pPr marR="0" indent="-457200">
              <a:lnSpc>
                <a:spcPct val="107000"/>
              </a:lnSpc>
              <a:spcBef>
                <a:spcPts val="0"/>
              </a:spcBef>
              <a:spcAft>
                <a:spcPts val="800"/>
              </a:spcAft>
              <a:buFont typeface="+mj-lt"/>
              <a:buAutoNum type="arabicPeriod"/>
            </a:pP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Poda Guyot (Simple y Doble)**</a:t>
            </a:r>
            <a:endParaRPr lang="es-PR" sz="2400" kern="100" dirty="0">
              <a:solidFill>
                <a:schemeClr val="bg2"/>
              </a:solidFill>
              <a:effectLst/>
              <a:latin typeface="Aptos" panose="020B0004020202020204" pitchFamily="34" charset="0"/>
              <a:ea typeface="Aptos" panose="020B0004020202020204" pitchFamily="34" charset="0"/>
              <a:cs typeface="Arial" panose="020B0604020202020204" pitchFamily="34" charset="0"/>
            </a:endParaRPr>
          </a:p>
          <a:p>
            <a:pPr marR="0" indent="-457200">
              <a:lnSpc>
                <a:spcPct val="107000"/>
              </a:lnSpc>
              <a:spcBef>
                <a:spcPts val="0"/>
              </a:spcBef>
              <a:spcAft>
                <a:spcPts val="800"/>
              </a:spcAft>
              <a:buFont typeface="+mj-lt"/>
              <a:buAutoNum type="arabicPeriod"/>
            </a:pP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Cordón </a:t>
            </a:r>
            <a:r>
              <a:rPr lang="es-PR" sz="24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Royat</a:t>
            </a: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 (</a:t>
            </a:r>
            <a:r>
              <a:rPr lang="es-PR" sz="24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Cordone</a:t>
            </a: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 </a:t>
            </a:r>
            <a:r>
              <a:rPr lang="es-PR" sz="24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Speronato</a:t>
            </a: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a:t>
            </a:r>
            <a:endParaRPr lang="es-PR" sz="2400" kern="100" dirty="0">
              <a:solidFill>
                <a:schemeClr val="bg2"/>
              </a:solidFill>
              <a:latin typeface="Aptos" panose="020B0004020202020204" pitchFamily="34" charset="0"/>
              <a:ea typeface="Aptos" panose="020B0004020202020204" pitchFamily="34" charset="0"/>
              <a:cs typeface="Arial" panose="020B0604020202020204" pitchFamily="34" charset="0"/>
            </a:endParaRPr>
          </a:p>
          <a:p>
            <a:pPr marR="0" indent="-457200">
              <a:lnSpc>
                <a:spcPct val="107000"/>
              </a:lnSpc>
              <a:spcBef>
                <a:spcPts val="0"/>
              </a:spcBef>
              <a:spcAft>
                <a:spcPts val="800"/>
              </a:spcAft>
              <a:buFont typeface="+mj-lt"/>
              <a:buAutoNum type="arabicPeriod"/>
            </a:pPr>
            <a:r>
              <a:rPr lang="es-PR" sz="24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Alberello</a:t>
            </a: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 (En Vaso</a:t>
            </a:r>
            <a:endParaRPr lang="es-PR" sz="2400" kern="100" dirty="0">
              <a:solidFill>
                <a:schemeClr val="bg2"/>
              </a:solidFill>
              <a:effectLst/>
              <a:latin typeface="Aptos" panose="020B0004020202020204" pitchFamily="34" charset="0"/>
              <a:ea typeface="Aptos" panose="020B0004020202020204" pitchFamily="34" charset="0"/>
              <a:cs typeface="Arial" panose="020B0604020202020204" pitchFamily="34" charset="0"/>
            </a:endParaRPr>
          </a:p>
          <a:p>
            <a:pPr marR="0" indent="-457200">
              <a:lnSpc>
                <a:spcPct val="107000"/>
              </a:lnSpc>
              <a:spcBef>
                <a:spcPts val="0"/>
              </a:spcBef>
              <a:spcAft>
                <a:spcPts val="800"/>
              </a:spcAft>
              <a:buFont typeface="+mj-lt"/>
              <a:buAutoNum type="arabicPeriod"/>
            </a:pPr>
            <a:r>
              <a:rPr lang="es-PR" sz="24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Pergola</a:t>
            </a:r>
            <a:r>
              <a:rPr lang="es-PR" sz="2400" dirty="0">
                <a:solidFill>
                  <a:schemeClr val="bg2"/>
                </a:solidFill>
                <a:effectLst/>
                <a:latin typeface="Aptos" panose="020B0004020202020204" pitchFamily="34" charset="0"/>
                <a:ea typeface="Aptos" panose="020B0004020202020204" pitchFamily="34" charset="0"/>
                <a:cs typeface="Arial" panose="020B0604020202020204" pitchFamily="34" charset="0"/>
              </a:rPr>
              <a:t> (Tendida o Veronese)*</a:t>
            </a:r>
            <a:endParaRPr lang="es-PR" sz="2400" kern="100" dirty="0">
              <a:solidFill>
                <a:schemeClr val="bg2"/>
              </a:solidFill>
              <a:latin typeface="Aptos" panose="020B0004020202020204" pitchFamily="34" charset="0"/>
              <a:ea typeface="Aptos" panose="020B0004020202020204" pitchFamily="34" charset="0"/>
              <a:cs typeface="Arial" panose="020B0604020202020204" pitchFamily="34" charset="0"/>
            </a:endParaRPr>
          </a:p>
          <a:p>
            <a:pPr marR="0" indent="-457200">
              <a:lnSpc>
                <a:spcPct val="107000"/>
              </a:lnSpc>
              <a:spcBef>
                <a:spcPts val="0"/>
              </a:spcBef>
              <a:spcAft>
                <a:spcPts val="800"/>
              </a:spcAft>
              <a:buFont typeface="+mj-lt"/>
              <a:buAutoNum type="arabicPeriod"/>
            </a:pPr>
            <a:r>
              <a:rPr lang="es-PR" sz="2400" dirty="0">
                <a:solidFill>
                  <a:schemeClr val="bg2"/>
                </a:solidFill>
              </a:rPr>
              <a:t>Poda de Mantenimiento y Equilibrio (Green </a:t>
            </a:r>
            <a:r>
              <a:rPr lang="es-PR" sz="2400" dirty="0" err="1">
                <a:solidFill>
                  <a:schemeClr val="bg2"/>
                </a:solidFill>
              </a:rPr>
              <a:t>Pruning</a:t>
            </a:r>
            <a:r>
              <a:rPr lang="es-PR" sz="2400" dirty="0">
                <a:solidFill>
                  <a:schemeClr val="bg2"/>
                </a:solidFill>
              </a:rPr>
              <a:t>)</a:t>
            </a:r>
            <a:endParaRPr lang="es-PR" sz="2400" kern="100" dirty="0">
              <a:solidFill>
                <a:schemeClr val="bg2"/>
              </a:solidFill>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endParaRPr lang="en-GB" sz="2200" kern="100" dirty="0">
              <a:solidFill>
                <a:schemeClr val="bg2"/>
              </a:solidFill>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135940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3B5954-F2B1-AAD9-E909-358F2368CE16}"/>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REGIONES</a:t>
            </a:r>
          </a:p>
        </p:txBody>
      </p:sp>
      <p:pic>
        <p:nvPicPr>
          <p:cNvPr id="5" name="Content Placeholder 4">
            <a:extLst>
              <a:ext uri="{FF2B5EF4-FFF2-40B4-BE49-F238E27FC236}">
                <a16:creationId xmlns:a16="http://schemas.microsoft.com/office/drawing/2014/main" id="{1A4C0A4F-6531-7CA9-26A9-F8F3EA6996D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901" b="2901"/>
          <a:stretch/>
        </p:blipFill>
        <p:spPr>
          <a:xfrm>
            <a:off x="4863229" y="643466"/>
            <a:ext cx="6608874" cy="5568739"/>
          </a:xfrm>
          <a:prstGeom prst="rect">
            <a:avLst/>
          </a:prstGeom>
        </p:spPr>
      </p:pic>
    </p:spTree>
    <p:extLst>
      <p:ext uri="{BB962C8B-B14F-4D97-AF65-F5344CB8AC3E}">
        <p14:creationId xmlns:p14="http://schemas.microsoft.com/office/powerpoint/2010/main" val="3225026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4" name="Rectangle 6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418225" y="1721425"/>
            <a:ext cx="3201366" cy="1717713"/>
          </a:xfrm>
        </p:spPr>
        <p:txBody>
          <a:bodyPr anchor="b">
            <a:normAutofit/>
          </a:bodyPr>
          <a:lstStyle/>
          <a:p>
            <a:pPr marL="0" marR="0" algn="r">
              <a:spcBef>
                <a:spcPts val="0"/>
              </a:spcBef>
              <a:spcAft>
                <a:spcPts val="800"/>
              </a:spcAft>
            </a:pPr>
            <a:r>
              <a:rPr lang="es-PR" sz="4000" kern="100" dirty="0">
                <a:solidFill>
                  <a:srgbClr val="FFFFFF"/>
                </a:solidFill>
                <a:effectLst/>
                <a:latin typeface="Aptos" panose="020B0004020202020204" pitchFamily="34" charset="0"/>
                <a:ea typeface="Aptos" panose="020B0004020202020204" pitchFamily="34" charset="0"/>
                <a:cs typeface="Arial" panose="020B0604020202020204" pitchFamily="34" charset="0"/>
              </a:rPr>
              <a:t> </a:t>
            </a:r>
            <a:r>
              <a:rPr lang="es-PR" sz="4000" kern="100" dirty="0" err="1">
                <a:solidFill>
                  <a:srgbClr val="FFFFFF"/>
                </a:solidFill>
                <a:effectLst/>
                <a:latin typeface="Aptos" panose="020B0004020202020204" pitchFamily="34" charset="0"/>
                <a:ea typeface="Aptos" panose="020B0004020202020204" pitchFamily="34" charset="0"/>
                <a:cs typeface="Arial" panose="020B0604020202020204" pitchFamily="34" charset="0"/>
              </a:rPr>
              <a:t>Regiónes</a:t>
            </a:r>
            <a:r>
              <a:rPr lang="es-PR" sz="4000" kern="100" dirty="0">
                <a:solidFill>
                  <a:srgbClr val="FFFFFF"/>
                </a:solidFill>
                <a:effectLst/>
                <a:latin typeface="Aptos" panose="020B0004020202020204" pitchFamily="34" charset="0"/>
                <a:ea typeface="Aptos" panose="020B0004020202020204" pitchFamily="34" charset="0"/>
                <a:cs typeface="Arial" panose="020B0604020202020204" pitchFamily="34" charset="0"/>
              </a:rPr>
              <a:t> de Le Marche</a:t>
            </a:r>
            <a:endParaRPr lang="en-GB" sz="4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581727" y="649480"/>
            <a:ext cx="3615776" cy="5546047"/>
          </a:xfrm>
        </p:spPr>
        <p:txBody>
          <a:bodyPr anchor="ctr">
            <a:normAutofit/>
          </a:bodyPr>
          <a:lstStyle/>
          <a:p>
            <a:pPr marL="0" marR="0" indent="0">
              <a:lnSpc>
                <a:spcPct val="107000"/>
              </a:lnSpc>
              <a:spcBef>
                <a:spcPts val="0"/>
              </a:spcBef>
              <a:spcAft>
                <a:spcPts val="800"/>
              </a:spcAft>
              <a:buNone/>
            </a:pPr>
            <a:r>
              <a:rPr lang="es-PR" sz="1800" b="1" kern="100" dirty="0" err="1">
                <a:effectLst/>
                <a:latin typeface="Aptos" panose="020B0004020202020204" pitchFamily="34" charset="0"/>
                <a:ea typeface="Aptos" panose="020B0004020202020204" pitchFamily="34" charset="0"/>
                <a:cs typeface="Arial" panose="020B0604020202020204" pitchFamily="34" charset="0"/>
              </a:rPr>
              <a:t>Vigneti</a:t>
            </a:r>
            <a:r>
              <a:rPr lang="es-PR" sz="1800" b="1" kern="100" dirty="0">
                <a:effectLst/>
                <a:latin typeface="Aptos" panose="020B0004020202020204" pitchFamily="34" charset="0"/>
                <a:ea typeface="Aptos" panose="020B0004020202020204" pitchFamily="34" charset="0"/>
                <a:cs typeface="Arial" panose="020B0604020202020204" pitchFamily="34" charset="0"/>
              </a:rPr>
              <a:t> </a:t>
            </a:r>
            <a:r>
              <a:rPr lang="es-PR" sz="1800" b="1" kern="100" dirty="0" err="1">
                <a:effectLst/>
                <a:latin typeface="Aptos" panose="020B0004020202020204" pitchFamily="34" charset="0"/>
                <a:ea typeface="Aptos" panose="020B0004020202020204" pitchFamily="34" charset="0"/>
                <a:cs typeface="Arial" panose="020B0604020202020204" pitchFamily="34" charset="0"/>
              </a:rPr>
              <a:t>delle</a:t>
            </a:r>
            <a:r>
              <a:rPr lang="es-PR" sz="1800" b="1" kern="100" dirty="0">
                <a:effectLst/>
                <a:latin typeface="Aptos" panose="020B0004020202020204" pitchFamily="34" charset="0"/>
                <a:ea typeface="Aptos" panose="020B0004020202020204" pitchFamily="34" charset="0"/>
                <a:cs typeface="Arial" panose="020B0604020202020204" pitchFamily="34" charset="0"/>
              </a:rPr>
              <a:t> Marche</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 Conocida por sus vinos tintos y blancos.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err="1">
                <a:effectLst/>
                <a:latin typeface="Aptos" panose="020B0004020202020204" pitchFamily="34" charset="0"/>
                <a:ea typeface="Aptos" panose="020B0004020202020204" pitchFamily="34" charset="0"/>
                <a:cs typeface="Arial" panose="020B0604020202020204" pitchFamily="34" charset="0"/>
              </a:rPr>
              <a:t>Conero</a:t>
            </a:r>
            <a:endParaRPr lang="es-PR" sz="18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Famosa por el Rosso </a:t>
            </a:r>
            <a:r>
              <a:rPr lang="es-PR" sz="1800" kern="100" dirty="0" err="1">
                <a:effectLst/>
                <a:latin typeface="Aptos" panose="020B0004020202020204" pitchFamily="34" charset="0"/>
                <a:ea typeface="Aptos" panose="020B0004020202020204" pitchFamily="34" charset="0"/>
                <a:cs typeface="Arial" panose="020B0604020202020204" pitchFamily="34" charset="0"/>
              </a:rPr>
              <a:t>Conero</a:t>
            </a:r>
            <a:r>
              <a:rPr lang="es-PR" sz="1800" kern="100" dirty="0">
                <a:effectLst/>
                <a:latin typeface="Aptos" panose="020B0004020202020204" pitchFamily="34" charset="0"/>
                <a:ea typeface="Aptos" panose="020B0004020202020204" pitchFamily="34" charset="0"/>
                <a:cs typeface="Arial" panose="020B0604020202020204" pitchFamily="34" charset="0"/>
              </a:rPr>
              <a:t>.</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Piceno</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Reconocida por el Rosso Piceno y vinos de </a:t>
            </a:r>
            <a:r>
              <a:rPr lang="es-PR" sz="18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1800" kern="100" dirty="0">
                <a:effectLst/>
                <a:latin typeface="Aptos" panose="020B0004020202020204" pitchFamily="34" charset="0"/>
                <a:ea typeface="Aptos" panose="020B0004020202020204" pitchFamily="34" charset="0"/>
                <a:cs typeface="Arial" panose="020B0604020202020204" pitchFamily="34" charset="0"/>
              </a:rPr>
              <a:t>.</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err="1">
                <a:effectLst/>
                <a:latin typeface="Aptos" panose="020B0004020202020204" pitchFamily="34" charset="0"/>
                <a:ea typeface="Aptos" panose="020B0004020202020204" pitchFamily="34" charset="0"/>
                <a:cs typeface="Arial" panose="020B0604020202020204" pitchFamily="34" charset="0"/>
              </a:rPr>
              <a:t>Matelica</a:t>
            </a:r>
            <a:r>
              <a:rPr lang="es-PR" sz="1800" kern="100" dirty="0">
                <a:effectLst/>
                <a:latin typeface="Aptos" panose="020B0004020202020204" pitchFamily="34" charset="0"/>
                <a:ea typeface="Aptos" panose="020B0004020202020204" pitchFamily="34" charset="0"/>
                <a:cs typeface="Arial" panose="020B0604020202020204" pitchFamily="34" charset="0"/>
              </a:rPr>
              <a:t> </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Destacada por el </a:t>
            </a:r>
            <a:r>
              <a:rPr lang="es-PR" sz="18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1800" kern="100" dirty="0">
                <a:effectLst/>
                <a:latin typeface="Aptos" panose="020B0004020202020204" pitchFamily="34" charset="0"/>
                <a:ea typeface="Aptos" panose="020B0004020202020204" pitchFamily="34" charset="0"/>
                <a:cs typeface="Arial" panose="020B0604020202020204" pitchFamily="34" charset="0"/>
              </a:rPr>
              <a:t> di </a:t>
            </a:r>
            <a:r>
              <a:rPr lang="es-PR" sz="1800" kern="100" dirty="0" err="1">
                <a:effectLst/>
                <a:latin typeface="Aptos" panose="020B0004020202020204" pitchFamily="34" charset="0"/>
                <a:ea typeface="Aptos" panose="020B0004020202020204" pitchFamily="34" charset="0"/>
                <a:cs typeface="Arial" panose="020B0604020202020204" pitchFamily="34" charset="0"/>
              </a:rPr>
              <a:t>Matelica</a:t>
            </a:r>
            <a:r>
              <a:rPr lang="es-PR" sz="1800" kern="100" dirty="0">
                <a:effectLst/>
                <a:latin typeface="Aptos" panose="020B0004020202020204" pitchFamily="34" charset="0"/>
                <a:ea typeface="Aptos" panose="020B0004020202020204" pitchFamily="34" charset="0"/>
                <a:cs typeface="Arial" panose="020B0604020202020204" pitchFamily="34" charset="0"/>
              </a:rPr>
              <a:t>.</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n-GB" sz="1900" kern="100" dirty="0">
              <a:effectLst/>
              <a:latin typeface="Aptos" panose="020B0004020202020204" pitchFamily="34" charset="0"/>
              <a:ea typeface="Aptos" panose="020B0004020202020204" pitchFamily="34" charset="0"/>
              <a:cs typeface="Arial" panose="020B0604020202020204" pitchFamily="34" charset="0"/>
            </a:endParaRPr>
          </a:p>
          <a:p>
            <a:endParaRPr lang="en-GB" sz="1900"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2585619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1835911"/>
          </a:xfrm>
        </p:spPr>
        <p:txBody>
          <a:bodyPr anchor="b">
            <a:normAutofit/>
          </a:bodyPr>
          <a:lstStyle/>
          <a:p>
            <a:r>
              <a:rPr lang="en-US" sz="3000" b="0" i="0" u="none" strike="noStrike" baseline="0" dirty="0">
                <a:solidFill>
                  <a:srgbClr val="FFFFFF"/>
                </a:solidFill>
                <a:latin typeface="Gill Sans MT" panose="020B0502020104020203" pitchFamily="34" charset="0"/>
              </a:rPr>
              <a:t>Historia </a:t>
            </a:r>
            <a:r>
              <a:rPr lang="en-US" sz="3000" b="0" i="0" u="none" strike="noStrike" baseline="0" dirty="0" err="1">
                <a:solidFill>
                  <a:srgbClr val="FFFFFF"/>
                </a:solidFill>
                <a:latin typeface="Gill Sans MT" panose="020B0502020104020203" pitchFamily="34" charset="0"/>
              </a:rPr>
              <a:t>vinicola</a:t>
            </a:r>
            <a:r>
              <a:rPr lang="en-US" sz="3000" b="0" i="0" u="none" strike="noStrike" baseline="0" dirty="0">
                <a:solidFill>
                  <a:srgbClr val="FFFFFF"/>
                </a:solidFill>
                <a:latin typeface="Gill Sans MT" panose="020B0502020104020203" pitchFamily="34" charset="0"/>
              </a:rPr>
              <a:t> de </a:t>
            </a:r>
            <a:r>
              <a:rPr lang="en-US" sz="3000" dirty="0">
                <a:solidFill>
                  <a:srgbClr val="FFFFFF"/>
                </a:solidFill>
                <a:latin typeface="Gill Sans MT" panose="020B0502020104020203" pitchFamily="34" charset="0"/>
              </a:rPr>
              <a:t>S</a:t>
            </a:r>
            <a:r>
              <a:rPr lang="en-US" sz="3000" b="0" i="0" u="none" strike="noStrike" baseline="0" dirty="0">
                <a:solidFill>
                  <a:srgbClr val="FFFFFF"/>
                </a:solidFill>
                <a:latin typeface="Gill Sans MT" panose="020B0502020104020203" pitchFamily="34" charset="0"/>
              </a:rPr>
              <a:t>ardinia</a:t>
            </a:r>
            <a:endParaRPr lang="en-GB" sz="3000" dirty="0">
              <a:solidFill>
                <a:srgbClr val="FFFFFF"/>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759354" y="2798064"/>
            <a:ext cx="5461095" cy="3417611"/>
          </a:xfrm>
        </p:spPr>
        <p:txBody>
          <a:bodyPr anchor="t">
            <a:normAutofit/>
          </a:bodyPr>
          <a:lstStyle/>
          <a:p>
            <a:pPr marL="0" marR="0" indent="0">
              <a:spcBef>
                <a:spcPts val="0"/>
              </a:spcBef>
              <a:spcAft>
                <a:spcPts val="800"/>
              </a:spcAft>
              <a:buNone/>
            </a:pPr>
            <a:endParaRPr lang="en-GB" sz="1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a:p>
            <a:r>
              <a:rPr lang="es-PR" sz="1000" b="1" kern="100" dirty="0">
                <a:solidFill>
                  <a:srgbClr val="FFFFFF"/>
                </a:solidFill>
                <a:latin typeface="Aptos" panose="020B0004020202020204" pitchFamily="34" charset="0"/>
                <a:ea typeface="Aptos" panose="020B0004020202020204" pitchFamily="34" charset="0"/>
                <a:cs typeface="Arial" panose="020B0604020202020204" pitchFamily="34" charset="0"/>
              </a:rPr>
              <a:t>	</a:t>
            </a:r>
            <a:endParaRPr lang="en-GB" sz="1000" dirty="0">
              <a:solidFill>
                <a:srgbClr val="FFFFFF"/>
              </a:solidFill>
            </a:endParaRPr>
          </a:p>
        </p:txBody>
      </p:sp>
      <p:pic>
        <p:nvPicPr>
          <p:cNvPr id="5" name="Picture 4" descr="A map of italy with different colored regions&#10;&#10;Description automatically generated">
            <a:extLst>
              <a:ext uri="{FF2B5EF4-FFF2-40B4-BE49-F238E27FC236}">
                <a16:creationId xmlns:a16="http://schemas.microsoft.com/office/drawing/2014/main" id="{16B9E8A2-89CC-4523-B3F4-02B1ADDA03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9204" y="0"/>
            <a:ext cx="8377111" cy="6858000"/>
          </a:xfrm>
          <a:prstGeom prst="rect">
            <a:avLst/>
          </a:prstGeom>
        </p:spPr>
      </p:pic>
    </p:spTree>
    <p:extLst>
      <p:ext uri="{BB962C8B-B14F-4D97-AF65-F5344CB8AC3E}">
        <p14:creationId xmlns:p14="http://schemas.microsoft.com/office/powerpoint/2010/main" val="831071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1136397" y="502020"/>
            <a:ext cx="5323715" cy="1642970"/>
          </a:xfrm>
        </p:spPr>
        <p:txBody>
          <a:bodyPr anchor="b">
            <a:normAutofit/>
          </a:bodyPr>
          <a:lstStyle/>
          <a:p>
            <a:r>
              <a:rPr lang="es-ES" sz="3700" b="0" i="0" u="none" strike="noStrike" baseline="0">
                <a:latin typeface="Gill Sans MT" panose="020B0502020104020203" pitchFamily="34" charset="0"/>
              </a:rPr>
              <a:t>Clima de</a:t>
            </a:r>
            <a:br>
              <a:rPr lang="es-ES" sz="3700" b="0" i="0" u="none" strike="noStrike" baseline="0">
                <a:latin typeface="Gill Sans MT" panose="020B0502020104020203" pitchFamily="34" charset="0"/>
              </a:rPr>
            </a:br>
            <a:r>
              <a:rPr lang="en-GB" sz="3700" b="1" kern="100">
                <a:effectLst/>
                <a:latin typeface="Aptos" panose="020B0004020202020204" pitchFamily="34" charset="0"/>
                <a:ea typeface="Aptos" panose="020B0004020202020204" pitchFamily="34" charset="0"/>
                <a:cs typeface="Arial" panose="020B0604020202020204" pitchFamily="34" charset="0"/>
              </a:rPr>
              <a:t>Le Marche</a:t>
            </a:r>
            <a:br>
              <a:rPr lang="en-GB" sz="3700" kern="100">
                <a:effectLst/>
                <a:latin typeface="Aptos" panose="020B0004020202020204" pitchFamily="34" charset="0"/>
                <a:ea typeface="Aptos" panose="020B0004020202020204" pitchFamily="34" charset="0"/>
                <a:cs typeface="Arial" panose="020B0604020202020204" pitchFamily="34" charset="0"/>
              </a:rPr>
            </a:br>
            <a:endParaRPr lang="en-GB" sz="370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57201" y="1627463"/>
            <a:ext cx="6732164" cy="4772903"/>
          </a:xfrm>
        </p:spPr>
        <p:txBody>
          <a:bodyPr anchor="t">
            <a:normAutofit fontScale="40000" lnSpcReduction="20000"/>
          </a:bodyPr>
          <a:lstStyle/>
          <a:p>
            <a:pPr marL="0" marR="0" indent="0">
              <a:spcBef>
                <a:spcPts val="0"/>
              </a:spcBef>
              <a:spcAft>
                <a:spcPts val="800"/>
              </a:spcAft>
              <a:buNone/>
            </a:pPr>
            <a:r>
              <a:rPr lang="es-PR" sz="4900" b="1" kern="100" dirty="0">
                <a:effectLst/>
                <a:latin typeface="Aptos" panose="020B0004020202020204" pitchFamily="34" charset="0"/>
                <a:ea typeface="Aptos" panose="020B0004020202020204" pitchFamily="34" charset="0"/>
                <a:cs typeface="Arial" panose="020B0604020202020204" pitchFamily="34" charset="0"/>
              </a:rPr>
              <a:t>Clima Costero</a:t>
            </a:r>
          </a:p>
          <a:p>
            <a:pPr marL="0" marR="0" indent="0">
              <a:spcBef>
                <a:spcPts val="0"/>
              </a:spcBef>
              <a:spcAft>
                <a:spcPts val="800"/>
              </a:spcAft>
              <a:buNone/>
            </a:pPr>
            <a:r>
              <a:rPr lang="es-PR" sz="4900" kern="100" dirty="0">
                <a:effectLst/>
                <a:latin typeface="Aptos" panose="020B0004020202020204" pitchFamily="34" charset="0"/>
                <a:ea typeface="Aptos" panose="020B0004020202020204" pitchFamily="34" charset="0"/>
                <a:cs typeface="Arial" panose="020B0604020202020204" pitchFamily="34" charset="0"/>
              </a:rPr>
              <a:t> En la costa, el clima es mediterráneo con inviernos suaves y veranos cálidos. Las temperaturas promedio varían entre 10-15°C en invierno y 25-30°C en verano.</a:t>
            </a:r>
            <a:endParaRPr lang="en-GB" sz="4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4900" b="1" kern="100" dirty="0">
                <a:effectLst/>
                <a:latin typeface="Aptos" panose="020B0004020202020204" pitchFamily="34" charset="0"/>
                <a:ea typeface="Aptos" panose="020B0004020202020204" pitchFamily="34" charset="0"/>
                <a:cs typeface="Arial" panose="020B0604020202020204" pitchFamily="34" charset="0"/>
              </a:rPr>
              <a:t>Clima Interior</a:t>
            </a:r>
          </a:p>
          <a:p>
            <a:pPr marL="0" marR="0" indent="0">
              <a:spcBef>
                <a:spcPts val="0"/>
              </a:spcBef>
              <a:spcAft>
                <a:spcPts val="800"/>
              </a:spcAft>
              <a:buNone/>
            </a:pPr>
            <a:r>
              <a:rPr lang="es-PR" sz="4900" kern="100" dirty="0">
                <a:effectLst/>
                <a:latin typeface="Aptos" panose="020B0004020202020204" pitchFamily="34" charset="0"/>
                <a:ea typeface="Aptos" panose="020B0004020202020204" pitchFamily="34" charset="0"/>
                <a:cs typeface="Arial" panose="020B0604020202020204" pitchFamily="34" charset="0"/>
              </a:rPr>
              <a:t>En el interior y las áreas montañosas, el clima es más continental, con inviernos fríos y veranos cálidos. Las temperaturas pueden bajar significativamente en invierno, mientras que los veranos son calurosos.</a:t>
            </a:r>
            <a:endParaRPr lang="en-GB" sz="4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4900" b="1" kern="100" dirty="0">
                <a:effectLst/>
                <a:latin typeface="Aptos" panose="020B0004020202020204" pitchFamily="34" charset="0"/>
                <a:ea typeface="Aptos" panose="020B0004020202020204" pitchFamily="34" charset="0"/>
                <a:cs typeface="Arial" panose="020B0604020202020204" pitchFamily="34" charset="0"/>
              </a:rPr>
              <a:t>Lluvia</a:t>
            </a:r>
          </a:p>
          <a:p>
            <a:pPr marL="0" marR="0" indent="0">
              <a:spcBef>
                <a:spcPts val="0"/>
              </a:spcBef>
              <a:spcAft>
                <a:spcPts val="800"/>
              </a:spcAft>
              <a:buNone/>
            </a:pPr>
            <a:r>
              <a:rPr lang="es-PR" sz="4900" kern="100" dirty="0">
                <a:effectLst/>
                <a:latin typeface="Aptos" panose="020B0004020202020204" pitchFamily="34" charset="0"/>
                <a:ea typeface="Aptos" panose="020B0004020202020204" pitchFamily="34" charset="0"/>
                <a:cs typeface="Arial" panose="020B0604020202020204" pitchFamily="34" charset="0"/>
              </a:rPr>
              <a:t> La región recibe una cantidad moderada de precipitación, que varía entre 800 y 1,200 mm anuales. La mayor parte de la lluvia se concentra en los meses de otoño e invierno.</a:t>
            </a:r>
            <a:endParaRPr lang="en-GB" sz="4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4900" b="1" kern="100" dirty="0">
                <a:effectLst/>
                <a:latin typeface="Aptos" panose="020B0004020202020204" pitchFamily="34" charset="0"/>
                <a:ea typeface="Aptos" panose="020B0004020202020204" pitchFamily="34" charset="0"/>
                <a:cs typeface="Arial" panose="020B0604020202020204" pitchFamily="34" charset="0"/>
              </a:rPr>
              <a:t>Influencias</a:t>
            </a:r>
          </a:p>
          <a:p>
            <a:pPr marL="0" marR="0" indent="0">
              <a:spcBef>
                <a:spcPts val="0"/>
              </a:spcBef>
              <a:spcAft>
                <a:spcPts val="800"/>
              </a:spcAft>
              <a:buNone/>
            </a:pPr>
            <a:r>
              <a:rPr lang="es-PR" sz="4900" kern="100" dirty="0">
                <a:effectLst/>
                <a:latin typeface="Aptos" panose="020B0004020202020204" pitchFamily="34" charset="0"/>
                <a:ea typeface="Aptos" panose="020B0004020202020204" pitchFamily="34" charset="0"/>
                <a:cs typeface="Arial" panose="020B0604020202020204" pitchFamily="34" charset="0"/>
              </a:rPr>
              <a:t>La proximidad al mar Adriático proporciona moderación en las temperaturas y humedad, mientras que las montañas pueden crear microclimas específicos que afectan la viticultura</a:t>
            </a:r>
            <a:r>
              <a:rPr lang="es-PR" sz="1000" kern="100" dirty="0">
                <a:effectLst/>
                <a:latin typeface="Aptos" panose="020B0004020202020204" pitchFamily="34" charset="0"/>
                <a:ea typeface="Aptos" panose="020B0004020202020204" pitchFamily="34" charset="0"/>
                <a:cs typeface="Arial" panose="020B0604020202020204" pitchFamily="34" charset="0"/>
              </a:rPr>
              <a:t>.</a:t>
            </a:r>
          </a:p>
          <a:p>
            <a:pPr marL="0" marR="0" indent="0">
              <a:spcBef>
                <a:spcPts val="0"/>
              </a:spcBef>
              <a:spcAft>
                <a:spcPts val="800"/>
              </a:spcAft>
              <a:buNone/>
            </a:pPr>
            <a:endParaRPr lang="es-PR" sz="1000" b="1" kern="100" dirty="0">
              <a:latin typeface="Aptos" panose="020B0004020202020204" pitchFamily="34" charset="0"/>
              <a:ea typeface="Aptos" panose="020B00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2377866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4041" y="1708301"/>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02910" y="243917"/>
            <a:ext cx="5337270" cy="1789377"/>
          </a:xfrm>
        </p:spPr>
        <p:txBody>
          <a:bodyPr anchor="b">
            <a:normAutofit fontScale="90000"/>
          </a:bodyPr>
          <a:lstStyle/>
          <a:p>
            <a:r>
              <a:rPr lang="es-ES" sz="3000" b="0" i="0" u="none" strike="noStrike" baseline="0" dirty="0">
                <a:solidFill>
                  <a:schemeClr val="bg2"/>
                </a:solidFill>
                <a:latin typeface="Gill Sans MT" panose="020B0502020104020203" pitchFamily="34" charset="0"/>
              </a:rPr>
              <a:t>Geología, topografía y composición de suelos.</a:t>
            </a:r>
            <a:br>
              <a:rPr lang="es-ES" sz="3000" b="0" i="0" u="none" strike="noStrike" baseline="0" dirty="0">
                <a:solidFill>
                  <a:schemeClr val="bg2"/>
                </a:solidFill>
                <a:latin typeface="Gill Sans MT" panose="020B0502020104020203" pitchFamily="34" charset="0"/>
              </a:rPr>
            </a:br>
            <a:r>
              <a:rPr lang="es-PR" sz="3200" b="1" kern="100" dirty="0" err="1">
                <a:effectLst/>
                <a:latin typeface="Aptos" panose="020B0004020202020204" pitchFamily="34" charset="0"/>
                <a:ea typeface="Aptos" panose="020B0004020202020204" pitchFamily="34" charset="0"/>
                <a:cs typeface="Arial" panose="020B0604020202020204" pitchFamily="34" charset="0"/>
              </a:rPr>
              <a:t>Vigneti</a:t>
            </a:r>
            <a:r>
              <a:rPr lang="es-PR" sz="3200" b="1" kern="100" dirty="0">
                <a:effectLst/>
                <a:latin typeface="Aptos" panose="020B0004020202020204" pitchFamily="34" charset="0"/>
                <a:ea typeface="Aptos" panose="020B0004020202020204" pitchFamily="34" charset="0"/>
                <a:cs typeface="Arial" panose="020B0604020202020204" pitchFamily="34" charset="0"/>
              </a:rPr>
              <a:t> </a:t>
            </a:r>
            <a:r>
              <a:rPr lang="es-PR" sz="3200" b="1" kern="100" dirty="0" err="1">
                <a:effectLst/>
                <a:latin typeface="Aptos" panose="020B0004020202020204" pitchFamily="34" charset="0"/>
                <a:ea typeface="Aptos" panose="020B0004020202020204" pitchFamily="34" charset="0"/>
                <a:cs typeface="Arial" panose="020B0604020202020204" pitchFamily="34" charset="0"/>
              </a:rPr>
              <a:t>delle</a:t>
            </a:r>
            <a:r>
              <a:rPr lang="es-PR" sz="3200" b="1" kern="100" dirty="0">
                <a:effectLst/>
                <a:latin typeface="Aptos" panose="020B0004020202020204" pitchFamily="34" charset="0"/>
                <a:ea typeface="Aptos" panose="020B0004020202020204" pitchFamily="34" charset="0"/>
                <a:cs typeface="Arial" panose="020B0604020202020204" pitchFamily="34" charset="0"/>
              </a:rPr>
              <a:t> Marche</a:t>
            </a:r>
            <a:br>
              <a:rPr lang="es-PR" sz="3200" b="1" kern="100" dirty="0">
                <a:effectLst/>
                <a:latin typeface="Aptos" panose="020B0004020202020204" pitchFamily="34" charset="0"/>
                <a:ea typeface="Aptos" panose="020B0004020202020204" pitchFamily="34" charset="0"/>
                <a:cs typeface="Arial" panose="020B0604020202020204" pitchFamily="34" charset="0"/>
              </a:rPr>
            </a:br>
            <a:br>
              <a:rPr lang="en-GB" sz="32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br>
            <a:endParaRPr lang="en-GB" sz="3000" dirty="0">
              <a:solidFill>
                <a:schemeClr val="bg2"/>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3624349" y="1138606"/>
            <a:ext cx="8085951" cy="4514050"/>
          </a:xfrm>
        </p:spPr>
        <p:txBody>
          <a:bodyPr anchor="t">
            <a:normAutofit fontScale="47500" lnSpcReduction="20000"/>
          </a:bodyPr>
          <a:lstStyle/>
          <a:p>
            <a:pPr marL="0" marR="0" indent="0">
              <a:lnSpc>
                <a:spcPct val="107000"/>
              </a:lnSpc>
              <a:spcBef>
                <a:spcPts val="0"/>
              </a:spcBef>
              <a:spcAft>
                <a:spcPts val="800"/>
              </a:spcAft>
              <a:buNone/>
            </a:pPr>
            <a:r>
              <a:rPr lang="es-PR" sz="4000" b="1" kern="100" dirty="0">
                <a:effectLst/>
                <a:latin typeface="Aptos" panose="020B0004020202020204" pitchFamily="34" charset="0"/>
                <a:ea typeface="Aptos" panose="020B0004020202020204" pitchFamily="34" charset="0"/>
                <a:cs typeface="Arial" panose="020B0604020202020204" pitchFamily="34" charset="0"/>
              </a:rPr>
              <a:t>Geología</a:t>
            </a:r>
          </a:p>
          <a:p>
            <a:pPr marL="0" marR="0">
              <a:lnSpc>
                <a:spcPct val="107000"/>
              </a:lnSpc>
              <a:spcBef>
                <a:spcPts val="0"/>
              </a:spcBef>
              <a:spcAft>
                <a:spcPts val="800"/>
              </a:spcAft>
            </a:pPr>
            <a:r>
              <a:rPr lang="es-PR" sz="4000" kern="100" dirty="0">
                <a:effectLst/>
                <a:latin typeface="Aptos" panose="020B0004020202020204" pitchFamily="34" charset="0"/>
                <a:ea typeface="Aptos" panose="020B0004020202020204" pitchFamily="34" charset="0"/>
                <a:cs typeface="Arial" panose="020B0604020202020204" pitchFamily="34" charset="0"/>
              </a:rPr>
              <a:t>La región de </a:t>
            </a:r>
            <a:r>
              <a:rPr lang="es-PR" sz="4000" kern="100" dirty="0" err="1">
                <a:effectLst/>
                <a:latin typeface="Aptos" panose="020B0004020202020204" pitchFamily="34" charset="0"/>
                <a:ea typeface="Aptos" panose="020B0004020202020204" pitchFamily="34" charset="0"/>
                <a:cs typeface="Arial" panose="020B0604020202020204" pitchFamily="34" charset="0"/>
              </a:rPr>
              <a:t>Vigneti</a:t>
            </a:r>
            <a:r>
              <a:rPr lang="es-PR" sz="4000" kern="100" dirty="0">
                <a:effectLst/>
                <a:latin typeface="Aptos" panose="020B0004020202020204" pitchFamily="34" charset="0"/>
                <a:ea typeface="Aptos" panose="020B0004020202020204" pitchFamily="34" charset="0"/>
                <a:cs typeface="Arial" panose="020B0604020202020204" pitchFamily="34" charset="0"/>
              </a:rPr>
              <a:t> </a:t>
            </a:r>
            <a:r>
              <a:rPr lang="es-PR" sz="4000" kern="100" dirty="0" err="1">
                <a:effectLst/>
                <a:latin typeface="Aptos" panose="020B0004020202020204" pitchFamily="34" charset="0"/>
                <a:ea typeface="Aptos" panose="020B0004020202020204" pitchFamily="34" charset="0"/>
                <a:cs typeface="Arial" panose="020B0604020202020204" pitchFamily="34" charset="0"/>
              </a:rPr>
              <a:t>delle</a:t>
            </a:r>
            <a:r>
              <a:rPr lang="es-PR" sz="4000" kern="100" dirty="0">
                <a:effectLst/>
                <a:latin typeface="Aptos" panose="020B0004020202020204" pitchFamily="34" charset="0"/>
                <a:ea typeface="Aptos" panose="020B0004020202020204" pitchFamily="34" charset="0"/>
                <a:cs typeface="Arial" panose="020B0604020202020204" pitchFamily="34" charset="0"/>
              </a:rPr>
              <a:t> Marche abarca varias formaciones geológicas, incluyendo suelos de origen aluvial y depósitos de sedimentos. Los suelos son una mezcla de arcilla, caliza y arena, lo que proporciona un buen drenaje y </a:t>
            </a:r>
            <a:r>
              <a:rPr lang="es-PR" sz="4000" kern="100" dirty="0" err="1">
                <a:effectLst/>
                <a:latin typeface="Aptos" panose="020B0004020202020204" pitchFamily="34" charset="0"/>
                <a:ea typeface="Aptos" panose="020B0004020202020204" pitchFamily="34" charset="0"/>
                <a:cs typeface="Arial" panose="020B0604020202020204" pitchFamily="34" charset="0"/>
              </a:rPr>
              <a:t>mineralidad</a:t>
            </a:r>
            <a:r>
              <a:rPr lang="es-PR" sz="4000" kern="100" dirty="0">
                <a:effectLst/>
                <a:latin typeface="Aptos" panose="020B0004020202020204" pitchFamily="34" charset="0"/>
                <a:ea typeface="Aptos" panose="020B0004020202020204" pitchFamily="34" charset="0"/>
                <a:cs typeface="Arial" panose="020B0604020202020204" pitchFamily="34" charset="0"/>
              </a:rPr>
              <a:t>.</a:t>
            </a:r>
            <a:endParaRPr lang="en-GB" sz="40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4000" b="1" kern="100" dirty="0">
                <a:effectLst/>
                <a:latin typeface="Aptos" panose="020B0004020202020204" pitchFamily="34" charset="0"/>
                <a:ea typeface="Aptos" panose="020B0004020202020204" pitchFamily="34" charset="0"/>
                <a:cs typeface="Arial" panose="020B0604020202020204" pitchFamily="34" charset="0"/>
              </a:rPr>
              <a:t>Composición de Suelos</a:t>
            </a:r>
          </a:p>
          <a:p>
            <a:pPr marL="0" marR="0">
              <a:lnSpc>
                <a:spcPct val="107000"/>
              </a:lnSpc>
              <a:spcBef>
                <a:spcPts val="0"/>
              </a:spcBef>
              <a:spcAft>
                <a:spcPts val="800"/>
              </a:spcAft>
            </a:pPr>
            <a:r>
              <a:rPr lang="es-PR" sz="4000" kern="100" dirty="0">
                <a:effectLst/>
                <a:latin typeface="Aptos" panose="020B0004020202020204" pitchFamily="34" charset="0"/>
                <a:ea typeface="Aptos" panose="020B0004020202020204" pitchFamily="34" charset="0"/>
                <a:cs typeface="Arial" panose="020B0604020202020204" pitchFamily="34" charset="0"/>
              </a:rPr>
              <a:t>Los suelos en esta área pueden variar desde suelos más arenosos y calcáreos en áreas más elevadas hasta suelos más arcillosos y limosos en las áreas más planas. La presencia de caliza y arcilla ayuda a retener nutrientes y agua, beneficiando el crecimiento de las vides.</a:t>
            </a:r>
            <a:endParaRPr lang="en-GB" sz="40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4000" b="1" kern="100" dirty="0">
                <a:effectLst/>
                <a:latin typeface="Aptos" panose="020B0004020202020204" pitchFamily="34" charset="0"/>
                <a:ea typeface="Aptos" panose="020B0004020202020204" pitchFamily="34" charset="0"/>
                <a:cs typeface="Arial" panose="020B0604020202020204" pitchFamily="34" charset="0"/>
              </a:rPr>
              <a:t>Topografía</a:t>
            </a:r>
          </a:p>
          <a:p>
            <a:pPr marR="0">
              <a:lnSpc>
                <a:spcPct val="107000"/>
              </a:lnSpc>
              <a:spcBef>
                <a:spcPts val="0"/>
              </a:spcBef>
              <a:spcAft>
                <a:spcPts val="800"/>
              </a:spcAft>
              <a:buFontTx/>
              <a:buChar char="-"/>
            </a:pPr>
            <a:r>
              <a:rPr lang="es-PR" sz="4000" kern="100" dirty="0">
                <a:effectLst/>
                <a:latin typeface="Aptos" panose="020B0004020202020204" pitchFamily="34" charset="0"/>
                <a:ea typeface="Aptos" panose="020B0004020202020204" pitchFamily="34" charset="0"/>
                <a:cs typeface="Arial" panose="020B0604020202020204" pitchFamily="34" charset="0"/>
              </a:rPr>
              <a:t>La topografía de </a:t>
            </a:r>
            <a:r>
              <a:rPr lang="es-PR" sz="4000" kern="100" dirty="0" err="1">
                <a:effectLst/>
                <a:latin typeface="Aptos" panose="020B0004020202020204" pitchFamily="34" charset="0"/>
                <a:ea typeface="Aptos" panose="020B0004020202020204" pitchFamily="34" charset="0"/>
                <a:cs typeface="Arial" panose="020B0604020202020204" pitchFamily="34" charset="0"/>
              </a:rPr>
              <a:t>Vigneti</a:t>
            </a:r>
            <a:r>
              <a:rPr lang="es-PR" sz="4000" kern="100" dirty="0">
                <a:effectLst/>
                <a:latin typeface="Aptos" panose="020B0004020202020204" pitchFamily="34" charset="0"/>
                <a:ea typeface="Aptos" panose="020B0004020202020204" pitchFamily="34" charset="0"/>
                <a:cs typeface="Arial" panose="020B0604020202020204" pitchFamily="34" charset="0"/>
              </a:rPr>
              <a:t> </a:t>
            </a:r>
            <a:r>
              <a:rPr lang="es-PR" sz="4000" kern="100" dirty="0" err="1">
                <a:effectLst/>
                <a:latin typeface="Aptos" panose="020B0004020202020204" pitchFamily="34" charset="0"/>
                <a:ea typeface="Aptos" panose="020B0004020202020204" pitchFamily="34" charset="0"/>
                <a:cs typeface="Arial" panose="020B0604020202020204" pitchFamily="34" charset="0"/>
              </a:rPr>
              <a:t>delle</a:t>
            </a:r>
            <a:r>
              <a:rPr lang="es-PR" sz="4000" kern="100" dirty="0">
                <a:effectLst/>
                <a:latin typeface="Aptos" panose="020B0004020202020204" pitchFamily="34" charset="0"/>
                <a:ea typeface="Aptos" panose="020B0004020202020204" pitchFamily="34" charset="0"/>
                <a:cs typeface="Arial" panose="020B0604020202020204" pitchFamily="34" charset="0"/>
              </a:rPr>
              <a:t> Marche es generalmente ondulada y montañosa, con colinas suaves que permiten un buen drenaje del agua y una exposición favorable al sol. Las áreas más elevadas suelen tener una mejor ventilación, lo que reduce el riesgo de enfermedades en las vides.</a:t>
            </a:r>
            <a:endParaRPr lang="en-GB" sz="40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415806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3" y="457201"/>
            <a:ext cx="5337271" cy="1537869"/>
          </a:xfrm>
        </p:spPr>
        <p:txBody>
          <a:bodyPr anchor="b">
            <a:normAutofit/>
          </a:bodyPr>
          <a:lstStyle/>
          <a:p>
            <a:r>
              <a:rPr lang="es-ES" sz="3000" b="0" i="0" u="none" strike="noStrike" baseline="0" dirty="0">
                <a:solidFill>
                  <a:schemeClr val="bg2"/>
                </a:solidFill>
                <a:latin typeface="Gill Sans MT" panose="020B0502020104020203" pitchFamily="34" charset="0"/>
              </a:rPr>
              <a:t>Geología, topografía y composición de suelos.</a:t>
            </a:r>
            <a:br>
              <a:rPr lang="es-ES" sz="3000" b="0" i="0" u="none" strike="noStrike" baseline="0" dirty="0">
                <a:solidFill>
                  <a:schemeClr val="bg2"/>
                </a:solidFill>
                <a:latin typeface="Gill Sans MT" panose="020B0502020104020203" pitchFamily="34" charset="0"/>
              </a:rPr>
            </a:br>
            <a:r>
              <a:rPr lang="es-PR" sz="35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Conero</a:t>
            </a:r>
            <a:endParaRPr lang="en-GB" sz="3000" dirty="0">
              <a:solidFill>
                <a:schemeClr val="bg2"/>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555375" y="1895302"/>
            <a:ext cx="7223760" cy="4347555"/>
          </a:xfrm>
        </p:spPr>
        <p:txBody>
          <a:bodyPr anchor="t">
            <a:normAutofit fontScale="62500" lnSpcReduction="20000"/>
          </a:bodyPr>
          <a:lstStyle/>
          <a:p>
            <a:pPr marL="0" marR="0" indent="0">
              <a:lnSpc>
                <a:spcPct val="107000"/>
              </a:lnSpc>
              <a:spcBef>
                <a:spcPts val="0"/>
              </a:spcBef>
              <a:spcAft>
                <a:spcPts val="800"/>
              </a:spcAft>
              <a:buNone/>
            </a:pPr>
            <a:r>
              <a:rPr lang="es-PR" sz="2900" b="1" kern="100" dirty="0">
                <a:effectLst/>
                <a:latin typeface="Aptos" panose="020B0004020202020204" pitchFamily="34" charset="0"/>
                <a:ea typeface="Aptos" panose="020B0004020202020204" pitchFamily="34" charset="0"/>
                <a:cs typeface="Arial" panose="020B0604020202020204" pitchFamily="34" charset="0"/>
              </a:rPr>
              <a:t>Geología</a:t>
            </a:r>
          </a:p>
          <a:p>
            <a:pPr marL="0" marR="0">
              <a:lnSpc>
                <a:spcPct val="107000"/>
              </a:lnSpc>
              <a:spcBef>
                <a:spcPts val="0"/>
              </a:spcBef>
              <a:spcAft>
                <a:spcPts val="800"/>
              </a:spcAft>
            </a:pPr>
            <a:r>
              <a:rPr lang="es-PR" sz="2900" kern="100" dirty="0" err="1">
                <a:effectLst/>
                <a:latin typeface="Aptos" panose="020B0004020202020204" pitchFamily="34" charset="0"/>
                <a:ea typeface="Aptos" panose="020B0004020202020204" pitchFamily="34" charset="0"/>
                <a:cs typeface="Arial" panose="020B0604020202020204" pitchFamily="34" charset="0"/>
              </a:rPr>
              <a:t>Conero</a:t>
            </a:r>
            <a:r>
              <a:rPr lang="es-PR" sz="2900" kern="100" dirty="0">
                <a:effectLst/>
                <a:latin typeface="Aptos" panose="020B0004020202020204" pitchFamily="34" charset="0"/>
                <a:ea typeface="Aptos" panose="020B0004020202020204" pitchFamily="34" charset="0"/>
                <a:cs typeface="Arial" panose="020B0604020202020204" pitchFamily="34" charset="0"/>
              </a:rPr>
              <a:t> es una región con una geología notablemente diversa, que incluye formaciones de rocas calcáreas y margas. El Monte </a:t>
            </a:r>
            <a:r>
              <a:rPr lang="es-PR" sz="2900" kern="100" dirty="0" err="1">
                <a:effectLst/>
                <a:latin typeface="Aptos" panose="020B0004020202020204" pitchFamily="34" charset="0"/>
                <a:ea typeface="Aptos" panose="020B0004020202020204" pitchFamily="34" charset="0"/>
                <a:cs typeface="Arial" panose="020B0604020202020204" pitchFamily="34" charset="0"/>
              </a:rPr>
              <a:t>Conero</a:t>
            </a:r>
            <a:r>
              <a:rPr lang="es-PR" sz="2900" kern="100" dirty="0">
                <a:effectLst/>
                <a:latin typeface="Aptos" panose="020B0004020202020204" pitchFamily="34" charset="0"/>
                <a:ea typeface="Aptos" panose="020B0004020202020204" pitchFamily="34" charset="0"/>
                <a:cs typeface="Arial" panose="020B0604020202020204" pitchFamily="34" charset="0"/>
              </a:rPr>
              <a:t>, que da nombre a la región, es una prominencia geológica de roca calcárea.</a:t>
            </a:r>
            <a:endParaRPr lang="en-GB" sz="29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2900" b="1" kern="100" dirty="0">
                <a:effectLst/>
                <a:latin typeface="Aptos" panose="020B0004020202020204" pitchFamily="34" charset="0"/>
                <a:ea typeface="Aptos" panose="020B0004020202020204" pitchFamily="34" charset="0"/>
                <a:cs typeface="Arial" panose="020B0604020202020204" pitchFamily="34" charset="0"/>
              </a:rPr>
              <a:t>Composición de Suelos</a:t>
            </a:r>
          </a:p>
          <a:p>
            <a:pPr marL="0" marR="0">
              <a:lnSpc>
                <a:spcPct val="107000"/>
              </a:lnSpc>
              <a:spcBef>
                <a:spcPts val="0"/>
              </a:spcBef>
              <a:spcAft>
                <a:spcPts val="800"/>
              </a:spcAft>
            </a:pPr>
            <a:r>
              <a:rPr lang="es-PR" sz="2900" kern="100" dirty="0">
                <a:effectLst/>
                <a:latin typeface="Aptos" panose="020B0004020202020204" pitchFamily="34" charset="0"/>
                <a:ea typeface="Aptos" panose="020B0004020202020204" pitchFamily="34" charset="0"/>
                <a:cs typeface="Arial" panose="020B0604020202020204" pitchFamily="34" charset="0"/>
              </a:rPr>
              <a:t> Los suelos en </a:t>
            </a:r>
            <a:r>
              <a:rPr lang="es-PR" sz="2900" kern="100" dirty="0" err="1">
                <a:effectLst/>
                <a:latin typeface="Aptos" panose="020B0004020202020204" pitchFamily="34" charset="0"/>
                <a:ea typeface="Aptos" panose="020B0004020202020204" pitchFamily="34" charset="0"/>
                <a:cs typeface="Arial" panose="020B0604020202020204" pitchFamily="34" charset="0"/>
              </a:rPr>
              <a:t>Conero</a:t>
            </a:r>
            <a:r>
              <a:rPr lang="es-PR" sz="2900" kern="100" dirty="0">
                <a:effectLst/>
                <a:latin typeface="Aptos" panose="020B0004020202020204" pitchFamily="34" charset="0"/>
                <a:ea typeface="Aptos" panose="020B0004020202020204" pitchFamily="34" charset="0"/>
                <a:cs typeface="Arial" panose="020B0604020202020204" pitchFamily="34" charset="0"/>
              </a:rPr>
              <a:t> son predominantemente calcáreos, con una buena proporción de piedra caliza y rocas sedimentarias. Esto proporciona un buen drenaje y una </a:t>
            </a:r>
            <a:r>
              <a:rPr lang="es-PR" sz="2900" kern="100" dirty="0" err="1">
                <a:effectLst/>
                <a:latin typeface="Aptos" panose="020B0004020202020204" pitchFamily="34" charset="0"/>
                <a:ea typeface="Aptos" panose="020B0004020202020204" pitchFamily="34" charset="0"/>
                <a:cs typeface="Arial" panose="020B0604020202020204" pitchFamily="34" charset="0"/>
              </a:rPr>
              <a:t>mineralidad</a:t>
            </a:r>
            <a:r>
              <a:rPr lang="es-PR" sz="2900" kern="100" dirty="0">
                <a:effectLst/>
                <a:latin typeface="Aptos" panose="020B0004020202020204" pitchFamily="34" charset="0"/>
                <a:ea typeface="Aptos" panose="020B0004020202020204" pitchFamily="34" charset="0"/>
                <a:cs typeface="Arial" panose="020B0604020202020204" pitchFamily="34" charset="0"/>
              </a:rPr>
              <a:t> distintiva, favoreciendo el desarrollo de características únicas en los vinos.</a:t>
            </a:r>
            <a:endParaRPr lang="en-GB" sz="2900" kern="100" dirty="0">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2900" b="1" kern="100" dirty="0">
                <a:effectLst/>
                <a:latin typeface="Aptos" panose="020B0004020202020204" pitchFamily="34" charset="0"/>
                <a:ea typeface="Aptos" panose="020B0004020202020204" pitchFamily="34" charset="0"/>
                <a:cs typeface="Arial" panose="020B0604020202020204" pitchFamily="34" charset="0"/>
              </a:rPr>
              <a:t>Topografía</a:t>
            </a:r>
            <a:endParaRPr lang="en-GB" sz="29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900" kern="100" dirty="0" err="1">
                <a:effectLst/>
                <a:latin typeface="Aptos" panose="020B0004020202020204" pitchFamily="34" charset="0"/>
                <a:ea typeface="Aptos" panose="020B0004020202020204" pitchFamily="34" charset="0"/>
                <a:cs typeface="Arial" panose="020B0604020202020204" pitchFamily="34" charset="0"/>
              </a:rPr>
              <a:t>Conero</a:t>
            </a:r>
            <a:r>
              <a:rPr lang="es-PR" sz="2900" kern="100" dirty="0">
                <a:effectLst/>
                <a:latin typeface="Aptos" panose="020B0004020202020204" pitchFamily="34" charset="0"/>
                <a:ea typeface="Aptos" panose="020B0004020202020204" pitchFamily="34" charset="0"/>
                <a:cs typeface="Arial" panose="020B0604020202020204" pitchFamily="34" charset="0"/>
              </a:rPr>
              <a:t> tiene una topografía montañosa y costera. Las colinas y montañas, junto con la proximidad al mar Adriático, crean un entorno </a:t>
            </a:r>
            <a:r>
              <a:rPr lang="es-PR" sz="2900" kern="100" dirty="0" err="1">
                <a:effectLst/>
                <a:latin typeface="Aptos" panose="020B0004020202020204" pitchFamily="34" charset="0"/>
                <a:ea typeface="Aptos" panose="020B0004020202020204" pitchFamily="34" charset="0"/>
                <a:cs typeface="Arial" panose="020B0604020202020204" pitchFamily="34" charset="0"/>
              </a:rPr>
              <a:t>microclimático</a:t>
            </a:r>
            <a:r>
              <a:rPr lang="es-PR" sz="2900" kern="100" dirty="0">
                <a:effectLst/>
                <a:latin typeface="Aptos" panose="020B0004020202020204" pitchFamily="34" charset="0"/>
                <a:ea typeface="Aptos" panose="020B0004020202020204" pitchFamily="34" charset="0"/>
                <a:cs typeface="Arial" panose="020B0604020202020204" pitchFamily="34" charset="0"/>
              </a:rPr>
              <a:t> favorable para la viticultura. Las pendientes aseguran un excelente drenaje y exposición solar.</a:t>
            </a:r>
            <a:endParaRPr lang="en-GB" sz="1000" dirty="0">
              <a:solidFill>
                <a:srgbClr val="FFFFFF"/>
              </a:solidFill>
            </a:endParaRPr>
          </a:p>
        </p:txBody>
      </p:sp>
    </p:spTree>
    <p:extLst>
      <p:ext uri="{BB962C8B-B14F-4D97-AF65-F5344CB8AC3E}">
        <p14:creationId xmlns:p14="http://schemas.microsoft.com/office/powerpoint/2010/main" val="3851165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Rectangle 3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466722" y="586855"/>
            <a:ext cx="3201366" cy="3387497"/>
          </a:xfrm>
        </p:spPr>
        <p:txBody>
          <a:bodyPr anchor="b">
            <a:normAutofit/>
          </a:bodyPr>
          <a:lstStyle/>
          <a:p>
            <a:pPr algn="r"/>
            <a:r>
              <a:rPr lang="es-ES" sz="4000" b="0" i="0" u="none" strike="noStrike" baseline="0">
                <a:solidFill>
                  <a:srgbClr val="FFFFFF"/>
                </a:solidFill>
                <a:latin typeface="Gill Sans MT" panose="020B0502020104020203" pitchFamily="34" charset="0"/>
              </a:rPr>
              <a:t>Geología, topografía y composición de suelos.</a:t>
            </a:r>
            <a:br>
              <a:rPr lang="es-ES" sz="4000" b="0" i="0" u="none" strike="noStrike" baseline="0">
                <a:solidFill>
                  <a:srgbClr val="FFFFFF"/>
                </a:solidFill>
                <a:latin typeface="Gill Sans MT" panose="020B0502020104020203" pitchFamily="34" charset="0"/>
              </a:rPr>
            </a:br>
            <a:r>
              <a:rPr lang="en-GB" sz="4000" b="1" kern="100">
                <a:solidFill>
                  <a:srgbClr val="FFFFFF"/>
                </a:solidFill>
                <a:effectLst/>
                <a:latin typeface="Aptos" panose="020B0004020202020204" pitchFamily="34" charset="0"/>
                <a:ea typeface="Aptos" panose="020B0004020202020204" pitchFamily="34" charset="0"/>
                <a:cs typeface="Arial" panose="020B0604020202020204" pitchFamily="34" charset="0"/>
              </a:rPr>
              <a:t>Piceno </a:t>
            </a:r>
            <a:br>
              <a:rPr lang="en-GB" sz="4000" kern="100">
                <a:solidFill>
                  <a:srgbClr val="FFFFFF"/>
                </a:solidFill>
                <a:effectLst/>
                <a:latin typeface="Aptos" panose="020B0004020202020204" pitchFamily="34" charset="0"/>
                <a:ea typeface="Aptos" panose="020B0004020202020204" pitchFamily="34" charset="0"/>
                <a:cs typeface="Arial" panose="020B0604020202020204" pitchFamily="34" charset="0"/>
              </a:rPr>
            </a:br>
            <a:endParaRPr lang="en-GB" sz="4000">
              <a:solidFill>
                <a:srgbClr val="FFFFFF"/>
              </a:solidFill>
            </a:endParaRPr>
          </a:p>
        </p:txBody>
      </p:sp>
      <p:sp>
        <p:nvSpPr>
          <p:cNvPr id="20"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367695" y="291274"/>
            <a:ext cx="4227666" cy="6255171"/>
          </a:xfrm>
        </p:spPr>
        <p:txBody>
          <a:bodyPr anchor="ctr">
            <a:noAutofit/>
          </a:bodyPr>
          <a:lstStyle/>
          <a:p>
            <a:pPr marL="0" marR="0" indent="0">
              <a:spcBef>
                <a:spcPts val="0"/>
              </a:spcBef>
              <a:spcAft>
                <a:spcPts val="800"/>
              </a:spcAft>
              <a:buNone/>
            </a:pPr>
            <a:r>
              <a:rPr lang="es-PR" sz="1800" b="1" kern="100" dirty="0">
                <a:latin typeface="Aptos" panose="020B0004020202020204" pitchFamily="34" charset="0"/>
                <a:ea typeface="Aptos" panose="020B0004020202020204" pitchFamily="34" charset="0"/>
                <a:cs typeface="Arial" panose="020B0604020202020204" pitchFamily="34" charset="0"/>
              </a:rPr>
              <a:t>G</a:t>
            </a:r>
            <a:r>
              <a:rPr lang="es-PR" sz="1800" b="1" kern="100" dirty="0">
                <a:effectLst/>
                <a:latin typeface="Aptos" panose="020B0004020202020204" pitchFamily="34" charset="0"/>
                <a:ea typeface="Aptos" panose="020B0004020202020204" pitchFamily="34" charset="0"/>
                <a:cs typeface="Arial" panose="020B0604020202020204" pitchFamily="34" charset="0"/>
              </a:rPr>
              <a:t>eología</a:t>
            </a:r>
          </a:p>
          <a:p>
            <a:pPr marL="0" marR="0">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La región de Piceno se caracteriza por suelos aluviales y sedimentarios, con influencias de depósitos de arcilla y grava. También se encuentran formaciones de caliza en áreas más elevadas.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s-PR" sz="1800" b="1"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Composición de Suelos</a:t>
            </a:r>
          </a:p>
          <a:p>
            <a:pPr marL="0" marR="0">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Los suelos en Piceno varían entre arcillosos y arenosos, con algunas áreas con alto contenido de caliza. Esta diversidad en la composición de suelos contribuye a la complejidad y riqueza de los vinos de la región.</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s-PR" sz="1800" b="1"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Topografía</a:t>
            </a:r>
          </a:p>
          <a:p>
            <a:pPr marL="0" marR="0">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Piceno presenta una topografía variada con colinas suaves y llanuras. Las colinas ofrecen un buen drenaje y exposición al sol, mientras que las llanuras proporcionan suelos más fértiles.</a:t>
            </a:r>
            <a:endParaRPr lang="en-GB" sz="1800"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09502" y="1627051"/>
            <a:ext cx="3615776" cy="3615776"/>
          </a:xfrm>
          <a:prstGeom prst="rect">
            <a:avLst/>
          </a:prstGeom>
        </p:spPr>
      </p:pic>
    </p:spTree>
    <p:extLst>
      <p:ext uri="{BB962C8B-B14F-4D97-AF65-F5344CB8AC3E}">
        <p14:creationId xmlns:p14="http://schemas.microsoft.com/office/powerpoint/2010/main" val="1931913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1835911"/>
          </a:xfrm>
        </p:spPr>
        <p:txBody>
          <a:bodyPr anchor="b">
            <a:normAutofit/>
          </a:bodyPr>
          <a:lstStyle/>
          <a:p>
            <a:r>
              <a:rPr lang="es-ES" sz="3000" b="0" i="0" u="none" strike="noStrike" baseline="0" dirty="0">
                <a:solidFill>
                  <a:schemeClr val="bg2"/>
                </a:solidFill>
                <a:latin typeface="Gill Sans MT" panose="020B0502020104020203" pitchFamily="34" charset="0"/>
              </a:rPr>
              <a:t>Geología, topografía y composición de suelos.</a:t>
            </a:r>
            <a:br>
              <a:rPr lang="es-ES" sz="3000" b="0" i="0" u="none" strike="noStrike" baseline="0" dirty="0">
                <a:solidFill>
                  <a:schemeClr val="bg2"/>
                </a:solidFill>
                <a:latin typeface="Gill Sans MT" panose="020B0502020104020203" pitchFamily="34" charset="0"/>
              </a:rPr>
            </a:br>
            <a:r>
              <a:rPr lang="en-GB" sz="3200" b="1" i="0" u="none" strike="noStrike" kern="100" baseline="0" dirty="0" err="1">
                <a:solidFill>
                  <a:schemeClr val="bg2"/>
                </a:solidFill>
                <a:latin typeface="Aptos" panose="020B0004020202020204" pitchFamily="34" charset="0"/>
                <a:cs typeface="Arial" panose="020B0604020202020204" pitchFamily="34" charset="0"/>
              </a:rPr>
              <a:t>Mate</a:t>
            </a:r>
            <a:r>
              <a:rPr lang="en-GB" sz="3200" b="1" kern="100" dirty="0" err="1">
                <a:solidFill>
                  <a:schemeClr val="bg2"/>
                </a:solidFill>
                <a:effectLst/>
                <a:latin typeface="Aptos" panose="020B0004020202020204" pitchFamily="34" charset="0"/>
                <a:ea typeface="Aptos" panose="020B0004020202020204" pitchFamily="34" charset="0"/>
                <a:cs typeface="Arial" panose="020B0604020202020204" pitchFamily="34" charset="0"/>
              </a:rPr>
              <a:t>lica</a:t>
            </a:r>
            <a:br>
              <a:rPr lang="en-GB" sz="32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br>
            <a:endParaRPr lang="en-GB" sz="3000" dirty="0">
              <a:solidFill>
                <a:schemeClr val="bg2"/>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771549" y="1644762"/>
            <a:ext cx="7004807" cy="4697835"/>
          </a:xfrm>
        </p:spPr>
        <p:txBody>
          <a:bodyPr anchor="t">
            <a:normAutofit lnSpcReduction="10000"/>
          </a:bodyPr>
          <a:lstStyle/>
          <a:p>
            <a:pPr marL="0" marR="0" indent="0">
              <a:spcBef>
                <a:spcPts val="0"/>
              </a:spcBef>
              <a:spcAft>
                <a:spcPts val="800"/>
              </a:spcAft>
              <a:buNone/>
            </a:pPr>
            <a:endParaRPr lang="en-GB" sz="1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Geología</a:t>
            </a:r>
          </a:p>
          <a:p>
            <a:pPr marL="0" marR="0">
              <a:lnSpc>
                <a:spcPct val="107000"/>
              </a:lnSpc>
              <a:spcBef>
                <a:spcPts val="0"/>
              </a:spcBef>
              <a:spcAft>
                <a:spcPts val="800"/>
              </a:spcAft>
            </a:pPr>
            <a:r>
              <a:rPr lang="es-PR" sz="1800" kern="100" dirty="0" err="1">
                <a:effectLst/>
                <a:latin typeface="Aptos" panose="020B0004020202020204" pitchFamily="34" charset="0"/>
                <a:ea typeface="Aptos" panose="020B0004020202020204" pitchFamily="34" charset="0"/>
                <a:cs typeface="Arial" panose="020B0604020202020204" pitchFamily="34" charset="0"/>
              </a:rPr>
              <a:t>Matelica</a:t>
            </a:r>
            <a:r>
              <a:rPr lang="es-PR" sz="1800" kern="100" dirty="0">
                <a:effectLst/>
                <a:latin typeface="Aptos" panose="020B0004020202020204" pitchFamily="34" charset="0"/>
                <a:ea typeface="Aptos" panose="020B0004020202020204" pitchFamily="34" charset="0"/>
                <a:cs typeface="Arial" panose="020B0604020202020204" pitchFamily="34" charset="0"/>
              </a:rPr>
              <a:t> se encuentra en una región montañosa con suelos de origen calcáreo y arcilloso. La presencia de rocas calcáreas y arcilla contribuye a la estructura y </a:t>
            </a:r>
            <a:r>
              <a:rPr lang="es-PR" sz="1800" kern="100" dirty="0" err="1">
                <a:effectLst/>
                <a:latin typeface="Aptos" panose="020B0004020202020204" pitchFamily="34" charset="0"/>
                <a:ea typeface="Aptos" panose="020B0004020202020204" pitchFamily="34" charset="0"/>
                <a:cs typeface="Arial" panose="020B0604020202020204" pitchFamily="34" charset="0"/>
              </a:rPr>
              <a:t>mineralidad</a:t>
            </a:r>
            <a:r>
              <a:rPr lang="es-PR" sz="1800" kern="100" dirty="0">
                <a:effectLst/>
                <a:latin typeface="Aptos" panose="020B0004020202020204" pitchFamily="34" charset="0"/>
                <a:ea typeface="Aptos" panose="020B0004020202020204" pitchFamily="34" charset="0"/>
                <a:cs typeface="Arial" panose="020B0604020202020204" pitchFamily="34" charset="0"/>
              </a:rPr>
              <a:t> del suelo.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Composición de Suelos</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Los suelos en </a:t>
            </a:r>
            <a:r>
              <a:rPr lang="es-PR" sz="1800" kern="100" dirty="0" err="1">
                <a:effectLst/>
                <a:latin typeface="Aptos" panose="020B0004020202020204" pitchFamily="34" charset="0"/>
                <a:ea typeface="Aptos" panose="020B0004020202020204" pitchFamily="34" charset="0"/>
                <a:cs typeface="Arial" panose="020B0604020202020204" pitchFamily="34" charset="0"/>
              </a:rPr>
              <a:t>Matelica</a:t>
            </a:r>
            <a:r>
              <a:rPr lang="es-PR" sz="1800" kern="100" dirty="0">
                <a:effectLst/>
                <a:latin typeface="Aptos" panose="020B0004020202020204" pitchFamily="34" charset="0"/>
                <a:ea typeface="Aptos" panose="020B0004020202020204" pitchFamily="34" charset="0"/>
                <a:cs typeface="Arial" panose="020B0604020202020204" pitchFamily="34" charset="0"/>
              </a:rPr>
              <a:t> son principalmente calcáreos y arcillosos, con una buena capacidad de retención de agua y nutrientes. La combinación de estos suelos proporciona una base sólida para el cultivo de uvas de alta calidad.</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Topografía</a:t>
            </a:r>
            <a:endParaRPr lang="es-PR"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 La topografía en </a:t>
            </a:r>
            <a:r>
              <a:rPr lang="es-PR" sz="1800" kern="100" dirty="0" err="1">
                <a:effectLst/>
                <a:latin typeface="Aptos" panose="020B0004020202020204" pitchFamily="34" charset="0"/>
                <a:ea typeface="Aptos" panose="020B0004020202020204" pitchFamily="34" charset="0"/>
                <a:cs typeface="Arial" panose="020B0604020202020204" pitchFamily="34" charset="0"/>
              </a:rPr>
              <a:t>Matelica</a:t>
            </a:r>
            <a:r>
              <a:rPr lang="es-PR" sz="1800" kern="100" dirty="0">
                <a:effectLst/>
                <a:latin typeface="Aptos" panose="020B0004020202020204" pitchFamily="34" charset="0"/>
                <a:ea typeface="Aptos" panose="020B0004020202020204" pitchFamily="34" charset="0"/>
                <a:cs typeface="Arial" panose="020B0604020202020204" pitchFamily="34" charset="0"/>
              </a:rPr>
              <a:t> es montañosa, con colinas y valles que crean un microclima favorable para la viticultura. Las elevaciones más altas proporcionan temperaturas frescas y una buena exposición al sol, ideal para la maduración de las uvas.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spcBef>
                <a:spcPts val="0"/>
              </a:spcBef>
              <a:spcAft>
                <a:spcPts val="800"/>
              </a:spcAft>
              <a:buNone/>
            </a:pPr>
            <a:endParaRPr lang="en-GB" sz="1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a:p>
            <a:endParaRPr lang="en-GB" sz="1000" dirty="0">
              <a:solidFill>
                <a:srgbClr val="FFFFFF"/>
              </a:solidFill>
            </a:endParaRPr>
          </a:p>
        </p:txBody>
      </p:sp>
    </p:spTree>
    <p:extLst>
      <p:ext uri="{BB962C8B-B14F-4D97-AF65-F5344CB8AC3E}">
        <p14:creationId xmlns:p14="http://schemas.microsoft.com/office/powerpoint/2010/main" val="214344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Slide Background Fill">
            <a:extLst>
              <a:ext uri="{FF2B5EF4-FFF2-40B4-BE49-F238E27FC236}">
                <a16:creationId xmlns:a16="http://schemas.microsoft.com/office/drawing/2014/main" id="{C3420C89-0B09-4632-A4AF-3971D08BF7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Color Cover">
            <a:extLst>
              <a:ext uri="{FF2B5EF4-FFF2-40B4-BE49-F238E27FC236}">
                <a16:creationId xmlns:a16="http://schemas.microsoft.com/office/drawing/2014/main" id="{4E5CBA61-BF74-40B4-A3A8-366BBA626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AC27E70C-5470-4262-B9CE-AE52C51CF4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929"/>
            <a:ext cx="12188952" cy="3490956"/>
            <a:chOff x="651279" y="598259"/>
            <a:chExt cx="10889442" cy="5680742"/>
          </a:xfrm>
        </p:grpSpPr>
        <p:sp>
          <p:nvSpPr>
            <p:cNvPr id="26" name="Color">
              <a:extLst>
                <a:ext uri="{FF2B5EF4-FFF2-40B4-BE49-F238E27FC236}">
                  <a16:creationId xmlns:a16="http://schemas.microsoft.com/office/drawing/2014/main" id="{B5C7D35F-738C-47DF-AD6E-859806E460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Color">
              <a:extLst>
                <a:ext uri="{FF2B5EF4-FFF2-40B4-BE49-F238E27FC236}">
                  <a16:creationId xmlns:a16="http://schemas.microsoft.com/office/drawing/2014/main" id="{740F8C8B-E52F-46CF-89C7-51C6A037CF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05030" y="1065276"/>
            <a:ext cx="4727448" cy="4727448"/>
          </a:xfrm>
          <a:prstGeom prst="rect">
            <a:avLst/>
          </a:prstGeom>
        </p:spPr>
      </p:pic>
      <p:grpSp>
        <p:nvGrpSpPr>
          <p:cNvPr id="29" name="Group 28">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30" name="Freeform: Shape 29">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1" name="Freeform: Shape 30">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2" name="Freeform: Shape 31">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3" name="Freeform: Shape 32">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4" name="Freeform: Shape 33">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5" name="Freeform: Shape 34">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6" name="Freeform: Shape 35">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786384" y="841249"/>
            <a:ext cx="5692953" cy="2587131"/>
          </a:xfrm>
        </p:spPr>
        <p:txBody>
          <a:bodyPr anchor="b">
            <a:normAutofit/>
          </a:bodyPr>
          <a:lstStyle/>
          <a:p>
            <a:r>
              <a:rPr lang="es-PR" sz="44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t>Pluviometría de </a:t>
            </a:r>
            <a:br>
              <a:rPr lang="es-PR" sz="44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br>
            <a:r>
              <a:rPr lang="es-PR" sz="4400" kern="100" dirty="0">
                <a:solidFill>
                  <a:schemeClr val="bg2"/>
                </a:solidFill>
                <a:effectLst/>
                <a:latin typeface="Aptos" panose="020B0004020202020204" pitchFamily="34" charset="0"/>
                <a:ea typeface="Aptos" panose="020B0004020202020204" pitchFamily="34" charset="0"/>
                <a:cs typeface="Arial" panose="020B0604020202020204" pitchFamily="34" charset="0"/>
              </a:rPr>
              <a:t>Le Marche</a:t>
            </a:r>
            <a:br>
              <a:rPr lang="en-GB" sz="1800" kern="100" dirty="0">
                <a:effectLst/>
                <a:latin typeface="Aptos" panose="020B0004020202020204" pitchFamily="34" charset="0"/>
                <a:ea typeface="Aptos" panose="020B0004020202020204" pitchFamily="34" charset="0"/>
                <a:cs typeface="Arial" panose="020B0604020202020204" pitchFamily="34" charset="0"/>
              </a:rPr>
            </a:br>
            <a:endParaRPr lang="en-GB" sz="4100" dirty="0">
              <a:solidFill>
                <a:schemeClr val="bg1"/>
              </a:solidFill>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1527" y="3769876"/>
            <a:ext cx="9187472" cy="2823871"/>
          </a:xfrm>
        </p:spPr>
        <p:txBody>
          <a:bodyPr anchor="ctr">
            <a:noAutofit/>
          </a:bodyPr>
          <a:lstStyle/>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Costero</a:t>
            </a:r>
            <a:endParaRPr lang="es-PR"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 La región costera de Le Marche recibe entre 800 y 1,000 mm de precipitación anual. Las lluvias se distribuyen bastante uniformemente durante el año, aunque los meses de otoño e invierno tienden a ser más húmedos. La proximidad al mar Adriático ayuda a moderar las temperaturas y puede influir en la cantidad de precipitación. </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Interior y Montañoso </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En el interior y las áreas montañosas, la precipitación anual puede ser mayor, llegando a 1,000-1,200 </a:t>
            </a:r>
            <a:r>
              <a:rPr lang="es-PR" sz="1800" kern="100" dirty="0" err="1">
                <a:effectLst/>
                <a:latin typeface="Aptos" panose="020B0004020202020204" pitchFamily="34" charset="0"/>
                <a:ea typeface="Aptos" panose="020B0004020202020204" pitchFamily="34" charset="0"/>
                <a:cs typeface="Arial" panose="020B0604020202020204" pitchFamily="34" charset="0"/>
              </a:rPr>
              <a:t>mm.</a:t>
            </a:r>
            <a:r>
              <a:rPr lang="es-PR" sz="1800" kern="100" dirty="0">
                <a:effectLst/>
                <a:latin typeface="Aptos" panose="020B0004020202020204" pitchFamily="34" charset="0"/>
                <a:ea typeface="Aptos" panose="020B0004020202020204" pitchFamily="34" charset="0"/>
                <a:cs typeface="Arial" panose="020B0604020202020204" pitchFamily="34" charset="0"/>
              </a:rPr>
              <a:t> Las montañas pueden causar un efecto orográfico, lo que significa que las áreas elevadas pueden recibir más lluvia debido a la condensación del aire húmedo.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032186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1289024"/>
          </a:xfrm>
        </p:spPr>
        <p:txBody>
          <a:bodyPr anchor="b">
            <a:normAutofit/>
          </a:bodyPr>
          <a:lstStyle/>
          <a:p>
            <a:pPr algn="ctr"/>
            <a:r>
              <a:rPr lang="es-PR" sz="4000" kern="100" dirty="0">
                <a:effectLst/>
                <a:latin typeface="Aptos" panose="020B0004020202020204" pitchFamily="34" charset="0"/>
                <a:ea typeface="Aptos" panose="020B0004020202020204" pitchFamily="34" charset="0"/>
                <a:cs typeface="Arial" panose="020B0604020202020204" pitchFamily="34" charset="0"/>
              </a:rPr>
              <a:t>Tendencias de </a:t>
            </a:r>
            <a:br>
              <a:rPr lang="es-PR" sz="4000" kern="100" dirty="0">
                <a:effectLst/>
                <a:latin typeface="Aptos" panose="020B0004020202020204" pitchFamily="34" charset="0"/>
                <a:ea typeface="Aptos" panose="020B0004020202020204" pitchFamily="34" charset="0"/>
                <a:cs typeface="Arial" panose="020B0604020202020204" pitchFamily="34" charset="0"/>
              </a:rPr>
            </a:br>
            <a:r>
              <a:rPr lang="es-PR" sz="4000" kern="100" dirty="0">
                <a:effectLst/>
                <a:latin typeface="Aptos" panose="020B0004020202020204" pitchFamily="34" charset="0"/>
                <a:ea typeface="Aptos" panose="020B0004020202020204" pitchFamily="34" charset="0"/>
                <a:cs typeface="Arial" panose="020B0604020202020204" pitchFamily="34" charset="0"/>
              </a:rPr>
              <a:t>Le Marche</a:t>
            </a:r>
            <a:endParaRPr lang="en-GB" sz="40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184395" y="1919377"/>
            <a:ext cx="6870585" cy="4305253"/>
          </a:xfrm>
        </p:spPr>
        <p:txBody>
          <a:bodyPr anchor="t">
            <a:normAutofit fontScale="92500" lnSpcReduction="10000"/>
          </a:bodyPr>
          <a:lstStyle/>
          <a:p>
            <a:pPr marL="0" marR="0" indent="0">
              <a:spcBef>
                <a:spcPts val="0"/>
              </a:spcBef>
              <a:spcAft>
                <a:spcPts val="800"/>
              </a:spcAft>
              <a:buNone/>
            </a:pPr>
            <a:endParaRPr lang="en-GB" sz="1100" kern="100" dirty="0">
              <a:solidFill>
                <a:srgbClr val="595959"/>
              </a:solidFill>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2400" kern="100" dirty="0">
                <a:effectLst/>
                <a:latin typeface="Aptos" panose="020B0004020202020204" pitchFamily="34" charset="0"/>
                <a:ea typeface="Aptos" panose="020B0004020202020204" pitchFamily="34" charset="0"/>
                <a:cs typeface="Arial" panose="020B0604020202020204" pitchFamily="34" charset="0"/>
              </a:rPr>
              <a:t>1. </a:t>
            </a:r>
            <a:r>
              <a:rPr lang="es-PR" sz="2400" b="1" kern="100" dirty="0">
                <a:effectLst/>
                <a:latin typeface="Aptos" panose="020B0004020202020204" pitchFamily="34" charset="0"/>
                <a:ea typeface="Aptos" panose="020B0004020202020204" pitchFamily="34" charset="0"/>
                <a:cs typeface="Arial" panose="020B0604020202020204" pitchFamily="34" charset="0"/>
              </a:rPr>
              <a:t>Foco en la Calidad y </a:t>
            </a:r>
            <a:r>
              <a:rPr lang="es-PR" sz="2400" b="1" kern="100" dirty="0" err="1">
                <a:effectLst/>
                <a:latin typeface="Aptos" panose="020B0004020202020204" pitchFamily="34" charset="0"/>
                <a:ea typeface="Aptos" panose="020B0004020202020204" pitchFamily="34" charset="0"/>
                <a:cs typeface="Arial" panose="020B0604020202020204" pitchFamily="34" charset="0"/>
              </a:rPr>
              <a:t>Terroir</a:t>
            </a:r>
            <a:endParaRPr lang="en-GB" sz="24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400" kern="100" dirty="0">
                <a:effectLst/>
                <a:latin typeface="Aptos" panose="020B0004020202020204" pitchFamily="34" charset="0"/>
                <a:ea typeface="Aptos" panose="020B0004020202020204" pitchFamily="34" charset="0"/>
                <a:cs typeface="Arial" panose="020B0604020202020204" pitchFamily="34" charset="0"/>
              </a:rPr>
              <a:t>Vinos de </a:t>
            </a:r>
            <a:r>
              <a:rPr lang="es-PR" sz="2400" kern="100" dirty="0" err="1">
                <a:effectLst/>
                <a:latin typeface="Aptos" panose="020B0004020202020204" pitchFamily="34" charset="0"/>
                <a:ea typeface="Aptos" panose="020B0004020202020204" pitchFamily="34" charset="0"/>
                <a:cs typeface="Arial" panose="020B0604020202020204" pitchFamily="34" charset="0"/>
              </a:rPr>
              <a:t>Terroir</a:t>
            </a:r>
            <a:r>
              <a:rPr lang="es-PR" sz="2400" kern="100" dirty="0">
                <a:effectLst/>
                <a:latin typeface="Aptos" panose="020B0004020202020204" pitchFamily="34" charset="0"/>
                <a:ea typeface="Aptos" panose="020B0004020202020204" pitchFamily="34" charset="0"/>
                <a:cs typeface="Arial" panose="020B0604020202020204" pitchFamily="34" charset="0"/>
              </a:rPr>
              <a:t>: Los productores de Le Marche están cada vez más enfocados en expresar el </a:t>
            </a:r>
            <a:r>
              <a:rPr lang="es-PR" sz="2400" kern="100" dirty="0" err="1">
                <a:effectLst/>
                <a:latin typeface="Aptos" panose="020B0004020202020204" pitchFamily="34" charset="0"/>
                <a:ea typeface="Aptos" panose="020B0004020202020204" pitchFamily="34" charset="0"/>
                <a:cs typeface="Arial" panose="020B0604020202020204" pitchFamily="34" charset="0"/>
              </a:rPr>
              <a:t>terroir</a:t>
            </a:r>
            <a:r>
              <a:rPr lang="es-PR" sz="2400" kern="100" dirty="0">
                <a:effectLst/>
                <a:latin typeface="Aptos" panose="020B0004020202020204" pitchFamily="34" charset="0"/>
                <a:ea typeface="Aptos" panose="020B0004020202020204" pitchFamily="34" charset="0"/>
                <a:cs typeface="Arial" panose="020B0604020202020204" pitchFamily="34" charset="0"/>
              </a:rPr>
              <a:t> único de la región en sus vinos. Esto implica un enfoque en la selección de parcelas específicas, la gestión del viñedo y la vinificación para resaltar las características locales.</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400" kern="100" dirty="0">
                <a:effectLst/>
                <a:latin typeface="Aptos" panose="020B0004020202020204" pitchFamily="34" charset="0"/>
                <a:ea typeface="Aptos" panose="020B0004020202020204" pitchFamily="34" charset="0"/>
                <a:cs typeface="Arial" panose="020B0604020202020204" pitchFamily="34" charset="0"/>
              </a:rPr>
              <a:t>Sostenibilidad: Hay un creciente interés en prácticas de viticultura sostenible y orgánica. Los viticultores están adoptando técnicas que minimizan el impacto ambiental y mejoran la salud del suelo.</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9470554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1289024"/>
          </a:xfrm>
        </p:spPr>
        <p:txBody>
          <a:bodyPr anchor="b">
            <a:normAutofit/>
          </a:bodyPr>
          <a:lstStyle/>
          <a:p>
            <a:pPr algn="ctr"/>
            <a:r>
              <a:rPr lang="es-PR" sz="4000" kern="100" dirty="0">
                <a:effectLst/>
                <a:latin typeface="Aptos" panose="020B0004020202020204" pitchFamily="34" charset="0"/>
                <a:ea typeface="Aptos" panose="020B0004020202020204" pitchFamily="34" charset="0"/>
                <a:cs typeface="Arial" panose="020B0604020202020204" pitchFamily="34" charset="0"/>
              </a:rPr>
              <a:t>Tendencias de </a:t>
            </a:r>
            <a:br>
              <a:rPr lang="es-PR" sz="4000" kern="100" dirty="0">
                <a:effectLst/>
                <a:latin typeface="Aptos" panose="020B0004020202020204" pitchFamily="34" charset="0"/>
                <a:ea typeface="Aptos" panose="020B0004020202020204" pitchFamily="34" charset="0"/>
                <a:cs typeface="Arial" panose="020B0604020202020204" pitchFamily="34" charset="0"/>
              </a:rPr>
            </a:br>
            <a:r>
              <a:rPr lang="es-PR" sz="4000" kern="100" dirty="0">
                <a:effectLst/>
                <a:latin typeface="Aptos" panose="020B0004020202020204" pitchFamily="34" charset="0"/>
                <a:ea typeface="Aptos" panose="020B0004020202020204" pitchFamily="34" charset="0"/>
                <a:cs typeface="Arial" panose="020B0604020202020204" pitchFamily="34" charset="0"/>
              </a:rPr>
              <a:t>Le Marche</a:t>
            </a:r>
            <a:endParaRPr lang="en-GB" sz="40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184395" y="1919378"/>
            <a:ext cx="6870585" cy="4682758"/>
          </a:xfrm>
        </p:spPr>
        <p:txBody>
          <a:bodyPr anchor="t">
            <a:normAutofit/>
          </a:bodyPr>
          <a:lstStyle/>
          <a:p>
            <a:pPr marL="0" marR="0" indent="0">
              <a:lnSpc>
                <a:spcPct val="107000"/>
              </a:lnSpc>
              <a:spcBef>
                <a:spcPts val="0"/>
              </a:spcBef>
              <a:spcAft>
                <a:spcPts val="800"/>
              </a:spcAft>
              <a:buNone/>
            </a:pPr>
            <a:r>
              <a:rPr lang="es-PR" sz="2400" kern="100" dirty="0">
                <a:effectLst/>
                <a:latin typeface="Aptos" panose="020B0004020202020204" pitchFamily="34" charset="0"/>
                <a:ea typeface="Aptos" panose="020B0004020202020204" pitchFamily="34" charset="0"/>
                <a:cs typeface="Arial" panose="020B0604020202020204" pitchFamily="34" charset="0"/>
              </a:rPr>
              <a:t>2. </a:t>
            </a:r>
            <a:r>
              <a:rPr lang="es-PR" sz="2400" b="1" kern="100" dirty="0">
                <a:effectLst/>
                <a:latin typeface="Aptos" panose="020B0004020202020204" pitchFamily="34" charset="0"/>
                <a:ea typeface="Aptos" panose="020B0004020202020204" pitchFamily="34" charset="0"/>
                <a:cs typeface="Arial" panose="020B0604020202020204" pitchFamily="34" charset="0"/>
              </a:rPr>
              <a:t>Innovación en la Vinificación</a:t>
            </a:r>
            <a:endParaRPr lang="en-GB" sz="24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400" kern="100" dirty="0">
                <a:effectLst/>
                <a:latin typeface="Aptos" panose="020B0004020202020204" pitchFamily="34" charset="0"/>
                <a:ea typeface="Aptos" panose="020B0004020202020204" pitchFamily="34" charset="0"/>
                <a:cs typeface="Arial" panose="020B0604020202020204" pitchFamily="34" charset="0"/>
              </a:rPr>
              <a:t> Modernas: Aunque la región mantiene muchas prácticas tradicionales, también está incorporando técnicas modernas como la fermentación en barricas y el uso de levaduras seleccionadas para mejorar la calidad y consistencia del vino.</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400" kern="100" dirty="0">
                <a:effectLst/>
                <a:latin typeface="Aptos" panose="020B0004020202020204" pitchFamily="34" charset="0"/>
                <a:ea typeface="Aptos" panose="020B0004020202020204" pitchFamily="34" charset="0"/>
                <a:cs typeface="Arial" panose="020B0604020202020204" pitchFamily="34" charset="0"/>
              </a:rPr>
              <a:t>Enfoque en la Diversidad: Los productores están experimentando con nuevas variedades de uvas y métodos de vinificación para diversificar su oferta y adaptarse a las demandas del mercado.</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651169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1289024"/>
          </a:xfrm>
        </p:spPr>
        <p:txBody>
          <a:bodyPr anchor="b">
            <a:normAutofit/>
          </a:bodyPr>
          <a:lstStyle/>
          <a:p>
            <a:pPr algn="ctr"/>
            <a:r>
              <a:rPr lang="es-PR" sz="4000" kern="100" dirty="0">
                <a:effectLst/>
                <a:latin typeface="Aptos" panose="020B0004020202020204" pitchFamily="34" charset="0"/>
                <a:ea typeface="Aptos" panose="020B0004020202020204" pitchFamily="34" charset="0"/>
                <a:cs typeface="Arial" panose="020B0604020202020204" pitchFamily="34" charset="0"/>
              </a:rPr>
              <a:t>Tendencias de </a:t>
            </a:r>
            <a:br>
              <a:rPr lang="es-PR" sz="4000" kern="100" dirty="0">
                <a:effectLst/>
                <a:latin typeface="Aptos" panose="020B0004020202020204" pitchFamily="34" charset="0"/>
                <a:ea typeface="Aptos" panose="020B0004020202020204" pitchFamily="34" charset="0"/>
                <a:cs typeface="Arial" panose="020B0604020202020204" pitchFamily="34" charset="0"/>
              </a:rPr>
            </a:br>
            <a:r>
              <a:rPr lang="es-PR" sz="4000" kern="100" dirty="0">
                <a:effectLst/>
                <a:latin typeface="Aptos" panose="020B0004020202020204" pitchFamily="34" charset="0"/>
                <a:ea typeface="Aptos" panose="020B0004020202020204" pitchFamily="34" charset="0"/>
                <a:cs typeface="Arial" panose="020B0604020202020204" pitchFamily="34" charset="0"/>
              </a:rPr>
              <a:t>Le Marche</a:t>
            </a:r>
            <a:endParaRPr lang="en-GB" sz="40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184395" y="1919378"/>
            <a:ext cx="6870585" cy="4682758"/>
          </a:xfrm>
        </p:spPr>
        <p:txBody>
          <a:bodyPr anchor="t">
            <a:normAutofit/>
          </a:bodyPr>
          <a:lstStyle/>
          <a:p>
            <a:pPr marL="0" marR="0" indent="0">
              <a:lnSpc>
                <a:spcPct val="107000"/>
              </a:lnSpc>
              <a:spcBef>
                <a:spcPts val="0"/>
              </a:spcBef>
              <a:spcAft>
                <a:spcPts val="800"/>
              </a:spcAft>
              <a:buNone/>
            </a:pPr>
            <a:r>
              <a:rPr lang="es-PR" sz="2400" kern="100" dirty="0">
                <a:effectLst/>
                <a:latin typeface="Aptos" panose="020B0004020202020204" pitchFamily="34" charset="0"/>
                <a:ea typeface="Aptos" panose="020B0004020202020204" pitchFamily="34" charset="0"/>
                <a:cs typeface="Arial" panose="020B0604020202020204" pitchFamily="34" charset="0"/>
              </a:rPr>
              <a:t>3. </a:t>
            </a:r>
            <a:r>
              <a:rPr lang="es-PR" sz="2400" b="1" kern="100" dirty="0">
                <a:effectLst/>
                <a:latin typeface="Aptos" panose="020B0004020202020204" pitchFamily="34" charset="0"/>
                <a:ea typeface="Aptos" panose="020B0004020202020204" pitchFamily="34" charset="0"/>
                <a:cs typeface="Arial" panose="020B0604020202020204" pitchFamily="34" charset="0"/>
              </a:rPr>
              <a:t>Éxito de Variedades Locales</a:t>
            </a:r>
            <a:endParaRPr lang="en-GB" sz="24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4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2400" kern="100" dirty="0">
                <a:effectLst/>
                <a:latin typeface="Aptos" panose="020B0004020202020204" pitchFamily="34" charset="0"/>
                <a:ea typeface="Aptos" panose="020B0004020202020204" pitchFamily="34" charset="0"/>
                <a:cs typeface="Arial" panose="020B0604020202020204" pitchFamily="34" charset="0"/>
              </a:rPr>
              <a:t>: El </a:t>
            </a:r>
            <a:r>
              <a:rPr lang="es-PR" sz="24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2400" kern="100" dirty="0">
                <a:effectLst/>
                <a:latin typeface="Aptos" panose="020B0004020202020204" pitchFamily="34" charset="0"/>
                <a:ea typeface="Aptos" panose="020B0004020202020204" pitchFamily="34" charset="0"/>
                <a:cs typeface="Arial" panose="020B0604020202020204" pitchFamily="34" charset="0"/>
              </a:rPr>
              <a:t> sigue siendo la estrella blanca de la región, con un énfasis en mejorar la calidad y destacar sus características distintivas como frescura, acidez y notas minerales.</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400" kern="100" dirty="0" err="1">
                <a:effectLst/>
                <a:latin typeface="Aptos" panose="020B0004020202020204" pitchFamily="34" charset="0"/>
                <a:ea typeface="Aptos" panose="020B0004020202020204" pitchFamily="34" charset="0"/>
                <a:cs typeface="Arial" panose="020B0604020202020204" pitchFamily="34" charset="0"/>
              </a:rPr>
              <a:t>Montepulciano</a:t>
            </a:r>
            <a:r>
              <a:rPr lang="es-PR" sz="2400" kern="100" dirty="0">
                <a:effectLst/>
                <a:latin typeface="Aptos" panose="020B0004020202020204" pitchFamily="34" charset="0"/>
                <a:ea typeface="Aptos" panose="020B0004020202020204" pitchFamily="34" charset="0"/>
                <a:cs typeface="Arial" panose="020B0604020202020204" pitchFamily="34" charset="0"/>
              </a:rPr>
              <a:t> y </a:t>
            </a:r>
            <a:r>
              <a:rPr lang="es-PR" sz="2400" kern="100" dirty="0" err="1">
                <a:effectLst/>
                <a:latin typeface="Aptos" panose="020B0004020202020204" pitchFamily="34" charset="0"/>
                <a:ea typeface="Aptos" panose="020B0004020202020204" pitchFamily="34" charset="0"/>
                <a:cs typeface="Arial" panose="020B0604020202020204" pitchFamily="34" charset="0"/>
              </a:rPr>
              <a:t>Sangiovese</a:t>
            </a:r>
            <a:r>
              <a:rPr lang="es-PR" sz="2400" kern="100" dirty="0">
                <a:effectLst/>
                <a:latin typeface="Aptos" panose="020B0004020202020204" pitchFamily="34" charset="0"/>
                <a:ea typeface="Aptos" panose="020B0004020202020204" pitchFamily="34" charset="0"/>
                <a:cs typeface="Arial" panose="020B0604020202020204" pitchFamily="34" charset="0"/>
              </a:rPr>
              <a:t>: Las variedades tintas como </a:t>
            </a:r>
            <a:r>
              <a:rPr lang="es-PR" sz="2400" kern="100" dirty="0" err="1">
                <a:effectLst/>
                <a:latin typeface="Aptos" panose="020B0004020202020204" pitchFamily="34" charset="0"/>
                <a:ea typeface="Aptos" panose="020B0004020202020204" pitchFamily="34" charset="0"/>
                <a:cs typeface="Arial" panose="020B0604020202020204" pitchFamily="34" charset="0"/>
              </a:rPr>
              <a:t>Montepulciano</a:t>
            </a:r>
            <a:r>
              <a:rPr lang="es-PR" sz="2400" kern="100" dirty="0">
                <a:effectLst/>
                <a:latin typeface="Aptos" panose="020B0004020202020204" pitchFamily="34" charset="0"/>
                <a:ea typeface="Aptos" panose="020B0004020202020204" pitchFamily="34" charset="0"/>
                <a:cs typeface="Arial" panose="020B0604020202020204" pitchFamily="34" charset="0"/>
              </a:rPr>
              <a:t> y </a:t>
            </a:r>
            <a:r>
              <a:rPr lang="es-PR" sz="2400" kern="100" dirty="0" err="1">
                <a:effectLst/>
                <a:latin typeface="Aptos" panose="020B0004020202020204" pitchFamily="34" charset="0"/>
                <a:ea typeface="Aptos" panose="020B0004020202020204" pitchFamily="34" charset="0"/>
                <a:cs typeface="Arial" panose="020B0604020202020204" pitchFamily="34" charset="0"/>
              </a:rPr>
              <a:t>Sangiovese</a:t>
            </a:r>
            <a:r>
              <a:rPr lang="es-PR" sz="2400" kern="100" dirty="0">
                <a:effectLst/>
                <a:latin typeface="Aptos" panose="020B0004020202020204" pitchFamily="34" charset="0"/>
                <a:ea typeface="Aptos" panose="020B0004020202020204" pitchFamily="34" charset="0"/>
                <a:cs typeface="Arial" panose="020B0604020202020204" pitchFamily="34" charset="0"/>
              </a:rPr>
              <a:t> están ganando reconocimiento, con un enfoque en la producción de vinos más estructurados y con mayor envejecimiento.</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646208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1289024"/>
          </a:xfrm>
        </p:spPr>
        <p:txBody>
          <a:bodyPr anchor="b">
            <a:normAutofit/>
          </a:bodyPr>
          <a:lstStyle/>
          <a:p>
            <a:pPr algn="ctr"/>
            <a:r>
              <a:rPr lang="es-PR" sz="4000" kern="100" dirty="0">
                <a:effectLst/>
                <a:latin typeface="Aptos" panose="020B0004020202020204" pitchFamily="34" charset="0"/>
                <a:ea typeface="Aptos" panose="020B0004020202020204" pitchFamily="34" charset="0"/>
                <a:cs typeface="Arial" panose="020B0604020202020204" pitchFamily="34" charset="0"/>
              </a:rPr>
              <a:t>Tendencias de </a:t>
            </a:r>
            <a:br>
              <a:rPr lang="es-PR" sz="4000" kern="100" dirty="0">
                <a:effectLst/>
                <a:latin typeface="Aptos" panose="020B0004020202020204" pitchFamily="34" charset="0"/>
                <a:ea typeface="Aptos" panose="020B0004020202020204" pitchFamily="34" charset="0"/>
                <a:cs typeface="Arial" panose="020B0604020202020204" pitchFamily="34" charset="0"/>
              </a:rPr>
            </a:br>
            <a:r>
              <a:rPr lang="es-PR" sz="4000" kern="100" dirty="0">
                <a:effectLst/>
                <a:latin typeface="Aptos" panose="020B0004020202020204" pitchFamily="34" charset="0"/>
                <a:ea typeface="Aptos" panose="020B0004020202020204" pitchFamily="34" charset="0"/>
                <a:cs typeface="Arial" panose="020B0604020202020204" pitchFamily="34" charset="0"/>
              </a:rPr>
              <a:t>Le Marche</a:t>
            </a:r>
            <a:endParaRPr lang="en-GB" sz="40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184395" y="1919378"/>
            <a:ext cx="6870585" cy="4682758"/>
          </a:xfrm>
        </p:spPr>
        <p:txBody>
          <a:bodyPr anchor="t">
            <a:noAutofit/>
          </a:bodyPr>
          <a:lstStyle/>
          <a:p>
            <a:pPr marL="0" marR="0" indent="0">
              <a:lnSpc>
                <a:spcPct val="107000"/>
              </a:lnSpc>
              <a:spcBef>
                <a:spcPts val="0"/>
              </a:spcBef>
              <a:spcAft>
                <a:spcPts val="800"/>
              </a:spcAft>
              <a:buNone/>
            </a:pPr>
            <a:r>
              <a:rPr lang="es-PR" sz="2200" kern="100" dirty="0">
                <a:effectLst/>
                <a:latin typeface="Aptos" panose="020B0004020202020204" pitchFamily="34" charset="0"/>
                <a:ea typeface="Aptos" panose="020B0004020202020204" pitchFamily="34" charset="0"/>
                <a:cs typeface="Arial" panose="020B0604020202020204" pitchFamily="34" charset="0"/>
              </a:rPr>
              <a:t>4. </a:t>
            </a:r>
            <a:r>
              <a:rPr lang="es-PR" sz="2200" b="1" kern="100" dirty="0">
                <a:effectLst/>
                <a:latin typeface="Aptos" panose="020B0004020202020204" pitchFamily="34" charset="0"/>
                <a:ea typeface="Aptos" panose="020B0004020202020204" pitchFamily="34" charset="0"/>
                <a:cs typeface="Arial" panose="020B0604020202020204" pitchFamily="34" charset="0"/>
              </a:rPr>
              <a:t>Auge del Enoturismo</a:t>
            </a:r>
            <a:endParaRPr lang="en-GB" sz="22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200" kern="100" dirty="0">
                <a:effectLst/>
                <a:latin typeface="Aptos" panose="020B0004020202020204" pitchFamily="34" charset="0"/>
                <a:ea typeface="Aptos" panose="020B0004020202020204" pitchFamily="34" charset="0"/>
                <a:cs typeface="Arial" panose="020B0604020202020204" pitchFamily="34" charset="0"/>
              </a:rPr>
              <a:t>Desarrollo del Enoturismo: El interés en el enoturismo está creciendo, con más bodegas ofreciendo visitas, degustaciones y experiencias relacionadas con el vino. Esto no solo promueve los vinos de Le Marche, sino que también impulsa el turismo en la región.</a:t>
            </a:r>
            <a:endParaRPr lang="en-GB" sz="22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2200" kern="100" dirty="0">
                <a:effectLst/>
                <a:latin typeface="Aptos" panose="020B0004020202020204" pitchFamily="34" charset="0"/>
                <a:ea typeface="Aptos" panose="020B0004020202020204" pitchFamily="34" charset="0"/>
                <a:cs typeface="Arial" panose="020B0604020202020204" pitchFamily="34" charset="0"/>
              </a:rPr>
              <a:t>5. </a:t>
            </a:r>
            <a:r>
              <a:rPr lang="es-PR" sz="2200" b="1" kern="100" dirty="0">
                <a:effectLst/>
                <a:latin typeface="Aptos" panose="020B0004020202020204" pitchFamily="34" charset="0"/>
                <a:ea typeface="Aptos" panose="020B0004020202020204" pitchFamily="34" charset="0"/>
                <a:cs typeface="Arial" panose="020B0604020202020204" pitchFamily="34" charset="0"/>
              </a:rPr>
              <a:t>Reconocimiento Internacional</a:t>
            </a:r>
            <a:endParaRPr lang="en-GB" sz="22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2200" kern="100" dirty="0">
                <a:effectLst/>
                <a:latin typeface="Aptos" panose="020B0004020202020204" pitchFamily="34" charset="0"/>
                <a:ea typeface="Aptos" panose="020B0004020202020204" pitchFamily="34" charset="0"/>
                <a:cs typeface="Arial" panose="020B0604020202020204" pitchFamily="34" charset="0"/>
              </a:rPr>
              <a:t>Premios y Reconocimientos: Los vinos de Le Marche están comenzando a recibir más atención y premios en competiciones internacionales, lo que está elevando el perfil de la región en el mercado global.</a:t>
            </a:r>
            <a:endParaRPr lang="en-GB" sz="22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399635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1835911"/>
          </a:xfrm>
        </p:spPr>
        <p:txBody>
          <a:bodyPr anchor="b">
            <a:normAutofit/>
          </a:bodyPr>
          <a:lstStyle/>
          <a:p>
            <a:r>
              <a:rPr lang="en-US" sz="3000" b="0" i="0" u="none" strike="noStrike" baseline="0" dirty="0">
                <a:solidFill>
                  <a:srgbClr val="FFFFFF"/>
                </a:solidFill>
                <a:latin typeface="Gill Sans MT" panose="020B0502020104020203" pitchFamily="34" charset="0"/>
              </a:rPr>
              <a:t>Historia </a:t>
            </a:r>
            <a:r>
              <a:rPr lang="en-US" sz="3000" b="0" i="0" u="none" strike="noStrike" baseline="0" dirty="0" err="1">
                <a:solidFill>
                  <a:srgbClr val="FFFFFF"/>
                </a:solidFill>
                <a:latin typeface="Gill Sans MT" panose="020B0502020104020203" pitchFamily="34" charset="0"/>
              </a:rPr>
              <a:t>vinicola</a:t>
            </a:r>
            <a:r>
              <a:rPr lang="en-US" sz="3000" b="0" i="0" u="none" strike="noStrike" baseline="0" dirty="0">
                <a:solidFill>
                  <a:srgbClr val="FFFFFF"/>
                </a:solidFill>
                <a:latin typeface="Gill Sans MT" panose="020B0502020104020203" pitchFamily="34" charset="0"/>
              </a:rPr>
              <a:t> de </a:t>
            </a:r>
            <a:r>
              <a:rPr lang="en-US" sz="3000" dirty="0">
                <a:solidFill>
                  <a:srgbClr val="FFFFFF"/>
                </a:solidFill>
                <a:latin typeface="Gill Sans MT" panose="020B0502020104020203" pitchFamily="34" charset="0"/>
              </a:rPr>
              <a:t>S</a:t>
            </a:r>
            <a:r>
              <a:rPr lang="en-US" sz="3000" b="0" i="0" u="none" strike="noStrike" baseline="0" dirty="0">
                <a:solidFill>
                  <a:srgbClr val="FFFFFF"/>
                </a:solidFill>
                <a:latin typeface="Gill Sans MT" panose="020B0502020104020203" pitchFamily="34" charset="0"/>
              </a:rPr>
              <a:t>ardinia</a:t>
            </a:r>
            <a:endParaRPr lang="en-GB" sz="3000" dirty="0">
              <a:solidFill>
                <a:srgbClr val="FFFFFF"/>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759354" y="2798064"/>
            <a:ext cx="5461095" cy="3417611"/>
          </a:xfrm>
        </p:spPr>
        <p:txBody>
          <a:bodyPr anchor="t">
            <a:normAutofit/>
          </a:bodyPr>
          <a:lstStyle/>
          <a:p>
            <a:pPr marL="0" marR="0" indent="0">
              <a:spcBef>
                <a:spcPts val="0"/>
              </a:spcBef>
              <a:spcAft>
                <a:spcPts val="800"/>
              </a:spcAft>
              <a:buNone/>
            </a:pPr>
            <a:endParaRPr lang="en-GB" sz="1000" kern="100" dirty="0">
              <a:solidFill>
                <a:srgbClr val="FFFFFF"/>
              </a:solidFill>
              <a:effectLst/>
              <a:latin typeface="Aptos" panose="020B0004020202020204" pitchFamily="34" charset="0"/>
              <a:ea typeface="Aptos" panose="020B0004020202020204" pitchFamily="34" charset="0"/>
              <a:cs typeface="Arial" panose="020B0604020202020204" pitchFamily="34" charset="0"/>
            </a:endParaRPr>
          </a:p>
          <a:p>
            <a:r>
              <a:rPr lang="es-PR" sz="1000" b="1" kern="100" dirty="0">
                <a:solidFill>
                  <a:srgbClr val="FFFFFF"/>
                </a:solidFill>
                <a:latin typeface="Aptos" panose="020B0004020202020204" pitchFamily="34" charset="0"/>
                <a:ea typeface="Aptos" panose="020B0004020202020204" pitchFamily="34" charset="0"/>
                <a:cs typeface="Arial" panose="020B0604020202020204" pitchFamily="34" charset="0"/>
              </a:rPr>
              <a:t>	</a:t>
            </a:r>
            <a:endParaRPr lang="en-GB" sz="1000" dirty="0">
              <a:solidFill>
                <a:srgbClr val="FFFFFF"/>
              </a:solidFill>
            </a:endParaRPr>
          </a:p>
        </p:txBody>
      </p:sp>
      <p:pic>
        <p:nvPicPr>
          <p:cNvPr id="5" name="Picture 4">
            <a:extLst>
              <a:ext uri="{FF2B5EF4-FFF2-40B4-BE49-F238E27FC236}">
                <a16:creationId xmlns:a16="http://schemas.microsoft.com/office/drawing/2014/main" id="{16B9E8A2-89CC-4523-B3F4-02B1ADDA030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879204" y="154112"/>
            <a:ext cx="8377111" cy="6369978"/>
          </a:xfrm>
          <a:prstGeom prst="rect">
            <a:avLst/>
          </a:prstGeom>
        </p:spPr>
      </p:pic>
    </p:spTree>
    <p:extLst>
      <p:ext uri="{BB962C8B-B14F-4D97-AF65-F5344CB8AC3E}">
        <p14:creationId xmlns:p14="http://schemas.microsoft.com/office/powerpoint/2010/main" val="485719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770909"/>
          </a:xfrm>
        </p:spPr>
        <p:txBody>
          <a:bodyPr anchor="b">
            <a:normAutofit/>
          </a:bodyPr>
          <a:lstStyle/>
          <a:p>
            <a:pPr algn="ctr"/>
            <a:r>
              <a:rPr lang="es-PR" sz="3000" dirty="0">
                <a:effectLst/>
                <a:latin typeface="Aptos" panose="020B0004020202020204" pitchFamily="34" charset="0"/>
                <a:ea typeface="Aptos" panose="020B0004020202020204" pitchFamily="34" charset="0"/>
                <a:cs typeface="Arial" panose="020B0604020202020204" pitchFamily="34" charset="0"/>
              </a:rPr>
              <a:t>Los retos vinícolas en Le Marche</a:t>
            </a:r>
            <a:endParaRPr lang="en-GB" sz="3000" dirty="0">
              <a:solidFill>
                <a:srgbClr val="595959"/>
              </a:solidFill>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768702" y="1673904"/>
            <a:ext cx="7423298" cy="5184095"/>
          </a:xfrm>
        </p:spPr>
        <p:txBody>
          <a:bodyPr anchor="t">
            <a:normAutofit fontScale="85000" lnSpcReduction="10000"/>
          </a:bodyPr>
          <a:lstStyle/>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1. </a:t>
            </a:r>
            <a:r>
              <a:rPr lang="es-PR" sz="1800" b="1" kern="100" dirty="0">
                <a:effectLst/>
                <a:latin typeface="Aptos" panose="020B0004020202020204" pitchFamily="34" charset="0"/>
                <a:ea typeface="Aptos" panose="020B0004020202020204" pitchFamily="34" charset="0"/>
                <a:cs typeface="Arial" panose="020B0604020202020204" pitchFamily="34" charset="0"/>
              </a:rPr>
              <a:t>Cambio Climático</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Variabilidad Climática: El cambio climático está provocando cambios en los patrones de temperatura y precipitación, lo que puede afectar la calidad y consistencia de la producción de vino. Los productores deben adaptarse a estos cambios, ajustando las prácticas de viticultura y las variedades de uvas.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Eventos Climáticos Extremos: Aumento de eventos climáticos extremos como sequías y tormentas intensas que pueden dañar las vides y afectar la producción.</a:t>
            </a:r>
            <a:endParaRPr lang="en-GB" sz="1800" kern="100" dirty="0">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2. </a:t>
            </a:r>
            <a:r>
              <a:rPr lang="es-PR" sz="1800" b="1" kern="100" dirty="0">
                <a:effectLst/>
                <a:latin typeface="Aptos" panose="020B0004020202020204" pitchFamily="34" charset="0"/>
                <a:ea typeface="Aptos" panose="020B0004020202020204" pitchFamily="34" charset="0"/>
                <a:cs typeface="Arial" panose="020B0604020202020204" pitchFamily="34" charset="0"/>
              </a:rPr>
              <a:t>Gestión de Recursos Hídricos</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Escasez de Agua: Las sequías más frecuentes pueden llevar a una escasez de agua, esencial para el crecimiento de las vides. Los viticultores deben gestionar cuidadosamente el riego y buscar formas sostenibles de utilizar el agua.</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Drenaje y Erosión: En algunas áreas, el drenaje deficiente y la erosión del suelo pueden ser problemas, afectando la salud de las vides y la calidad del vino.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3. </a:t>
            </a:r>
            <a:r>
              <a:rPr lang="es-PR" sz="1800" b="1" kern="100" dirty="0">
                <a:effectLst/>
                <a:latin typeface="Aptos" panose="020B0004020202020204" pitchFamily="34" charset="0"/>
                <a:ea typeface="Aptos" panose="020B0004020202020204" pitchFamily="34" charset="0"/>
                <a:cs typeface="Arial" panose="020B0604020202020204" pitchFamily="34" charset="0"/>
              </a:rPr>
              <a:t>Competencia en el Mercado Global</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Competencia Internacional: Le Marche enfrenta una competencia significativa de otras regiones vinícolas de Italia y del mundo. Los productores deben trabajar en diferenciar sus vinos y mantener una alta calidad para destacar en el mercado global.</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Precio y Posicionamiento: Mantener una buena relación entre calidad y precio es crucial para competir en mercados internacionales.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120296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770909"/>
          </a:xfrm>
        </p:spPr>
        <p:txBody>
          <a:bodyPr anchor="b">
            <a:normAutofit/>
          </a:bodyPr>
          <a:lstStyle/>
          <a:p>
            <a:pPr algn="ctr"/>
            <a:r>
              <a:rPr lang="es-PR" sz="3000" dirty="0">
                <a:effectLst/>
                <a:latin typeface="Aptos" panose="020B0004020202020204" pitchFamily="34" charset="0"/>
                <a:ea typeface="Aptos" panose="020B0004020202020204" pitchFamily="34" charset="0"/>
                <a:cs typeface="Arial" panose="020B0604020202020204" pitchFamily="34" charset="0"/>
              </a:rPr>
              <a:t>Los retos vinícolas en Le Marche</a:t>
            </a:r>
            <a:endParaRPr lang="en-GB" sz="3000" dirty="0">
              <a:solidFill>
                <a:srgbClr val="595959"/>
              </a:solidFill>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768702" y="1673904"/>
            <a:ext cx="7423298" cy="5079233"/>
          </a:xfrm>
        </p:spPr>
        <p:txBody>
          <a:bodyPr anchor="t">
            <a:normAutofit lnSpcReduction="10000"/>
          </a:bodyPr>
          <a:lstStyle/>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4. Mantenimiento de la Identidad Regional</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Preservación del </a:t>
            </a:r>
            <a:r>
              <a:rPr lang="es-PR" sz="1800" kern="100" dirty="0" err="1">
                <a:effectLst/>
                <a:latin typeface="Aptos" panose="020B0004020202020204" pitchFamily="34" charset="0"/>
                <a:ea typeface="Aptos" panose="020B0004020202020204" pitchFamily="34" charset="0"/>
                <a:cs typeface="Arial" panose="020B0604020202020204" pitchFamily="34" charset="0"/>
              </a:rPr>
              <a:t>Terroir</a:t>
            </a:r>
            <a:r>
              <a:rPr lang="es-PR" sz="1800" kern="100" dirty="0">
                <a:effectLst/>
                <a:latin typeface="Aptos" panose="020B0004020202020204" pitchFamily="34" charset="0"/>
                <a:ea typeface="Aptos" panose="020B0004020202020204" pitchFamily="34" charset="0"/>
                <a:cs typeface="Arial" panose="020B0604020202020204" pitchFamily="34" charset="0"/>
              </a:rPr>
              <a:t>: A medida que los productores buscan adaptarse a las nuevas demandas y tecnologías, puede haber una presión para cambiar las prácticas tradicionales. Mantener la autenticidad y la identidad del </a:t>
            </a:r>
            <a:r>
              <a:rPr lang="es-PR" sz="1800" kern="100" dirty="0" err="1">
                <a:effectLst/>
                <a:latin typeface="Aptos" panose="020B0004020202020204" pitchFamily="34" charset="0"/>
                <a:ea typeface="Aptos" panose="020B0004020202020204" pitchFamily="34" charset="0"/>
                <a:cs typeface="Arial" panose="020B0604020202020204" pitchFamily="34" charset="0"/>
              </a:rPr>
              <a:t>terroir</a:t>
            </a:r>
            <a:r>
              <a:rPr lang="es-PR" sz="1800" kern="100" dirty="0">
                <a:effectLst/>
                <a:latin typeface="Aptos" panose="020B0004020202020204" pitchFamily="34" charset="0"/>
                <a:ea typeface="Aptos" panose="020B0004020202020204" pitchFamily="34" charset="0"/>
                <a:cs typeface="Arial" panose="020B0604020202020204" pitchFamily="34" charset="0"/>
              </a:rPr>
              <a:t> de Le Marche es un desafío.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Protección de Variedades Locales: Es importante preservar y promover las variedades de uvas autóctonas como el </a:t>
            </a:r>
            <a:r>
              <a:rPr lang="es-PR" sz="1800" kern="100" dirty="0" err="1">
                <a:effectLst/>
                <a:latin typeface="Aptos" panose="020B0004020202020204" pitchFamily="34" charset="0"/>
                <a:ea typeface="Aptos" panose="020B0004020202020204" pitchFamily="34" charset="0"/>
                <a:cs typeface="Arial" panose="020B0604020202020204" pitchFamily="34" charset="0"/>
              </a:rPr>
              <a:t>Verdicchio</a:t>
            </a:r>
            <a:r>
              <a:rPr lang="es-PR" sz="1800" kern="100" dirty="0">
                <a:effectLst/>
                <a:latin typeface="Aptos" panose="020B0004020202020204" pitchFamily="34" charset="0"/>
                <a:ea typeface="Aptos" panose="020B0004020202020204" pitchFamily="34" charset="0"/>
                <a:cs typeface="Arial" panose="020B0604020202020204" pitchFamily="34" charset="0"/>
              </a:rPr>
              <a:t> y el </a:t>
            </a:r>
            <a:r>
              <a:rPr lang="es-PR" sz="1800" kern="100" dirty="0" err="1">
                <a:effectLst/>
                <a:latin typeface="Aptos" panose="020B0004020202020204" pitchFamily="34" charset="0"/>
                <a:ea typeface="Aptos" panose="020B0004020202020204" pitchFamily="34" charset="0"/>
                <a:cs typeface="Arial" panose="020B0604020202020204" pitchFamily="34" charset="0"/>
              </a:rPr>
              <a:t>Lacrima</a:t>
            </a:r>
            <a:r>
              <a:rPr lang="es-PR" sz="1800" kern="100" dirty="0">
                <a:effectLst/>
                <a:latin typeface="Aptos" panose="020B0004020202020204" pitchFamily="34" charset="0"/>
                <a:ea typeface="Aptos" panose="020B0004020202020204" pitchFamily="34" charset="0"/>
                <a:cs typeface="Arial" panose="020B0604020202020204" pitchFamily="34" charset="0"/>
              </a:rPr>
              <a:t> di Morro </a:t>
            </a:r>
            <a:r>
              <a:rPr lang="es-PR" sz="1800" kern="100" dirty="0" err="1">
                <a:effectLst/>
                <a:latin typeface="Aptos" panose="020B0004020202020204" pitchFamily="34" charset="0"/>
                <a:ea typeface="Aptos" panose="020B0004020202020204" pitchFamily="34" charset="0"/>
                <a:cs typeface="Arial" panose="020B0604020202020204" pitchFamily="34" charset="0"/>
              </a:rPr>
              <a:t>d'Alba</a:t>
            </a:r>
            <a:r>
              <a:rPr lang="es-PR" sz="1800" kern="100" dirty="0">
                <a:effectLst/>
                <a:latin typeface="Aptos" panose="020B0004020202020204" pitchFamily="34" charset="0"/>
                <a:ea typeface="Aptos" panose="020B0004020202020204" pitchFamily="34" charset="0"/>
                <a:cs typeface="Arial" panose="020B0604020202020204" pitchFamily="34" charset="0"/>
              </a:rPr>
              <a:t>, frente a la tentación de plantar variedades más conocidas internacionalmente.</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latin typeface="Aptos" panose="020B0004020202020204" pitchFamily="34" charset="0"/>
                <a:ea typeface="Aptos" panose="020B0004020202020204" pitchFamily="34" charset="0"/>
                <a:cs typeface="Arial" panose="020B0604020202020204" pitchFamily="34" charset="0"/>
              </a:rPr>
              <a:t>5</a:t>
            </a:r>
            <a:r>
              <a:rPr lang="es-PR" sz="1800" kern="100" dirty="0">
                <a:effectLst/>
                <a:latin typeface="Aptos" panose="020B0004020202020204" pitchFamily="34" charset="0"/>
                <a:ea typeface="Aptos" panose="020B0004020202020204" pitchFamily="34" charset="0"/>
                <a:cs typeface="Arial" panose="020B0604020202020204" pitchFamily="34" charset="0"/>
              </a:rPr>
              <a:t>. Desarrollo de Infraestructura y Turismo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Infraestructura Insuficiente: El desarrollo de infraestructuras adecuadas, como bodegas modernas y servicios turísticos, es necesario para apoyar el crecimiento del enoturismo y la producción vinícola.</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Promoción del Enoturismo: Aunque el enoturismo está en crecimiento, Le Marche necesita mejorar su promoción y acceso para atraer más visitantes y turistas interesados en la viticultura.</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9343518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9E881A4-A468-403A-9941-F8FFD5C681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443" y="1919377"/>
            <a:ext cx="3019248" cy="3019248"/>
          </a:xfrm>
          <a:prstGeom prst="rect">
            <a:avLst/>
          </a:prstGeom>
        </p:spPr>
      </p:pic>
      <p:sp>
        <p:nvSpPr>
          <p:cNvPr id="23" name="Rectangle 22">
            <a:extLst>
              <a:ext uri="{FF2B5EF4-FFF2-40B4-BE49-F238E27FC236}">
                <a16:creationId xmlns:a16="http://schemas.microsoft.com/office/drawing/2014/main" id="{6F168544-607B-491A-8601-3087D0FCE1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68703" y="1"/>
            <a:ext cx="7423298"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646717" y="384881"/>
            <a:ext cx="5667269" cy="770909"/>
          </a:xfrm>
        </p:spPr>
        <p:txBody>
          <a:bodyPr anchor="b">
            <a:normAutofit/>
          </a:bodyPr>
          <a:lstStyle/>
          <a:p>
            <a:pPr algn="ctr"/>
            <a:r>
              <a:rPr lang="es-PR" sz="3000" dirty="0">
                <a:effectLst/>
                <a:latin typeface="Aptos" panose="020B0004020202020204" pitchFamily="34" charset="0"/>
                <a:ea typeface="Aptos" panose="020B0004020202020204" pitchFamily="34" charset="0"/>
                <a:cs typeface="Arial" panose="020B0604020202020204" pitchFamily="34" charset="0"/>
              </a:rPr>
              <a:t>Los retos vinícolas en Le Marche</a:t>
            </a:r>
            <a:endParaRPr lang="en-GB" sz="3000" dirty="0">
              <a:solidFill>
                <a:srgbClr val="595959"/>
              </a:solidFill>
            </a:endParaRPr>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768702" y="1673905"/>
            <a:ext cx="6912529" cy="4665980"/>
          </a:xfrm>
        </p:spPr>
        <p:txBody>
          <a:bodyPr anchor="t">
            <a:normAutofit lnSpcReduction="10000"/>
          </a:bodyPr>
          <a:lstStyle/>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6. </a:t>
            </a:r>
            <a:r>
              <a:rPr lang="es-PR" sz="1800" b="1" kern="100" dirty="0">
                <a:effectLst/>
                <a:latin typeface="Aptos" panose="020B0004020202020204" pitchFamily="34" charset="0"/>
                <a:ea typeface="Aptos" panose="020B0004020202020204" pitchFamily="34" charset="0"/>
                <a:cs typeface="Arial" panose="020B0604020202020204" pitchFamily="34" charset="0"/>
              </a:rPr>
              <a:t>Regulación y Normas</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Cumplimiento de Normas: Los viticultores deben cumplir con una serie de regulaciones y normas, tanto nacionales como de la UE. Mantenerse al día con estos requisitos y adaptarse a cambios regulatorios puede ser un desafío.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Certificaciones y Denominaciones: Obtener y mantener certificaciones de calidad y denominaciones de origen puede requerir inversiones y esfuerzos adicionales.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7. </a:t>
            </a:r>
            <a:r>
              <a:rPr lang="es-PR" sz="1800" b="1" kern="100" dirty="0">
                <a:effectLst/>
                <a:latin typeface="Aptos" panose="020B0004020202020204" pitchFamily="34" charset="0"/>
                <a:ea typeface="Aptos" panose="020B0004020202020204" pitchFamily="34" charset="0"/>
                <a:cs typeface="Arial" panose="020B0604020202020204" pitchFamily="34" charset="0"/>
              </a:rPr>
              <a:t>Innovación y Educación</a:t>
            </a:r>
            <a:endParaRPr lang="en-GB" sz="1800" b="1"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Adopción de Nuevas Tecnologías: Integrar nuevas tecnologías y prácticas innovadoras en la viticultura y enología puede ser un reto, especialmente para pequeños productores.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Educación y Formación: Es crucial proporcionar educación y formación continua a los viticultores y enólogos para asegurar prácticas óptimas y el uso de las mejores técnicas disponibles.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247346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640080" y="320040"/>
            <a:ext cx="6692827" cy="2546189"/>
          </a:xfrm>
        </p:spPr>
        <p:txBody>
          <a:bodyPr vert="horz" lIns="91440" tIns="45720" rIns="91440" bIns="45720" rtlCol="0" anchor="b">
            <a:normAutofit/>
          </a:bodyPr>
          <a:lstStyle/>
          <a:p>
            <a:r>
              <a:rPr lang="en-US" sz="6600" kern="1200" dirty="0">
                <a:solidFill>
                  <a:schemeClr val="tx1"/>
                </a:solidFill>
                <a:effectLst/>
                <a:latin typeface="+mn-lt"/>
                <a:ea typeface="+mn-ea"/>
                <a:cs typeface="+mn-cs"/>
              </a:rPr>
              <a:t>GRACIAS</a:t>
            </a:r>
            <a:endParaRPr lang="en-US" sz="6600" kern="1200" dirty="0">
              <a:solidFill>
                <a:schemeClr val="tx1"/>
              </a:solidFill>
              <a:latin typeface="+mj-lt"/>
              <a:ea typeface="+mj-ea"/>
              <a:cs typeface="+mj-cs"/>
            </a:endParaRPr>
          </a:p>
        </p:txBody>
      </p:sp>
      <p:sp>
        <p:nvSpPr>
          <p:cNvPr id="1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81544" y="1267079"/>
            <a:ext cx="4087368" cy="4087368"/>
          </a:xfrm>
          <a:prstGeom prst="rect">
            <a:avLst/>
          </a:prstGeom>
        </p:spPr>
      </p:pic>
    </p:spTree>
    <p:extLst>
      <p:ext uri="{BB962C8B-B14F-4D97-AF65-F5344CB8AC3E}">
        <p14:creationId xmlns:p14="http://schemas.microsoft.com/office/powerpoint/2010/main" val="2051510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4" name="Freeform: Shape 13">
            <a:extLst>
              <a:ext uri="{FF2B5EF4-FFF2-40B4-BE49-F238E27FC236}">
                <a16:creationId xmlns:a16="http://schemas.microsoft.com/office/drawing/2014/main" id="{15109354-9C5D-4F8C-B0E6-D1043C7BF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5759354" y="457201"/>
            <a:ext cx="5337270" cy="630105"/>
          </a:xfrm>
        </p:spPr>
        <p:txBody>
          <a:bodyPr anchor="b">
            <a:normAutofit/>
          </a:bodyPr>
          <a:lstStyle/>
          <a:p>
            <a:r>
              <a:rPr lang="en-US" sz="3000" b="0" i="0" u="none" strike="noStrike" baseline="0" dirty="0">
                <a:solidFill>
                  <a:srgbClr val="FFFFFF"/>
                </a:solidFill>
                <a:latin typeface="Gill Sans MT" panose="020B0502020104020203" pitchFamily="34" charset="0"/>
              </a:rPr>
              <a:t>Historia </a:t>
            </a:r>
            <a:r>
              <a:rPr lang="en-US" sz="3000" b="0" i="0" u="none" strike="noStrike" baseline="0" dirty="0" err="1">
                <a:solidFill>
                  <a:srgbClr val="FFFFFF"/>
                </a:solidFill>
                <a:latin typeface="Gill Sans MT" panose="020B0502020104020203" pitchFamily="34" charset="0"/>
              </a:rPr>
              <a:t>vinicola</a:t>
            </a:r>
            <a:r>
              <a:rPr lang="en-US" sz="3000" b="0" i="0" u="none" strike="noStrike" baseline="0" dirty="0">
                <a:solidFill>
                  <a:srgbClr val="FFFFFF"/>
                </a:solidFill>
                <a:latin typeface="Gill Sans MT" panose="020B0502020104020203" pitchFamily="34" charset="0"/>
              </a:rPr>
              <a:t> de </a:t>
            </a:r>
            <a:r>
              <a:rPr lang="en-US" sz="3000" dirty="0">
                <a:solidFill>
                  <a:srgbClr val="FFFFFF"/>
                </a:solidFill>
                <a:latin typeface="Gill Sans MT" panose="020B0502020104020203" pitchFamily="34" charset="0"/>
              </a:rPr>
              <a:t>S</a:t>
            </a:r>
            <a:r>
              <a:rPr lang="en-US" sz="3000" b="0" i="0" u="none" strike="noStrike" baseline="0" dirty="0">
                <a:solidFill>
                  <a:srgbClr val="FFFFFF"/>
                </a:solidFill>
                <a:latin typeface="Gill Sans MT" panose="020B0502020104020203" pitchFamily="34" charset="0"/>
              </a:rPr>
              <a:t>ardinia</a:t>
            </a:r>
            <a:endParaRPr lang="en-GB" sz="3000" dirty="0">
              <a:solidFill>
                <a:srgbClr val="FFFFFF"/>
              </a:solidFill>
            </a:endParaRPr>
          </a:p>
        </p:txBody>
      </p:sp>
      <p:sp>
        <p:nvSpPr>
          <p:cNvPr id="16"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5759354" y="2798064"/>
            <a:ext cx="5461095" cy="3417611"/>
          </a:xfrm>
        </p:spPr>
        <p:txBody>
          <a:bodyPr anchor="t">
            <a:normAutofit fontScale="92500" lnSpcReduction="10000"/>
          </a:bodyPr>
          <a:lstStyle/>
          <a:p>
            <a:r>
              <a:rPr lang="en-GB" sz="1800" b="0" i="0" u="none" strike="noStrike" baseline="0" dirty="0">
                <a:solidFill>
                  <a:srgbClr val="000000"/>
                </a:solidFill>
                <a:latin typeface="Gill Sans MT" panose="020B0502020104020203" pitchFamily="34" charset="0"/>
              </a:rPr>
              <a:t>Historia de la </a:t>
            </a:r>
            <a:r>
              <a:rPr lang="en-GB" sz="1800" b="0" i="0" u="none" strike="noStrike" baseline="0" dirty="0" err="1">
                <a:solidFill>
                  <a:srgbClr val="000000"/>
                </a:solidFill>
                <a:latin typeface="Gill Sans MT" panose="020B0502020104020203" pitchFamily="34" charset="0"/>
              </a:rPr>
              <a:t>Región</a:t>
            </a:r>
            <a:endParaRPr lang="en-GB" sz="1800" b="0" i="0" u="none" strike="noStrike" baseline="0" dirty="0">
              <a:solidFill>
                <a:srgbClr val="000000"/>
              </a:solidFill>
              <a:latin typeface="Gill Sans MT" panose="020B0502020104020203" pitchFamily="34" charset="0"/>
            </a:endParaRPr>
          </a:p>
          <a:p>
            <a:r>
              <a:rPr lang="es-ES" sz="1800" b="0" i="0" u="none" strike="noStrike" baseline="0" dirty="0">
                <a:solidFill>
                  <a:srgbClr val="000000"/>
                </a:solidFill>
                <a:latin typeface="Gill Sans MT" panose="020B0502020104020203" pitchFamily="34" charset="0"/>
              </a:rPr>
              <a:t>Métodos de vinificación (si es especial).</a:t>
            </a:r>
          </a:p>
          <a:p>
            <a:r>
              <a:rPr lang="es-ES" sz="1800" b="0" i="0" u="none" strike="noStrike" baseline="0" dirty="0">
                <a:solidFill>
                  <a:srgbClr val="000000"/>
                </a:solidFill>
                <a:latin typeface="Gill Sans MT" panose="020B0502020104020203" pitchFamily="34" charset="0"/>
              </a:rPr>
              <a:t>Clima de la Región (Lluvia anual, influencias, tipicidades, temperaturas, </a:t>
            </a:r>
            <a:r>
              <a:rPr lang="es-ES" sz="1800" b="0" i="0" u="none" strike="noStrike" baseline="0" dirty="0" err="1">
                <a:solidFill>
                  <a:srgbClr val="000000"/>
                </a:solidFill>
                <a:latin typeface="Gill Sans MT" panose="020B0502020104020203" pitchFamily="34" charset="0"/>
              </a:rPr>
              <a:t>etc</a:t>
            </a:r>
            <a:r>
              <a:rPr lang="es-ES" sz="1800" b="0" i="0" u="none" strike="noStrike" baseline="0" dirty="0">
                <a:solidFill>
                  <a:srgbClr val="000000"/>
                </a:solidFill>
                <a:latin typeface="Gill Sans MT" panose="020B0502020104020203" pitchFamily="34" charset="0"/>
              </a:rPr>
              <a:t>…)</a:t>
            </a:r>
          </a:p>
          <a:p>
            <a:r>
              <a:rPr lang="es-ES" sz="1800" b="0" i="0" u="none" strike="noStrike" baseline="0" dirty="0">
                <a:solidFill>
                  <a:srgbClr val="000000"/>
                </a:solidFill>
                <a:latin typeface="Gill Sans MT" panose="020B0502020104020203" pitchFamily="34" charset="0"/>
              </a:rPr>
              <a:t>Variedades de uvas de la región, vides y clones.</a:t>
            </a:r>
          </a:p>
          <a:p>
            <a:r>
              <a:rPr lang="es-ES" sz="1800" b="0" i="0" u="none" strike="noStrike" baseline="0" dirty="0">
                <a:solidFill>
                  <a:srgbClr val="000000"/>
                </a:solidFill>
                <a:latin typeface="Gill Sans MT" panose="020B0502020104020203" pitchFamily="34" charset="0"/>
              </a:rPr>
              <a:t>Vinos que produce la Región.</a:t>
            </a:r>
          </a:p>
          <a:p>
            <a:r>
              <a:rPr lang="es-ES" sz="1800" b="0" i="0" u="none" strike="noStrike" baseline="0" dirty="0">
                <a:solidFill>
                  <a:srgbClr val="000000"/>
                </a:solidFill>
                <a:latin typeface="Gill Sans MT" panose="020B0502020104020203" pitchFamily="34" charset="0"/>
              </a:rPr>
              <a:t>Viticultura: Prácticas de la zona.</a:t>
            </a:r>
          </a:p>
          <a:p>
            <a:r>
              <a:rPr lang="es-ES" sz="1800" b="0" i="0" u="none" strike="noStrike" baseline="0" dirty="0">
                <a:solidFill>
                  <a:srgbClr val="000000"/>
                </a:solidFill>
                <a:latin typeface="Gill Sans MT" panose="020B0502020104020203" pitchFamily="34" charset="0"/>
              </a:rPr>
              <a:t>Geología, topografía y composición de suelos.</a:t>
            </a:r>
          </a:p>
          <a:p>
            <a:r>
              <a:rPr lang="es-ES" sz="1800" b="0" i="0" u="none" strike="noStrike" baseline="0" dirty="0">
                <a:solidFill>
                  <a:srgbClr val="000000"/>
                </a:solidFill>
                <a:latin typeface="Gill Sans MT" panose="020B0502020104020203" pitchFamily="34" charset="0"/>
              </a:rPr>
              <a:t>Sub regiones de la Región. </a:t>
            </a:r>
          </a:p>
          <a:p>
            <a:r>
              <a:rPr lang="es-ES" sz="1800" b="0" i="0" u="none" strike="noStrike" baseline="0" dirty="0">
                <a:solidFill>
                  <a:srgbClr val="000000"/>
                </a:solidFill>
                <a:latin typeface="Gill Sans MT" panose="020B0502020104020203" pitchFamily="34" charset="0"/>
              </a:rPr>
              <a:t>Normas, </a:t>
            </a:r>
            <a:r>
              <a:rPr lang="es-ES" sz="1800" b="0" i="0" u="none" strike="noStrike" baseline="0" dirty="0" err="1">
                <a:solidFill>
                  <a:srgbClr val="000000"/>
                </a:solidFill>
                <a:latin typeface="Gill Sans MT" panose="020B0502020104020203" pitchFamily="34" charset="0"/>
              </a:rPr>
              <a:t>reglamentosy</a:t>
            </a:r>
            <a:r>
              <a:rPr lang="es-ES" sz="1800" b="0" i="0" u="none" strike="noStrike" baseline="0" dirty="0">
                <a:solidFill>
                  <a:srgbClr val="000000"/>
                </a:solidFill>
                <a:latin typeface="Gill Sans MT" panose="020B0502020104020203" pitchFamily="34" charset="0"/>
              </a:rPr>
              <a:t> reglamentos de </a:t>
            </a:r>
            <a:r>
              <a:rPr lang="es-ES" sz="1800" b="0" i="0" u="none" strike="noStrike" baseline="0" dirty="0" err="1">
                <a:solidFill>
                  <a:srgbClr val="000000"/>
                </a:solidFill>
                <a:latin typeface="Gill Sans MT" panose="020B0502020104020203" pitchFamily="34" charset="0"/>
              </a:rPr>
              <a:t>vinificaciónde</a:t>
            </a:r>
            <a:r>
              <a:rPr lang="es-ES" sz="1800" b="0" i="0" u="none" strike="noStrike" baseline="0" dirty="0">
                <a:solidFill>
                  <a:srgbClr val="000000"/>
                </a:solidFill>
                <a:latin typeface="Gill Sans MT" panose="020B0502020104020203" pitchFamily="34" charset="0"/>
              </a:rPr>
              <a:t> la </a:t>
            </a:r>
            <a:r>
              <a:rPr lang="es-ES" sz="1800" b="0" i="0" u="none" strike="noStrike" baseline="0" dirty="0" err="1">
                <a:solidFill>
                  <a:srgbClr val="000000"/>
                </a:solidFill>
                <a:latin typeface="Gill Sans MT" panose="020B0502020104020203" pitchFamily="34" charset="0"/>
              </a:rPr>
              <a:t>Regiónactual</a:t>
            </a:r>
            <a:r>
              <a:rPr lang="es-ES" sz="1800" b="0" i="0" u="none" strike="noStrike" baseline="0" dirty="0">
                <a:solidFill>
                  <a:srgbClr val="000000"/>
                </a:solidFill>
                <a:latin typeface="Gill Sans MT" panose="020B0502020104020203" pitchFamily="34" charset="0"/>
              </a:rPr>
              <a:t>.</a:t>
            </a:r>
            <a:r>
              <a:rPr lang="es-PR" sz="1000" b="1" kern="100" dirty="0">
                <a:solidFill>
                  <a:srgbClr val="FFFFFF"/>
                </a:solidFill>
                <a:latin typeface="Aptos" panose="020B0004020202020204" pitchFamily="34" charset="0"/>
                <a:ea typeface="Aptos" panose="020B0004020202020204" pitchFamily="34" charset="0"/>
                <a:cs typeface="Arial" panose="020B0604020202020204" pitchFamily="34" charset="0"/>
              </a:rPr>
              <a:t>	</a:t>
            </a:r>
            <a:endParaRPr lang="en-GB" sz="1000" dirty="0">
              <a:solidFill>
                <a:srgbClr val="FFFFFF"/>
              </a:solidFill>
            </a:endParaRPr>
          </a:p>
        </p:txBody>
      </p:sp>
    </p:spTree>
    <p:extLst>
      <p:ext uri="{BB962C8B-B14F-4D97-AF65-F5344CB8AC3E}">
        <p14:creationId xmlns:p14="http://schemas.microsoft.com/office/powerpoint/2010/main" val="3829468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352443" y="283907"/>
            <a:ext cx="5323715" cy="1642970"/>
          </a:xfrm>
        </p:spPr>
        <p:txBody>
          <a:bodyPr anchor="b">
            <a:normAutofit/>
          </a:bodyPr>
          <a:lstStyle/>
          <a:p>
            <a:r>
              <a:rPr lang="es-PR" sz="3700" b="0" i="0" u="none" strike="noStrike" baseline="0" dirty="0">
                <a:latin typeface="Gill Sans MT" panose="020B0502020104020203" pitchFamily="34" charset="0"/>
              </a:rPr>
              <a:t>Historia </a:t>
            </a:r>
            <a:r>
              <a:rPr lang="es-PR" sz="3700" b="0" i="0" u="none" strike="noStrike" baseline="0" dirty="0" err="1">
                <a:latin typeface="Gill Sans MT" panose="020B0502020104020203" pitchFamily="34" charset="0"/>
              </a:rPr>
              <a:t>vinicola</a:t>
            </a:r>
            <a:r>
              <a:rPr lang="es-PR" sz="3700" b="0" i="0" u="none" strike="noStrike" baseline="0" dirty="0">
                <a:latin typeface="Gill Sans MT" panose="020B0502020104020203" pitchFamily="34" charset="0"/>
              </a:rPr>
              <a:t> de </a:t>
            </a:r>
            <a:r>
              <a:rPr lang="es-PR" sz="3700" b="0" i="0" u="none" strike="noStrike" baseline="0" dirty="0" err="1">
                <a:latin typeface="Gill Sans MT" panose="020B0502020104020203" pitchFamily="34" charset="0"/>
              </a:rPr>
              <a:t>LeMarche</a:t>
            </a:r>
            <a:br>
              <a:rPr lang="en-US" sz="3700" b="0" i="0" u="none" strike="noStrike" baseline="0" dirty="0">
                <a:latin typeface="Gill Sans MT" panose="020B0502020104020203" pitchFamily="34" charset="0"/>
              </a:rPr>
            </a:br>
            <a:r>
              <a:rPr lang="es-PR" sz="3700" b="1" kern="100" dirty="0" err="1">
                <a:effectLst/>
                <a:latin typeface="Aptos" panose="020B0004020202020204" pitchFamily="34" charset="0"/>
                <a:ea typeface="Aptos" panose="020B0004020202020204" pitchFamily="34" charset="0"/>
                <a:cs typeface="Arial" panose="020B0604020202020204" pitchFamily="34" charset="0"/>
              </a:rPr>
              <a:t>Geografia</a:t>
            </a:r>
            <a:r>
              <a:rPr lang="en-GB" sz="3700" b="1" kern="100" dirty="0">
                <a:effectLst/>
                <a:latin typeface="Aptos" panose="020B0004020202020204" pitchFamily="34" charset="0"/>
                <a:ea typeface="Aptos" panose="020B0004020202020204" pitchFamily="34" charset="0"/>
                <a:cs typeface="Arial" panose="020B0604020202020204" pitchFamily="34" charset="0"/>
              </a:rPr>
              <a:t> </a:t>
            </a:r>
            <a:endParaRPr lang="en-GB" sz="37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57201" y="2139194"/>
            <a:ext cx="7050946" cy="4370664"/>
          </a:xfrm>
        </p:spPr>
        <p:txBody>
          <a:bodyPr anchor="t">
            <a:normAutofit/>
          </a:bodyPr>
          <a:lstStyle/>
          <a:p>
            <a:pPr marL="0" marR="0" indent="0">
              <a:spcBef>
                <a:spcPts val="0"/>
              </a:spcBef>
              <a:spcAft>
                <a:spcPts val="800"/>
              </a:spcAft>
              <a:buNone/>
            </a:pP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0" marR="0">
              <a:spcBef>
                <a:spcPts val="0"/>
              </a:spcBef>
              <a:spcAft>
                <a:spcPts val="800"/>
              </a:spcAft>
            </a:pP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ES" sz="2400" dirty="0"/>
              <a:t>Le Marche se encuentra entre los Apeninos y el mar Adriático. La región se caracteriza por sus colinas onduladas, llanuras fértiles y una costa escarpada salpicada de playas de arena. </a:t>
            </a:r>
          </a:p>
          <a:p>
            <a:pPr marL="0" marR="0">
              <a:lnSpc>
                <a:spcPct val="107000"/>
              </a:lnSpc>
              <a:spcBef>
                <a:spcPts val="0"/>
              </a:spcBef>
              <a:spcAft>
                <a:spcPts val="800"/>
              </a:spcAft>
            </a:pPr>
            <a:r>
              <a:rPr lang="es-ES" sz="2400" dirty="0"/>
              <a:t>El paisaje es variado, desde los montes </a:t>
            </a:r>
            <a:r>
              <a:rPr lang="es-ES" sz="2400" dirty="0" err="1"/>
              <a:t>Sibillinos</a:t>
            </a:r>
            <a:r>
              <a:rPr lang="es-ES" sz="2400" dirty="0"/>
              <a:t> en el oeste hasta las llanuras costeras en el este.</a:t>
            </a:r>
            <a:endParaRPr lang="en-GB" sz="24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3746570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352443" y="283907"/>
            <a:ext cx="5323715" cy="1642970"/>
          </a:xfrm>
        </p:spPr>
        <p:txBody>
          <a:bodyPr anchor="b">
            <a:normAutofit/>
          </a:bodyPr>
          <a:lstStyle/>
          <a:p>
            <a:r>
              <a:rPr lang="es-PR" sz="3700" b="0" i="0" u="none" strike="noStrike" baseline="0" dirty="0">
                <a:latin typeface="Gill Sans MT" panose="020B0502020104020203" pitchFamily="34" charset="0"/>
              </a:rPr>
              <a:t>Historia </a:t>
            </a:r>
            <a:r>
              <a:rPr lang="es-PR" sz="3700" b="0" i="0" u="none" strike="noStrike" baseline="0" dirty="0" err="1">
                <a:latin typeface="Gill Sans MT" panose="020B0502020104020203" pitchFamily="34" charset="0"/>
              </a:rPr>
              <a:t>vinicola</a:t>
            </a:r>
            <a:r>
              <a:rPr lang="es-PR" sz="3700" b="0" i="0" u="none" strike="noStrike" baseline="0" dirty="0">
                <a:latin typeface="Gill Sans MT" panose="020B0502020104020203" pitchFamily="34" charset="0"/>
              </a:rPr>
              <a:t> de </a:t>
            </a:r>
            <a:r>
              <a:rPr lang="es-PR" sz="3700" b="0" i="0" u="none" strike="noStrike" baseline="0" dirty="0" err="1">
                <a:latin typeface="Gill Sans MT" panose="020B0502020104020203" pitchFamily="34" charset="0"/>
              </a:rPr>
              <a:t>LeMarche</a:t>
            </a:r>
            <a:br>
              <a:rPr lang="en-US" sz="3700" b="0" i="0" u="none" strike="noStrike" baseline="0" dirty="0">
                <a:latin typeface="Gill Sans MT" panose="020B0502020104020203" pitchFamily="34" charset="0"/>
              </a:rPr>
            </a:br>
            <a:r>
              <a:rPr lang="es-PR" sz="3700" b="1" kern="100" dirty="0" err="1">
                <a:effectLst/>
                <a:latin typeface="Aptos" panose="020B0004020202020204" pitchFamily="34" charset="0"/>
                <a:ea typeface="Aptos" panose="020B0004020202020204" pitchFamily="34" charset="0"/>
                <a:cs typeface="Arial" panose="020B0604020202020204" pitchFamily="34" charset="0"/>
              </a:rPr>
              <a:t>Geografia</a:t>
            </a:r>
            <a:r>
              <a:rPr lang="en-GB" sz="3700" b="1" kern="100" dirty="0">
                <a:effectLst/>
                <a:latin typeface="Aptos" panose="020B0004020202020204" pitchFamily="34" charset="0"/>
                <a:ea typeface="Aptos" panose="020B0004020202020204" pitchFamily="34" charset="0"/>
                <a:cs typeface="Arial" panose="020B0604020202020204" pitchFamily="34" charset="0"/>
              </a:rPr>
              <a:t> </a:t>
            </a:r>
            <a:endParaRPr lang="en-GB" sz="3700" dirty="0"/>
          </a:p>
        </p:txBody>
      </p:sp>
      <p:pic>
        <p:nvPicPr>
          <p:cNvPr id="5" name="Content Placeholder 4" descr="A map of the italian region&#10;&#10;Description automatically generated">
            <a:extLst>
              <a:ext uri="{FF2B5EF4-FFF2-40B4-BE49-F238E27FC236}">
                <a16:creationId xmlns:a16="http://schemas.microsoft.com/office/drawing/2014/main" id="{3E41CC6C-2B4F-2F35-D636-28615A58557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67031" y="1177752"/>
            <a:ext cx="5461232" cy="5155935"/>
          </a:xfrm>
        </p:spPr>
      </p:pic>
      <p:sp>
        <p:nvSpPr>
          <p:cNvPr id="23" name="Rectangle 2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2768769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352443" y="283907"/>
            <a:ext cx="5323715" cy="1642970"/>
          </a:xfrm>
        </p:spPr>
        <p:txBody>
          <a:bodyPr anchor="b">
            <a:normAutofit/>
          </a:bodyPr>
          <a:lstStyle/>
          <a:p>
            <a:r>
              <a:rPr lang="en-US" sz="3700" b="0" i="0" u="none" strike="noStrike" baseline="0" dirty="0">
                <a:latin typeface="Gill Sans MT" panose="020B0502020104020203" pitchFamily="34" charset="0"/>
              </a:rPr>
              <a:t>Historia </a:t>
            </a:r>
            <a:r>
              <a:rPr lang="en-US" sz="3700" b="0" i="0" u="none" strike="noStrike" baseline="0" dirty="0" err="1">
                <a:latin typeface="Gill Sans MT" panose="020B0502020104020203" pitchFamily="34" charset="0"/>
              </a:rPr>
              <a:t>vinicola</a:t>
            </a:r>
            <a:r>
              <a:rPr lang="en-US" sz="3700" b="0" i="0" u="none" strike="noStrike" baseline="0" dirty="0">
                <a:latin typeface="Gill Sans MT" panose="020B0502020104020203" pitchFamily="34" charset="0"/>
              </a:rPr>
              <a:t> de </a:t>
            </a:r>
            <a:r>
              <a:rPr lang="en-US" sz="3700" b="0" i="0" u="none" strike="noStrike" baseline="0" dirty="0" err="1">
                <a:latin typeface="Gill Sans MT" panose="020B0502020104020203" pitchFamily="34" charset="0"/>
              </a:rPr>
              <a:t>LeMarche</a:t>
            </a:r>
            <a:br>
              <a:rPr lang="en-US" sz="3700" b="0" i="0" u="none" strike="noStrike" baseline="0" dirty="0">
                <a:latin typeface="Gill Sans MT" panose="020B0502020104020203" pitchFamily="34" charset="0"/>
              </a:rPr>
            </a:br>
            <a:r>
              <a:rPr lang="en-GB" sz="3700" b="1" kern="100" dirty="0" err="1">
                <a:effectLst/>
                <a:latin typeface="Aptos" panose="020B0004020202020204" pitchFamily="34" charset="0"/>
                <a:ea typeface="Aptos" panose="020B0004020202020204" pitchFamily="34" charset="0"/>
                <a:cs typeface="Arial" panose="020B0604020202020204" pitchFamily="34" charset="0"/>
              </a:rPr>
              <a:t>Antigüedad</a:t>
            </a:r>
            <a:endParaRPr lang="en-GB" sz="37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457201" y="2139194"/>
            <a:ext cx="7050946" cy="4370664"/>
          </a:xfrm>
        </p:spPr>
        <p:txBody>
          <a:bodyPr anchor="t">
            <a:normAutofit/>
          </a:bodyPr>
          <a:lstStyle/>
          <a:p>
            <a:pPr marL="0" marR="0" indent="0">
              <a:spcBef>
                <a:spcPts val="0"/>
              </a:spcBef>
              <a:spcAft>
                <a:spcPts val="800"/>
              </a:spcAft>
              <a:buNone/>
            </a:pP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0" marR="0">
              <a:spcBef>
                <a:spcPts val="0"/>
              </a:spcBef>
              <a:spcAft>
                <a:spcPts val="800"/>
              </a:spcAft>
            </a:pPr>
            <a:endParaRPr lang="en-GB" sz="1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Orígenes Antiguos- La viticultura en Le Marche tiene raíces que se remontan a la antigüedad. Los </a:t>
            </a:r>
            <a:r>
              <a:rPr lang="es-PR" sz="1800" kern="100" dirty="0" err="1">
                <a:effectLst/>
                <a:latin typeface="Aptos" panose="020B0004020202020204" pitchFamily="34" charset="0"/>
                <a:ea typeface="Aptos" panose="020B0004020202020204" pitchFamily="34" charset="0"/>
                <a:cs typeface="Arial" panose="020B0604020202020204" pitchFamily="34" charset="0"/>
              </a:rPr>
              <a:t>Picenos</a:t>
            </a:r>
            <a:r>
              <a:rPr lang="es-PR" sz="1800" kern="100" dirty="0">
                <a:effectLst/>
                <a:latin typeface="Aptos" panose="020B0004020202020204" pitchFamily="34" charset="0"/>
                <a:ea typeface="Aptos" panose="020B0004020202020204" pitchFamily="34" charset="0"/>
                <a:cs typeface="Arial" panose="020B0604020202020204" pitchFamily="34" charset="0"/>
              </a:rPr>
              <a:t>, los primeros habitantes conocidos de la región, cultivaban vides, aunque las evidencias específicas son limitadas.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Era Romana- Durante el período romano, Le Marche fue parte del Imperio Romano, y la viticultura se desarrolló significativamente. La región fue conocida por sus vinos, y existen registros de la exportación de vino a otras partes del Imperio. Los romanos valoraban las uvas y el vino de la región por su calidad.</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1287531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352443" y="381462"/>
            <a:ext cx="5323715" cy="1642970"/>
          </a:xfrm>
        </p:spPr>
        <p:txBody>
          <a:bodyPr anchor="b">
            <a:normAutofit fontScale="90000"/>
          </a:bodyPr>
          <a:lstStyle/>
          <a:p>
            <a:r>
              <a:rPr lang="en-US" sz="3400" b="0" i="0" u="none" strike="noStrike" baseline="0" dirty="0">
                <a:latin typeface="Gill Sans MT" panose="020B0502020104020203" pitchFamily="34" charset="0"/>
              </a:rPr>
              <a:t>Historia </a:t>
            </a:r>
            <a:r>
              <a:rPr lang="es-PR" sz="3400" b="0" i="0" u="none" strike="noStrike" baseline="0" dirty="0" err="1">
                <a:latin typeface="Gill Sans MT" panose="020B0502020104020203" pitchFamily="34" charset="0"/>
              </a:rPr>
              <a:t>vinicola</a:t>
            </a:r>
            <a:r>
              <a:rPr lang="en-US" sz="3400" b="0" i="0" u="none" strike="noStrike" baseline="0" dirty="0">
                <a:latin typeface="Gill Sans MT" panose="020B0502020104020203" pitchFamily="34" charset="0"/>
              </a:rPr>
              <a:t> de </a:t>
            </a:r>
            <a:r>
              <a:rPr lang="en-US" sz="3400" dirty="0">
                <a:latin typeface="Gill Sans MT" panose="020B0502020104020203" pitchFamily="34" charset="0"/>
              </a:rPr>
              <a:t>S</a:t>
            </a:r>
            <a:r>
              <a:rPr lang="en-US" sz="3400" b="0" i="0" u="none" strike="noStrike" baseline="0" dirty="0">
                <a:latin typeface="Gill Sans MT" panose="020B0502020104020203" pitchFamily="34" charset="0"/>
              </a:rPr>
              <a:t>ardinia</a:t>
            </a:r>
            <a:br>
              <a:rPr lang="en-US" sz="3400" dirty="0">
                <a:latin typeface="Gill Sans MT" panose="020B0502020104020203" pitchFamily="34" charset="0"/>
              </a:rPr>
            </a:br>
            <a:r>
              <a:rPr lang="en-GB" sz="3400" b="1" kern="100" dirty="0" err="1">
                <a:effectLst/>
                <a:latin typeface="Aptos" panose="020B0004020202020204" pitchFamily="34" charset="0"/>
                <a:ea typeface="Aptos" panose="020B0004020202020204" pitchFamily="34" charset="0"/>
                <a:cs typeface="Arial" panose="020B0604020202020204" pitchFamily="34" charset="0"/>
              </a:rPr>
              <a:t>Edad</a:t>
            </a:r>
            <a:r>
              <a:rPr lang="en-GB" sz="3400" b="1" kern="100" dirty="0">
                <a:effectLst/>
                <a:latin typeface="Aptos" panose="020B0004020202020204" pitchFamily="34" charset="0"/>
                <a:ea typeface="Aptos" panose="020B0004020202020204" pitchFamily="34" charset="0"/>
                <a:cs typeface="Arial" panose="020B0604020202020204" pitchFamily="34" charset="0"/>
              </a:rPr>
              <a:t> Media y </a:t>
            </a:r>
            <a:r>
              <a:rPr lang="en-GB" sz="3400" b="1" kern="100" dirty="0" err="1">
                <a:effectLst/>
                <a:latin typeface="Aptos" panose="020B0004020202020204" pitchFamily="34" charset="0"/>
                <a:ea typeface="Aptos" panose="020B0004020202020204" pitchFamily="34" charset="0"/>
                <a:cs typeface="Arial" panose="020B0604020202020204" pitchFamily="34" charset="0"/>
              </a:rPr>
              <a:t>Renacimiento</a:t>
            </a:r>
            <a:br>
              <a:rPr lang="en-GB" sz="3400" kern="100" dirty="0">
                <a:effectLst/>
                <a:latin typeface="Aptos" panose="020B0004020202020204" pitchFamily="34" charset="0"/>
                <a:ea typeface="Aptos" panose="020B0004020202020204" pitchFamily="34" charset="0"/>
                <a:cs typeface="Arial" panose="020B0604020202020204" pitchFamily="34" charset="0"/>
              </a:rPr>
            </a:br>
            <a:endParaRPr lang="en-GB" sz="34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352443" y="1787236"/>
            <a:ext cx="7013091" cy="4613131"/>
          </a:xfrm>
        </p:spPr>
        <p:txBody>
          <a:bodyPr anchor="t">
            <a:normAutofit/>
          </a:bodyPr>
          <a:lstStyle/>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Edad Media</a:t>
            </a:r>
          </a:p>
          <a:p>
            <a:pPr marL="0" marR="0">
              <a:lnSpc>
                <a:spcPct val="107000"/>
              </a:lnSpc>
              <a:spcBef>
                <a:spcPts val="0"/>
              </a:spcBef>
              <a:spcAft>
                <a:spcPts val="800"/>
              </a:spcAft>
            </a:pPr>
            <a:r>
              <a:rPr lang="es-PR" sz="1800" kern="100" dirty="0">
                <a:effectLst/>
                <a:latin typeface="Aptos" panose="020B0004020202020204" pitchFamily="34" charset="0"/>
                <a:ea typeface="Aptos" panose="020B0004020202020204" pitchFamily="34" charset="0"/>
                <a:cs typeface="Arial" panose="020B0604020202020204" pitchFamily="34" charset="0"/>
              </a:rPr>
              <a:t> En la Edad Media, la viticultura continuó siendo una actividad importante en Le Marche. Sin embargo, el período estuvo marcado por la inestabilidad política y las luchas entre diversos señores feudales, lo que pudo haber afectado la producción vinícola en diferentes momentos.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Renacimiento</a:t>
            </a:r>
          </a:p>
          <a:p>
            <a:pPr marL="0" marR="0" indent="0">
              <a:lnSpc>
                <a:spcPct val="107000"/>
              </a:lnSpc>
              <a:spcBef>
                <a:spcPts val="0"/>
              </a:spcBef>
              <a:spcAft>
                <a:spcPts val="800"/>
              </a:spcAft>
              <a:buNone/>
            </a:pPr>
            <a:r>
              <a:rPr lang="es-PR" sz="1800" kern="100" dirty="0">
                <a:effectLst/>
                <a:latin typeface="Aptos" panose="020B0004020202020204" pitchFamily="34" charset="0"/>
                <a:ea typeface="Aptos" panose="020B0004020202020204" pitchFamily="34" charset="0"/>
                <a:cs typeface="Arial" panose="020B0604020202020204" pitchFamily="34" charset="0"/>
              </a:rPr>
              <a:t>Durante el Renacimiento, la región de Urbino, en el corazón de Le Marche, se convirtió en un importante centro cultural y artístico. Aunque el enfoque estaba en las artes y las ciencias, la viticultura también se benefició de la estabilidad y el desarrollo económico de la región. Las bodegas y viñedos comenzaron a adoptar técnicas más avanzadas.</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endParaRPr lang="en-GB" sz="1600" dirty="0"/>
          </a:p>
        </p:txBody>
      </p:sp>
      <p:sp>
        <p:nvSpPr>
          <p:cNvPr id="23" name="Rectangle 2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1772663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225E1-9B6E-3D95-D8EB-5B2393505F74}"/>
              </a:ext>
            </a:extLst>
          </p:cNvPr>
          <p:cNvSpPr>
            <a:spLocks noGrp="1"/>
          </p:cNvSpPr>
          <p:nvPr>
            <p:ph type="title"/>
          </p:nvPr>
        </p:nvSpPr>
        <p:spPr>
          <a:xfrm>
            <a:off x="853459" y="367797"/>
            <a:ext cx="4538443" cy="1427752"/>
          </a:xfrm>
        </p:spPr>
        <p:txBody>
          <a:bodyPr anchor="b">
            <a:normAutofit fontScale="90000"/>
          </a:bodyPr>
          <a:lstStyle/>
          <a:p>
            <a:r>
              <a:rPr lang="en-US" sz="3300" b="0" i="0" u="none" strike="noStrike" baseline="0" dirty="0">
                <a:latin typeface="Gill Sans MT" panose="020B0502020104020203" pitchFamily="34" charset="0"/>
              </a:rPr>
              <a:t>Historia </a:t>
            </a:r>
            <a:r>
              <a:rPr lang="es-PR" sz="3300" b="0" i="0" u="none" strike="noStrike" baseline="0" dirty="0" err="1">
                <a:latin typeface="Gill Sans MT" panose="020B0502020104020203" pitchFamily="34" charset="0"/>
              </a:rPr>
              <a:t>vinicola</a:t>
            </a:r>
            <a:r>
              <a:rPr lang="en-US" sz="3300" b="0" i="0" u="none" strike="noStrike" baseline="0" dirty="0">
                <a:latin typeface="Gill Sans MT" panose="020B0502020104020203" pitchFamily="34" charset="0"/>
              </a:rPr>
              <a:t> de </a:t>
            </a:r>
            <a:r>
              <a:rPr lang="en-US" sz="3300" dirty="0">
                <a:latin typeface="Gill Sans MT" panose="020B0502020104020203" pitchFamily="34" charset="0"/>
              </a:rPr>
              <a:t>S</a:t>
            </a:r>
            <a:r>
              <a:rPr lang="en-US" sz="3300" b="0" i="0" u="none" strike="noStrike" baseline="0" dirty="0">
                <a:latin typeface="Gill Sans MT" panose="020B0502020104020203" pitchFamily="34" charset="0"/>
              </a:rPr>
              <a:t>ardinia</a:t>
            </a:r>
            <a:br>
              <a:rPr lang="en-US" sz="3300" dirty="0">
                <a:latin typeface="Gill Sans MT" panose="020B0502020104020203" pitchFamily="34" charset="0"/>
              </a:rPr>
            </a:br>
            <a:r>
              <a:rPr lang="es-PR" sz="3300" kern="100" dirty="0">
                <a:effectLst/>
                <a:latin typeface="Aptos" panose="020B0004020202020204" pitchFamily="34" charset="0"/>
                <a:ea typeface="Aptos" panose="020B0004020202020204" pitchFamily="34" charset="0"/>
                <a:cs typeface="Arial" panose="020B0604020202020204" pitchFamily="34" charset="0"/>
              </a:rPr>
              <a:t>Siglos XVIII y XIX</a:t>
            </a:r>
            <a:br>
              <a:rPr lang="en-GB" sz="2500" kern="100" dirty="0">
                <a:effectLst/>
                <a:latin typeface="Aptos" panose="020B0004020202020204" pitchFamily="34" charset="0"/>
                <a:ea typeface="Aptos" panose="020B0004020202020204" pitchFamily="34" charset="0"/>
                <a:cs typeface="Arial" panose="020B0604020202020204" pitchFamily="34" charset="0"/>
              </a:rPr>
            </a:br>
            <a:br>
              <a:rPr lang="en-GB" sz="2500" kern="100" dirty="0">
                <a:effectLst/>
                <a:latin typeface="Aptos" panose="020B0004020202020204" pitchFamily="34" charset="0"/>
                <a:ea typeface="Aptos" panose="020B0004020202020204" pitchFamily="34" charset="0"/>
                <a:cs typeface="Arial" panose="020B0604020202020204" pitchFamily="34" charset="0"/>
              </a:rPr>
            </a:br>
            <a:endParaRPr lang="en-GB" sz="2500" dirty="0"/>
          </a:p>
        </p:txBody>
      </p:sp>
      <p:sp>
        <p:nvSpPr>
          <p:cNvPr id="3" name="Content Placeholder 2">
            <a:extLst>
              <a:ext uri="{FF2B5EF4-FFF2-40B4-BE49-F238E27FC236}">
                <a16:creationId xmlns:a16="http://schemas.microsoft.com/office/drawing/2014/main" id="{5EB1959F-22A0-5A28-545F-CECC751236AE}"/>
              </a:ext>
            </a:extLst>
          </p:cNvPr>
          <p:cNvSpPr>
            <a:spLocks noGrp="1"/>
          </p:cNvSpPr>
          <p:nvPr>
            <p:ph idx="1"/>
          </p:nvPr>
        </p:nvSpPr>
        <p:spPr>
          <a:xfrm>
            <a:off x="648393" y="1686188"/>
            <a:ext cx="5778163" cy="4170531"/>
          </a:xfrm>
        </p:spPr>
        <p:txBody>
          <a:bodyPr anchor="t">
            <a:normAutofit/>
          </a:bodyPr>
          <a:lstStyle/>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Innovaciones Técnicas</a:t>
            </a:r>
          </a:p>
          <a:p>
            <a:pPr marR="0">
              <a:lnSpc>
                <a:spcPct val="107000"/>
              </a:lnSpc>
              <a:spcBef>
                <a:spcPts val="0"/>
              </a:spcBef>
              <a:spcAft>
                <a:spcPts val="800"/>
              </a:spcAft>
              <a:buFontTx/>
              <a:buChar char="-"/>
            </a:pPr>
            <a:r>
              <a:rPr lang="es-PR" sz="1800" kern="100" dirty="0">
                <a:effectLst/>
                <a:latin typeface="Aptos" panose="020B0004020202020204" pitchFamily="34" charset="0"/>
                <a:ea typeface="Aptos" panose="020B0004020202020204" pitchFamily="34" charset="0"/>
                <a:cs typeface="Arial" panose="020B0604020202020204" pitchFamily="34" charset="0"/>
              </a:rPr>
              <a:t>En los siglos XVIII y XIX, la viticultura en Le Marche comenzó a experimentar con nuevas técnicas de cultivo y vinificación. Las bodegas se modernizaron gradualmente y se mejoraron los métodos de producción.</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07000"/>
              </a:lnSpc>
              <a:spcBef>
                <a:spcPts val="0"/>
              </a:spcBef>
              <a:spcAft>
                <a:spcPts val="800"/>
              </a:spcAft>
              <a:buNone/>
            </a:pPr>
            <a:r>
              <a:rPr lang="es-PR" sz="1800" b="1" kern="100" dirty="0">
                <a:effectLst/>
                <a:latin typeface="Aptos" panose="020B0004020202020204" pitchFamily="34" charset="0"/>
                <a:ea typeface="Aptos" panose="020B0004020202020204" pitchFamily="34" charset="0"/>
                <a:cs typeface="Arial" panose="020B0604020202020204" pitchFamily="34" charset="0"/>
              </a:rPr>
              <a:t>Cambio de Variedades</a:t>
            </a:r>
          </a:p>
          <a:p>
            <a:pPr marL="0" marR="0" indent="0">
              <a:lnSpc>
                <a:spcPct val="107000"/>
              </a:lnSpc>
              <a:spcBef>
                <a:spcPts val="0"/>
              </a:spcBef>
              <a:spcAft>
                <a:spcPts val="800"/>
              </a:spcAft>
              <a:buNone/>
            </a:pPr>
            <a:r>
              <a:rPr lang="es-PR" sz="1800" kern="100" dirty="0">
                <a:latin typeface="Aptos" panose="020B0004020202020204" pitchFamily="34" charset="0"/>
                <a:ea typeface="Aptos" panose="020B0004020202020204" pitchFamily="34" charset="0"/>
                <a:cs typeface="Arial" panose="020B0604020202020204" pitchFamily="34" charset="0"/>
              </a:rPr>
              <a:t>-  </a:t>
            </a:r>
            <a:r>
              <a:rPr lang="es-PR" sz="1800" kern="100" dirty="0">
                <a:effectLst/>
                <a:latin typeface="Aptos" panose="020B0004020202020204" pitchFamily="34" charset="0"/>
                <a:ea typeface="Aptos" panose="020B0004020202020204" pitchFamily="34" charset="0"/>
                <a:cs typeface="Arial" panose="020B0604020202020204" pitchFamily="34" charset="0"/>
              </a:rPr>
              <a:t>Durante este período, se introdujeron y se experimentaron con diversas variedades de uvas, tanto locales como extranjeras. Se hizo un esfuerzo por mejorar la calidad del vino y adaptarse a las tendencias del mercado.</a:t>
            </a: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endParaRPr lang="en-GB" sz="1100" dirty="0"/>
          </a:p>
        </p:txBody>
      </p:sp>
      <p:sp>
        <p:nvSpPr>
          <p:cNvPr id="34" name="Rectangle 3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Wines">
            <a:extLst>
              <a:ext uri="{FF2B5EF4-FFF2-40B4-BE49-F238E27FC236}">
                <a16:creationId xmlns:a16="http://schemas.microsoft.com/office/drawing/2014/main" id="{165CD9D2-CDA2-48B6-B331-9B23A1B58F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696957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11810</TotalTime>
  <Words>2931</Words>
  <Application>Microsoft Office PowerPoint</Application>
  <PresentationFormat>Panorámica</PresentationFormat>
  <Paragraphs>191</Paragraphs>
  <Slides>33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33</vt:i4>
      </vt:variant>
    </vt:vector>
  </HeadingPairs>
  <TitlesOfParts>
    <vt:vector size="39" baseType="lpstr">
      <vt:lpstr>Aptos</vt:lpstr>
      <vt:lpstr>Aptos Display</vt:lpstr>
      <vt:lpstr>Arial</vt:lpstr>
      <vt:lpstr>Calibri</vt:lpstr>
      <vt:lpstr>Gill Sans MT</vt:lpstr>
      <vt:lpstr>Office Theme</vt:lpstr>
      <vt:lpstr>Marche, Italia</vt:lpstr>
      <vt:lpstr>Historia vinicola de Sardinia</vt:lpstr>
      <vt:lpstr>Historia vinicola de Sardinia</vt:lpstr>
      <vt:lpstr>Historia vinicola de Sardinia</vt:lpstr>
      <vt:lpstr>Historia vinicola de LeMarche Geografia </vt:lpstr>
      <vt:lpstr>Historia vinicola de LeMarche Geografia </vt:lpstr>
      <vt:lpstr>Historia vinicola de LeMarche Antigüedad</vt:lpstr>
      <vt:lpstr>Historia vinicola de Sardinia Edad Media y Renacimiento </vt:lpstr>
      <vt:lpstr>Historia vinicola de Sardinia Siglos XVIII y XIX  </vt:lpstr>
      <vt:lpstr>Historia vinicola de Sardinia Edad Moderna y Contemporánea Siglo XX y XXI  </vt:lpstr>
      <vt:lpstr>Métodos de Vinificación LeMarche </vt:lpstr>
      <vt:lpstr>Variedades de Uva y Vinos Destacados</vt:lpstr>
      <vt:lpstr>Variedades de Uva y Vinos Destacados</vt:lpstr>
      <vt:lpstr>Variedades de Uva y Clones</vt:lpstr>
      <vt:lpstr>Vinos que Produce la Región de Le Marche</vt:lpstr>
      <vt:lpstr>Practicas de Viticultura </vt:lpstr>
      <vt:lpstr>Practicas de Viticultura Podas  </vt:lpstr>
      <vt:lpstr>REGIONES</vt:lpstr>
      <vt:lpstr> Regiónes de Le Marche</vt:lpstr>
      <vt:lpstr>Clima de Le Marche </vt:lpstr>
      <vt:lpstr>Geología, topografía y composición de suelos. Vigneti delle Marche  </vt:lpstr>
      <vt:lpstr>Geología, topografía y composición de suelos. Conero</vt:lpstr>
      <vt:lpstr>Geología, topografía y composición de suelos. Piceno  </vt:lpstr>
      <vt:lpstr>Geología, topografía y composición de suelos. Matelica </vt:lpstr>
      <vt:lpstr>Pluviometría de  Le Marche </vt:lpstr>
      <vt:lpstr>Tendencias de  Le Marche</vt:lpstr>
      <vt:lpstr>Tendencias de  Le Marche</vt:lpstr>
      <vt:lpstr>Tendencias de  Le Marche</vt:lpstr>
      <vt:lpstr>Tendencias de  Le Marche</vt:lpstr>
      <vt:lpstr>Los retos vinícolas en Le Marche</vt:lpstr>
      <vt:lpstr>Los retos vinícolas en Le Marche</vt:lpstr>
      <vt:lpstr>Los retos vinícolas en Le Marche</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LeMarche, Italia</dc:title>
  <dc:creator>Alvin Romero-Cales</dc:creator>
  <cp:lastModifiedBy>Alejandro Ferris</cp:lastModifiedBy>
  <cp:revision>18</cp:revision>
  <dcterms:created xsi:type="dcterms:W3CDTF">2024-07-28T20:54:32Z</dcterms:created>
  <dcterms:modified xsi:type="dcterms:W3CDTF">2024-10-13T22:33:57Z</dcterms:modified>
</cp:coreProperties>
</file>