
<file path=[Content_Types].xml><?xml version="1.0" encoding="utf-8"?>
<Types xmlns="http://schemas.openxmlformats.org/package/2006/content-types">
  <Default Extension="bin" ContentType="image/unknown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72" r:id="rId5"/>
    <p:sldId id="268" r:id="rId6"/>
    <p:sldId id="262" r:id="rId7"/>
    <p:sldId id="277" r:id="rId8"/>
    <p:sldId id="261" r:id="rId9"/>
    <p:sldId id="296" r:id="rId10"/>
    <p:sldId id="289" r:id="rId11"/>
    <p:sldId id="279" r:id="rId12"/>
    <p:sldId id="280" r:id="rId13"/>
    <p:sldId id="264" r:id="rId14"/>
    <p:sldId id="275" r:id="rId15"/>
    <p:sldId id="294" r:id="rId16"/>
    <p:sldId id="295" r:id="rId17"/>
    <p:sldId id="281" r:id="rId18"/>
    <p:sldId id="282" r:id="rId19"/>
    <p:sldId id="290" r:id="rId20"/>
    <p:sldId id="274" r:id="rId21"/>
    <p:sldId id="286" r:id="rId22"/>
    <p:sldId id="287" r:id="rId23"/>
    <p:sldId id="292" r:id="rId24"/>
    <p:sldId id="284" r:id="rId25"/>
    <p:sldId id="288" r:id="rId26"/>
    <p:sldId id="293" r:id="rId27"/>
    <p:sldId id="291" r:id="rId28"/>
    <p:sldId id="285" r:id="rId29"/>
    <p:sldId id="297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247" autoAdjust="0"/>
  </p:normalViewPr>
  <p:slideViewPr>
    <p:cSldViewPr snapToGrid="0">
      <p:cViewPr varScale="1">
        <p:scale>
          <a:sx n="83" d="100"/>
          <a:sy n="83" d="100"/>
        </p:scale>
        <p:origin x="1109" y="77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55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lavoursholidays.co.uk/blog/italian-wine-classifications-doc-docg-igt-vdt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ial:BookSources/1-4000-9774-6" TargetMode="External"/><Relationship Id="rId2" Type="http://schemas.openxmlformats.org/officeDocument/2006/relationships/hyperlink" Target="https://en.wikipedia.org/wiki/ISBN_(identifier)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bubblyprophesor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https://italianwinecentral.com/region-province/abruzzo/#:~:text=In%202022%2C%20Abruzzo%20had%20its,34.8%20million%20cases)%20of%20wine.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BN_(identifier)" TargetMode="External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pecial:BookSources/1-4000-9774-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Climate_categories_in_viticulture#Mediterranean_climate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espectator.com/articles/italy-2023-wine-harvest-121523" TargetMode="Externa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err="1"/>
              <a:t>Región</a:t>
            </a:r>
            <a:r>
              <a:rPr lang="en-US" dirty="0"/>
              <a:t> </a:t>
            </a:r>
            <a:r>
              <a:rPr lang="en-US" dirty="0" err="1"/>
              <a:t>Vinícola</a:t>
            </a:r>
            <a:br>
              <a:rPr lang="en-US" dirty="0"/>
            </a:br>
            <a:r>
              <a:rPr lang="en-US" dirty="0"/>
              <a:t>Abruzzo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47" y="5263116"/>
            <a:ext cx="4645831" cy="851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Ralph a kreil </a:t>
            </a:r>
            <a:r>
              <a:rPr lang="en-US" dirty="0" err="1"/>
              <a:t>diaz</a:t>
            </a:r>
            <a:endParaRPr lang="en-US" dirty="0"/>
          </a:p>
        </p:txBody>
      </p:sp>
      <p:pic>
        <p:nvPicPr>
          <p:cNvPr id="7" name="Picture 6" descr="A green map in the dark&#10;&#10;Description automatically generated">
            <a:extLst>
              <a:ext uri="{FF2B5EF4-FFF2-40B4-BE49-F238E27FC236}">
                <a16:creationId xmlns:a16="http://schemas.microsoft.com/office/drawing/2014/main" id="{99024422-9395-D185-2CF0-B7B7AC3D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810" y="156079"/>
            <a:ext cx="5691043" cy="65458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CD77A513-77D7-4293-BE19-1CC085BD3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26602CE-71BA-46A4-8EEE-854AA752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 descr="A graph showing the weather&#10;&#10;Description automatically generated">
            <a:extLst>
              <a:ext uri="{FF2B5EF4-FFF2-40B4-BE49-F238E27FC236}">
                <a16:creationId xmlns:a16="http://schemas.microsoft.com/office/drawing/2014/main" id="{594E58B6-0EA0-5372-0C20-3ACED486B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0" y="487680"/>
            <a:ext cx="11375859" cy="57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3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0755-9A81-4C2A-9F48-7B0CF685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038" y="252557"/>
            <a:ext cx="3621657" cy="8197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err="1"/>
              <a:t>Geografía</a:t>
            </a:r>
            <a:endParaRPr lang="en-US" sz="4400" b="1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71E4B157-4D67-4D96-AE1A-92AFDC894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2023 RAKD</a:t>
            </a:r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28028286-6D89-4643-8D1B-E6F515814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pPr algn="l"/>
            <a:r>
              <a:rPr lang="it-IT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Ghisetti and Vezzani, 1998; APAT, 2006a,b,c,d; ISPRA, 2012). </a:t>
            </a:r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66335940-4EDC-4550-8115-003BDF496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map of a large landform&#10;&#10;Description automatically generated with medium confidence">
            <a:extLst>
              <a:ext uri="{FF2B5EF4-FFF2-40B4-BE49-F238E27FC236}">
                <a16:creationId xmlns:a16="http://schemas.microsoft.com/office/drawing/2014/main" id="{23AD8A66-54B5-0DF3-4A0E-CC02C43EE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686" y="1482165"/>
            <a:ext cx="6904314" cy="4740275"/>
          </a:xfrm>
          <a:prstGeom prst="rect">
            <a:avLst/>
          </a:prstGeom>
        </p:spPr>
      </p:pic>
      <p:pic>
        <p:nvPicPr>
          <p:cNvPr id="9" name="Picture 8" descr="A map of the italian region&#10;&#10;Description automatically generated">
            <a:extLst>
              <a:ext uri="{FF2B5EF4-FFF2-40B4-BE49-F238E27FC236}">
                <a16:creationId xmlns:a16="http://schemas.microsoft.com/office/drawing/2014/main" id="{3064991D-45AC-BD4E-8CFE-95A7E015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1482164"/>
            <a:ext cx="5028855" cy="47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571B-3106-DF3D-15E9-02FFBD2B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40" y="189271"/>
            <a:ext cx="10515600" cy="2212258"/>
          </a:xfrm>
        </p:spPr>
        <p:txBody>
          <a:bodyPr/>
          <a:lstStyle/>
          <a:p>
            <a:pPr algn="ctr"/>
            <a:r>
              <a:rPr lang="en-US" b="1" dirty="0" err="1"/>
              <a:t>Etiqueta</a:t>
            </a:r>
            <a:r>
              <a:rPr lang="en-US" b="1" dirty="0"/>
              <a:t> de Italia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C1369-5672-9005-46B7-5E089D2C7A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688BA-530D-E653-2738-6B55E5D92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7844F5-9A29-3535-80C6-0135B394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1295400"/>
            <a:ext cx="4763589" cy="47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6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3D37F-FA2C-5850-84EF-38E99BBC73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E8E34-9BC8-5EB6-569B-9FE2078F4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 to Read Italian Wine Labels? - </a:t>
            </a:r>
            <a:r>
              <a:rPr lang="en-US" dirty="0" err="1">
                <a:hlinkClick r:id="rId2"/>
              </a:rPr>
              <a:t>Flavours</a:t>
            </a:r>
            <a:r>
              <a:rPr lang="en-US" dirty="0">
                <a:hlinkClick r:id="rId2"/>
              </a:rPr>
              <a:t> (flavoursholidays.co.uk)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81719-1C1E-2751-CDBC-22AC5BF98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760DA-2892-7964-D8B9-2C84B189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5" y="0"/>
            <a:ext cx="9565974" cy="63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4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EB698-C0C0-7637-C515-30AE03FA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6F1CC-02C7-BDF3-FE68-49D1C24A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6E2796-CE2F-3453-38CE-D4E54138F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58" y="197171"/>
            <a:ext cx="4932668" cy="1402081"/>
          </a:xfrm>
        </p:spPr>
        <p:txBody>
          <a:bodyPr>
            <a:normAutofit/>
          </a:bodyPr>
          <a:lstStyle/>
          <a:p>
            <a:r>
              <a:rPr lang="en-US" sz="3600" dirty="0" err="1"/>
              <a:t>Reglamentación</a:t>
            </a:r>
            <a:r>
              <a:rPr lang="en-US" sz="3600" dirty="0"/>
              <a:t> </a:t>
            </a:r>
            <a:r>
              <a:rPr lang="en-US" sz="3600" dirty="0" err="1"/>
              <a:t>vinícola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Italia</a:t>
            </a:r>
            <a:endParaRPr lang="en-PR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203FD30-5819-AA32-6905-268B5508F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666" y="136525"/>
            <a:ext cx="5654541" cy="6652464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500" b="1" dirty="0"/>
              <a:t>PDO: </a:t>
            </a:r>
            <a:r>
              <a:rPr lang="en-US" sz="1500" b="1" dirty="0" err="1"/>
              <a:t>Denominacion</a:t>
            </a:r>
            <a:r>
              <a:rPr lang="en-US" sz="1500" b="1" dirty="0"/>
              <a:t> di Origine </a:t>
            </a:r>
            <a:r>
              <a:rPr lang="en-US" sz="1500" b="1" dirty="0" err="1"/>
              <a:t>protteta</a:t>
            </a:r>
            <a:r>
              <a:rPr lang="en-US" sz="1500" b="1" dirty="0"/>
              <a:t> (DOP)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b="1" dirty="0" err="1"/>
              <a:t>Denominazione</a:t>
            </a:r>
            <a:r>
              <a:rPr lang="en-US" sz="1500" b="1" dirty="0"/>
              <a:t> di Origine </a:t>
            </a:r>
            <a:r>
              <a:rPr lang="en-US" sz="1500" b="1" dirty="0" err="1"/>
              <a:t>controllata</a:t>
            </a:r>
            <a:r>
              <a:rPr lang="en-US" sz="1500" b="1" dirty="0"/>
              <a:t> (doc): (330) </a:t>
            </a:r>
            <a:r>
              <a:rPr lang="en-US" sz="1500" b="1" dirty="0" err="1"/>
              <a:t>sujetos</a:t>
            </a:r>
            <a:r>
              <a:rPr lang="en-US" sz="1500" b="1" dirty="0"/>
              <a:t> a boundaries </a:t>
            </a:r>
            <a:r>
              <a:rPr lang="en-US" sz="1500" b="1" dirty="0" err="1"/>
              <a:t>geograficos</a:t>
            </a:r>
            <a:r>
              <a:rPr lang="en-US" sz="1500" b="1" dirty="0"/>
              <a:t> y </a:t>
            </a:r>
            <a:r>
              <a:rPr lang="en-US" sz="1500" b="1" dirty="0" err="1"/>
              <a:t>limitaciones</a:t>
            </a:r>
            <a:r>
              <a:rPr lang="en-US" sz="1500" b="1" dirty="0"/>
              <a:t> de </a:t>
            </a:r>
            <a:r>
              <a:rPr lang="en-US" sz="1500" b="1" dirty="0" err="1"/>
              <a:t>variedad</a:t>
            </a:r>
            <a:r>
              <a:rPr lang="en-US" sz="1500" b="1" dirty="0"/>
              <a:t> de </a:t>
            </a:r>
            <a:r>
              <a:rPr lang="en-US" sz="1500" b="1" dirty="0" err="1"/>
              <a:t>uvas</a:t>
            </a:r>
            <a:r>
              <a:rPr lang="en-US" sz="1500" b="1" dirty="0"/>
              <a:t> y </a:t>
            </a:r>
            <a:r>
              <a:rPr lang="en-US" sz="1500" b="1" dirty="0" err="1"/>
              <a:t>metodo</a:t>
            </a:r>
            <a:r>
              <a:rPr lang="en-US" sz="1500" b="1" dirty="0"/>
              <a:t> de </a:t>
            </a:r>
            <a:r>
              <a:rPr lang="en-US" sz="1500" b="1" dirty="0" err="1"/>
              <a:t>produccio</a:t>
            </a:r>
            <a:r>
              <a:rPr lang="en-US" sz="1500" b="1" dirty="0"/>
              <a:t> con </a:t>
            </a:r>
            <a:r>
              <a:rPr lang="en-US" sz="1500" b="1" dirty="0" err="1"/>
              <a:t>estandares</a:t>
            </a:r>
            <a:r>
              <a:rPr lang="en-US" sz="1500" b="1" dirty="0"/>
              <a:t> </a:t>
            </a:r>
            <a:r>
              <a:rPr lang="en-US" sz="1500" b="1" dirty="0" err="1"/>
              <a:t>minimos</a:t>
            </a:r>
            <a:r>
              <a:rPr lang="en-US" sz="1500" b="1" dirty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b="1" dirty="0" err="1"/>
              <a:t>Denominazione</a:t>
            </a:r>
            <a:r>
              <a:rPr lang="en-US" sz="1500" b="1" dirty="0"/>
              <a:t> di origine </a:t>
            </a:r>
            <a:r>
              <a:rPr lang="en-US" sz="1500" b="1" dirty="0" err="1"/>
              <a:t>controllata</a:t>
            </a:r>
            <a:r>
              <a:rPr lang="en-US" sz="1500" b="1" dirty="0"/>
              <a:t> e </a:t>
            </a:r>
            <a:r>
              <a:rPr lang="en-US" sz="1500" b="1" dirty="0" err="1"/>
              <a:t>garantita</a:t>
            </a:r>
            <a:r>
              <a:rPr lang="en-US" sz="1500" b="1" dirty="0"/>
              <a:t> (</a:t>
            </a:r>
            <a:r>
              <a:rPr lang="en-US" sz="1500" b="1" dirty="0" err="1"/>
              <a:t>docg</a:t>
            </a:r>
            <a:r>
              <a:rPr lang="en-US" sz="1500" b="1" dirty="0"/>
              <a:t>)-73: </a:t>
            </a:r>
            <a:r>
              <a:rPr lang="en-US" sz="1500" b="1" dirty="0" err="1"/>
              <a:t>todos</a:t>
            </a:r>
            <a:r>
              <a:rPr lang="en-US" sz="1500" b="1" dirty="0"/>
              <a:t> </a:t>
            </a:r>
            <a:r>
              <a:rPr lang="en-US" sz="1500" b="1" dirty="0" err="1"/>
              <a:t>los</a:t>
            </a:r>
            <a:r>
              <a:rPr lang="en-US" sz="1500" b="1" dirty="0"/>
              <a:t> </a:t>
            </a:r>
            <a:r>
              <a:rPr lang="en-US" sz="1500" b="1" dirty="0" err="1"/>
              <a:t>requirimientos</a:t>
            </a:r>
            <a:r>
              <a:rPr lang="en-US" sz="1500" b="1" dirty="0"/>
              <a:t> de doc + </a:t>
            </a:r>
            <a:r>
              <a:rPr lang="en-US" sz="1500" b="1" dirty="0" err="1"/>
              <a:t>regulaciones</a:t>
            </a:r>
            <a:r>
              <a:rPr lang="en-US" sz="1500" b="1" dirty="0"/>
              <a:t> mas </a:t>
            </a:r>
            <a:r>
              <a:rPr lang="en-US" sz="1500" b="1" dirty="0" err="1"/>
              <a:t>estrictas</a:t>
            </a:r>
            <a:r>
              <a:rPr lang="en-US" sz="1500" b="1" dirty="0"/>
              <a:t> que </a:t>
            </a:r>
            <a:r>
              <a:rPr lang="en-US" sz="1500" b="1" dirty="0" err="1"/>
              <a:t>incluye</a:t>
            </a:r>
            <a:r>
              <a:rPr lang="en-US" sz="1500" b="1" dirty="0"/>
              <a:t> </a:t>
            </a:r>
            <a:r>
              <a:rPr lang="en-US" sz="1500" b="1" dirty="0" err="1"/>
              <a:t>embotellar</a:t>
            </a:r>
            <a:r>
              <a:rPr lang="en-US" sz="1500" b="1" dirty="0"/>
              <a:t> </a:t>
            </a:r>
            <a:r>
              <a:rPr lang="en-US" sz="1500" b="1" dirty="0" err="1"/>
              <a:t>en</a:t>
            </a:r>
            <a:r>
              <a:rPr lang="en-US" sz="1500" b="1" dirty="0"/>
              <a:t> un area particular, </a:t>
            </a:r>
            <a:r>
              <a:rPr lang="en-US" sz="1500" b="1" dirty="0" err="1"/>
              <a:t>anejamiento</a:t>
            </a:r>
            <a:r>
              <a:rPr lang="en-US" sz="1500" b="1" dirty="0"/>
              <a:t> y </a:t>
            </a:r>
            <a:r>
              <a:rPr lang="en-US" sz="1500" b="1" dirty="0" err="1"/>
              <a:t>caracteristicas</a:t>
            </a:r>
            <a:r>
              <a:rPr lang="en-US" sz="1500" b="1" dirty="0"/>
              <a:t> </a:t>
            </a:r>
            <a:r>
              <a:rPr lang="en-US" sz="1500" b="1" dirty="0" err="1"/>
              <a:t>especificas</a:t>
            </a:r>
            <a:r>
              <a:rPr lang="en-US" sz="1500" b="1" dirty="0"/>
              <a:t> de la region.</a:t>
            </a:r>
            <a:endParaRPr lang="en-PR" sz="15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A9419-C876-7F43-3AF6-EFAAA75A7C3B}"/>
              </a:ext>
            </a:extLst>
          </p:cNvPr>
          <p:cNvSpPr txBox="1"/>
          <p:nvPr/>
        </p:nvSpPr>
        <p:spPr>
          <a:xfrm>
            <a:off x="258792" y="2026221"/>
            <a:ext cx="5950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effectLst/>
                <a:latin typeface="-apple-system"/>
              </a:rPr>
              <a:t>DOC: </a:t>
            </a:r>
          </a:p>
          <a:p>
            <a:pPr algn="l"/>
            <a:endParaRPr lang="en-US" sz="2800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effectLst/>
                <a:latin typeface="-apple-system"/>
              </a:rPr>
              <a:t>Teate</a:t>
            </a:r>
            <a:r>
              <a:rPr lang="en-US" sz="2800" b="0" i="0" dirty="0">
                <a:effectLst/>
                <a:latin typeface="-apple-system"/>
              </a:rPr>
              <a:t> and Terre </a:t>
            </a:r>
            <a:r>
              <a:rPr lang="en-US" sz="2800" b="0" i="0" dirty="0" err="1">
                <a:effectLst/>
                <a:latin typeface="-apple-system"/>
              </a:rPr>
              <a:t>dei</a:t>
            </a:r>
            <a:r>
              <a:rPr lang="en-US" sz="2800" b="0" i="0" dirty="0">
                <a:effectLst/>
                <a:latin typeface="-apple-system"/>
              </a:rPr>
              <a:t> </a:t>
            </a:r>
            <a:r>
              <a:rPr lang="en-US" sz="2800" b="0" i="0" dirty="0" err="1">
                <a:effectLst/>
                <a:latin typeface="-apple-system"/>
              </a:rPr>
              <a:t>Vestini</a:t>
            </a:r>
            <a:r>
              <a:rPr lang="en-US" sz="2800" b="0" i="0" dirty="0">
                <a:effectLst/>
                <a:latin typeface="-apple-system"/>
              </a:rPr>
              <a:t>: </a:t>
            </a:r>
            <a:r>
              <a:rPr lang="en-US" sz="2800" b="0" i="0" dirty="0" err="1">
                <a:effectLst/>
                <a:latin typeface="-apple-system"/>
              </a:rPr>
              <a:t>mínimo</a:t>
            </a:r>
            <a:r>
              <a:rPr lang="en-US" sz="2800" b="0" i="0" dirty="0">
                <a:effectLst/>
                <a:latin typeface="-apple-system"/>
              </a:rPr>
              <a:t> 90 percent Montepulciano y </a:t>
            </a:r>
            <a:r>
              <a:rPr lang="en-US" sz="2800" b="0" i="0" dirty="0" err="1">
                <a:effectLst/>
                <a:latin typeface="-apple-system"/>
              </a:rPr>
              <a:t>otras</a:t>
            </a:r>
            <a:r>
              <a:rPr lang="en-US" sz="2800" b="0" i="0" dirty="0">
                <a:effectLst/>
                <a:latin typeface="-apple-system"/>
              </a:rPr>
              <a:t> </a:t>
            </a:r>
            <a:r>
              <a:rPr lang="en-US" sz="2800" b="0" i="0" dirty="0" err="1">
                <a:effectLst/>
                <a:latin typeface="-apple-system"/>
              </a:rPr>
              <a:t>variedades</a:t>
            </a:r>
            <a:r>
              <a:rPr lang="en-US" sz="2800" dirty="0">
                <a:latin typeface="-apple-system"/>
              </a:rPr>
              <a:t>.</a:t>
            </a:r>
            <a:endParaRPr lang="en-US" sz="2800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-apple-system"/>
              </a:rPr>
              <a:t>Alto </a:t>
            </a:r>
            <a:r>
              <a:rPr lang="en-US" sz="2800" b="0" i="0" dirty="0" err="1">
                <a:effectLst/>
                <a:latin typeface="-apple-system"/>
              </a:rPr>
              <a:t>Tirino</a:t>
            </a:r>
            <a:r>
              <a:rPr lang="en-US" sz="2800" b="0" i="0" dirty="0">
                <a:effectLst/>
                <a:latin typeface="-apple-system"/>
              </a:rPr>
              <a:t> and Terre </a:t>
            </a:r>
            <a:r>
              <a:rPr lang="en-US" sz="2800" b="0" i="0" dirty="0" err="1">
                <a:effectLst/>
                <a:latin typeface="-apple-system"/>
              </a:rPr>
              <a:t>dej</a:t>
            </a:r>
            <a:r>
              <a:rPr lang="en-US" sz="2800" b="0" i="0" dirty="0">
                <a:effectLst/>
                <a:latin typeface="-apple-system"/>
              </a:rPr>
              <a:t> </a:t>
            </a:r>
            <a:r>
              <a:rPr lang="en-US" sz="2800" b="0" i="0" dirty="0" err="1">
                <a:effectLst/>
                <a:latin typeface="-apple-system"/>
              </a:rPr>
              <a:t>Peligni</a:t>
            </a:r>
            <a:r>
              <a:rPr lang="en-US" sz="2800" b="0" i="0" dirty="0">
                <a:effectLst/>
                <a:latin typeface="-apple-system"/>
              </a:rPr>
              <a:t>: </a:t>
            </a:r>
            <a:r>
              <a:rPr lang="en-US" sz="2800" b="0" i="0" dirty="0" err="1">
                <a:effectLst/>
                <a:latin typeface="-apple-system"/>
              </a:rPr>
              <a:t>mínimo</a:t>
            </a:r>
            <a:r>
              <a:rPr lang="en-US" sz="2800" b="0" i="0" dirty="0">
                <a:effectLst/>
                <a:latin typeface="-apple-system"/>
              </a:rPr>
              <a:t> 95 </a:t>
            </a:r>
            <a:r>
              <a:rPr lang="en-US" sz="2800" b="0" i="0" dirty="0" err="1">
                <a:effectLst/>
                <a:latin typeface="-apple-system"/>
              </a:rPr>
              <a:t>porciento</a:t>
            </a:r>
            <a:r>
              <a:rPr lang="en-US" sz="2800" b="0" i="0" dirty="0">
                <a:effectLst/>
                <a:latin typeface="-apple-system"/>
              </a:rPr>
              <a:t> Montepulciano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effectLst/>
                <a:latin typeface="-apple-system"/>
              </a:rPr>
              <a:t>Casauria</a:t>
            </a:r>
            <a:r>
              <a:rPr lang="en-US" sz="2800" b="0" i="0" dirty="0">
                <a:effectLst/>
                <a:latin typeface="-apple-system"/>
              </a:rPr>
              <a:t>: 100 percent Montepulciano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43E8F1-7667-D798-10AA-C30108863D9C}"/>
              </a:ext>
            </a:extLst>
          </p:cNvPr>
          <p:cNvCxnSpPr/>
          <p:nvPr/>
        </p:nvCxnSpPr>
        <p:spPr>
          <a:xfrm flipV="1">
            <a:off x="6209211" y="276045"/>
            <a:ext cx="0" cy="644543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7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0F53-F42C-A106-C0BF-C0CE23EC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Cont.</a:t>
            </a:r>
            <a:endParaRPr lang="en-P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9494-53C3-C30E-EEEA-B87334413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PGI WINES:  INDICAZIONE GOEGRAFICA PROTETTA (IGP) O INDICAZIONE GEOGRAFICA TIPICA (IGT).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CLASSICO: “ DE UNA ZONA PARTICULAR – MEJORES VINOS DEL AREA”.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RISERVA: ALTO NIVEL DE ALCOHOL Y MAS TIEMPO DE ANEJAMIENTO QUE LOS MINIMOS ESTIPULADOS POR LEYES DE APELLACION.</a:t>
            </a:r>
            <a:endParaRPr lang="en-PR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C3A8-81FE-4000-87D9-0657D65BB3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995EB-26D9-4191-D887-04BF6B63D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8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A5BF42-A38F-B33B-0318-B5F9BBD89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24" y="-4540"/>
            <a:ext cx="9952416" cy="686707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72D5-3BB8-2919-B11E-B68B0286EE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4A7C4-8DE3-A1FB-47B8-2347848DD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36D42-DBB2-2C65-3966-08DF9BDCA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0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81330-A59C-4CCA-93EA-79083C56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89" y="290588"/>
            <a:ext cx="10890565" cy="589966"/>
          </a:xfrm>
        </p:spPr>
        <p:txBody>
          <a:bodyPr/>
          <a:lstStyle/>
          <a:p>
            <a:r>
              <a:rPr lang="en-US" b="1" dirty="0" err="1"/>
              <a:t>Montepuliciano</a:t>
            </a:r>
            <a:r>
              <a:rPr lang="en-US" b="1" dirty="0"/>
              <a:t> d’ Abruzzo DOC</a:t>
            </a:r>
            <a:br>
              <a:rPr lang="en-US" dirty="0"/>
            </a:br>
            <a:endParaRPr lang="en-US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E7AE8A72-7DAE-42BD-99C5-FF9C91A3B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BB31DF5-C74E-43EC-894C-2E5DC0D5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EA524-CE95-3630-56FA-F9C39D623535}"/>
              </a:ext>
            </a:extLst>
          </p:cNvPr>
          <p:cNvSpPr txBox="1"/>
          <p:nvPr/>
        </p:nvSpPr>
        <p:spPr>
          <a:xfrm>
            <a:off x="326775" y="1524258"/>
            <a:ext cx="118652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Taninos</a:t>
            </a:r>
            <a:r>
              <a:rPr lang="en-US" sz="2800" dirty="0"/>
              <a:t> gentiles (++) y </a:t>
            </a:r>
            <a:r>
              <a:rPr lang="en-US" sz="2800" dirty="0" err="1"/>
              <a:t>acidez</a:t>
            </a:r>
            <a:r>
              <a:rPr lang="en-US" sz="2800" dirty="0"/>
              <a:t> </a:t>
            </a:r>
            <a:r>
              <a:rPr lang="en-US" sz="2800" dirty="0" err="1"/>
              <a:t>mediana</a:t>
            </a:r>
            <a:r>
              <a:rPr lang="en-US" sz="2800" dirty="0"/>
              <a:t> (++).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Maduración</a:t>
            </a:r>
            <a:r>
              <a:rPr lang="en-US" sz="2800" dirty="0"/>
              <a:t> </a:t>
            </a:r>
            <a:r>
              <a:rPr lang="en-US" sz="2800" dirty="0" err="1"/>
              <a:t>tardía</a:t>
            </a:r>
            <a:r>
              <a:rPr lang="en-US" sz="2800" dirty="0"/>
              <a:t> – </a:t>
            </a:r>
            <a:r>
              <a:rPr lang="en-US" sz="2800" dirty="0" err="1"/>
              <a:t>por</a:t>
            </a:r>
            <a:r>
              <a:rPr lang="en-US" sz="2800" dirty="0"/>
              <a:t> lo que </a:t>
            </a:r>
            <a:r>
              <a:rPr lang="en-US" sz="2800" dirty="0" err="1"/>
              <a:t>necesita</a:t>
            </a:r>
            <a:r>
              <a:rPr lang="en-US" sz="2800" dirty="0"/>
              <a:t> de un </a:t>
            </a:r>
            <a:r>
              <a:rPr lang="en-US" sz="2800" dirty="0" err="1"/>
              <a:t>clima</a:t>
            </a:r>
            <a:r>
              <a:rPr lang="en-US" sz="2800" dirty="0"/>
              <a:t> </a:t>
            </a:r>
            <a:r>
              <a:rPr lang="en-US" sz="2800" dirty="0" err="1"/>
              <a:t>cálido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Añejadas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barricas</a:t>
            </a:r>
            <a:r>
              <a:rPr lang="en-US" sz="2800" dirty="0"/>
              <a:t> de roble </a:t>
            </a:r>
            <a:r>
              <a:rPr lang="en-US" sz="2800" dirty="0" err="1"/>
              <a:t>por</a:t>
            </a:r>
            <a:r>
              <a:rPr lang="en-US" sz="2800" dirty="0"/>
              <a:t> un </a:t>
            </a:r>
            <a:r>
              <a:rPr lang="en-US" sz="2800" dirty="0" err="1"/>
              <a:t>periódo</a:t>
            </a:r>
            <a:r>
              <a:rPr lang="en-US" sz="2800" dirty="0"/>
              <a:t> </a:t>
            </a:r>
            <a:r>
              <a:rPr lang="en-US" sz="2800" dirty="0" err="1"/>
              <a:t>prolongado</a:t>
            </a:r>
            <a:r>
              <a:rPr lang="en-US" sz="2800" dirty="0"/>
              <a:t> para </a:t>
            </a:r>
            <a:r>
              <a:rPr lang="en-US" sz="2800" dirty="0" err="1"/>
              <a:t>disminuir</a:t>
            </a:r>
            <a:r>
              <a:rPr lang="en-US" sz="2800" dirty="0"/>
              <a:t> o </a:t>
            </a:r>
            <a:r>
              <a:rPr lang="en-US" sz="2800" dirty="0" err="1"/>
              <a:t>suavizar</a:t>
            </a:r>
            <a:r>
              <a:rPr lang="en-US" sz="2800" dirty="0"/>
              <a:t> las </a:t>
            </a:r>
            <a:r>
              <a:rPr lang="en-US" sz="2800" dirty="0" err="1"/>
              <a:t>taninas</a:t>
            </a:r>
            <a:r>
              <a:rPr lang="en-US" sz="2800" dirty="0"/>
              <a:t> y 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vez</a:t>
            </a:r>
            <a:r>
              <a:rPr lang="en-US" sz="2800" dirty="0"/>
              <a:t> </a:t>
            </a:r>
            <a:r>
              <a:rPr lang="en-US" sz="2800" dirty="0" err="1"/>
              <a:t>añadir</a:t>
            </a:r>
            <a:r>
              <a:rPr lang="en-US" sz="2800" dirty="0"/>
              <a:t> “</a:t>
            </a:r>
            <a:r>
              <a:rPr lang="en-US" sz="2800" dirty="0" err="1"/>
              <a:t>spicyness</a:t>
            </a:r>
            <a:r>
              <a:rPr lang="en-US" sz="28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mayoría</a:t>
            </a:r>
            <a:r>
              <a:rPr lang="en-US" sz="2800" dirty="0"/>
              <a:t>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producción</a:t>
            </a:r>
            <a:r>
              <a:rPr lang="en-US" sz="2800" dirty="0"/>
              <a:t> es para vinos </a:t>
            </a:r>
            <a:r>
              <a:rPr lang="en-US" sz="2800" dirty="0" err="1"/>
              <a:t>baratos</a:t>
            </a:r>
            <a:r>
              <a:rPr lang="en-US" sz="2800" dirty="0"/>
              <a:t> (cheap), sin embargo hay vinos  que se </a:t>
            </a:r>
            <a:r>
              <a:rPr lang="en-US" sz="2800" dirty="0" err="1"/>
              <a:t>consideran</a:t>
            </a:r>
            <a:r>
              <a:rPr lang="en-US" sz="2800" dirty="0"/>
              <a:t> de lo </a:t>
            </a:r>
            <a:r>
              <a:rPr lang="en-US" sz="2800" dirty="0" err="1"/>
              <a:t>mejor</a:t>
            </a:r>
            <a:r>
              <a:rPr lang="en-US" sz="2800" dirty="0"/>
              <a:t> de Italia.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 </a:t>
            </a:r>
            <a:r>
              <a:rPr lang="en-US" sz="2800" dirty="0" err="1"/>
              <a:t>hacen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zona </a:t>
            </a:r>
            <a:r>
              <a:rPr lang="en-US" sz="2800" dirty="0" err="1"/>
              <a:t>muchos</a:t>
            </a:r>
            <a:r>
              <a:rPr lang="en-US" sz="2800" dirty="0"/>
              <a:t> vinos simples y </a:t>
            </a:r>
            <a:r>
              <a:rPr lang="en-US" sz="2800" dirty="0" err="1"/>
              <a:t>frutosos</a:t>
            </a:r>
            <a:r>
              <a:rPr lang="en-US" sz="2800" dirty="0"/>
              <a:t>, sin </a:t>
            </a:r>
            <a:r>
              <a:rPr lang="en-US" sz="2800" dirty="0" err="1"/>
              <a:t>añejamiento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barrica</a:t>
            </a:r>
            <a:r>
              <a:rPr lang="en-US" sz="2800" dirty="0"/>
              <a:t> (</a:t>
            </a:r>
            <a:r>
              <a:rPr lang="en-US" sz="2800" dirty="0" err="1"/>
              <a:t>Ej</a:t>
            </a:r>
            <a:r>
              <a:rPr lang="en-US" sz="2800" dirty="0"/>
              <a:t>. </a:t>
            </a:r>
            <a:r>
              <a:rPr lang="en-US" sz="2800" dirty="0" err="1"/>
              <a:t>Cerasuolo</a:t>
            </a:r>
            <a:r>
              <a:rPr lang="en-US" sz="2800" dirty="0"/>
              <a:t> d’ Abruzzo DOC – Pale Cherry – Rosado </a:t>
            </a:r>
            <a:r>
              <a:rPr lang="en-US" sz="2800" dirty="0" err="1"/>
              <a:t>consumido</a:t>
            </a:r>
            <a:r>
              <a:rPr lang="en-US" sz="2800" dirty="0"/>
              <a:t> </a:t>
            </a:r>
            <a:r>
              <a:rPr lang="en-US" sz="2800" dirty="0" err="1"/>
              <a:t>mayormente</a:t>
            </a:r>
            <a:r>
              <a:rPr lang="en-US" sz="2800" dirty="0"/>
              <a:t> </a:t>
            </a:r>
            <a:r>
              <a:rPr lang="en-US" sz="2800" dirty="0" err="1"/>
              <a:t>frío</a:t>
            </a:r>
            <a:r>
              <a:rPr lang="en-US" sz="2800" dirty="0"/>
              <a:t> y </a:t>
            </a:r>
            <a:r>
              <a:rPr lang="en-US" sz="2800" dirty="0" err="1"/>
              <a:t>en</a:t>
            </a:r>
            <a:r>
              <a:rPr lang="en-US" sz="2800" dirty="0"/>
              <a:t> Verano).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Regiones de Montepulciano con Buena </a:t>
            </a:r>
            <a:r>
              <a:rPr lang="en-US" sz="2800" dirty="0" err="1"/>
              <a:t>puntuación</a:t>
            </a:r>
            <a:r>
              <a:rPr lang="en-US" sz="2800" dirty="0"/>
              <a:t>: DOCG </a:t>
            </a:r>
            <a:r>
              <a:rPr lang="en-US" sz="2800" dirty="0" err="1"/>
              <a:t>Colline</a:t>
            </a:r>
            <a:r>
              <a:rPr lang="en-US" sz="2800" dirty="0"/>
              <a:t> </a:t>
            </a:r>
            <a:r>
              <a:rPr lang="en-US" sz="2800" dirty="0" err="1"/>
              <a:t>Teramane</a:t>
            </a:r>
            <a:r>
              <a:rPr lang="en-US" sz="2800" dirty="0"/>
              <a:t> y </a:t>
            </a:r>
            <a:r>
              <a:rPr lang="en-US" sz="2800" dirty="0" err="1"/>
              <a:t>Tullum</a:t>
            </a:r>
            <a:r>
              <a:rPr lang="en-US" sz="2800" dirty="0"/>
              <a:t> (Terre </a:t>
            </a:r>
            <a:r>
              <a:rPr lang="en-US" sz="2800" dirty="0" err="1"/>
              <a:t>Tollesi</a:t>
            </a:r>
            <a:r>
              <a:rPr lang="en-US" sz="2800" dirty="0"/>
              <a:t>).</a:t>
            </a:r>
            <a:endParaRPr lang="en-PR" sz="2800" dirty="0"/>
          </a:p>
        </p:txBody>
      </p:sp>
    </p:spTree>
    <p:extLst>
      <p:ext uri="{BB962C8B-B14F-4D97-AF65-F5344CB8AC3E}">
        <p14:creationId xmlns:p14="http://schemas.microsoft.com/office/powerpoint/2010/main" val="86743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42B96-5F70-D59B-ACB0-794E3C7D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2F2EF-7B6C-29B8-D4E1-C1787585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18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3AC881-B51E-115A-095A-3AEDF6A8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84" y="0"/>
            <a:ext cx="195453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6143D-0281-C6A1-8C45-2D216F523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20" r="41865" b="14452"/>
          <a:stretch/>
        </p:blipFill>
        <p:spPr>
          <a:xfrm>
            <a:off x="3265714" y="0"/>
            <a:ext cx="1661697" cy="67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383B4-366B-E64B-22BC-A62354537A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B2736-896E-9691-C097-20B78FC97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B2D6-9851-2CC0-C500-B859AEF0C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DD1F0-A439-E063-F57F-E4465A35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155" y="483079"/>
            <a:ext cx="6765985" cy="314722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/>
              <a:t>Datos</a:t>
            </a:r>
            <a:r>
              <a:rPr lang="en-US" sz="3200" b="1" dirty="0"/>
              <a:t> de la </a:t>
            </a:r>
            <a:r>
              <a:rPr lang="en-US" sz="3200" b="1" dirty="0" err="1"/>
              <a:t>Región</a:t>
            </a:r>
            <a:endParaRPr lang="en-US" sz="3200" b="1" dirty="0"/>
          </a:p>
          <a:p>
            <a:r>
              <a:rPr lang="en-US" sz="3200" b="1" dirty="0" err="1"/>
              <a:t>Clima</a:t>
            </a:r>
            <a:r>
              <a:rPr lang="en-US" sz="3200" b="1" dirty="0"/>
              <a:t> y </a:t>
            </a:r>
            <a:r>
              <a:rPr lang="en-US" sz="3200" b="1" dirty="0" err="1"/>
              <a:t>Geografía</a:t>
            </a:r>
            <a:endParaRPr lang="en-US" sz="3200" b="1" dirty="0"/>
          </a:p>
          <a:p>
            <a:r>
              <a:rPr lang="en-US" sz="3200" b="1" dirty="0" err="1"/>
              <a:t>Etiquetas</a:t>
            </a:r>
            <a:r>
              <a:rPr lang="en-US" sz="3200" b="1" dirty="0"/>
              <a:t>, DOC, DOCG</a:t>
            </a:r>
          </a:p>
          <a:p>
            <a:r>
              <a:rPr lang="en-US" sz="3200" b="1" dirty="0" err="1"/>
              <a:t>Viticultura</a:t>
            </a:r>
            <a:r>
              <a:rPr lang="en-US" sz="3200" b="1" dirty="0"/>
              <a:t>, </a:t>
            </a:r>
            <a:r>
              <a:rPr lang="en-US" sz="3200" b="1" dirty="0" err="1"/>
              <a:t>Variedades</a:t>
            </a:r>
            <a:endParaRPr lang="en-US" sz="3200" b="1" dirty="0"/>
          </a:p>
          <a:p>
            <a:r>
              <a:rPr lang="en-US" sz="3200" b="1" dirty="0" err="1"/>
              <a:t>Resúmen</a:t>
            </a:r>
            <a:endParaRPr lang="en-US" sz="3200" b="1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/>
        </p:blipFill>
        <p:spPr>
          <a:xfrm>
            <a:off x="8913100" y="4142232"/>
            <a:ext cx="2606040" cy="2075688"/>
          </a:xfrm>
        </p:spPr>
      </p:pic>
      <p:sp>
        <p:nvSpPr>
          <p:cNvPr id="74" name="Date Placeholder 73">
            <a:extLst>
              <a:ext uri="{FF2B5EF4-FFF2-40B4-BE49-F238E27FC236}">
                <a16:creationId xmlns:a16="http://schemas.microsoft.com/office/drawing/2014/main" id="{F58157BD-826A-4A73-AFE3-4DC840C3F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2023 </a:t>
            </a:r>
            <a:r>
              <a:rPr lang="en-US" dirty="0" err="1"/>
              <a:t>rakd</a:t>
            </a:r>
            <a:endParaRPr lang="en-US" dirty="0"/>
          </a:p>
        </p:txBody>
      </p:sp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Abruzzo Region </a:t>
            </a:r>
            <a:r>
              <a:rPr lang="en-US" dirty="0" err="1"/>
              <a:t>vinicola</a:t>
            </a:r>
            <a:r>
              <a:rPr lang="en-US" dirty="0"/>
              <a:t> (RAKD)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A5BF42-A38F-B33B-0318-B5F9BBD89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24" y="-4540"/>
            <a:ext cx="9952416" cy="686707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72D5-3BB8-2919-B11E-B68B0286EE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4A7C4-8DE3-A1FB-47B8-2347848DD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36D42-DBB2-2C65-3966-08DF9BDCA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6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6D3F-97F7-BCE8-94EA-3D720AF5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406"/>
            <a:ext cx="10515600" cy="819738"/>
          </a:xfrm>
        </p:spPr>
        <p:txBody>
          <a:bodyPr/>
          <a:lstStyle/>
          <a:p>
            <a:r>
              <a:rPr lang="en-US" b="1" dirty="0" err="1"/>
              <a:t>Trebbiano</a:t>
            </a:r>
            <a:r>
              <a:rPr lang="en-US" b="1" dirty="0"/>
              <a:t> d’ Abruzzo 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BCB3-57D3-3ADE-3981-5DEDC3F0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1756"/>
            <a:ext cx="10686691" cy="4658055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Uva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Bombino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Bianco local o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Trebbiano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Toscano**, conjunto a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otras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variedades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locales. (85% y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resto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puede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ser de </a:t>
            </a:r>
            <a:r>
              <a:rPr lang="it-IT" sz="26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  <a:t>Malvasia Toscano, Cococciola y Passerina.</a:t>
            </a:r>
          </a:p>
          <a:p>
            <a:r>
              <a:rPr lang="it-IT" sz="26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Añejamiento mínimo de 5 meses, alcohol por volumen al menos 11.5%.</a:t>
            </a:r>
          </a:p>
          <a:p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Vino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esta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zona se produce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grandes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cantidades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vendimias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amplias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recomienda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beber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joven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y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frío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mayormente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pezcado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Los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productores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buscan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; color, aromas,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cuerpo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concentración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prolongada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y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capacidad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guarda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por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lo que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estos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vinos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tienen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alguna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similitud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los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Blancos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Borgona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{Masciarelli}.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63F24-F66D-2D1F-1481-D69423894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B05C3-0069-1444-A9C9-AF3969F34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3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8733B-FB88-26E7-4120-A6815B7805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B6D29-284A-206C-BFCC-84035C283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05FD3-22CF-818D-8BE9-9B9D2746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686526"/>
            <a:ext cx="5294969" cy="4284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0934F-4077-F154-FCB6-DF4FFF5AA1E6}"/>
              </a:ext>
            </a:extLst>
          </p:cNvPr>
          <p:cNvSpPr txBox="1"/>
          <p:nvPr/>
        </p:nvSpPr>
        <p:spPr>
          <a:xfrm>
            <a:off x="6635932" y="2828834"/>
            <a:ext cx="502920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0" i="0" dirty="0">
                <a:effectLst/>
                <a:latin typeface="Arial" panose="020B0604020202020204" pitchFamily="34" charset="0"/>
              </a:rPr>
              <a:t>Color: Amarillo.</a:t>
            </a:r>
          </a:p>
          <a:p>
            <a:endParaRPr lang="en-US" sz="2100" b="0" i="0" dirty="0">
              <a:effectLst/>
              <a:latin typeface="Arial" panose="020B0604020202020204" pitchFamily="34" charset="0"/>
            </a:endParaRPr>
          </a:p>
          <a:p>
            <a:r>
              <a:rPr lang="en-US" sz="2100" b="0" i="0" dirty="0">
                <a:effectLst/>
                <a:latin typeface="Arial" panose="020B0604020202020204" pitchFamily="34" charset="0"/>
              </a:rPr>
              <a:t>Aroma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delicado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 con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notas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florales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melocotón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n-US" sz="2100" dirty="0">
              <a:latin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</a:rPr>
              <a:t>Al Gusto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: vino con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cuerpo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 Redondo, mineral,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delicado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 y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persistente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n-US" sz="2100" b="0" i="0" dirty="0">
              <a:effectLst/>
              <a:latin typeface="Arial" panose="020B0604020202020204" pitchFamily="34" charset="0"/>
            </a:endParaRPr>
          </a:p>
          <a:p>
            <a:r>
              <a:rPr lang="en-US" sz="2100" b="0" i="0" dirty="0" err="1">
                <a:effectLst/>
                <a:latin typeface="Arial" panose="020B0604020202020204" pitchFamily="34" charset="0"/>
              </a:rPr>
              <a:t>Servicio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temperatura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2100" b="0" i="0" dirty="0" err="1">
                <a:effectLst/>
                <a:latin typeface="Arial" panose="020B0604020202020204" pitchFamily="34" charset="0"/>
              </a:rPr>
              <a:t>ambiente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.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3D118-A206-03C7-3B1B-11BCBF83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83" y="322217"/>
            <a:ext cx="4409857" cy="186948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A42410-8A46-DB96-ED7E-9A3A4ED5A7AE}"/>
              </a:ext>
            </a:extLst>
          </p:cNvPr>
          <p:cNvCxnSpPr/>
          <p:nvPr/>
        </p:nvCxnSpPr>
        <p:spPr>
          <a:xfrm>
            <a:off x="5791200" y="3100251"/>
            <a:ext cx="71410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8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A5BF42-A38F-B33B-0318-B5F9BBD89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119" y="0"/>
            <a:ext cx="9952416" cy="686707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72D5-3BB8-2919-B11E-B68B0286EE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36D42-DBB2-2C65-3966-08DF9BDCA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8C60-B67A-9148-4B67-EEA90D8B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52"/>
            <a:ext cx="10515600" cy="8197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Open Sans"/>
              </a:rPr>
              <a:t>Controguerra</a:t>
            </a:r>
            <a:r>
              <a:rPr lang="en-US" b="1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Open Sans"/>
              </a:rPr>
              <a:t> DOC</a:t>
            </a:r>
            <a:br>
              <a:rPr lang="en-US" b="1" i="0" dirty="0">
                <a:solidFill>
                  <a:srgbClr val="99131F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D6B88-8184-9D66-4BCB-3D2DB94D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865"/>
            <a:ext cx="10867845" cy="48047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500" b="1" dirty="0"/>
              <a:t>40 </a:t>
            </a:r>
            <a:r>
              <a:rPr lang="en-US" sz="2500" b="1" dirty="0" err="1"/>
              <a:t>hectáreas</a:t>
            </a:r>
            <a:r>
              <a:rPr lang="en-US" sz="25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/>
              <a:t>1996 </a:t>
            </a:r>
            <a:r>
              <a:rPr lang="en-US" sz="2500" b="1" dirty="0" err="1"/>
              <a:t>fecha</a:t>
            </a:r>
            <a:r>
              <a:rPr lang="en-US" sz="2500" b="1" dirty="0"/>
              <a:t> clave para </a:t>
            </a:r>
            <a:r>
              <a:rPr lang="en-US" sz="2500" b="1" dirty="0" err="1"/>
              <a:t>esta</a:t>
            </a:r>
            <a:r>
              <a:rPr lang="en-US" sz="2500" b="1" dirty="0"/>
              <a:t> </a:t>
            </a:r>
            <a:r>
              <a:rPr lang="en-US" sz="2500" b="1" dirty="0" err="1"/>
              <a:t>región</a:t>
            </a:r>
            <a:r>
              <a:rPr lang="en-US" sz="25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 err="1"/>
              <a:t>Producción</a:t>
            </a:r>
            <a:r>
              <a:rPr lang="en-US" sz="2500" b="1" dirty="0"/>
              <a:t> de Buena </a:t>
            </a:r>
            <a:r>
              <a:rPr lang="en-US" sz="2500" b="1" dirty="0" err="1"/>
              <a:t>clasificación</a:t>
            </a:r>
            <a:r>
              <a:rPr lang="en-US" sz="25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 err="1"/>
              <a:t>Reglamentación</a:t>
            </a:r>
            <a:r>
              <a:rPr lang="en-US" sz="2500" b="1" dirty="0"/>
              <a:t> </a:t>
            </a:r>
            <a:r>
              <a:rPr lang="en-US" sz="2500" b="1" dirty="0" err="1"/>
              <a:t>establece</a:t>
            </a:r>
            <a:r>
              <a:rPr lang="en-US" sz="2500" b="1" dirty="0"/>
              <a:t> un 85% de </a:t>
            </a:r>
            <a:r>
              <a:rPr lang="en-US" sz="2500" b="1" dirty="0" err="1"/>
              <a:t>una</a:t>
            </a:r>
            <a:r>
              <a:rPr lang="en-US" sz="2500" b="1" dirty="0"/>
              <a:t> </a:t>
            </a:r>
            <a:r>
              <a:rPr lang="en-US" sz="2500" b="1" dirty="0" err="1"/>
              <a:t>variedad</a:t>
            </a:r>
            <a:r>
              <a:rPr lang="en-US" sz="2500" b="1" dirty="0"/>
              <a:t> (Chardonnay, </a:t>
            </a:r>
            <a:r>
              <a:rPr lang="en-US" sz="2500" b="1" dirty="0" err="1"/>
              <a:t>Passerina</a:t>
            </a:r>
            <a:r>
              <a:rPr lang="en-US" sz="2500" b="1" dirty="0"/>
              <a:t>, Pecorino, Cabernet Sauvignon and/or Cabernet Franc y Merlot.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/>
              <a:t>Bianco ( 50% </a:t>
            </a:r>
            <a:r>
              <a:rPr lang="en-US" sz="2500" b="1" dirty="0" err="1"/>
              <a:t>Trebbiano</a:t>
            </a:r>
            <a:r>
              <a:rPr lang="en-US" sz="2500" b="1" dirty="0"/>
              <a:t> d’ Abruzzo y </a:t>
            </a:r>
            <a:r>
              <a:rPr lang="en-US" sz="2500" b="1" dirty="0" err="1"/>
              <a:t>mínimo</a:t>
            </a:r>
            <a:r>
              <a:rPr lang="en-US" sz="2500" b="1" dirty="0"/>
              <a:t> 10% </a:t>
            </a:r>
            <a:r>
              <a:rPr lang="en-US" sz="2500" b="1" dirty="0" err="1"/>
              <a:t>Passerina</a:t>
            </a:r>
            <a:r>
              <a:rPr lang="en-US" sz="25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 err="1"/>
              <a:t>Rosato</a:t>
            </a:r>
            <a:r>
              <a:rPr lang="en-US" sz="2500" b="1" dirty="0"/>
              <a:t> </a:t>
            </a:r>
            <a:r>
              <a:rPr lang="en-US" sz="2500" b="1" dirty="0" err="1"/>
              <a:t>mínimo</a:t>
            </a:r>
            <a:r>
              <a:rPr lang="en-US" sz="2500" b="1" dirty="0"/>
              <a:t> 70% Montepulciano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 err="1"/>
              <a:t>Espumantes</a:t>
            </a:r>
            <a:r>
              <a:rPr lang="en-US" sz="2500" b="1" dirty="0"/>
              <a:t> al </a:t>
            </a:r>
            <a:r>
              <a:rPr lang="en-US" sz="2500" b="1" dirty="0" err="1"/>
              <a:t>menos</a:t>
            </a:r>
            <a:r>
              <a:rPr lang="en-US" sz="2500" b="1" dirty="0"/>
              <a:t> 60% </a:t>
            </a:r>
            <a:r>
              <a:rPr lang="en-US" sz="2500" b="1" dirty="0" err="1"/>
              <a:t>Trebianno</a:t>
            </a:r>
            <a:r>
              <a:rPr lang="en-US" sz="2500" b="1" dirty="0"/>
              <a:t>, 30% Chardonnay, </a:t>
            </a:r>
            <a:r>
              <a:rPr lang="en-US" sz="2500" b="1" dirty="0" err="1"/>
              <a:t>Pecroino</a:t>
            </a:r>
            <a:r>
              <a:rPr lang="en-US" sz="2500" b="1" dirty="0"/>
              <a:t> o </a:t>
            </a:r>
            <a:r>
              <a:rPr lang="en-US" sz="2500" b="1" dirty="0" err="1"/>
              <a:t>Verdicchio</a:t>
            </a:r>
            <a:r>
              <a:rPr lang="en-US" sz="25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 err="1"/>
              <a:t>Passito</a:t>
            </a:r>
            <a:r>
              <a:rPr lang="en-US" sz="2500" b="1" dirty="0"/>
              <a:t> Rosso ( </a:t>
            </a:r>
            <a:r>
              <a:rPr lang="en-US" sz="2500" b="1" dirty="0" err="1"/>
              <a:t>montepulicinao</a:t>
            </a:r>
            <a:r>
              <a:rPr lang="en-US" sz="2500" b="1" dirty="0"/>
              <a:t> </a:t>
            </a:r>
            <a:r>
              <a:rPr lang="en-US" sz="2500" b="1" dirty="0" err="1"/>
              <a:t>mínimo</a:t>
            </a:r>
            <a:r>
              <a:rPr lang="en-US" sz="2500" b="1" dirty="0"/>
              <a:t> 70%).  </a:t>
            </a:r>
            <a:r>
              <a:rPr lang="en-US" sz="2500" b="1" dirty="0" err="1"/>
              <a:t>Passito</a:t>
            </a:r>
            <a:r>
              <a:rPr lang="en-US" sz="2500" b="1" dirty="0"/>
              <a:t> Bianco 60% Malvasia, </a:t>
            </a:r>
            <a:r>
              <a:rPr lang="en-US" sz="2500" b="1" dirty="0" err="1"/>
              <a:t>Passerina</a:t>
            </a:r>
            <a:r>
              <a:rPr lang="en-US" sz="2500" b="1" dirty="0"/>
              <a:t> o </a:t>
            </a:r>
            <a:r>
              <a:rPr lang="en-US" sz="2500" b="1" dirty="0" err="1"/>
              <a:t>Trebbiano</a:t>
            </a:r>
            <a:r>
              <a:rPr lang="en-US" sz="2500" b="1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1" dirty="0" err="1"/>
              <a:t>Annoso</a:t>
            </a:r>
            <a:r>
              <a:rPr lang="en-US" sz="2500" b="1" dirty="0"/>
              <a:t>: </a:t>
            </a:r>
            <a:r>
              <a:rPr lang="en-US" sz="2500" b="1" dirty="0" err="1"/>
              <a:t>término</a:t>
            </a:r>
            <a:r>
              <a:rPr lang="en-US" sz="2500" b="1" dirty="0"/>
              <a:t> que se le </a:t>
            </a:r>
            <a:r>
              <a:rPr lang="en-US" sz="2500" b="1" dirty="0" err="1"/>
              <a:t>brinda</a:t>
            </a:r>
            <a:r>
              <a:rPr lang="en-US" sz="2500" b="1" dirty="0"/>
              <a:t> a vinos </a:t>
            </a:r>
            <a:r>
              <a:rPr lang="en-US" sz="2500" b="1" dirty="0" err="1"/>
              <a:t>añejados</a:t>
            </a:r>
            <a:r>
              <a:rPr lang="en-US" sz="2500" b="1" dirty="0"/>
              <a:t> </a:t>
            </a:r>
            <a:r>
              <a:rPr lang="en-US" sz="2500" b="1" dirty="0" err="1"/>
              <a:t>en</a:t>
            </a:r>
            <a:r>
              <a:rPr lang="en-US" sz="2500" b="1" dirty="0"/>
              <a:t> </a:t>
            </a:r>
            <a:r>
              <a:rPr lang="en-US" sz="2500" b="1" dirty="0" err="1"/>
              <a:t>barricas</a:t>
            </a:r>
            <a:r>
              <a:rPr lang="en-US" sz="2500" b="1" dirty="0"/>
              <a:t> </a:t>
            </a:r>
            <a:r>
              <a:rPr lang="en-US" sz="2500" b="1" dirty="0" err="1"/>
              <a:t>pequeñas</a:t>
            </a:r>
            <a:r>
              <a:rPr lang="en-US" sz="2500" b="1" dirty="0"/>
              <a:t> al </a:t>
            </a:r>
            <a:r>
              <a:rPr lang="en-US" sz="2500" b="1" dirty="0" err="1"/>
              <a:t>menos</a:t>
            </a:r>
            <a:r>
              <a:rPr lang="en-US" sz="2500" b="1" dirty="0"/>
              <a:t> 30 meses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491E-870D-6B3E-27FE-1CF23183AB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A5F8-AB33-14F1-5C30-8757952B2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1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6841-B5EE-7C19-94FE-95E6FFB7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Resumen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5FE9-4B9D-FFA8-74BC-E45D57B83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250"/>
            <a:ext cx="10515600" cy="41903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Montepulciano + </a:t>
            </a:r>
            <a:r>
              <a:rPr lang="en-US" sz="3200" dirty="0" err="1"/>
              <a:t>Trebbiano</a:t>
            </a: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Montepulciano d’ Abruzzo </a:t>
            </a:r>
            <a:r>
              <a:rPr lang="en-US" sz="3200" dirty="0" err="1"/>
              <a:t>Colline</a:t>
            </a:r>
            <a:r>
              <a:rPr lang="en-US" sz="3200" dirty="0"/>
              <a:t> </a:t>
            </a:r>
            <a:r>
              <a:rPr lang="en-US" sz="3200" dirty="0" err="1"/>
              <a:t>Teramane</a:t>
            </a:r>
            <a:r>
              <a:rPr lang="en-US" sz="3200" dirty="0"/>
              <a:t> DOCG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/>
              <a:t>Tullum</a:t>
            </a:r>
            <a:r>
              <a:rPr lang="en-US" sz="3200" dirty="0"/>
              <a:t> DOCG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3 DOC’s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400" dirty="0"/>
              <a:t>Montepulciano d’ Abruzzo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400" dirty="0" err="1"/>
              <a:t>Trebbiano</a:t>
            </a:r>
            <a:r>
              <a:rPr lang="en-US" sz="2400" dirty="0"/>
              <a:t> d’ Abruzzo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400" dirty="0" err="1"/>
              <a:t>Controguerra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71C44-E282-C395-9B1E-40227B5548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AA4F-D587-E566-1804-DA710257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4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7D12-FAA4-58EE-60AD-3B55F2C2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2F9A-0F3D-3D35-6ED9-E5D88A96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Vineyards.com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Abruzzo » Italian Wine Central.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Bastianich &amp; D. Lynch Vino Italiano </a:t>
            </a:r>
            <a:r>
              <a:rPr lang="en-US" sz="1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1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275-285 Crown Publishing 2005 </a:t>
            </a:r>
            <a:r>
              <a:rPr lang="en-US" sz="1900" b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ISBN (identifi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ISBN</a:t>
            </a:r>
            <a:r>
              <a:rPr lang="en-US" sz="1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b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pecial:BookSources/1-4000-9774-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1-4000-9774-6</a:t>
            </a:r>
            <a:endParaRPr lang="en-US" sz="1900" b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www.bubblyprophesor.com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1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Ghisetti and Vezzani, 1998; APAT, 2006a,b,c,d; ISPRA, 2012).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Hikersbay.com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Flavoursholiday.co.uk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Puckette</a:t>
            </a:r>
            <a:r>
              <a:rPr lang="en-US" sz="1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M., &amp; Hammack, J. (2018). Wine folly (Magnum </a:t>
            </a:r>
            <a:r>
              <a:rPr lang="en-US" sz="1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Edituion</a:t>
            </a:r>
            <a:r>
              <a:rPr lang="en-US" sz="1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Penguin Random House.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Easton, S. (2017). Vines &amp; Vinification. Wine and Spirits Education Trust.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Parr, R.  Mackay J. Secrets of the Sommeliers.  Ten Speed Press.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MacNeil, K. (2022). The Wine Bible (3rd Edition). Workman Publishing.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it-IT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21E4-1F20-3986-75AD-3CD6523DD1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5DA0-D277-7714-4D13-A202691FF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47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/>
          <a:lstStyle/>
          <a:p>
            <a:r>
              <a:rPr lang="en-US" dirty="0"/>
              <a:t>Gracias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/>
          <a:lstStyle/>
          <a:p>
            <a:r>
              <a:rPr lang="en-US" dirty="0"/>
              <a:t>Ralph A Kreil Diaz</a:t>
            </a:r>
          </a:p>
          <a:p>
            <a:endParaRPr lang="en-US" dirty="0"/>
          </a:p>
        </p:txBody>
      </p:sp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1AA0E395-EB95-4646-A4B3-EAB7C68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E4AA6-BEAD-79D9-FDE9-336CD3E5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25" y="857444"/>
            <a:ext cx="6813487" cy="45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98" y="879195"/>
            <a:ext cx="10112375" cy="899783"/>
          </a:xfrm>
        </p:spPr>
        <p:txBody>
          <a:bodyPr/>
          <a:lstStyle/>
          <a:p>
            <a:r>
              <a:rPr lang="en-US" sz="3600" b="1" dirty="0" err="1"/>
              <a:t>Datos</a:t>
            </a:r>
            <a:r>
              <a:rPr lang="en-US" sz="3600" b="1" dirty="0"/>
              <a:t> de la </a:t>
            </a:r>
            <a:r>
              <a:rPr lang="en-US" sz="3600" b="1" dirty="0" err="1"/>
              <a:t>Región</a:t>
            </a:r>
            <a:endParaRPr lang="en-US" sz="3600" b="1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998" y="1900961"/>
            <a:ext cx="4753379" cy="463786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/>
              <a:t>Localizada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Italia –Central.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/>
              <a:t>Montañoza</a:t>
            </a:r>
            <a:r>
              <a:rPr lang="en-US" b="1" dirty="0"/>
              <a:t> central (65%).  1000 a 1500 m+  // 75% de sus </a:t>
            </a:r>
            <a:r>
              <a:rPr lang="en-US" b="1" dirty="0" err="1"/>
              <a:t>viñedos</a:t>
            </a:r>
            <a:r>
              <a:rPr lang="en-US" b="1" dirty="0"/>
              <a:t> </a:t>
            </a:r>
            <a:r>
              <a:rPr lang="en-US" b="1" dirty="0" err="1"/>
              <a:t>están</a:t>
            </a:r>
            <a:r>
              <a:rPr lang="en-US" b="1" dirty="0"/>
              <a:t> a </a:t>
            </a:r>
            <a:r>
              <a:rPr lang="en-US" b="1" dirty="0" err="1"/>
              <a:t>más</a:t>
            </a:r>
            <a:r>
              <a:rPr lang="en-US" b="1" dirty="0"/>
              <a:t> de 2,000 pies </a:t>
            </a:r>
            <a:r>
              <a:rPr lang="en-US" b="1" dirty="0" err="1"/>
              <a:t>sobre</a:t>
            </a:r>
            <a:r>
              <a:rPr lang="en-US" b="1" dirty="0"/>
              <a:t> </a:t>
            </a:r>
            <a:r>
              <a:rPr lang="en-US" b="1" dirty="0" err="1"/>
              <a:t>nivel</a:t>
            </a:r>
            <a:r>
              <a:rPr lang="en-US" b="1" dirty="0"/>
              <a:t> mar.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/>
              <a:t>Cercana</a:t>
            </a:r>
            <a:r>
              <a:rPr lang="en-US" b="1" dirty="0"/>
              <a:t> al mar </a:t>
            </a:r>
            <a:r>
              <a:rPr lang="en-US" b="1" dirty="0" err="1"/>
              <a:t>Adriátrico</a:t>
            </a:r>
            <a:r>
              <a:rPr lang="en-US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/>
              <a:t>Sus </a:t>
            </a:r>
            <a:r>
              <a:rPr lang="en-US" b="1" dirty="0" err="1"/>
              <a:t>límites</a:t>
            </a:r>
            <a:r>
              <a:rPr lang="en-US" b="1" dirty="0"/>
              <a:t> son: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Marche al </a:t>
            </a:r>
            <a:r>
              <a:rPr lang="en-US" b="1" dirty="0" err="1"/>
              <a:t>norte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Lazio al </a:t>
            </a:r>
            <a:r>
              <a:rPr lang="en-US" b="1" dirty="0" err="1"/>
              <a:t>oeste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Molize</a:t>
            </a:r>
            <a:r>
              <a:rPr lang="en-US" b="1" dirty="0"/>
              <a:t> al Sur.</a:t>
            </a:r>
          </a:p>
        </p:txBody>
      </p:sp>
      <p:sp>
        <p:nvSpPr>
          <p:cNvPr id="182" name="Date Placeholder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83" name="Footer Placeholder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453952"/>
            <a:ext cx="5029203" cy="365125"/>
          </a:xfrm>
        </p:spPr>
        <p:txBody>
          <a:bodyPr/>
          <a:lstStyle/>
          <a:p>
            <a:r>
              <a:rPr lang="en-US" dirty="0"/>
              <a:t>Abruzzo </a:t>
            </a:r>
            <a:r>
              <a:rPr lang="en-US" dirty="0" err="1"/>
              <a:t>rakd</a:t>
            </a:r>
            <a:endParaRPr lang="en-US" dirty="0"/>
          </a:p>
        </p:txBody>
      </p:sp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map of a region&#10;&#10;Description automatically generated">
            <a:extLst>
              <a:ext uri="{FF2B5EF4-FFF2-40B4-BE49-F238E27FC236}">
                <a16:creationId xmlns:a16="http://schemas.microsoft.com/office/drawing/2014/main" id="{CBD90F24-70F4-2294-28EF-E2046E3C6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69"/>
          <a:stretch/>
        </p:blipFill>
        <p:spPr>
          <a:xfrm>
            <a:off x="6481535" y="993005"/>
            <a:ext cx="5451672" cy="52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9BD0-BCC4-63C6-F129-3D8FE803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Datos</a:t>
            </a:r>
            <a:r>
              <a:rPr lang="en-US" b="1" dirty="0"/>
              <a:t> de la </a:t>
            </a:r>
            <a:r>
              <a:rPr lang="en-US" b="1" dirty="0" err="1"/>
              <a:t>Región</a:t>
            </a:r>
            <a:r>
              <a:rPr lang="en-US" b="1" dirty="0"/>
              <a:t> (cont.)</a:t>
            </a:r>
            <a:endParaRPr lang="en-P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AFE0-CC56-09EF-33BC-8F9CB9AA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5668"/>
            <a:ext cx="10781581" cy="44099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dirty="0" err="1"/>
              <a:t>Producción</a:t>
            </a:r>
            <a:r>
              <a:rPr lang="en-US" sz="2800" b="1" dirty="0"/>
              <a:t> </a:t>
            </a:r>
            <a:r>
              <a:rPr lang="en-US" sz="2800" b="1" dirty="0" err="1"/>
              <a:t>Vinícola</a:t>
            </a:r>
            <a:r>
              <a:rPr lang="en-US" sz="2800" b="1" dirty="0"/>
              <a:t> del 2022 </a:t>
            </a:r>
            <a:r>
              <a:rPr lang="en-US" sz="2800" b="1" dirty="0" err="1"/>
              <a:t>alrededor</a:t>
            </a:r>
            <a:r>
              <a:rPr lang="en-US" sz="2800" b="1" dirty="0"/>
              <a:t> de 34.8 </a:t>
            </a:r>
            <a:r>
              <a:rPr lang="en-US" sz="2800" b="1" dirty="0" err="1"/>
              <a:t>millones</a:t>
            </a:r>
            <a:r>
              <a:rPr lang="en-US" sz="2800" b="1" dirty="0"/>
              <a:t> de cajas.*  Es la zona de Italia Num. 7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producción</a:t>
            </a:r>
            <a:r>
              <a:rPr lang="en-US" sz="2800" b="1" dirty="0"/>
              <a:t> de vino.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58% de la </a:t>
            </a:r>
            <a:r>
              <a:rPr lang="en-US" sz="2800" b="1" dirty="0" err="1"/>
              <a:t>producción</a:t>
            </a:r>
            <a:r>
              <a:rPr lang="en-US" sz="2800" b="1" dirty="0"/>
              <a:t> de vinos es </a:t>
            </a:r>
            <a:r>
              <a:rPr lang="en-US" sz="2800" b="1" dirty="0" err="1"/>
              <a:t>tinto</a:t>
            </a:r>
            <a:r>
              <a:rPr lang="en-US" sz="28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err="1"/>
              <a:t>Posee</a:t>
            </a:r>
            <a:r>
              <a:rPr lang="en-US" sz="2800" b="1" dirty="0"/>
              <a:t> 80,700 acres de </a:t>
            </a:r>
            <a:r>
              <a:rPr lang="en-US" sz="2800" b="1" dirty="0" err="1"/>
              <a:t>viñedos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2022.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err="1"/>
              <a:t>Uvas</a:t>
            </a:r>
            <a:r>
              <a:rPr lang="en-US" sz="2800" b="1" dirty="0"/>
              <a:t> </a:t>
            </a:r>
            <a:r>
              <a:rPr lang="en-US" sz="2800" b="1" dirty="0" err="1"/>
              <a:t>Primarias</a:t>
            </a:r>
            <a:r>
              <a:rPr lang="en-US" sz="2800" b="1" dirty="0"/>
              <a:t> </a:t>
            </a:r>
            <a:r>
              <a:rPr lang="en-US" sz="2800" b="1" dirty="0" err="1"/>
              <a:t>Montepuliciano</a:t>
            </a:r>
            <a:r>
              <a:rPr lang="en-US" sz="2800" b="1" dirty="0"/>
              <a:t>- 57% y </a:t>
            </a:r>
            <a:r>
              <a:rPr lang="en-US" sz="2800" b="1" dirty="0" err="1"/>
              <a:t>Trebbiano</a:t>
            </a:r>
            <a:r>
              <a:rPr lang="en-US" sz="2800" b="1" dirty="0"/>
              <a:t> 29%.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¿2023?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F17E-A13C-D25E-94BA-6FF56931D0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356FA-D633-E014-290E-DBB000C1A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Abruzzo wine region </a:t>
            </a:r>
            <a:r>
              <a:rPr lang="en-US" dirty="0" err="1"/>
              <a:t>rakd</a:t>
            </a:r>
            <a:endParaRPr lang="en-US" dirty="0"/>
          </a:p>
          <a:p>
            <a:r>
              <a:rPr lang="es-PR" dirty="0">
                <a:hlinkClick r:id="rId2"/>
              </a:rPr>
              <a:t>*</a:t>
            </a:r>
            <a:r>
              <a:rPr lang="es-PR" dirty="0" err="1">
                <a:hlinkClick r:id="rId2"/>
              </a:rPr>
              <a:t>Abruzzo</a:t>
            </a:r>
            <a:r>
              <a:rPr lang="es-PR" dirty="0">
                <a:hlinkClick r:id="rId2"/>
              </a:rPr>
              <a:t> » </a:t>
            </a:r>
            <a:r>
              <a:rPr lang="es-PR" dirty="0" err="1">
                <a:hlinkClick r:id="rId2"/>
              </a:rPr>
              <a:t>Italian</a:t>
            </a:r>
            <a:r>
              <a:rPr lang="es-PR" dirty="0">
                <a:hlinkClick r:id="rId2"/>
              </a:rPr>
              <a:t> </a:t>
            </a:r>
            <a:r>
              <a:rPr lang="es-PR" dirty="0" err="1">
                <a:hlinkClick r:id="rId2"/>
              </a:rPr>
              <a:t>Wine</a:t>
            </a:r>
            <a:r>
              <a:rPr lang="es-PR" dirty="0">
                <a:hlinkClick r:id="rId2"/>
              </a:rPr>
              <a:t> Central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00483-5FA7-3717-5511-F2D572753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60806A-EBE2-1DA8-01AD-85600E708B85}"/>
              </a:ext>
            </a:extLst>
          </p:cNvPr>
          <p:cNvCxnSpPr/>
          <p:nvPr/>
        </p:nvCxnSpPr>
        <p:spPr>
          <a:xfrm>
            <a:off x="3407433" y="5277634"/>
            <a:ext cx="19236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AC6586-E6E1-B52E-67BD-6A8A7C51CB4A}"/>
              </a:ext>
            </a:extLst>
          </p:cNvPr>
          <p:cNvSpPr txBox="1"/>
          <p:nvPr/>
        </p:nvSpPr>
        <p:spPr>
          <a:xfrm>
            <a:off x="5646933" y="5092968"/>
            <a:ext cx="35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Más Adelante les decimos</a:t>
            </a:r>
            <a:endParaRPr lang="en-PR" dirty="0"/>
          </a:p>
        </p:txBody>
      </p:sp>
      <p:pic>
        <p:nvPicPr>
          <p:cNvPr id="13" name="Picture 12" descr="A yellow emoji with a scared expression&#10;&#10;Description automatically generated">
            <a:extLst>
              <a:ext uri="{FF2B5EF4-FFF2-40B4-BE49-F238E27FC236}">
                <a16:creationId xmlns:a16="http://schemas.microsoft.com/office/drawing/2014/main" id="{A61C194C-7C1D-EF4B-BC03-8E8B0F61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46" y="4889380"/>
            <a:ext cx="895176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0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36526"/>
            <a:ext cx="3967433" cy="1580132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 err="1"/>
              <a:t>Clima</a:t>
            </a:r>
            <a:r>
              <a:rPr lang="en-US" b="1" dirty="0"/>
              <a:t> y </a:t>
            </a:r>
            <a:r>
              <a:rPr lang="en-US" b="1" dirty="0" err="1"/>
              <a:t>Geografía</a:t>
            </a:r>
            <a:endParaRPr lang="en-US" b="1" dirty="0"/>
          </a:p>
        </p:txBody>
      </p:sp>
      <p:pic>
        <p:nvPicPr>
          <p:cNvPr id="5" name="Picture 4" descr="A cartoon earth with a finger on it&#10;&#10;Description automatically generated">
            <a:extLst>
              <a:ext uri="{FF2B5EF4-FFF2-40B4-BE49-F238E27FC236}">
                <a16:creationId xmlns:a16="http://schemas.microsoft.com/office/drawing/2014/main" id="{49ADA490-C32E-68A5-67BC-A995A10D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89" y="2404296"/>
            <a:ext cx="2573045" cy="2049407"/>
          </a:xfrm>
          <a:prstGeom prst="rect">
            <a:avLst/>
          </a:prstGeom>
          <a:noFill/>
        </p:spPr>
      </p:pic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3D80AE91-E83A-1508-ACEE-E8A41A5F7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2023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6A7EEBD9-2081-3727-7486-47D1D2CE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8395" y="6492875"/>
            <a:ext cx="9937629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Abruzzo wine region </a:t>
            </a:r>
            <a:r>
              <a:rPr lang="en-US" dirty="0" err="1">
                <a:solidFill>
                  <a:schemeClr val="tx1"/>
                </a:solidFill>
              </a:rPr>
              <a:t>rakd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*J. Bastianich &amp; D. Lynch </a:t>
            </a:r>
            <a:r>
              <a:rPr lang="en-US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Vino Italiano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pg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275-285 Crown Publishing 2005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ISBN (identifi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ISBN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Special:BookSources/1-4000-9774-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1-4000-9774-6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311A7-6921-66A3-A24E-704E20F58225}"/>
              </a:ext>
            </a:extLst>
          </p:cNvPr>
          <p:cNvSpPr txBox="1"/>
          <p:nvPr/>
        </p:nvSpPr>
        <p:spPr>
          <a:xfrm>
            <a:off x="4917057" y="474453"/>
            <a:ext cx="662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P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FBBDA-369F-B343-20BC-895CD9875C47}"/>
              </a:ext>
            </a:extLst>
          </p:cNvPr>
          <p:cNvSpPr txBox="1"/>
          <p:nvPr/>
        </p:nvSpPr>
        <p:spPr>
          <a:xfrm>
            <a:off x="5555411" y="1000664"/>
            <a:ext cx="59888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Clima</a:t>
            </a:r>
            <a:r>
              <a:rPr lang="en-US" sz="2400" b="1" dirty="0"/>
              <a:t>:  sol Amplio, seco, </a:t>
            </a:r>
            <a:r>
              <a:rPr lang="en-US" sz="2400" b="1" dirty="0" err="1"/>
              <a:t>pendientes</a:t>
            </a:r>
            <a:r>
              <a:rPr lang="en-US" sz="2400" b="1" dirty="0"/>
              <a:t> </a:t>
            </a:r>
            <a:r>
              <a:rPr lang="en-US" sz="2400" b="1" dirty="0" err="1"/>
              <a:t>pronunciadas</a:t>
            </a:r>
            <a:r>
              <a:rPr lang="en-US" sz="2400" b="1" dirty="0"/>
              <a:t>, </a:t>
            </a:r>
            <a:r>
              <a:rPr lang="en-US" sz="2400" b="1" dirty="0" err="1"/>
              <a:t>brizas</a:t>
            </a:r>
            <a:r>
              <a:rPr lang="en-US" sz="2400" b="1" dirty="0"/>
              <a:t> de la costa.  </a:t>
            </a:r>
            <a:r>
              <a:rPr lang="en-US" sz="2400" b="1" dirty="0" err="1"/>
              <a:t>Lluvias</a:t>
            </a:r>
            <a:r>
              <a:rPr lang="en-US" sz="2400" b="1" dirty="0"/>
              <a:t> </a:t>
            </a:r>
            <a:r>
              <a:rPr lang="en-US" sz="2400" b="1" dirty="0" err="1"/>
              <a:t>mayormente</a:t>
            </a:r>
            <a:r>
              <a:rPr lang="en-US" sz="2400" b="1" dirty="0"/>
              <a:t> </a:t>
            </a:r>
            <a:r>
              <a:rPr lang="en-US" sz="2400" b="1" dirty="0" err="1"/>
              <a:t>durante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invierno</a:t>
            </a:r>
            <a:r>
              <a:rPr lang="en-US" sz="2400" b="1" dirty="0"/>
              <a:t> (</a:t>
            </a:r>
            <a:r>
              <a:rPr lang="en-US" sz="2400" b="1" dirty="0" err="1"/>
              <a:t>sequías</a:t>
            </a:r>
            <a:r>
              <a:rPr lang="en-US" sz="2400" b="1" dirty="0"/>
              <a:t> </a:t>
            </a:r>
            <a:r>
              <a:rPr lang="en-US" sz="2400" b="1" dirty="0" err="1"/>
              <a:t>pueden</a:t>
            </a:r>
            <a:r>
              <a:rPr lang="en-US" sz="2400" b="1" dirty="0"/>
              <a:t> </a:t>
            </a:r>
            <a:r>
              <a:rPr lang="en-US" sz="2400" b="1" dirty="0" err="1"/>
              <a:t>ocurrir</a:t>
            </a:r>
            <a:r>
              <a:rPr lang="en-US" sz="2400" b="1" dirty="0"/>
              <a:t>).</a:t>
            </a:r>
          </a:p>
          <a:p>
            <a:endParaRPr lang="en-US" sz="2400" b="1" dirty="0"/>
          </a:p>
          <a:p>
            <a:r>
              <a:rPr lang="en-US" sz="2400" b="1" dirty="0"/>
              <a:t>2,260 horas de sol al </a:t>
            </a:r>
            <a:r>
              <a:rPr lang="en-US" sz="2400" b="1" dirty="0" err="1"/>
              <a:t>año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dirty="0"/>
              <a:t>* vides son </a:t>
            </a:r>
            <a:r>
              <a:rPr lang="en-US" sz="2400" dirty="0" err="1"/>
              <a:t>plantadas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</a:t>
            </a:r>
            <a:r>
              <a:rPr lang="en-US" sz="2400" dirty="0" err="1"/>
              <a:t>pendientes</a:t>
            </a:r>
            <a:r>
              <a:rPr lang="en-US" sz="2400" dirty="0"/>
              <a:t> </a:t>
            </a:r>
            <a:r>
              <a:rPr lang="en-US" sz="2400" dirty="0" err="1"/>
              <a:t>montañozas</a:t>
            </a:r>
            <a:r>
              <a:rPr lang="en-US" sz="2400" dirty="0"/>
              <a:t> y </a:t>
            </a:r>
            <a:r>
              <a:rPr lang="en-US" sz="2400" dirty="0" err="1"/>
              <a:t>valles</a:t>
            </a:r>
            <a:r>
              <a:rPr lang="en-US" sz="2400" dirty="0"/>
              <a:t> con </a:t>
            </a:r>
            <a:r>
              <a:rPr lang="en-US" sz="2400" dirty="0" err="1"/>
              <a:t>rangos</a:t>
            </a:r>
            <a:r>
              <a:rPr lang="en-US" sz="2400" dirty="0"/>
              <a:t> de </a:t>
            </a:r>
            <a:r>
              <a:rPr lang="en-US" sz="2400" dirty="0" err="1"/>
              <a:t>alturas</a:t>
            </a:r>
            <a:r>
              <a:rPr lang="en-US" sz="2400" dirty="0"/>
              <a:t> </a:t>
            </a:r>
            <a:r>
              <a:rPr lang="en-US" sz="2400" dirty="0" err="1"/>
              <a:t>variados</a:t>
            </a:r>
            <a:r>
              <a:rPr lang="en-US" sz="2400" dirty="0"/>
              <a:t> lo que prove </a:t>
            </a:r>
            <a:r>
              <a:rPr lang="en-US" sz="2400" dirty="0" err="1"/>
              <a:t>influencia</a:t>
            </a:r>
            <a:r>
              <a:rPr lang="en-US" sz="2400" dirty="0"/>
              <a:t> </a:t>
            </a:r>
            <a:r>
              <a:rPr lang="en-US" sz="2400" dirty="0" err="1"/>
              <a:t>moderada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cuanto</a:t>
            </a:r>
            <a:r>
              <a:rPr lang="en-US" sz="2400" dirty="0"/>
              <a:t> al </a:t>
            </a:r>
            <a:r>
              <a:rPr lang="en-US" sz="2400" dirty="0" err="1"/>
              <a:t>clima</a:t>
            </a:r>
            <a:r>
              <a:rPr lang="en-US" sz="2400" dirty="0"/>
              <a:t> </a:t>
            </a:r>
            <a:r>
              <a:rPr lang="en-US" sz="2400" dirty="0" err="1"/>
              <a:t>cálido</a:t>
            </a:r>
            <a:r>
              <a:rPr lang="en-US" sz="2400" dirty="0"/>
              <a:t>.</a:t>
            </a:r>
            <a:endParaRPr lang="en-PR" sz="2400" dirty="0"/>
          </a:p>
        </p:txBody>
      </p:sp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2D93-7651-4534-F5AD-F227D1F05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64" y="136525"/>
            <a:ext cx="10604863" cy="600301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Apennines (</a:t>
            </a:r>
            <a:r>
              <a:rPr lang="en-US" sz="2200" b="1" dirty="0" err="1"/>
              <a:t>Península</a:t>
            </a:r>
            <a:r>
              <a:rPr lang="en-US" sz="2200" b="1" dirty="0"/>
              <a:t> de Italia)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el</a:t>
            </a:r>
            <a:r>
              <a:rPr lang="en-US" sz="2200" b="1" dirty="0"/>
              <a:t> </a:t>
            </a:r>
            <a:r>
              <a:rPr lang="en-US" sz="2200" b="1" dirty="0" err="1"/>
              <a:t>área</a:t>
            </a:r>
            <a:r>
              <a:rPr lang="en-US" sz="2200" b="1" dirty="0"/>
              <a:t> </a:t>
            </a:r>
            <a:r>
              <a:rPr lang="en-US" sz="2200" b="1" dirty="0" err="1"/>
              <a:t>oeste</a:t>
            </a:r>
            <a:r>
              <a:rPr lang="en-US" sz="2200" b="1" dirty="0"/>
              <a:t> </a:t>
            </a:r>
            <a:r>
              <a:rPr lang="en-US" sz="2200" b="1" dirty="0" err="1"/>
              <a:t>incluyendo</a:t>
            </a:r>
            <a:r>
              <a:rPr lang="en-US" sz="2200" b="1" dirty="0"/>
              <a:t> </a:t>
            </a:r>
            <a:r>
              <a:rPr lang="en-US" sz="2200" b="1" dirty="0" err="1"/>
              <a:t>Corno</a:t>
            </a:r>
            <a:r>
              <a:rPr lang="en-US" sz="2200" b="1" dirty="0"/>
              <a:t> Grande (</a:t>
            </a:r>
            <a:r>
              <a:rPr lang="en-US" sz="2200" b="1" dirty="0" err="1"/>
              <a:t>pico</a:t>
            </a:r>
            <a:r>
              <a:rPr lang="en-US" sz="2200" b="1" dirty="0"/>
              <a:t> </a:t>
            </a:r>
            <a:r>
              <a:rPr lang="en-US" sz="2200" b="1" dirty="0" err="1"/>
              <a:t>más</a:t>
            </a:r>
            <a:r>
              <a:rPr lang="en-US" sz="2200" b="1" dirty="0"/>
              <a:t> alto de Italia- ideal para </a:t>
            </a:r>
            <a:r>
              <a:rPr lang="en-US" sz="2200" b="1" dirty="0" err="1"/>
              <a:t>esquiar</a:t>
            </a:r>
            <a:r>
              <a:rPr lang="en-US" sz="2200" b="1" dirty="0"/>
              <a:t>).  </a:t>
            </a:r>
            <a:r>
              <a:rPr lang="en-US" sz="2200" b="1" dirty="0" err="1"/>
              <a:t>Ayuda</a:t>
            </a:r>
            <a:r>
              <a:rPr lang="en-US" sz="2200" b="1" dirty="0"/>
              <a:t> a </a:t>
            </a:r>
            <a:r>
              <a:rPr lang="en-US" sz="2200" b="1" dirty="0" err="1"/>
              <a:t>bloquear</a:t>
            </a:r>
            <a:r>
              <a:rPr lang="en-US" sz="2200" b="1" dirty="0"/>
              <a:t> </a:t>
            </a:r>
            <a:r>
              <a:rPr lang="en-US" sz="2200" b="1" dirty="0" err="1"/>
              <a:t>mucha</a:t>
            </a:r>
            <a:r>
              <a:rPr lang="en-US" sz="2200" b="1" dirty="0"/>
              <a:t> de las </a:t>
            </a:r>
            <a:r>
              <a:rPr lang="en-US" sz="2200" b="1" dirty="0" err="1"/>
              <a:t>tormentas</a:t>
            </a:r>
            <a:r>
              <a:rPr lang="en-US" sz="2200" b="1" dirty="0"/>
              <a:t> del </a:t>
            </a:r>
            <a:r>
              <a:rPr lang="en-US" sz="2200" b="1" dirty="0" err="1"/>
              <a:t>oeste</a:t>
            </a:r>
            <a:r>
              <a:rPr lang="en-US" sz="2200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Por </a:t>
            </a:r>
            <a:r>
              <a:rPr lang="en-US" sz="2200" b="1" dirty="0" err="1"/>
              <a:t>el</a:t>
            </a:r>
            <a:r>
              <a:rPr lang="en-US" sz="2200" b="1" dirty="0"/>
              <a:t> </a:t>
            </a:r>
            <a:r>
              <a:rPr lang="en-US" sz="2200" b="1" dirty="0" err="1"/>
              <a:t>este</a:t>
            </a:r>
            <a:r>
              <a:rPr lang="en-US" sz="2200" b="1" dirty="0"/>
              <a:t> – no hay </a:t>
            </a:r>
            <a:r>
              <a:rPr lang="en-US" sz="2200" b="1" dirty="0" err="1"/>
              <a:t>tanta</a:t>
            </a:r>
            <a:r>
              <a:rPr lang="en-US" sz="2200" b="1" dirty="0"/>
              <a:t> </a:t>
            </a:r>
            <a:r>
              <a:rPr lang="en-US" sz="2200" b="1" dirty="0" err="1"/>
              <a:t>protección</a:t>
            </a:r>
            <a:r>
              <a:rPr lang="en-US" sz="2200" b="1" dirty="0"/>
              <a:t>, </a:t>
            </a:r>
            <a:r>
              <a:rPr lang="en-US" sz="2200" b="1" dirty="0" err="1"/>
              <a:t>por</a:t>
            </a:r>
            <a:r>
              <a:rPr lang="en-US" sz="2200" b="1" dirty="0"/>
              <a:t> lo que las </a:t>
            </a:r>
            <a:r>
              <a:rPr lang="en-US" sz="2200" b="1" dirty="0" err="1"/>
              <a:t>precipitaciones</a:t>
            </a:r>
            <a:r>
              <a:rPr lang="en-US" sz="2200" b="1" dirty="0"/>
              <a:t> </a:t>
            </a:r>
            <a:r>
              <a:rPr lang="en-US" sz="2200" b="1" dirty="0" err="1"/>
              <a:t>altas</a:t>
            </a:r>
            <a:r>
              <a:rPr lang="en-US" sz="2200" b="1" dirty="0"/>
              <a:t> </a:t>
            </a:r>
            <a:r>
              <a:rPr lang="en-US" sz="2200" b="1" dirty="0" err="1"/>
              <a:t>pueden</a:t>
            </a:r>
            <a:r>
              <a:rPr lang="en-US" sz="2200" b="1" dirty="0"/>
              <a:t> </a:t>
            </a:r>
            <a:r>
              <a:rPr lang="en-US" sz="2200" b="1" dirty="0" err="1"/>
              <a:t>afectar</a:t>
            </a:r>
            <a:r>
              <a:rPr lang="en-US" sz="2200" b="1" dirty="0"/>
              <a:t> </a:t>
            </a:r>
            <a:r>
              <a:rPr lang="en-US" sz="2200" b="1" dirty="0" err="1"/>
              <a:t>los</a:t>
            </a:r>
            <a:r>
              <a:rPr lang="en-US" sz="2200" b="1" dirty="0"/>
              <a:t> viñedos.*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Al </a:t>
            </a:r>
            <a:r>
              <a:rPr lang="en-US" sz="2200" b="1" dirty="0" err="1"/>
              <a:t>este</a:t>
            </a:r>
            <a:r>
              <a:rPr lang="en-US" sz="2200" b="1" dirty="0"/>
              <a:t>, mar </a:t>
            </a:r>
            <a:r>
              <a:rPr lang="en-US" sz="2200" b="1" dirty="0" err="1"/>
              <a:t>Adriático</a:t>
            </a:r>
            <a:r>
              <a:rPr lang="en-US" sz="2200" b="1" dirty="0"/>
              <a:t> </a:t>
            </a:r>
            <a:r>
              <a:rPr lang="en-US" sz="2200" b="1" dirty="0" err="1"/>
              <a:t>por</a:t>
            </a:r>
            <a:r>
              <a:rPr lang="en-US" sz="2200" b="1" dirty="0"/>
              <a:t> lo </a:t>
            </a:r>
            <a:r>
              <a:rPr lang="en-US" sz="2200" b="1" dirty="0" err="1"/>
              <a:t>cual</a:t>
            </a:r>
            <a:r>
              <a:rPr lang="en-US" sz="2200" b="1" dirty="0"/>
              <a:t> </a:t>
            </a:r>
            <a:r>
              <a:rPr lang="en-US" sz="2200" b="1" dirty="0" err="1"/>
              <a:t>proveee</a:t>
            </a:r>
            <a:r>
              <a:rPr lang="en-US" sz="2200" b="1" dirty="0"/>
              <a:t> un </a:t>
            </a:r>
            <a:r>
              <a:rPr lang="en-US" sz="2200" b="1" dirty="0" err="1"/>
              <a:t>clima</a:t>
            </a:r>
            <a:r>
              <a:rPr lang="en-US" sz="2200" b="1" dirty="0"/>
              <a:t> </a:t>
            </a:r>
            <a:r>
              <a:rPr lang="en-US" sz="2200" b="1" dirty="0" err="1"/>
              <a:t>mediterráneo</a:t>
            </a:r>
            <a:r>
              <a:rPr lang="en-US" sz="2200" b="1" dirty="0"/>
              <a:t> para </a:t>
            </a:r>
            <a:r>
              <a:rPr lang="en-US" sz="2200" b="1" dirty="0" err="1"/>
              <a:t>los</a:t>
            </a:r>
            <a:r>
              <a:rPr lang="en-US" sz="2200" b="1" dirty="0"/>
              <a:t> </a:t>
            </a:r>
            <a:r>
              <a:rPr lang="en-US" sz="2200" b="1" dirty="0" err="1"/>
              <a:t>viñedos</a:t>
            </a:r>
            <a:endParaRPr lang="en-US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Al </a:t>
            </a:r>
            <a:r>
              <a:rPr lang="en-US" sz="2200" b="1" dirty="0" err="1"/>
              <a:t>área</a:t>
            </a:r>
            <a:r>
              <a:rPr lang="en-US" sz="2200" b="1" dirty="0"/>
              <a:t> Oeste con </a:t>
            </a:r>
            <a:r>
              <a:rPr lang="en-US" sz="2200" b="1" dirty="0" err="1"/>
              <a:t>orientación</a:t>
            </a:r>
            <a:r>
              <a:rPr lang="en-US" sz="2200" b="1" dirty="0"/>
              <a:t> al Este </a:t>
            </a:r>
            <a:r>
              <a:rPr lang="en-US" sz="2200" b="1" dirty="0" err="1"/>
              <a:t>tiene</a:t>
            </a:r>
            <a:r>
              <a:rPr lang="en-US" sz="2200" b="1" dirty="0"/>
              <a:t> </a:t>
            </a:r>
            <a:r>
              <a:rPr lang="en-US" sz="2200" b="1" dirty="0" err="1"/>
              <a:t>valles</a:t>
            </a:r>
            <a:r>
              <a:rPr lang="en-US" sz="2200" b="1" dirty="0"/>
              <a:t> de </a:t>
            </a:r>
            <a:r>
              <a:rPr lang="en-US" sz="2200" b="1" dirty="0" err="1"/>
              <a:t>ríos</a:t>
            </a:r>
            <a:r>
              <a:rPr lang="en-US" sz="2200" b="1" dirty="0"/>
              <a:t> que sus </a:t>
            </a:r>
            <a:r>
              <a:rPr lang="en-US" sz="2200" b="1" dirty="0" err="1"/>
              <a:t>suelos</a:t>
            </a:r>
            <a:r>
              <a:rPr lang="en-US" sz="2200" b="1" dirty="0"/>
              <a:t> son </a:t>
            </a:r>
            <a:r>
              <a:rPr lang="en-US" sz="2200" b="1" dirty="0" err="1"/>
              <a:t>Calcareos</a:t>
            </a:r>
            <a:r>
              <a:rPr lang="en-US" sz="2200" b="1" dirty="0"/>
              <a:t> (Montaña a mar).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Al </a:t>
            </a:r>
            <a:r>
              <a:rPr lang="en-US" sz="2200" b="1" dirty="0" err="1"/>
              <a:t>norte</a:t>
            </a:r>
            <a:r>
              <a:rPr lang="en-US" sz="2200" b="1" dirty="0"/>
              <a:t> </a:t>
            </a:r>
            <a:r>
              <a:rPr lang="en-US" sz="2200" b="1" dirty="0" err="1"/>
              <a:t>borde</a:t>
            </a:r>
            <a:r>
              <a:rPr lang="en-US" sz="2200" b="1" dirty="0"/>
              <a:t> con Marche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 err="1"/>
              <a:t>Temperatura</a:t>
            </a:r>
            <a:r>
              <a:rPr lang="en-US" sz="2200" b="1" dirty="0"/>
              <a:t> annual 8-12 </a:t>
            </a:r>
            <a:r>
              <a:rPr lang="en-US" sz="2200" b="1" dirty="0" err="1"/>
              <a:t>grados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montañas</a:t>
            </a:r>
            <a:r>
              <a:rPr lang="en-US" sz="2200" b="1" dirty="0"/>
              <a:t> y 12 a 16 </a:t>
            </a:r>
            <a:r>
              <a:rPr lang="en-US" sz="2200" b="1" dirty="0" err="1"/>
              <a:t>grados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área</a:t>
            </a:r>
            <a:r>
              <a:rPr lang="en-US" sz="2200" b="1" dirty="0"/>
              <a:t> </a:t>
            </a:r>
            <a:r>
              <a:rPr lang="en-US" sz="2200" b="1" dirty="0" err="1"/>
              <a:t>marítima</a:t>
            </a:r>
            <a:r>
              <a:rPr lang="en-US" sz="2200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 err="1"/>
              <a:t>Mes</a:t>
            </a:r>
            <a:r>
              <a:rPr lang="en-US" sz="2200" b="1" dirty="0"/>
              <a:t> </a:t>
            </a:r>
            <a:r>
              <a:rPr lang="en-US" sz="2200" b="1" dirty="0" err="1"/>
              <a:t>más</a:t>
            </a:r>
            <a:r>
              <a:rPr lang="en-US" sz="2200" b="1" dirty="0"/>
              <a:t> </a:t>
            </a:r>
            <a:r>
              <a:rPr lang="en-US" sz="2200" b="1" dirty="0" err="1"/>
              <a:t>frío</a:t>
            </a:r>
            <a:r>
              <a:rPr lang="en-US" sz="2200" b="1" dirty="0"/>
              <a:t>: </a:t>
            </a:r>
            <a:r>
              <a:rPr lang="en-US" sz="2200" b="1" dirty="0" err="1"/>
              <a:t>Enero</a:t>
            </a:r>
            <a:r>
              <a:rPr lang="en-US" sz="2200" b="1" dirty="0"/>
              <a:t> –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el</a:t>
            </a:r>
            <a:r>
              <a:rPr lang="en-US" sz="2200" b="1" dirty="0"/>
              <a:t> </a:t>
            </a:r>
            <a:r>
              <a:rPr lang="en-US" sz="2200" b="1" dirty="0" err="1"/>
              <a:t>área</a:t>
            </a:r>
            <a:r>
              <a:rPr lang="en-US" sz="2200" b="1" dirty="0"/>
              <a:t> </a:t>
            </a:r>
            <a:r>
              <a:rPr lang="en-US" sz="2200" b="1" dirty="0" err="1"/>
              <a:t>montañosa</a:t>
            </a:r>
            <a:r>
              <a:rPr lang="en-US" sz="2200" b="1" dirty="0"/>
              <a:t> </a:t>
            </a:r>
            <a:r>
              <a:rPr lang="en-US" sz="2200" b="1" dirty="0" err="1"/>
              <a:t>puede</a:t>
            </a:r>
            <a:r>
              <a:rPr lang="en-US" sz="2200" b="1" dirty="0"/>
              <a:t> </a:t>
            </a:r>
            <a:r>
              <a:rPr lang="en-US" sz="2200" b="1" dirty="0" err="1"/>
              <a:t>bajar</a:t>
            </a:r>
            <a:r>
              <a:rPr lang="en-US" sz="2200" b="1" dirty="0"/>
              <a:t> hasta bajo cero.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 err="1"/>
              <a:t>Veranos</a:t>
            </a:r>
            <a:r>
              <a:rPr lang="en-US" sz="2200" b="1" dirty="0"/>
              <a:t>: 24 </a:t>
            </a:r>
            <a:r>
              <a:rPr lang="en-US" sz="2200" b="1" dirty="0" err="1"/>
              <a:t>grados</a:t>
            </a:r>
            <a:r>
              <a:rPr lang="en-US" sz="2200" b="1" dirty="0"/>
              <a:t> </a:t>
            </a:r>
            <a:r>
              <a:rPr lang="en-US" sz="2200" b="1" dirty="0" err="1"/>
              <a:t>centigrados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costas</a:t>
            </a:r>
            <a:r>
              <a:rPr lang="en-US" sz="2200" b="1" dirty="0"/>
              <a:t> y 20 </a:t>
            </a:r>
            <a:r>
              <a:rPr lang="en-US" sz="2200" b="1" dirty="0" err="1"/>
              <a:t>grados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interior.  Junio y Julio </a:t>
            </a:r>
            <a:r>
              <a:rPr lang="en-US" sz="2200" b="1" dirty="0" err="1"/>
              <a:t>puede</a:t>
            </a:r>
            <a:r>
              <a:rPr lang="en-US" sz="2200" b="1" dirty="0"/>
              <a:t> </a:t>
            </a:r>
            <a:r>
              <a:rPr lang="en-US" sz="2200" b="1" dirty="0" err="1"/>
              <a:t>llegar</a:t>
            </a:r>
            <a:r>
              <a:rPr lang="en-US" sz="2200" b="1" dirty="0"/>
              <a:t> a 30 </a:t>
            </a:r>
            <a:r>
              <a:rPr lang="en-US" sz="2200" b="1" dirty="0" err="1"/>
              <a:t>grados</a:t>
            </a:r>
            <a:r>
              <a:rPr lang="en-US" sz="2200" b="1" dirty="0"/>
              <a:t> y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los</a:t>
            </a:r>
            <a:r>
              <a:rPr lang="en-US" sz="2200" b="1" dirty="0"/>
              <a:t> </a:t>
            </a:r>
            <a:r>
              <a:rPr lang="en-US" sz="2200" b="1" dirty="0" err="1"/>
              <a:t>últimos</a:t>
            </a:r>
            <a:r>
              <a:rPr lang="en-US" sz="2200" b="1" dirty="0"/>
              <a:t> </a:t>
            </a:r>
            <a:r>
              <a:rPr lang="en-US" sz="2200" b="1" dirty="0" err="1"/>
              <a:t>años</a:t>
            </a:r>
            <a:r>
              <a:rPr lang="en-US" sz="2200" b="1" dirty="0"/>
              <a:t> 40C.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 err="1"/>
              <a:t>Noviembre</a:t>
            </a:r>
            <a:r>
              <a:rPr lang="en-US" sz="2200" b="1" dirty="0"/>
              <a:t> es </a:t>
            </a:r>
            <a:r>
              <a:rPr lang="en-US" sz="2200" b="1" dirty="0" err="1"/>
              <a:t>el</a:t>
            </a:r>
            <a:r>
              <a:rPr lang="en-US" sz="2200" b="1" dirty="0"/>
              <a:t> </a:t>
            </a:r>
            <a:r>
              <a:rPr lang="en-US" sz="2200" b="1" dirty="0" err="1"/>
              <a:t>mes</a:t>
            </a:r>
            <a:r>
              <a:rPr lang="en-US" sz="2200" b="1" dirty="0"/>
              <a:t> </a:t>
            </a:r>
            <a:r>
              <a:rPr lang="en-US" sz="2200" b="1" dirty="0" err="1"/>
              <a:t>donde</a:t>
            </a:r>
            <a:r>
              <a:rPr lang="en-US" sz="2200" b="1" dirty="0"/>
              <a:t> </a:t>
            </a:r>
            <a:r>
              <a:rPr lang="en-US" sz="2200" b="1" dirty="0" err="1"/>
              <a:t>más</a:t>
            </a:r>
            <a:r>
              <a:rPr lang="en-US" sz="2200" b="1" dirty="0"/>
              <a:t> Podemos </a:t>
            </a:r>
            <a:r>
              <a:rPr lang="en-US" sz="2200" b="1" dirty="0" err="1"/>
              <a:t>observar</a:t>
            </a:r>
            <a:r>
              <a:rPr lang="en-US" sz="2200" b="1" dirty="0"/>
              <a:t> </a:t>
            </a:r>
            <a:r>
              <a:rPr lang="en-US" sz="2200" b="1" dirty="0" err="1"/>
              <a:t>precipitación</a:t>
            </a:r>
            <a:r>
              <a:rPr lang="en-US" sz="2200" b="1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38B33-E0A2-DC45-8B13-1766CE9511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6125-CC1C-FDAF-7DA9-0D0F7D2AD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9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D1F26-BE99-869B-F4A7-794E488424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A41CC-46B4-5A00-5F10-1930470F0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6B9CF-3CF1-3ADC-24E6-144C27090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77C1F-50B4-EBA0-EA5C-85049D58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1311-FF55-8E14-7F2C-5F65B1AAB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Clima</a:t>
            </a:r>
            <a:r>
              <a:rPr lang="en-US" b="1" dirty="0"/>
              <a:t> </a:t>
            </a:r>
            <a:r>
              <a:rPr lang="en-US" b="1" dirty="0" err="1"/>
              <a:t>Mediterráneo</a:t>
            </a:r>
            <a:endParaRPr lang="en-PR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1C011-452E-1BEC-6381-1E46E0601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R" sz="1200" dirty="0" err="1">
                <a:hlinkClick r:id="rId2"/>
              </a:rPr>
              <a:t>Climate</a:t>
            </a:r>
            <a:r>
              <a:rPr lang="es-PR" sz="1200" dirty="0">
                <a:hlinkClick r:id="rId2"/>
              </a:rPr>
              <a:t> </a:t>
            </a:r>
            <a:r>
              <a:rPr lang="es-PR" sz="1200" dirty="0" err="1">
                <a:hlinkClick r:id="rId2"/>
              </a:rPr>
              <a:t>categories</a:t>
            </a:r>
            <a:r>
              <a:rPr lang="es-PR" sz="1200" dirty="0">
                <a:hlinkClick r:id="rId2"/>
              </a:rPr>
              <a:t> in </a:t>
            </a:r>
            <a:r>
              <a:rPr lang="es-PR" sz="1200" dirty="0" err="1">
                <a:hlinkClick r:id="rId2"/>
              </a:rPr>
              <a:t>viticulture</a:t>
            </a:r>
            <a:r>
              <a:rPr lang="es-PR" sz="1200" dirty="0">
                <a:hlinkClick r:id="rId2"/>
              </a:rPr>
              <a:t> - Wikipedia</a:t>
            </a:r>
            <a:endParaRPr lang="en-PR" sz="1200" dirty="0"/>
          </a:p>
        </p:txBody>
      </p:sp>
      <p:pic>
        <p:nvPicPr>
          <p:cNvPr id="6" name="Picture Placeholder 5" descr="A map of the world with different continents&#10;&#10;Description automatically generated">
            <a:extLst>
              <a:ext uri="{FF2B5EF4-FFF2-40B4-BE49-F238E27FC236}">
                <a16:creationId xmlns:a16="http://schemas.microsoft.com/office/drawing/2014/main" id="{73675998-ED75-DBCE-77EB-D6DEC4E438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559" b="17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29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507D-191A-1822-2336-D13C2E7D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92" y="345058"/>
            <a:ext cx="10639396" cy="92507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b="1" dirty="0" err="1"/>
              <a:t>Clima</a:t>
            </a:r>
            <a:r>
              <a:rPr lang="en-US" b="1" dirty="0"/>
              <a:t> 2023 – </a:t>
            </a:r>
            <a:r>
              <a:rPr lang="en-US" b="1" dirty="0" err="1"/>
              <a:t>Diciembre</a:t>
            </a:r>
            <a:r>
              <a:rPr lang="en-US" b="1" dirty="0"/>
              <a:t> 15 -2023</a:t>
            </a:r>
            <a:endParaRPr lang="en-P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0D69-D27B-322C-B4EA-C7FF5E396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309" y="1578634"/>
            <a:ext cx="6316459" cy="477771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900" b="1" dirty="0" err="1"/>
              <a:t>Lluvias</a:t>
            </a:r>
            <a:r>
              <a:rPr lang="en-US" sz="2900" b="1" dirty="0"/>
              <a:t> </a:t>
            </a:r>
            <a:r>
              <a:rPr lang="en-US" sz="2900" b="1" dirty="0" err="1"/>
              <a:t>comenzaron</a:t>
            </a:r>
            <a:r>
              <a:rPr lang="en-US" sz="2900" b="1" dirty="0"/>
              <a:t> </a:t>
            </a:r>
            <a:r>
              <a:rPr lang="en-US" sz="2900" b="1" dirty="0" err="1"/>
              <a:t>en</a:t>
            </a:r>
            <a:r>
              <a:rPr lang="en-US" sz="2900" b="1" dirty="0"/>
              <a:t> mayo 2023 y </a:t>
            </a:r>
            <a:r>
              <a:rPr lang="en-US" sz="2900" b="1" dirty="0" err="1"/>
              <a:t>cayeron</a:t>
            </a:r>
            <a:r>
              <a:rPr lang="en-US" sz="2900" b="1" dirty="0"/>
              <a:t> al </a:t>
            </a:r>
            <a:r>
              <a:rPr lang="en-US" sz="2900" b="1" dirty="0" err="1"/>
              <a:t>menos</a:t>
            </a:r>
            <a:r>
              <a:rPr lang="en-US" sz="2900" b="1" dirty="0"/>
              <a:t> 20 </a:t>
            </a:r>
            <a:r>
              <a:rPr lang="en-US" sz="2900" b="1" dirty="0" err="1"/>
              <a:t>pulgadas</a:t>
            </a:r>
            <a:r>
              <a:rPr lang="en-US" sz="2900" b="1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900" b="1" dirty="0" err="1"/>
              <a:t>Hubo</a:t>
            </a:r>
            <a:r>
              <a:rPr lang="en-US" sz="2900" b="1" dirty="0"/>
              <a:t> </a:t>
            </a:r>
            <a:r>
              <a:rPr lang="en-US" sz="2900" b="1" dirty="0" err="1"/>
              <a:t>inundaciones</a:t>
            </a:r>
            <a:r>
              <a:rPr lang="en-US" sz="2900" b="1" dirty="0"/>
              <a:t>, </a:t>
            </a:r>
            <a:r>
              <a:rPr lang="en-US" sz="2900" b="1" dirty="0" err="1"/>
              <a:t>por</a:t>
            </a:r>
            <a:r>
              <a:rPr lang="en-US" sz="2900" b="1" dirty="0"/>
              <a:t> lo que </a:t>
            </a:r>
            <a:r>
              <a:rPr lang="en-US" sz="2900" b="1" dirty="0" err="1"/>
              <a:t>los</a:t>
            </a:r>
            <a:r>
              <a:rPr lang="en-US" sz="2900" b="1" dirty="0"/>
              <a:t> </a:t>
            </a:r>
            <a:r>
              <a:rPr lang="en-US" sz="2900" b="1" dirty="0" err="1"/>
              <a:t>trabajadores</a:t>
            </a:r>
            <a:r>
              <a:rPr lang="en-US" sz="2900" b="1" dirty="0"/>
              <a:t> no </a:t>
            </a:r>
            <a:r>
              <a:rPr lang="en-US" sz="2900" b="1" dirty="0" err="1"/>
              <a:t>pudieron</a:t>
            </a:r>
            <a:r>
              <a:rPr lang="en-US" sz="2900" b="1" dirty="0"/>
              <a:t> </a:t>
            </a:r>
            <a:r>
              <a:rPr lang="en-US" sz="2900" b="1" dirty="0" err="1"/>
              <a:t>prevenir</a:t>
            </a:r>
            <a:r>
              <a:rPr lang="en-US" sz="2900" b="1" dirty="0"/>
              <a:t> </a:t>
            </a:r>
            <a:r>
              <a:rPr lang="en-US" sz="2900" b="1" dirty="0" err="1"/>
              <a:t>el</a:t>
            </a:r>
            <a:r>
              <a:rPr lang="en-US" sz="2900" b="1" dirty="0"/>
              <a:t> mildew.</a:t>
            </a:r>
          </a:p>
          <a:p>
            <a:pPr>
              <a:lnSpc>
                <a:spcPct val="110000"/>
              </a:lnSpc>
            </a:pPr>
            <a:r>
              <a:rPr lang="en-US" sz="2900" b="1" dirty="0"/>
              <a:t>Zona </a:t>
            </a:r>
            <a:r>
              <a:rPr lang="en-US" sz="2900" b="1" dirty="0" err="1"/>
              <a:t>más</a:t>
            </a:r>
            <a:r>
              <a:rPr lang="en-US" sz="2900" b="1" dirty="0"/>
              <a:t> </a:t>
            </a:r>
            <a:r>
              <a:rPr lang="en-US" sz="2900" b="1" dirty="0" err="1"/>
              <a:t>afectada</a:t>
            </a:r>
            <a:r>
              <a:rPr lang="en-US" sz="2900" b="1" dirty="0"/>
              <a:t> </a:t>
            </a:r>
            <a:r>
              <a:rPr lang="en-US" sz="2900" b="1" dirty="0" err="1"/>
              <a:t>Emiglia</a:t>
            </a:r>
            <a:r>
              <a:rPr lang="en-US" sz="2900" b="1" dirty="0"/>
              <a:t> Romana.</a:t>
            </a:r>
          </a:p>
          <a:p>
            <a:pPr>
              <a:lnSpc>
                <a:spcPct val="110000"/>
              </a:lnSpc>
            </a:pPr>
            <a:r>
              <a:rPr lang="en-US" sz="2900" b="1" dirty="0"/>
              <a:t>Se </a:t>
            </a:r>
            <a:r>
              <a:rPr lang="en-US" sz="2900" b="1" dirty="0" err="1"/>
              <a:t>espera</a:t>
            </a:r>
            <a:r>
              <a:rPr lang="en-US" sz="2900" b="1" dirty="0"/>
              <a:t> un </a:t>
            </a:r>
            <a:r>
              <a:rPr lang="en-US" sz="2900" b="1" dirty="0" err="1"/>
              <a:t>declive</a:t>
            </a:r>
            <a:r>
              <a:rPr lang="en-US" sz="2900" b="1" dirty="0"/>
              <a:t> de </a:t>
            </a:r>
            <a:r>
              <a:rPr lang="en-US" sz="2900" b="1" dirty="0" err="1"/>
              <a:t>producción</a:t>
            </a:r>
            <a:r>
              <a:rPr lang="en-US" sz="2900" b="1" dirty="0"/>
              <a:t> de vino de un 40% para la zona de Abruzzo.  Causa principal </a:t>
            </a:r>
            <a:r>
              <a:rPr lang="en-US" sz="2900" b="1" dirty="0" err="1"/>
              <a:t>Penoronospóra</a:t>
            </a:r>
            <a:r>
              <a:rPr lang="en-US" sz="2900" b="1" dirty="0"/>
              <a:t>.</a:t>
            </a:r>
          </a:p>
          <a:p>
            <a:pPr>
              <a:lnSpc>
                <a:spcPct val="110000"/>
              </a:lnSpc>
            </a:pPr>
            <a:endParaRPr lang="en-PR" sz="2000" dirty="0"/>
          </a:p>
        </p:txBody>
      </p:sp>
      <p:pic>
        <p:nvPicPr>
          <p:cNvPr id="8" name="Picture 7" descr="A close up of a leaf&#10;&#10;Description automatically generated">
            <a:extLst>
              <a:ext uri="{FF2B5EF4-FFF2-40B4-BE49-F238E27FC236}">
                <a16:creationId xmlns:a16="http://schemas.microsoft.com/office/drawing/2014/main" id="{6FC36E04-5B84-B723-3F4C-ED14E9486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9" r="21768"/>
          <a:stretch/>
        </p:blipFill>
        <p:spPr>
          <a:xfrm>
            <a:off x="7071362" y="1864471"/>
            <a:ext cx="4402842" cy="368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62D8-61CA-0628-E515-5ABF77DA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E1622-01DD-FBB7-A277-CB6E01A5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141856"/>
            <a:ext cx="6421583" cy="579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/>
              <a:t>Abruzzo RAKD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hlinkClick r:id="rId3"/>
              </a:rPr>
              <a:t>Italy Overcomes a Difficult 2023 Harvest (winespectator.com)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852D-B96C-6A89-8A16-DC36CDCA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9351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_Win32_JB_SL_v2.potx" id="{3FE2ADD4-A665-4FB8-B8C0-7CA1C57550A1}" vid="{0ED6AE89-9D72-42A2-A52F-A4B3C658E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2480</TotalTime>
  <Words>1283</Words>
  <Application>Microsoft Office PowerPoint</Application>
  <PresentationFormat>Widescreen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-apple-system</vt:lpstr>
      <vt:lpstr>Arial</vt:lpstr>
      <vt:lpstr>Calibri</vt:lpstr>
      <vt:lpstr>Dante</vt:lpstr>
      <vt:lpstr>Open Sans</vt:lpstr>
      <vt:lpstr>Roboto</vt:lpstr>
      <vt:lpstr>Times New Roman</vt:lpstr>
      <vt:lpstr>Wingdings</vt:lpstr>
      <vt:lpstr>PineVTI</vt:lpstr>
      <vt:lpstr>Región Vinícola Abruzzo</vt:lpstr>
      <vt:lpstr>Agenda</vt:lpstr>
      <vt:lpstr>Datos de la Región</vt:lpstr>
      <vt:lpstr>Datos de la Región (cont.)</vt:lpstr>
      <vt:lpstr>Clima y Geografía</vt:lpstr>
      <vt:lpstr>PowerPoint Presentation</vt:lpstr>
      <vt:lpstr>PowerPoint Presentation</vt:lpstr>
      <vt:lpstr>Clima Mediterráneo</vt:lpstr>
      <vt:lpstr>Clima 2023 – Diciembre 15 -2023</vt:lpstr>
      <vt:lpstr>PowerPoint Presentation</vt:lpstr>
      <vt:lpstr>Geografía</vt:lpstr>
      <vt:lpstr>Etiqueta de Italia</vt:lpstr>
      <vt:lpstr>PowerPoint Presentation</vt:lpstr>
      <vt:lpstr>Reglamentación vinícola en Italia</vt:lpstr>
      <vt:lpstr>Cont.</vt:lpstr>
      <vt:lpstr>PowerPoint Presentation</vt:lpstr>
      <vt:lpstr>Montepuliciano d’ Abruzzo DOC </vt:lpstr>
      <vt:lpstr>PowerPoint Presentation</vt:lpstr>
      <vt:lpstr>PowerPoint Presentation</vt:lpstr>
      <vt:lpstr>PowerPoint Presentation</vt:lpstr>
      <vt:lpstr>Trebbiano d’ Abruzzo DOC</vt:lpstr>
      <vt:lpstr>PowerPoint Presentation</vt:lpstr>
      <vt:lpstr>PowerPoint Presentation</vt:lpstr>
      <vt:lpstr>Controguerra DOC </vt:lpstr>
      <vt:lpstr>Resumen</vt:lpstr>
      <vt:lpstr>Referencias: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 Vinícola Abruzzo</dc:title>
  <dc:creator>RAlph kreil</dc:creator>
  <cp:lastModifiedBy>Alejandro Ferris</cp:lastModifiedBy>
  <cp:revision>34</cp:revision>
  <dcterms:created xsi:type="dcterms:W3CDTF">2023-12-13T00:21:58Z</dcterms:created>
  <dcterms:modified xsi:type="dcterms:W3CDTF">2024-01-09T21:43:19Z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