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87" r:id="rId4"/>
    <p:sldId id="288" r:id="rId5"/>
    <p:sldId id="315" r:id="rId6"/>
    <p:sldId id="289" r:id="rId7"/>
    <p:sldId id="290" r:id="rId8"/>
    <p:sldId id="291" r:id="rId9"/>
    <p:sldId id="292" r:id="rId10"/>
    <p:sldId id="293" r:id="rId11"/>
    <p:sldId id="294" r:id="rId12"/>
    <p:sldId id="295" r:id="rId13"/>
    <p:sldId id="296" r:id="rId14"/>
    <p:sldId id="297" r:id="rId15"/>
    <p:sldId id="299" r:id="rId16"/>
    <p:sldId id="298" r:id="rId17"/>
    <p:sldId id="306" r:id="rId18"/>
    <p:sldId id="302" r:id="rId19"/>
    <p:sldId id="307" r:id="rId20"/>
    <p:sldId id="308" r:id="rId21"/>
    <p:sldId id="309" r:id="rId22"/>
    <p:sldId id="310" r:id="rId23"/>
    <p:sldId id="311" r:id="rId24"/>
    <p:sldId id="312" r:id="rId25"/>
    <p:sldId id="313" r:id="rId26"/>
    <p:sldId id="314" r:id="rId27"/>
    <p:sldId id="303" r:id="rId28"/>
    <p:sldId id="305" r:id="rId29"/>
    <p:sldId id="300" r:id="rId30"/>
    <p:sldId id="30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10" autoAdjust="0"/>
    <p:restoredTop sz="43767"/>
  </p:normalViewPr>
  <p:slideViewPr>
    <p:cSldViewPr snapToGrid="0">
      <p:cViewPr varScale="1">
        <p:scale>
          <a:sx n="36" d="100"/>
          <a:sy n="36" d="100"/>
        </p:scale>
        <p:origin x="2664" y="3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97" d="100"/>
          <a:sy n="97" d="100"/>
        </p:scale>
        <p:origin x="3688"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590AAD-45E4-1E4D-AF37-562FC2808FE0}" type="datetimeFigureOut">
              <a:rPr lang="en-PR" smtClean="0"/>
              <a:t>08/29/2023</a:t>
            </a:fld>
            <a:endParaRPr lang="en-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70C6B0-AF04-C54E-B4D8-362EBDA5987B}" type="slidenum">
              <a:rPr lang="en-PR" smtClean="0"/>
              <a:t>‹#›</a:t>
            </a:fld>
            <a:endParaRPr lang="en-PR"/>
          </a:p>
        </p:txBody>
      </p:sp>
    </p:spTree>
    <p:extLst>
      <p:ext uri="{BB962C8B-B14F-4D97-AF65-F5344CB8AC3E}">
        <p14:creationId xmlns:p14="http://schemas.microsoft.com/office/powerpoint/2010/main" val="2668081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a:p>
        </p:txBody>
      </p:sp>
      <p:sp>
        <p:nvSpPr>
          <p:cNvPr id="4" name="Slide Number Placeholder 3"/>
          <p:cNvSpPr>
            <a:spLocks noGrp="1"/>
          </p:cNvSpPr>
          <p:nvPr>
            <p:ph type="sldNum" sz="quarter" idx="5"/>
          </p:nvPr>
        </p:nvSpPr>
        <p:spPr/>
        <p:txBody>
          <a:bodyPr/>
          <a:lstStyle/>
          <a:p>
            <a:fld id="{2870C6B0-AF04-C54E-B4D8-362EBDA5987B}" type="slidenum">
              <a:rPr lang="en-PR" smtClean="0"/>
              <a:t>1</a:t>
            </a:fld>
            <a:endParaRPr lang="en-PR"/>
          </a:p>
        </p:txBody>
      </p:sp>
    </p:spTree>
    <p:extLst>
      <p:ext uri="{BB962C8B-B14F-4D97-AF65-F5344CB8AC3E}">
        <p14:creationId xmlns:p14="http://schemas.microsoft.com/office/powerpoint/2010/main" val="998201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dirty="0"/>
          </a:p>
        </p:txBody>
      </p:sp>
      <p:sp>
        <p:nvSpPr>
          <p:cNvPr id="4" name="Slide Number Placeholder 3"/>
          <p:cNvSpPr>
            <a:spLocks noGrp="1"/>
          </p:cNvSpPr>
          <p:nvPr>
            <p:ph type="sldNum" sz="quarter" idx="5"/>
          </p:nvPr>
        </p:nvSpPr>
        <p:spPr/>
        <p:txBody>
          <a:bodyPr/>
          <a:lstStyle/>
          <a:p>
            <a:fld id="{2870C6B0-AF04-C54E-B4D8-362EBDA5987B}" type="slidenum">
              <a:rPr lang="en-PR" smtClean="0"/>
              <a:t>10</a:t>
            </a:fld>
            <a:endParaRPr lang="en-PR"/>
          </a:p>
        </p:txBody>
      </p:sp>
    </p:spTree>
    <p:extLst>
      <p:ext uri="{BB962C8B-B14F-4D97-AF65-F5344CB8AC3E}">
        <p14:creationId xmlns:p14="http://schemas.microsoft.com/office/powerpoint/2010/main" val="350144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a:p>
        </p:txBody>
      </p:sp>
      <p:sp>
        <p:nvSpPr>
          <p:cNvPr id="4" name="Slide Number Placeholder 3"/>
          <p:cNvSpPr>
            <a:spLocks noGrp="1"/>
          </p:cNvSpPr>
          <p:nvPr>
            <p:ph type="sldNum" sz="quarter" idx="5"/>
          </p:nvPr>
        </p:nvSpPr>
        <p:spPr/>
        <p:txBody>
          <a:bodyPr/>
          <a:lstStyle/>
          <a:p>
            <a:fld id="{2870C6B0-AF04-C54E-B4D8-362EBDA5987B}" type="slidenum">
              <a:rPr lang="en-PR" smtClean="0"/>
              <a:t>11</a:t>
            </a:fld>
            <a:endParaRPr lang="en-PR"/>
          </a:p>
        </p:txBody>
      </p:sp>
    </p:spTree>
    <p:extLst>
      <p:ext uri="{BB962C8B-B14F-4D97-AF65-F5344CB8AC3E}">
        <p14:creationId xmlns:p14="http://schemas.microsoft.com/office/powerpoint/2010/main" val="276271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dirty="0"/>
          </a:p>
        </p:txBody>
      </p:sp>
      <p:sp>
        <p:nvSpPr>
          <p:cNvPr id="4" name="Slide Number Placeholder 3"/>
          <p:cNvSpPr>
            <a:spLocks noGrp="1"/>
          </p:cNvSpPr>
          <p:nvPr>
            <p:ph type="sldNum" sz="quarter" idx="5"/>
          </p:nvPr>
        </p:nvSpPr>
        <p:spPr/>
        <p:txBody>
          <a:bodyPr/>
          <a:lstStyle/>
          <a:p>
            <a:fld id="{2870C6B0-AF04-C54E-B4D8-362EBDA5987B}" type="slidenum">
              <a:rPr lang="en-PR" smtClean="0"/>
              <a:t>12</a:t>
            </a:fld>
            <a:endParaRPr lang="en-PR"/>
          </a:p>
        </p:txBody>
      </p:sp>
    </p:spTree>
    <p:extLst>
      <p:ext uri="{BB962C8B-B14F-4D97-AF65-F5344CB8AC3E}">
        <p14:creationId xmlns:p14="http://schemas.microsoft.com/office/powerpoint/2010/main" val="821946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a:p>
        </p:txBody>
      </p:sp>
      <p:sp>
        <p:nvSpPr>
          <p:cNvPr id="4" name="Slide Number Placeholder 3"/>
          <p:cNvSpPr>
            <a:spLocks noGrp="1"/>
          </p:cNvSpPr>
          <p:nvPr>
            <p:ph type="sldNum" sz="quarter" idx="5"/>
          </p:nvPr>
        </p:nvSpPr>
        <p:spPr/>
        <p:txBody>
          <a:bodyPr/>
          <a:lstStyle/>
          <a:p>
            <a:fld id="{2870C6B0-AF04-C54E-B4D8-362EBDA5987B}" type="slidenum">
              <a:rPr lang="en-PR" smtClean="0"/>
              <a:t>13</a:t>
            </a:fld>
            <a:endParaRPr lang="en-PR"/>
          </a:p>
        </p:txBody>
      </p:sp>
    </p:spTree>
    <p:extLst>
      <p:ext uri="{BB962C8B-B14F-4D97-AF65-F5344CB8AC3E}">
        <p14:creationId xmlns:p14="http://schemas.microsoft.com/office/powerpoint/2010/main" val="3854737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a:p>
        </p:txBody>
      </p:sp>
      <p:sp>
        <p:nvSpPr>
          <p:cNvPr id="4" name="Slide Number Placeholder 3"/>
          <p:cNvSpPr>
            <a:spLocks noGrp="1"/>
          </p:cNvSpPr>
          <p:nvPr>
            <p:ph type="sldNum" sz="quarter" idx="5"/>
          </p:nvPr>
        </p:nvSpPr>
        <p:spPr/>
        <p:txBody>
          <a:bodyPr/>
          <a:lstStyle/>
          <a:p>
            <a:fld id="{2870C6B0-AF04-C54E-B4D8-362EBDA5987B}" type="slidenum">
              <a:rPr lang="en-PR" smtClean="0"/>
              <a:t>14</a:t>
            </a:fld>
            <a:endParaRPr lang="en-PR"/>
          </a:p>
        </p:txBody>
      </p:sp>
    </p:spTree>
    <p:extLst>
      <p:ext uri="{BB962C8B-B14F-4D97-AF65-F5344CB8AC3E}">
        <p14:creationId xmlns:p14="http://schemas.microsoft.com/office/powerpoint/2010/main" val="1181394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a:p>
        </p:txBody>
      </p:sp>
      <p:sp>
        <p:nvSpPr>
          <p:cNvPr id="4" name="Slide Number Placeholder 3"/>
          <p:cNvSpPr>
            <a:spLocks noGrp="1"/>
          </p:cNvSpPr>
          <p:nvPr>
            <p:ph type="sldNum" sz="quarter" idx="5"/>
          </p:nvPr>
        </p:nvSpPr>
        <p:spPr/>
        <p:txBody>
          <a:bodyPr/>
          <a:lstStyle/>
          <a:p>
            <a:fld id="{2870C6B0-AF04-C54E-B4D8-362EBDA5987B}" type="slidenum">
              <a:rPr lang="en-PR" smtClean="0"/>
              <a:t>15</a:t>
            </a:fld>
            <a:endParaRPr lang="en-PR"/>
          </a:p>
        </p:txBody>
      </p:sp>
    </p:spTree>
    <p:extLst>
      <p:ext uri="{BB962C8B-B14F-4D97-AF65-F5344CB8AC3E}">
        <p14:creationId xmlns:p14="http://schemas.microsoft.com/office/powerpoint/2010/main" val="593393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dirty="0"/>
          </a:p>
        </p:txBody>
      </p:sp>
      <p:sp>
        <p:nvSpPr>
          <p:cNvPr id="4" name="Slide Number Placeholder 3"/>
          <p:cNvSpPr>
            <a:spLocks noGrp="1"/>
          </p:cNvSpPr>
          <p:nvPr>
            <p:ph type="sldNum" sz="quarter" idx="5"/>
          </p:nvPr>
        </p:nvSpPr>
        <p:spPr/>
        <p:txBody>
          <a:bodyPr/>
          <a:lstStyle/>
          <a:p>
            <a:fld id="{2870C6B0-AF04-C54E-B4D8-362EBDA5987B}" type="slidenum">
              <a:rPr lang="en-PR" smtClean="0"/>
              <a:t>16</a:t>
            </a:fld>
            <a:endParaRPr lang="en-PR"/>
          </a:p>
        </p:txBody>
      </p:sp>
    </p:spTree>
    <p:extLst>
      <p:ext uri="{BB962C8B-B14F-4D97-AF65-F5344CB8AC3E}">
        <p14:creationId xmlns:p14="http://schemas.microsoft.com/office/powerpoint/2010/main" val="703983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dirty="0"/>
          </a:p>
        </p:txBody>
      </p:sp>
      <p:sp>
        <p:nvSpPr>
          <p:cNvPr id="4" name="Slide Number Placeholder 3"/>
          <p:cNvSpPr>
            <a:spLocks noGrp="1"/>
          </p:cNvSpPr>
          <p:nvPr>
            <p:ph type="sldNum" sz="quarter" idx="5"/>
          </p:nvPr>
        </p:nvSpPr>
        <p:spPr/>
        <p:txBody>
          <a:bodyPr/>
          <a:lstStyle/>
          <a:p>
            <a:fld id="{2870C6B0-AF04-C54E-B4D8-362EBDA5987B}" type="slidenum">
              <a:rPr lang="en-PR" smtClean="0"/>
              <a:t>17</a:t>
            </a:fld>
            <a:endParaRPr lang="en-PR"/>
          </a:p>
        </p:txBody>
      </p:sp>
    </p:spTree>
    <p:extLst>
      <p:ext uri="{BB962C8B-B14F-4D97-AF65-F5344CB8AC3E}">
        <p14:creationId xmlns:p14="http://schemas.microsoft.com/office/powerpoint/2010/main" val="248768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a:p>
        </p:txBody>
      </p:sp>
      <p:sp>
        <p:nvSpPr>
          <p:cNvPr id="4" name="Slide Number Placeholder 3"/>
          <p:cNvSpPr>
            <a:spLocks noGrp="1"/>
          </p:cNvSpPr>
          <p:nvPr>
            <p:ph type="sldNum" sz="quarter" idx="5"/>
          </p:nvPr>
        </p:nvSpPr>
        <p:spPr/>
        <p:txBody>
          <a:bodyPr/>
          <a:lstStyle/>
          <a:p>
            <a:fld id="{2870C6B0-AF04-C54E-B4D8-362EBDA5987B}" type="slidenum">
              <a:rPr lang="en-PR" smtClean="0"/>
              <a:t>18</a:t>
            </a:fld>
            <a:endParaRPr lang="en-PR"/>
          </a:p>
        </p:txBody>
      </p:sp>
    </p:spTree>
    <p:extLst>
      <p:ext uri="{BB962C8B-B14F-4D97-AF65-F5344CB8AC3E}">
        <p14:creationId xmlns:p14="http://schemas.microsoft.com/office/powerpoint/2010/main" val="3694605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a:p>
        </p:txBody>
      </p:sp>
      <p:sp>
        <p:nvSpPr>
          <p:cNvPr id="4" name="Slide Number Placeholder 3"/>
          <p:cNvSpPr>
            <a:spLocks noGrp="1"/>
          </p:cNvSpPr>
          <p:nvPr>
            <p:ph type="sldNum" sz="quarter" idx="5"/>
          </p:nvPr>
        </p:nvSpPr>
        <p:spPr/>
        <p:txBody>
          <a:bodyPr/>
          <a:lstStyle/>
          <a:p>
            <a:fld id="{2870C6B0-AF04-C54E-B4D8-362EBDA5987B}" type="slidenum">
              <a:rPr lang="en-PR" smtClean="0"/>
              <a:t>19</a:t>
            </a:fld>
            <a:endParaRPr lang="en-PR"/>
          </a:p>
        </p:txBody>
      </p:sp>
    </p:spTree>
    <p:extLst>
      <p:ext uri="{BB962C8B-B14F-4D97-AF65-F5344CB8AC3E}">
        <p14:creationId xmlns:p14="http://schemas.microsoft.com/office/powerpoint/2010/main" val="3467265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0" i="0" u="none" strike="noStrike"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2870C6B0-AF04-C54E-B4D8-362EBDA5987B}" type="slidenum">
              <a:rPr lang="en-PR" smtClean="0"/>
              <a:t>2</a:t>
            </a:fld>
            <a:endParaRPr lang="en-PR"/>
          </a:p>
        </p:txBody>
      </p:sp>
    </p:spTree>
    <p:extLst>
      <p:ext uri="{BB962C8B-B14F-4D97-AF65-F5344CB8AC3E}">
        <p14:creationId xmlns:p14="http://schemas.microsoft.com/office/powerpoint/2010/main" val="1234582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dirty="0"/>
          </a:p>
        </p:txBody>
      </p:sp>
      <p:sp>
        <p:nvSpPr>
          <p:cNvPr id="4" name="Slide Number Placeholder 3"/>
          <p:cNvSpPr>
            <a:spLocks noGrp="1"/>
          </p:cNvSpPr>
          <p:nvPr>
            <p:ph type="sldNum" sz="quarter" idx="5"/>
          </p:nvPr>
        </p:nvSpPr>
        <p:spPr/>
        <p:txBody>
          <a:bodyPr/>
          <a:lstStyle/>
          <a:p>
            <a:fld id="{2870C6B0-AF04-C54E-B4D8-362EBDA5987B}" type="slidenum">
              <a:rPr lang="en-PR" smtClean="0"/>
              <a:t>20</a:t>
            </a:fld>
            <a:endParaRPr lang="en-PR"/>
          </a:p>
        </p:txBody>
      </p:sp>
    </p:spTree>
    <p:extLst>
      <p:ext uri="{BB962C8B-B14F-4D97-AF65-F5344CB8AC3E}">
        <p14:creationId xmlns:p14="http://schemas.microsoft.com/office/powerpoint/2010/main" val="2600975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dirty="0"/>
          </a:p>
        </p:txBody>
      </p:sp>
      <p:sp>
        <p:nvSpPr>
          <p:cNvPr id="4" name="Slide Number Placeholder 3"/>
          <p:cNvSpPr>
            <a:spLocks noGrp="1"/>
          </p:cNvSpPr>
          <p:nvPr>
            <p:ph type="sldNum" sz="quarter" idx="5"/>
          </p:nvPr>
        </p:nvSpPr>
        <p:spPr/>
        <p:txBody>
          <a:bodyPr/>
          <a:lstStyle/>
          <a:p>
            <a:fld id="{2870C6B0-AF04-C54E-B4D8-362EBDA5987B}" type="slidenum">
              <a:rPr lang="en-PR" smtClean="0"/>
              <a:t>21</a:t>
            </a:fld>
            <a:endParaRPr lang="en-PR"/>
          </a:p>
        </p:txBody>
      </p:sp>
    </p:spTree>
    <p:extLst>
      <p:ext uri="{BB962C8B-B14F-4D97-AF65-F5344CB8AC3E}">
        <p14:creationId xmlns:p14="http://schemas.microsoft.com/office/powerpoint/2010/main" val="4156901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a:p>
        </p:txBody>
      </p:sp>
      <p:sp>
        <p:nvSpPr>
          <p:cNvPr id="4" name="Slide Number Placeholder 3"/>
          <p:cNvSpPr>
            <a:spLocks noGrp="1"/>
          </p:cNvSpPr>
          <p:nvPr>
            <p:ph type="sldNum" sz="quarter" idx="5"/>
          </p:nvPr>
        </p:nvSpPr>
        <p:spPr/>
        <p:txBody>
          <a:bodyPr/>
          <a:lstStyle/>
          <a:p>
            <a:fld id="{2870C6B0-AF04-C54E-B4D8-362EBDA5987B}" type="slidenum">
              <a:rPr lang="en-PR" smtClean="0"/>
              <a:t>22</a:t>
            </a:fld>
            <a:endParaRPr lang="en-PR"/>
          </a:p>
        </p:txBody>
      </p:sp>
    </p:spTree>
    <p:extLst>
      <p:ext uri="{BB962C8B-B14F-4D97-AF65-F5344CB8AC3E}">
        <p14:creationId xmlns:p14="http://schemas.microsoft.com/office/powerpoint/2010/main" val="3735870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dirty="0"/>
          </a:p>
        </p:txBody>
      </p:sp>
      <p:sp>
        <p:nvSpPr>
          <p:cNvPr id="4" name="Slide Number Placeholder 3"/>
          <p:cNvSpPr>
            <a:spLocks noGrp="1"/>
          </p:cNvSpPr>
          <p:nvPr>
            <p:ph type="sldNum" sz="quarter" idx="5"/>
          </p:nvPr>
        </p:nvSpPr>
        <p:spPr/>
        <p:txBody>
          <a:bodyPr/>
          <a:lstStyle/>
          <a:p>
            <a:fld id="{2870C6B0-AF04-C54E-B4D8-362EBDA5987B}" type="slidenum">
              <a:rPr lang="en-PR" smtClean="0"/>
              <a:t>23</a:t>
            </a:fld>
            <a:endParaRPr lang="en-PR"/>
          </a:p>
        </p:txBody>
      </p:sp>
    </p:spTree>
    <p:extLst>
      <p:ext uri="{BB962C8B-B14F-4D97-AF65-F5344CB8AC3E}">
        <p14:creationId xmlns:p14="http://schemas.microsoft.com/office/powerpoint/2010/main" val="2796507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a:p>
        </p:txBody>
      </p:sp>
      <p:sp>
        <p:nvSpPr>
          <p:cNvPr id="4" name="Slide Number Placeholder 3"/>
          <p:cNvSpPr>
            <a:spLocks noGrp="1"/>
          </p:cNvSpPr>
          <p:nvPr>
            <p:ph type="sldNum" sz="quarter" idx="5"/>
          </p:nvPr>
        </p:nvSpPr>
        <p:spPr/>
        <p:txBody>
          <a:bodyPr/>
          <a:lstStyle/>
          <a:p>
            <a:fld id="{2870C6B0-AF04-C54E-B4D8-362EBDA5987B}" type="slidenum">
              <a:rPr lang="en-PR" smtClean="0"/>
              <a:t>24</a:t>
            </a:fld>
            <a:endParaRPr lang="en-PR"/>
          </a:p>
        </p:txBody>
      </p:sp>
    </p:spTree>
    <p:extLst>
      <p:ext uri="{BB962C8B-B14F-4D97-AF65-F5344CB8AC3E}">
        <p14:creationId xmlns:p14="http://schemas.microsoft.com/office/powerpoint/2010/main" val="1329751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PR" dirty="0"/>
          </a:p>
        </p:txBody>
      </p:sp>
      <p:sp>
        <p:nvSpPr>
          <p:cNvPr id="4" name="Slide Number Placeholder 3"/>
          <p:cNvSpPr>
            <a:spLocks noGrp="1"/>
          </p:cNvSpPr>
          <p:nvPr>
            <p:ph type="sldNum" sz="quarter" idx="5"/>
          </p:nvPr>
        </p:nvSpPr>
        <p:spPr/>
        <p:txBody>
          <a:bodyPr/>
          <a:lstStyle/>
          <a:p>
            <a:fld id="{2870C6B0-AF04-C54E-B4D8-362EBDA5987B}" type="slidenum">
              <a:rPr lang="en-PR" smtClean="0"/>
              <a:t>25</a:t>
            </a:fld>
            <a:endParaRPr lang="en-PR"/>
          </a:p>
        </p:txBody>
      </p:sp>
    </p:spTree>
    <p:extLst>
      <p:ext uri="{BB962C8B-B14F-4D97-AF65-F5344CB8AC3E}">
        <p14:creationId xmlns:p14="http://schemas.microsoft.com/office/powerpoint/2010/main" val="2335938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a:p>
        </p:txBody>
      </p:sp>
      <p:sp>
        <p:nvSpPr>
          <p:cNvPr id="4" name="Slide Number Placeholder 3"/>
          <p:cNvSpPr>
            <a:spLocks noGrp="1"/>
          </p:cNvSpPr>
          <p:nvPr>
            <p:ph type="sldNum" sz="quarter" idx="5"/>
          </p:nvPr>
        </p:nvSpPr>
        <p:spPr/>
        <p:txBody>
          <a:bodyPr/>
          <a:lstStyle/>
          <a:p>
            <a:fld id="{2870C6B0-AF04-C54E-B4D8-362EBDA5987B}" type="slidenum">
              <a:rPr lang="en-PR" smtClean="0"/>
              <a:t>26</a:t>
            </a:fld>
            <a:endParaRPr lang="en-PR"/>
          </a:p>
        </p:txBody>
      </p:sp>
    </p:spTree>
    <p:extLst>
      <p:ext uri="{BB962C8B-B14F-4D97-AF65-F5344CB8AC3E}">
        <p14:creationId xmlns:p14="http://schemas.microsoft.com/office/powerpoint/2010/main" val="1614155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a:p>
        </p:txBody>
      </p:sp>
      <p:sp>
        <p:nvSpPr>
          <p:cNvPr id="4" name="Slide Number Placeholder 3"/>
          <p:cNvSpPr>
            <a:spLocks noGrp="1"/>
          </p:cNvSpPr>
          <p:nvPr>
            <p:ph type="sldNum" sz="quarter" idx="5"/>
          </p:nvPr>
        </p:nvSpPr>
        <p:spPr/>
        <p:txBody>
          <a:bodyPr/>
          <a:lstStyle/>
          <a:p>
            <a:fld id="{2870C6B0-AF04-C54E-B4D8-362EBDA5987B}" type="slidenum">
              <a:rPr lang="en-PR" smtClean="0"/>
              <a:t>27</a:t>
            </a:fld>
            <a:endParaRPr lang="en-PR"/>
          </a:p>
        </p:txBody>
      </p:sp>
    </p:spTree>
    <p:extLst>
      <p:ext uri="{BB962C8B-B14F-4D97-AF65-F5344CB8AC3E}">
        <p14:creationId xmlns:p14="http://schemas.microsoft.com/office/powerpoint/2010/main" val="956102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a:p>
        </p:txBody>
      </p:sp>
      <p:sp>
        <p:nvSpPr>
          <p:cNvPr id="4" name="Slide Number Placeholder 3"/>
          <p:cNvSpPr>
            <a:spLocks noGrp="1"/>
          </p:cNvSpPr>
          <p:nvPr>
            <p:ph type="sldNum" sz="quarter" idx="5"/>
          </p:nvPr>
        </p:nvSpPr>
        <p:spPr/>
        <p:txBody>
          <a:bodyPr/>
          <a:lstStyle/>
          <a:p>
            <a:fld id="{2870C6B0-AF04-C54E-B4D8-362EBDA5987B}" type="slidenum">
              <a:rPr lang="en-PR" smtClean="0"/>
              <a:t>28</a:t>
            </a:fld>
            <a:endParaRPr lang="en-PR"/>
          </a:p>
        </p:txBody>
      </p:sp>
    </p:spTree>
    <p:extLst>
      <p:ext uri="{BB962C8B-B14F-4D97-AF65-F5344CB8AC3E}">
        <p14:creationId xmlns:p14="http://schemas.microsoft.com/office/powerpoint/2010/main" val="738239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a:p>
        </p:txBody>
      </p:sp>
      <p:sp>
        <p:nvSpPr>
          <p:cNvPr id="4" name="Slide Number Placeholder 3"/>
          <p:cNvSpPr>
            <a:spLocks noGrp="1"/>
          </p:cNvSpPr>
          <p:nvPr>
            <p:ph type="sldNum" sz="quarter" idx="5"/>
          </p:nvPr>
        </p:nvSpPr>
        <p:spPr/>
        <p:txBody>
          <a:bodyPr/>
          <a:lstStyle/>
          <a:p>
            <a:fld id="{2870C6B0-AF04-C54E-B4D8-362EBDA5987B}" type="slidenum">
              <a:rPr lang="en-PR" smtClean="0"/>
              <a:t>29</a:t>
            </a:fld>
            <a:endParaRPr lang="en-PR"/>
          </a:p>
        </p:txBody>
      </p:sp>
    </p:spTree>
    <p:extLst>
      <p:ext uri="{BB962C8B-B14F-4D97-AF65-F5344CB8AC3E}">
        <p14:creationId xmlns:p14="http://schemas.microsoft.com/office/powerpoint/2010/main" val="3342895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dirty="0"/>
          </a:p>
        </p:txBody>
      </p:sp>
      <p:sp>
        <p:nvSpPr>
          <p:cNvPr id="4" name="Slide Number Placeholder 3"/>
          <p:cNvSpPr>
            <a:spLocks noGrp="1"/>
          </p:cNvSpPr>
          <p:nvPr>
            <p:ph type="sldNum" sz="quarter" idx="5"/>
          </p:nvPr>
        </p:nvSpPr>
        <p:spPr/>
        <p:txBody>
          <a:bodyPr/>
          <a:lstStyle/>
          <a:p>
            <a:fld id="{2870C6B0-AF04-C54E-B4D8-362EBDA5987B}" type="slidenum">
              <a:rPr lang="en-PR" smtClean="0"/>
              <a:t>3</a:t>
            </a:fld>
            <a:endParaRPr lang="en-PR"/>
          </a:p>
        </p:txBody>
      </p:sp>
    </p:spTree>
    <p:extLst>
      <p:ext uri="{BB962C8B-B14F-4D97-AF65-F5344CB8AC3E}">
        <p14:creationId xmlns:p14="http://schemas.microsoft.com/office/powerpoint/2010/main" val="978717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a:p>
        </p:txBody>
      </p:sp>
      <p:sp>
        <p:nvSpPr>
          <p:cNvPr id="4" name="Slide Number Placeholder 3"/>
          <p:cNvSpPr>
            <a:spLocks noGrp="1"/>
          </p:cNvSpPr>
          <p:nvPr>
            <p:ph type="sldNum" sz="quarter" idx="5"/>
          </p:nvPr>
        </p:nvSpPr>
        <p:spPr/>
        <p:txBody>
          <a:bodyPr/>
          <a:lstStyle/>
          <a:p>
            <a:fld id="{2870C6B0-AF04-C54E-B4D8-362EBDA5987B}" type="slidenum">
              <a:rPr lang="en-PR" smtClean="0"/>
              <a:t>30</a:t>
            </a:fld>
            <a:endParaRPr lang="en-PR"/>
          </a:p>
        </p:txBody>
      </p:sp>
    </p:spTree>
    <p:extLst>
      <p:ext uri="{BB962C8B-B14F-4D97-AF65-F5344CB8AC3E}">
        <p14:creationId xmlns:p14="http://schemas.microsoft.com/office/powerpoint/2010/main" val="3821372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3700" y="0"/>
            <a:ext cx="3529013" cy="1984375"/>
          </a:xfrm>
        </p:spPr>
      </p:sp>
      <p:sp>
        <p:nvSpPr>
          <p:cNvPr id="3" name="Notes Placeholder 2"/>
          <p:cNvSpPr>
            <a:spLocks noGrp="1"/>
          </p:cNvSpPr>
          <p:nvPr>
            <p:ph type="body" idx="1"/>
          </p:nvPr>
        </p:nvSpPr>
        <p:spPr>
          <a:xfrm>
            <a:off x="685800" y="1536457"/>
            <a:ext cx="5486400" cy="7378149"/>
          </a:xfrm>
        </p:spPr>
        <p:txBody>
          <a:bodyPr/>
          <a:lstStyle/>
          <a:p>
            <a:endParaRPr lang="en-PR" dirty="0"/>
          </a:p>
        </p:txBody>
      </p:sp>
      <p:sp>
        <p:nvSpPr>
          <p:cNvPr id="4" name="Slide Number Placeholder 3"/>
          <p:cNvSpPr>
            <a:spLocks noGrp="1"/>
          </p:cNvSpPr>
          <p:nvPr>
            <p:ph type="sldNum" sz="quarter" idx="5"/>
          </p:nvPr>
        </p:nvSpPr>
        <p:spPr/>
        <p:txBody>
          <a:bodyPr/>
          <a:lstStyle/>
          <a:p>
            <a:fld id="{2870C6B0-AF04-C54E-B4D8-362EBDA5987B}" type="slidenum">
              <a:rPr lang="en-PR" smtClean="0"/>
              <a:t>4</a:t>
            </a:fld>
            <a:endParaRPr lang="en-PR" dirty="0"/>
          </a:p>
        </p:txBody>
      </p:sp>
    </p:spTree>
    <p:extLst>
      <p:ext uri="{BB962C8B-B14F-4D97-AF65-F5344CB8AC3E}">
        <p14:creationId xmlns:p14="http://schemas.microsoft.com/office/powerpoint/2010/main" val="2201012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dirty="0"/>
          </a:p>
        </p:txBody>
      </p:sp>
      <p:sp>
        <p:nvSpPr>
          <p:cNvPr id="4" name="Slide Number Placeholder 3"/>
          <p:cNvSpPr>
            <a:spLocks noGrp="1"/>
          </p:cNvSpPr>
          <p:nvPr>
            <p:ph type="sldNum" sz="quarter" idx="5"/>
          </p:nvPr>
        </p:nvSpPr>
        <p:spPr/>
        <p:txBody>
          <a:bodyPr/>
          <a:lstStyle/>
          <a:p>
            <a:fld id="{2870C6B0-AF04-C54E-B4D8-362EBDA5987B}" type="slidenum">
              <a:rPr lang="en-PR" smtClean="0"/>
              <a:t>5</a:t>
            </a:fld>
            <a:endParaRPr lang="en-PR"/>
          </a:p>
        </p:txBody>
      </p:sp>
    </p:spTree>
    <p:extLst>
      <p:ext uri="{BB962C8B-B14F-4D97-AF65-F5344CB8AC3E}">
        <p14:creationId xmlns:p14="http://schemas.microsoft.com/office/powerpoint/2010/main" val="783023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9198"/>
            <a:ext cx="5486400" cy="3600450"/>
          </a:xfrm>
        </p:spPr>
        <p:txBody>
          <a:bodyPr/>
          <a:lstStyle/>
          <a:p>
            <a:endParaRPr lang="en-PR" dirty="0"/>
          </a:p>
        </p:txBody>
      </p:sp>
      <p:sp>
        <p:nvSpPr>
          <p:cNvPr id="4" name="Slide Number Placeholder 3"/>
          <p:cNvSpPr>
            <a:spLocks noGrp="1"/>
          </p:cNvSpPr>
          <p:nvPr>
            <p:ph type="sldNum" sz="quarter" idx="5"/>
          </p:nvPr>
        </p:nvSpPr>
        <p:spPr/>
        <p:txBody>
          <a:bodyPr/>
          <a:lstStyle/>
          <a:p>
            <a:fld id="{2870C6B0-AF04-C54E-B4D8-362EBDA5987B}" type="slidenum">
              <a:rPr lang="en-PR" smtClean="0"/>
              <a:t>6</a:t>
            </a:fld>
            <a:endParaRPr lang="en-PR"/>
          </a:p>
        </p:txBody>
      </p:sp>
    </p:spTree>
    <p:extLst>
      <p:ext uri="{BB962C8B-B14F-4D97-AF65-F5344CB8AC3E}">
        <p14:creationId xmlns:p14="http://schemas.microsoft.com/office/powerpoint/2010/main" val="4165730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334963"/>
            <a:ext cx="3435350" cy="1931987"/>
          </a:xfrm>
        </p:spPr>
      </p:sp>
      <p:sp>
        <p:nvSpPr>
          <p:cNvPr id="3" name="Notes Placeholder 2"/>
          <p:cNvSpPr>
            <a:spLocks noGrp="1"/>
          </p:cNvSpPr>
          <p:nvPr>
            <p:ph type="body" idx="1"/>
          </p:nvPr>
        </p:nvSpPr>
        <p:spPr>
          <a:xfrm>
            <a:off x="685800" y="2388739"/>
            <a:ext cx="5486400" cy="6174685"/>
          </a:xfrm>
        </p:spPr>
        <p:txBody>
          <a:bodyPr/>
          <a:lstStyle/>
          <a:p>
            <a:pPr algn="l"/>
            <a:endParaRPr lang="en-PR" dirty="0"/>
          </a:p>
        </p:txBody>
      </p:sp>
      <p:sp>
        <p:nvSpPr>
          <p:cNvPr id="4" name="Slide Number Placeholder 3"/>
          <p:cNvSpPr>
            <a:spLocks noGrp="1"/>
          </p:cNvSpPr>
          <p:nvPr>
            <p:ph type="sldNum" sz="quarter" idx="5"/>
          </p:nvPr>
        </p:nvSpPr>
        <p:spPr/>
        <p:txBody>
          <a:bodyPr/>
          <a:lstStyle/>
          <a:p>
            <a:fld id="{2870C6B0-AF04-C54E-B4D8-362EBDA5987B}" type="slidenum">
              <a:rPr lang="en-PR" smtClean="0"/>
              <a:t>7</a:t>
            </a:fld>
            <a:endParaRPr lang="en-PR"/>
          </a:p>
        </p:txBody>
      </p:sp>
    </p:spTree>
    <p:extLst>
      <p:ext uri="{BB962C8B-B14F-4D97-AF65-F5344CB8AC3E}">
        <p14:creationId xmlns:p14="http://schemas.microsoft.com/office/powerpoint/2010/main" val="3967099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7188" y="161925"/>
            <a:ext cx="3925887" cy="2208213"/>
          </a:xfrm>
        </p:spPr>
      </p:sp>
      <p:sp>
        <p:nvSpPr>
          <p:cNvPr id="3" name="Notes Placeholder 2"/>
          <p:cNvSpPr>
            <a:spLocks noGrp="1"/>
          </p:cNvSpPr>
          <p:nvPr>
            <p:ph type="body" idx="1"/>
          </p:nvPr>
        </p:nvSpPr>
        <p:spPr>
          <a:xfrm>
            <a:off x="685800" y="2505489"/>
            <a:ext cx="5529470" cy="6179723"/>
          </a:xfrm>
        </p:spPr>
        <p:txBody>
          <a:bodyPr/>
          <a:lstStyle/>
          <a:p>
            <a:pPr algn="l"/>
            <a:br>
              <a:rPr lang="en-US" b="0" i="0" u="none" strike="noStrike" dirty="0">
                <a:effectLst/>
              </a:rPr>
            </a:br>
            <a:endParaRPr lang="en-PR" dirty="0"/>
          </a:p>
        </p:txBody>
      </p:sp>
      <p:sp>
        <p:nvSpPr>
          <p:cNvPr id="4" name="Slide Number Placeholder 3"/>
          <p:cNvSpPr>
            <a:spLocks noGrp="1"/>
          </p:cNvSpPr>
          <p:nvPr>
            <p:ph type="sldNum" sz="quarter" idx="5"/>
          </p:nvPr>
        </p:nvSpPr>
        <p:spPr/>
        <p:txBody>
          <a:bodyPr/>
          <a:lstStyle/>
          <a:p>
            <a:fld id="{2870C6B0-AF04-C54E-B4D8-362EBDA5987B}" type="slidenum">
              <a:rPr lang="en-PR" smtClean="0"/>
              <a:t>8</a:t>
            </a:fld>
            <a:endParaRPr lang="en-PR"/>
          </a:p>
        </p:txBody>
      </p:sp>
    </p:spTree>
    <p:extLst>
      <p:ext uri="{BB962C8B-B14F-4D97-AF65-F5344CB8AC3E}">
        <p14:creationId xmlns:p14="http://schemas.microsoft.com/office/powerpoint/2010/main" val="2968584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PR" dirty="0"/>
          </a:p>
        </p:txBody>
      </p:sp>
      <p:sp>
        <p:nvSpPr>
          <p:cNvPr id="4" name="Slide Number Placeholder 3"/>
          <p:cNvSpPr>
            <a:spLocks noGrp="1"/>
          </p:cNvSpPr>
          <p:nvPr>
            <p:ph type="sldNum" sz="quarter" idx="5"/>
          </p:nvPr>
        </p:nvSpPr>
        <p:spPr/>
        <p:txBody>
          <a:bodyPr/>
          <a:lstStyle/>
          <a:p>
            <a:fld id="{2870C6B0-AF04-C54E-B4D8-362EBDA5987B}" type="slidenum">
              <a:rPr lang="en-PR" smtClean="0"/>
              <a:t>9</a:t>
            </a:fld>
            <a:endParaRPr lang="en-PR"/>
          </a:p>
        </p:txBody>
      </p:sp>
    </p:spTree>
    <p:extLst>
      <p:ext uri="{BB962C8B-B14F-4D97-AF65-F5344CB8AC3E}">
        <p14:creationId xmlns:p14="http://schemas.microsoft.com/office/powerpoint/2010/main" val="2025036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C6EB5A-FF2B-5F08-5467-2E6C298B449D}"/>
              </a:ext>
            </a:extLst>
          </p:cNvPr>
          <p:cNvSpPr>
            <a:spLocks noGrp="1"/>
          </p:cNvSpPr>
          <p:nvPr>
            <p:ph type="dt" sz="half" idx="10"/>
          </p:nvPr>
        </p:nvSpPr>
        <p:spPr/>
        <p:txBody>
          <a:bodyPr/>
          <a:lstStyle/>
          <a:p>
            <a:fld id="{90045953-CE56-4883-A740-A321F314376D}" type="datetimeFigureOut">
              <a:rPr lang="en-US" smtClean="0"/>
              <a:t>8/29/2023</a:t>
            </a:fld>
            <a:endParaRPr lang="en-US"/>
          </a:p>
        </p:txBody>
      </p:sp>
      <p:sp>
        <p:nvSpPr>
          <p:cNvPr id="3" name="Footer Placeholder 2">
            <a:extLst>
              <a:ext uri="{FF2B5EF4-FFF2-40B4-BE49-F238E27FC236}">
                <a16:creationId xmlns:a16="http://schemas.microsoft.com/office/drawing/2014/main" id="{EA4D2F53-AD82-0972-A832-02B04CA894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6E5DDA-2919-85C9-B019-1B5F3416909E}"/>
              </a:ext>
            </a:extLst>
          </p:cNvPr>
          <p:cNvSpPr>
            <a:spLocks noGrp="1"/>
          </p:cNvSpPr>
          <p:nvPr>
            <p:ph type="sldNum" sz="quarter" idx="12"/>
          </p:nvPr>
        </p:nvSpPr>
        <p:spPr/>
        <p:txBody>
          <a:bodyPr/>
          <a:lstStyle/>
          <a:p>
            <a:fld id="{3974C43B-6DFF-47ED-9942-D03F6316384B}" type="slidenum">
              <a:rPr lang="en-US" smtClean="0"/>
              <a:t>‹#›</a:t>
            </a:fld>
            <a:endParaRPr lang="en-US"/>
          </a:p>
        </p:txBody>
      </p:sp>
    </p:spTree>
    <p:extLst>
      <p:ext uri="{BB962C8B-B14F-4D97-AF65-F5344CB8AC3E}">
        <p14:creationId xmlns:p14="http://schemas.microsoft.com/office/powerpoint/2010/main" val="1655381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EC4658A-B039-BD38-4939-C06B9C82222E}"/>
              </a:ext>
            </a:extLst>
          </p:cNvPr>
          <p:cNvSpPr>
            <a:spLocks noGrp="1"/>
          </p:cNvSpPr>
          <p:nvPr>
            <p:ph type="pic" sz="quarter" idx="10"/>
          </p:nvPr>
        </p:nvSpPr>
        <p:spPr>
          <a:xfrm>
            <a:off x="6610350" y="838700"/>
            <a:ext cx="4819650" cy="2418353"/>
          </a:xfrm>
          <a:custGeom>
            <a:avLst/>
            <a:gdLst>
              <a:gd name="connsiteX0" fmla="*/ 0 w 4819650"/>
              <a:gd name="connsiteY0" fmla="*/ 0 h 2418353"/>
              <a:gd name="connsiteX1" fmla="*/ 4819650 w 4819650"/>
              <a:gd name="connsiteY1" fmla="*/ 0 h 2418353"/>
              <a:gd name="connsiteX2" fmla="*/ 4819650 w 4819650"/>
              <a:gd name="connsiteY2" fmla="*/ 2418353 h 2418353"/>
              <a:gd name="connsiteX3" fmla="*/ 0 w 4819650"/>
              <a:gd name="connsiteY3" fmla="*/ 2418353 h 2418353"/>
            </a:gdLst>
            <a:ahLst/>
            <a:cxnLst>
              <a:cxn ang="0">
                <a:pos x="connsiteX0" y="connsiteY0"/>
              </a:cxn>
              <a:cxn ang="0">
                <a:pos x="connsiteX1" y="connsiteY1"/>
              </a:cxn>
              <a:cxn ang="0">
                <a:pos x="connsiteX2" y="connsiteY2"/>
              </a:cxn>
              <a:cxn ang="0">
                <a:pos x="connsiteX3" y="connsiteY3"/>
              </a:cxn>
            </a:cxnLst>
            <a:rect l="l" t="t" r="r" b="b"/>
            <a:pathLst>
              <a:path w="4819650" h="2418353">
                <a:moveTo>
                  <a:pt x="0" y="0"/>
                </a:moveTo>
                <a:lnTo>
                  <a:pt x="4819650" y="0"/>
                </a:lnTo>
                <a:lnTo>
                  <a:pt x="4819650" y="2418353"/>
                </a:lnTo>
                <a:lnTo>
                  <a:pt x="0" y="2418353"/>
                </a:lnTo>
                <a:close/>
              </a:path>
            </a:pathLst>
          </a:custGeom>
          <a:solidFill>
            <a:schemeClr val="accent2"/>
          </a:solidFill>
        </p:spPr>
        <p:txBody>
          <a:bodyPr wrap="square">
            <a:noAutofit/>
          </a:bodyPr>
          <a:lstStyle/>
          <a:p>
            <a:endParaRPr lang="en-US"/>
          </a:p>
        </p:txBody>
      </p:sp>
      <p:sp>
        <p:nvSpPr>
          <p:cNvPr id="5" name="Picture Placeholder 4">
            <a:extLst>
              <a:ext uri="{FF2B5EF4-FFF2-40B4-BE49-F238E27FC236}">
                <a16:creationId xmlns:a16="http://schemas.microsoft.com/office/drawing/2014/main" id="{342533BA-67A3-F1FD-4986-2349C223C46A}"/>
              </a:ext>
            </a:extLst>
          </p:cNvPr>
          <p:cNvSpPr>
            <a:spLocks noGrp="1"/>
          </p:cNvSpPr>
          <p:nvPr>
            <p:ph type="pic" sz="quarter" idx="11"/>
          </p:nvPr>
        </p:nvSpPr>
        <p:spPr>
          <a:xfrm>
            <a:off x="6610350" y="3600949"/>
            <a:ext cx="4819650" cy="2418353"/>
          </a:xfrm>
          <a:custGeom>
            <a:avLst/>
            <a:gdLst>
              <a:gd name="connsiteX0" fmla="*/ 0 w 4819650"/>
              <a:gd name="connsiteY0" fmla="*/ 0 h 2418353"/>
              <a:gd name="connsiteX1" fmla="*/ 4819650 w 4819650"/>
              <a:gd name="connsiteY1" fmla="*/ 0 h 2418353"/>
              <a:gd name="connsiteX2" fmla="*/ 4819650 w 4819650"/>
              <a:gd name="connsiteY2" fmla="*/ 2418353 h 2418353"/>
              <a:gd name="connsiteX3" fmla="*/ 0 w 4819650"/>
              <a:gd name="connsiteY3" fmla="*/ 2418353 h 2418353"/>
            </a:gdLst>
            <a:ahLst/>
            <a:cxnLst>
              <a:cxn ang="0">
                <a:pos x="connsiteX0" y="connsiteY0"/>
              </a:cxn>
              <a:cxn ang="0">
                <a:pos x="connsiteX1" y="connsiteY1"/>
              </a:cxn>
              <a:cxn ang="0">
                <a:pos x="connsiteX2" y="connsiteY2"/>
              </a:cxn>
              <a:cxn ang="0">
                <a:pos x="connsiteX3" y="connsiteY3"/>
              </a:cxn>
            </a:cxnLst>
            <a:rect l="l" t="t" r="r" b="b"/>
            <a:pathLst>
              <a:path w="4819650" h="2418353">
                <a:moveTo>
                  <a:pt x="0" y="0"/>
                </a:moveTo>
                <a:lnTo>
                  <a:pt x="4819650" y="0"/>
                </a:lnTo>
                <a:lnTo>
                  <a:pt x="4819650" y="2418353"/>
                </a:lnTo>
                <a:lnTo>
                  <a:pt x="0" y="2418353"/>
                </a:lnTo>
                <a:close/>
              </a:path>
            </a:pathLst>
          </a:custGeom>
          <a:solidFill>
            <a:schemeClr val="accent2"/>
          </a:solidFill>
        </p:spPr>
        <p:txBody>
          <a:bodyPr wrap="square">
            <a:noAutofit/>
          </a:bodyPr>
          <a:lstStyle/>
          <a:p>
            <a:endParaRPr lang="en-US"/>
          </a:p>
        </p:txBody>
      </p:sp>
    </p:spTree>
    <p:extLst>
      <p:ext uri="{BB962C8B-B14F-4D97-AF65-F5344CB8AC3E}">
        <p14:creationId xmlns:p14="http://schemas.microsoft.com/office/powerpoint/2010/main" val="3546756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B8D923E-D48F-F729-38EF-C49B07996A01}"/>
              </a:ext>
            </a:extLst>
          </p:cNvPr>
          <p:cNvSpPr>
            <a:spLocks noGrp="1"/>
          </p:cNvSpPr>
          <p:nvPr>
            <p:ph type="pic" sz="quarter" idx="10"/>
          </p:nvPr>
        </p:nvSpPr>
        <p:spPr>
          <a:xfrm>
            <a:off x="7866745" y="2249716"/>
            <a:ext cx="3135085" cy="3135085"/>
          </a:xfrm>
          <a:custGeom>
            <a:avLst/>
            <a:gdLst>
              <a:gd name="connsiteX0" fmla="*/ 0 w 3135085"/>
              <a:gd name="connsiteY0" fmla="*/ 0 h 3135085"/>
              <a:gd name="connsiteX1" fmla="*/ 3135085 w 3135085"/>
              <a:gd name="connsiteY1" fmla="*/ 0 h 3135085"/>
              <a:gd name="connsiteX2" fmla="*/ 3135085 w 3135085"/>
              <a:gd name="connsiteY2" fmla="*/ 3135085 h 3135085"/>
              <a:gd name="connsiteX3" fmla="*/ 0 w 3135085"/>
              <a:gd name="connsiteY3" fmla="*/ 3135085 h 3135085"/>
            </a:gdLst>
            <a:ahLst/>
            <a:cxnLst>
              <a:cxn ang="0">
                <a:pos x="connsiteX0" y="connsiteY0"/>
              </a:cxn>
              <a:cxn ang="0">
                <a:pos x="connsiteX1" y="connsiteY1"/>
              </a:cxn>
              <a:cxn ang="0">
                <a:pos x="connsiteX2" y="connsiteY2"/>
              </a:cxn>
              <a:cxn ang="0">
                <a:pos x="connsiteX3" y="connsiteY3"/>
              </a:cxn>
            </a:cxnLst>
            <a:rect l="l" t="t" r="r" b="b"/>
            <a:pathLst>
              <a:path w="3135085" h="3135085">
                <a:moveTo>
                  <a:pt x="0" y="0"/>
                </a:moveTo>
                <a:lnTo>
                  <a:pt x="3135085" y="0"/>
                </a:lnTo>
                <a:lnTo>
                  <a:pt x="3135085" y="3135085"/>
                </a:lnTo>
                <a:lnTo>
                  <a:pt x="0" y="3135085"/>
                </a:lnTo>
                <a:close/>
              </a:path>
            </a:pathLst>
          </a:custGeom>
          <a:solidFill>
            <a:schemeClr val="accent2"/>
          </a:solidFill>
        </p:spPr>
        <p:txBody>
          <a:bodyPr wrap="square">
            <a:noAutofit/>
          </a:bodyPr>
          <a:lstStyle/>
          <a:p>
            <a:endParaRPr lang="en-US"/>
          </a:p>
        </p:txBody>
      </p:sp>
      <p:sp>
        <p:nvSpPr>
          <p:cNvPr id="7" name="Picture Placeholder 6">
            <a:extLst>
              <a:ext uri="{FF2B5EF4-FFF2-40B4-BE49-F238E27FC236}">
                <a16:creationId xmlns:a16="http://schemas.microsoft.com/office/drawing/2014/main" id="{B1685402-344A-D708-270A-9CFB2435DFB6}"/>
              </a:ext>
            </a:extLst>
          </p:cNvPr>
          <p:cNvSpPr>
            <a:spLocks noGrp="1"/>
          </p:cNvSpPr>
          <p:nvPr>
            <p:ph type="pic" sz="quarter" idx="11"/>
          </p:nvPr>
        </p:nvSpPr>
        <p:spPr>
          <a:xfrm>
            <a:off x="4528458" y="2249716"/>
            <a:ext cx="3135085" cy="3135085"/>
          </a:xfrm>
          <a:custGeom>
            <a:avLst/>
            <a:gdLst>
              <a:gd name="connsiteX0" fmla="*/ 0 w 3135085"/>
              <a:gd name="connsiteY0" fmla="*/ 0 h 3135085"/>
              <a:gd name="connsiteX1" fmla="*/ 3135085 w 3135085"/>
              <a:gd name="connsiteY1" fmla="*/ 0 h 3135085"/>
              <a:gd name="connsiteX2" fmla="*/ 3135085 w 3135085"/>
              <a:gd name="connsiteY2" fmla="*/ 3135085 h 3135085"/>
              <a:gd name="connsiteX3" fmla="*/ 0 w 3135085"/>
              <a:gd name="connsiteY3" fmla="*/ 3135085 h 3135085"/>
            </a:gdLst>
            <a:ahLst/>
            <a:cxnLst>
              <a:cxn ang="0">
                <a:pos x="connsiteX0" y="connsiteY0"/>
              </a:cxn>
              <a:cxn ang="0">
                <a:pos x="connsiteX1" y="connsiteY1"/>
              </a:cxn>
              <a:cxn ang="0">
                <a:pos x="connsiteX2" y="connsiteY2"/>
              </a:cxn>
              <a:cxn ang="0">
                <a:pos x="connsiteX3" y="connsiteY3"/>
              </a:cxn>
            </a:cxnLst>
            <a:rect l="l" t="t" r="r" b="b"/>
            <a:pathLst>
              <a:path w="3135085" h="3135085">
                <a:moveTo>
                  <a:pt x="0" y="0"/>
                </a:moveTo>
                <a:lnTo>
                  <a:pt x="3135085" y="0"/>
                </a:lnTo>
                <a:lnTo>
                  <a:pt x="3135085" y="3135085"/>
                </a:lnTo>
                <a:lnTo>
                  <a:pt x="0" y="3135085"/>
                </a:lnTo>
                <a:close/>
              </a:path>
            </a:pathLst>
          </a:custGeom>
          <a:solidFill>
            <a:schemeClr val="accent2"/>
          </a:solidFill>
        </p:spPr>
        <p:txBody>
          <a:bodyPr wrap="square">
            <a:noAutofit/>
          </a:bodyPr>
          <a:lstStyle/>
          <a:p>
            <a:endParaRPr lang="en-US"/>
          </a:p>
        </p:txBody>
      </p:sp>
      <p:sp>
        <p:nvSpPr>
          <p:cNvPr id="8" name="Picture Placeholder 7">
            <a:extLst>
              <a:ext uri="{FF2B5EF4-FFF2-40B4-BE49-F238E27FC236}">
                <a16:creationId xmlns:a16="http://schemas.microsoft.com/office/drawing/2014/main" id="{FCEF49B7-46DD-313F-16E4-8282CE446C7F}"/>
              </a:ext>
            </a:extLst>
          </p:cNvPr>
          <p:cNvSpPr>
            <a:spLocks noGrp="1"/>
          </p:cNvSpPr>
          <p:nvPr>
            <p:ph type="pic" sz="quarter" idx="12"/>
          </p:nvPr>
        </p:nvSpPr>
        <p:spPr>
          <a:xfrm>
            <a:off x="1190172" y="2249716"/>
            <a:ext cx="3135085" cy="3135085"/>
          </a:xfrm>
          <a:custGeom>
            <a:avLst/>
            <a:gdLst>
              <a:gd name="connsiteX0" fmla="*/ 0 w 3135085"/>
              <a:gd name="connsiteY0" fmla="*/ 0 h 3135085"/>
              <a:gd name="connsiteX1" fmla="*/ 3135085 w 3135085"/>
              <a:gd name="connsiteY1" fmla="*/ 0 h 3135085"/>
              <a:gd name="connsiteX2" fmla="*/ 3135085 w 3135085"/>
              <a:gd name="connsiteY2" fmla="*/ 3135085 h 3135085"/>
              <a:gd name="connsiteX3" fmla="*/ 0 w 3135085"/>
              <a:gd name="connsiteY3" fmla="*/ 3135085 h 3135085"/>
            </a:gdLst>
            <a:ahLst/>
            <a:cxnLst>
              <a:cxn ang="0">
                <a:pos x="connsiteX0" y="connsiteY0"/>
              </a:cxn>
              <a:cxn ang="0">
                <a:pos x="connsiteX1" y="connsiteY1"/>
              </a:cxn>
              <a:cxn ang="0">
                <a:pos x="connsiteX2" y="connsiteY2"/>
              </a:cxn>
              <a:cxn ang="0">
                <a:pos x="connsiteX3" y="connsiteY3"/>
              </a:cxn>
            </a:cxnLst>
            <a:rect l="l" t="t" r="r" b="b"/>
            <a:pathLst>
              <a:path w="3135085" h="3135085">
                <a:moveTo>
                  <a:pt x="0" y="0"/>
                </a:moveTo>
                <a:lnTo>
                  <a:pt x="3135085" y="0"/>
                </a:lnTo>
                <a:lnTo>
                  <a:pt x="3135085" y="3135085"/>
                </a:lnTo>
                <a:lnTo>
                  <a:pt x="0" y="3135085"/>
                </a:lnTo>
                <a:close/>
              </a:path>
            </a:pathLst>
          </a:custGeom>
          <a:solidFill>
            <a:schemeClr val="accent2"/>
          </a:solidFill>
        </p:spPr>
        <p:txBody>
          <a:bodyPr wrap="square">
            <a:noAutofit/>
          </a:bodyPr>
          <a:lstStyle/>
          <a:p>
            <a:endParaRPr lang="en-US"/>
          </a:p>
        </p:txBody>
      </p:sp>
    </p:spTree>
    <p:extLst>
      <p:ext uri="{BB962C8B-B14F-4D97-AF65-F5344CB8AC3E}">
        <p14:creationId xmlns:p14="http://schemas.microsoft.com/office/powerpoint/2010/main" val="360596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5B16587-0C39-BF7C-1C25-1D8A6F5E13A5}"/>
              </a:ext>
            </a:extLst>
          </p:cNvPr>
          <p:cNvSpPr>
            <a:spLocks noGrp="1"/>
          </p:cNvSpPr>
          <p:nvPr>
            <p:ph type="pic" sz="quarter" idx="10"/>
          </p:nvPr>
        </p:nvSpPr>
        <p:spPr>
          <a:xfrm>
            <a:off x="857250" y="942975"/>
            <a:ext cx="4438650" cy="4972050"/>
          </a:xfrm>
          <a:custGeom>
            <a:avLst/>
            <a:gdLst>
              <a:gd name="connsiteX0" fmla="*/ 2219325 w 4438650"/>
              <a:gd name="connsiteY0" fmla="*/ 0 h 4972050"/>
              <a:gd name="connsiteX1" fmla="*/ 4438650 w 4438650"/>
              <a:gd name="connsiteY1" fmla="*/ 2219325 h 4972050"/>
              <a:gd name="connsiteX2" fmla="*/ 4438650 w 4438650"/>
              <a:gd name="connsiteY2" fmla="*/ 4972050 h 4972050"/>
              <a:gd name="connsiteX3" fmla="*/ 0 w 4438650"/>
              <a:gd name="connsiteY3" fmla="*/ 4972050 h 4972050"/>
              <a:gd name="connsiteX4" fmla="*/ 0 w 4438650"/>
              <a:gd name="connsiteY4" fmla="*/ 2219325 h 4972050"/>
              <a:gd name="connsiteX5" fmla="*/ 2219325 w 4438650"/>
              <a:gd name="connsiteY5" fmla="*/ 0 h 497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8650" h="4972050">
                <a:moveTo>
                  <a:pt x="2219325" y="0"/>
                </a:moveTo>
                <a:cubicBezTo>
                  <a:pt x="3445024" y="0"/>
                  <a:pt x="4438650" y="993626"/>
                  <a:pt x="4438650" y="2219325"/>
                </a:cubicBezTo>
                <a:lnTo>
                  <a:pt x="4438650" y="4972050"/>
                </a:lnTo>
                <a:lnTo>
                  <a:pt x="0" y="4972050"/>
                </a:lnTo>
                <a:lnTo>
                  <a:pt x="0" y="2219325"/>
                </a:lnTo>
                <a:cubicBezTo>
                  <a:pt x="0" y="993626"/>
                  <a:pt x="993626" y="0"/>
                  <a:pt x="2219325" y="0"/>
                </a:cubicBezTo>
                <a:close/>
              </a:path>
            </a:pathLst>
          </a:custGeom>
          <a:solidFill>
            <a:schemeClr val="accent2"/>
          </a:solidFill>
        </p:spPr>
        <p:txBody>
          <a:bodyPr wrap="square">
            <a:noAutofit/>
          </a:bodyPr>
          <a:lstStyle/>
          <a:p>
            <a:endParaRPr lang="en-US"/>
          </a:p>
        </p:txBody>
      </p:sp>
    </p:spTree>
    <p:extLst>
      <p:ext uri="{BB962C8B-B14F-4D97-AF65-F5344CB8AC3E}">
        <p14:creationId xmlns:p14="http://schemas.microsoft.com/office/powerpoint/2010/main" val="2646347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8993E2-4BE4-A6A8-C24E-FBE79ED3434F}"/>
              </a:ext>
            </a:extLst>
          </p:cNvPr>
          <p:cNvSpPr>
            <a:spLocks noGrp="1"/>
          </p:cNvSpPr>
          <p:nvPr>
            <p:ph type="pic" sz="quarter" idx="10"/>
          </p:nvPr>
        </p:nvSpPr>
        <p:spPr>
          <a:xfrm>
            <a:off x="624114" y="566057"/>
            <a:ext cx="10943772" cy="3991429"/>
          </a:xfrm>
          <a:custGeom>
            <a:avLst/>
            <a:gdLst>
              <a:gd name="connsiteX0" fmla="*/ 0 w 10943772"/>
              <a:gd name="connsiteY0" fmla="*/ 0 h 3991429"/>
              <a:gd name="connsiteX1" fmla="*/ 10943772 w 10943772"/>
              <a:gd name="connsiteY1" fmla="*/ 0 h 3991429"/>
              <a:gd name="connsiteX2" fmla="*/ 10943772 w 10943772"/>
              <a:gd name="connsiteY2" fmla="*/ 3991429 h 3991429"/>
              <a:gd name="connsiteX3" fmla="*/ 0 w 10943772"/>
              <a:gd name="connsiteY3" fmla="*/ 3991429 h 3991429"/>
            </a:gdLst>
            <a:ahLst/>
            <a:cxnLst>
              <a:cxn ang="0">
                <a:pos x="connsiteX0" y="connsiteY0"/>
              </a:cxn>
              <a:cxn ang="0">
                <a:pos x="connsiteX1" y="connsiteY1"/>
              </a:cxn>
              <a:cxn ang="0">
                <a:pos x="connsiteX2" y="connsiteY2"/>
              </a:cxn>
              <a:cxn ang="0">
                <a:pos x="connsiteX3" y="connsiteY3"/>
              </a:cxn>
            </a:cxnLst>
            <a:rect l="l" t="t" r="r" b="b"/>
            <a:pathLst>
              <a:path w="10943772" h="3991429">
                <a:moveTo>
                  <a:pt x="0" y="0"/>
                </a:moveTo>
                <a:lnTo>
                  <a:pt x="10943772" y="0"/>
                </a:lnTo>
                <a:lnTo>
                  <a:pt x="10943772" y="3991429"/>
                </a:lnTo>
                <a:lnTo>
                  <a:pt x="0" y="3991429"/>
                </a:lnTo>
                <a:close/>
              </a:path>
            </a:pathLst>
          </a:custGeom>
          <a:solidFill>
            <a:schemeClr val="accent2"/>
          </a:solidFill>
        </p:spPr>
        <p:txBody>
          <a:bodyPr wrap="square">
            <a:noAutofit/>
          </a:bodyPr>
          <a:lstStyle/>
          <a:p>
            <a:endParaRPr lang="en-US"/>
          </a:p>
        </p:txBody>
      </p:sp>
    </p:spTree>
    <p:extLst>
      <p:ext uri="{BB962C8B-B14F-4D97-AF65-F5344CB8AC3E}">
        <p14:creationId xmlns:p14="http://schemas.microsoft.com/office/powerpoint/2010/main" val="3021390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CA113D5-4346-F174-B7F4-B0D0E68B9AC7}"/>
              </a:ext>
            </a:extLst>
          </p:cNvPr>
          <p:cNvSpPr>
            <a:spLocks noGrp="1"/>
          </p:cNvSpPr>
          <p:nvPr>
            <p:ph type="pic" sz="quarter" idx="11"/>
          </p:nvPr>
        </p:nvSpPr>
        <p:spPr>
          <a:xfrm>
            <a:off x="6096000" y="1120877"/>
            <a:ext cx="6096000" cy="4616246"/>
          </a:xfrm>
          <a:solidFill>
            <a:schemeClr val="accent2"/>
          </a:solidFill>
        </p:spPr>
      </p:sp>
    </p:spTree>
    <p:extLst>
      <p:ext uri="{BB962C8B-B14F-4D97-AF65-F5344CB8AC3E}">
        <p14:creationId xmlns:p14="http://schemas.microsoft.com/office/powerpoint/2010/main" val="433921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4A13E8A-D4B0-2589-781E-DEC741182CD7}"/>
              </a:ext>
            </a:extLst>
          </p:cNvPr>
          <p:cNvSpPr>
            <a:spLocks noGrp="1"/>
          </p:cNvSpPr>
          <p:nvPr>
            <p:ph type="pic" sz="quarter" idx="10"/>
          </p:nvPr>
        </p:nvSpPr>
        <p:spPr>
          <a:xfrm>
            <a:off x="0" y="0"/>
            <a:ext cx="5181600" cy="6858000"/>
          </a:xfrm>
          <a:solidFill>
            <a:schemeClr val="accent2"/>
          </a:solidFill>
        </p:spPr>
        <p:txBody>
          <a:bodyPr/>
          <a:lstStyle/>
          <a:p>
            <a:endParaRPr lang="en-US"/>
          </a:p>
        </p:txBody>
      </p:sp>
    </p:spTree>
    <p:extLst>
      <p:ext uri="{BB962C8B-B14F-4D97-AF65-F5344CB8AC3E}">
        <p14:creationId xmlns:p14="http://schemas.microsoft.com/office/powerpoint/2010/main" val="1411265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4A13E8A-D4B0-2589-781E-DEC741182CD7}"/>
              </a:ext>
            </a:extLst>
          </p:cNvPr>
          <p:cNvSpPr>
            <a:spLocks noGrp="1"/>
          </p:cNvSpPr>
          <p:nvPr>
            <p:ph type="pic" sz="quarter" idx="10"/>
          </p:nvPr>
        </p:nvSpPr>
        <p:spPr>
          <a:xfrm>
            <a:off x="0" y="0"/>
            <a:ext cx="12192000" cy="6858000"/>
          </a:xfrm>
          <a:solidFill>
            <a:schemeClr val="accent2"/>
          </a:solidFill>
        </p:spPr>
        <p:txBody>
          <a:bodyPr/>
          <a:lstStyle/>
          <a:p>
            <a:endParaRPr lang="en-US"/>
          </a:p>
        </p:txBody>
      </p:sp>
    </p:spTree>
    <p:extLst>
      <p:ext uri="{BB962C8B-B14F-4D97-AF65-F5344CB8AC3E}">
        <p14:creationId xmlns:p14="http://schemas.microsoft.com/office/powerpoint/2010/main" val="3824415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FC246B1-FDF0-9653-AC9E-4E4D8AC99B4B}"/>
              </a:ext>
            </a:extLst>
          </p:cNvPr>
          <p:cNvSpPr>
            <a:spLocks noGrp="1"/>
          </p:cNvSpPr>
          <p:nvPr>
            <p:ph type="pic" sz="quarter" idx="10"/>
          </p:nvPr>
        </p:nvSpPr>
        <p:spPr>
          <a:xfrm>
            <a:off x="6760471" y="0"/>
            <a:ext cx="4572447" cy="6858000"/>
          </a:xfrm>
          <a:custGeom>
            <a:avLst/>
            <a:gdLst>
              <a:gd name="connsiteX0" fmla="*/ 0 w 4572447"/>
              <a:gd name="connsiteY0" fmla="*/ 0 h 6858000"/>
              <a:gd name="connsiteX1" fmla="*/ 4572447 w 4572447"/>
              <a:gd name="connsiteY1" fmla="*/ 0 h 6858000"/>
              <a:gd name="connsiteX2" fmla="*/ 4572447 w 4572447"/>
              <a:gd name="connsiteY2" fmla="*/ 6858000 h 6858000"/>
              <a:gd name="connsiteX3" fmla="*/ 0 w 457244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447" h="6858000">
                <a:moveTo>
                  <a:pt x="0" y="0"/>
                </a:moveTo>
                <a:lnTo>
                  <a:pt x="4572447" y="0"/>
                </a:lnTo>
                <a:lnTo>
                  <a:pt x="4572447" y="6858000"/>
                </a:lnTo>
                <a:lnTo>
                  <a:pt x="0" y="6858000"/>
                </a:lnTo>
                <a:close/>
              </a:path>
            </a:pathLst>
          </a:custGeom>
          <a:solidFill>
            <a:schemeClr val="accent2"/>
          </a:solidFill>
        </p:spPr>
        <p:txBody>
          <a:bodyPr wrap="square">
            <a:noAutofit/>
          </a:bodyPr>
          <a:lstStyle/>
          <a:p>
            <a:endParaRPr lang="en-US"/>
          </a:p>
        </p:txBody>
      </p:sp>
    </p:spTree>
    <p:extLst>
      <p:ext uri="{BB962C8B-B14F-4D97-AF65-F5344CB8AC3E}">
        <p14:creationId xmlns:p14="http://schemas.microsoft.com/office/powerpoint/2010/main" val="3027826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52AAFD1-3877-0B95-B329-B6C34DE52AE3}"/>
              </a:ext>
            </a:extLst>
          </p:cNvPr>
          <p:cNvSpPr>
            <a:spLocks noGrp="1"/>
          </p:cNvSpPr>
          <p:nvPr>
            <p:ph type="pic" sz="quarter" idx="10"/>
          </p:nvPr>
        </p:nvSpPr>
        <p:spPr>
          <a:xfrm>
            <a:off x="6841012" y="3824695"/>
            <a:ext cx="4081714" cy="2323345"/>
          </a:xfrm>
          <a:custGeom>
            <a:avLst/>
            <a:gdLst>
              <a:gd name="connsiteX0" fmla="*/ 0 w 4081714"/>
              <a:gd name="connsiteY0" fmla="*/ 0 h 2323345"/>
              <a:gd name="connsiteX1" fmla="*/ 4081714 w 4081714"/>
              <a:gd name="connsiteY1" fmla="*/ 0 h 2323345"/>
              <a:gd name="connsiteX2" fmla="*/ 4081714 w 4081714"/>
              <a:gd name="connsiteY2" fmla="*/ 2323345 h 2323345"/>
              <a:gd name="connsiteX3" fmla="*/ 0 w 4081714"/>
              <a:gd name="connsiteY3" fmla="*/ 2323345 h 2323345"/>
            </a:gdLst>
            <a:ahLst/>
            <a:cxnLst>
              <a:cxn ang="0">
                <a:pos x="connsiteX0" y="connsiteY0"/>
              </a:cxn>
              <a:cxn ang="0">
                <a:pos x="connsiteX1" y="connsiteY1"/>
              </a:cxn>
              <a:cxn ang="0">
                <a:pos x="connsiteX2" y="connsiteY2"/>
              </a:cxn>
              <a:cxn ang="0">
                <a:pos x="connsiteX3" y="connsiteY3"/>
              </a:cxn>
            </a:cxnLst>
            <a:rect l="l" t="t" r="r" b="b"/>
            <a:pathLst>
              <a:path w="4081714" h="2323345">
                <a:moveTo>
                  <a:pt x="0" y="0"/>
                </a:moveTo>
                <a:lnTo>
                  <a:pt x="4081714" y="0"/>
                </a:lnTo>
                <a:lnTo>
                  <a:pt x="4081714" y="2323345"/>
                </a:lnTo>
                <a:lnTo>
                  <a:pt x="0" y="2323345"/>
                </a:lnTo>
                <a:close/>
              </a:path>
            </a:pathLst>
          </a:custGeom>
          <a:solidFill>
            <a:schemeClr val="accent2"/>
          </a:solidFill>
        </p:spPr>
        <p:txBody>
          <a:bodyPr wrap="square">
            <a:noAutofit/>
          </a:bodyPr>
          <a:lstStyle/>
          <a:p>
            <a:endParaRPr lang="en-US"/>
          </a:p>
        </p:txBody>
      </p:sp>
      <p:sp>
        <p:nvSpPr>
          <p:cNvPr id="8" name="Picture Placeholder 7">
            <a:extLst>
              <a:ext uri="{FF2B5EF4-FFF2-40B4-BE49-F238E27FC236}">
                <a16:creationId xmlns:a16="http://schemas.microsoft.com/office/drawing/2014/main" id="{7EEC927F-DF1B-3A41-FA26-402E89A1171F}"/>
              </a:ext>
            </a:extLst>
          </p:cNvPr>
          <p:cNvSpPr>
            <a:spLocks noGrp="1"/>
          </p:cNvSpPr>
          <p:nvPr>
            <p:ph type="pic" sz="quarter" idx="11"/>
          </p:nvPr>
        </p:nvSpPr>
        <p:spPr>
          <a:xfrm>
            <a:off x="1375551" y="3824695"/>
            <a:ext cx="4081714" cy="2323345"/>
          </a:xfrm>
          <a:custGeom>
            <a:avLst/>
            <a:gdLst>
              <a:gd name="connsiteX0" fmla="*/ 0 w 4081714"/>
              <a:gd name="connsiteY0" fmla="*/ 0 h 2323345"/>
              <a:gd name="connsiteX1" fmla="*/ 4081714 w 4081714"/>
              <a:gd name="connsiteY1" fmla="*/ 0 h 2323345"/>
              <a:gd name="connsiteX2" fmla="*/ 4081714 w 4081714"/>
              <a:gd name="connsiteY2" fmla="*/ 2323345 h 2323345"/>
              <a:gd name="connsiteX3" fmla="*/ 0 w 4081714"/>
              <a:gd name="connsiteY3" fmla="*/ 2323345 h 2323345"/>
            </a:gdLst>
            <a:ahLst/>
            <a:cxnLst>
              <a:cxn ang="0">
                <a:pos x="connsiteX0" y="connsiteY0"/>
              </a:cxn>
              <a:cxn ang="0">
                <a:pos x="connsiteX1" y="connsiteY1"/>
              </a:cxn>
              <a:cxn ang="0">
                <a:pos x="connsiteX2" y="connsiteY2"/>
              </a:cxn>
              <a:cxn ang="0">
                <a:pos x="connsiteX3" y="connsiteY3"/>
              </a:cxn>
            </a:cxnLst>
            <a:rect l="l" t="t" r="r" b="b"/>
            <a:pathLst>
              <a:path w="4081714" h="2323345">
                <a:moveTo>
                  <a:pt x="0" y="0"/>
                </a:moveTo>
                <a:lnTo>
                  <a:pt x="4081714" y="0"/>
                </a:lnTo>
                <a:lnTo>
                  <a:pt x="4081714" y="2323345"/>
                </a:lnTo>
                <a:lnTo>
                  <a:pt x="0" y="2323345"/>
                </a:lnTo>
                <a:close/>
              </a:path>
            </a:pathLst>
          </a:custGeom>
          <a:solidFill>
            <a:schemeClr val="accent2"/>
          </a:solidFill>
        </p:spPr>
        <p:txBody>
          <a:bodyPr wrap="square">
            <a:noAutofit/>
          </a:bodyPr>
          <a:lstStyle/>
          <a:p>
            <a:endParaRPr lang="en-US"/>
          </a:p>
        </p:txBody>
      </p:sp>
      <p:sp>
        <p:nvSpPr>
          <p:cNvPr id="9" name="Picture Placeholder 8">
            <a:extLst>
              <a:ext uri="{FF2B5EF4-FFF2-40B4-BE49-F238E27FC236}">
                <a16:creationId xmlns:a16="http://schemas.microsoft.com/office/drawing/2014/main" id="{607D3566-D8E4-7768-8ACD-990922F139CB}"/>
              </a:ext>
            </a:extLst>
          </p:cNvPr>
          <p:cNvSpPr>
            <a:spLocks noGrp="1"/>
          </p:cNvSpPr>
          <p:nvPr>
            <p:ph type="pic" sz="quarter" idx="12"/>
          </p:nvPr>
        </p:nvSpPr>
        <p:spPr>
          <a:xfrm>
            <a:off x="3727996" y="2972076"/>
            <a:ext cx="4783510" cy="2673536"/>
          </a:xfrm>
          <a:custGeom>
            <a:avLst/>
            <a:gdLst>
              <a:gd name="connsiteX0" fmla="*/ 0 w 4081714"/>
              <a:gd name="connsiteY0" fmla="*/ 0 h 2323345"/>
              <a:gd name="connsiteX1" fmla="*/ 4081714 w 4081714"/>
              <a:gd name="connsiteY1" fmla="*/ 0 h 2323345"/>
              <a:gd name="connsiteX2" fmla="*/ 4081714 w 4081714"/>
              <a:gd name="connsiteY2" fmla="*/ 2323345 h 2323345"/>
              <a:gd name="connsiteX3" fmla="*/ 0 w 4081714"/>
              <a:gd name="connsiteY3" fmla="*/ 2323345 h 2323345"/>
            </a:gdLst>
            <a:ahLst/>
            <a:cxnLst>
              <a:cxn ang="0">
                <a:pos x="connsiteX0" y="connsiteY0"/>
              </a:cxn>
              <a:cxn ang="0">
                <a:pos x="connsiteX1" y="connsiteY1"/>
              </a:cxn>
              <a:cxn ang="0">
                <a:pos x="connsiteX2" y="connsiteY2"/>
              </a:cxn>
              <a:cxn ang="0">
                <a:pos x="connsiteX3" y="connsiteY3"/>
              </a:cxn>
            </a:cxnLst>
            <a:rect l="l" t="t" r="r" b="b"/>
            <a:pathLst>
              <a:path w="4081714" h="2323345">
                <a:moveTo>
                  <a:pt x="0" y="0"/>
                </a:moveTo>
                <a:lnTo>
                  <a:pt x="4081714" y="0"/>
                </a:lnTo>
                <a:lnTo>
                  <a:pt x="4081714" y="2323345"/>
                </a:lnTo>
                <a:lnTo>
                  <a:pt x="0" y="2323345"/>
                </a:lnTo>
                <a:close/>
              </a:path>
            </a:pathLst>
          </a:custGeom>
          <a:solidFill>
            <a:schemeClr val="accent2"/>
          </a:solidFill>
          <a:effectLst>
            <a:outerShdw blurRad="254000" dist="254000" dir="5400000" algn="t" rotWithShape="0">
              <a:prstClr val="black">
                <a:alpha val="20000"/>
              </a:prstClr>
            </a:outerShdw>
          </a:effectLst>
        </p:spPr>
        <p:txBody>
          <a:bodyPr wrap="square">
            <a:noAutofit/>
          </a:bodyPr>
          <a:lstStyle/>
          <a:p>
            <a:endParaRPr lang="en-US"/>
          </a:p>
        </p:txBody>
      </p:sp>
    </p:spTree>
    <p:extLst>
      <p:ext uri="{BB962C8B-B14F-4D97-AF65-F5344CB8AC3E}">
        <p14:creationId xmlns:p14="http://schemas.microsoft.com/office/powerpoint/2010/main" val="3753117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CF1A2EF-2A01-579C-215B-28866AD7AE86}"/>
              </a:ext>
            </a:extLst>
          </p:cNvPr>
          <p:cNvSpPr>
            <a:spLocks noGrp="1"/>
          </p:cNvSpPr>
          <p:nvPr>
            <p:ph type="pic" sz="quarter" idx="10"/>
          </p:nvPr>
        </p:nvSpPr>
        <p:spPr>
          <a:xfrm>
            <a:off x="5423363" y="2337262"/>
            <a:ext cx="1345276" cy="1345276"/>
          </a:xfrm>
          <a:custGeom>
            <a:avLst/>
            <a:gdLst>
              <a:gd name="connsiteX0" fmla="*/ 0 w 1345276"/>
              <a:gd name="connsiteY0" fmla="*/ 0 h 1345276"/>
              <a:gd name="connsiteX1" fmla="*/ 1345276 w 1345276"/>
              <a:gd name="connsiteY1" fmla="*/ 0 h 1345276"/>
              <a:gd name="connsiteX2" fmla="*/ 1345276 w 1345276"/>
              <a:gd name="connsiteY2" fmla="*/ 1345276 h 1345276"/>
              <a:gd name="connsiteX3" fmla="*/ 0 w 1345276"/>
              <a:gd name="connsiteY3" fmla="*/ 1345276 h 1345276"/>
            </a:gdLst>
            <a:ahLst/>
            <a:cxnLst>
              <a:cxn ang="0">
                <a:pos x="connsiteX0" y="connsiteY0"/>
              </a:cxn>
              <a:cxn ang="0">
                <a:pos x="connsiteX1" y="connsiteY1"/>
              </a:cxn>
              <a:cxn ang="0">
                <a:pos x="connsiteX2" y="connsiteY2"/>
              </a:cxn>
              <a:cxn ang="0">
                <a:pos x="connsiteX3" y="connsiteY3"/>
              </a:cxn>
            </a:cxnLst>
            <a:rect l="l" t="t" r="r" b="b"/>
            <a:pathLst>
              <a:path w="1345276" h="1345276">
                <a:moveTo>
                  <a:pt x="0" y="0"/>
                </a:moveTo>
                <a:lnTo>
                  <a:pt x="1345276" y="0"/>
                </a:lnTo>
                <a:lnTo>
                  <a:pt x="1345276" y="1345276"/>
                </a:lnTo>
                <a:lnTo>
                  <a:pt x="0" y="1345276"/>
                </a:lnTo>
                <a:close/>
              </a:path>
            </a:pathLst>
          </a:custGeom>
          <a:solidFill>
            <a:schemeClr val="accent2"/>
          </a:solidFill>
        </p:spPr>
        <p:txBody>
          <a:bodyPr wrap="square">
            <a:noAutofit/>
          </a:bodyPr>
          <a:lstStyle/>
          <a:p>
            <a:endParaRPr lang="en-US"/>
          </a:p>
        </p:txBody>
      </p:sp>
      <p:sp>
        <p:nvSpPr>
          <p:cNvPr id="7" name="Picture Placeholder 6">
            <a:extLst>
              <a:ext uri="{FF2B5EF4-FFF2-40B4-BE49-F238E27FC236}">
                <a16:creationId xmlns:a16="http://schemas.microsoft.com/office/drawing/2014/main" id="{584228D6-3F79-B9C5-EFE8-8A8BCB8EA76F}"/>
              </a:ext>
            </a:extLst>
          </p:cNvPr>
          <p:cNvSpPr>
            <a:spLocks noGrp="1"/>
          </p:cNvSpPr>
          <p:nvPr>
            <p:ph type="pic" sz="quarter" idx="11"/>
          </p:nvPr>
        </p:nvSpPr>
        <p:spPr>
          <a:xfrm>
            <a:off x="1946673" y="2337262"/>
            <a:ext cx="1345276" cy="1345276"/>
          </a:xfrm>
          <a:custGeom>
            <a:avLst/>
            <a:gdLst>
              <a:gd name="connsiteX0" fmla="*/ 0 w 1345276"/>
              <a:gd name="connsiteY0" fmla="*/ 0 h 1345276"/>
              <a:gd name="connsiteX1" fmla="*/ 1345276 w 1345276"/>
              <a:gd name="connsiteY1" fmla="*/ 0 h 1345276"/>
              <a:gd name="connsiteX2" fmla="*/ 1345276 w 1345276"/>
              <a:gd name="connsiteY2" fmla="*/ 1345276 h 1345276"/>
              <a:gd name="connsiteX3" fmla="*/ 0 w 1345276"/>
              <a:gd name="connsiteY3" fmla="*/ 1345276 h 1345276"/>
            </a:gdLst>
            <a:ahLst/>
            <a:cxnLst>
              <a:cxn ang="0">
                <a:pos x="connsiteX0" y="connsiteY0"/>
              </a:cxn>
              <a:cxn ang="0">
                <a:pos x="connsiteX1" y="connsiteY1"/>
              </a:cxn>
              <a:cxn ang="0">
                <a:pos x="connsiteX2" y="connsiteY2"/>
              </a:cxn>
              <a:cxn ang="0">
                <a:pos x="connsiteX3" y="connsiteY3"/>
              </a:cxn>
            </a:cxnLst>
            <a:rect l="l" t="t" r="r" b="b"/>
            <a:pathLst>
              <a:path w="1345276" h="1345276">
                <a:moveTo>
                  <a:pt x="0" y="0"/>
                </a:moveTo>
                <a:lnTo>
                  <a:pt x="1345276" y="0"/>
                </a:lnTo>
                <a:lnTo>
                  <a:pt x="1345276" y="1345276"/>
                </a:lnTo>
                <a:lnTo>
                  <a:pt x="0" y="1345276"/>
                </a:lnTo>
                <a:close/>
              </a:path>
            </a:pathLst>
          </a:custGeom>
          <a:solidFill>
            <a:schemeClr val="accent2"/>
          </a:solidFill>
        </p:spPr>
        <p:txBody>
          <a:bodyPr wrap="square">
            <a:noAutofit/>
          </a:bodyPr>
          <a:lstStyle/>
          <a:p>
            <a:endParaRPr lang="en-US"/>
          </a:p>
        </p:txBody>
      </p:sp>
      <p:sp>
        <p:nvSpPr>
          <p:cNvPr id="8" name="Picture Placeholder 7">
            <a:extLst>
              <a:ext uri="{FF2B5EF4-FFF2-40B4-BE49-F238E27FC236}">
                <a16:creationId xmlns:a16="http://schemas.microsoft.com/office/drawing/2014/main" id="{5FBE0278-0E5B-5293-F42B-AC2E2A7D306E}"/>
              </a:ext>
            </a:extLst>
          </p:cNvPr>
          <p:cNvSpPr>
            <a:spLocks noGrp="1"/>
          </p:cNvSpPr>
          <p:nvPr>
            <p:ph type="pic" sz="quarter" idx="12"/>
          </p:nvPr>
        </p:nvSpPr>
        <p:spPr>
          <a:xfrm>
            <a:off x="8900053" y="2337262"/>
            <a:ext cx="1345276" cy="1345276"/>
          </a:xfrm>
          <a:custGeom>
            <a:avLst/>
            <a:gdLst>
              <a:gd name="connsiteX0" fmla="*/ 0 w 1345276"/>
              <a:gd name="connsiteY0" fmla="*/ 0 h 1345276"/>
              <a:gd name="connsiteX1" fmla="*/ 1345276 w 1345276"/>
              <a:gd name="connsiteY1" fmla="*/ 0 h 1345276"/>
              <a:gd name="connsiteX2" fmla="*/ 1345276 w 1345276"/>
              <a:gd name="connsiteY2" fmla="*/ 1345276 h 1345276"/>
              <a:gd name="connsiteX3" fmla="*/ 0 w 1345276"/>
              <a:gd name="connsiteY3" fmla="*/ 1345276 h 1345276"/>
            </a:gdLst>
            <a:ahLst/>
            <a:cxnLst>
              <a:cxn ang="0">
                <a:pos x="connsiteX0" y="connsiteY0"/>
              </a:cxn>
              <a:cxn ang="0">
                <a:pos x="connsiteX1" y="connsiteY1"/>
              </a:cxn>
              <a:cxn ang="0">
                <a:pos x="connsiteX2" y="connsiteY2"/>
              </a:cxn>
              <a:cxn ang="0">
                <a:pos x="connsiteX3" y="connsiteY3"/>
              </a:cxn>
            </a:cxnLst>
            <a:rect l="l" t="t" r="r" b="b"/>
            <a:pathLst>
              <a:path w="1345276" h="1345276">
                <a:moveTo>
                  <a:pt x="0" y="0"/>
                </a:moveTo>
                <a:lnTo>
                  <a:pt x="1345276" y="0"/>
                </a:lnTo>
                <a:lnTo>
                  <a:pt x="1345276" y="1345276"/>
                </a:lnTo>
                <a:lnTo>
                  <a:pt x="0" y="1345276"/>
                </a:lnTo>
                <a:close/>
              </a:path>
            </a:pathLst>
          </a:custGeom>
          <a:solidFill>
            <a:schemeClr val="accent2"/>
          </a:solidFill>
        </p:spPr>
        <p:txBody>
          <a:bodyPr wrap="square">
            <a:noAutofit/>
          </a:bodyPr>
          <a:lstStyle/>
          <a:p>
            <a:endParaRPr lang="en-US"/>
          </a:p>
        </p:txBody>
      </p:sp>
    </p:spTree>
    <p:extLst>
      <p:ext uri="{BB962C8B-B14F-4D97-AF65-F5344CB8AC3E}">
        <p14:creationId xmlns:p14="http://schemas.microsoft.com/office/powerpoint/2010/main" val="3949155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4A13E8A-D4B0-2589-781E-DEC741182CD7}"/>
              </a:ext>
            </a:extLst>
          </p:cNvPr>
          <p:cNvSpPr>
            <a:spLocks noGrp="1"/>
          </p:cNvSpPr>
          <p:nvPr>
            <p:ph type="pic" sz="quarter" idx="10"/>
          </p:nvPr>
        </p:nvSpPr>
        <p:spPr>
          <a:xfrm>
            <a:off x="7474856" y="0"/>
            <a:ext cx="4717144" cy="6858000"/>
          </a:xfrm>
          <a:solidFill>
            <a:schemeClr val="accent2"/>
          </a:solidFill>
        </p:spPr>
        <p:txBody>
          <a:bodyPr/>
          <a:lstStyle/>
          <a:p>
            <a:endParaRPr lang="en-US"/>
          </a:p>
        </p:txBody>
      </p:sp>
      <p:sp>
        <p:nvSpPr>
          <p:cNvPr id="3" name="Picture Placeholder 5">
            <a:extLst>
              <a:ext uri="{FF2B5EF4-FFF2-40B4-BE49-F238E27FC236}">
                <a16:creationId xmlns:a16="http://schemas.microsoft.com/office/drawing/2014/main" id="{0F64A672-7CF4-4BAE-EA01-A68C8138B22F}"/>
              </a:ext>
            </a:extLst>
          </p:cNvPr>
          <p:cNvSpPr>
            <a:spLocks noGrp="1"/>
          </p:cNvSpPr>
          <p:nvPr>
            <p:ph type="pic" sz="quarter" idx="11"/>
          </p:nvPr>
        </p:nvSpPr>
        <p:spPr>
          <a:xfrm>
            <a:off x="1" y="0"/>
            <a:ext cx="7474856" cy="6858000"/>
          </a:xfrm>
          <a:solidFill>
            <a:schemeClr val="accent1"/>
          </a:solidFill>
        </p:spPr>
        <p:txBody>
          <a:bodyPr/>
          <a:lstStyle/>
          <a:p>
            <a:endParaRPr lang="en-US"/>
          </a:p>
        </p:txBody>
      </p:sp>
    </p:spTree>
    <p:extLst>
      <p:ext uri="{BB962C8B-B14F-4D97-AF65-F5344CB8AC3E}">
        <p14:creationId xmlns:p14="http://schemas.microsoft.com/office/powerpoint/2010/main" val="499718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FAA12DA-DA3F-8C23-2409-D3AFAB195932}"/>
              </a:ext>
            </a:extLst>
          </p:cNvPr>
          <p:cNvSpPr>
            <a:spLocks noGrp="1"/>
          </p:cNvSpPr>
          <p:nvPr>
            <p:ph type="pic" sz="quarter" idx="10"/>
          </p:nvPr>
        </p:nvSpPr>
        <p:spPr>
          <a:xfrm>
            <a:off x="4676775" y="4380702"/>
            <a:ext cx="1793544" cy="1793544"/>
          </a:xfrm>
          <a:custGeom>
            <a:avLst/>
            <a:gdLst>
              <a:gd name="connsiteX0" fmla="*/ 0 w 1793544"/>
              <a:gd name="connsiteY0" fmla="*/ 0 h 1793544"/>
              <a:gd name="connsiteX1" fmla="*/ 1793544 w 1793544"/>
              <a:gd name="connsiteY1" fmla="*/ 0 h 1793544"/>
              <a:gd name="connsiteX2" fmla="*/ 1793544 w 1793544"/>
              <a:gd name="connsiteY2" fmla="*/ 1793544 h 1793544"/>
              <a:gd name="connsiteX3" fmla="*/ 0 w 1793544"/>
              <a:gd name="connsiteY3" fmla="*/ 1793544 h 1793544"/>
            </a:gdLst>
            <a:ahLst/>
            <a:cxnLst>
              <a:cxn ang="0">
                <a:pos x="connsiteX0" y="connsiteY0"/>
              </a:cxn>
              <a:cxn ang="0">
                <a:pos x="connsiteX1" y="connsiteY1"/>
              </a:cxn>
              <a:cxn ang="0">
                <a:pos x="connsiteX2" y="connsiteY2"/>
              </a:cxn>
              <a:cxn ang="0">
                <a:pos x="connsiteX3" y="connsiteY3"/>
              </a:cxn>
            </a:cxnLst>
            <a:rect l="l" t="t" r="r" b="b"/>
            <a:pathLst>
              <a:path w="1793544" h="1793544">
                <a:moveTo>
                  <a:pt x="0" y="0"/>
                </a:moveTo>
                <a:lnTo>
                  <a:pt x="1793544" y="0"/>
                </a:lnTo>
                <a:lnTo>
                  <a:pt x="1793544" y="1793544"/>
                </a:lnTo>
                <a:lnTo>
                  <a:pt x="0" y="1793544"/>
                </a:lnTo>
                <a:close/>
              </a:path>
            </a:pathLst>
          </a:custGeom>
          <a:solidFill>
            <a:schemeClr val="accent2"/>
          </a:solidFill>
        </p:spPr>
        <p:txBody>
          <a:bodyPr wrap="square">
            <a:noAutofit/>
          </a:bodyPr>
          <a:lstStyle/>
          <a:p>
            <a:endParaRPr lang="en-US"/>
          </a:p>
        </p:txBody>
      </p:sp>
      <p:sp>
        <p:nvSpPr>
          <p:cNvPr id="9" name="Picture Placeholder 8">
            <a:extLst>
              <a:ext uri="{FF2B5EF4-FFF2-40B4-BE49-F238E27FC236}">
                <a16:creationId xmlns:a16="http://schemas.microsoft.com/office/drawing/2014/main" id="{B4C27100-A6A2-B7ED-3E0E-42CAAFE56871}"/>
              </a:ext>
            </a:extLst>
          </p:cNvPr>
          <p:cNvSpPr>
            <a:spLocks noGrp="1"/>
          </p:cNvSpPr>
          <p:nvPr>
            <p:ph type="pic" sz="quarter" idx="11"/>
          </p:nvPr>
        </p:nvSpPr>
        <p:spPr>
          <a:xfrm>
            <a:off x="6660022" y="4380702"/>
            <a:ext cx="1793544" cy="1793544"/>
          </a:xfrm>
          <a:custGeom>
            <a:avLst/>
            <a:gdLst>
              <a:gd name="connsiteX0" fmla="*/ 0 w 1793544"/>
              <a:gd name="connsiteY0" fmla="*/ 0 h 1793544"/>
              <a:gd name="connsiteX1" fmla="*/ 1793544 w 1793544"/>
              <a:gd name="connsiteY1" fmla="*/ 0 h 1793544"/>
              <a:gd name="connsiteX2" fmla="*/ 1793544 w 1793544"/>
              <a:gd name="connsiteY2" fmla="*/ 1793544 h 1793544"/>
              <a:gd name="connsiteX3" fmla="*/ 0 w 1793544"/>
              <a:gd name="connsiteY3" fmla="*/ 1793544 h 1793544"/>
            </a:gdLst>
            <a:ahLst/>
            <a:cxnLst>
              <a:cxn ang="0">
                <a:pos x="connsiteX0" y="connsiteY0"/>
              </a:cxn>
              <a:cxn ang="0">
                <a:pos x="connsiteX1" y="connsiteY1"/>
              </a:cxn>
              <a:cxn ang="0">
                <a:pos x="connsiteX2" y="connsiteY2"/>
              </a:cxn>
              <a:cxn ang="0">
                <a:pos x="connsiteX3" y="connsiteY3"/>
              </a:cxn>
            </a:cxnLst>
            <a:rect l="l" t="t" r="r" b="b"/>
            <a:pathLst>
              <a:path w="1793544" h="1793544">
                <a:moveTo>
                  <a:pt x="0" y="0"/>
                </a:moveTo>
                <a:lnTo>
                  <a:pt x="1793544" y="0"/>
                </a:lnTo>
                <a:lnTo>
                  <a:pt x="1793544" y="1793544"/>
                </a:lnTo>
                <a:lnTo>
                  <a:pt x="0" y="1793544"/>
                </a:lnTo>
                <a:close/>
              </a:path>
            </a:pathLst>
          </a:custGeom>
          <a:solidFill>
            <a:schemeClr val="accent2"/>
          </a:solidFill>
        </p:spPr>
        <p:txBody>
          <a:bodyPr wrap="square">
            <a:noAutofit/>
          </a:bodyPr>
          <a:lstStyle/>
          <a:p>
            <a:endParaRPr lang="en-US"/>
          </a:p>
        </p:txBody>
      </p:sp>
      <p:sp>
        <p:nvSpPr>
          <p:cNvPr id="10" name="Picture Placeholder 9">
            <a:extLst>
              <a:ext uri="{FF2B5EF4-FFF2-40B4-BE49-F238E27FC236}">
                <a16:creationId xmlns:a16="http://schemas.microsoft.com/office/drawing/2014/main" id="{EF614563-1953-B64A-1F34-32A64C130273}"/>
              </a:ext>
            </a:extLst>
          </p:cNvPr>
          <p:cNvSpPr>
            <a:spLocks noGrp="1"/>
          </p:cNvSpPr>
          <p:nvPr>
            <p:ph type="pic" sz="quarter" idx="12"/>
          </p:nvPr>
        </p:nvSpPr>
        <p:spPr>
          <a:xfrm>
            <a:off x="8643268" y="4380702"/>
            <a:ext cx="1793544" cy="1793544"/>
          </a:xfrm>
          <a:custGeom>
            <a:avLst/>
            <a:gdLst>
              <a:gd name="connsiteX0" fmla="*/ 0 w 1793544"/>
              <a:gd name="connsiteY0" fmla="*/ 0 h 1793544"/>
              <a:gd name="connsiteX1" fmla="*/ 1793544 w 1793544"/>
              <a:gd name="connsiteY1" fmla="*/ 0 h 1793544"/>
              <a:gd name="connsiteX2" fmla="*/ 1793544 w 1793544"/>
              <a:gd name="connsiteY2" fmla="*/ 1793544 h 1793544"/>
              <a:gd name="connsiteX3" fmla="*/ 0 w 1793544"/>
              <a:gd name="connsiteY3" fmla="*/ 1793544 h 1793544"/>
            </a:gdLst>
            <a:ahLst/>
            <a:cxnLst>
              <a:cxn ang="0">
                <a:pos x="connsiteX0" y="connsiteY0"/>
              </a:cxn>
              <a:cxn ang="0">
                <a:pos x="connsiteX1" y="connsiteY1"/>
              </a:cxn>
              <a:cxn ang="0">
                <a:pos x="connsiteX2" y="connsiteY2"/>
              </a:cxn>
              <a:cxn ang="0">
                <a:pos x="connsiteX3" y="connsiteY3"/>
              </a:cxn>
            </a:cxnLst>
            <a:rect l="l" t="t" r="r" b="b"/>
            <a:pathLst>
              <a:path w="1793544" h="1793544">
                <a:moveTo>
                  <a:pt x="0" y="0"/>
                </a:moveTo>
                <a:lnTo>
                  <a:pt x="1793544" y="0"/>
                </a:lnTo>
                <a:lnTo>
                  <a:pt x="1793544" y="1793544"/>
                </a:lnTo>
                <a:lnTo>
                  <a:pt x="0" y="1793544"/>
                </a:lnTo>
                <a:close/>
              </a:path>
            </a:pathLst>
          </a:custGeom>
          <a:solidFill>
            <a:schemeClr val="accent2"/>
          </a:solidFill>
        </p:spPr>
        <p:txBody>
          <a:bodyPr wrap="square">
            <a:noAutofit/>
          </a:bodyPr>
          <a:lstStyle/>
          <a:p>
            <a:endParaRPr lang="en-US"/>
          </a:p>
        </p:txBody>
      </p:sp>
      <p:sp>
        <p:nvSpPr>
          <p:cNvPr id="22" name="Picture Placeholder 21">
            <a:extLst>
              <a:ext uri="{FF2B5EF4-FFF2-40B4-BE49-F238E27FC236}">
                <a16:creationId xmlns:a16="http://schemas.microsoft.com/office/drawing/2014/main" id="{DB2796FA-1D95-FBEB-1CBF-C1D22B97565D}"/>
              </a:ext>
            </a:extLst>
          </p:cNvPr>
          <p:cNvSpPr>
            <a:spLocks noGrp="1"/>
          </p:cNvSpPr>
          <p:nvPr>
            <p:ph type="pic" sz="quarter" idx="13"/>
          </p:nvPr>
        </p:nvSpPr>
        <p:spPr>
          <a:xfrm>
            <a:off x="10627056" y="4380702"/>
            <a:ext cx="1564944" cy="1793544"/>
          </a:xfrm>
          <a:custGeom>
            <a:avLst/>
            <a:gdLst>
              <a:gd name="connsiteX0" fmla="*/ 0 w 1564944"/>
              <a:gd name="connsiteY0" fmla="*/ 0 h 1793544"/>
              <a:gd name="connsiteX1" fmla="*/ 1564944 w 1564944"/>
              <a:gd name="connsiteY1" fmla="*/ 0 h 1793544"/>
              <a:gd name="connsiteX2" fmla="*/ 1564944 w 1564944"/>
              <a:gd name="connsiteY2" fmla="*/ 1793544 h 1793544"/>
              <a:gd name="connsiteX3" fmla="*/ 0 w 1564944"/>
              <a:gd name="connsiteY3" fmla="*/ 1793544 h 1793544"/>
            </a:gdLst>
            <a:ahLst/>
            <a:cxnLst>
              <a:cxn ang="0">
                <a:pos x="connsiteX0" y="connsiteY0"/>
              </a:cxn>
              <a:cxn ang="0">
                <a:pos x="connsiteX1" y="connsiteY1"/>
              </a:cxn>
              <a:cxn ang="0">
                <a:pos x="connsiteX2" y="connsiteY2"/>
              </a:cxn>
              <a:cxn ang="0">
                <a:pos x="connsiteX3" y="connsiteY3"/>
              </a:cxn>
            </a:cxnLst>
            <a:rect l="l" t="t" r="r" b="b"/>
            <a:pathLst>
              <a:path w="1564944" h="1793544">
                <a:moveTo>
                  <a:pt x="0" y="0"/>
                </a:moveTo>
                <a:lnTo>
                  <a:pt x="1564944" y="0"/>
                </a:lnTo>
                <a:lnTo>
                  <a:pt x="1564944" y="1793544"/>
                </a:lnTo>
                <a:lnTo>
                  <a:pt x="0" y="1793544"/>
                </a:lnTo>
                <a:close/>
              </a:path>
            </a:pathLst>
          </a:custGeom>
          <a:solidFill>
            <a:schemeClr val="accent2"/>
          </a:solidFill>
        </p:spPr>
        <p:txBody>
          <a:bodyPr wrap="square">
            <a:noAutofit/>
          </a:bodyPr>
          <a:lstStyle/>
          <a:p>
            <a:endParaRPr lang="en-US"/>
          </a:p>
        </p:txBody>
      </p:sp>
    </p:spTree>
    <p:extLst>
      <p:ext uri="{BB962C8B-B14F-4D97-AF65-F5344CB8AC3E}">
        <p14:creationId xmlns:p14="http://schemas.microsoft.com/office/powerpoint/2010/main" val="290208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791544-EAD5-AC0B-ABFC-156C7A00C951}"/>
              </a:ext>
            </a:extLst>
          </p:cNvPr>
          <p:cNvSpPr>
            <a:spLocks noGrp="1"/>
          </p:cNvSpPr>
          <p:nvPr>
            <p:ph type="pic" sz="quarter" idx="10"/>
          </p:nvPr>
        </p:nvSpPr>
        <p:spPr>
          <a:xfrm>
            <a:off x="2363373" y="1111348"/>
            <a:ext cx="2295540" cy="4915984"/>
          </a:xfrm>
          <a:custGeom>
            <a:avLst/>
            <a:gdLst>
              <a:gd name="connsiteX0" fmla="*/ 157520 w 2295540"/>
              <a:gd name="connsiteY0" fmla="*/ 0 h 4915984"/>
              <a:gd name="connsiteX1" fmla="*/ 2138020 w 2295540"/>
              <a:gd name="connsiteY1" fmla="*/ 0 h 4915984"/>
              <a:gd name="connsiteX2" fmla="*/ 2295540 w 2295540"/>
              <a:gd name="connsiteY2" fmla="*/ 157520 h 4915984"/>
              <a:gd name="connsiteX3" fmla="*/ 2295540 w 2295540"/>
              <a:gd name="connsiteY3" fmla="*/ 4758464 h 4915984"/>
              <a:gd name="connsiteX4" fmla="*/ 2138020 w 2295540"/>
              <a:gd name="connsiteY4" fmla="*/ 4915984 h 4915984"/>
              <a:gd name="connsiteX5" fmla="*/ 157520 w 2295540"/>
              <a:gd name="connsiteY5" fmla="*/ 4915984 h 4915984"/>
              <a:gd name="connsiteX6" fmla="*/ 0 w 2295540"/>
              <a:gd name="connsiteY6" fmla="*/ 4758464 h 4915984"/>
              <a:gd name="connsiteX7" fmla="*/ 0 w 2295540"/>
              <a:gd name="connsiteY7" fmla="*/ 157520 h 4915984"/>
              <a:gd name="connsiteX8" fmla="*/ 157520 w 2295540"/>
              <a:gd name="connsiteY8" fmla="*/ 0 h 491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5540" h="4915984">
                <a:moveTo>
                  <a:pt x="157520" y="0"/>
                </a:moveTo>
                <a:lnTo>
                  <a:pt x="2138020" y="0"/>
                </a:lnTo>
                <a:cubicBezTo>
                  <a:pt x="2225017" y="0"/>
                  <a:pt x="2295540" y="70524"/>
                  <a:pt x="2295540" y="157520"/>
                </a:cubicBezTo>
                <a:lnTo>
                  <a:pt x="2295540" y="4758464"/>
                </a:lnTo>
                <a:cubicBezTo>
                  <a:pt x="2295540" y="4845460"/>
                  <a:pt x="2225017" y="4915984"/>
                  <a:pt x="2138020" y="4915984"/>
                </a:cubicBezTo>
                <a:lnTo>
                  <a:pt x="157520" y="4915984"/>
                </a:lnTo>
                <a:cubicBezTo>
                  <a:pt x="70524" y="4915984"/>
                  <a:pt x="0" y="4845460"/>
                  <a:pt x="0" y="4758464"/>
                </a:cubicBezTo>
                <a:lnTo>
                  <a:pt x="0" y="157520"/>
                </a:lnTo>
                <a:cubicBezTo>
                  <a:pt x="0" y="70524"/>
                  <a:pt x="70524" y="0"/>
                  <a:pt x="157520" y="0"/>
                </a:cubicBezTo>
                <a:close/>
              </a:path>
            </a:pathLst>
          </a:custGeom>
          <a:solidFill>
            <a:schemeClr val="accent2"/>
          </a:solidFill>
        </p:spPr>
        <p:txBody>
          <a:bodyPr wrap="square">
            <a:noAutofit/>
          </a:bodyPr>
          <a:lstStyle/>
          <a:p>
            <a:endParaRPr lang="en-US"/>
          </a:p>
        </p:txBody>
      </p:sp>
    </p:spTree>
    <p:extLst>
      <p:ext uri="{BB962C8B-B14F-4D97-AF65-F5344CB8AC3E}">
        <p14:creationId xmlns:p14="http://schemas.microsoft.com/office/powerpoint/2010/main" val="2328129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4E9F656-ECC8-21FB-57AC-DA5D71DD6277}"/>
              </a:ext>
            </a:extLst>
          </p:cNvPr>
          <p:cNvSpPr>
            <a:spLocks noGrp="1"/>
          </p:cNvSpPr>
          <p:nvPr>
            <p:ph type="pic" sz="quarter" idx="11"/>
          </p:nvPr>
        </p:nvSpPr>
        <p:spPr>
          <a:xfrm>
            <a:off x="9813073" y="2794688"/>
            <a:ext cx="2378927" cy="2538583"/>
          </a:xfrm>
          <a:custGeom>
            <a:avLst/>
            <a:gdLst>
              <a:gd name="connsiteX0" fmla="*/ 0 w 2378927"/>
              <a:gd name="connsiteY0" fmla="*/ 0 h 2538583"/>
              <a:gd name="connsiteX1" fmla="*/ 2378927 w 2378927"/>
              <a:gd name="connsiteY1" fmla="*/ 0 h 2538583"/>
              <a:gd name="connsiteX2" fmla="*/ 2378927 w 2378927"/>
              <a:gd name="connsiteY2" fmla="*/ 2538583 h 2538583"/>
              <a:gd name="connsiteX3" fmla="*/ 0 w 2378927"/>
              <a:gd name="connsiteY3" fmla="*/ 2538583 h 2538583"/>
            </a:gdLst>
            <a:ahLst/>
            <a:cxnLst>
              <a:cxn ang="0">
                <a:pos x="connsiteX0" y="connsiteY0"/>
              </a:cxn>
              <a:cxn ang="0">
                <a:pos x="connsiteX1" y="connsiteY1"/>
              </a:cxn>
              <a:cxn ang="0">
                <a:pos x="connsiteX2" y="connsiteY2"/>
              </a:cxn>
              <a:cxn ang="0">
                <a:pos x="connsiteX3" y="connsiteY3"/>
              </a:cxn>
            </a:cxnLst>
            <a:rect l="l" t="t" r="r" b="b"/>
            <a:pathLst>
              <a:path w="2378927" h="2538583">
                <a:moveTo>
                  <a:pt x="0" y="0"/>
                </a:moveTo>
                <a:lnTo>
                  <a:pt x="2378927" y="0"/>
                </a:lnTo>
                <a:lnTo>
                  <a:pt x="2378927" y="2538583"/>
                </a:lnTo>
                <a:lnTo>
                  <a:pt x="0" y="2538583"/>
                </a:lnTo>
                <a:close/>
              </a:path>
            </a:pathLst>
          </a:custGeom>
          <a:solidFill>
            <a:schemeClr val="accent2"/>
          </a:solidFill>
        </p:spPr>
        <p:txBody>
          <a:bodyPr wrap="square">
            <a:noAutofit/>
          </a:bodyPr>
          <a:lstStyle/>
          <a:p>
            <a:endParaRPr lang="en-US"/>
          </a:p>
        </p:txBody>
      </p:sp>
      <p:sp>
        <p:nvSpPr>
          <p:cNvPr id="4" name="Picture Placeholder 3">
            <a:extLst>
              <a:ext uri="{FF2B5EF4-FFF2-40B4-BE49-F238E27FC236}">
                <a16:creationId xmlns:a16="http://schemas.microsoft.com/office/drawing/2014/main" id="{0710FC98-9060-E00F-85F3-73E8785BB762}"/>
              </a:ext>
            </a:extLst>
          </p:cNvPr>
          <p:cNvSpPr>
            <a:spLocks noGrp="1"/>
          </p:cNvSpPr>
          <p:nvPr>
            <p:ph type="pic" sz="quarter" idx="10"/>
          </p:nvPr>
        </p:nvSpPr>
        <p:spPr>
          <a:xfrm>
            <a:off x="5357055" y="1306285"/>
            <a:ext cx="4026989" cy="4026987"/>
          </a:xfrm>
          <a:custGeom>
            <a:avLst/>
            <a:gdLst>
              <a:gd name="connsiteX0" fmla="*/ 0 w 4026989"/>
              <a:gd name="connsiteY0" fmla="*/ 0 h 4026987"/>
              <a:gd name="connsiteX1" fmla="*/ 4026989 w 4026989"/>
              <a:gd name="connsiteY1" fmla="*/ 0 h 4026987"/>
              <a:gd name="connsiteX2" fmla="*/ 4026989 w 4026989"/>
              <a:gd name="connsiteY2" fmla="*/ 4026987 h 4026987"/>
              <a:gd name="connsiteX3" fmla="*/ 0 w 4026989"/>
              <a:gd name="connsiteY3" fmla="*/ 4026987 h 4026987"/>
            </a:gdLst>
            <a:ahLst/>
            <a:cxnLst>
              <a:cxn ang="0">
                <a:pos x="connsiteX0" y="connsiteY0"/>
              </a:cxn>
              <a:cxn ang="0">
                <a:pos x="connsiteX1" y="connsiteY1"/>
              </a:cxn>
              <a:cxn ang="0">
                <a:pos x="connsiteX2" y="connsiteY2"/>
              </a:cxn>
              <a:cxn ang="0">
                <a:pos x="connsiteX3" y="connsiteY3"/>
              </a:cxn>
            </a:cxnLst>
            <a:rect l="l" t="t" r="r" b="b"/>
            <a:pathLst>
              <a:path w="4026989" h="4026987">
                <a:moveTo>
                  <a:pt x="0" y="0"/>
                </a:moveTo>
                <a:lnTo>
                  <a:pt x="4026989" y="0"/>
                </a:lnTo>
                <a:lnTo>
                  <a:pt x="4026989" y="4026987"/>
                </a:lnTo>
                <a:lnTo>
                  <a:pt x="0" y="4026987"/>
                </a:lnTo>
                <a:close/>
              </a:path>
            </a:pathLst>
          </a:custGeom>
          <a:solidFill>
            <a:schemeClr val="accent2"/>
          </a:solidFill>
        </p:spPr>
        <p:txBody>
          <a:bodyPr wrap="square">
            <a:noAutofit/>
          </a:bodyPr>
          <a:lstStyle/>
          <a:p>
            <a:endParaRPr lang="en-US"/>
          </a:p>
        </p:txBody>
      </p:sp>
    </p:spTree>
    <p:extLst>
      <p:ext uri="{BB962C8B-B14F-4D97-AF65-F5344CB8AC3E}">
        <p14:creationId xmlns:p14="http://schemas.microsoft.com/office/powerpoint/2010/main" val="259306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alphaModFix amt="76000"/>
            <a:lum/>
          </a:blip>
          <a:srcRect/>
          <a:stretch>
            <a:fillRect t="-76000" b="-7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C7D31D-66BF-C47B-52F7-DE55326E56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D5166D-1863-807C-45AC-E58CC6237E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E0D54-49B5-95B1-4811-908EDF419E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045953-CE56-4883-A740-A321F314376D}" type="datetimeFigureOut">
              <a:rPr lang="en-US" smtClean="0"/>
              <a:t>8/29/2023</a:t>
            </a:fld>
            <a:endParaRPr lang="en-US"/>
          </a:p>
        </p:txBody>
      </p:sp>
      <p:sp>
        <p:nvSpPr>
          <p:cNvPr id="5" name="Footer Placeholder 4">
            <a:extLst>
              <a:ext uri="{FF2B5EF4-FFF2-40B4-BE49-F238E27FC236}">
                <a16:creationId xmlns:a16="http://schemas.microsoft.com/office/drawing/2014/main" id="{AB9AB012-6C9A-874B-8D9C-CBAA0612D0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EA9F48-7BA8-E320-F672-BBA53494E6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74C43B-6DFF-47ED-9942-D03F6316384B}" type="slidenum">
              <a:rPr lang="en-US" smtClean="0"/>
              <a:t>‹#›</a:t>
            </a:fld>
            <a:endParaRPr lang="en-US"/>
          </a:p>
        </p:txBody>
      </p:sp>
    </p:spTree>
    <p:extLst>
      <p:ext uri="{BB962C8B-B14F-4D97-AF65-F5344CB8AC3E}">
        <p14:creationId xmlns:p14="http://schemas.microsoft.com/office/powerpoint/2010/main" val="1990739602"/>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60" r:id="rId12"/>
    <p:sldLayoutId id="2147483659" r:id="rId13"/>
    <p:sldLayoutId id="2147483658" r:id="rId14"/>
    <p:sldLayoutId id="214748365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hyperlink" Target="https://creativecommons.org/licenses/by-nc-nd/3.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hyperlink" Target="http://www.boreally.org/paysages/ile-de-brehat/attachment/texture-gros-galets-granite-rose-ile-brehat/" TargetMode="Externa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hyperlink" Target="https://creativecommons.org/licenses/by-sa/3.0/" TargetMode="External"/><Relationship Id="rId4" Type="http://schemas.openxmlformats.org/officeDocument/2006/relationships/hyperlink" Target="https://winemdq.blogspot.com/?m=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hyperlink" Target="http://pixabay.com/en/apricots-market-food-fruit-fresh-43300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https://creativecommons.org/licenses/by-nc-sa/3.0/" TargetMode="External"/><Relationship Id="rId4" Type="http://schemas.openxmlformats.org/officeDocument/2006/relationships/hyperlink" Target="https://www.vinography.com/2016/04/warm_up_hermitage"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17.jpg"/><Relationship Id="rId7" Type="http://schemas.openxmlformats.org/officeDocument/2006/relationships/hyperlink" Target="https://www.flickr.com/photos/johnwesleybarker/3990647949"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hyperlink" Target="https://creativecommons.org/licenses/by-nc/3.0/" TargetMode="External"/><Relationship Id="rId4" Type="http://schemas.openxmlformats.org/officeDocument/2006/relationships/hyperlink" Target="https://www.flickr.com/photos/131789495@N07/49231488678/"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www.lestaxinomes.org/media5102"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hyperlink" Target="https://es.wikipedia.org/wiki/Institut_national_de_l%27origine_et_de_la_qualit%C3%A9" TargetMode="External"/><Relationship Id="rId4" Type="http://schemas.openxmlformats.org/officeDocument/2006/relationships/hyperlink" Target="https://fr.wikipedia.org/wiki/Appellation_d'origine_contr%C3%B4l%C3%A9e"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hyperlink" Target="https://en.wikipedia.org/wiki/C%C3%B4tes_du_Rh%C3%B4ne_AOC"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hyperlink" Target="https://creativecommons.org/licenses/by-sa/3.0/" TargetMode="External"/><Relationship Id="rId4" Type="http://schemas.openxmlformats.org/officeDocument/2006/relationships/hyperlink" Target="https://winemdq.blogspot.com/2017/04/quesecepa-hablemos-del-pinot-grigio.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landscape with a city and hills&#10;&#10;Description automatically generated with medium confidence">
            <a:extLst>
              <a:ext uri="{FF2B5EF4-FFF2-40B4-BE49-F238E27FC236}">
                <a16:creationId xmlns:a16="http://schemas.microsoft.com/office/drawing/2014/main" id="{38ECD99A-21C3-C77E-5395-FCEB56D4071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 r="4"/>
          <a:stretch>
            <a:fillRect/>
          </a:stretch>
        </p:blipFill>
        <p:spPr/>
      </p:pic>
      <p:sp>
        <p:nvSpPr>
          <p:cNvPr id="4" name="Rectangle 3">
            <a:extLst>
              <a:ext uri="{FF2B5EF4-FFF2-40B4-BE49-F238E27FC236}">
                <a16:creationId xmlns:a16="http://schemas.microsoft.com/office/drawing/2014/main" id="{D1B7166B-CCEF-675D-BE6F-46B787A13C50}"/>
              </a:ext>
            </a:extLst>
          </p:cNvPr>
          <p:cNvSpPr/>
          <p:nvPr/>
        </p:nvSpPr>
        <p:spPr>
          <a:xfrm>
            <a:off x="0" y="0"/>
            <a:ext cx="12192000" cy="6858000"/>
          </a:xfrm>
          <a:prstGeom prst="rect">
            <a:avLst/>
          </a:prstGeom>
          <a:gradFill flip="none" rotWithShape="1">
            <a:gsLst>
              <a:gs pos="0">
                <a:schemeClr val="accent1">
                  <a:alpha val="82878"/>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9FBF7923-EC35-F1D8-FAD1-52D8F25084B0}"/>
              </a:ext>
            </a:extLst>
          </p:cNvPr>
          <p:cNvGrpSpPr/>
          <p:nvPr/>
        </p:nvGrpSpPr>
        <p:grpSpPr>
          <a:xfrm>
            <a:off x="779865" y="3429000"/>
            <a:ext cx="5316135" cy="1376525"/>
            <a:chOff x="0" y="4625611"/>
            <a:chExt cx="1944241" cy="697199"/>
          </a:xfrm>
        </p:grpSpPr>
        <p:grpSp>
          <p:nvGrpSpPr>
            <p:cNvPr id="5" name="Group 4">
              <a:extLst>
                <a:ext uri="{FF2B5EF4-FFF2-40B4-BE49-F238E27FC236}">
                  <a16:creationId xmlns:a16="http://schemas.microsoft.com/office/drawing/2014/main" id="{D0053283-B4DB-BD4C-0A89-9FDF235CE260}"/>
                </a:ext>
              </a:extLst>
            </p:cNvPr>
            <p:cNvGrpSpPr/>
            <p:nvPr/>
          </p:nvGrpSpPr>
          <p:grpSpPr>
            <a:xfrm>
              <a:off x="0" y="4625611"/>
              <a:ext cx="1944241" cy="646977"/>
              <a:chOff x="0" y="4898327"/>
              <a:chExt cx="1944241" cy="646977"/>
            </a:xfrm>
          </p:grpSpPr>
          <p:sp>
            <p:nvSpPr>
              <p:cNvPr id="2" name="TextBox 1">
                <a:extLst>
                  <a:ext uri="{FF2B5EF4-FFF2-40B4-BE49-F238E27FC236}">
                    <a16:creationId xmlns:a16="http://schemas.microsoft.com/office/drawing/2014/main" id="{8910A4BB-5FE3-5342-B7E3-0156C1041F3D}"/>
                  </a:ext>
                </a:extLst>
              </p:cNvPr>
              <p:cNvSpPr txBox="1"/>
              <p:nvPr/>
            </p:nvSpPr>
            <p:spPr>
              <a:xfrm>
                <a:off x="0" y="4898327"/>
                <a:ext cx="1944241" cy="514425"/>
              </a:xfrm>
              <a:prstGeom prst="rect">
                <a:avLst/>
              </a:prstGeom>
              <a:noFill/>
            </p:spPr>
            <p:txBody>
              <a:bodyPr wrap="none" rtlCol="0">
                <a:spAutoFit/>
              </a:bodyPr>
              <a:lstStyle/>
              <a:p>
                <a:pPr algn="ctr"/>
                <a:r>
                  <a:rPr lang="en-US" sz="6000" b="1" dirty="0" err="1">
                    <a:solidFill>
                      <a:schemeClr val="accent5"/>
                    </a:solidFill>
                    <a:latin typeface="Prata" panose="00000500000000000000" pitchFamily="2" charset="0"/>
                  </a:rPr>
                  <a:t>Côtes</a:t>
                </a:r>
                <a:r>
                  <a:rPr lang="en-US" sz="6000" b="1" dirty="0">
                    <a:solidFill>
                      <a:schemeClr val="accent5"/>
                    </a:solidFill>
                    <a:latin typeface="Prata" panose="00000500000000000000" pitchFamily="2" charset="0"/>
                  </a:rPr>
                  <a:t>-du-Rhône</a:t>
                </a:r>
              </a:p>
            </p:txBody>
          </p:sp>
          <p:sp>
            <p:nvSpPr>
              <p:cNvPr id="3" name="TextBox 2">
                <a:extLst>
                  <a:ext uri="{FF2B5EF4-FFF2-40B4-BE49-F238E27FC236}">
                    <a16:creationId xmlns:a16="http://schemas.microsoft.com/office/drawing/2014/main" id="{82233987-E63D-8442-0F04-303B490C5C51}"/>
                  </a:ext>
                </a:extLst>
              </p:cNvPr>
              <p:cNvSpPr txBox="1"/>
              <p:nvPr/>
            </p:nvSpPr>
            <p:spPr>
              <a:xfrm>
                <a:off x="0" y="5342652"/>
                <a:ext cx="1860884" cy="202652"/>
              </a:xfrm>
              <a:prstGeom prst="rect">
                <a:avLst/>
              </a:prstGeom>
              <a:noFill/>
            </p:spPr>
            <p:txBody>
              <a:bodyPr wrap="square" rtlCol="0">
                <a:spAutoFit/>
              </a:bodyPr>
              <a:lstStyle/>
              <a:p>
                <a:r>
                  <a:rPr lang="en-US" sz="2000" b="1" i="1" spc="300">
                    <a:solidFill>
                      <a:schemeClr val="bg1"/>
                    </a:solidFill>
                    <a:latin typeface="Montserrat Light" pitchFamily="2" charset="0"/>
                  </a:rPr>
                  <a:t>Valle del </a:t>
                </a:r>
                <a:r>
                  <a:rPr lang="en-US" sz="2000" b="1" i="1" spc="300" err="1">
                    <a:solidFill>
                      <a:schemeClr val="bg1"/>
                    </a:solidFill>
                    <a:latin typeface="Montserrat Light" pitchFamily="2" charset="0"/>
                  </a:rPr>
                  <a:t>Ródano</a:t>
                </a:r>
                <a:endParaRPr lang="en-US" sz="2000" b="1" i="1" spc="300">
                  <a:solidFill>
                    <a:schemeClr val="bg1"/>
                  </a:solidFill>
                  <a:latin typeface="Montserrat Light" pitchFamily="2" charset="0"/>
                </a:endParaRPr>
              </a:p>
            </p:txBody>
          </p:sp>
        </p:grpSp>
        <p:cxnSp>
          <p:nvCxnSpPr>
            <p:cNvPr id="7" name="Straight Connector 6">
              <a:extLst>
                <a:ext uri="{FF2B5EF4-FFF2-40B4-BE49-F238E27FC236}">
                  <a16:creationId xmlns:a16="http://schemas.microsoft.com/office/drawing/2014/main" id="{A446C408-47E2-4DF5-24A5-6E443F326D07}"/>
                </a:ext>
              </a:extLst>
            </p:cNvPr>
            <p:cNvCxnSpPr>
              <a:cxnSpLocks/>
            </p:cNvCxnSpPr>
            <p:nvPr/>
          </p:nvCxnSpPr>
          <p:spPr>
            <a:xfrm>
              <a:off x="16256" y="5322810"/>
              <a:ext cx="186088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2B338AEA-5302-12EE-EF8D-23A5FFDCFD02}"/>
              </a:ext>
            </a:extLst>
          </p:cNvPr>
          <p:cNvSpPr txBox="1"/>
          <p:nvPr/>
        </p:nvSpPr>
        <p:spPr>
          <a:xfrm>
            <a:off x="779865" y="5121871"/>
            <a:ext cx="2544479" cy="707886"/>
          </a:xfrm>
          <a:prstGeom prst="rect">
            <a:avLst/>
          </a:prstGeom>
          <a:noFill/>
        </p:spPr>
        <p:txBody>
          <a:bodyPr wrap="none" rtlCol="0">
            <a:spAutoFit/>
          </a:bodyPr>
          <a:lstStyle/>
          <a:p>
            <a:r>
              <a:rPr lang="en-US" sz="2000" b="1" i="1" err="1">
                <a:solidFill>
                  <a:schemeClr val="bg1"/>
                </a:solidFill>
                <a:latin typeface="+mj-lt"/>
              </a:rPr>
              <a:t>Sammar</a:t>
            </a:r>
            <a:r>
              <a:rPr lang="en-US" sz="2000" b="1" i="1">
                <a:solidFill>
                  <a:schemeClr val="bg1"/>
                </a:solidFill>
                <a:latin typeface="+mj-lt"/>
              </a:rPr>
              <a:t> Saleh Castillo</a:t>
            </a:r>
          </a:p>
          <a:p>
            <a:r>
              <a:rPr lang="en-US" sz="2000" i="1">
                <a:solidFill>
                  <a:schemeClr val="bg1"/>
                </a:solidFill>
                <a:latin typeface="+mj-lt"/>
              </a:rPr>
              <a:t>30 de </a:t>
            </a:r>
            <a:r>
              <a:rPr lang="en-US" sz="2000" i="1" err="1">
                <a:solidFill>
                  <a:schemeClr val="bg1"/>
                </a:solidFill>
                <a:latin typeface="+mj-lt"/>
              </a:rPr>
              <a:t>agosto</a:t>
            </a:r>
            <a:r>
              <a:rPr lang="en-US" sz="2000" i="1">
                <a:solidFill>
                  <a:schemeClr val="bg1"/>
                </a:solidFill>
                <a:latin typeface="+mj-lt"/>
              </a:rPr>
              <a:t> de 2023</a:t>
            </a:r>
          </a:p>
        </p:txBody>
      </p:sp>
    </p:spTree>
    <p:extLst>
      <p:ext uri="{BB962C8B-B14F-4D97-AF65-F5344CB8AC3E}">
        <p14:creationId xmlns:p14="http://schemas.microsoft.com/office/powerpoint/2010/main" val="3167270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0F6E88F-AFA9-2227-DC12-198775CE1C90}"/>
              </a:ext>
            </a:extLst>
          </p:cNvPr>
          <p:cNvPicPr>
            <a:picLocks noChangeAspect="1"/>
          </p:cNvPicPr>
          <p:nvPr/>
        </p:nvPicPr>
        <p:blipFill>
          <a:blip r:embed="rId3">
            <a:alphaModFix/>
          </a:blip>
          <a:stretch>
            <a:fillRect/>
          </a:stretch>
        </p:blipFill>
        <p:spPr>
          <a:xfrm>
            <a:off x="7356762" y="525089"/>
            <a:ext cx="4356679" cy="5020554"/>
          </a:xfrm>
          <a:prstGeom prst="rect">
            <a:avLst/>
          </a:prstGeom>
        </p:spPr>
      </p:pic>
      <p:sp>
        <p:nvSpPr>
          <p:cNvPr id="5" name="TextBox 4">
            <a:extLst>
              <a:ext uri="{FF2B5EF4-FFF2-40B4-BE49-F238E27FC236}">
                <a16:creationId xmlns:a16="http://schemas.microsoft.com/office/drawing/2014/main" id="{274F2C26-A6EA-6340-21BD-AEB5B4C67DAF}"/>
              </a:ext>
            </a:extLst>
          </p:cNvPr>
          <p:cNvSpPr txBox="1"/>
          <p:nvPr/>
        </p:nvSpPr>
        <p:spPr>
          <a:xfrm>
            <a:off x="729914" y="840091"/>
            <a:ext cx="6228824" cy="584775"/>
          </a:xfrm>
          <a:prstGeom prst="rect">
            <a:avLst/>
          </a:prstGeom>
          <a:noFill/>
        </p:spPr>
        <p:txBody>
          <a:bodyPr wrap="square" rtlCol="0">
            <a:spAutoFit/>
          </a:bodyPr>
          <a:lstStyle/>
          <a:p>
            <a:r>
              <a:rPr lang="en-US" sz="3200" b="1" err="1">
                <a:solidFill>
                  <a:srgbClr val="721D20"/>
                </a:solidFill>
                <a:latin typeface="Tahoma" panose="020B0604030504040204" pitchFamily="34" charset="0"/>
                <a:ea typeface="Tahoma" panose="020B0604030504040204" pitchFamily="34" charset="0"/>
                <a:cs typeface="Tahoma" panose="020B0604030504040204" pitchFamily="34" charset="0"/>
              </a:rPr>
              <a:t>Côtes</a:t>
            </a:r>
            <a:r>
              <a:rPr lang="en-US" sz="3200" b="1">
                <a:solidFill>
                  <a:srgbClr val="721D20"/>
                </a:solidFill>
                <a:latin typeface="Tahoma" panose="020B0604030504040204" pitchFamily="34" charset="0"/>
                <a:ea typeface="Tahoma" panose="020B0604030504040204" pitchFamily="34" charset="0"/>
                <a:cs typeface="Tahoma" panose="020B0604030504040204" pitchFamily="34" charset="0"/>
              </a:rPr>
              <a:t> du Rhône - Villages </a:t>
            </a:r>
            <a:endParaRPr lang="en-US" sz="3200">
              <a:solidFill>
                <a:schemeClr val="accent1"/>
              </a:solidFill>
              <a:latin typeface="+mj-lt"/>
            </a:endParaRPr>
          </a:p>
        </p:txBody>
      </p:sp>
      <p:cxnSp>
        <p:nvCxnSpPr>
          <p:cNvPr id="6" name="Straight Connector 5">
            <a:extLst>
              <a:ext uri="{FF2B5EF4-FFF2-40B4-BE49-F238E27FC236}">
                <a16:creationId xmlns:a16="http://schemas.microsoft.com/office/drawing/2014/main" id="{4C7496A6-47AF-724A-80C0-DD149A7C05D7}"/>
              </a:ext>
            </a:extLst>
          </p:cNvPr>
          <p:cNvCxnSpPr>
            <a:cxnSpLocks/>
          </p:cNvCxnSpPr>
          <p:nvPr/>
        </p:nvCxnSpPr>
        <p:spPr>
          <a:xfrm>
            <a:off x="729914" y="1574723"/>
            <a:ext cx="536608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908CECE-6BB7-629D-468A-4134B7BA83DF}"/>
              </a:ext>
            </a:extLst>
          </p:cNvPr>
          <p:cNvSpPr txBox="1"/>
          <p:nvPr/>
        </p:nvSpPr>
        <p:spPr>
          <a:xfrm>
            <a:off x="729917" y="2294799"/>
            <a:ext cx="6228822" cy="3784947"/>
          </a:xfrm>
          <a:prstGeom prst="rect">
            <a:avLst/>
          </a:prstGeom>
          <a:noFill/>
        </p:spPr>
        <p:txBody>
          <a:bodyPr wrap="square" rtlCol="0">
            <a:spAutoFit/>
          </a:bodyPr>
          <a:lstStyle/>
          <a:p>
            <a:pPr marL="342900" indent="-342900">
              <a:lnSpc>
                <a:spcPct val="150000"/>
              </a:lnSpc>
              <a:buClr>
                <a:schemeClr val="accent1">
                  <a:lumMod val="60000"/>
                  <a:lumOff val="40000"/>
                </a:schemeClr>
              </a:buClr>
              <a:buFont typeface="Arial" panose="020B0604020202020204" pitchFamily="34" charset="0"/>
              <a:buChar char="•"/>
            </a:pPr>
            <a:r>
              <a:rPr lang="en-US">
                <a:latin typeface="Montserrat" pitchFamily="2" charset="77"/>
              </a:rPr>
              <a:t>9,200 ha</a:t>
            </a:r>
          </a:p>
          <a:p>
            <a:pPr marL="342900" indent="-342900">
              <a:lnSpc>
                <a:spcPct val="150000"/>
              </a:lnSpc>
              <a:buClr>
                <a:schemeClr val="accent1">
                  <a:lumMod val="60000"/>
                  <a:lumOff val="40000"/>
                </a:schemeClr>
              </a:buClr>
              <a:buFont typeface="Arial" panose="020B0604020202020204" pitchFamily="34" charset="0"/>
              <a:buChar char="•"/>
            </a:pPr>
            <a:r>
              <a:rPr lang="en-US">
                <a:latin typeface="Montserrat" pitchFamily="2" charset="77"/>
              </a:rPr>
              <a:t>50 % Grenache</a:t>
            </a:r>
          </a:p>
          <a:p>
            <a:pPr marL="342900" indent="-342900">
              <a:lnSpc>
                <a:spcPct val="150000"/>
              </a:lnSpc>
              <a:buClr>
                <a:schemeClr val="accent1">
                  <a:lumMod val="60000"/>
                  <a:lumOff val="40000"/>
                </a:schemeClr>
              </a:buClr>
              <a:buFont typeface="Arial" panose="020B0604020202020204" pitchFamily="34" charset="0"/>
              <a:buChar char="•"/>
            </a:pPr>
            <a:r>
              <a:rPr lang="en-US">
                <a:latin typeface="Montserrat" pitchFamily="2" charset="77"/>
              </a:rPr>
              <a:t>95 </a:t>
            </a:r>
            <a:r>
              <a:rPr lang="en-US" err="1">
                <a:latin typeface="Montserrat" pitchFamily="2" charset="77"/>
              </a:rPr>
              <a:t>municipios</a:t>
            </a:r>
            <a:endParaRPr lang="en-US">
              <a:latin typeface="Montserrat" pitchFamily="2" charset="77"/>
            </a:endParaRPr>
          </a:p>
          <a:p>
            <a:pPr marL="800100" lvl="1" indent="-342900">
              <a:lnSpc>
                <a:spcPct val="150000"/>
              </a:lnSpc>
              <a:buClr>
                <a:schemeClr val="accent1">
                  <a:lumMod val="60000"/>
                  <a:lumOff val="40000"/>
                </a:schemeClr>
              </a:buClr>
              <a:buFont typeface="Arial" panose="020B0604020202020204" pitchFamily="34" charset="0"/>
              <a:buChar char="•"/>
            </a:pPr>
            <a:r>
              <a:rPr lang="en-US">
                <a:latin typeface="Montserrat" pitchFamily="2" charset="77"/>
              </a:rPr>
              <a:t>Sur</a:t>
            </a:r>
          </a:p>
          <a:p>
            <a:pPr marL="800100" lvl="1" indent="-342900">
              <a:lnSpc>
                <a:spcPct val="150000"/>
              </a:lnSpc>
              <a:buClr>
                <a:schemeClr val="accent1">
                  <a:lumMod val="60000"/>
                  <a:lumOff val="40000"/>
                </a:schemeClr>
              </a:buClr>
              <a:buFont typeface="Arial" panose="020B0604020202020204" pitchFamily="34" charset="0"/>
              <a:buChar char="•"/>
            </a:pPr>
            <a:r>
              <a:rPr lang="en-US">
                <a:latin typeface="Montserrat" pitchFamily="2" charset="77"/>
              </a:rPr>
              <a:t>Los </a:t>
            </a:r>
            <a:r>
              <a:rPr lang="en-US" err="1">
                <a:latin typeface="Montserrat" pitchFamily="2" charset="77"/>
              </a:rPr>
              <a:t>mejores</a:t>
            </a:r>
            <a:r>
              <a:rPr lang="en-US">
                <a:latin typeface="Montserrat" pitchFamily="2" charset="77"/>
              </a:rPr>
              <a:t> 21 </a:t>
            </a:r>
            <a:r>
              <a:rPr lang="en-US" err="1">
                <a:latin typeface="Montserrat" pitchFamily="2" charset="77"/>
              </a:rPr>
              <a:t>tienen</a:t>
            </a:r>
            <a:r>
              <a:rPr lang="en-US">
                <a:latin typeface="Montserrat" pitchFamily="2" charset="77"/>
              </a:rPr>
              <a:t> derecho a </a:t>
            </a:r>
            <a:r>
              <a:rPr lang="en-US" err="1">
                <a:latin typeface="Montserrat" pitchFamily="2" charset="77"/>
              </a:rPr>
              <a:t>añadir</a:t>
            </a:r>
            <a:r>
              <a:rPr lang="en-US">
                <a:latin typeface="Montserrat" pitchFamily="2" charset="77"/>
              </a:rPr>
              <a:t> sus </a:t>
            </a:r>
            <a:r>
              <a:rPr lang="en-US" err="1">
                <a:latin typeface="Montserrat" pitchFamily="2" charset="77"/>
              </a:rPr>
              <a:t>nombres</a:t>
            </a:r>
            <a:r>
              <a:rPr lang="en-US">
                <a:latin typeface="Montserrat" pitchFamily="2" charset="77"/>
              </a:rPr>
              <a:t> al “Cotes du Rhône – Villages” </a:t>
            </a:r>
          </a:p>
          <a:p>
            <a:pPr marL="800100" lvl="1" indent="-342900">
              <a:lnSpc>
                <a:spcPct val="150000"/>
              </a:lnSpc>
              <a:buClr>
                <a:schemeClr val="accent1">
                  <a:lumMod val="60000"/>
                  <a:lumOff val="40000"/>
                </a:schemeClr>
              </a:buClr>
              <a:buFont typeface="Arial" panose="020B0604020202020204" pitchFamily="34" charset="0"/>
              <a:buChar char="•"/>
            </a:pPr>
            <a:r>
              <a:rPr lang="en-US" err="1">
                <a:latin typeface="Montserrat" pitchFamily="2" charset="77"/>
              </a:rPr>
              <a:t>Ejemplo</a:t>
            </a:r>
            <a:r>
              <a:rPr lang="en-US">
                <a:latin typeface="Montserrat" pitchFamily="2" charset="77"/>
              </a:rPr>
              <a:t>: </a:t>
            </a:r>
            <a:r>
              <a:rPr lang="en-US" err="1">
                <a:latin typeface="Montserrat" pitchFamily="2" charset="77"/>
              </a:rPr>
              <a:t>Chusclan</a:t>
            </a:r>
            <a:r>
              <a:rPr lang="en-US">
                <a:latin typeface="Montserrat" pitchFamily="2" charset="77"/>
              </a:rPr>
              <a:t> </a:t>
            </a:r>
            <a:r>
              <a:rPr lang="en-US" err="1">
                <a:latin typeface="Montserrat" pitchFamily="2" charset="77"/>
              </a:rPr>
              <a:t>Côtes</a:t>
            </a:r>
            <a:r>
              <a:rPr lang="en-US">
                <a:latin typeface="Montserrat" pitchFamily="2" charset="77"/>
              </a:rPr>
              <a:t> du Rhône Villages</a:t>
            </a:r>
          </a:p>
          <a:p>
            <a:pPr marL="800100" lvl="1" indent="-342900">
              <a:lnSpc>
                <a:spcPct val="150000"/>
              </a:lnSpc>
              <a:buClr>
                <a:schemeClr val="accent1">
                  <a:lumMod val="60000"/>
                  <a:lumOff val="40000"/>
                </a:schemeClr>
              </a:buClr>
              <a:buFont typeface="Arial" panose="020B0604020202020204" pitchFamily="34" charset="0"/>
              <a:buChar char="•"/>
            </a:pPr>
            <a:r>
              <a:rPr lang="en-US" err="1">
                <a:latin typeface="Montserrat" pitchFamily="2" charset="77"/>
              </a:rPr>
              <a:t>Esto</a:t>
            </a:r>
            <a:r>
              <a:rPr lang="en-US">
                <a:latin typeface="Montserrat" pitchFamily="2" charset="77"/>
              </a:rPr>
              <a:t> </a:t>
            </a:r>
            <a:r>
              <a:rPr lang="en-US" err="1">
                <a:latin typeface="Montserrat" pitchFamily="2" charset="77"/>
              </a:rPr>
              <a:t>hace</a:t>
            </a:r>
            <a:r>
              <a:rPr lang="en-US">
                <a:latin typeface="Montserrat" pitchFamily="2" charset="77"/>
              </a:rPr>
              <a:t> que </a:t>
            </a:r>
            <a:r>
              <a:rPr lang="en-US" err="1">
                <a:latin typeface="Montserrat" pitchFamily="2" charset="77"/>
              </a:rPr>
              <a:t>realmente</a:t>
            </a:r>
            <a:r>
              <a:rPr lang="en-US">
                <a:latin typeface="Montserrat" pitchFamily="2" charset="77"/>
              </a:rPr>
              <a:t> </a:t>
            </a:r>
            <a:r>
              <a:rPr lang="en-US" err="1">
                <a:latin typeface="Montserrat" pitchFamily="2" charset="77"/>
              </a:rPr>
              <a:t>sean</a:t>
            </a:r>
            <a:r>
              <a:rPr lang="en-US">
                <a:latin typeface="Montserrat" pitchFamily="2" charset="77"/>
              </a:rPr>
              <a:t> 4 </a:t>
            </a:r>
            <a:r>
              <a:rPr lang="en-US" err="1">
                <a:latin typeface="Montserrat" pitchFamily="2" charset="77"/>
              </a:rPr>
              <a:t>niveles</a:t>
            </a:r>
            <a:r>
              <a:rPr lang="en-US">
                <a:latin typeface="Montserrat" pitchFamily="2" charset="77"/>
              </a:rPr>
              <a:t> de </a:t>
            </a:r>
            <a:r>
              <a:rPr lang="en-US" err="1">
                <a:latin typeface="Montserrat" pitchFamily="2" charset="77"/>
              </a:rPr>
              <a:t>clasificación</a:t>
            </a:r>
            <a:endParaRPr lang="en-US">
              <a:latin typeface="Montserrat" pitchFamily="2" charset="77"/>
            </a:endParaRPr>
          </a:p>
        </p:txBody>
      </p:sp>
      <p:sp>
        <p:nvSpPr>
          <p:cNvPr id="7" name="Rectangle 6">
            <a:extLst>
              <a:ext uri="{FF2B5EF4-FFF2-40B4-BE49-F238E27FC236}">
                <a16:creationId xmlns:a16="http://schemas.microsoft.com/office/drawing/2014/main" id="{126B206B-CE80-5027-1C12-294F61685463}"/>
              </a:ext>
            </a:extLst>
          </p:cNvPr>
          <p:cNvSpPr/>
          <p:nvPr/>
        </p:nvSpPr>
        <p:spPr>
          <a:xfrm>
            <a:off x="9369469" y="3341077"/>
            <a:ext cx="1937439" cy="378984"/>
          </a:xfrm>
          <a:custGeom>
            <a:avLst/>
            <a:gdLst>
              <a:gd name="connsiteX0" fmla="*/ 0 w 1937439"/>
              <a:gd name="connsiteY0" fmla="*/ 0 h 378984"/>
              <a:gd name="connsiteX1" fmla="*/ 626439 w 1937439"/>
              <a:gd name="connsiteY1" fmla="*/ 0 h 378984"/>
              <a:gd name="connsiteX2" fmla="*/ 1214128 w 1937439"/>
              <a:gd name="connsiteY2" fmla="*/ 0 h 378984"/>
              <a:gd name="connsiteX3" fmla="*/ 1937439 w 1937439"/>
              <a:gd name="connsiteY3" fmla="*/ 0 h 378984"/>
              <a:gd name="connsiteX4" fmla="*/ 1937439 w 1937439"/>
              <a:gd name="connsiteY4" fmla="*/ 378984 h 378984"/>
              <a:gd name="connsiteX5" fmla="*/ 1330375 w 1937439"/>
              <a:gd name="connsiteY5" fmla="*/ 378984 h 378984"/>
              <a:gd name="connsiteX6" fmla="*/ 645813 w 1937439"/>
              <a:gd name="connsiteY6" fmla="*/ 378984 h 378984"/>
              <a:gd name="connsiteX7" fmla="*/ 0 w 1937439"/>
              <a:gd name="connsiteY7" fmla="*/ 378984 h 378984"/>
              <a:gd name="connsiteX8" fmla="*/ 0 w 1937439"/>
              <a:gd name="connsiteY8" fmla="*/ 0 h 37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7439" h="378984" extrusionOk="0">
                <a:moveTo>
                  <a:pt x="0" y="0"/>
                </a:moveTo>
                <a:cubicBezTo>
                  <a:pt x="188737" y="3318"/>
                  <a:pt x="370752" y="28718"/>
                  <a:pt x="626439" y="0"/>
                </a:cubicBezTo>
                <a:cubicBezTo>
                  <a:pt x="882126" y="-28718"/>
                  <a:pt x="1093841" y="-27672"/>
                  <a:pt x="1214128" y="0"/>
                </a:cubicBezTo>
                <a:cubicBezTo>
                  <a:pt x="1334415" y="27672"/>
                  <a:pt x="1613391" y="-8254"/>
                  <a:pt x="1937439" y="0"/>
                </a:cubicBezTo>
                <a:cubicBezTo>
                  <a:pt x="1953924" y="116880"/>
                  <a:pt x="1940748" y="262321"/>
                  <a:pt x="1937439" y="378984"/>
                </a:cubicBezTo>
                <a:cubicBezTo>
                  <a:pt x="1741283" y="374892"/>
                  <a:pt x="1478811" y="357519"/>
                  <a:pt x="1330375" y="378984"/>
                </a:cubicBezTo>
                <a:cubicBezTo>
                  <a:pt x="1181939" y="400449"/>
                  <a:pt x="965990" y="407107"/>
                  <a:pt x="645813" y="378984"/>
                </a:cubicBezTo>
                <a:cubicBezTo>
                  <a:pt x="325636" y="350861"/>
                  <a:pt x="243696" y="387519"/>
                  <a:pt x="0" y="378984"/>
                </a:cubicBezTo>
                <a:cubicBezTo>
                  <a:pt x="6775" y="259158"/>
                  <a:pt x="-15943" y="181313"/>
                  <a:pt x="0" y="0"/>
                </a:cubicBezTo>
                <a:close/>
              </a:path>
            </a:pathLst>
          </a:custGeom>
          <a:noFill/>
          <a:ln w="28575">
            <a:solidFill>
              <a:schemeClr val="accent1">
                <a:lumMod val="60000"/>
                <a:lumOff val="4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R"/>
          </a:p>
        </p:txBody>
      </p:sp>
      <p:sp>
        <p:nvSpPr>
          <p:cNvPr id="9" name="TextBox 8">
            <a:extLst>
              <a:ext uri="{FF2B5EF4-FFF2-40B4-BE49-F238E27FC236}">
                <a16:creationId xmlns:a16="http://schemas.microsoft.com/office/drawing/2014/main" id="{AD7770ED-1689-A86E-222E-7E6EA726CBC8}"/>
              </a:ext>
            </a:extLst>
          </p:cNvPr>
          <p:cNvSpPr txBox="1"/>
          <p:nvPr/>
        </p:nvSpPr>
        <p:spPr>
          <a:xfrm>
            <a:off x="9369469" y="6286987"/>
            <a:ext cx="2565646" cy="230832"/>
          </a:xfrm>
          <a:prstGeom prst="rect">
            <a:avLst/>
          </a:prstGeom>
          <a:noFill/>
        </p:spPr>
        <p:txBody>
          <a:bodyPr wrap="square" rtlCol="0">
            <a:spAutoFit/>
          </a:bodyPr>
          <a:lstStyle/>
          <a:p>
            <a:pPr algn="r"/>
            <a:r>
              <a:rPr lang="en-US" sz="900" err="1">
                <a:solidFill>
                  <a:schemeClr val="bg1">
                    <a:lumMod val="50000"/>
                  </a:schemeClr>
                </a:solidFill>
                <a:latin typeface="Prata" panose="00000500000000000000" pitchFamily="2" charset="0"/>
              </a:rPr>
              <a:t>Côtes</a:t>
            </a:r>
            <a:r>
              <a:rPr lang="en-US" sz="900">
                <a:solidFill>
                  <a:schemeClr val="bg1">
                    <a:lumMod val="50000"/>
                  </a:schemeClr>
                </a:solidFill>
                <a:latin typeface="Prata" panose="00000500000000000000" pitchFamily="2" charset="0"/>
              </a:rPr>
              <a:t>-du-Rhône | </a:t>
            </a:r>
            <a:r>
              <a:rPr lang="en-US" sz="900" err="1">
                <a:solidFill>
                  <a:schemeClr val="bg1">
                    <a:lumMod val="50000"/>
                  </a:schemeClr>
                </a:solidFill>
                <a:latin typeface="Prata" panose="00000500000000000000" pitchFamily="2" charset="0"/>
              </a:rPr>
              <a:t>Sammar</a:t>
            </a:r>
            <a:r>
              <a:rPr lang="en-US" sz="900">
                <a:solidFill>
                  <a:schemeClr val="bg1">
                    <a:lumMod val="50000"/>
                  </a:schemeClr>
                </a:solidFill>
                <a:latin typeface="Prata" panose="00000500000000000000" pitchFamily="2" charset="0"/>
              </a:rPr>
              <a:t> Saleh Castillo</a:t>
            </a:r>
          </a:p>
        </p:txBody>
      </p:sp>
    </p:spTree>
    <p:extLst>
      <p:ext uri="{BB962C8B-B14F-4D97-AF65-F5344CB8AC3E}">
        <p14:creationId xmlns:p14="http://schemas.microsoft.com/office/powerpoint/2010/main" val="3441566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E147C8-0D97-EB10-9948-31A871188001}"/>
              </a:ext>
            </a:extLst>
          </p:cNvPr>
          <p:cNvSpPr txBox="1"/>
          <p:nvPr/>
        </p:nvSpPr>
        <p:spPr>
          <a:xfrm>
            <a:off x="1231731" y="1335215"/>
            <a:ext cx="2447499" cy="4616007"/>
          </a:xfrm>
          <a:prstGeom prst="rect">
            <a:avLst/>
          </a:prstGeom>
          <a:noFill/>
        </p:spPr>
        <p:txBody>
          <a:bodyPr wrap="square" rtlCol="0">
            <a:spAutoFit/>
          </a:bodyPr>
          <a:lstStyle/>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Visan</a:t>
            </a:r>
            <a:endParaRPr lang="en-US" b="1">
              <a:solidFill>
                <a:schemeClr val="tx1">
                  <a:lumMod val="65000"/>
                  <a:lumOff val="35000"/>
                </a:schemeClr>
              </a:solidFill>
              <a:latin typeface="Montserrat" pitchFamily="2" charset="77"/>
            </a:endParaRP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Puyméras</a:t>
            </a:r>
            <a:endParaRPr lang="en-US" b="1">
              <a:solidFill>
                <a:schemeClr val="tx1">
                  <a:lumMod val="65000"/>
                  <a:lumOff val="35000"/>
                </a:schemeClr>
              </a:solidFill>
              <a:latin typeface="Montserrat" pitchFamily="2" charset="77"/>
            </a:endParaRP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Séguret</a:t>
            </a:r>
            <a:endParaRPr lang="en-US" b="1">
              <a:solidFill>
                <a:schemeClr val="tx1">
                  <a:lumMod val="65000"/>
                  <a:lumOff val="35000"/>
                </a:schemeClr>
              </a:solidFill>
              <a:latin typeface="Montserrat" pitchFamily="2" charset="77"/>
            </a:endParaRPr>
          </a:p>
          <a:p>
            <a:pPr marL="285750" indent="-285750">
              <a:lnSpc>
                <a:spcPct val="150000"/>
              </a:lnSpc>
              <a:buClr>
                <a:schemeClr val="accent1">
                  <a:lumMod val="60000"/>
                  <a:lumOff val="40000"/>
                </a:schemeClr>
              </a:buClr>
              <a:buFont typeface="Arial" panose="020B0604020202020204" pitchFamily="34" charset="0"/>
              <a:buChar char="•"/>
            </a:pPr>
            <a:r>
              <a:rPr lang="en-US" b="1">
                <a:solidFill>
                  <a:schemeClr val="tx1">
                    <a:lumMod val="65000"/>
                    <a:lumOff val="35000"/>
                  </a:schemeClr>
                </a:solidFill>
                <a:latin typeface="Montserrat" pitchFamily="2" charset="77"/>
              </a:rPr>
              <a:t>Saint-Gervais</a:t>
            </a:r>
          </a:p>
          <a:p>
            <a:pPr marL="285750" indent="-285750">
              <a:lnSpc>
                <a:spcPct val="150000"/>
              </a:lnSpc>
              <a:buClr>
                <a:schemeClr val="accent1">
                  <a:lumMod val="60000"/>
                  <a:lumOff val="40000"/>
                </a:schemeClr>
              </a:buClr>
              <a:buFont typeface="Arial" panose="020B0604020202020204" pitchFamily="34" charset="0"/>
              <a:buChar char="•"/>
            </a:pPr>
            <a:r>
              <a:rPr lang="en-US" b="1">
                <a:solidFill>
                  <a:schemeClr val="tx1">
                    <a:lumMod val="65000"/>
                    <a:lumOff val="35000"/>
                  </a:schemeClr>
                </a:solidFill>
                <a:latin typeface="Montserrat" pitchFamily="2" charset="77"/>
              </a:rPr>
              <a:t>Suze-la-Rousse</a:t>
            </a:r>
          </a:p>
          <a:p>
            <a:pPr marL="285750" indent="-285750">
              <a:lnSpc>
                <a:spcPct val="150000"/>
              </a:lnSpc>
              <a:buClr>
                <a:schemeClr val="accent1">
                  <a:lumMod val="60000"/>
                  <a:lumOff val="40000"/>
                </a:schemeClr>
              </a:buClr>
              <a:buFont typeface="Arial" panose="020B0604020202020204" pitchFamily="34" charset="0"/>
              <a:buChar char="•"/>
            </a:pPr>
            <a:r>
              <a:rPr lang="en-US" b="1">
                <a:solidFill>
                  <a:schemeClr val="tx1">
                    <a:lumMod val="65000"/>
                    <a:lumOff val="35000"/>
                  </a:schemeClr>
                </a:solidFill>
                <a:latin typeface="Montserrat" pitchFamily="2" charset="77"/>
              </a:rPr>
              <a:t>Sainte-Cécile</a:t>
            </a: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Valréas</a:t>
            </a:r>
            <a:endParaRPr lang="en-US" b="1">
              <a:solidFill>
                <a:schemeClr val="tx1">
                  <a:lumMod val="65000"/>
                  <a:lumOff val="35000"/>
                </a:schemeClr>
              </a:solidFill>
              <a:latin typeface="Montserrat" pitchFamily="2" charset="77"/>
            </a:endParaRP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Vinsobres</a:t>
            </a:r>
            <a:endParaRPr lang="en-US" b="1">
              <a:solidFill>
                <a:schemeClr val="tx1">
                  <a:lumMod val="65000"/>
                  <a:lumOff val="35000"/>
                </a:schemeClr>
              </a:solidFill>
              <a:latin typeface="Montserrat" pitchFamily="2" charset="77"/>
            </a:endParaRP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Roaix</a:t>
            </a:r>
            <a:endParaRPr lang="en-US" b="1">
              <a:solidFill>
                <a:schemeClr val="tx1">
                  <a:lumMod val="65000"/>
                  <a:lumOff val="35000"/>
                </a:schemeClr>
              </a:solidFill>
              <a:latin typeface="Montserrat" pitchFamily="2" charset="77"/>
            </a:endParaRP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Sablet</a:t>
            </a:r>
            <a:endParaRPr lang="en-US" b="1">
              <a:solidFill>
                <a:schemeClr val="tx1">
                  <a:lumMod val="65000"/>
                  <a:lumOff val="35000"/>
                </a:schemeClr>
              </a:solidFill>
              <a:latin typeface="Montserrat" pitchFamily="2" charset="77"/>
            </a:endParaRPr>
          </a:p>
          <a:p>
            <a:pPr marL="285750" indent="-285750">
              <a:lnSpc>
                <a:spcPct val="150000"/>
              </a:lnSpc>
              <a:buClr>
                <a:schemeClr val="accent1">
                  <a:lumMod val="60000"/>
                  <a:lumOff val="40000"/>
                </a:schemeClr>
              </a:buClr>
              <a:buFont typeface="Arial" panose="020B0604020202020204" pitchFamily="34" charset="0"/>
              <a:buChar char="•"/>
            </a:pPr>
            <a:endParaRPr lang="en-US" b="1">
              <a:solidFill>
                <a:schemeClr val="tx1">
                  <a:lumMod val="65000"/>
                  <a:lumOff val="35000"/>
                </a:schemeClr>
              </a:solidFill>
              <a:latin typeface="Montserrat" pitchFamily="2" charset="77"/>
            </a:endParaRPr>
          </a:p>
        </p:txBody>
      </p:sp>
      <p:sp>
        <p:nvSpPr>
          <p:cNvPr id="4" name="TextBox 3">
            <a:extLst>
              <a:ext uri="{FF2B5EF4-FFF2-40B4-BE49-F238E27FC236}">
                <a16:creationId xmlns:a16="http://schemas.microsoft.com/office/drawing/2014/main" id="{3AA65ACD-4953-9B55-FB07-3475CFBB3AAE}"/>
              </a:ext>
            </a:extLst>
          </p:cNvPr>
          <p:cNvSpPr txBox="1"/>
          <p:nvPr/>
        </p:nvSpPr>
        <p:spPr>
          <a:xfrm>
            <a:off x="4328499" y="1127465"/>
            <a:ext cx="4614333" cy="5031506"/>
          </a:xfrm>
          <a:prstGeom prst="rect">
            <a:avLst/>
          </a:prstGeom>
          <a:noFill/>
        </p:spPr>
        <p:txBody>
          <a:bodyPr wrap="square" rtlCol="0">
            <a:spAutoFit/>
          </a:bodyPr>
          <a:lstStyle/>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Sinargues</a:t>
            </a:r>
            <a:endParaRPr lang="en-US" b="1">
              <a:solidFill>
                <a:schemeClr val="tx1">
                  <a:lumMod val="65000"/>
                  <a:lumOff val="35000"/>
                </a:schemeClr>
              </a:solidFill>
              <a:latin typeface="Montserrat" pitchFamily="2" charset="77"/>
            </a:endParaRP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Rochegude</a:t>
            </a:r>
            <a:endParaRPr lang="en-US" b="1">
              <a:solidFill>
                <a:schemeClr val="tx1">
                  <a:lumMod val="65000"/>
                  <a:lumOff val="35000"/>
                </a:schemeClr>
              </a:solidFill>
              <a:latin typeface="Montserrat" pitchFamily="2" charset="77"/>
            </a:endParaRP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Chusclan</a:t>
            </a:r>
            <a:endParaRPr lang="en-US" b="1">
              <a:solidFill>
                <a:schemeClr val="tx1">
                  <a:lumMod val="65000"/>
                  <a:lumOff val="35000"/>
                </a:schemeClr>
              </a:solidFill>
              <a:latin typeface="Montserrat" pitchFamily="2" charset="77"/>
            </a:endParaRP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Rousset</a:t>
            </a:r>
            <a:r>
              <a:rPr lang="en-US" b="1">
                <a:solidFill>
                  <a:schemeClr val="tx1">
                    <a:lumMod val="65000"/>
                    <a:lumOff val="35000"/>
                  </a:schemeClr>
                </a:solidFill>
                <a:latin typeface="Montserrat" pitchFamily="2" charset="77"/>
              </a:rPr>
              <a:t>-les-</a:t>
            </a:r>
            <a:r>
              <a:rPr lang="en-US" b="1" err="1">
                <a:solidFill>
                  <a:schemeClr val="tx1">
                    <a:lumMod val="65000"/>
                    <a:lumOff val="35000"/>
                  </a:schemeClr>
                </a:solidFill>
                <a:latin typeface="Montserrat" pitchFamily="2" charset="77"/>
              </a:rPr>
              <a:t>Vignes</a:t>
            </a:r>
            <a:endParaRPr lang="en-US" b="1">
              <a:solidFill>
                <a:schemeClr val="tx1">
                  <a:lumMod val="65000"/>
                  <a:lumOff val="35000"/>
                </a:schemeClr>
              </a:solidFill>
              <a:latin typeface="Montserrat" pitchFamily="2" charset="77"/>
            </a:endParaRPr>
          </a:p>
          <a:p>
            <a:pPr marL="285750" indent="-285750">
              <a:lnSpc>
                <a:spcPct val="150000"/>
              </a:lnSpc>
              <a:buClr>
                <a:schemeClr val="accent1">
                  <a:lumMod val="60000"/>
                  <a:lumOff val="40000"/>
                </a:schemeClr>
              </a:buClr>
              <a:buFont typeface="Arial" panose="020B0604020202020204" pitchFamily="34" charset="0"/>
              <a:buChar char="•"/>
            </a:pPr>
            <a:r>
              <a:rPr lang="en-US" b="1">
                <a:solidFill>
                  <a:schemeClr val="tx1">
                    <a:lumMod val="65000"/>
                    <a:lumOff val="35000"/>
                  </a:schemeClr>
                </a:solidFill>
                <a:latin typeface="Montserrat" pitchFamily="2" charset="77"/>
              </a:rPr>
              <a:t>St-</a:t>
            </a:r>
            <a:r>
              <a:rPr lang="en-US" b="1" err="1">
                <a:solidFill>
                  <a:schemeClr val="tx1">
                    <a:lumMod val="65000"/>
                    <a:lumOff val="35000"/>
                  </a:schemeClr>
                </a:solidFill>
                <a:latin typeface="Montserrat" pitchFamily="2" charset="77"/>
              </a:rPr>
              <a:t>Pantaléon</a:t>
            </a:r>
            <a:r>
              <a:rPr lang="en-US" b="1">
                <a:solidFill>
                  <a:schemeClr val="tx1">
                    <a:lumMod val="65000"/>
                    <a:lumOff val="35000"/>
                  </a:schemeClr>
                </a:solidFill>
                <a:latin typeface="Montserrat" pitchFamily="2" charset="77"/>
              </a:rPr>
              <a:t>-les-</a:t>
            </a:r>
            <a:r>
              <a:rPr lang="en-US" b="1" err="1">
                <a:solidFill>
                  <a:schemeClr val="tx1">
                    <a:lumMod val="65000"/>
                    <a:lumOff val="35000"/>
                  </a:schemeClr>
                </a:solidFill>
                <a:latin typeface="Montserrat" pitchFamily="2" charset="77"/>
              </a:rPr>
              <a:t>Vignes</a:t>
            </a:r>
            <a:endParaRPr lang="en-US" b="1">
              <a:solidFill>
                <a:schemeClr val="tx1">
                  <a:lumMod val="65000"/>
                  <a:lumOff val="35000"/>
                </a:schemeClr>
              </a:solidFill>
              <a:latin typeface="Montserrat" pitchFamily="2" charset="77"/>
            </a:endParaRPr>
          </a:p>
          <a:p>
            <a:pPr marL="285750" indent="-285750">
              <a:lnSpc>
                <a:spcPct val="150000"/>
              </a:lnSpc>
              <a:buClr>
                <a:schemeClr val="accent1">
                  <a:lumMod val="60000"/>
                  <a:lumOff val="40000"/>
                </a:schemeClr>
              </a:buClr>
              <a:buFont typeface="Arial" panose="020B0604020202020204" pitchFamily="34" charset="0"/>
              <a:buChar char="•"/>
            </a:pPr>
            <a:r>
              <a:rPr lang="en-US" b="1">
                <a:solidFill>
                  <a:schemeClr val="tx1">
                    <a:lumMod val="65000"/>
                    <a:lumOff val="35000"/>
                  </a:schemeClr>
                </a:solidFill>
                <a:latin typeface="Montserrat" pitchFamily="2" charset="77"/>
              </a:rPr>
              <a:t>St-Maurice-sur-</a:t>
            </a:r>
            <a:r>
              <a:rPr lang="en-US" b="1" err="1">
                <a:solidFill>
                  <a:schemeClr val="tx1">
                    <a:lumMod val="65000"/>
                    <a:lumOff val="35000"/>
                  </a:schemeClr>
                </a:solidFill>
                <a:latin typeface="Montserrat" pitchFamily="2" charset="77"/>
              </a:rPr>
              <a:t>Eygues</a:t>
            </a:r>
            <a:endParaRPr lang="en-US" b="1">
              <a:solidFill>
                <a:schemeClr val="tx1">
                  <a:lumMod val="65000"/>
                  <a:lumOff val="35000"/>
                </a:schemeClr>
              </a:solidFill>
              <a:latin typeface="Montserrat" pitchFamily="2" charset="77"/>
            </a:endParaRP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Gadagne</a:t>
            </a:r>
            <a:endParaRPr lang="en-US" b="1">
              <a:solidFill>
                <a:schemeClr val="tx1">
                  <a:lumMod val="65000"/>
                  <a:lumOff val="35000"/>
                </a:schemeClr>
              </a:solidFill>
              <a:latin typeface="Montserrat" pitchFamily="2" charset="77"/>
            </a:endParaRP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Laudun</a:t>
            </a:r>
            <a:endParaRPr lang="en-US" b="1">
              <a:solidFill>
                <a:schemeClr val="tx1">
                  <a:lumMod val="65000"/>
                  <a:lumOff val="35000"/>
                </a:schemeClr>
              </a:solidFill>
              <a:latin typeface="Montserrat" pitchFamily="2" charset="77"/>
            </a:endParaRPr>
          </a:p>
          <a:p>
            <a:pPr marL="285750" indent="-285750">
              <a:lnSpc>
                <a:spcPct val="150000"/>
              </a:lnSpc>
              <a:buClr>
                <a:schemeClr val="accent1">
                  <a:lumMod val="60000"/>
                  <a:lumOff val="40000"/>
                </a:schemeClr>
              </a:buClr>
              <a:buFont typeface="Arial" panose="020B0604020202020204" pitchFamily="34" charset="0"/>
              <a:buChar char="•"/>
            </a:pPr>
            <a:r>
              <a:rPr lang="en-US" b="1">
                <a:solidFill>
                  <a:schemeClr val="tx1">
                    <a:lumMod val="65000"/>
                    <a:lumOff val="35000"/>
                  </a:schemeClr>
                </a:solidFill>
                <a:latin typeface="Montserrat" pitchFamily="2" charset="77"/>
              </a:rPr>
              <a:t>Massif </a:t>
            </a:r>
            <a:r>
              <a:rPr lang="en-US" b="1" err="1">
                <a:solidFill>
                  <a:schemeClr val="tx1">
                    <a:lumMod val="65000"/>
                    <a:lumOff val="35000"/>
                  </a:schemeClr>
                </a:solidFill>
                <a:latin typeface="Montserrat" pitchFamily="2" charset="77"/>
              </a:rPr>
              <a:t>d’Uchaux</a:t>
            </a:r>
            <a:endParaRPr lang="en-US" b="1">
              <a:solidFill>
                <a:schemeClr val="tx1">
                  <a:lumMod val="65000"/>
                  <a:lumOff val="35000"/>
                </a:schemeClr>
              </a:solidFill>
              <a:latin typeface="Montserrat" pitchFamily="2" charset="77"/>
            </a:endParaRPr>
          </a:p>
          <a:p>
            <a:pPr marL="285750" indent="-285750">
              <a:lnSpc>
                <a:spcPct val="150000"/>
              </a:lnSpc>
              <a:buClr>
                <a:schemeClr val="accent1">
                  <a:lumMod val="60000"/>
                  <a:lumOff val="40000"/>
                </a:schemeClr>
              </a:buClr>
              <a:buFont typeface="Arial" panose="020B0604020202020204" pitchFamily="34" charset="0"/>
              <a:buChar char="•"/>
            </a:pPr>
            <a:r>
              <a:rPr lang="en-US" b="1">
                <a:solidFill>
                  <a:schemeClr val="tx1">
                    <a:lumMod val="65000"/>
                    <a:lumOff val="35000"/>
                  </a:schemeClr>
                </a:solidFill>
                <a:latin typeface="Montserrat" pitchFamily="2" charset="77"/>
              </a:rPr>
              <a:t>Plan de Dieu</a:t>
            </a: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Vaison</a:t>
            </a:r>
            <a:r>
              <a:rPr lang="en-US" b="1">
                <a:solidFill>
                  <a:schemeClr val="tx1">
                    <a:lumMod val="65000"/>
                    <a:lumOff val="35000"/>
                  </a:schemeClr>
                </a:solidFill>
                <a:latin typeface="Montserrat" pitchFamily="2" charset="77"/>
              </a:rPr>
              <a:t> la Romaine</a:t>
            </a:r>
          </a:p>
          <a:p>
            <a:pPr marL="285750" indent="-285750">
              <a:lnSpc>
                <a:spcPct val="150000"/>
              </a:lnSpc>
              <a:buClr>
                <a:schemeClr val="accent1">
                  <a:lumMod val="60000"/>
                  <a:lumOff val="40000"/>
                </a:schemeClr>
              </a:buClr>
              <a:buFont typeface="Arial" panose="020B0604020202020204" pitchFamily="34" charset="0"/>
              <a:buChar char="•"/>
            </a:pPr>
            <a:endParaRPr lang="en-US" b="1">
              <a:solidFill>
                <a:schemeClr val="tx1">
                  <a:lumMod val="65000"/>
                  <a:lumOff val="35000"/>
                </a:schemeClr>
              </a:solidFill>
              <a:latin typeface="Montserrat" pitchFamily="2" charset="77"/>
            </a:endParaRPr>
          </a:p>
        </p:txBody>
      </p:sp>
      <p:sp>
        <p:nvSpPr>
          <p:cNvPr id="9" name="TextBox 8">
            <a:extLst>
              <a:ext uri="{FF2B5EF4-FFF2-40B4-BE49-F238E27FC236}">
                <a16:creationId xmlns:a16="http://schemas.microsoft.com/office/drawing/2014/main" id="{7ED177F5-3347-0746-6A01-A780EA5EDF39}"/>
              </a:ext>
            </a:extLst>
          </p:cNvPr>
          <p:cNvSpPr txBox="1"/>
          <p:nvPr/>
        </p:nvSpPr>
        <p:spPr>
          <a:xfrm>
            <a:off x="9369469" y="6286987"/>
            <a:ext cx="2565646" cy="230832"/>
          </a:xfrm>
          <a:prstGeom prst="rect">
            <a:avLst/>
          </a:prstGeom>
          <a:noFill/>
        </p:spPr>
        <p:txBody>
          <a:bodyPr wrap="square" rtlCol="0">
            <a:spAutoFit/>
          </a:bodyPr>
          <a:lstStyle/>
          <a:p>
            <a:pPr algn="r"/>
            <a:r>
              <a:rPr lang="en-US" sz="900" err="1">
                <a:solidFill>
                  <a:schemeClr val="bg1">
                    <a:lumMod val="50000"/>
                  </a:schemeClr>
                </a:solidFill>
                <a:latin typeface="Prata" panose="00000500000000000000" pitchFamily="2" charset="0"/>
              </a:rPr>
              <a:t>Côtes</a:t>
            </a:r>
            <a:r>
              <a:rPr lang="en-US" sz="900">
                <a:solidFill>
                  <a:schemeClr val="bg1">
                    <a:lumMod val="50000"/>
                  </a:schemeClr>
                </a:solidFill>
                <a:latin typeface="Prata" panose="00000500000000000000" pitchFamily="2" charset="0"/>
              </a:rPr>
              <a:t>-du-Rhône | </a:t>
            </a:r>
            <a:r>
              <a:rPr lang="en-US" sz="900" err="1">
                <a:solidFill>
                  <a:schemeClr val="bg1">
                    <a:lumMod val="50000"/>
                  </a:schemeClr>
                </a:solidFill>
                <a:latin typeface="Prata" panose="00000500000000000000" pitchFamily="2" charset="0"/>
              </a:rPr>
              <a:t>Sammar</a:t>
            </a:r>
            <a:r>
              <a:rPr lang="en-US" sz="900">
                <a:solidFill>
                  <a:schemeClr val="bg1">
                    <a:lumMod val="50000"/>
                  </a:schemeClr>
                </a:solidFill>
                <a:latin typeface="Prata" panose="00000500000000000000" pitchFamily="2" charset="0"/>
              </a:rPr>
              <a:t> Saleh Castillo</a:t>
            </a:r>
          </a:p>
        </p:txBody>
      </p:sp>
    </p:spTree>
    <p:extLst>
      <p:ext uri="{BB962C8B-B14F-4D97-AF65-F5344CB8AC3E}">
        <p14:creationId xmlns:p14="http://schemas.microsoft.com/office/powerpoint/2010/main" val="243924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BB2C1E-8B15-FD20-806F-BE65F1620674}"/>
              </a:ext>
            </a:extLst>
          </p:cNvPr>
          <p:cNvSpPr txBox="1"/>
          <p:nvPr/>
        </p:nvSpPr>
        <p:spPr>
          <a:xfrm>
            <a:off x="729914" y="840091"/>
            <a:ext cx="6228824" cy="584775"/>
          </a:xfrm>
          <a:prstGeom prst="rect">
            <a:avLst/>
          </a:prstGeom>
          <a:noFill/>
        </p:spPr>
        <p:txBody>
          <a:bodyPr wrap="square" rtlCol="0">
            <a:spAutoFit/>
          </a:bodyPr>
          <a:lstStyle/>
          <a:p>
            <a:r>
              <a:rPr lang="en-US" sz="3200" b="1">
                <a:solidFill>
                  <a:srgbClr val="721D20"/>
                </a:solidFill>
                <a:latin typeface="Tahoma" panose="020B0604030504040204" pitchFamily="34" charset="0"/>
                <a:ea typeface="Tahoma" panose="020B0604030504040204" pitchFamily="34" charset="0"/>
                <a:cs typeface="Tahoma" panose="020B0604030504040204" pitchFamily="34" charset="0"/>
              </a:rPr>
              <a:t>Crus 17 “Top-quality”</a:t>
            </a:r>
            <a:endParaRPr lang="en-US" sz="3200">
              <a:solidFill>
                <a:schemeClr val="accent1"/>
              </a:solidFill>
              <a:latin typeface="+mj-lt"/>
            </a:endParaRPr>
          </a:p>
        </p:txBody>
      </p:sp>
      <p:cxnSp>
        <p:nvCxnSpPr>
          <p:cNvPr id="6" name="Straight Connector 5">
            <a:extLst>
              <a:ext uri="{FF2B5EF4-FFF2-40B4-BE49-F238E27FC236}">
                <a16:creationId xmlns:a16="http://schemas.microsoft.com/office/drawing/2014/main" id="{097BC42C-1738-947F-7CC0-0CB14CC60252}"/>
              </a:ext>
            </a:extLst>
          </p:cNvPr>
          <p:cNvCxnSpPr>
            <a:cxnSpLocks/>
          </p:cNvCxnSpPr>
          <p:nvPr/>
        </p:nvCxnSpPr>
        <p:spPr>
          <a:xfrm>
            <a:off x="729914" y="1574723"/>
            <a:ext cx="462847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1294878-513F-E3BD-C546-FC2805DBCBF1}"/>
              </a:ext>
            </a:extLst>
          </p:cNvPr>
          <p:cNvSpPr txBox="1"/>
          <p:nvPr/>
        </p:nvSpPr>
        <p:spPr>
          <a:xfrm>
            <a:off x="394372" y="2315330"/>
            <a:ext cx="3715758" cy="1615827"/>
          </a:xfrm>
          <a:prstGeom prst="rect">
            <a:avLst/>
          </a:prstGeom>
          <a:noFill/>
        </p:spPr>
        <p:txBody>
          <a:bodyPr wrap="square" rtlCol="0">
            <a:spAutoFit/>
          </a:bodyPr>
          <a:lstStyle/>
          <a:p>
            <a:pPr>
              <a:lnSpc>
                <a:spcPct val="150000"/>
              </a:lnSpc>
              <a:buClr>
                <a:schemeClr val="accent1">
                  <a:lumMod val="60000"/>
                  <a:lumOff val="40000"/>
                </a:schemeClr>
              </a:buClr>
            </a:pPr>
            <a:r>
              <a:rPr lang="en-US" b="1">
                <a:solidFill>
                  <a:schemeClr val="tx1">
                    <a:lumMod val="65000"/>
                    <a:lumOff val="35000"/>
                  </a:schemeClr>
                </a:solidFill>
                <a:latin typeface="Montserrat" pitchFamily="2" charset="77"/>
              </a:rPr>
              <a:t>Norte del </a:t>
            </a:r>
            <a:r>
              <a:rPr lang="en-US" b="1" err="1">
                <a:solidFill>
                  <a:schemeClr val="tx1">
                    <a:lumMod val="65000"/>
                    <a:lumOff val="35000"/>
                  </a:schemeClr>
                </a:solidFill>
                <a:latin typeface="Montserrat" pitchFamily="2" charset="77"/>
              </a:rPr>
              <a:t>Ródano</a:t>
            </a:r>
            <a:r>
              <a:rPr lang="en-US" b="1">
                <a:solidFill>
                  <a:schemeClr val="tx1">
                    <a:lumMod val="65000"/>
                    <a:lumOff val="35000"/>
                  </a:schemeClr>
                </a:solidFill>
                <a:latin typeface="Montserrat" pitchFamily="2" charset="77"/>
              </a:rPr>
              <a:t>: 8 Crus </a:t>
            </a:r>
          </a:p>
          <a:p>
            <a:pPr marL="800100" lvl="1" indent="-342900">
              <a:buClr>
                <a:schemeClr val="accent1">
                  <a:lumMod val="60000"/>
                  <a:lumOff val="40000"/>
                </a:schemeClr>
              </a:buClr>
              <a:buFont typeface="Arial" panose="020B0604020202020204" pitchFamily="34" charset="0"/>
              <a:buChar char="•"/>
            </a:pPr>
            <a:r>
              <a:rPr lang="en-US">
                <a:latin typeface="Montserrat" pitchFamily="2" charset="77"/>
              </a:rPr>
              <a:t>Syrah (T)</a:t>
            </a:r>
          </a:p>
          <a:p>
            <a:pPr marL="800100" lvl="1" indent="-342900">
              <a:buClr>
                <a:schemeClr val="accent1">
                  <a:lumMod val="60000"/>
                  <a:lumOff val="40000"/>
                </a:schemeClr>
              </a:buClr>
              <a:buFont typeface="Arial" panose="020B0604020202020204" pitchFamily="34" charset="0"/>
              <a:buChar char="•"/>
            </a:pPr>
            <a:r>
              <a:rPr lang="en-US">
                <a:latin typeface="Montserrat" pitchFamily="2" charset="77"/>
              </a:rPr>
              <a:t>Viognier (B)</a:t>
            </a:r>
          </a:p>
          <a:p>
            <a:pPr marL="800100" lvl="1" indent="-342900">
              <a:buClr>
                <a:schemeClr val="accent1">
                  <a:lumMod val="60000"/>
                  <a:lumOff val="40000"/>
                </a:schemeClr>
              </a:buClr>
              <a:buFont typeface="Arial" panose="020B0604020202020204" pitchFamily="34" charset="0"/>
              <a:buChar char="•"/>
            </a:pPr>
            <a:r>
              <a:rPr lang="en-US">
                <a:latin typeface="Montserrat" pitchFamily="2" charset="77"/>
              </a:rPr>
              <a:t>Marsanne (B)</a:t>
            </a:r>
          </a:p>
          <a:p>
            <a:pPr marL="800100" lvl="1" indent="-342900">
              <a:buClr>
                <a:schemeClr val="accent1">
                  <a:lumMod val="60000"/>
                  <a:lumOff val="40000"/>
                </a:schemeClr>
              </a:buClr>
              <a:buFont typeface="Arial" panose="020B0604020202020204" pitchFamily="34" charset="0"/>
              <a:buChar char="•"/>
            </a:pPr>
            <a:r>
              <a:rPr lang="en-US">
                <a:latin typeface="Montserrat" pitchFamily="2" charset="77"/>
              </a:rPr>
              <a:t>Roussanne (B)</a:t>
            </a:r>
          </a:p>
        </p:txBody>
      </p:sp>
      <p:pic>
        <p:nvPicPr>
          <p:cNvPr id="8" name="Picture 7">
            <a:extLst>
              <a:ext uri="{FF2B5EF4-FFF2-40B4-BE49-F238E27FC236}">
                <a16:creationId xmlns:a16="http://schemas.microsoft.com/office/drawing/2014/main" id="{D2D6D6B6-62BB-AE84-2DD3-30509729E1D3}"/>
              </a:ext>
            </a:extLst>
          </p:cNvPr>
          <p:cNvPicPr>
            <a:picLocks noChangeAspect="1"/>
          </p:cNvPicPr>
          <p:nvPr/>
        </p:nvPicPr>
        <p:blipFill>
          <a:blip r:embed="rId3">
            <a:alphaModFix/>
          </a:blip>
          <a:stretch>
            <a:fillRect/>
          </a:stretch>
        </p:blipFill>
        <p:spPr>
          <a:xfrm>
            <a:off x="7356762" y="525089"/>
            <a:ext cx="4356679" cy="5020554"/>
          </a:xfrm>
          <a:prstGeom prst="rect">
            <a:avLst/>
          </a:prstGeom>
        </p:spPr>
      </p:pic>
      <p:sp>
        <p:nvSpPr>
          <p:cNvPr id="10" name="TextBox 9">
            <a:extLst>
              <a:ext uri="{FF2B5EF4-FFF2-40B4-BE49-F238E27FC236}">
                <a16:creationId xmlns:a16="http://schemas.microsoft.com/office/drawing/2014/main" id="{943F34E8-36D4-4C5D-8E7D-015F80DE23F2}"/>
              </a:ext>
            </a:extLst>
          </p:cNvPr>
          <p:cNvSpPr txBox="1"/>
          <p:nvPr/>
        </p:nvSpPr>
        <p:spPr>
          <a:xfrm>
            <a:off x="3844326" y="2329500"/>
            <a:ext cx="4105323" cy="3277820"/>
          </a:xfrm>
          <a:prstGeom prst="rect">
            <a:avLst/>
          </a:prstGeom>
          <a:noFill/>
        </p:spPr>
        <p:txBody>
          <a:bodyPr wrap="square" rtlCol="0">
            <a:spAutoFit/>
          </a:bodyPr>
          <a:lstStyle/>
          <a:p>
            <a:pPr>
              <a:lnSpc>
                <a:spcPct val="150000"/>
              </a:lnSpc>
              <a:buClr>
                <a:schemeClr val="accent1">
                  <a:lumMod val="60000"/>
                  <a:lumOff val="40000"/>
                </a:schemeClr>
              </a:buClr>
            </a:pPr>
            <a:r>
              <a:rPr lang="en-US" b="1">
                <a:solidFill>
                  <a:schemeClr val="tx1">
                    <a:lumMod val="65000"/>
                    <a:lumOff val="35000"/>
                  </a:schemeClr>
                </a:solidFill>
                <a:latin typeface="Montserrat" pitchFamily="2" charset="77"/>
              </a:rPr>
              <a:t>Sur del </a:t>
            </a:r>
            <a:r>
              <a:rPr lang="en-US" b="1" err="1">
                <a:solidFill>
                  <a:schemeClr val="tx1">
                    <a:lumMod val="65000"/>
                    <a:lumOff val="35000"/>
                  </a:schemeClr>
                </a:solidFill>
                <a:latin typeface="Montserrat" pitchFamily="2" charset="77"/>
              </a:rPr>
              <a:t>Ródano</a:t>
            </a:r>
            <a:r>
              <a:rPr lang="en-US" b="1">
                <a:solidFill>
                  <a:schemeClr val="tx1">
                    <a:lumMod val="65000"/>
                    <a:lumOff val="35000"/>
                  </a:schemeClr>
                </a:solidFill>
                <a:latin typeface="Montserrat" pitchFamily="2" charset="77"/>
              </a:rPr>
              <a:t>: 9 Crus </a:t>
            </a:r>
          </a:p>
          <a:p>
            <a:pPr marL="800100" lvl="1" indent="-342900">
              <a:buClr>
                <a:schemeClr val="accent1">
                  <a:lumMod val="60000"/>
                  <a:lumOff val="40000"/>
                </a:schemeClr>
              </a:buClr>
              <a:buFont typeface="Arial" panose="020B0604020202020204" pitchFamily="34" charset="0"/>
              <a:buChar char="•"/>
            </a:pPr>
            <a:r>
              <a:rPr lang="en-US">
                <a:latin typeface="Montserrat" pitchFamily="2" charset="77"/>
              </a:rPr>
              <a:t>Grenache (T)</a:t>
            </a:r>
          </a:p>
          <a:p>
            <a:pPr marL="800100" lvl="1" indent="-342900">
              <a:buClr>
                <a:schemeClr val="accent1">
                  <a:lumMod val="60000"/>
                  <a:lumOff val="40000"/>
                </a:schemeClr>
              </a:buClr>
              <a:buFont typeface="Arial" panose="020B0604020202020204" pitchFamily="34" charset="0"/>
              <a:buChar char="•"/>
            </a:pPr>
            <a:r>
              <a:rPr lang="en-US">
                <a:latin typeface="Montserrat" pitchFamily="2" charset="77"/>
              </a:rPr>
              <a:t>Syrah (T)</a:t>
            </a:r>
          </a:p>
          <a:p>
            <a:pPr marL="800100" lvl="1" indent="-342900">
              <a:buClr>
                <a:schemeClr val="accent1">
                  <a:lumMod val="60000"/>
                  <a:lumOff val="40000"/>
                </a:schemeClr>
              </a:buClr>
              <a:buFont typeface="Arial" panose="020B0604020202020204" pitchFamily="34" charset="0"/>
              <a:buChar char="•"/>
            </a:pPr>
            <a:r>
              <a:rPr lang="en-US">
                <a:latin typeface="Montserrat" pitchFamily="2" charset="77"/>
              </a:rPr>
              <a:t>Mourvèdre (T)</a:t>
            </a:r>
          </a:p>
          <a:p>
            <a:pPr marL="800100" lvl="1" indent="-342900">
              <a:buClr>
                <a:schemeClr val="accent1">
                  <a:lumMod val="60000"/>
                  <a:lumOff val="40000"/>
                </a:schemeClr>
              </a:buClr>
              <a:buFont typeface="Arial" panose="020B0604020202020204" pitchFamily="34" charset="0"/>
              <a:buChar char="•"/>
            </a:pPr>
            <a:r>
              <a:rPr lang="en-US">
                <a:latin typeface="Montserrat" pitchFamily="2" charset="77"/>
              </a:rPr>
              <a:t>Cinsault (T)</a:t>
            </a:r>
          </a:p>
          <a:p>
            <a:pPr marL="800100" lvl="1" indent="-342900">
              <a:buClr>
                <a:schemeClr val="accent1">
                  <a:lumMod val="60000"/>
                  <a:lumOff val="40000"/>
                </a:schemeClr>
              </a:buClr>
              <a:buFont typeface="Arial" panose="020B0604020202020204" pitchFamily="34" charset="0"/>
              <a:buChar char="•"/>
            </a:pPr>
            <a:r>
              <a:rPr lang="en-US">
                <a:latin typeface="Montserrat" pitchFamily="2" charset="77"/>
              </a:rPr>
              <a:t>Carignan (T)</a:t>
            </a:r>
          </a:p>
          <a:p>
            <a:pPr marL="800100" lvl="1" indent="-342900">
              <a:buClr>
                <a:schemeClr val="accent1">
                  <a:lumMod val="60000"/>
                  <a:lumOff val="40000"/>
                </a:schemeClr>
              </a:buClr>
              <a:buFont typeface="Arial" panose="020B0604020202020204" pitchFamily="34" charset="0"/>
              <a:buChar char="•"/>
            </a:pPr>
            <a:r>
              <a:rPr lang="en-US">
                <a:latin typeface="Montserrat" pitchFamily="2" charset="77"/>
              </a:rPr>
              <a:t>Grenache Blanc (B)</a:t>
            </a:r>
          </a:p>
          <a:p>
            <a:pPr marL="800100" lvl="1" indent="-342900">
              <a:buClr>
                <a:schemeClr val="accent1">
                  <a:lumMod val="60000"/>
                  <a:lumOff val="40000"/>
                </a:schemeClr>
              </a:buClr>
              <a:buFont typeface="Arial" panose="020B0604020202020204" pitchFamily="34" charset="0"/>
              <a:buChar char="•"/>
            </a:pPr>
            <a:r>
              <a:rPr lang="en-US">
                <a:latin typeface="Montserrat" pitchFamily="2" charset="77"/>
              </a:rPr>
              <a:t>Marsanne (B)</a:t>
            </a:r>
          </a:p>
          <a:p>
            <a:pPr marL="800100" lvl="1" indent="-342900">
              <a:buClr>
                <a:schemeClr val="accent1">
                  <a:lumMod val="60000"/>
                  <a:lumOff val="40000"/>
                </a:schemeClr>
              </a:buClr>
              <a:buFont typeface="Arial" panose="020B0604020202020204" pitchFamily="34" charset="0"/>
              <a:buChar char="•"/>
            </a:pPr>
            <a:r>
              <a:rPr lang="en-US" err="1">
                <a:latin typeface="Montserrat" pitchFamily="2" charset="77"/>
              </a:rPr>
              <a:t>Bourboulenc</a:t>
            </a:r>
            <a:r>
              <a:rPr lang="en-US">
                <a:latin typeface="Montserrat" pitchFamily="2" charset="77"/>
              </a:rPr>
              <a:t> (B)</a:t>
            </a:r>
          </a:p>
          <a:p>
            <a:pPr marL="800100" lvl="1" indent="-342900">
              <a:buClr>
                <a:schemeClr val="accent1">
                  <a:lumMod val="60000"/>
                  <a:lumOff val="40000"/>
                </a:schemeClr>
              </a:buClr>
              <a:buFont typeface="Arial" panose="020B0604020202020204" pitchFamily="34" charset="0"/>
              <a:buChar char="•"/>
            </a:pPr>
            <a:r>
              <a:rPr lang="en-US" err="1">
                <a:latin typeface="Montserrat" pitchFamily="2" charset="77"/>
              </a:rPr>
              <a:t>Viogner</a:t>
            </a:r>
            <a:r>
              <a:rPr lang="en-US">
                <a:latin typeface="Montserrat" pitchFamily="2" charset="77"/>
              </a:rPr>
              <a:t> (B)</a:t>
            </a:r>
          </a:p>
          <a:p>
            <a:pPr marL="800100" lvl="1" indent="-342900">
              <a:buClr>
                <a:schemeClr val="accent1">
                  <a:lumMod val="60000"/>
                  <a:lumOff val="40000"/>
                </a:schemeClr>
              </a:buClr>
              <a:buFont typeface="Arial" panose="020B0604020202020204" pitchFamily="34" charset="0"/>
              <a:buChar char="•"/>
            </a:pPr>
            <a:r>
              <a:rPr lang="en-US" err="1">
                <a:latin typeface="Montserrat" pitchFamily="2" charset="77"/>
              </a:rPr>
              <a:t>Picpoul</a:t>
            </a:r>
            <a:r>
              <a:rPr lang="en-US">
                <a:latin typeface="Montserrat" pitchFamily="2" charset="77"/>
              </a:rPr>
              <a:t> (B)</a:t>
            </a:r>
          </a:p>
        </p:txBody>
      </p:sp>
      <p:sp>
        <p:nvSpPr>
          <p:cNvPr id="11" name="TextBox 10">
            <a:extLst>
              <a:ext uri="{FF2B5EF4-FFF2-40B4-BE49-F238E27FC236}">
                <a16:creationId xmlns:a16="http://schemas.microsoft.com/office/drawing/2014/main" id="{9D18E2F8-2616-458A-F08F-0F4819DF00B6}"/>
              </a:ext>
            </a:extLst>
          </p:cNvPr>
          <p:cNvSpPr txBox="1"/>
          <p:nvPr/>
        </p:nvSpPr>
        <p:spPr>
          <a:xfrm>
            <a:off x="9369469" y="6286987"/>
            <a:ext cx="2565646" cy="230832"/>
          </a:xfrm>
          <a:prstGeom prst="rect">
            <a:avLst/>
          </a:prstGeom>
          <a:noFill/>
        </p:spPr>
        <p:txBody>
          <a:bodyPr wrap="square" rtlCol="0">
            <a:spAutoFit/>
          </a:bodyPr>
          <a:lstStyle/>
          <a:p>
            <a:pPr algn="r"/>
            <a:r>
              <a:rPr lang="en-US" sz="900" err="1">
                <a:solidFill>
                  <a:schemeClr val="bg1">
                    <a:lumMod val="50000"/>
                  </a:schemeClr>
                </a:solidFill>
                <a:latin typeface="Prata" panose="00000500000000000000" pitchFamily="2" charset="0"/>
              </a:rPr>
              <a:t>Côtes</a:t>
            </a:r>
            <a:r>
              <a:rPr lang="en-US" sz="900">
                <a:solidFill>
                  <a:schemeClr val="bg1">
                    <a:lumMod val="50000"/>
                  </a:schemeClr>
                </a:solidFill>
                <a:latin typeface="Prata" panose="00000500000000000000" pitchFamily="2" charset="0"/>
              </a:rPr>
              <a:t>-du-Rhône | </a:t>
            </a:r>
            <a:r>
              <a:rPr lang="en-US" sz="900" err="1">
                <a:solidFill>
                  <a:schemeClr val="bg1">
                    <a:lumMod val="50000"/>
                  </a:schemeClr>
                </a:solidFill>
                <a:latin typeface="Prata" panose="00000500000000000000" pitchFamily="2" charset="0"/>
              </a:rPr>
              <a:t>Sammar</a:t>
            </a:r>
            <a:r>
              <a:rPr lang="en-US" sz="900">
                <a:solidFill>
                  <a:schemeClr val="bg1">
                    <a:lumMod val="50000"/>
                  </a:schemeClr>
                </a:solidFill>
                <a:latin typeface="Prata" panose="00000500000000000000" pitchFamily="2" charset="0"/>
              </a:rPr>
              <a:t> Saleh Castillo</a:t>
            </a:r>
          </a:p>
        </p:txBody>
      </p:sp>
    </p:spTree>
    <p:extLst>
      <p:ext uri="{BB962C8B-B14F-4D97-AF65-F5344CB8AC3E}">
        <p14:creationId xmlns:p14="http://schemas.microsoft.com/office/powerpoint/2010/main" val="4230879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E147C8-0D97-EB10-9948-31A871188001}"/>
              </a:ext>
            </a:extLst>
          </p:cNvPr>
          <p:cNvSpPr txBox="1"/>
          <p:nvPr/>
        </p:nvSpPr>
        <p:spPr>
          <a:xfrm>
            <a:off x="1231731" y="1862205"/>
            <a:ext cx="4864269" cy="3785011"/>
          </a:xfrm>
          <a:prstGeom prst="rect">
            <a:avLst/>
          </a:prstGeom>
          <a:noFill/>
        </p:spPr>
        <p:txBody>
          <a:bodyPr wrap="square" rtlCol="0">
            <a:spAutoFit/>
          </a:bodyPr>
          <a:lstStyle/>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Beaumes</a:t>
            </a:r>
            <a:r>
              <a:rPr lang="en-US" b="1">
                <a:solidFill>
                  <a:schemeClr val="tx1">
                    <a:lumMod val="65000"/>
                    <a:lumOff val="35000"/>
                  </a:schemeClr>
                </a:solidFill>
                <a:latin typeface="Montserrat" pitchFamily="2" charset="77"/>
              </a:rPr>
              <a:t> des </a:t>
            </a:r>
            <a:r>
              <a:rPr lang="en-US" b="1" err="1">
                <a:solidFill>
                  <a:schemeClr val="tx1">
                    <a:lumMod val="65000"/>
                    <a:lumOff val="35000"/>
                  </a:schemeClr>
                </a:solidFill>
                <a:latin typeface="Montserrat" pitchFamily="2" charset="77"/>
              </a:rPr>
              <a:t>Venise</a:t>
            </a:r>
            <a:r>
              <a:rPr lang="en-US" b="1">
                <a:solidFill>
                  <a:schemeClr val="tx1">
                    <a:lumMod val="65000"/>
                    <a:lumOff val="35000"/>
                  </a:schemeClr>
                </a:solidFill>
                <a:latin typeface="Montserrat" pitchFamily="2" charset="77"/>
              </a:rPr>
              <a:t> AOP</a:t>
            </a: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Cairanne</a:t>
            </a:r>
            <a:r>
              <a:rPr lang="en-US" b="1">
                <a:solidFill>
                  <a:schemeClr val="tx1">
                    <a:lumMod val="65000"/>
                    <a:lumOff val="35000"/>
                  </a:schemeClr>
                </a:solidFill>
                <a:latin typeface="Montserrat" pitchFamily="2" charset="77"/>
              </a:rPr>
              <a:t> AOP (2016)</a:t>
            </a: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Châteauneuf</a:t>
            </a:r>
            <a:r>
              <a:rPr lang="en-US" b="1">
                <a:solidFill>
                  <a:schemeClr val="tx1">
                    <a:lumMod val="65000"/>
                    <a:lumOff val="35000"/>
                  </a:schemeClr>
                </a:solidFill>
                <a:latin typeface="Montserrat" pitchFamily="2" charset="77"/>
              </a:rPr>
              <a:t>-du-Pape AOP</a:t>
            </a: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Gigondas</a:t>
            </a:r>
            <a:r>
              <a:rPr lang="en-US" b="1">
                <a:solidFill>
                  <a:schemeClr val="tx1">
                    <a:lumMod val="65000"/>
                    <a:lumOff val="35000"/>
                  </a:schemeClr>
                </a:solidFill>
                <a:latin typeface="Montserrat" pitchFamily="2" charset="77"/>
              </a:rPr>
              <a:t> AOP</a:t>
            </a: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Lirac</a:t>
            </a:r>
            <a:r>
              <a:rPr lang="en-US" b="1">
                <a:solidFill>
                  <a:schemeClr val="tx1">
                    <a:lumMod val="65000"/>
                    <a:lumOff val="35000"/>
                  </a:schemeClr>
                </a:solidFill>
                <a:latin typeface="Montserrat" pitchFamily="2" charset="77"/>
              </a:rPr>
              <a:t> AOP</a:t>
            </a: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Tavel</a:t>
            </a:r>
            <a:r>
              <a:rPr lang="en-US" b="1">
                <a:solidFill>
                  <a:schemeClr val="tx1">
                    <a:lumMod val="65000"/>
                    <a:lumOff val="35000"/>
                  </a:schemeClr>
                </a:solidFill>
                <a:latin typeface="Montserrat" pitchFamily="2" charset="77"/>
              </a:rPr>
              <a:t> AOP</a:t>
            </a: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Rasteau</a:t>
            </a:r>
            <a:r>
              <a:rPr lang="en-US" b="1">
                <a:solidFill>
                  <a:schemeClr val="tx1">
                    <a:lumMod val="65000"/>
                    <a:lumOff val="35000"/>
                  </a:schemeClr>
                </a:solidFill>
                <a:latin typeface="Montserrat" pitchFamily="2" charset="77"/>
              </a:rPr>
              <a:t> AOP (</a:t>
            </a:r>
            <a:r>
              <a:rPr lang="en-US" b="1" err="1">
                <a:solidFill>
                  <a:schemeClr val="tx1">
                    <a:lumMod val="65000"/>
                    <a:lumOff val="35000"/>
                  </a:schemeClr>
                </a:solidFill>
                <a:latin typeface="Montserrat" pitchFamily="2" charset="77"/>
              </a:rPr>
              <a:t>cambio</a:t>
            </a:r>
            <a:r>
              <a:rPr lang="en-US" b="1">
                <a:solidFill>
                  <a:schemeClr val="tx1">
                    <a:lumMod val="65000"/>
                    <a:lumOff val="35000"/>
                  </a:schemeClr>
                </a:solidFill>
                <a:latin typeface="Montserrat" pitchFamily="2" charset="77"/>
              </a:rPr>
              <a:t> </a:t>
            </a:r>
            <a:r>
              <a:rPr lang="en-US" b="1" err="1">
                <a:solidFill>
                  <a:schemeClr val="tx1">
                    <a:lumMod val="65000"/>
                    <a:lumOff val="35000"/>
                  </a:schemeClr>
                </a:solidFill>
                <a:latin typeface="Montserrat" pitchFamily="2" charset="77"/>
              </a:rPr>
              <a:t>en</a:t>
            </a:r>
            <a:r>
              <a:rPr lang="en-US" b="1">
                <a:solidFill>
                  <a:schemeClr val="tx1">
                    <a:lumMod val="65000"/>
                    <a:lumOff val="35000"/>
                  </a:schemeClr>
                </a:solidFill>
                <a:latin typeface="Montserrat" pitchFamily="2" charset="77"/>
              </a:rPr>
              <a:t> 2009)</a:t>
            </a: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Vacqueyras</a:t>
            </a:r>
            <a:r>
              <a:rPr lang="en-US" b="1">
                <a:solidFill>
                  <a:schemeClr val="tx1">
                    <a:lumMod val="65000"/>
                    <a:lumOff val="35000"/>
                  </a:schemeClr>
                </a:solidFill>
                <a:latin typeface="Montserrat" pitchFamily="2" charset="77"/>
              </a:rPr>
              <a:t> AOP</a:t>
            </a:r>
          </a:p>
          <a:p>
            <a:pPr marL="285750" indent="-285750">
              <a:lnSpc>
                <a:spcPct val="150000"/>
              </a:lnSpc>
              <a:buClr>
                <a:schemeClr val="accent1">
                  <a:lumMod val="60000"/>
                  <a:lumOff val="40000"/>
                </a:schemeClr>
              </a:buClr>
              <a:buFont typeface="Arial" panose="020B0604020202020204" pitchFamily="34" charset="0"/>
              <a:buChar char="•"/>
            </a:pPr>
            <a:endParaRPr lang="en-US" b="1">
              <a:solidFill>
                <a:schemeClr val="tx1">
                  <a:lumMod val="65000"/>
                  <a:lumOff val="35000"/>
                </a:schemeClr>
              </a:solidFill>
              <a:latin typeface="Montserrat" pitchFamily="2" charset="77"/>
            </a:endParaRPr>
          </a:p>
        </p:txBody>
      </p:sp>
      <p:sp>
        <p:nvSpPr>
          <p:cNvPr id="4" name="TextBox 3">
            <a:extLst>
              <a:ext uri="{FF2B5EF4-FFF2-40B4-BE49-F238E27FC236}">
                <a16:creationId xmlns:a16="http://schemas.microsoft.com/office/drawing/2014/main" id="{3AA65ACD-4953-9B55-FB07-3475CFBB3AAE}"/>
              </a:ext>
            </a:extLst>
          </p:cNvPr>
          <p:cNvSpPr txBox="1"/>
          <p:nvPr/>
        </p:nvSpPr>
        <p:spPr>
          <a:xfrm>
            <a:off x="6037959" y="1829976"/>
            <a:ext cx="4614333" cy="4200509"/>
          </a:xfrm>
          <a:prstGeom prst="rect">
            <a:avLst/>
          </a:prstGeom>
          <a:noFill/>
        </p:spPr>
        <p:txBody>
          <a:bodyPr wrap="square" rtlCol="0">
            <a:spAutoFit/>
          </a:bodyPr>
          <a:lstStyle/>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Vinsorbes</a:t>
            </a:r>
            <a:r>
              <a:rPr lang="en-US" b="1">
                <a:solidFill>
                  <a:schemeClr val="tx1">
                    <a:lumMod val="65000"/>
                    <a:lumOff val="35000"/>
                  </a:schemeClr>
                </a:solidFill>
                <a:latin typeface="Montserrat" pitchFamily="2" charset="77"/>
              </a:rPr>
              <a:t> AOP (2006)</a:t>
            </a: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Cornas</a:t>
            </a:r>
            <a:r>
              <a:rPr lang="en-US" b="1">
                <a:solidFill>
                  <a:schemeClr val="tx1">
                    <a:lumMod val="65000"/>
                    <a:lumOff val="35000"/>
                  </a:schemeClr>
                </a:solidFill>
                <a:latin typeface="Montserrat" pitchFamily="2" charset="77"/>
              </a:rPr>
              <a:t> AOP</a:t>
            </a: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Condrieu</a:t>
            </a:r>
            <a:r>
              <a:rPr lang="en-US" b="1">
                <a:solidFill>
                  <a:schemeClr val="tx1">
                    <a:lumMod val="65000"/>
                    <a:lumOff val="35000"/>
                  </a:schemeClr>
                </a:solidFill>
                <a:latin typeface="Montserrat" pitchFamily="2" charset="77"/>
              </a:rPr>
              <a:t> AOP</a:t>
            </a:r>
          </a:p>
          <a:p>
            <a:pPr marL="285750" indent="-285750">
              <a:lnSpc>
                <a:spcPct val="150000"/>
              </a:lnSpc>
              <a:buClr>
                <a:schemeClr val="accent1">
                  <a:lumMod val="60000"/>
                  <a:lumOff val="40000"/>
                </a:schemeClr>
              </a:buClr>
              <a:buFont typeface="Arial" panose="020B0604020202020204" pitchFamily="34" charset="0"/>
              <a:buChar char="•"/>
            </a:pPr>
            <a:r>
              <a:rPr lang="en-US" b="1">
                <a:solidFill>
                  <a:schemeClr val="tx1">
                    <a:lumMod val="65000"/>
                    <a:lumOff val="35000"/>
                  </a:schemeClr>
                </a:solidFill>
                <a:latin typeface="Montserrat" pitchFamily="2" charset="77"/>
              </a:rPr>
              <a:t>Château-</a:t>
            </a:r>
            <a:r>
              <a:rPr lang="en-US" b="1" err="1">
                <a:solidFill>
                  <a:schemeClr val="tx1">
                    <a:lumMod val="65000"/>
                    <a:lumOff val="35000"/>
                  </a:schemeClr>
                </a:solidFill>
                <a:latin typeface="Montserrat" pitchFamily="2" charset="77"/>
              </a:rPr>
              <a:t>Grillet</a:t>
            </a:r>
            <a:r>
              <a:rPr lang="en-US" b="1">
                <a:solidFill>
                  <a:schemeClr val="tx1">
                    <a:lumMod val="65000"/>
                    <a:lumOff val="35000"/>
                  </a:schemeClr>
                </a:solidFill>
                <a:latin typeface="Montserrat" pitchFamily="2" charset="77"/>
              </a:rPr>
              <a:t> AOP</a:t>
            </a:r>
          </a:p>
          <a:p>
            <a:pPr marL="285750" indent="-285750">
              <a:lnSpc>
                <a:spcPct val="150000"/>
              </a:lnSpc>
              <a:buClr>
                <a:schemeClr val="accent1">
                  <a:lumMod val="60000"/>
                  <a:lumOff val="40000"/>
                </a:schemeClr>
              </a:buClr>
              <a:buFont typeface="Arial" panose="020B0604020202020204" pitchFamily="34" charset="0"/>
              <a:buChar char="•"/>
            </a:pPr>
            <a:r>
              <a:rPr lang="en-US" b="1">
                <a:solidFill>
                  <a:schemeClr val="tx1">
                    <a:lumMod val="65000"/>
                    <a:lumOff val="35000"/>
                  </a:schemeClr>
                </a:solidFill>
                <a:latin typeface="Montserrat" pitchFamily="2" charset="77"/>
              </a:rPr>
              <a:t>Côte-</a:t>
            </a:r>
            <a:r>
              <a:rPr lang="en-US" b="1" err="1">
                <a:solidFill>
                  <a:schemeClr val="tx1">
                    <a:lumMod val="65000"/>
                    <a:lumOff val="35000"/>
                  </a:schemeClr>
                </a:solidFill>
                <a:latin typeface="Montserrat" pitchFamily="2" charset="77"/>
              </a:rPr>
              <a:t>Rôtie</a:t>
            </a:r>
            <a:r>
              <a:rPr lang="en-US" b="1">
                <a:solidFill>
                  <a:schemeClr val="tx1">
                    <a:lumMod val="65000"/>
                    <a:lumOff val="35000"/>
                  </a:schemeClr>
                </a:solidFill>
                <a:latin typeface="Montserrat" pitchFamily="2" charset="77"/>
              </a:rPr>
              <a:t> AOP</a:t>
            </a: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Crozes</a:t>
            </a:r>
            <a:r>
              <a:rPr lang="en-US" b="1">
                <a:solidFill>
                  <a:schemeClr val="tx1">
                    <a:lumMod val="65000"/>
                    <a:lumOff val="35000"/>
                  </a:schemeClr>
                </a:solidFill>
                <a:latin typeface="Montserrat" pitchFamily="2" charset="77"/>
              </a:rPr>
              <a:t>-Hermitage AOP</a:t>
            </a:r>
          </a:p>
          <a:p>
            <a:pPr marL="285750" indent="-285750">
              <a:lnSpc>
                <a:spcPct val="150000"/>
              </a:lnSpc>
              <a:buClr>
                <a:schemeClr val="accent1">
                  <a:lumMod val="60000"/>
                  <a:lumOff val="40000"/>
                </a:schemeClr>
              </a:buClr>
              <a:buFont typeface="Arial" panose="020B0604020202020204" pitchFamily="34" charset="0"/>
              <a:buChar char="•"/>
            </a:pPr>
            <a:r>
              <a:rPr lang="en-US" b="1">
                <a:solidFill>
                  <a:schemeClr val="tx1">
                    <a:lumMod val="65000"/>
                    <a:lumOff val="35000"/>
                  </a:schemeClr>
                </a:solidFill>
                <a:latin typeface="Montserrat" pitchFamily="2" charset="77"/>
              </a:rPr>
              <a:t>Hermitage AOP</a:t>
            </a:r>
          </a:p>
          <a:p>
            <a:pPr marL="285750" indent="-285750">
              <a:lnSpc>
                <a:spcPct val="150000"/>
              </a:lnSpc>
              <a:buClr>
                <a:schemeClr val="accent1">
                  <a:lumMod val="60000"/>
                  <a:lumOff val="40000"/>
                </a:schemeClr>
              </a:buClr>
              <a:buFont typeface="Arial" panose="020B0604020202020204" pitchFamily="34" charset="0"/>
              <a:buChar char="•"/>
            </a:pPr>
            <a:r>
              <a:rPr lang="en-US" b="1">
                <a:solidFill>
                  <a:schemeClr val="tx1">
                    <a:lumMod val="65000"/>
                    <a:lumOff val="35000"/>
                  </a:schemeClr>
                </a:solidFill>
                <a:latin typeface="Montserrat" pitchFamily="2" charset="77"/>
              </a:rPr>
              <a:t>Saint-Joseph AOP</a:t>
            </a:r>
          </a:p>
          <a:p>
            <a:pPr marL="285750" indent="-285750">
              <a:lnSpc>
                <a:spcPct val="150000"/>
              </a:lnSpc>
              <a:buClr>
                <a:schemeClr val="accent1">
                  <a:lumMod val="60000"/>
                  <a:lumOff val="40000"/>
                </a:schemeClr>
              </a:buClr>
              <a:buFont typeface="Arial" panose="020B0604020202020204" pitchFamily="34" charset="0"/>
              <a:buChar char="•"/>
            </a:pPr>
            <a:r>
              <a:rPr lang="en-US" b="1">
                <a:solidFill>
                  <a:schemeClr val="tx1">
                    <a:lumMod val="65000"/>
                    <a:lumOff val="35000"/>
                  </a:schemeClr>
                </a:solidFill>
                <a:latin typeface="Montserrat" pitchFamily="2" charset="77"/>
              </a:rPr>
              <a:t>Saint </a:t>
            </a:r>
            <a:r>
              <a:rPr lang="en-US" b="1" err="1">
                <a:solidFill>
                  <a:schemeClr val="tx1">
                    <a:lumMod val="65000"/>
                    <a:lumOff val="35000"/>
                  </a:schemeClr>
                </a:solidFill>
                <a:latin typeface="Montserrat" pitchFamily="2" charset="77"/>
              </a:rPr>
              <a:t>Péray</a:t>
            </a:r>
            <a:r>
              <a:rPr lang="en-US" b="1">
                <a:solidFill>
                  <a:schemeClr val="tx1">
                    <a:lumMod val="65000"/>
                    <a:lumOff val="35000"/>
                  </a:schemeClr>
                </a:solidFill>
                <a:latin typeface="Montserrat" pitchFamily="2" charset="77"/>
              </a:rPr>
              <a:t> AOP</a:t>
            </a:r>
          </a:p>
          <a:p>
            <a:pPr marL="285750" indent="-285750">
              <a:lnSpc>
                <a:spcPct val="150000"/>
              </a:lnSpc>
              <a:buClr>
                <a:schemeClr val="accent1">
                  <a:lumMod val="60000"/>
                  <a:lumOff val="40000"/>
                </a:schemeClr>
              </a:buClr>
              <a:buFont typeface="Arial" panose="020B0604020202020204" pitchFamily="34" charset="0"/>
              <a:buChar char="•"/>
            </a:pPr>
            <a:r>
              <a:rPr lang="en-US" b="1" err="1">
                <a:solidFill>
                  <a:schemeClr val="tx1">
                    <a:lumMod val="65000"/>
                    <a:lumOff val="35000"/>
                  </a:schemeClr>
                </a:solidFill>
                <a:latin typeface="Montserrat" pitchFamily="2" charset="77"/>
              </a:rPr>
              <a:t>Diois</a:t>
            </a:r>
            <a:r>
              <a:rPr lang="en-US" b="1">
                <a:solidFill>
                  <a:schemeClr val="tx1">
                    <a:lumMod val="65000"/>
                    <a:lumOff val="35000"/>
                  </a:schemeClr>
                </a:solidFill>
                <a:latin typeface="Montserrat" pitchFamily="2" charset="77"/>
              </a:rPr>
              <a:t> AOP *</a:t>
            </a:r>
          </a:p>
        </p:txBody>
      </p:sp>
      <p:sp>
        <p:nvSpPr>
          <p:cNvPr id="5" name="TextBox 4">
            <a:extLst>
              <a:ext uri="{FF2B5EF4-FFF2-40B4-BE49-F238E27FC236}">
                <a16:creationId xmlns:a16="http://schemas.microsoft.com/office/drawing/2014/main" id="{4D0BFBC7-0765-749A-E2FA-C69D978C159D}"/>
              </a:ext>
            </a:extLst>
          </p:cNvPr>
          <p:cNvSpPr txBox="1"/>
          <p:nvPr/>
        </p:nvSpPr>
        <p:spPr>
          <a:xfrm>
            <a:off x="9369469" y="6286987"/>
            <a:ext cx="2565646" cy="230832"/>
          </a:xfrm>
          <a:prstGeom prst="rect">
            <a:avLst/>
          </a:prstGeom>
          <a:noFill/>
        </p:spPr>
        <p:txBody>
          <a:bodyPr wrap="square" rtlCol="0">
            <a:spAutoFit/>
          </a:bodyPr>
          <a:lstStyle/>
          <a:p>
            <a:pPr algn="r"/>
            <a:r>
              <a:rPr lang="en-US" sz="900" err="1">
                <a:solidFill>
                  <a:schemeClr val="bg1">
                    <a:lumMod val="50000"/>
                  </a:schemeClr>
                </a:solidFill>
                <a:latin typeface="Prata" panose="00000500000000000000" pitchFamily="2" charset="0"/>
              </a:rPr>
              <a:t>Côtes</a:t>
            </a:r>
            <a:r>
              <a:rPr lang="en-US" sz="900">
                <a:solidFill>
                  <a:schemeClr val="bg1">
                    <a:lumMod val="50000"/>
                  </a:schemeClr>
                </a:solidFill>
                <a:latin typeface="Prata" panose="00000500000000000000" pitchFamily="2" charset="0"/>
              </a:rPr>
              <a:t>-du-Rhône | </a:t>
            </a:r>
            <a:r>
              <a:rPr lang="en-US" sz="900" err="1">
                <a:solidFill>
                  <a:schemeClr val="bg1">
                    <a:lumMod val="50000"/>
                  </a:schemeClr>
                </a:solidFill>
                <a:latin typeface="Prata" panose="00000500000000000000" pitchFamily="2" charset="0"/>
              </a:rPr>
              <a:t>Sammar</a:t>
            </a:r>
            <a:r>
              <a:rPr lang="en-US" sz="900">
                <a:solidFill>
                  <a:schemeClr val="bg1">
                    <a:lumMod val="50000"/>
                  </a:schemeClr>
                </a:solidFill>
                <a:latin typeface="Prata" panose="00000500000000000000" pitchFamily="2" charset="0"/>
              </a:rPr>
              <a:t> Saleh Castillo</a:t>
            </a:r>
          </a:p>
        </p:txBody>
      </p:sp>
      <p:sp>
        <p:nvSpPr>
          <p:cNvPr id="6" name="TextBox 5">
            <a:extLst>
              <a:ext uri="{FF2B5EF4-FFF2-40B4-BE49-F238E27FC236}">
                <a16:creationId xmlns:a16="http://schemas.microsoft.com/office/drawing/2014/main" id="{6DB8F4DE-3CE7-3774-5214-1F99E7EF168F}"/>
              </a:ext>
            </a:extLst>
          </p:cNvPr>
          <p:cNvSpPr txBox="1"/>
          <p:nvPr/>
        </p:nvSpPr>
        <p:spPr>
          <a:xfrm>
            <a:off x="729914" y="840091"/>
            <a:ext cx="6228824" cy="584775"/>
          </a:xfrm>
          <a:prstGeom prst="rect">
            <a:avLst/>
          </a:prstGeom>
          <a:noFill/>
        </p:spPr>
        <p:txBody>
          <a:bodyPr wrap="square" rtlCol="0">
            <a:spAutoFit/>
          </a:bodyPr>
          <a:lstStyle/>
          <a:p>
            <a:r>
              <a:rPr lang="en-US" sz="3200" b="1">
                <a:solidFill>
                  <a:srgbClr val="721D20"/>
                </a:solidFill>
                <a:latin typeface="Tahoma" panose="020B0604030504040204" pitchFamily="34" charset="0"/>
                <a:ea typeface="Tahoma" panose="020B0604030504040204" pitchFamily="34" charset="0"/>
                <a:cs typeface="Tahoma" panose="020B0604030504040204" pitchFamily="34" charset="0"/>
              </a:rPr>
              <a:t>Crus 17 “Top-quality”</a:t>
            </a:r>
            <a:endParaRPr lang="en-US" sz="3200">
              <a:solidFill>
                <a:schemeClr val="accent1"/>
              </a:solidFill>
              <a:latin typeface="+mj-lt"/>
            </a:endParaRPr>
          </a:p>
        </p:txBody>
      </p:sp>
    </p:spTree>
    <p:extLst>
      <p:ext uri="{BB962C8B-B14F-4D97-AF65-F5344CB8AC3E}">
        <p14:creationId xmlns:p14="http://schemas.microsoft.com/office/powerpoint/2010/main" val="1551080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DC9C6D-9EB1-4B05-20C8-A09B839C2CF9}"/>
              </a:ext>
            </a:extLst>
          </p:cNvPr>
          <p:cNvPicPr>
            <a:picLocks noChangeAspect="1"/>
          </p:cNvPicPr>
          <p:nvPr/>
        </p:nvPicPr>
        <p:blipFill rotWithShape="1">
          <a:blip r:embed="rId3"/>
          <a:srcRect l="12113" r="11975"/>
          <a:stretch/>
        </p:blipFill>
        <p:spPr>
          <a:xfrm>
            <a:off x="2307157" y="586868"/>
            <a:ext cx="7577686" cy="5684264"/>
          </a:xfrm>
          <a:prstGeom prst="rect">
            <a:avLst/>
          </a:prstGeom>
        </p:spPr>
      </p:pic>
      <p:sp>
        <p:nvSpPr>
          <p:cNvPr id="6" name="TextBox 5">
            <a:extLst>
              <a:ext uri="{FF2B5EF4-FFF2-40B4-BE49-F238E27FC236}">
                <a16:creationId xmlns:a16="http://schemas.microsoft.com/office/drawing/2014/main" id="{D89A625E-07B3-BB32-7E6C-637FDC90B042}"/>
              </a:ext>
            </a:extLst>
          </p:cNvPr>
          <p:cNvSpPr txBox="1"/>
          <p:nvPr/>
        </p:nvSpPr>
        <p:spPr>
          <a:xfrm>
            <a:off x="410042" y="6348542"/>
            <a:ext cx="3909392" cy="200055"/>
          </a:xfrm>
          <a:prstGeom prst="rect">
            <a:avLst/>
          </a:prstGeom>
          <a:noFill/>
        </p:spPr>
        <p:txBody>
          <a:bodyPr wrap="square" rtlCol="0">
            <a:spAutoFit/>
          </a:bodyPr>
          <a:lstStyle/>
          <a:p>
            <a:r>
              <a:rPr lang="en-PR" sz="700">
                <a:solidFill>
                  <a:schemeClr val="tx1">
                    <a:lumMod val="65000"/>
                    <a:lumOff val="35000"/>
                  </a:schemeClr>
                </a:solidFill>
              </a:rPr>
              <a:t>Unknown Author is licensed under </a:t>
            </a:r>
            <a:r>
              <a:rPr lang="en-PR" sz="700">
                <a:solidFill>
                  <a:schemeClr val="tx1">
                    <a:lumMod val="65000"/>
                    <a:lumOff val="35000"/>
                  </a:schemeClr>
                </a:solidFill>
                <a:hlinkClick r:id="rId4" tooltip="https://creativecommons.org/licenses/by-nc-nd/3.0/">
                  <a:extLst>
                    <a:ext uri="{A12FA001-AC4F-418D-AE19-62706E023703}">
                      <ahyp:hlinkClr xmlns:ahyp="http://schemas.microsoft.com/office/drawing/2018/hyperlinkcolor" val="tx"/>
                    </a:ext>
                  </a:extLst>
                </a:hlinkClick>
              </a:rPr>
              <a:t>CC BY-NC-ND</a:t>
            </a:r>
            <a:endParaRPr lang="en-PR" sz="700">
              <a:solidFill>
                <a:schemeClr val="tx1">
                  <a:lumMod val="65000"/>
                  <a:lumOff val="35000"/>
                </a:schemeClr>
              </a:solidFill>
            </a:endParaRPr>
          </a:p>
        </p:txBody>
      </p:sp>
      <p:sp>
        <p:nvSpPr>
          <p:cNvPr id="7" name="TextBox 6">
            <a:extLst>
              <a:ext uri="{FF2B5EF4-FFF2-40B4-BE49-F238E27FC236}">
                <a16:creationId xmlns:a16="http://schemas.microsoft.com/office/drawing/2014/main" id="{7EFA18BC-0D61-5143-ADC1-BE3D3EAFBBE2}"/>
              </a:ext>
            </a:extLst>
          </p:cNvPr>
          <p:cNvSpPr txBox="1"/>
          <p:nvPr/>
        </p:nvSpPr>
        <p:spPr>
          <a:xfrm>
            <a:off x="9369469" y="6286987"/>
            <a:ext cx="2565646" cy="230832"/>
          </a:xfrm>
          <a:prstGeom prst="rect">
            <a:avLst/>
          </a:prstGeom>
          <a:noFill/>
        </p:spPr>
        <p:txBody>
          <a:bodyPr wrap="square" rtlCol="0">
            <a:spAutoFit/>
          </a:bodyPr>
          <a:lstStyle/>
          <a:p>
            <a:pPr algn="r"/>
            <a:r>
              <a:rPr lang="en-US" sz="900" err="1">
                <a:solidFill>
                  <a:schemeClr val="bg1">
                    <a:lumMod val="50000"/>
                  </a:schemeClr>
                </a:solidFill>
                <a:latin typeface="Prata" panose="00000500000000000000" pitchFamily="2" charset="0"/>
              </a:rPr>
              <a:t>Côtes</a:t>
            </a:r>
            <a:r>
              <a:rPr lang="en-US" sz="900">
                <a:solidFill>
                  <a:schemeClr val="bg1">
                    <a:lumMod val="50000"/>
                  </a:schemeClr>
                </a:solidFill>
                <a:latin typeface="Prata" panose="00000500000000000000" pitchFamily="2" charset="0"/>
              </a:rPr>
              <a:t>-du-Rhône | </a:t>
            </a:r>
            <a:r>
              <a:rPr lang="en-US" sz="900" err="1">
                <a:solidFill>
                  <a:schemeClr val="bg1">
                    <a:lumMod val="50000"/>
                  </a:schemeClr>
                </a:solidFill>
                <a:latin typeface="Prata" panose="00000500000000000000" pitchFamily="2" charset="0"/>
              </a:rPr>
              <a:t>Sammar</a:t>
            </a:r>
            <a:r>
              <a:rPr lang="en-US" sz="900">
                <a:solidFill>
                  <a:schemeClr val="bg1">
                    <a:lumMod val="50000"/>
                  </a:schemeClr>
                </a:solidFill>
                <a:latin typeface="Prata" panose="00000500000000000000" pitchFamily="2" charset="0"/>
              </a:rPr>
              <a:t> Saleh Castillo</a:t>
            </a:r>
          </a:p>
        </p:txBody>
      </p:sp>
    </p:spTree>
    <p:extLst>
      <p:ext uri="{BB962C8B-B14F-4D97-AF65-F5344CB8AC3E}">
        <p14:creationId xmlns:p14="http://schemas.microsoft.com/office/powerpoint/2010/main" val="267781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20CD78-6C33-AFF5-5133-3EB9B1DD9D9E}"/>
              </a:ext>
            </a:extLst>
          </p:cNvPr>
          <p:cNvSpPr txBox="1"/>
          <p:nvPr/>
        </p:nvSpPr>
        <p:spPr>
          <a:xfrm>
            <a:off x="729915" y="330864"/>
            <a:ext cx="8241808" cy="523220"/>
          </a:xfrm>
          <a:prstGeom prst="rect">
            <a:avLst/>
          </a:prstGeom>
          <a:noFill/>
        </p:spPr>
        <p:txBody>
          <a:bodyPr wrap="square" rtlCol="0">
            <a:spAutoFit/>
          </a:bodyPr>
          <a:lstStyle/>
          <a:p>
            <a:r>
              <a:rPr lang="en-US" sz="2800" b="1" err="1">
                <a:solidFill>
                  <a:srgbClr val="721D20"/>
                </a:solidFill>
                <a:latin typeface="Tahoma" panose="020B0604030504040204" pitchFamily="34" charset="0"/>
                <a:ea typeface="Tahoma" panose="020B0604030504040204" pitchFamily="34" charset="0"/>
                <a:cs typeface="Tahoma" panose="020B0604030504040204" pitchFamily="34" charset="0"/>
              </a:rPr>
              <a:t>Geología</a:t>
            </a:r>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 </a:t>
            </a:r>
            <a:r>
              <a:rPr lang="en-US" sz="2800" b="1" err="1">
                <a:solidFill>
                  <a:srgbClr val="721D20"/>
                </a:solidFill>
                <a:latin typeface="Tahoma" panose="020B0604030504040204" pitchFamily="34" charset="0"/>
                <a:ea typeface="Tahoma" panose="020B0604030504040204" pitchFamily="34" charset="0"/>
                <a:cs typeface="Tahoma" panose="020B0604030504040204" pitchFamily="34" charset="0"/>
              </a:rPr>
              <a:t>topografía</a:t>
            </a:r>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 y </a:t>
            </a:r>
            <a:r>
              <a:rPr lang="en-US" sz="2800" b="1" err="1">
                <a:solidFill>
                  <a:srgbClr val="721D20"/>
                </a:solidFill>
                <a:latin typeface="Tahoma" panose="020B0604030504040204" pitchFamily="34" charset="0"/>
                <a:ea typeface="Tahoma" panose="020B0604030504040204" pitchFamily="34" charset="0"/>
                <a:cs typeface="Tahoma" panose="020B0604030504040204" pitchFamily="34" charset="0"/>
              </a:rPr>
              <a:t>composición</a:t>
            </a:r>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 de </a:t>
            </a:r>
            <a:r>
              <a:rPr lang="en-US" sz="2800" b="1" err="1">
                <a:solidFill>
                  <a:srgbClr val="721D20"/>
                </a:solidFill>
                <a:latin typeface="Tahoma" panose="020B0604030504040204" pitchFamily="34" charset="0"/>
                <a:ea typeface="Tahoma" panose="020B0604030504040204" pitchFamily="34" charset="0"/>
                <a:cs typeface="Tahoma" panose="020B0604030504040204" pitchFamily="34" charset="0"/>
              </a:rPr>
              <a:t>suelos</a:t>
            </a:r>
            <a:endParaRPr lang="en-US" sz="2800">
              <a:solidFill>
                <a:schemeClr val="accent1"/>
              </a:solidFill>
              <a:latin typeface="+mj-lt"/>
            </a:endParaRPr>
          </a:p>
        </p:txBody>
      </p:sp>
      <p:cxnSp>
        <p:nvCxnSpPr>
          <p:cNvPr id="4" name="Straight Connector 3">
            <a:extLst>
              <a:ext uri="{FF2B5EF4-FFF2-40B4-BE49-F238E27FC236}">
                <a16:creationId xmlns:a16="http://schemas.microsoft.com/office/drawing/2014/main" id="{39451E65-D04D-CA2B-C181-5DF1C9AF6ADE}"/>
              </a:ext>
            </a:extLst>
          </p:cNvPr>
          <p:cNvCxnSpPr>
            <a:cxnSpLocks/>
          </p:cNvCxnSpPr>
          <p:nvPr/>
        </p:nvCxnSpPr>
        <p:spPr>
          <a:xfrm>
            <a:off x="729914" y="952423"/>
            <a:ext cx="8241809"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28EFAF3-6E47-36BD-3637-FD13F6AF5F9B}"/>
              </a:ext>
            </a:extLst>
          </p:cNvPr>
          <p:cNvSpPr txBox="1"/>
          <p:nvPr/>
        </p:nvSpPr>
        <p:spPr>
          <a:xfrm>
            <a:off x="729911" y="5376564"/>
            <a:ext cx="6452700" cy="338554"/>
          </a:xfrm>
          <a:prstGeom prst="rect">
            <a:avLst/>
          </a:prstGeom>
          <a:noFill/>
        </p:spPr>
        <p:txBody>
          <a:bodyPr wrap="square" rtlCol="0">
            <a:spAutoFit/>
          </a:bodyPr>
          <a:lstStyle/>
          <a:p>
            <a:pPr algn="ctr">
              <a:buClr>
                <a:schemeClr val="accent1">
                  <a:lumMod val="60000"/>
                  <a:lumOff val="40000"/>
                </a:schemeClr>
              </a:buClr>
            </a:pPr>
            <a:r>
              <a:rPr lang="en-US" sz="1600" b="1">
                <a:solidFill>
                  <a:schemeClr val="tx1">
                    <a:lumMod val="65000"/>
                    <a:lumOff val="35000"/>
                  </a:schemeClr>
                </a:solidFill>
                <a:latin typeface="Montserrat" pitchFamily="2" charset="77"/>
              </a:rPr>
              <a:t>Terroir: arena, </a:t>
            </a:r>
            <a:r>
              <a:rPr lang="en-US" sz="1600" b="1" err="1">
                <a:solidFill>
                  <a:schemeClr val="tx1">
                    <a:lumMod val="65000"/>
                    <a:lumOff val="35000"/>
                  </a:schemeClr>
                </a:solidFill>
                <a:latin typeface="Montserrat" pitchFamily="2" charset="77"/>
              </a:rPr>
              <a:t>caliza</a:t>
            </a:r>
            <a:r>
              <a:rPr lang="en-US" sz="1600" b="1">
                <a:solidFill>
                  <a:schemeClr val="tx1">
                    <a:lumMod val="65000"/>
                    <a:lumOff val="35000"/>
                  </a:schemeClr>
                </a:solidFill>
                <a:latin typeface="Montserrat" pitchFamily="2" charset="77"/>
              </a:rPr>
              <a:t>, </a:t>
            </a:r>
            <a:r>
              <a:rPr lang="en-US" sz="1600" b="1" err="1">
                <a:solidFill>
                  <a:schemeClr val="tx1">
                    <a:lumMod val="65000"/>
                    <a:lumOff val="35000"/>
                  </a:schemeClr>
                </a:solidFill>
                <a:latin typeface="Montserrat" pitchFamily="2" charset="77"/>
              </a:rPr>
              <a:t>arcilla</a:t>
            </a:r>
            <a:r>
              <a:rPr lang="en-US" sz="1600" b="1">
                <a:solidFill>
                  <a:schemeClr val="tx1">
                    <a:lumMod val="65000"/>
                    <a:lumOff val="35000"/>
                  </a:schemeClr>
                </a:solidFill>
                <a:latin typeface="Montserrat" pitchFamily="2" charset="77"/>
              </a:rPr>
              <a:t>, </a:t>
            </a:r>
            <a:r>
              <a:rPr lang="en-US" sz="1600" b="1" err="1">
                <a:solidFill>
                  <a:schemeClr val="tx1">
                    <a:lumMod val="65000"/>
                    <a:lumOff val="35000"/>
                  </a:schemeClr>
                </a:solidFill>
                <a:latin typeface="Montserrat" pitchFamily="2" charset="77"/>
              </a:rPr>
              <a:t>suelos</a:t>
            </a:r>
            <a:r>
              <a:rPr lang="en-US" sz="1600" b="1">
                <a:solidFill>
                  <a:schemeClr val="tx1">
                    <a:lumMod val="65000"/>
                    <a:lumOff val="35000"/>
                  </a:schemeClr>
                </a:solidFill>
                <a:latin typeface="Montserrat" pitchFamily="2" charset="77"/>
              </a:rPr>
              <a:t> </a:t>
            </a:r>
            <a:r>
              <a:rPr lang="en-US" sz="1600" b="1" err="1">
                <a:solidFill>
                  <a:schemeClr val="tx1">
                    <a:lumMod val="65000"/>
                    <a:lumOff val="35000"/>
                  </a:schemeClr>
                </a:solidFill>
                <a:latin typeface="Montserrat" pitchFamily="2" charset="77"/>
              </a:rPr>
              <a:t>aluviales</a:t>
            </a:r>
            <a:r>
              <a:rPr lang="en-US" sz="1600" b="1">
                <a:solidFill>
                  <a:schemeClr val="tx1">
                    <a:lumMod val="65000"/>
                    <a:lumOff val="35000"/>
                  </a:schemeClr>
                </a:solidFill>
                <a:latin typeface="Montserrat" pitchFamily="2" charset="77"/>
              </a:rPr>
              <a:t> y </a:t>
            </a:r>
            <a:r>
              <a:rPr lang="en-US" sz="1600" b="1" err="1">
                <a:solidFill>
                  <a:schemeClr val="tx1">
                    <a:lumMod val="65000"/>
                    <a:lumOff val="35000"/>
                  </a:schemeClr>
                </a:solidFill>
                <a:latin typeface="Montserrat" pitchFamily="2" charset="77"/>
              </a:rPr>
              <a:t>los</a:t>
            </a:r>
            <a:r>
              <a:rPr lang="en-US" sz="1600" b="1">
                <a:solidFill>
                  <a:schemeClr val="tx1">
                    <a:lumMod val="65000"/>
                    <a:lumOff val="35000"/>
                  </a:schemeClr>
                </a:solidFill>
                <a:latin typeface="Montserrat" pitchFamily="2" charset="77"/>
              </a:rPr>
              <a:t> “</a:t>
            </a:r>
            <a:r>
              <a:rPr lang="en-US" sz="1600" b="1" err="1">
                <a:solidFill>
                  <a:schemeClr val="tx1">
                    <a:lumMod val="65000"/>
                    <a:lumOff val="35000"/>
                  </a:schemeClr>
                </a:solidFill>
                <a:latin typeface="Montserrat" pitchFamily="2" charset="77"/>
              </a:rPr>
              <a:t>galets</a:t>
            </a:r>
            <a:r>
              <a:rPr lang="en-US" sz="1600" b="1">
                <a:solidFill>
                  <a:schemeClr val="tx1">
                    <a:lumMod val="65000"/>
                    <a:lumOff val="35000"/>
                  </a:schemeClr>
                </a:solidFill>
                <a:latin typeface="Montserrat" pitchFamily="2" charset="77"/>
              </a:rPr>
              <a:t>” </a:t>
            </a:r>
          </a:p>
        </p:txBody>
      </p:sp>
      <p:sp>
        <p:nvSpPr>
          <p:cNvPr id="7" name="TextBox 6">
            <a:extLst>
              <a:ext uri="{FF2B5EF4-FFF2-40B4-BE49-F238E27FC236}">
                <a16:creationId xmlns:a16="http://schemas.microsoft.com/office/drawing/2014/main" id="{36B7DEA3-04C5-9C1B-9087-4C09E3B61AA1}"/>
              </a:ext>
            </a:extLst>
          </p:cNvPr>
          <p:cNvSpPr txBox="1"/>
          <p:nvPr/>
        </p:nvSpPr>
        <p:spPr>
          <a:xfrm>
            <a:off x="410042" y="6348542"/>
            <a:ext cx="3909392" cy="200055"/>
          </a:xfrm>
          <a:prstGeom prst="rect">
            <a:avLst/>
          </a:prstGeom>
          <a:noFill/>
        </p:spPr>
        <p:txBody>
          <a:bodyPr wrap="square" rtlCol="0">
            <a:spAutoFit/>
          </a:bodyPr>
          <a:lstStyle/>
          <a:p>
            <a:r>
              <a:rPr lang="en-PR" sz="700">
                <a:solidFill>
                  <a:schemeClr val="tx1">
                    <a:lumMod val="65000"/>
                    <a:lumOff val="35000"/>
                  </a:schemeClr>
                </a:solidFill>
              </a:rPr>
              <a:t>Unknown Author is licensed under </a:t>
            </a:r>
            <a:r>
              <a:rPr lang="en-PR" sz="700">
                <a:solidFill>
                  <a:schemeClr val="tx1">
                    <a:lumMod val="65000"/>
                    <a:lumOff val="35000"/>
                  </a:schemeClr>
                </a:solidFill>
                <a:hlinkClick r:id="rId3" tooltip="https://creativecommons.org/licenses/by-nc-nd/3.0/">
                  <a:extLst>
                    <a:ext uri="{A12FA001-AC4F-418D-AE19-62706E023703}">
                      <ahyp:hlinkClr xmlns:ahyp="http://schemas.microsoft.com/office/drawing/2018/hyperlinkcolor" val="tx"/>
                    </a:ext>
                  </a:extLst>
                </a:hlinkClick>
              </a:rPr>
              <a:t>CC BY-NC-ND</a:t>
            </a:r>
            <a:endParaRPr lang="en-PR" sz="700">
              <a:solidFill>
                <a:schemeClr val="tx1">
                  <a:lumMod val="65000"/>
                  <a:lumOff val="35000"/>
                </a:schemeClr>
              </a:solidFill>
            </a:endParaRPr>
          </a:p>
        </p:txBody>
      </p:sp>
      <p:sp>
        <p:nvSpPr>
          <p:cNvPr id="11" name="TextBox 10">
            <a:extLst>
              <a:ext uri="{FF2B5EF4-FFF2-40B4-BE49-F238E27FC236}">
                <a16:creationId xmlns:a16="http://schemas.microsoft.com/office/drawing/2014/main" id="{34F7F2B3-B459-C971-635D-9D3A9B17AF0B}"/>
              </a:ext>
            </a:extLst>
          </p:cNvPr>
          <p:cNvSpPr txBox="1"/>
          <p:nvPr/>
        </p:nvSpPr>
        <p:spPr>
          <a:xfrm>
            <a:off x="729913" y="1074879"/>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Ródano</a:t>
            </a:r>
            <a:r>
              <a:rPr lang="en-US" b="1">
                <a:solidFill>
                  <a:schemeClr val="tx1">
                    <a:lumMod val="65000"/>
                    <a:lumOff val="35000"/>
                  </a:schemeClr>
                </a:solidFill>
                <a:latin typeface="Montserrat" pitchFamily="2" charset="77"/>
              </a:rPr>
              <a:t> </a:t>
            </a:r>
            <a:r>
              <a:rPr lang="en-US" b="1" err="1">
                <a:solidFill>
                  <a:schemeClr val="tx1">
                    <a:lumMod val="65000"/>
                    <a:lumOff val="35000"/>
                  </a:schemeClr>
                </a:solidFill>
                <a:latin typeface="Montserrat" pitchFamily="2" charset="77"/>
              </a:rPr>
              <a:t>norte</a:t>
            </a:r>
            <a:endParaRPr lang="en-US" b="1">
              <a:solidFill>
                <a:schemeClr val="tx1">
                  <a:lumMod val="65000"/>
                  <a:lumOff val="35000"/>
                </a:schemeClr>
              </a:solidFill>
              <a:latin typeface="Montserrat" pitchFamily="2" charset="77"/>
            </a:endParaRPr>
          </a:p>
        </p:txBody>
      </p:sp>
      <p:sp>
        <p:nvSpPr>
          <p:cNvPr id="12" name="TextBox 11">
            <a:extLst>
              <a:ext uri="{FF2B5EF4-FFF2-40B4-BE49-F238E27FC236}">
                <a16:creationId xmlns:a16="http://schemas.microsoft.com/office/drawing/2014/main" id="{E52E8EE6-8522-C0D2-EC18-9491C9FC4E91}"/>
              </a:ext>
            </a:extLst>
          </p:cNvPr>
          <p:cNvSpPr txBox="1"/>
          <p:nvPr/>
        </p:nvSpPr>
        <p:spPr>
          <a:xfrm>
            <a:off x="729911" y="3348832"/>
            <a:ext cx="5672579" cy="1323439"/>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sz="1600" err="1">
                <a:latin typeface="Montserrat" pitchFamily="2" charset="77"/>
              </a:rPr>
              <a:t>Granitico</a:t>
            </a:r>
            <a:r>
              <a:rPr lang="en-US" sz="1600">
                <a:latin typeface="Montserrat" pitchFamily="2" charset="77"/>
              </a:rPr>
              <a:t> y </a:t>
            </a:r>
            <a:r>
              <a:rPr lang="en-US" sz="1600" err="1">
                <a:latin typeface="Montserrat" pitchFamily="2" charset="77"/>
              </a:rPr>
              <a:t>calcareo</a:t>
            </a:r>
            <a:endParaRPr lang="en-US" sz="1600">
              <a:latin typeface="Montserrat" pitchFamily="2" charset="77"/>
            </a:endParaRPr>
          </a:p>
          <a:p>
            <a:pPr marL="800100" lvl="1" indent="-342900">
              <a:buClr>
                <a:schemeClr val="accent1">
                  <a:lumMod val="60000"/>
                  <a:lumOff val="40000"/>
                </a:schemeClr>
              </a:buClr>
              <a:buFont typeface="Arial" panose="020B0604020202020204" pitchFamily="34" charset="0"/>
              <a:buChar char="•"/>
            </a:pPr>
            <a:r>
              <a:rPr lang="en-US" sz="1600">
                <a:latin typeface="Montserrat" pitchFamily="2" charset="77"/>
              </a:rPr>
              <a:t>El </a:t>
            </a:r>
            <a:r>
              <a:rPr lang="en-US" sz="1600" err="1">
                <a:latin typeface="Montserrat" pitchFamily="2" charset="77"/>
              </a:rPr>
              <a:t>Diois</a:t>
            </a:r>
            <a:r>
              <a:rPr lang="en-US" sz="1600">
                <a:latin typeface="Montserrat" pitchFamily="2" charset="77"/>
              </a:rPr>
              <a:t> es </a:t>
            </a:r>
            <a:r>
              <a:rPr lang="en-US" sz="1600" err="1">
                <a:latin typeface="Montserrat" pitchFamily="2" charset="77"/>
              </a:rPr>
              <a:t>una</a:t>
            </a:r>
            <a:r>
              <a:rPr lang="en-US" sz="1600">
                <a:latin typeface="Montserrat" pitchFamily="2" charset="77"/>
              </a:rPr>
              <a:t> </a:t>
            </a:r>
            <a:r>
              <a:rPr lang="en-US" sz="1600" err="1">
                <a:latin typeface="Montserrat" pitchFamily="2" charset="77"/>
              </a:rPr>
              <a:t>región</a:t>
            </a:r>
            <a:r>
              <a:rPr lang="en-US" sz="1600">
                <a:latin typeface="Montserrat" pitchFamily="2" charset="77"/>
              </a:rPr>
              <a:t> </a:t>
            </a:r>
            <a:r>
              <a:rPr lang="en-US" sz="1600" err="1">
                <a:latin typeface="Montserrat" pitchFamily="2" charset="77"/>
              </a:rPr>
              <a:t>aislada</a:t>
            </a:r>
            <a:r>
              <a:rPr lang="en-US" sz="1600">
                <a:latin typeface="Montserrat" pitchFamily="2" charset="77"/>
              </a:rPr>
              <a:t> a </a:t>
            </a:r>
            <a:r>
              <a:rPr lang="en-US" sz="1600" err="1">
                <a:latin typeface="Montserrat" pitchFamily="2" charset="77"/>
              </a:rPr>
              <a:t>unas</a:t>
            </a:r>
            <a:r>
              <a:rPr lang="en-US" sz="1600">
                <a:latin typeface="Montserrat" pitchFamily="2" charset="77"/>
              </a:rPr>
              <a:t> 30 </a:t>
            </a:r>
            <a:r>
              <a:rPr lang="en-US" sz="1600" err="1">
                <a:latin typeface="Montserrat" pitchFamily="2" charset="77"/>
              </a:rPr>
              <a:t>millas</a:t>
            </a:r>
            <a:r>
              <a:rPr lang="en-US" sz="1600">
                <a:latin typeface="Montserrat" pitchFamily="2" charset="77"/>
              </a:rPr>
              <a:t> al </a:t>
            </a:r>
            <a:r>
              <a:rPr lang="en-US" sz="1600" err="1">
                <a:latin typeface="Montserrat" pitchFamily="2" charset="77"/>
              </a:rPr>
              <a:t>este</a:t>
            </a:r>
            <a:r>
              <a:rPr lang="en-US" sz="1600">
                <a:latin typeface="Montserrat" pitchFamily="2" charset="77"/>
              </a:rPr>
              <a:t> del </a:t>
            </a:r>
            <a:r>
              <a:rPr lang="en-US" sz="1600" err="1">
                <a:latin typeface="Montserrat" pitchFamily="2" charset="77"/>
              </a:rPr>
              <a:t>río</a:t>
            </a:r>
            <a:r>
              <a:rPr lang="en-US" sz="1600">
                <a:latin typeface="Montserrat" pitchFamily="2" charset="77"/>
              </a:rPr>
              <a:t> </a:t>
            </a:r>
            <a:r>
              <a:rPr lang="en-US" sz="1600" err="1">
                <a:latin typeface="Montserrat" pitchFamily="2" charset="77"/>
              </a:rPr>
              <a:t>Ródano</a:t>
            </a:r>
            <a:r>
              <a:rPr lang="en-US" sz="1600">
                <a:latin typeface="Montserrat" pitchFamily="2" charset="77"/>
              </a:rPr>
              <a:t>. Es notable </a:t>
            </a:r>
            <a:r>
              <a:rPr lang="en-US" sz="1600" err="1">
                <a:latin typeface="Montserrat" pitchFamily="2" charset="77"/>
              </a:rPr>
              <a:t>porque</a:t>
            </a:r>
            <a:r>
              <a:rPr lang="en-US" sz="1600">
                <a:latin typeface="Montserrat" pitchFamily="2" charset="77"/>
              </a:rPr>
              <a:t> </a:t>
            </a:r>
            <a:r>
              <a:rPr lang="en-US" sz="1600" err="1">
                <a:latin typeface="Montserrat" pitchFamily="2" charset="77"/>
              </a:rPr>
              <a:t>tiene</a:t>
            </a:r>
            <a:r>
              <a:rPr lang="en-US" sz="1600">
                <a:latin typeface="Montserrat" pitchFamily="2" charset="77"/>
              </a:rPr>
              <a:t> </a:t>
            </a:r>
            <a:r>
              <a:rPr lang="en-US" sz="1600" err="1">
                <a:latin typeface="Montserrat" pitchFamily="2" charset="77"/>
              </a:rPr>
              <a:t>los</a:t>
            </a:r>
            <a:r>
              <a:rPr lang="en-US" sz="1600">
                <a:latin typeface="Montserrat" pitchFamily="2" charset="77"/>
              </a:rPr>
              <a:t> </a:t>
            </a:r>
            <a:r>
              <a:rPr lang="en-US" sz="1600" err="1">
                <a:latin typeface="Montserrat" pitchFamily="2" charset="77"/>
              </a:rPr>
              <a:t>viñedos</a:t>
            </a:r>
            <a:r>
              <a:rPr lang="en-US" sz="1600">
                <a:latin typeface="Montserrat" pitchFamily="2" charset="77"/>
              </a:rPr>
              <a:t> </a:t>
            </a:r>
            <a:r>
              <a:rPr lang="en-US" sz="1600" err="1">
                <a:latin typeface="Montserrat" pitchFamily="2" charset="77"/>
              </a:rPr>
              <a:t>más</a:t>
            </a:r>
            <a:r>
              <a:rPr lang="en-US" sz="1600">
                <a:latin typeface="Montserrat" pitchFamily="2" charset="77"/>
              </a:rPr>
              <a:t> altos de Francia (2800 pies). </a:t>
            </a:r>
          </a:p>
        </p:txBody>
      </p:sp>
      <p:sp>
        <p:nvSpPr>
          <p:cNvPr id="13" name="TextBox 12">
            <a:extLst>
              <a:ext uri="{FF2B5EF4-FFF2-40B4-BE49-F238E27FC236}">
                <a16:creationId xmlns:a16="http://schemas.microsoft.com/office/drawing/2014/main" id="{00FEFB24-3780-728A-EC81-50E6EEABA97B}"/>
              </a:ext>
            </a:extLst>
          </p:cNvPr>
          <p:cNvSpPr txBox="1"/>
          <p:nvPr/>
        </p:nvSpPr>
        <p:spPr>
          <a:xfrm>
            <a:off x="729913" y="2882741"/>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Ródano</a:t>
            </a:r>
            <a:r>
              <a:rPr lang="en-US" b="1">
                <a:solidFill>
                  <a:schemeClr val="tx1">
                    <a:lumMod val="65000"/>
                    <a:lumOff val="35000"/>
                  </a:schemeClr>
                </a:solidFill>
                <a:latin typeface="Montserrat" pitchFamily="2" charset="77"/>
              </a:rPr>
              <a:t> medio</a:t>
            </a:r>
          </a:p>
        </p:txBody>
      </p:sp>
      <p:pic>
        <p:nvPicPr>
          <p:cNvPr id="15" name="Picture 14">
            <a:extLst>
              <a:ext uri="{FF2B5EF4-FFF2-40B4-BE49-F238E27FC236}">
                <a16:creationId xmlns:a16="http://schemas.microsoft.com/office/drawing/2014/main" id="{54287BFB-1DD0-E5D1-A1BC-8CFA9097ACD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128000" y="3452625"/>
            <a:ext cx="3535538" cy="2651398"/>
          </a:xfrm>
          <a:prstGeom prst="rect">
            <a:avLst/>
          </a:prstGeom>
        </p:spPr>
      </p:pic>
      <p:sp>
        <p:nvSpPr>
          <p:cNvPr id="16" name="TextBox 15">
            <a:extLst>
              <a:ext uri="{FF2B5EF4-FFF2-40B4-BE49-F238E27FC236}">
                <a16:creationId xmlns:a16="http://schemas.microsoft.com/office/drawing/2014/main" id="{19B14FB7-B742-7BB4-F802-2C1C8EBDFF31}"/>
              </a:ext>
            </a:extLst>
          </p:cNvPr>
          <p:cNvSpPr txBox="1"/>
          <p:nvPr/>
        </p:nvSpPr>
        <p:spPr>
          <a:xfrm>
            <a:off x="9369469" y="6286987"/>
            <a:ext cx="2565646" cy="230832"/>
          </a:xfrm>
          <a:prstGeom prst="rect">
            <a:avLst/>
          </a:prstGeom>
          <a:noFill/>
        </p:spPr>
        <p:txBody>
          <a:bodyPr wrap="square" rtlCol="0">
            <a:spAutoFit/>
          </a:bodyPr>
          <a:lstStyle/>
          <a:p>
            <a:pPr algn="r"/>
            <a:r>
              <a:rPr lang="en-US" sz="900" err="1">
                <a:solidFill>
                  <a:schemeClr val="bg1">
                    <a:lumMod val="50000"/>
                  </a:schemeClr>
                </a:solidFill>
                <a:latin typeface="Prata" panose="00000500000000000000" pitchFamily="2" charset="0"/>
              </a:rPr>
              <a:t>Côtes</a:t>
            </a:r>
            <a:r>
              <a:rPr lang="en-US" sz="900">
                <a:solidFill>
                  <a:schemeClr val="bg1">
                    <a:lumMod val="50000"/>
                  </a:schemeClr>
                </a:solidFill>
                <a:latin typeface="Prata" panose="00000500000000000000" pitchFamily="2" charset="0"/>
              </a:rPr>
              <a:t>-du-Rhône | </a:t>
            </a:r>
            <a:r>
              <a:rPr lang="en-US" sz="900" err="1">
                <a:solidFill>
                  <a:schemeClr val="bg1">
                    <a:lumMod val="50000"/>
                  </a:schemeClr>
                </a:solidFill>
                <a:latin typeface="Prata" panose="00000500000000000000" pitchFamily="2" charset="0"/>
              </a:rPr>
              <a:t>Sammar</a:t>
            </a:r>
            <a:r>
              <a:rPr lang="en-US" sz="900">
                <a:solidFill>
                  <a:schemeClr val="bg1">
                    <a:lumMod val="50000"/>
                  </a:schemeClr>
                </a:solidFill>
                <a:latin typeface="Prata" panose="00000500000000000000" pitchFamily="2" charset="0"/>
              </a:rPr>
              <a:t> Saleh Castillo</a:t>
            </a:r>
          </a:p>
        </p:txBody>
      </p:sp>
      <p:sp>
        <p:nvSpPr>
          <p:cNvPr id="2" name="TextBox 1">
            <a:extLst>
              <a:ext uri="{FF2B5EF4-FFF2-40B4-BE49-F238E27FC236}">
                <a16:creationId xmlns:a16="http://schemas.microsoft.com/office/drawing/2014/main" id="{344A4379-1270-0EE9-8FF3-F9F30DB14432}"/>
              </a:ext>
            </a:extLst>
          </p:cNvPr>
          <p:cNvSpPr txBox="1"/>
          <p:nvPr/>
        </p:nvSpPr>
        <p:spPr>
          <a:xfrm>
            <a:off x="729913" y="4969459"/>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Ródano</a:t>
            </a:r>
            <a:r>
              <a:rPr lang="en-US" b="1">
                <a:solidFill>
                  <a:schemeClr val="tx1">
                    <a:lumMod val="65000"/>
                    <a:lumOff val="35000"/>
                  </a:schemeClr>
                </a:solidFill>
                <a:latin typeface="Montserrat" pitchFamily="2" charset="77"/>
              </a:rPr>
              <a:t> Sur</a:t>
            </a:r>
          </a:p>
        </p:txBody>
      </p:sp>
      <p:sp>
        <p:nvSpPr>
          <p:cNvPr id="3" name="TextBox 2">
            <a:extLst>
              <a:ext uri="{FF2B5EF4-FFF2-40B4-BE49-F238E27FC236}">
                <a16:creationId xmlns:a16="http://schemas.microsoft.com/office/drawing/2014/main" id="{5D0016BF-A771-5A9A-4D44-5FAE68AB524C}"/>
              </a:ext>
            </a:extLst>
          </p:cNvPr>
          <p:cNvSpPr txBox="1"/>
          <p:nvPr/>
        </p:nvSpPr>
        <p:spPr>
          <a:xfrm>
            <a:off x="729911" y="1550256"/>
            <a:ext cx="11373189" cy="584775"/>
          </a:xfrm>
          <a:prstGeom prst="rect">
            <a:avLst/>
          </a:prstGeom>
          <a:noFill/>
        </p:spPr>
        <p:txBody>
          <a:bodyPr wrap="square" rtlCol="0">
            <a:spAutoFit/>
          </a:bodyPr>
          <a:lstStyle/>
          <a:p>
            <a:pPr>
              <a:buClr>
                <a:schemeClr val="accent1">
                  <a:lumMod val="60000"/>
                  <a:lumOff val="40000"/>
                </a:schemeClr>
              </a:buClr>
            </a:pPr>
            <a:r>
              <a:rPr lang="en-US" sz="1600" b="1">
                <a:solidFill>
                  <a:schemeClr val="tx1">
                    <a:lumMod val="65000"/>
                    <a:lumOff val="35000"/>
                  </a:schemeClr>
                </a:solidFill>
                <a:latin typeface="Montserrat" pitchFamily="2" charset="77"/>
              </a:rPr>
              <a:t>Terroir: Los </a:t>
            </a:r>
            <a:r>
              <a:rPr lang="en-US" sz="1600" b="1" err="1">
                <a:solidFill>
                  <a:schemeClr val="tx1">
                    <a:lumMod val="65000"/>
                    <a:lumOff val="35000"/>
                  </a:schemeClr>
                </a:solidFill>
                <a:latin typeface="Montserrat" pitchFamily="2" charset="77"/>
              </a:rPr>
              <a:t>viñedos</a:t>
            </a:r>
            <a:r>
              <a:rPr lang="en-US" sz="1600" b="1">
                <a:solidFill>
                  <a:schemeClr val="tx1">
                    <a:lumMod val="65000"/>
                    <a:lumOff val="35000"/>
                  </a:schemeClr>
                </a:solidFill>
                <a:latin typeface="Montserrat" pitchFamily="2" charset="77"/>
              </a:rPr>
              <a:t> se </a:t>
            </a:r>
            <a:r>
              <a:rPr lang="en-US" sz="1600" b="1" err="1">
                <a:solidFill>
                  <a:schemeClr val="tx1">
                    <a:lumMod val="65000"/>
                    <a:lumOff val="35000"/>
                  </a:schemeClr>
                </a:solidFill>
                <a:latin typeface="Montserrat" pitchFamily="2" charset="77"/>
              </a:rPr>
              <a:t>encuentran</a:t>
            </a:r>
            <a:r>
              <a:rPr lang="en-US" sz="1600" b="1">
                <a:solidFill>
                  <a:schemeClr val="tx1">
                    <a:lumMod val="65000"/>
                    <a:lumOff val="35000"/>
                  </a:schemeClr>
                </a:solidFill>
                <a:latin typeface="Montserrat" pitchFamily="2" charset="77"/>
              </a:rPr>
              <a:t> </a:t>
            </a:r>
            <a:r>
              <a:rPr lang="en-US" sz="1600" b="1" err="1">
                <a:solidFill>
                  <a:schemeClr val="tx1">
                    <a:lumMod val="65000"/>
                    <a:lumOff val="35000"/>
                  </a:schemeClr>
                </a:solidFill>
                <a:latin typeface="Montserrat" pitchFamily="2" charset="77"/>
              </a:rPr>
              <a:t>sobre</a:t>
            </a:r>
            <a:r>
              <a:rPr lang="en-US" sz="1600" b="1">
                <a:solidFill>
                  <a:schemeClr val="tx1">
                    <a:lumMod val="65000"/>
                    <a:lumOff val="35000"/>
                  </a:schemeClr>
                </a:solidFill>
                <a:latin typeface="Montserrat" pitchFamily="2" charset="77"/>
              </a:rPr>
              <a:t> </a:t>
            </a:r>
            <a:r>
              <a:rPr lang="en-US" sz="1600" b="1" err="1">
                <a:solidFill>
                  <a:schemeClr val="tx1">
                    <a:lumMod val="65000"/>
                    <a:lumOff val="35000"/>
                  </a:schemeClr>
                </a:solidFill>
                <a:latin typeface="Montserrat" pitchFamily="2" charset="77"/>
              </a:rPr>
              <a:t>todo</a:t>
            </a:r>
            <a:r>
              <a:rPr lang="en-US" sz="1600" b="1">
                <a:solidFill>
                  <a:schemeClr val="tx1">
                    <a:lumMod val="65000"/>
                    <a:lumOff val="35000"/>
                  </a:schemeClr>
                </a:solidFill>
                <a:latin typeface="Montserrat" pitchFamily="2" charset="77"/>
              </a:rPr>
              <a:t> </a:t>
            </a:r>
            <a:r>
              <a:rPr lang="en-US" sz="1600" b="1" err="1">
                <a:solidFill>
                  <a:schemeClr val="tx1">
                    <a:lumMod val="65000"/>
                    <a:lumOff val="35000"/>
                  </a:schemeClr>
                </a:solidFill>
                <a:latin typeface="Montserrat" pitchFamily="2" charset="77"/>
              </a:rPr>
              <a:t>en</a:t>
            </a:r>
            <a:r>
              <a:rPr lang="en-US" sz="1600" b="1">
                <a:solidFill>
                  <a:schemeClr val="tx1">
                    <a:lumMod val="65000"/>
                    <a:lumOff val="35000"/>
                  </a:schemeClr>
                </a:solidFill>
                <a:latin typeface="Montserrat" pitchFamily="2" charset="77"/>
              </a:rPr>
              <a:t> las </a:t>
            </a:r>
            <a:r>
              <a:rPr lang="en-US" sz="1600" b="1" err="1">
                <a:solidFill>
                  <a:schemeClr val="tx1">
                    <a:lumMod val="65000"/>
                    <a:lumOff val="35000"/>
                  </a:schemeClr>
                </a:solidFill>
                <a:latin typeface="Montserrat" pitchFamily="2" charset="77"/>
              </a:rPr>
              <a:t>orillas</a:t>
            </a:r>
            <a:r>
              <a:rPr lang="en-US" sz="1600" b="1">
                <a:solidFill>
                  <a:schemeClr val="tx1">
                    <a:lumMod val="65000"/>
                    <a:lumOff val="35000"/>
                  </a:schemeClr>
                </a:solidFill>
                <a:latin typeface="Montserrat" pitchFamily="2" charset="77"/>
              </a:rPr>
              <a:t> </a:t>
            </a:r>
            <a:r>
              <a:rPr lang="en-US" sz="1600" b="1" err="1">
                <a:solidFill>
                  <a:schemeClr val="tx1">
                    <a:lumMod val="65000"/>
                    <a:lumOff val="35000"/>
                  </a:schemeClr>
                </a:solidFill>
                <a:latin typeface="Montserrat" pitchFamily="2" charset="77"/>
              </a:rPr>
              <a:t>escarpadas</a:t>
            </a:r>
            <a:r>
              <a:rPr lang="en-US" sz="1600" b="1">
                <a:solidFill>
                  <a:schemeClr val="tx1">
                    <a:lumMod val="65000"/>
                    <a:lumOff val="35000"/>
                  </a:schemeClr>
                </a:solidFill>
                <a:latin typeface="Montserrat" pitchFamily="2" charset="77"/>
              </a:rPr>
              <a:t> y </a:t>
            </a:r>
            <a:r>
              <a:rPr lang="en-US" sz="1600" b="1" err="1">
                <a:solidFill>
                  <a:schemeClr val="tx1">
                    <a:lumMod val="65000"/>
                    <a:lumOff val="35000"/>
                  </a:schemeClr>
                </a:solidFill>
                <a:latin typeface="Montserrat" pitchFamily="2" charset="77"/>
              </a:rPr>
              <a:t>estrechas</a:t>
            </a:r>
            <a:r>
              <a:rPr lang="en-US" sz="1600" b="1">
                <a:solidFill>
                  <a:schemeClr val="tx1">
                    <a:lumMod val="65000"/>
                    <a:lumOff val="35000"/>
                  </a:schemeClr>
                </a:solidFill>
                <a:latin typeface="Montserrat" pitchFamily="2" charset="77"/>
              </a:rPr>
              <a:t> del </a:t>
            </a:r>
            <a:r>
              <a:rPr lang="en-US" sz="1600" b="1" err="1">
                <a:solidFill>
                  <a:schemeClr val="tx1">
                    <a:lumMod val="65000"/>
                    <a:lumOff val="35000"/>
                  </a:schemeClr>
                </a:solidFill>
                <a:latin typeface="Montserrat" pitchFamily="2" charset="77"/>
              </a:rPr>
              <a:t>rio</a:t>
            </a:r>
            <a:r>
              <a:rPr lang="en-US" sz="1600" b="1">
                <a:solidFill>
                  <a:schemeClr val="tx1">
                    <a:lumMod val="65000"/>
                    <a:lumOff val="35000"/>
                  </a:schemeClr>
                </a:solidFill>
                <a:latin typeface="Montserrat" pitchFamily="2" charset="77"/>
              </a:rPr>
              <a:t>, </a:t>
            </a:r>
            <a:r>
              <a:rPr lang="en-US" sz="1600" b="1" err="1">
                <a:solidFill>
                  <a:schemeClr val="tx1">
                    <a:lumMod val="65000"/>
                    <a:lumOff val="35000"/>
                  </a:schemeClr>
                </a:solidFill>
                <a:latin typeface="Montserrat" pitchFamily="2" charset="77"/>
              </a:rPr>
              <a:t>donde</a:t>
            </a:r>
            <a:r>
              <a:rPr lang="en-US" sz="1600" b="1">
                <a:solidFill>
                  <a:schemeClr val="tx1">
                    <a:lumMod val="65000"/>
                    <a:lumOff val="35000"/>
                  </a:schemeClr>
                </a:solidFill>
                <a:latin typeface="Montserrat" pitchFamily="2" charset="77"/>
              </a:rPr>
              <a:t> </a:t>
            </a:r>
            <a:r>
              <a:rPr lang="en-US" sz="1600" b="1" err="1">
                <a:solidFill>
                  <a:schemeClr val="tx1">
                    <a:lumMod val="65000"/>
                    <a:lumOff val="35000"/>
                  </a:schemeClr>
                </a:solidFill>
                <a:latin typeface="Montserrat" pitchFamily="2" charset="77"/>
              </a:rPr>
              <a:t>el</a:t>
            </a:r>
            <a:r>
              <a:rPr lang="en-US" sz="1600" b="1">
                <a:solidFill>
                  <a:schemeClr val="tx1">
                    <a:lumMod val="65000"/>
                    <a:lumOff val="35000"/>
                  </a:schemeClr>
                </a:solidFill>
                <a:latin typeface="Montserrat" pitchFamily="2" charset="77"/>
              </a:rPr>
              <a:t> </a:t>
            </a:r>
            <a:r>
              <a:rPr lang="en-US" sz="1600" b="1" err="1">
                <a:solidFill>
                  <a:schemeClr val="tx1">
                    <a:lumMod val="65000"/>
                    <a:lumOff val="35000"/>
                  </a:schemeClr>
                </a:solidFill>
                <a:latin typeface="Montserrat" pitchFamily="2" charset="77"/>
              </a:rPr>
              <a:t>granito</a:t>
            </a:r>
            <a:r>
              <a:rPr lang="en-US" sz="1600" b="1">
                <a:solidFill>
                  <a:schemeClr val="tx1">
                    <a:lumMod val="65000"/>
                    <a:lumOff val="35000"/>
                  </a:schemeClr>
                </a:solidFill>
                <a:latin typeface="Montserrat" pitchFamily="2" charset="77"/>
              </a:rPr>
              <a:t> es </a:t>
            </a:r>
            <a:r>
              <a:rPr lang="en-US" sz="1600" b="1" err="1">
                <a:solidFill>
                  <a:schemeClr val="tx1">
                    <a:lumMod val="65000"/>
                    <a:lumOff val="35000"/>
                  </a:schemeClr>
                </a:solidFill>
                <a:latin typeface="Montserrat" pitchFamily="2" charset="77"/>
              </a:rPr>
              <a:t>el</a:t>
            </a:r>
            <a:r>
              <a:rPr lang="en-US" sz="1600" b="1">
                <a:solidFill>
                  <a:schemeClr val="tx1">
                    <a:lumMod val="65000"/>
                    <a:lumOff val="35000"/>
                  </a:schemeClr>
                </a:solidFill>
                <a:latin typeface="Montserrat" pitchFamily="2" charset="77"/>
              </a:rPr>
              <a:t> </a:t>
            </a:r>
            <a:r>
              <a:rPr lang="en-US" sz="1600" b="1" err="1">
                <a:solidFill>
                  <a:schemeClr val="tx1">
                    <a:lumMod val="65000"/>
                    <a:lumOff val="35000"/>
                  </a:schemeClr>
                </a:solidFill>
                <a:latin typeface="Montserrat" pitchFamily="2" charset="77"/>
              </a:rPr>
              <a:t>lecho</a:t>
            </a:r>
            <a:r>
              <a:rPr lang="en-US" sz="1600" b="1">
                <a:solidFill>
                  <a:schemeClr val="tx1">
                    <a:lumMod val="65000"/>
                    <a:lumOff val="35000"/>
                  </a:schemeClr>
                </a:solidFill>
                <a:latin typeface="Montserrat" pitchFamily="2" charset="77"/>
              </a:rPr>
              <a:t> de </a:t>
            </a:r>
            <a:r>
              <a:rPr lang="en-US" sz="1600" b="1" err="1">
                <a:solidFill>
                  <a:schemeClr val="tx1">
                    <a:lumMod val="65000"/>
                    <a:lumOff val="35000"/>
                  </a:schemeClr>
                </a:solidFill>
                <a:latin typeface="Montserrat" pitchFamily="2" charset="77"/>
              </a:rPr>
              <a:t>roca</a:t>
            </a:r>
            <a:r>
              <a:rPr lang="en-US" sz="1600" b="1">
                <a:solidFill>
                  <a:schemeClr val="tx1">
                    <a:lumMod val="65000"/>
                    <a:lumOff val="35000"/>
                  </a:schemeClr>
                </a:solidFill>
                <a:latin typeface="Montserrat" pitchFamily="2" charset="77"/>
              </a:rPr>
              <a:t> mas </a:t>
            </a:r>
            <a:r>
              <a:rPr lang="en-US" sz="1600" b="1" err="1">
                <a:solidFill>
                  <a:schemeClr val="tx1">
                    <a:lumMod val="65000"/>
                    <a:lumOff val="35000"/>
                  </a:schemeClr>
                </a:solidFill>
                <a:latin typeface="Montserrat" pitchFamily="2" charset="77"/>
              </a:rPr>
              <a:t>relevante</a:t>
            </a:r>
            <a:r>
              <a:rPr lang="en-US" sz="1600" b="1">
                <a:solidFill>
                  <a:schemeClr val="tx1">
                    <a:lumMod val="65000"/>
                    <a:lumOff val="35000"/>
                  </a:schemeClr>
                </a:solidFill>
                <a:latin typeface="Montserrat" pitchFamily="2" charset="77"/>
              </a:rPr>
              <a:t> (</a:t>
            </a:r>
            <a:r>
              <a:rPr lang="en-US" sz="1600" b="1" err="1">
                <a:solidFill>
                  <a:schemeClr val="tx1">
                    <a:lumMod val="65000"/>
                    <a:lumOff val="35000"/>
                  </a:schemeClr>
                </a:solidFill>
                <a:latin typeface="Montserrat" pitchFamily="2" charset="77"/>
              </a:rPr>
              <a:t>en</a:t>
            </a:r>
            <a:r>
              <a:rPr lang="en-US" sz="1600" b="1">
                <a:solidFill>
                  <a:schemeClr val="tx1">
                    <a:lumMod val="65000"/>
                    <a:lumOff val="35000"/>
                  </a:schemeClr>
                </a:solidFill>
                <a:latin typeface="Montserrat" pitchFamily="2" charset="77"/>
              </a:rPr>
              <a:t> especial para la Syrah) </a:t>
            </a:r>
          </a:p>
        </p:txBody>
      </p:sp>
    </p:spTree>
    <p:extLst>
      <p:ext uri="{BB962C8B-B14F-4D97-AF65-F5344CB8AC3E}">
        <p14:creationId xmlns:p14="http://schemas.microsoft.com/office/powerpoint/2010/main" val="430962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20CD78-6C33-AFF5-5133-3EB9B1DD9D9E}"/>
              </a:ext>
            </a:extLst>
          </p:cNvPr>
          <p:cNvSpPr txBox="1"/>
          <p:nvPr/>
        </p:nvSpPr>
        <p:spPr>
          <a:xfrm>
            <a:off x="729914" y="840091"/>
            <a:ext cx="6903338" cy="584775"/>
          </a:xfrm>
          <a:prstGeom prst="rect">
            <a:avLst/>
          </a:prstGeom>
          <a:noFill/>
        </p:spPr>
        <p:txBody>
          <a:bodyPr wrap="square" rtlCol="0">
            <a:spAutoFit/>
          </a:bodyPr>
          <a:lstStyle/>
          <a:p>
            <a:r>
              <a:rPr lang="en-US" sz="3200" b="1" err="1">
                <a:solidFill>
                  <a:srgbClr val="721D20"/>
                </a:solidFill>
                <a:latin typeface="Tahoma" panose="020B0604030504040204" pitchFamily="34" charset="0"/>
                <a:ea typeface="Tahoma" panose="020B0604030504040204" pitchFamily="34" charset="0"/>
                <a:cs typeface="Tahoma" panose="020B0604030504040204" pitchFamily="34" charset="0"/>
              </a:rPr>
              <a:t>Viticultura</a:t>
            </a:r>
            <a:r>
              <a:rPr lang="en-US" sz="3200" b="1">
                <a:solidFill>
                  <a:srgbClr val="721D20"/>
                </a:solidFill>
                <a:latin typeface="Tahoma" panose="020B0604030504040204" pitchFamily="34" charset="0"/>
                <a:ea typeface="Tahoma" panose="020B0604030504040204" pitchFamily="34" charset="0"/>
                <a:cs typeface="Tahoma" panose="020B0604030504040204" pitchFamily="34" charset="0"/>
              </a:rPr>
              <a:t>: </a:t>
            </a:r>
            <a:r>
              <a:rPr lang="en-US" sz="3200" b="1" err="1">
                <a:solidFill>
                  <a:srgbClr val="721D20"/>
                </a:solidFill>
                <a:latin typeface="Tahoma" panose="020B0604030504040204" pitchFamily="34" charset="0"/>
                <a:ea typeface="Tahoma" panose="020B0604030504040204" pitchFamily="34" charset="0"/>
                <a:cs typeface="Tahoma" panose="020B0604030504040204" pitchFamily="34" charset="0"/>
              </a:rPr>
              <a:t>Prácticas</a:t>
            </a:r>
            <a:r>
              <a:rPr lang="en-US" sz="3200" b="1">
                <a:solidFill>
                  <a:srgbClr val="721D20"/>
                </a:solidFill>
                <a:latin typeface="Tahoma" panose="020B0604030504040204" pitchFamily="34" charset="0"/>
                <a:ea typeface="Tahoma" panose="020B0604030504040204" pitchFamily="34" charset="0"/>
                <a:cs typeface="Tahoma" panose="020B0604030504040204" pitchFamily="34" charset="0"/>
              </a:rPr>
              <a:t> de la zona</a:t>
            </a:r>
            <a:endParaRPr lang="en-US" sz="3200">
              <a:solidFill>
                <a:schemeClr val="accent1"/>
              </a:solidFill>
              <a:latin typeface="+mj-lt"/>
            </a:endParaRPr>
          </a:p>
        </p:txBody>
      </p:sp>
      <p:sp>
        <p:nvSpPr>
          <p:cNvPr id="6" name="TextBox 5">
            <a:extLst>
              <a:ext uri="{FF2B5EF4-FFF2-40B4-BE49-F238E27FC236}">
                <a16:creationId xmlns:a16="http://schemas.microsoft.com/office/drawing/2014/main" id="{8EFD9891-DD45-AA81-81CC-21860D88E302}"/>
              </a:ext>
            </a:extLst>
          </p:cNvPr>
          <p:cNvSpPr txBox="1"/>
          <p:nvPr/>
        </p:nvSpPr>
        <p:spPr>
          <a:xfrm>
            <a:off x="729914" y="2184310"/>
            <a:ext cx="6041947" cy="4113306"/>
          </a:xfrm>
          <a:prstGeom prst="rect">
            <a:avLst/>
          </a:prstGeom>
          <a:noFill/>
        </p:spPr>
        <p:txBody>
          <a:bodyPr wrap="square" rtlCol="0">
            <a:spAutoFit/>
          </a:bodyPr>
          <a:lstStyle/>
          <a:p>
            <a:pPr marL="342900" indent="-342900" algn="just">
              <a:lnSpc>
                <a:spcPct val="150000"/>
              </a:lnSpc>
              <a:buClr>
                <a:schemeClr val="accent1">
                  <a:lumMod val="60000"/>
                  <a:lumOff val="40000"/>
                </a:schemeClr>
              </a:buClr>
              <a:buFont typeface="Arial" panose="020B0604020202020204" pitchFamily="34" charset="0"/>
              <a:buChar char="•"/>
            </a:pPr>
            <a:r>
              <a:rPr lang="en-US" sz="1600">
                <a:latin typeface="Montserrat" pitchFamily="2" charset="77"/>
              </a:rPr>
              <a:t>La Syrah </a:t>
            </a:r>
            <a:r>
              <a:rPr lang="en-US" sz="1600" err="1">
                <a:latin typeface="Montserrat" pitchFamily="2" charset="77"/>
              </a:rPr>
              <a:t>domina</a:t>
            </a:r>
            <a:r>
              <a:rPr lang="en-US" sz="1600">
                <a:latin typeface="Montserrat" pitchFamily="2" charset="77"/>
              </a:rPr>
              <a:t> </a:t>
            </a:r>
            <a:r>
              <a:rPr lang="en-US" sz="1600" err="1">
                <a:latin typeface="Montserrat" pitchFamily="2" charset="77"/>
              </a:rPr>
              <a:t>aquí</a:t>
            </a:r>
            <a:r>
              <a:rPr lang="en-US" sz="1600">
                <a:latin typeface="Montserrat" pitchFamily="2" charset="77"/>
              </a:rPr>
              <a:t> y es la </a:t>
            </a:r>
            <a:r>
              <a:rPr lang="en-US" sz="1600" err="1">
                <a:latin typeface="Montserrat" pitchFamily="2" charset="77"/>
              </a:rPr>
              <a:t>única</a:t>
            </a:r>
            <a:r>
              <a:rPr lang="en-US" sz="1600">
                <a:latin typeface="Montserrat" pitchFamily="2" charset="77"/>
              </a:rPr>
              <a:t> </a:t>
            </a:r>
            <a:r>
              <a:rPr lang="en-US" sz="1600" err="1">
                <a:latin typeface="Montserrat" pitchFamily="2" charset="77"/>
              </a:rPr>
              <a:t>variedad</a:t>
            </a:r>
            <a:r>
              <a:rPr lang="en-US" sz="1600">
                <a:latin typeface="Montserrat" pitchFamily="2" charset="77"/>
              </a:rPr>
              <a:t> de </a:t>
            </a:r>
            <a:r>
              <a:rPr lang="en-US" sz="1600" err="1">
                <a:latin typeface="Montserrat" pitchFamily="2" charset="77"/>
              </a:rPr>
              <a:t>uva</a:t>
            </a:r>
            <a:r>
              <a:rPr lang="en-US" sz="1600">
                <a:latin typeface="Montserrat" pitchFamily="2" charset="77"/>
              </a:rPr>
              <a:t> </a:t>
            </a:r>
            <a:r>
              <a:rPr lang="en-US" sz="1600" err="1">
                <a:latin typeface="Montserrat" pitchFamily="2" charset="77"/>
              </a:rPr>
              <a:t>tinta</a:t>
            </a:r>
            <a:r>
              <a:rPr lang="en-US" sz="1600">
                <a:latin typeface="Montserrat" pitchFamily="2" charset="77"/>
              </a:rPr>
              <a:t> </a:t>
            </a:r>
            <a:r>
              <a:rPr lang="en-US" sz="1600" err="1">
                <a:latin typeface="Montserrat" pitchFamily="2" charset="77"/>
              </a:rPr>
              <a:t>permitida</a:t>
            </a:r>
            <a:r>
              <a:rPr lang="en-US" sz="1600">
                <a:latin typeface="Montserrat" pitchFamily="2" charset="77"/>
              </a:rPr>
              <a:t>. Las </a:t>
            </a:r>
            <a:r>
              <a:rPr lang="en-US" sz="1600" err="1">
                <a:latin typeface="Montserrat" pitchFamily="2" charset="77"/>
              </a:rPr>
              <a:t>variedades</a:t>
            </a:r>
            <a:r>
              <a:rPr lang="en-US" sz="1600">
                <a:latin typeface="Montserrat" pitchFamily="2" charset="77"/>
              </a:rPr>
              <a:t> de vino </a:t>
            </a:r>
            <a:r>
              <a:rPr lang="en-US" sz="1600" err="1">
                <a:latin typeface="Montserrat" pitchFamily="2" charset="77"/>
              </a:rPr>
              <a:t>blanco</a:t>
            </a:r>
            <a:r>
              <a:rPr lang="en-US" sz="1600">
                <a:latin typeface="Montserrat" pitchFamily="2" charset="77"/>
              </a:rPr>
              <a:t> </a:t>
            </a:r>
            <a:r>
              <a:rPr lang="en-US" sz="1600" err="1">
                <a:latin typeface="Montserrat" pitchFamily="2" charset="77"/>
              </a:rPr>
              <a:t>más</a:t>
            </a:r>
            <a:r>
              <a:rPr lang="en-US" sz="1600">
                <a:latin typeface="Montserrat" pitchFamily="2" charset="77"/>
              </a:rPr>
              <a:t> </a:t>
            </a:r>
            <a:r>
              <a:rPr lang="en-US" sz="1600" err="1">
                <a:latin typeface="Montserrat" pitchFamily="2" charset="77"/>
              </a:rPr>
              <a:t>importantes</a:t>
            </a:r>
            <a:r>
              <a:rPr lang="en-US" sz="1600">
                <a:latin typeface="Montserrat" pitchFamily="2" charset="77"/>
              </a:rPr>
              <a:t> son Marsanne, Roussanne y Viognier. </a:t>
            </a:r>
            <a:r>
              <a:rPr lang="en-US" sz="1600" err="1">
                <a:latin typeface="Montserrat" pitchFamily="2" charset="77"/>
              </a:rPr>
              <a:t>En</a:t>
            </a:r>
            <a:r>
              <a:rPr lang="en-US" sz="1600">
                <a:latin typeface="Montserrat" pitchFamily="2" charset="77"/>
              </a:rPr>
              <a:t> </a:t>
            </a:r>
            <a:r>
              <a:rPr lang="en-US" sz="1600" err="1">
                <a:latin typeface="Montserrat" pitchFamily="2" charset="77"/>
              </a:rPr>
              <a:t>su</a:t>
            </a:r>
            <a:r>
              <a:rPr lang="en-US" sz="1600">
                <a:latin typeface="Montserrat" pitchFamily="2" charset="77"/>
              </a:rPr>
              <a:t> </a:t>
            </a:r>
            <a:r>
              <a:rPr lang="en-US" sz="1600" err="1">
                <a:latin typeface="Montserrat" pitchFamily="2" charset="77"/>
              </a:rPr>
              <a:t>mayoría</a:t>
            </a:r>
            <a:r>
              <a:rPr lang="en-US" sz="1600">
                <a:latin typeface="Montserrat" pitchFamily="2" charset="77"/>
              </a:rPr>
              <a:t>, </a:t>
            </a:r>
            <a:r>
              <a:rPr lang="en-US" sz="1600" err="1">
                <a:latin typeface="Montserrat" pitchFamily="2" charset="77"/>
              </a:rPr>
              <a:t>los</a:t>
            </a:r>
            <a:r>
              <a:rPr lang="en-US" sz="1600">
                <a:latin typeface="Montserrat" pitchFamily="2" charset="77"/>
              </a:rPr>
              <a:t> vinos </a:t>
            </a:r>
            <a:r>
              <a:rPr lang="en-US" sz="1600" err="1">
                <a:latin typeface="Montserrat" pitchFamily="2" charset="77"/>
              </a:rPr>
              <a:t>tintos</a:t>
            </a:r>
            <a:r>
              <a:rPr lang="en-US" sz="1600">
                <a:latin typeface="Montserrat" pitchFamily="2" charset="77"/>
              </a:rPr>
              <a:t> </a:t>
            </a:r>
            <a:r>
              <a:rPr lang="en-US" sz="1600" err="1">
                <a:latin typeface="Montserrat" pitchFamily="2" charset="77"/>
              </a:rPr>
              <a:t>oscuros</a:t>
            </a:r>
            <a:r>
              <a:rPr lang="en-US" sz="1600">
                <a:latin typeface="Montserrat" pitchFamily="2" charset="77"/>
              </a:rPr>
              <a:t> y </a:t>
            </a:r>
            <a:r>
              <a:rPr lang="en-US" sz="1600" err="1">
                <a:latin typeface="Montserrat" pitchFamily="2" charset="77"/>
              </a:rPr>
              <a:t>ricos</a:t>
            </a:r>
            <a:r>
              <a:rPr lang="en-US" sz="1600">
                <a:latin typeface="Montserrat" pitchFamily="2" charset="77"/>
              </a:rPr>
              <a:t> </a:t>
            </a:r>
            <a:r>
              <a:rPr lang="en-US" sz="1600" err="1">
                <a:latin typeface="Montserrat" pitchFamily="2" charset="77"/>
              </a:rPr>
              <a:t>en</a:t>
            </a:r>
            <a:r>
              <a:rPr lang="en-US" sz="1600">
                <a:latin typeface="Montserrat" pitchFamily="2" charset="77"/>
              </a:rPr>
              <a:t> </a:t>
            </a:r>
            <a:r>
              <a:rPr lang="en-US" sz="1600" err="1">
                <a:latin typeface="Montserrat" pitchFamily="2" charset="77"/>
              </a:rPr>
              <a:t>taninos</a:t>
            </a:r>
            <a:r>
              <a:rPr lang="en-US" sz="1600">
                <a:latin typeface="Montserrat" pitchFamily="2" charset="77"/>
              </a:rPr>
              <a:t> </a:t>
            </a:r>
            <a:r>
              <a:rPr lang="en-US" sz="1600" err="1">
                <a:latin typeface="Montserrat" pitchFamily="2" charset="77"/>
              </a:rPr>
              <a:t>también</a:t>
            </a:r>
            <a:r>
              <a:rPr lang="en-US" sz="1600">
                <a:latin typeface="Montserrat" pitchFamily="2" charset="77"/>
              </a:rPr>
              <a:t> se </a:t>
            </a:r>
            <a:r>
              <a:rPr lang="en-US" sz="1600" err="1">
                <a:latin typeface="Montserrat" pitchFamily="2" charset="77"/>
              </a:rPr>
              <a:t>producen</a:t>
            </a:r>
            <a:r>
              <a:rPr lang="en-US" sz="1600">
                <a:latin typeface="Montserrat" pitchFamily="2" charset="77"/>
              </a:rPr>
              <a:t> </a:t>
            </a:r>
            <a:r>
              <a:rPr lang="en-US" sz="1600" err="1">
                <a:latin typeface="Montserrat" pitchFamily="2" charset="77"/>
              </a:rPr>
              <a:t>en</a:t>
            </a:r>
            <a:r>
              <a:rPr lang="en-US" sz="1600">
                <a:latin typeface="Montserrat" pitchFamily="2" charset="77"/>
              </a:rPr>
              <a:t> </a:t>
            </a:r>
            <a:r>
              <a:rPr lang="en-US" sz="1600" err="1">
                <a:latin typeface="Montserrat" pitchFamily="2" charset="77"/>
              </a:rPr>
              <a:t>mayores</a:t>
            </a:r>
            <a:r>
              <a:rPr lang="en-US" sz="1600">
                <a:latin typeface="Montserrat" pitchFamily="2" charset="77"/>
              </a:rPr>
              <a:t> </a:t>
            </a:r>
            <a:r>
              <a:rPr lang="en-US" sz="1600" err="1">
                <a:latin typeface="Montserrat" pitchFamily="2" charset="77"/>
              </a:rPr>
              <a:t>cantidades</a:t>
            </a:r>
            <a:r>
              <a:rPr lang="en-US" sz="1600">
                <a:latin typeface="Montserrat" pitchFamily="2" charset="77"/>
              </a:rPr>
              <a:t> </a:t>
            </a:r>
            <a:r>
              <a:rPr lang="en-US" sz="1600" err="1">
                <a:latin typeface="Montserrat" pitchFamily="2" charset="77"/>
              </a:rPr>
              <a:t>como</a:t>
            </a:r>
            <a:r>
              <a:rPr lang="en-US" sz="1600">
                <a:latin typeface="Montserrat" pitchFamily="2" charset="77"/>
              </a:rPr>
              <a:t> </a:t>
            </a:r>
            <a:r>
              <a:rPr lang="en-US" sz="1600" b="1" err="1">
                <a:latin typeface="Montserrat" pitchFamily="2" charset="77"/>
              </a:rPr>
              <a:t>monovarietales</a:t>
            </a:r>
            <a:r>
              <a:rPr lang="en-US" sz="1600">
                <a:latin typeface="Montserrat" pitchFamily="2" charset="77"/>
              </a:rPr>
              <a:t>. </a:t>
            </a:r>
            <a:r>
              <a:rPr lang="en-US" sz="1600" err="1">
                <a:latin typeface="Montserrat" pitchFamily="2" charset="77"/>
              </a:rPr>
              <a:t>Suelen</a:t>
            </a:r>
            <a:r>
              <a:rPr lang="en-US" sz="1600">
                <a:latin typeface="Montserrat" pitchFamily="2" charset="77"/>
              </a:rPr>
              <a:t> </a:t>
            </a:r>
            <a:r>
              <a:rPr lang="en-US" sz="1600" err="1">
                <a:latin typeface="Montserrat" pitchFamily="2" charset="77"/>
              </a:rPr>
              <a:t>envejecerse</a:t>
            </a:r>
            <a:r>
              <a:rPr lang="en-US" sz="1600">
                <a:latin typeface="Montserrat" pitchFamily="2" charset="77"/>
              </a:rPr>
              <a:t> de forma </a:t>
            </a:r>
            <a:r>
              <a:rPr lang="en-US" sz="1600" err="1">
                <a:latin typeface="Montserrat" pitchFamily="2" charset="77"/>
              </a:rPr>
              <a:t>clásica</a:t>
            </a:r>
            <a:r>
              <a:rPr lang="en-US" sz="1600">
                <a:latin typeface="Montserrat" pitchFamily="2" charset="77"/>
              </a:rPr>
              <a:t>. </a:t>
            </a:r>
            <a:r>
              <a:rPr lang="en-US" sz="1600" err="1">
                <a:latin typeface="Montserrat" pitchFamily="2" charset="77"/>
              </a:rPr>
              <a:t>Excepto</a:t>
            </a:r>
            <a:r>
              <a:rPr lang="en-US" sz="1600">
                <a:latin typeface="Montserrat" pitchFamily="2" charset="77"/>
              </a:rPr>
              <a:t> roble nuevo. </a:t>
            </a:r>
          </a:p>
          <a:p>
            <a:pPr marL="342900" indent="-342900" algn="just">
              <a:lnSpc>
                <a:spcPct val="150000"/>
              </a:lnSpc>
              <a:buClr>
                <a:schemeClr val="accent1">
                  <a:lumMod val="60000"/>
                  <a:lumOff val="40000"/>
                </a:schemeClr>
              </a:buClr>
              <a:buFont typeface="Arial" panose="020B0604020202020204" pitchFamily="34" charset="0"/>
              <a:buChar char="•"/>
            </a:pPr>
            <a:r>
              <a:rPr lang="en-US" sz="1600">
                <a:latin typeface="Montserrat" pitchFamily="2" charset="77"/>
              </a:rPr>
              <a:t>Este es </a:t>
            </a:r>
            <a:r>
              <a:rPr lang="en-US" sz="1600" err="1">
                <a:latin typeface="Montserrat" pitchFamily="2" charset="77"/>
              </a:rPr>
              <a:t>lugar</a:t>
            </a:r>
            <a:r>
              <a:rPr lang="en-US" sz="1600">
                <a:latin typeface="Montserrat" pitchFamily="2" charset="77"/>
              </a:rPr>
              <a:t> de </a:t>
            </a:r>
            <a:r>
              <a:rPr lang="en-US" sz="1600" err="1">
                <a:latin typeface="Montserrat" pitchFamily="2" charset="77"/>
              </a:rPr>
              <a:t>nacimiento</a:t>
            </a:r>
            <a:r>
              <a:rPr lang="en-US" sz="1600">
                <a:latin typeface="Montserrat" pitchFamily="2" charset="77"/>
              </a:rPr>
              <a:t> de Syrah y </a:t>
            </a:r>
            <a:r>
              <a:rPr lang="en-US" sz="1600" err="1">
                <a:latin typeface="Montserrat" pitchFamily="2" charset="77"/>
              </a:rPr>
              <a:t>donde</a:t>
            </a:r>
            <a:r>
              <a:rPr lang="en-US" sz="1600">
                <a:latin typeface="Montserrat" pitchFamily="2" charset="77"/>
              </a:rPr>
              <a:t> </a:t>
            </a:r>
            <a:r>
              <a:rPr lang="en-US" sz="1600" err="1">
                <a:latin typeface="Montserrat" pitchFamily="2" charset="77"/>
              </a:rPr>
              <a:t>muchos</a:t>
            </a:r>
            <a:r>
              <a:rPr lang="en-US" sz="1600">
                <a:latin typeface="Montserrat" pitchFamily="2" charset="77"/>
              </a:rPr>
              <a:t> </a:t>
            </a:r>
            <a:r>
              <a:rPr lang="en-US" sz="1600" err="1">
                <a:latin typeface="Montserrat" pitchFamily="2" charset="77"/>
              </a:rPr>
              <a:t>amantes</a:t>
            </a:r>
            <a:r>
              <a:rPr lang="en-US" sz="1600">
                <a:latin typeface="Montserrat" pitchFamily="2" charset="77"/>
              </a:rPr>
              <a:t> del vino </a:t>
            </a:r>
            <a:r>
              <a:rPr lang="en-US" sz="1600" err="1">
                <a:latin typeface="Montserrat" pitchFamily="2" charset="77"/>
              </a:rPr>
              <a:t>encuentran</a:t>
            </a:r>
            <a:r>
              <a:rPr lang="en-US" sz="1600">
                <a:latin typeface="Montserrat" pitchFamily="2" charset="77"/>
              </a:rPr>
              <a:t> que </a:t>
            </a:r>
            <a:r>
              <a:rPr lang="en-US" sz="1600" err="1">
                <a:latin typeface="Montserrat" pitchFamily="2" charset="77"/>
              </a:rPr>
              <a:t>alcanza</a:t>
            </a:r>
            <a:r>
              <a:rPr lang="en-US" sz="1600">
                <a:latin typeface="Montserrat" pitchFamily="2" charset="77"/>
              </a:rPr>
              <a:t> </a:t>
            </a:r>
            <a:r>
              <a:rPr lang="en-US" sz="1600" err="1">
                <a:latin typeface="Montserrat" pitchFamily="2" charset="77"/>
              </a:rPr>
              <a:t>su</a:t>
            </a:r>
            <a:r>
              <a:rPr lang="en-US" sz="1600">
                <a:latin typeface="Montserrat" pitchFamily="2" charset="77"/>
              </a:rPr>
              <a:t> </a:t>
            </a:r>
            <a:r>
              <a:rPr lang="en-US" sz="1600" err="1">
                <a:latin typeface="Montserrat" pitchFamily="2" charset="77"/>
              </a:rPr>
              <a:t>máxima</a:t>
            </a:r>
            <a:r>
              <a:rPr lang="en-US" sz="1600">
                <a:latin typeface="Montserrat" pitchFamily="2" charset="77"/>
              </a:rPr>
              <a:t> </a:t>
            </a:r>
            <a:r>
              <a:rPr lang="en-US" sz="1600" err="1">
                <a:latin typeface="Montserrat" pitchFamily="2" charset="77"/>
              </a:rPr>
              <a:t>expresión</a:t>
            </a:r>
            <a:r>
              <a:rPr lang="en-US" sz="1600">
                <a:latin typeface="Montserrat" pitchFamily="2" charset="77"/>
              </a:rPr>
              <a:t>: con </a:t>
            </a:r>
            <a:r>
              <a:rPr lang="en-US" sz="1600" err="1">
                <a:latin typeface="Montserrat" pitchFamily="2" charset="77"/>
              </a:rPr>
              <a:t>mucho</a:t>
            </a:r>
            <a:r>
              <a:rPr lang="en-US" sz="1600">
                <a:latin typeface="Montserrat" pitchFamily="2" charset="77"/>
              </a:rPr>
              <a:t> </a:t>
            </a:r>
            <a:r>
              <a:rPr lang="en-US" sz="1600" err="1">
                <a:latin typeface="Montserrat" pitchFamily="2" charset="77"/>
              </a:rPr>
              <a:t>cuerpo</a:t>
            </a:r>
            <a:r>
              <a:rPr lang="en-US" sz="1600">
                <a:latin typeface="Montserrat" pitchFamily="2" charset="77"/>
              </a:rPr>
              <a:t>, </a:t>
            </a:r>
            <a:r>
              <a:rPr lang="en-US" sz="1600" err="1">
                <a:latin typeface="Montserrat" pitchFamily="2" charset="77"/>
              </a:rPr>
              <a:t>sabroso</a:t>
            </a:r>
            <a:r>
              <a:rPr lang="en-US" sz="1600">
                <a:latin typeface="Montserrat" pitchFamily="2" charset="77"/>
              </a:rPr>
              <a:t> y </a:t>
            </a:r>
            <a:r>
              <a:rPr lang="en-US" sz="1600" err="1">
                <a:latin typeface="Montserrat" pitchFamily="2" charset="77"/>
              </a:rPr>
              <a:t>elegante</a:t>
            </a:r>
            <a:r>
              <a:rPr lang="en-US" sz="1600">
                <a:latin typeface="Montserrat" pitchFamily="2" charset="77"/>
              </a:rPr>
              <a:t>. </a:t>
            </a:r>
          </a:p>
        </p:txBody>
      </p:sp>
      <p:cxnSp>
        <p:nvCxnSpPr>
          <p:cNvPr id="4" name="Straight Connector 3">
            <a:extLst>
              <a:ext uri="{FF2B5EF4-FFF2-40B4-BE49-F238E27FC236}">
                <a16:creationId xmlns:a16="http://schemas.microsoft.com/office/drawing/2014/main" id="{39451E65-D04D-CA2B-C181-5DF1C9AF6ADE}"/>
              </a:ext>
            </a:extLst>
          </p:cNvPr>
          <p:cNvCxnSpPr>
            <a:cxnSpLocks/>
          </p:cNvCxnSpPr>
          <p:nvPr/>
        </p:nvCxnSpPr>
        <p:spPr>
          <a:xfrm>
            <a:off x="729914" y="1574723"/>
            <a:ext cx="6664799"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28EFAF3-6E47-36BD-3637-FD13F6AF5F9B}"/>
              </a:ext>
            </a:extLst>
          </p:cNvPr>
          <p:cNvSpPr txBox="1"/>
          <p:nvPr/>
        </p:nvSpPr>
        <p:spPr>
          <a:xfrm>
            <a:off x="729914" y="1574076"/>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Ródano</a:t>
            </a:r>
            <a:r>
              <a:rPr lang="en-US" b="1">
                <a:solidFill>
                  <a:schemeClr val="tx1">
                    <a:lumMod val="65000"/>
                    <a:lumOff val="35000"/>
                  </a:schemeClr>
                </a:solidFill>
                <a:latin typeface="Montserrat" pitchFamily="2" charset="77"/>
              </a:rPr>
              <a:t> Norte</a:t>
            </a:r>
          </a:p>
        </p:txBody>
      </p:sp>
      <p:pic>
        <p:nvPicPr>
          <p:cNvPr id="7170" name="Picture 2" descr="Road trip through the Rhone Valley, France - The Good Life France">
            <a:extLst>
              <a:ext uri="{FF2B5EF4-FFF2-40B4-BE49-F238E27FC236}">
                <a16:creationId xmlns:a16="http://schemas.microsoft.com/office/drawing/2014/main" id="{36827A5A-AD94-49E9-B536-3930A8B75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4713" y="2184310"/>
            <a:ext cx="4473901" cy="335542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22180AA-2A36-152A-CB9C-5E9EC7D8D4F0}"/>
              </a:ext>
            </a:extLst>
          </p:cNvPr>
          <p:cNvSpPr txBox="1"/>
          <p:nvPr/>
        </p:nvSpPr>
        <p:spPr>
          <a:xfrm>
            <a:off x="9369469" y="6286987"/>
            <a:ext cx="2565646" cy="230832"/>
          </a:xfrm>
          <a:prstGeom prst="rect">
            <a:avLst/>
          </a:prstGeom>
          <a:noFill/>
        </p:spPr>
        <p:txBody>
          <a:bodyPr wrap="square" rtlCol="0">
            <a:spAutoFit/>
          </a:bodyPr>
          <a:lstStyle/>
          <a:p>
            <a:pPr algn="r"/>
            <a:r>
              <a:rPr lang="en-US" sz="900" err="1">
                <a:solidFill>
                  <a:schemeClr val="bg1">
                    <a:lumMod val="50000"/>
                  </a:schemeClr>
                </a:solidFill>
                <a:latin typeface="Prata" panose="00000500000000000000" pitchFamily="2" charset="0"/>
              </a:rPr>
              <a:t>Côtes</a:t>
            </a:r>
            <a:r>
              <a:rPr lang="en-US" sz="900">
                <a:solidFill>
                  <a:schemeClr val="bg1">
                    <a:lumMod val="50000"/>
                  </a:schemeClr>
                </a:solidFill>
                <a:latin typeface="Prata" panose="00000500000000000000" pitchFamily="2" charset="0"/>
              </a:rPr>
              <a:t>-du-Rhône | </a:t>
            </a:r>
            <a:r>
              <a:rPr lang="en-US" sz="900" err="1">
                <a:solidFill>
                  <a:schemeClr val="bg1">
                    <a:lumMod val="50000"/>
                  </a:schemeClr>
                </a:solidFill>
                <a:latin typeface="Prata" panose="00000500000000000000" pitchFamily="2" charset="0"/>
              </a:rPr>
              <a:t>Sammar</a:t>
            </a:r>
            <a:r>
              <a:rPr lang="en-US" sz="900">
                <a:solidFill>
                  <a:schemeClr val="bg1">
                    <a:lumMod val="50000"/>
                  </a:schemeClr>
                </a:solidFill>
                <a:latin typeface="Prata" panose="00000500000000000000" pitchFamily="2" charset="0"/>
              </a:rPr>
              <a:t> Saleh Castillo</a:t>
            </a:r>
          </a:p>
        </p:txBody>
      </p:sp>
    </p:spTree>
    <p:extLst>
      <p:ext uri="{BB962C8B-B14F-4D97-AF65-F5344CB8AC3E}">
        <p14:creationId xmlns:p14="http://schemas.microsoft.com/office/powerpoint/2010/main" val="4268381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358A369-D8BB-133A-9193-1DF5FC61528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1019" r="31019"/>
          <a:stretch>
            <a:fillRect/>
          </a:stretch>
        </p:blipFill>
        <p:spPr>
          <a:xfrm>
            <a:off x="7721305" y="515238"/>
            <a:ext cx="3885371" cy="5827487"/>
          </a:xfrm>
        </p:spPr>
      </p:pic>
      <p:sp>
        <p:nvSpPr>
          <p:cNvPr id="5" name="TextBox 4">
            <a:extLst>
              <a:ext uri="{FF2B5EF4-FFF2-40B4-BE49-F238E27FC236}">
                <a16:creationId xmlns:a16="http://schemas.microsoft.com/office/drawing/2014/main" id="{F5262846-D3CE-5608-9BAE-0F4B66163B3D}"/>
              </a:ext>
            </a:extLst>
          </p:cNvPr>
          <p:cNvSpPr txBox="1"/>
          <p:nvPr/>
        </p:nvSpPr>
        <p:spPr>
          <a:xfrm>
            <a:off x="442413" y="767616"/>
            <a:ext cx="6903338" cy="584775"/>
          </a:xfrm>
          <a:prstGeom prst="rect">
            <a:avLst/>
          </a:prstGeom>
          <a:noFill/>
        </p:spPr>
        <p:txBody>
          <a:bodyPr wrap="square" rtlCol="0">
            <a:spAutoFit/>
          </a:bodyPr>
          <a:lstStyle/>
          <a:p>
            <a:r>
              <a:rPr lang="en-US" sz="3200" b="1" err="1">
                <a:solidFill>
                  <a:srgbClr val="721D20"/>
                </a:solidFill>
                <a:latin typeface="Tahoma" panose="020B0604030504040204" pitchFamily="34" charset="0"/>
                <a:ea typeface="Tahoma" panose="020B0604030504040204" pitchFamily="34" charset="0"/>
                <a:cs typeface="Tahoma" panose="020B0604030504040204" pitchFamily="34" charset="0"/>
              </a:rPr>
              <a:t>Viticultura</a:t>
            </a:r>
            <a:r>
              <a:rPr lang="en-US" sz="3200" b="1">
                <a:solidFill>
                  <a:srgbClr val="721D20"/>
                </a:solidFill>
                <a:latin typeface="Tahoma" panose="020B0604030504040204" pitchFamily="34" charset="0"/>
                <a:ea typeface="Tahoma" panose="020B0604030504040204" pitchFamily="34" charset="0"/>
                <a:cs typeface="Tahoma" panose="020B0604030504040204" pitchFamily="34" charset="0"/>
              </a:rPr>
              <a:t>: </a:t>
            </a:r>
            <a:r>
              <a:rPr lang="en-US" sz="3200" b="1" err="1">
                <a:solidFill>
                  <a:srgbClr val="721D20"/>
                </a:solidFill>
                <a:latin typeface="Tahoma" panose="020B0604030504040204" pitchFamily="34" charset="0"/>
                <a:ea typeface="Tahoma" panose="020B0604030504040204" pitchFamily="34" charset="0"/>
                <a:cs typeface="Tahoma" panose="020B0604030504040204" pitchFamily="34" charset="0"/>
              </a:rPr>
              <a:t>Prácticas</a:t>
            </a:r>
            <a:r>
              <a:rPr lang="en-US" sz="3200" b="1">
                <a:solidFill>
                  <a:srgbClr val="721D20"/>
                </a:solidFill>
                <a:latin typeface="Tahoma" panose="020B0604030504040204" pitchFamily="34" charset="0"/>
                <a:ea typeface="Tahoma" panose="020B0604030504040204" pitchFamily="34" charset="0"/>
                <a:cs typeface="Tahoma" panose="020B0604030504040204" pitchFamily="34" charset="0"/>
              </a:rPr>
              <a:t> de la zona</a:t>
            </a:r>
            <a:endParaRPr lang="en-US" sz="3200">
              <a:solidFill>
                <a:schemeClr val="accent1"/>
              </a:solidFill>
              <a:latin typeface="+mj-lt"/>
            </a:endParaRPr>
          </a:p>
        </p:txBody>
      </p:sp>
      <p:cxnSp>
        <p:nvCxnSpPr>
          <p:cNvPr id="6" name="Straight Connector 5">
            <a:extLst>
              <a:ext uri="{FF2B5EF4-FFF2-40B4-BE49-F238E27FC236}">
                <a16:creationId xmlns:a16="http://schemas.microsoft.com/office/drawing/2014/main" id="{5ECB730E-E9CA-19D7-02BE-3BF3625BD6E0}"/>
              </a:ext>
            </a:extLst>
          </p:cNvPr>
          <p:cNvCxnSpPr>
            <a:cxnSpLocks/>
          </p:cNvCxnSpPr>
          <p:nvPr/>
        </p:nvCxnSpPr>
        <p:spPr>
          <a:xfrm>
            <a:off x="418487" y="1495641"/>
            <a:ext cx="6664799"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180258A-811E-E081-35CE-4D69A53BA835}"/>
              </a:ext>
            </a:extLst>
          </p:cNvPr>
          <p:cNvSpPr txBox="1"/>
          <p:nvPr/>
        </p:nvSpPr>
        <p:spPr>
          <a:xfrm>
            <a:off x="729914" y="1651483"/>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Ródano</a:t>
            </a:r>
            <a:r>
              <a:rPr lang="en-US" b="1">
                <a:solidFill>
                  <a:schemeClr val="tx1">
                    <a:lumMod val="65000"/>
                    <a:lumOff val="35000"/>
                  </a:schemeClr>
                </a:solidFill>
                <a:latin typeface="Montserrat" pitchFamily="2" charset="77"/>
              </a:rPr>
              <a:t> Sur</a:t>
            </a:r>
          </a:p>
        </p:txBody>
      </p:sp>
      <p:sp>
        <p:nvSpPr>
          <p:cNvPr id="8" name="TextBox 7">
            <a:extLst>
              <a:ext uri="{FF2B5EF4-FFF2-40B4-BE49-F238E27FC236}">
                <a16:creationId xmlns:a16="http://schemas.microsoft.com/office/drawing/2014/main" id="{94468964-BE4D-4E2A-B1EF-0C9BF0D71C0B}"/>
              </a:ext>
            </a:extLst>
          </p:cNvPr>
          <p:cNvSpPr txBox="1"/>
          <p:nvPr/>
        </p:nvSpPr>
        <p:spPr>
          <a:xfrm>
            <a:off x="729914" y="2710690"/>
            <a:ext cx="6041947" cy="2636043"/>
          </a:xfrm>
          <a:prstGeom prst="rect">
            <a:avLst/>
          </a:prstGeom>
          <a:noFill/>
        </p:spPr>
        <p:txBody>
          <a:bodyPr wrap="square" rtlCol="0">
            <a:spAutoFit/>
          </a:bodyPr>
          <a:lstStyle/>
          <a:p>
            <a:pPr marL="342900" indent="-342900" algn="just">
              <a:lnSpc>
                <a:spcPct val="150000"/>
              </a:lnSpc>
              <a:buClr>
                <a:schemeClr val="accent1">
                  <a:lumMod val="60000"/>
                  <a:lumOff val="40000"/>
                </a:schemeClr>
              </a:buClr>
              <a:buFont typeface="Arial" panose="020B0604020202020204" pitchFamily="34" charset="0"/>
              <a:buChar char="•"/>
            </a:pPr>
            <a:r>
              <a:rPr lang="en-US" sz="1600">
                <a:latin typeface="Montserrat" pitchFamily="2" charset="77"/>
              </a:rPr>
              <a:t>La Syrah </a:t>
            </a:r>
            <a:r>
              <a:rPr lang="en-US" sz="1600" err="1">
                <a:latin typeface="Montserrat" pitchFamily="2" charset="77"/>
              </a:rPr>
              <a:t>domina</a:t>
            </a:r>
            <a:r>
              <a:rPr lang="en-US" sz="1600">
                <a:latin typeface="Montserrat" pitchFamily="2" charset="77"/>
              </a:rPr>
              <a:t> </a:t>
            </a:r>
            <a:r>
              <a:rPr lang="en-US" sz="1600" err="1">
                <a:latin typeface="Montserrat" pitchFamily="2" charset="77"/>
              </a:rPr>
              <a:t>aquí</a:t>
            </a:r>
            <a:r>
              <a:rPr lang="en-US" sz="1600">
                <a:latin typeface="Montserrat" pitchFamily="2" charset="77"/>
              </a:rPr>
              <a:t> y es la </a:t>
            </a:r>
            <a:r>
              <a:rPr lang="en-US" sz="1600" err="1">
                <a:latin typeface="Montserrat" pitchFamily="2" charset="77"/>
              </a:rPr>
              <a:t>única</a:t>
            </a:r>
            <a:r>
              <a:rPr lang="en-US" sz="1600">
                <a:latin typeface="Montserrat" pitchFamily="2" charset="77"/>
              </a:rPr>
              <a:t> </a:t>
            </a:r>
            <a:r>
              <a:rPr lang="en-US" sz="1600" err="1">
                <a:latin typeface="Montserrat" pitchFamily="2" charset="77"/>
              </a:rPr>
              <a:t>variedad</a:t>
            </a:r>
            <a:r>
              <a:rPr lang="en-US" sz="1600">
                <a:latin typeface="Montserrat" pitchFamily="2" charset="77"/>
              </a:rPr>
              <a:t> de </a:t>
            </a:r>
            <a:r>
              <a:rPr lang="en-US" sz="1600" err="1">
                <a:latin typeface="Montserrat" pitchFamily="2" charset="77"/>
              </a:rPr>
              <a:t>uva</a:t>
            </a:r>
            <a:r>
              <a:rPr lang="en-US" sz="1600">
                <a:latin typeface="Montserrat" pitchFamily="2" charset="77"/>
              </a:rPr>
              <a:t> </a:t>
            </a:r>
            <a:r>
              <a:rPr lang="en-US" sz="1600" err="1">
                <a:latin typeface="Montserrat" pitchFamily="2" charset="77"/>
              </a:rPr>
              <a:t>tinta</a:t>
            </a:r>
            <a:r>
              <a:rPr lang="en-US" sz="1600">
                <a:latin typeface="Montserrat" pitchFamily="2" charset="77"/>
              </a:rPr>
              <a:t> </a:t>
            </a:r>
            <a:r>
              <a:rPr lang="en-US" sz="1600" err="1">
                <a:latin typeface="Montserrat" pitchFamily="2" charset="77"/>
              </a:rPr>
              <a:t>permitida</a:t>
            </a:r>
            <a:r>
              <a:rPr lang="en-US" sz="1600">
                <a:latin typeface="Montserrat" pitchFamily="2" charset="77"/>
              </a:rPr>
              <a:t>. Las </a:t>
            </a:r>
            <a:r>
              <a:rPr lang="en-US" sz="1600" err="1">
                <a:latin typeface="Montserrat" pitchFamily="2" charset="77"/>
              </a:rPr>
              <a:t>variedades</a:t>
            </a:r>
            <a:r>
              <a:rPr lang="en-US" sz="1600">
                <a:latin typeface="Montserrat" pitchFamily="2" charset="77"/>
              </a:rPr>
              <a:t> de vino </a:t>
            </a:r>
            <a:r>
              <a:rPr lang="en-US" sz="1600" err="1">
                <a:latin typeface="Montserrat" pitchFamily="2" charset="77"/>
              </a:rPr>
              <a:t>blanco</a:t>
            </a:r>
            <a:r>
              <a:rPr lang="en-US" sz="1600">
                <a:latin typeface="Montserrat" pitchFamily="2" charset="77"/>
              </a:rPr>
              <a:t> </a:t>
            </a:r>
            <a:r>
              <a:rPr lang="en-US" sz="1600" err="1">
                <a:latin typeface="Montserrat" pitchFamily="2" charset="77"/>
              </a:rPr>
              <a:t>más</a:t>
            </a:r>
            <a:r>
              <a:rPr lang="en-US" sz="1600">
                <a:latin typeface="Montserrat" pitchFamily="2" charset="77"/>
              </a:rPr>
              <a:t> </a:t>
            </a:r>
            <a:r>
              <a:rPr lang="en-US" sz="1600" err="1">
                <a:latin typeface="Montserrat" pitchFamily="2" charset="77"/>
              </a:rPr>
              <a:t>importantes</a:t>
            </a:r>
            <a:r>
              <a:rPr lang="en-US" sz="1600">
                <a:latin typeface="Montserrat" pitchFamily="2" charset="77"/>
              </a:rPr>
              <a:t> son Marsanne, Roussanne y Viognier. </a:t>
            </a:r>
            <a:r>
              <a:rPr lang="en-US" sz="1600" err="1">
                <a:latin typeface="Montserrat" pitchFamily="2" charset="77"/>
              </a:rPr>
              <a:t>En</a:t>
            </a:r>
            <a:r>
              <a:rPr lang="en-US" sz="1600">
                <a:latin typeface="Montserrat" pitchFamily="2" charset="77"/>
              </a:rPr>
              <a:t> </a:t>
            </a:r>
            <a:r>
              <a:rPr lang="en-US" sz="1600" err="1">
                <a:latin typeface="Montserrat" pitchFamily="2" charset="77"/>
              </a:rPr>
              <a:t>su</a:t>
            </a:r>
            <a:r>
              <a:rPr lang="en-US" sz="1600">
                <a:latin typeface="Montserrat" pitchFamily="2" charset="77"/>
              </a:rPr>
              <a:t> </a:t>
            </a:r>
            <a:r>
              <a:rPr lang="en-US" sz="1600" err="1">
                <a:latin typeface="Montserrat" pitchFamily="2" charset="77"/>
              </a:rPr>
              <a:t>mayoría</a:t>
            </a:r>
            <a:r>
              <a:rPr lang="en-US" sz="1600">
                <a:latin typeface="Montserrat" pitchFamily="2" charset="77"/>
              </a:rPr>
              <a:t>, </a:t>
            </a:r>
            <a:r>
              <a:rPr lang="en-US" sz="1600" err="1">
                <a:latin typeface="Montserrat" pitchFamily="2" charset="77"/>
              </a:rPr>
              <a:t>los</a:t>
            </a:r>
            <a:r>
              <a:rPr lang="en-US" sz="1600">
                <a:latin typeface="Montserrat" pitchFamily="2" charset="77"/>
              </a:rPr>
              <a:t> vinos </a:t>
            </a:r>
            <a:r>
              <a:rPr lang="en-US" sz="1600" err="1">
                <a:latin typeface="Montserrat" pitchFamily="2" charset="77"/>
              </a:rPr>
              <a:t>tintos</a:t>
            </a:r>
            <a:r>
              <a:rPr lang="en-US" sz="1600">
                <a:latin typeface="Montserrat" pitchFamily="2" charset="77"/>
              </a:rPr>
              <a:t> </a:t>
            </a:r>
            <a:r>
              <a:rPr lang="en-US" sz="1600" err="1">
                <a:latin typeface="Montserrat" pitchFamily="2" charset="77"/>
              </a:rPr>
              <a:t>oscuros</a:t>
            </a:r>
            <a:r>
              <a:rPr lang="en-US" sz="1600">
                <a:latin typeface="Montserrat" pitchFamily="2" charset="77"/>
              </a:rPr>
              <a:t> y </a:t>
            </a:r>
            <a:r>
              <a:rPr lang="en-US" sz="1600" err="1">
                <a:latin typeface="Montserrat" pitchFamily="2" charset="77"/>
              </a:rPr>
              <a:t>ricos</a:t>
            </a:r>
            <a:r>
              <a:rPr lang="en-US" sz="1600">
                <a:latin typeface="Montserrat" pitchFamily="2" charset="77"/>
              </a:rPr>
              <a:t> </a:t>
            </a:r>
            <a:r>
              <a:rPr lang="en-US" sz="1600" err="1">
                <a:latin typeface="Montserrat" pitchFamily="2" charset="77"/>
              </a:rPr>
              <a:t>en</a:t>
            </a:r>
            <a:r>
              <a:rPr lang="en-US" sz="1600">
                <a:latin typeface="Montserrat" pitchFamily="2" charset="77"/>
              </a:rPr>
              <a:t> </a:t>
            </a:r>
            <a:r>
              <a:rPr lang="en-US" sz="1600" err="1">
                <a:latin typeface="Montserrat" pitchFamily="2" charset="77"/>
              </a:rPr>
              <a:t>taninos</a:t>
            </a:r>
            <a:r>
              <a:rPr lang="en-US" sz="1600">
                <a:latin typeface="Montserrat" pitchFamily="2" charset="77"/>
              </a:rPr>
              <a:t> </a:t>
            </a:r>
            <a:r>
              <a:rPr lang="en-US" sz="1600" err="1">
                <a:latin typeface="Montserrat" pitchFamily="2" charset="77"/>
              </a:rPr>
              <a:t>también</a:t>
            </a:r>
            <a:r>
              <a:rPr lang="en-US" sz="1600">
                <a:latin typeface="Montserrat" pitchFamily="2" charset="77"/>
              </a:rPr>
              <a:t> se </a:t>
            </a:r>
            <a:r>
              <a:rPr lang="en-US" sz="1600" err="1">
                <a:latin typeface="Montserrat" pitchFamily="2" charset="77"/>
              </a:rPr>
              <a:t>producen</a:t>
            </a:r>
            <a:r>
              <a:rPr lang="en-US" sz="1600">
                <a:latin typeface="Montserrat" pitchFamily="2" charset="77"/>
              </a:rPr>
              <a:t> </a:t>
            </a:r>
            <a:r>
              <a:rPr lang="en-US" sz="1600" err="1">
                <a:latin typeface="Montserrat" pitchFamily="2" charset="77"/>
              </a:rPr>
              <a:t>en</a:t>
            </a:r>
            <a:r>
              <a:rPr lang="en-US" sz="1600">
                <a:latin typeface="Montserrat" pitchFamily="2" charset="77"/>
              </a:rPr>
              <a:t> </a:t>
            </a:r>
            <a:r>
              <a:rPr lang="en-US" sz="1600" err="1">
                <a:latin typeface="Montserrat" pitchFamily="2" charset="77"/>
              </a:rPr>
              <a:t>mayores</a:t>
            </a:r>
            <a:r>
              <a:rPr lang="en-US" sz="1600">
                <a:latin typeface="Montserrat" pitchFamily="2" charset="77"/>
              </a:rPr>
              <a:t> </a:t>
            </a:r>
            <a:r>
              <a:rPr lang="en-US" sz="1600" err="1">
                <a:latin typeface="Montserrat" pitchFamily="2" charset="77"/>
              </a:rPr>
              <a:t>cantidades</a:t>
            </a:r>
            <a:r>
              <a:rPr lang="en-US" sz="1600">
                <a:latin typeface="Montserrat" pitchFamily="2" charset="77"/>
              </a:rPr>
              <a:t> </a:t>
            </a:r>
            <a:r>
              <a:rPr lang="en-US" sz="1600" err="1">
                <a:latin typeface="Montserrat" pitchFamily="2" charset="77"/>
              </a:rPr>
              <a:t>como</a:t>
            </a:r>
            <a:r>
              <a:rPr lang="en-US" sz="1600">
                <a:latin typeface="Montserrat" pitchFamily="2" charset="77"/>
              </a:rPr>
              <a:t> </a:t>
            </a:r>
            <a:r>
              <a:rPr lang="en-US" sz="1600" err="1">
                <a:latin typeface="Montserrat" pitchFamily="2" charset="77"/>
              </a:rPr>
              <a:t>monovarietales</a:t>
            </a:r>
            <a:r>
              <a:rPr lang="en-US" sz="1600">
                <a:latin typeface="Montserrat" pitchFamily="2" charset="77"/>
              </a:rPr>
              <a:t>. </a:t>
            </a:r>
            <a:r>
              <a:rPr lang="en-US" sz="1600" err="1">
                <a:latin typeface="Montserrat" pitchFamily="2" charset="77"/>
              </a:rPr>
              <a:t>Suelen</a:t>
            </a:r>
            <a:r>
              <a:rPr lang="en-US" sz="1600">
                <a:latin typeface="Montserrat" pitchFamily="2" charset="77"/>
              </a:rPr>
              <a:t> </a:t>
            </a:r>
            <a:r>
              <a:rPr lang="en-US" sz="1600" err="1">
                <a:latin typeface="Montserrat" pitchFamily="2" charset="77"/>
              </a:rPr>
              <a:t>envejecerse</a:t>
            </a:r>
            <a:r>
              <a:rPr lang="en-US" sz="1600">
                <a:latin typeface="Montserrat" pitchFamily="2" charset="77"/>
              </a:rPr>
              <a:t> de forma </a:t>
            </a:r>
            <a:r>
              <a:rPr lang="en-US" sz="1600" err="1">
                <a:latin typeface="Montserrat" pitchFamily="2" charset="77"/>
              </a:rPr>
              <a:t>clásica</a:t>
            </a:r>
            <a:r>
              <a:rPr lang="en-US" sz="1600">
                <a:latin typeface="Montserrat" pitchFamily="2" charset="77"/>
              </a:rPr>
              <a:t>. </a:t>
            </a:r>
            <a:r>
              <a:rPr lang="en-US" sz="1600" err="1">
                <a:latin typeface="Montserrat" pitchFamily="2" charset="77"/>
              </a:rPr>
              <a:t>Excepto</a:t>
            </a:r>
            <a:r>
              <a:rPr lang="en-US" sz="1600">
                <a:latin typeface="Montserrat" pitchFamily="2" charset="77"/>
              </a:rPr>
              <a:t> roble nuevo. </a:t>
            </a:r>
          </a:p>
        </p:txBody>
      </p:sp>
    </p:spTree>
    <p:extLst>
      <p:ext uri="{BB962C8B-B14F-4D97-AF65-F5344CB8AC3E}">
        <p14:creationId xmlns:p14="http://schemas.microsoft.com/office/powerpoint/2010/main" val="2142744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20CD78-6C33-AFF5-5133-3EB9B1DD9D9E}"/>
              </a:ext>
            </a:extLst>
          </p:cNvPr>
          <p:cNvSpPr txBox="1"/>
          <p:nvPr/>
        </p:nvSpPr>
        <p:spPr>
          <a:xfrm>
            <a:off x="729915" y="935497"/>
            <a:ext cx="6284496" cy="954107"/>
          </a:xfrm>
          <a:prstGeom prst="rect">
            <a:avLst/>
          </a:prstGeom>
          <a:noFill/>
        </p:spPr>
        <p:txBody>
          <a:bodyPr wrap="square" rtlCol="0">
            <a:spAutoFit/>
          </a:bodyPr>
          <a:lstStyle/>
          <a:p>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Sub- </a:t>
            </a:r>
            <a:r>
              <a:rPr lang="en-US" sz="2800" b="1" err="1">
                <a:solidFill>
                  <a:srgbClr val="721D20"/>
                </a:solidFill>
                <a:latin typeface="Tahoma" panose="020B0604030504040204" pitchFamily="34" charset="0"/>
                <a:ea typeface="Tahoma" panose="020B0604030504040204" pitchFamily="34" charset="0"/>
                <a:cs typeface="Tahoma" panose="020B0604030504040204" pitchFamily="34" charset="0"/>
              </a:rPr>
              <a:t>regiones</a:t>
            </a:r>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 de la region: NORTE</a:t>
            </a:r>
            <a:endParaRPr lang="en-US" sz="2800">
              <a:solidFill>
                <a:schemeClr val="accent1"/>
              </a:solidFill>
              <a:latin typeface="+mj-lt"/>
            </a:endParaRPr>
          </a:p>
        </p:txBody>
      </p:sp>
      <p:cxnSp>
        <p:nvCxnSpPr>
          <p:cNvPr id="4" name="Straight Connector 3">
            <a:extLst>
              <a:ext uri="{FF2B5EF4-FFF2-40B4-BE49-F238E27FC236}">
                <a16:creationId xmlns:a16="http://schemas.microsoft.com/office/drawing/2014/main" id="{39451E65-D04D-CA2B-C181-5DF1C9AF6ADE}"/>
              </a:ext>
            </a:extLst>
          </p:cNvPr>
          <p:cNvCxnSpPr>
            <a:cxnSpLocks/>
          </p:cNvCxnSpPr>
          <p:nvPr/>
        </p:nvCxnSpPr>
        <p:spPr>
          <a:xfrm>
            <a:off x="729913" y="1779260"/>
            <a:ext cx="494517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36B9D2A-C2C8-24F0-07E3-026D4E7F737A}"/>
              </a:ext>
            </a:extLst>
          </p:cNvPr>
          <p:cNvSpPr txBox="1"/>
          <p:nvPr/>
        </p:nvSpPr>
        <p:spPr>
          <a:xfrm>
            <a:off x="729913" y="2350999"/>
            <a:ext cx="7118687" cy="1323439"/>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sz="1600" err="1">
                <a:latin typeface="Montserrat" pitchFamily="2" charset="77"/>
              </a:rPr>
              <a:t>Siglo</a:t>
            </a:r>
            <a:r>
              <a:rPr lang="en-US" sz="1600">
                <a:latin typeface="Montserrat" pitchFamily="2" charset="77"/>
              </a:rPr>
              <a:t> XIX : </a:t>
            </a:r>
            <a:r>
              <a:rPr lang="en-US" sz="1600" err="1">
                <a:latin typeface="Montserrat" pitchFamily="2" charset="77"/>
              </a:rPr>
              <a:t>Filoxera</a:t>
            </a:r>
            <a:r>
              <a:rPr lang="en-US" sz="1600">
                <a:latin typeface="Montserrat" pitchFamily="2" charset="77"/>
              </a:rPr>
              <a:t> </a:t>
            </a:r>
          </a:p>
          <a:p>
            <a:pPr marL="342900" indent="-342900">
              <a:buClr>
                <a:schemeClr val="accent1">
                  <a:lumMod val="60000"/>
                  <a:lumOff val="40000"/>
                </a:schemeClr>
              </a:buClr>
              <a:buFont typeface="Arial" panose="020B0604020202020204" pitchFamily="34" charset="0"/>
              <a:buChar char="•"/>
            </a:pPr>
            <a:r>
              <a:rPr lang="en-US" sz="1600">
                <a:latin typeface="Montserrat" pitchFamily="2" charset="77"/>
              </a:rPr>
              <a:t>1990:  </a:t>
            </a:r>
            <a:r>
              <a:rPr lang="en-US" sz="1600" err="1">
                <a:latin typeface="Montserrat" pitchFamily="2" charset="77"/>
              </a:rPr>
              <a:t>Iniciativa</a:t>
            </a:r>
            <a:r>
              <a:rPr lang="en-US" sz="1600">
                <a:latin typeface="Montserrat" pitchFamily="2" charset="77"/>
              </a:rPr>
              <a:t>  para </a:t>
            </a:r>
            <a:r>
              <a:rPr lang="en-US" sz="1600" err="1">
                <a:latin typeface="Montserrat" pitchFamily="2" charset="77"/>
              </a:rPr>
              <a:t>recuperar</a:t>
            </a:r>
            <a:r>
              <a:rPr lang="en-US" sz="1600">
                <a:latin typeface="Montserrat" pitchFamily="2" charset="77"/>
              </a:rPr>
              <a:t> la tierra para la vid</a:t>
            </a:r>
          </a:p>
          <a:p>
            <a:pPr marL="342900" indent="-342900">
              <a:buClr>
                <a:schemeClr val="accent1">
                  <a:lumMod val="60000"/>
                  <a:lumOff val="40000"/>
                </a:schemeClr>
              </a:buClr>
              <a:buFont typeface="Arial" panose="020B0604020202020204" pitchFamily="34" charset="0"/>
              <a:buChar char="•"/>
            </a:pPr>
            <a:r>
              <a:rPr lang="en-US" sz="1600" err="1">
                <a:latin typeface="Montserrat" pitchFamily="2" charset="77"/>
              </a:rPr>
              <a:t>Produccion</a:t>
            </a:r>
            <a:r>
              <a:rPr lang="en-US" sz="1600">
                <a:latin typeface="Montserrat" pitchFamily="2" charset="77"/>
              </a:rPr>
              <a:t> </a:t>
            </a:r>
            <a:r>
              <a:rPr lang="en-US" sz="1600" err="1">
                <a:latin typeface="Montserrat" pitchFamily="2" charset="77"/>
              </a:rPr>
              <a:t>limitada</a:t>
            </a:r>
            <a:r>
              <a:rPr lang="en-US" sz="1600">
                <a:latin typeface="Montserrat" pitchFamily="2" charset="77"/>
              </a:rPr>
              <a:t>,</a:t>
            </a:r>
          </a:p>
          <a:p>
            <a:pPr marL="342900" indent="-342900">
              <a:buClr>
                <a:schemeClr val="accent1">
                  <a:lumMod val="60000"/>
                  <a:lumOff val="40000"/>
                </a:schemeClr>
              </a:buClr>
              <a:buFont typeface="Arial" panose="020B0604020202020204" pitchFamily="34" charset="0"/>
              <a:buChar char="•"/>
            </a:pPr>
            <a:r>
              <a:rPr lang="en-US" sz="1600" err="1">
                <a:latin typeface="Montserrat" pitchFamily="2" charset="77"/>
              </a:rPr>
              <a:t>Precios</a:t>
            </a:r>
            <a:r>
              <a:rPr lang="en-US" sz="1600">
                <a:latin typeface="Montserrat" pitchFamily="2" charset="77"/>
              </a:rPr>
              <a:t> </a:t>
            </a:r>
            <a:r>
              <a:rPr lang="en-US" sz="1600" err="1">
                <a:latin typeface="Montserrat" pitchFamily="2" charset="77"/>
              </a:rPr>
              <a:t>bastante</a:t>
            </a:r>
            <a:r>
              <a:rPr lang="en-US" sz="1600">
                <a:latin typeface="Montserrat" pitchFamily="2" charset="77"/>
              </a:rPr>
              <a:t> altos</a:t>
            </a:r>
          </a:p>
          <a:p>
            <a:pPr marL="342900" indent="-342900">
              <a:buClr>
                <a:schemeClr val="accent1">
                  <a:lumMod val="60000"/>
                  <a:lumOff val="40000"/>
                </a:schemeClr>
              </a:buClr>
              <a:buFont typeface="Arial" panose="020B0604020202020204" pitchFamily="34" charset="0"/>
              <a:buChar char="•"/>
            </a:pPr>
            <a:r>
              <a:rPr lang="en-US" sz="1600" err="1">
                <a:latin typeface="Montserrat" pitchFamily="2" charset="77"/>
              </a:rPr>
              <a:t>Conservación</a:t>
            </a:r>
            <a:r>
              <a:rPr lang="en-US" sz="1600">
                <a:latin typeface="Montserrat" pitchFamily="2" charset="77"/>
              </a:rPr>
              <a:t>: 5 a 12 </a:t>
            </a:r>
            <a:r>
              <a:rPr lang="en-US" sz="1600" err="1">
                <a:latin typeface="Montserrat" pitchFamily="2" charset="77"/>
              </a:rPr>
              <a:t>años</a:t>
            </a:r>
            <a:r>
              <a:rPr lang="en-US" sz="1600">
                <a:latin typeface="Montserrat" pitchFamily="2" charset="77"/>
              </a:rPr>
              <a:t>. </a:t>
            </a:r>
            <a:r>
              <a:rPr lang="en-US" sz="1600" err="1">
                <a:latin typeface="Montserrat" pitchFamily="2" charset="77"/>
              </a:rPr>
              <a:t>Quizás</a:t>
            </a:r>
            <a:r>
              <a:rPr lang="en-US" sz="1600">
                <a:latin typeface="Montserrat" pitchFamily="2" charset="77"/>
              </a:rPr>
              <a:t> mas </a:t>
            </a:r>
            <a:r>
              <a:rPr lang="en-US" sz="1600" err="1">
                <a:latin typeface="Montserrat" pitchFamily="2" charset="77"/>
              </a:rPr>
              <a:t>en</a:t>
            </a:r>
            <a:r>
              <a:rPr lang="en-US" sz="1600">
                <a:latin typeface="Montserrat" pitchFamily="2" charset="77"/>
              </a:rPr>
              <a:t> </a:t>
            </a:r>
            <a:r>
              <a:rPr lang="en-US" sz="1600" err="1">
                <a:latin typeface="Montserrat" pitchFamily="2" charset="77"/>
              </a:rPr>
              <a:t>detarminadas</a:t>
            </a:r>
            <a:r>
              <a:rPr lang="en-US" sz="1600">
                <a:latin typeface="Montserrat" pitchFamily="2" charset="77"/>
              </a:rPr>
              <a:t> </a:t>
            </a:r>
            <a:r>
              <a:rPr lang="en-US" sz="1600" err="1">
                <a:latin typeface="Montserrat" pitchFamily="2" charset="77"/>
              </a:rPr>
              <a:t>añadas</a:t>
            </a:r>
            <a:r>
              <a:rPr lang="en-US" sz="1600">
                <a:latin typeface="Montserrat" pitchFamily="2" charset="77"/>
              </a:rPr>
              <a:t>. </a:t>
            </a:r>
          </a:p>
        </p:txBody>
      </p:sp>
      <p:sp>
        <p:nvSpPr>
          <p:cNvPr id="11" name="TextBox 10">
            <a:extLst>
              <a:ext uri="{FF2B5EF4-FFF2-40B4-BE49-F238E27FC236}">
                <a16:creationId xmlns:a16="http://schemas.microsoft.com/office/drawing/2014/main" id="{34F7F2B3-B459-C971-635D-9D3A9B17AF0B}"/>
              </a:ext>
            </a:extLst>
          </p:cNvPr>
          <p:cNvSpPr txBox="1"/>
          <p:nvPr/>
        </p:nvSpPr>
        <p:spPr>
          <a:xfrm>
            <a:off x="729913" y="1865930"/>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Seyssuel</a:t>
            </a:r>
            <a:endParaRPr lang="en-US" b="1">
              <a:solidFill>
                <a:schemeClr val="tx1">
                  <a:lumMod val="65000"/>
                  <a:lumOff val="35000"/>
                </a:schemeClr>
              </a:solidFill>
              <a:latin typeface="Montserrat" pitchFamily="2" charset="77"/>
            </a:endParaRPr>
          </a:p>
        </p:txBody>
      </p:sp>
      <p:sp>
        <p:nvSpPr>
          <p:cNvPr id="8" name="TextBox 7">
            <a:extLst>
              <a:ext uri="{FF2B5EF4-FFF2-40B4-BE49-F238E27FC236}">
                <a16:creationId xmlns:a16="http://schemas.microsoft.com/office/drawing/2014/main" id="{1C210693-2508-3649-379A-C69988A84F61}"/>
              </a:ext>
            </a:extLst>
          </p:cNvPr>
          <p:cNvSpPr txBox="1"/>
          <p:nvPr/>
        </p:nvSpPr>
        <p:spPr>
          <a:xfrm>
            <a:off x="9369469" y="6286987"/>
            <a:ext cx="2565646" cy="230832"/>
          </a:xfrm>
          <a:prstGeom prst="rect">
            <a:avLst/>
          </a:prstGeom>
          <a:noFill/>
        </p:spPr>
        <p:txBody>
          <a:bodyPr wrap="square" rtlCol="0">
            <a:spAutoFit/>
          </a:bodyPr>
          <a:lstStyle/>
          <a:p>
            <a:pPr algn="r"/>
            <a:r>
              <a:rPr lang="en-US" sz="900" err="1">
                <a:solidFill>
                  <a:schemeClr val="bg1">
                    <a:lumMod val="50000"/>
                  </a:schemeClr>
                </a:solidFill>
                <a:latin typeface="Prata" panose="00000500000000000000" pitchFamily="2" charset="0"/>
              </a:rPr>
              <a:t>Côtes</a:t>
            </a:r>
            <a:r>
              <a:rPr lang="en-US" sz="900">
                <a:solidFill>
                  <a:schemeClr val="bg1">
                    <a:lumMod val="50000"/>
                  </a:schemeClr>
                </a:solidFill>
                <a:latin typeface="Prata" panose="00000500000000000000" pitchFamily="2" charset="0"/>
              </a:rPr>
              <a:t>-du-Rhône | </a:t>
            </a:r>
            <a:r>
              <a:rPr lang="en-US" sz="900" err="1">
                <a:solidFill>
                  <a:schemeClr val="bg1">
                    <a:lumMod val="50000"/>
                  </a:schemeClr>
                </a:solidFill>
                <a:latin typeface="Prata" panose="00000500000000000000" pitchFamily="2" charset="0"/>
              </a:rPr>
              <a:t>Sammar</a:t>
            </a:r>
            <a:r>
              <a:rPr lang="en-US" sz="900">
                <a:solidFill>
                  <a:schemeClr val="bg1">
                    <a:lumMod val="50000"/>
                  </a:schemeClr>
                </a:solidFill>
                <a:latin typeface="Prata" panose="00000500000000000000" pitchFamily="2" charset="0"/>
              </a:rPr>
              <a:t> Saleh Castillo</a:t>
            </a:r>
          </a:p>
        </p:txBody>
      </p:sp>
      <p:sp>
        <p:nvSpPr>
          <p:cNvPr id="3" name="TextBox 2">
            <a:extLst>
              <a:ext uri="{FF2B5EF4-FFF2-40B4-BE49-F238E27FC236}">
                <a16:creationId xmlns:a16="http://schemas.microsoft.com/office/drawing/2014/main" id="{B3E32826-93A2-4146-0518-C0863E5E48D2}"/>
              </a:ext>
            </a:extLst>
          </p:cNvPr>
          <p:cNvSpPr txBox="1"/>
          <p:nvPr/>
        </p:nvSpPr>
        <p:spPr>
          <a:xfrm>
            <a:off x="729913" y="4135833"/>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a:solidFill>
                  <a:schemeClr val="tx1">
                    <a:lumMod val="65000"/>
                    <a:lumOff val="35000"/>
                  </a:schemeClr>
                </a:solidFill>
                <a:latin typeface="Montserrat" pitchFamily="2" charset="77"/>
              </a:rPr>
              <a:t>Côte-</a:t>
            </a:r>
            <a:r>
              <a:rPr lang="en-US" b="1" err="1">
                <a:solidFill>
                  <a:schemeClr val="tx1">
                    <a:lumMod val="65000"/>
                    <a:lumOff val="35000"/>
                  </a:schemeClr>
                </a:solidFill>
                <a:latin typeface="Montserrat" pitchFamily="2" charset="77"/>
              </a:rPr>
              <a:t>Rôtie</a:t>
            </a:r>
            <a:endParaRPr lang="en-US" b="1">
              <a:solidFill>
                <a:schemeClr val="tx1">
                  <a:lumMod val="65000"/>
                  <a:lumOff val="35000"/>
                </a:schemeClr>
              </a:solidFill>
              <a:latin typeface="Montserrat" pitchFamily="2" charset="77"/>
            </a:endParaRPr>
          </a:p>
        </p:txBody>
      </p:sp>
      <p:sp>
        <p:nvSpPr>
          <p:cNvPr id="6" name="TextBox 5">
            <a:extLst>
              <a:ext uri="{FF2B5EF4-FFF2-40B4-BE49-F238E27FC236}">
                <a16:creationId xmlns:a16="http://schemas.microsoft.com/office/drawing/2014/main" id="{0B8301FA-246E-F7BD-28D7-C1F0C936BEEC}"/>
              </a:ext>
            </a:extLst>
          </p:cNvPr>
          <p:cNvSpPr txBox="1"/>
          <p:nvPr/>
        </p:nvSpPr>
        <p:spPr>
          <a:xfrm>
            <a:off x="729913" y="4705178"/>
            <a:ext cx="7118687" cy="1661993"/>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sz="1600" err="1">
                <a:latin typeface="Montserrat" pitchFamily="2" charset="77"/>
              </a:rPr>
              <a:t>Uva</a:t>
            </a:r>
            <a:r>
              <a:rPr lang="en-US" sz="1600">
                <a:latin typeface="Montserrat" pitchFamily="2" charset="77"/>
              </a:rPr>
              <a:t> </a:t>
            </a:r>
            <a:r>
              <a:rPr lang="en-US" sz="1600" err="1">
                <a:latin typeface="Montserrat" pitchFamily="2" charset="77"/>
              </a:rPr>
              <a:t>tinta</a:t>
            </a:r>
            <a:r>
              <a:rPr lang="en-US" sz="1600">
                <a:latin typeface="Montserrat" pitchFamily="2" charset="77"/>
              </a:rPr>
              <a:t> </a:t>
            </a:r>
            <a:r>
              <a:rPr lang="en-US" sz="1600" err="1">
                <a:latin typeface="Montserrat" pitchFamily="2" charset="77"/>
              </a:rPr>
              <a:t>solamente</a:t>
            </a:r>
            <a:endParaRPr lang="en-US" sz="1600">
              <a:latin typeface="Montserrat" pitchFamily="2" charset="77"/>
            </a:endParaRPr>
          </a:p>
          <a:p>
            <a:pPr marL="342900" indent="-342900">
              <a:buClr>
                <a:schemeClr val="accent1">
                  <a:lumMod val="60000"/>
                  <a:lumOff val="40000"/>
                </a:schemeClr>
              </a:buClr>
              <a:buFont typeface="Arial" panose="020B0604020202020204" pitchFamily="34" charset="0"/>
              <a:buChar char="•"/>
            </a:pPr>
            <a:r>
              <a:rPr lang="en-US" sz="1600" err="1">
                <a:latin typeface="Montserrat" pitchFamily="2" charset="77"/>
              </a:rPr>
              <a:t>Viñedo</a:t>
            </a:r>
            <a:r>
              <a:rPr lang="en-US" sz="1600">
                <a:latin typeface="Montserrat" pitchFamily="2" charset="77"/>
              </a:rPr>
              <a:t> </a:t>
            </a:r>
            <a:r>
              <a:rPr lang="en-US" sz="1600" err="1">
                <a:latin typeface="Montserrat" pitchFamily="2" charset="77"/>
              </a:rPr>
              <a:t>empinado</a:t>
            </a:r>
            <a:r>
              <a:rPr lang="en-US" sz="1600">
                <a:latin typeface="Montserrat" pitchFamily="2" charset="77"/>
              </a:rPr>
              <a:t> de hasta 60 </a:t>
            </a:r>
            <a:r>
              <a:rPr lang="en-US" sz="1600" err="1">
                <a:latin typeface="Montserrat" pitchFamily="2" charset="77"/>
              </a:rPr>
              <a:t>grados</a:t>
            </a:r>
            <a:r>
              <a:rPr lang="en-US" sz="1600">
                <a:latin typeface="Montserrat" pitchFamily="2" charset="77"/>
              </a:rPr>
              <a:t>.</a:t>
            </a:r>
          </a:p>
          <a:p>
            <a:pPr marL="342900" indent="-342900">
              <a:buClr>
                <a:schemeClr val="accent1">
                  <a:lumMod val="60000"/>
                  <a:lumOff val="40000"/>
                </a:schemeClr>
              </a:buClr>
              <a:buFont typeface="Arial" panose="020B0604020202020204" pitchFamily="34" charset="0"/>
              <a:buChar char="•"/>
            </a:pPr>
            <a:r>
              <a:rPr lang="en-PR" sz="1800">
                <a:effectLst/>
                <a:latin typeface="Calibri" panose="020F0502020204030204" pitchFamily="34" charset="0"/>
                <a:ea typeface="Calibri" panose="020F0502020204030204" pitchFamily="34" charset="0"/>
                <a:cs typeface="Times New Roman" panose="02020603050405020304" pitchFamily="18" charset="0"/>
              </a:rPr>
              <a:t>Guigal es el productor más importante y el que atrae los precios más altos, pero hay decenas de pequeños agricultores que elaboran vinos interesantes.</a:t>
            </a:r>
            <a:r>
              <a:rPr lang="en-PR" sz="1600">
                <a:effectLst/>
              </a:rPr>
              <a:t> </a:t>
            </a:r>
            <a:r>
              <a:rPr lang="en-US" sz="1600">
                <a:effectLst/>
                <a:latin typeface="Montserrat" pitchFamily="2" charset="77"/>
              </a:rPr>
              <a:t>Ha </a:t>
            </a:r>
            <a:r>
              <a:rPr lang="en-US" sz="1600" err="1">
                <a:effectLst/>
                <a:latin typeface="Montserrat" pitchFamily="2" charset="77"/>
              </a:rPr>
              <a:t>puesto</a:t>
            </a:r>
            <a:r>
              <a:rPr lang="en-US" sz="1600">
                <a:effectLst/>
                <a:latin typeface="Montserrat" pitchFamily="2" charset="77"/>
              </a:rPr>
              <a:t>  </a:t>
            </a:r>
            <a:r>
              <a:rPr lang="en-US" sz="1600" err="1">
                <a:effectLst/>
                <a:latin typeface="Montserrat" pitchFamily="2" charset="77"/>
              </a:rPr>
              <a:t>el</a:t>
            </a:r>
            <a:r>
              <a:rPr lang="en-US" sz="1600">
                <a:effectLst/>
                <a:latin typeface="Montserrat" pitchFamily="2" charset="77"/>
              </a:rPr>
              <a:t> roble nuevo </a:t>
            </a:r>
            <a:r>
              <a:rPr lang="en-US" sz="1600" err="1">
                <a:effectLst/>
                <a:latin typeface="Montserrat" pitchFamily="2" charset="77"/>
              </a:rPr>
              <a:t>muy</a:t>
            </a:r>
            <a:r>
              <a:rPr lang="en-US" sz="1600">
                <a:effectLst/>
                <a:latin typeface="Montserrat" pitchFamily="2" charset="77"/>
              </a:rPr>
              <a:t> de </a:t>
            </a:r>
            <a:r>
              <a:rPr lang="en-US" sz="1600" err="1">
                <a:effectLst/>
                <a:latin typeface="Montserrat" pitchFamily="2" charset="77"/>
              </a:rPr>
              <a:t>moda</a:t>
            </a:r>
            <a:endParaRPr lang="en-US" sz="1600">
              <a:effectLst/>
              <a:latin typeface="Montserrat" pitchFamily="2" charset="77"/>
            </a:endParaRPr>
          </a:p>
          <a:p>
            <a:pPr marL="342900" indent="-342900">
              <a:buClr>
                <a:schemeClr val="accent1">
                  <a:lumMod val="60000"/>
                  <a:lumOff val="40000"/>
                </a:schemeClr>
              </a:buClr>
              <a:buFont typeface="Arial" panose="020B0604020202020204" pitchFamily="34" charset="0"/>
              <a:buChar char="•"/>
            </a:pPr>
            <a:r>
              <a:rPr lang="en-US" sz="1600" err="1">
                <a:latin typeface="Montserrat" pitchFamily="2" charset="77"/>
              </a:rPr>
              <a:t>Conservacion</a:t>
            </a:r>
            <a:r>
              <a:rPr lang="en-US" sz="1600">
                <a:latin typeface="Montserrat" pitchFamily="2" charset="77"/>
              </a:rPr>
              <a:t>: 5-a 15 </a:t>
            </a:r>
            <a:r>
              <a:rPr lang="en-US" sz="1600" err="1">
                <a:latin typeface="Montserrat" pitchFamily="2" charset="77"/>
              </a:rPr>
              <a:t>años</a:t>
            </a:r>
            <a:r>
              <a:rPr lang="en-US" sz="1600">
                <a:latin typeface="Montserrat" pitchFamily="2" charset="77"/>
              </a:rPr>
              <a:t>, hasta 20 </a:t>
            </a:r>
            <a:r>
              <a:rPr lang="en-US" sz="1600" err="1">
                <a:latin typeface="Montserrat" pitchFamily="2" charset="77"/>
              </a:rPr>
              <a:t>en</a:t>
            </a:r>
            <a:r>
              <a:rPr lang="en-US" sz="1600">
                <a:latin typeface="Montserrat" pitchFamily="2" charset="77"/>
              </a:rPr>
              <a:t> </a:t>
            </a:r>
            <a:r>
              <a:rPr lang="en-US" sz="1600" err="1">
                <a:latin typeface="Montserrat" pitchFamily="2" charset="77"/>
              </a:rPr>
              <a:t>grandes</a:t>
            </a:r>
            <a:r>
              <a:rPr lang="en-US" sz="1600">
                <a:latin typeface="Montserrat" pitchFamily="2" charset="77"/>
              </a:rPr>
              <a:t> </a:t>
            </a:r>
            <a:r>
              <a:rPr lang="en-US" sz="1600" err="1">
                <a:latin typeface="Montserrat" pitchFamily="2" charset="77"/>
              </a:rPr>
              <a:t>añadas</a:t>
            </a:r>
            <a:r>
              <a:rPr lang="en-US" sz="1600">
                <a:latin typeface="Montserrat" pitchFamily="2" charset="77"/>
              </a:rPr>
              <a:t>.</a:t>
            </a:r>
          </a:p>
        </p:txBody>
      </p:sp>
      <p:pic>
        <p:nvPicPr>
          <p:cNvPr id="7" name="Picture 6">
            <a:extLst>
              <a:ext uri="{FF2B5EF4-FFF2-40B4-BE49-F238E27FC236}">
                <a16:creationId xmlns:a16="http://schemas.microsoft.com/office/drawing/2014/main" id="{0DF4D615-9F01-116D-A162-0A214EE638B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29283" y="1779260"/>
            <a:ext cx="4242404" cy="2817597"/>
          </a:xfrm>
          <a:prstGeom prst="rect">
            <a:avLst/>
          </a:prstGeom>
        </p:spPr>
      </p:pic>
      <p:sp>
        <p:nvSpPr>
          <p:cNvPr id="10" name="TextBox 9">
            <a:extLst>
              <a:ext uri="{FF2B5EF4-FFF2-40B4-BE49-F238E27FC236}">
                <a16:creationId xmlns:a16="http://schemas.microsoft.com/office/drawing/2014/main" id="{4F9832A7-1656-9DB4-117B-290714ABFBAC}"/>
              </a:ext>
            </a:extLst>
          </p:cNvPr>
          <p:cNvSpPr txBox="1"/>
          <p:nvPr/>
        </p:nvSpPr>
        <p:spPr>
          <a:xfrm>
            <a:off x="8255843" y="4787319"/>
            <a:ext cx="3815843" cy="230832"/>
          </a:xfrm>
          <a:prstGeom prst="rect">
            <a:avLst/>
          </a:prstGeom>
          <a:noFill/>
        </p:spPr>
        <p:txBody>
          <a:bodyPr wrap="square" rtlCol="0">
            <a:spAutoFit/>
          </a:bodyPr>
          <a:lstStyle/>
          <a:p>
            <a:r>
              <a:rPr lang="en-PR" sz="900">
                <a:hlinkClick r:id="rId4" tooltip="https://winemdq.blogspot.com/?m=0"/>
              </a:rPr>
              <a:t>This Photo</a:t>
            </a:r>
            <a:r>
              <a:rPr lang="en-PR" sz="900"/>
              <a:t> by Unknown Author is licensed under </a:t>
            </a:r>
            <a:r>
              <a:rPr lang="en-PR" sz="900">
                <a:hlinkClick r:id="rId5" tooltip="https://creativecommons.org/licenses/by-sa/3.0/"/>
              </a:rPr>
              <a:t>CC BY-SA</a:t>
            </a:r>
            <a:endParaRPr lang="en-PR" sz="900"/>
          </a:p>
        </p:txBody>
      </p:sp>
    </p:spTree>
    <p:extLst>
      <p:ext uri="{BB962C8B-B14F-4D97-AF65-F5344CB8AC3E}">
        <p14:creationId xmlns:p14="http://schemas.microsoft.com/office/powerpoint/2010/main" val="3236517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27D2BC8-16A2-CFB0-455C-CA7E8E0A915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2569" b="12569"/>
          <a:stretch>
            <a:fillRect/>
          </a:stretch>
        </p:blipFill>
        <p:spPr/>
      </p:pic>
      <p:sp>
        <p:nvSpPr>
          <p:cNvPr id="5" name="TextBox 4">
            <a:extLst>
              <a:ext uri="{FF2B5EF4-FFF2-40B4-BE49-F238E27FC236}">
                <a16:creationId xmlns:a16="http://schemas.microsoft.com/office/drawing/2014/main" id="{64E06C95-13A9-F311-1FDD-9189A85FBF50}"/>
              </a:ext>
            </a:extLst>
          </p:cNvPr>
          <p:cNvSpPr txBox="1"/>
          <p:nvPr/>
        </p:nvSpPr>
        <p:spPr>
          <a:xfrm>
            <a:off x="5368176" y="127114"/>
            <a:ext cx="6284496" cy="954107"/>
          </a:xfrm>
          <a:prstGeom prst="rect">
            <a:avLst/>
          </a:prstGeom>
          <a:noFill/>
        </p:spPr>
        <p:txBody>
          <a:bodyPr wrap="square" rtlCol="0">
            <a:spAutoFit/>
          </a:bodyPr>
          <a:lstStyle/>
          <a:p>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Sub- </a:t>
            </a:r>
            <a:r>
              <a:rPr lang="en-US" sz="2800" b="1" err="1">
                <a:solidFill>
                  <a:srgbClr val="721D20"/>
                </a:solidFill>
                <a:latin typeface="Tahoma" panose="020B0604030504040204" pitchFamily="34" charset="0"/>
                <a:ea typeface="Tahoma" panose="020B0604030504040204" pitchFamily="34" charset="0"/>
                <a:cs typeface="Tahoma" panose="020B0604030504040204" pitchFamily="34" charset="0"/>
              </a:rPr>
              <a:t>regiones</a:t>
            </a:r>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 de la region: NORTE</a:t>
            </a:r>
            <a:endParaRPr lang="en-US" sz="2800">
              <a:solidFill>
                <a:schemeClr val="accent1"/>
              </a:solidFill>
              <a:latin typeface="+mj-lt"/>
            </a:endParaRPr>
          </a:p>
        </p:txBody>
      </p:sp>
      <p:cxnSp>
        <p:nvCxnSpPr>
          <p:cNvPr id="6" name="Straight Connector 5">
            <a:extLst>
              <a:ext uri="{FF2B5EF4-FFF2-40B4-BE49-F238E27FC236}">
                <a16:creationId xmlns:a16="http://schemas.microsoft.com/office/drawing/2014/main" id="{F96967E1-EB32-0944-3132-85CD234F2672}"/>
              </a:ext>
            </a:extLst>
          </p:cNvPr>
          <p:cNvCxnSpPr>
            <a:cxnSpLocks/>
          </p:cNvCxnSpPr>
          <p:nvPr/>
        </p:nvCxnSpPr>
        <p:spPr>
          <a:xfrm>
            <a:off x="5487444" y="1084690"/>
            <a:ext cx="494517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01D47A7-B218-3C99-ED7C-7BD2189CC6D3}"/>
              </a:ext>
            </a:extLst>
          </p:cNvPr>
          <p:cNvSpPr txBox="1"/>
          <p:nvPr/>
        </p:nvSpPr>
        <p:spPr>
          <a:xfrm>
            <a:off x="5428318" y="1229826"/>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Condrieu</a:t>
            </a:r>
            <a:endParaRPr lang="en-US" b="1">
              <a:solidFill>
                <a:schemeClr val="tx1">
                  <a:lumMod val="65000"/>
                  <a:lumOff val="35000"/>
                </a:schemeClr>
              </a:solidFill>
              <a:latin typeface="Montserrat" pitchFamily="2" charset="77"/>
            </a:endParaRPr>
          </a:p>
        </p:txBody>
      </p:sp>
      <p:sp>
        <p:nvSpPr>
          <p:cNvPr id="8" name="TextBox 7">
            <a:extLst>
              <a:ext uri="{FF2B5EF4-FFF2-40B4-BE49-F238E27FC236}">
                <a16:creationId xmlns:a16="http://schemas.microsoft.com/office/drawing/2014/main" id="{24B780B7-23D5-8642-3567-FA6E2C375227}"/>
              </a:ext>
            </a:extLst>
          </p:cNvPr>
          <p:cNvSpPr txBox="1"/>
          <p:nvPr/>
        </p:nvSpPr>
        <p:spPr>
          <a:xfrm>
            <a:off x="5487444" y="3853756"/>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a:solidFill>
                  <a:schemeClr val="tx1">
                    <a:lumMod val="65000"/>
                    <a:lumOff val="35000"/>
                  </a:schemeClr>
                </a:solidFill>
                <a:latin typeface="Montserrat" pitchFamily="2" charset="77"/>
              </a:rPr>
              <a:t>Saint-Joseph</a:t>
            </a:r>
          </a:p>
        </p:txBody>
      </p:sp>
      <p:sp>
        <p:nvSpPr>
          <p:cNvPr id="9" name="TextBox 8">
            <a:extLst>
              <a:ext uri="{FF2B5EF4-FFF2-40B4-BE49-F238E27FC236}">
                <a16:creationId xmlns:a16="http://schemas.microsoft.com/office/drawing/2014/main" id="{E88666FF-B473-9A88-43B9-436BD5D1F504}"/>
              </a:ext>
            </a:extLst>
          </p:cNvPr>
          <p:cNvSpPr txBox="1"/>
          <p:nvPr/>
        </p:nvSpPr>
        <p:spPr>
          <a:xfrm>
            <a:off x="5487444" y="1749289"/>
            <a:ext cx="7118687" cy="1323439"/>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sz="1600" err="1">
                <a:latin typeface="Montserrat" pitchFamily="2" charset="77"/>
              </a:rPr>
              <a:t>Uva</a:t>
            </a:r>
            <a:r>
              <a:rPr lang="en-US" sz="1600">
                <a:latin typeface="Montserrat" pitchFamily="2" charset="77"/>
              </a:rPr>
              <a:t> Blanca: Viognier</a:t>
            </a:r>
          </a:p>
          <a:p>
            <a:pPr marL="342900" indent="-342900">
              <a:buClr>
                <a:schemeClr val="accent1">
                  <a:lumMod val="60000"/>
                  <a:lumOff val="40000"/>
                </a:schemeClr>
              </a:buClr>
              <a:buFont typeface="Arial" panose="020B0604020202020204" pitchFamily="34" charset="0"/>
              <a:buChar char="•"/>
            </a:pPr>
            <a:r>
              <a:rPr lang="en-US" sz="1600" err="1">
                <a:latin typeface="Montserrat" pitchFamily="2" charset="77"/>
              </a:rPr>
              <a:t>Albaricoque</a:t>
            </a:r>
            <a:r>
              <a:rPr lang="en-US" sz="1600">
                <a:latin typeface="Montserrat" pitchFamily="2" charset="77"/>
              </a:rPr>
              <a:t>, </a:t>
            </a:r>
            <a:r>
              <a:rPr lang="en-US" sz="1600" err="1">
                <a:latin typeface="Montserrat" pitchFamily="2" charset="77"/>
              </a:rPr>
              <a:t>notas</a:t>
            </a:r>
            <a:r>
              <a:rPr lang="en-US" sz="1600">
                <a:latin typeface="Montserrat" pitchFamily="2" charset="77"/>
              </a:rPr>
              <a:t> florals y </a:t>
            </a:r>
            <a:r>
              <a:rPr lang="en-US" sz="1600" err="1">
                <a:latin typeface="Montserrat" pitchFamily="2" charset="77"/>
              </a:rPr>
              <a:t>sensacion</a:t>
            </a:r>
            <a:r>
              <a:rPr lang="en-US" sz="1600">
                <a:latin typeface="Montserrat" pitchFamily="2" charset="77"/>
              </a:rPr>
              <a:t> de </a:t>
            </a:r>
            <a:r>
              <a:rPr lang="en-US" sz="1600" err="1">
                <a:latin typeface="Montserrat" pitchFamily="2" charset="77"/>
              </a:rPr>
              <a:t>miel</a:t>
            </a:r>
            <a:r>
              <a:rPr lang="en-US" sz="1600">
                <a:latin typeface="Montserrat" pitchFamily="2" charset="77"/>
              </a:rPr>
              <a:t> </a:t>
            </a:r>
            <a:r>
              <a:rPr lang="en-US" sz="1600" err="1">
                <a:latin typeface="Montserrat" pitchFamily="2" charset="77"/>
              </a:rPr>
              <a:t>en</a:t>
            </a:r>
            <a:r>
              <a:rPr lang="en-US" sz="1600">
                <a:latin typeface="Montserrat" pitchFamily="2" charset="77"/>
              </a:rPr>
              <a:t> boca</a:t>
            </a:r>
          </a:p>
          <a:p>
            <a:pPr marL="342900" indent="-342900">
              <a:buClr>
                <a:schemeClr val="accent1">
                  <a:lumMod val="60000"/>
                  <a:lumOff val="40000"/>
                </a:schemeClr>
              </a:buClr>
              <a:buFont typeface="Arial" panose="020B0604020202020204" pitchFamily="34" charset="0"/>
              <a:buChar char="•"/>
            </a:pPr>
            <a:r>
              <a:rPr lang="en-US" sz="1600" err="1">
                <a:latin typeface="Montserrat" pitchFamily="2" charset="77"/>
              </a:rPr>
              <a:t>Viñedos</a:t>
            </a:r>
            <a:r>
              <a:rPr lang="en-US" sz="1600">
                <a:latin typeface="Montserrat" pitchFamily="2" charset="77"/>
              </a:rPr>
              <a:t> Jovenes</a:t>
            </a:r>
          </a:p>
          <a:p>
            <a:pPr marL="342900" indent="-342900">
              <a:buClr>
                <a:schemeClr val="accent1">
                  <a:lumMod val="60000"/>
                  <a:lumOff val="40000"/>
                </a:schemeClr>
              </a:buClr>
              <a:buFont typeface="Arial" panose="020B0604020202020204" pitchFamily="34" charset="0"/>
              <a:buChar char="•"/>
            </a:pPr>
            <a:r>
              <a:rPr lang="en-US" sz="1600" err="1">
                <a:latin typeface="Montserrat" pitchFamily="2" charset="77"/>
              </a:rPr>
              <a:t>Conservación</a:t>
            </a:r>
            <a:r>
              <a:rPr lang="en-US" sz="1600">
                <a:latin typeface="Montserrat" pitchFamily="2" charset="77"/>
              </a:rPr>
              <a:t>: </a:t>
            </a:r>
            <a:r>
              <a:rPr lang="en-US" sz="1600" err="1">
                <a:latin typeface="Montserrat" pitchFamily="2" charset="77"/>
              </a:rPr>
              <a:t>su</a:t>
            </a:r>
            <a:r>
              <a:rPr lang="en-US" sz="1600">
                <a:latin typeface="Montserrat" pitchFamily="2" charset="77"/>
              </a:rPr>
              <a:t> major </a:t>
            </a:r>
            <a:r>
              <a:rPr lang="en-US" sz="1600" err="1">
                <a:latin typeface="Montserrat" pitchFamily="2" charset="77"/>
              </a:rPr>
              <a:t>momento</a:t>
            </a:r>
            <a:r>
              <a:rPr lang="en-US" sz="1600">
                <a:latin typeface="Montserrat" pitchFamily="2" charset="77"/>
              </a:rPr>
              <a:t> entre </a:t>
            </a:r>
            <a:r>
              <a:rPr lang="en-US" sz="1600" err="1">
                <a:latin typeface="Montserrat" pitchFamily="2" charset="77"/>
              </a:rPr>
              <a:t>los</a:t>
            </a:r>
            <a:r>
              <a:rPr lang="en-US" sz="1600">
                <a:latin typeface="Montserrat" pitchFamily="2" charset="77"/>
              </a:rPr>
              <a:t> 18 meses y cuatro </a:t>
            </a:r>
            <a:r>
              <a:rPr lang="en-US" sz="1600" err="1">
                <a:latin typeface="Montserrat" pitchFamily="2" charset="77"/>
              </a:rPr>
              <a:t>años</a:t>
            </a:r>
            <a:r>
              <a:rPr lang="en-US" sz="1600">
                <a:latin typeface="Montserrat" pitchFamily="2" charset="77"/>
              </a:rPr>
              <a:t>.</a:t>
            </a:r>
          </a:p>
        </p:txBody>
      </p:sp>
      <p:sp>
        <p:nvSpPr>
          <p:cNvPr id="10" name="TextBox 9">
            <a:extLst>
              <a:ext uri="{FF2B5EF4-FFF2-40B4-BE49-F238E27FC236}">
                <a16:creationId xmlns:a16="http://schemas.microsoft.com/office/drawing/2014/main" id="{79EF3905-BCF5-603D-6699-33AC6E581891}"/>
              </a:ext>
            </a:extLst>
          </p:cNvPr>
          <p:cNvSpPr txBox="1"/>
          <p:nvPr/>
        </p:nvSpPr>
        <p:spPr>
          <a:xfrm>
            <a:off x="5368176" y="4314780"/>
            <a:ext cx="7118687" cy="2062103"/>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sz="1600">
                <a:latin typeface="Montserrat" pitchFamily="2" charset="77"/>
              </a:rPr>
              <a:t>El mas </a:t>
            </a:r>
            <a:r>
              <a:rPr lang="en-US" sz="1600" err="1">
                <a:latin typeface="Montserrat" pitchFamily="2" charset="77"/>
              </a:rPr>
              <a:t>grande</a:t>
            </a:r>
            <a:r>
              <a:rPr lang="en-US" sz="1600">
                <a:latin typeface="Montserrat" pitchFamily="2" charset="77"/>
              </a:rPr>
              <a:t> de </a:t>
            </a:r>
            <a:r>
              <a:rPr lang="en-US" sz="1600" err="1">
                <a:latin typeface="Montserrat" pitchFamily="2" charset="77"/>
              </a:rPr>
              <a:t>los</a:t>
            </a:r>
            <a:r>
              <a:rPr lang="en-US" sz="1600">
                <a:latin typeface="Montserrat" pitchFamily="2" charset="77"/>
              </a:rPr>
              <a:t> AOC del Norte </a:t>
            </a:r>
          </a:p>
          <a:p>
            <a:pPr marL="342900" indent="-342900">
              <a:buClr>
                <a:schemeClr val="accent1">
                  <a:lumMod val="60000"/>
                  <a:lumOff val="40000"/>
                </a:schemeClr>
              </a:buClr>
              <a:buFont typeface="Arial" panose="020B0604020202020204" pitchFamily="34" charset="0"/>
              <a:buChar char="•"/>
            </a:pPr>
            <a:r>
              <a:rPr lang="en-US" sz="1600">
                <a:latin typeface="Montserrat" pitchFamily="2" charset="77"/>
              </a:rPr>
              <a:t>Es </a:t>
            </a:r>
            <a:r>
              <a:rPr lang="en-US" sz="1600" err="1">
                <a:latin typeface="Montserrat" pitchFamily="2" charset="77"/>
              </a:rPr>
              <a:t>el</a:t>
            </a:r>
            <a:r>
              <a:rPr lang="en-US" sz="1600">
                <a:latin typeface="Montserrat" pitchFamily="2" charset="77"/>
              </a:rPr>
              <a:t> </a:t>
            </a:r>
            <a:r>
              <a:rPr lang="en-US" sz="1600" err="1">
                <a:latin typeface="Montserrat" pitchFamily="2" charset="77"/>
              </a:rPr>
              <a:t>hogar</a:t>
            </a:r>
            <a:r>
              <a:rPr lang="en-US" sz="1600">
                <a:latin typeface="Montserrat" pitchFamily="2" charset="77"/>
              </a:rPr>
              <a:t> Syrah </a:t>
            </a:r>
          </a:p>
          <a:p>
            <a:pPr marL="342900" indent="-342900">
              <a:buClr>
                <a:schemeClr val="accent1">
                  <a:lumMod val="60000"/>
                  <a:lumOff val="40000"/>
                </a:schemeClr>
              </a:buClr>
              <a:buFont typeface="Arial" panose="020B0604020202020204" pitchFamily="34" charset="0"/>
              <a:buChar char="•"/>
            </a:pPr>
            <a:r>
              <a:rPr lang="en-US" sz="1600" err="1">
                <a:latin typeface="Montserrat" pitchFamily="2" charset="77"/>
              </a:rPr>
              <a:t>Variedad</a:t>
            </a:r>
            <a:r>
              <a:rPr lang="en-US" sz="1600">
                <a:latin typeface="Montserrat" pitchFamily="2" charset="77"/>
              </a:rPr>
              <a:t> de </a:t>
            </a:r>
            <a:r>
              <a:rPr lang="en-US" sz="1600" err="1">
                <a:latin typeface="Montserrat" pitchFamily="2" charset="77"/>
              </a:rPr>
              <a:t>blancas</a:t>
            </a:r>
            <a:r>
              <a:rPr lang="en-US" sz="1600">
                <a:latin typeface="Montserrat" pitchFamily="2" charset="77"/>
              </a:rPr>
              <a:t>: Roussanne y Marsanne</a:t>
            </a:r>
          </a:p>
          <a:p>
            <a:pPr marL="342900" indent="-342900">
              <a:buClr>
                <a:schemeClr val="accent1">
                  <a:lumMod val="60000"/>
                  <a:lumOff val="40000"/>
                </a:schemeClr>
              </a:buClr>
              <a:buFont typeface="Arial" panose="020B0604020202020204" pitchFamily="34" charset="0"/>
              <a:buChar char="•"/>
            </a:pPr>
            <a:r>
              <a:rPr lang="en-US" sz="1600">
                <a:latin typeface="Montserrat" pitchFamily="2" charset="77"/>
              </a:rPr>
              <a:t>Buena </a:t>
            </a:r>
            <a:r>
              <a:rPr lang="en-US" sz="1600" err="1">
                <a:latin typeface="Montserrat" pitchFamily="2" charset="77"/>
              </a:rPr>
              <a:t>relacion</a:t>
            </a:r>
            <a:r>
              <a:rPr lang="en-US" sz="1600">
                <a:latin typeface="Montserrat" pitchFamily="2" charset="77"/>
              </a:rPr>
              <a:t> </a:t>
            </a:r>
            <a:r>
              <a:rPr lang="en-US" sz="1600" err="1">
                <a:latin typeface="Montserrat" pitchFamily="2" charset="77"/>
              </a:rPr>
              <a:t>calidad-precio</a:t>
            </a:r>
            <a:endParaRPr lang="en-US" sz="1600">
              <a:latin typeface="Montserrat" pitchFamily="2" charset="77"/>
            </a:endParaRPr>
          </a:p>
          <a:p>
            <a:pPr marL="342900" indent="-342900">
              <a:buClr>
                <a:schemeClr val="accent1">
                  <a:lumMod val="60000"/>
                  <a:lumOff val="40000"/>
                </a:schemeClr>
              </a:buClr>
              <a:buFont typeface="Arial" panose="020B0604020202020204" pitchFamily="34" charset="0"/>
              <a:buChar char="•"/>
            </a:pPr>
            <a:r>
              <a:rPr lang="en-US" sz="1600" err="1">
                <a:latin typeface="Montserrat" pitchFamily="2" charset="77"/>
              </a:rPr>
              <a:t>Muchos</a:t>
            </a:r>
            <a:r>
              <a:rPr lang="en-US" sz="1600">
                <a:latin typeface="Montserrat" pitchFamily="2" charset="77"/>
              </a:rPr>
              <a:t> </a:t>
            </a:r>
            <a:r>
              <a:rPr lang="en-US" sz="1600" err="1">
                <a:latin typeface="Montserrat" pitchFamily="2" charset="77"/>
              </a:rPr>
              <a:t>productore</a:t>
            </a:r>
            <a:r>
              <a:rPr lang="en-US" sz="1600">
                <a:latin typeface="Montserrat" pitchFamily="2" charset="77"/>
              </a:rPr>
              <a:t> </a:t>
            </a:r>
            <a:r>
              <a:rPr lang="en-US" sz="1600" err="1">
                <a:latin typeface="Montserrat" pitchFamily="2" charset="77"/>
              </a:rPr>
              <a:t>imporante</a:t>
            </a:r>
            <a:r>
              <a:rPr lang="en-US" sz="1600">
                <a:latin typeface="Montserrat" pitchFamily="2" charset="77"/>
              </a:rPr>
              <a:t> </a:t>
            </a:r>
            <a:r>
              <a:rPr lang="en-US" sz="1600" err="1">
                <a:latin typeface="Montserrat" pitchFamily="2" charset="77"/>
              </a:rPr>
              <a:t>han</a:t>
            </a:r>
            <a:r>
              <a:rPr lang="en-US" sz="1600">
                <a:latin typeface="Montserrat" pitchFamily="2" charset="77"/>
              </a:rPr>
              <a:t> </a:t>
            </a:r>
            <a:r>
              <a:rPr lang="en-US" sz="1600" err="1">
                <a:latin typeface="Montserrat" pitchFamily="2" charset="77"/>
              </a:rPr>
              <a:t>comenzado</a:t>
            </a:r>
            <a:r>
              <a:rPr lang="en-US" sz="1600">
                <a:latin typeface="Montserrat" pitchFamily="2" charset="77"/>
              </a:rPr>
              <a:t> a </a:t>
            </a:r>
            <a:r>
              <a:rPr lang="en-US" sz="1600" err="1">
                <a:latin typeface="Montserrat" pitchFamily="2" charset="77"/>
              </a:rPr>
              <a:t>producir</a:t>
            </a:r>
            <a:r>
              <a:rPr lang="en-US" sz="1600">
                <a:latin typeface="Montserrat" pitchFamily="2" charset="77"/>
              </a:rPr>
              <a:t> </a:t>
            </a:r>
            <a:r>
              <a:rPr lang="en-US" sz="1600" err="1">
                <a:latin typeface="Montserrat" pitchFamily="2" charset="77"/>
              </a:rPr>
              <a:t>en</a:t>
            </a:r>
            <a:r>
              <a:rPr lang="en-US" sz="1600">
                <a:latin typeface="Montserrat" pitchFamily="2" charset="77"/>
              </a:rPr>
              <a:t> Saint-Joseph. </a:t>
            </a:r>
          </a:p>
          <a:p>
            <a:pPr marL="342900" indent="-342900">
              <a:buClr>
                <a:schemeClr val="accent1">
                  <a:lumMod val="60000"/>
                  <a:lumOff val="40000"/>
                </a:schemeClr>
              </a:buClr>
              <a:buFont typeface="Arial" panose="020B0604020202020204" pitchFamily="34" charset="0"/>
              <a:buChar char="•"/>
            </a:pPr>
            <a:r>
              <a:rPr lang="en-US" sz="1600" err="1">
                <a:latin typeface="Montserrat" pitchFamily="2" charset="77"/>
              </a:rPr>
              <a:t>Conservacion</a:t>
            </a:r>
            <a:r>
              <a:rPr lang="en-US" sz="1600">
                <a:latin typeface="Montserrat" pitchFamily="2" charset="77"/>
              </a:rPr>
              <a:t>: 2-10 </a:t>
            </a:r>
            <a:r>
              <a:rPr lang="en-US" sz="1600" err="1">
                <a:latin typeface="Montserrat" pitchFamily="2" charset="77"/>
              </a:rPr>
              <a:t>años</a:t>
            </a:r>
            <a:r>
              <a:rPr lang="en-US" sz="1600">
                <a:latin typeface="Montserrat" pitchFamily="2" charset="77"/>
              </a:rPr>
              <a:t> y hasta 6 </a:t>
            </a:r>
            <a:r>
              <a:rPr lang="en-US" sz="1600" err="1">
                <a:latin typeface="Montserrat" pitchFamily="2" charset="77"/>
              </a:rPr>
              <a:t>años</a:t>
            </a:r>
            <a:r>
              <a:rPr lang="en-US" sz="1600">
                <a:latin typeface="Montserrat" pitchFamily="2" charset="77"/>
              </a:rPr>
              <a:t> para </a:t>
            </a:r>
            <a:r>
              <a:rPr lang="en-US" sz="1600" err="1">
                <a:latin typeface="Montserrat" pitchFamily="2" charset="77"/>
              </a:rPr>
              <a:t>los</a:t>
            </a:r>
            <a:r>
              <a:rPr lang="en-US" sz="1600">
                <a:latin typeface="Montserrat" pitchFamily="2" charset="77"/>
              </a:rPr>
              <a:t> </a:t>
            </a:r>
            <a:r>
              <a:rPr lang="en-US" sz="1600" err="1">
                <a:latin typeface="Montserrat" pitchFamily="2" charset="77"/>
              </a:rPr>
              <a:t>blancos</a:t>
            </a:r>
            <a:r>
              <a:rPr lang="en-US" sz="1600">
                <a:latin typeface="Montserrat" pitchFamily="2" charset="77"/>
              </a:rPr>
              <a:t>.</a:t>
            </a:r>
          </a:p>
          <a:p>
            <a:pPr marL="342900" indent="-342900">
              <a:buClr>
                <a:schemeClr val="accent1">
                  <a:lumMod val="60000"/>
                  <a:lumOff val="40000"/>
                </a:schemeClr>
              </a:buClr>
              <a:buFont typeface="Arial" panose="020B0604020202020204" pitchFamily="34" charset="0"/>
              <a:buChar char="•"/>
            </a:pPr>
            <a:endParaRPr lang="en-US" sz="1600">
              <a:latin typeface="Montserrat" pitchFamily="2" charset="77"/>
            </a:endParaRPr>
          </a:p>
        </p:txBody>
      </p:sp>
    </p:spTree>
    <p:extLst>
      <p:ext uri="{BB962C8B-B14F-4D97-AF65-F5344CB8AC3E}">
        <p14:creationId xmlns:p14="http://schemas.microsoft.com/office/powerpoint/2010/main" val="301217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20CD78-6C33-AFF5-5133-3EB9B1DD9D9E}"/>
              </a:ext>
            </a:extLst>
          </p:cNvPr>
          <p:cNvSpPr txBox="1"/>
          <p:nvPr/>
        </p:nvSpPr>
        <p:spPr>
          <a:xfrm>
            <a:off x="729916" y="1226488"/>
            <a:ext cx="5621842" cy="707886"/>
          </a:xfrm>
          <a:prstGeom prst="rect">
            <a:avLst/>
          </a:prstGeom>
          <a:noFill/>
        </p:spPr>
        <p:txBody>
          <a:bodyPr wrap="square" rtlCol="0">
            <a:spAutoFit/>
          </a:bodyPr>
          <a:lstStyle/>
          <a:p>
            <a:r>
              <a:rPr lang="en-PR" sz="4000" b="1">
                <a:solidFill>
                  <a:srgbClr val="721D20"/>
                </a:solidFill>
                <a:latin typeface="Tahoma" panose="020B0604030504040204" pitchFamily="34" charset="0"/>
                <a:ea typeface="Tahoma" panose="020B0604030504040204" pitchFamily="34" charset="0"/>
                <a:cs typeface="Tahoma" panose="020B0604030504040204" pitchFamily="34" charset="0"/>
              </a:rPr>
              <a:t>Historia de la región</a:t>
            </a:r>
            <a:endParaRPr lang="en-US" sz="4000">
              <a:solidFill>
                <a:schemeClr val="accent1"/>
              </a:solidFill>
              <a:latin typeface="+mj-lt"/>
            </a:endParaRPr>
          </a:p>
        </p:txBody>
      </p:sp>
      <p:sp>
        <p:nvSpPr>
          <p:cNvPr id="6" name="TextBox 5">
            <a:extLst>
              <a:ext uri="{FF2B5EF4-FFF2-40B4-BE49-F238E27FC236}">
                <a16:creationId xmlns:a16="http://schemas.microsoft.com/office/drawing/2014/main" id="{8EFD9891-DD45-AA81-81CC-21860D88E302}"/>
              </a:ext>
            </a:extLst>
          </p:cNvPr>
          <p:cNvSpPr txBox="1"/>
          <p:nvPr/>
        </p:nvSpPr>
        <p:spPr>
          <a:xfrm>
            <a:off x="729916" y="2174483"/>
            <a:ext cx="10205306" cy="4555093"/>
          </a:xfrm>
          <a:prstGeom prst="rect">
            <a:avLst/>
          </a:prstGeom>
          <a:noFill/>
        </p:spPr>
        <p:txBody>
          <a:bodyPr wrap="square" rtlCol="0">
            <a:spAutoFit/>
          </a:bodyPr>
          <a:lstStyle/>
          <a:p>
            <a:pPr marL="342900" indent="-342900">
              <a:lnSpc>
                <a:spcPct val="150000"/>
              </a:lnSpc>
              <a:buClr>
                <a:schemeClr val="accent1">
                  <a:lumMod val="60000"/>
                  <a:lumOff val="40000"/>
                </a:schemeClr>
              </a:buClr>
              <a:buFont typeface="Arial" panose="020B0604020202020204" pitchFamily="34" charset="0"/>
              <a:buChar char="•"/>
            </a:pPr>
            <a:r>
              <a:rPr lang="en-PR" sz="2000" dirty="0">
                <a:latin typeface="Montserrat" pitchFamily="2" charset="77"/>
              </a:rPr>
              <a:t>Sureste de Francia</a:t>
            </a:r>
          </a:p>
          <a:p>
            <a:pPr marL="342900" indent="-342900">
              <a:lnSpc>
                <a:spcPct val="150000"/>
              </a:lnSpc>
              <a:buClr>
                <a:schemeClr val="accent1">
                  <a:lumMod val="60000"/>
                  <a:lumOff val="40000"/>
                </a:schemeClr>
              </a:buClr>
              <a:buFont typeface="Arial" panose="020B0604020202020204" pitchFamily="34" charset="0"/>
              <a:buChar char="•"/>
            </a:pPr>
            <a:r>
              <a:rPr lang="en-PR" sz="2000" dirty="0">
                <a:latin typeface="Montserrat" pitchFamily="2" charset="77"/>
              </a:rPr>
              <a:t>Rio Ródano </a:t>
            </a:r>
          </a:p>
          <a:p>
            <a:pPr marL="342900" indent="-342900">
              <a:lnSpc>
                <a:spcPct val="150000"/>
              </a:lnSpc>
              <a:buClr>
                <a:schemeClr val="accent1">
                  <a:lumMod val="60000"/>
                  <a:lumOff val="40000"/>
                </a:schemeClr>
              </a:buClr>
              <a:buFont typeface="Arial" panose="020B0604020202020204" pitchFamily="34" charset="0"/>
              <a:buChar char="•"/>
            </a:pPr>
            <a:r>
              <a:rPr lang="en-PR" sz="2000" dirty="0">
                <a:latin typeface="Montserrat" pitchFamily="2" charset="77"/>
              </a:rPr>
              <a:t>La viticultura llego al sur de  Francia por los griegos en el siglo IV pero fueron los romanos quienes realmente establecieron los viñedos y la reputación de la zona. </a:t>
            </a:r>
          </a:p>
          <a:p>
            <a:pPr marL="342900" indent="-342900">
              <a:lnSpc>
                <a:spcPct val="150000"/>
              </a:lnSpc>
              <a:buClr>
                <a:schemeClr val="accent1">
                  <a:lumMod val="60000"/>
                  <a:lumOff val="40000"/>
                </a:schemeClr>
              </a:buClr>
              <a:buFont typeface="Arial" panose="020B0604020202020204" pitchFamily="34" charset="0"/>
              <a:buChar char="•"/>
            </a:pPr>
            <a:r>
              <a:rPr lang="en-PR" sz="2000" dirty="0">
                <a:latin typeface="Montserrat" pitchFamily="2" charset="77"/>
              </a:rPr>
              <a:t>Edad Media Siglo XIV: La ciudad de Aviñon </a:t>
            </a:r>
          </a:p>
          <a:p>
            <a:pPr marL="342900" indent="-342900">
              <a:lnSpc>
                <a:spcPct val="150000"/>
              </a:lnSpc>
              <a:buClr>
                <a:schemeClr val="accent1">
                  <a:lumMod val="60000"/>
                  <a:lumOff val="40000"/>
                </a:schemeClr>
              </a:buClr>
              <a:buFont typeface="Arial" panose="020B0604020202020204" pitchFamily="34" charset="0"/>
              <a:buChar char="•"/>
            </a:pPr>
            <a:r>
              <a:rPr lang="es-ES" sz="2000" dirty="0">
                <a:latin typeface="Montserrat" pitchFamily="2" charset="77"/>
              </a:rPr>
              <a:t>Châteauneuf-du-Pape  (AOC- 1936) significa “El nuevo castillo del Papa". </a:t>
            </a:r>
          </a:p>
          <a:p>
            <a:pPr marL="342900" indent="-342900">
              <a:lnSpc>
                <a:spcPct val="150000"/>
              </a:lnSpc>
              <a:buClr>
                <a:schemeClr val="accent1">
                  <a:lumMod val="60000"/>
                  <a:lumOff val="40000"/>
                </a:schemeClr>
              </a:buClr>
              <a:buFont typeface="Arial" panose="020B0604020202020204" pitchFamily="34" charset="0"/>
              <a:buChar char="•"/>
            </a:pPr>
            <a:r>
              <a:rPr lang="es-ES" sz="2000" dirty="0">
                <a:latin typeface="Montserrat" pitchFamily="2" charset="77"/>
              </a:rPr>
              <a:t>Esta región es conocida por sus vinos cálidos, maduros agradables y rara vez caros. </a:t>
            </a:r>
            <a:endParaRPr lang="en-PR" sz="2000" dirty="0">
              <a:latin typeface="Montserrat" pitchFamily="2" charset="77"/>
            </a:endParaRPr>
          </a:p>
          <a:p>
            <a:pPr marL="342900" indent="-342900">
              <a:buClr>
                <a:schemeClr val="accent1">
                  <a:lumMod val="60000"/>
                  <a:lumOff val="40000"/>
                </a:schemeClr>
              </a:buClr>
              <a:buFont typeface="Arial" panose="020B0604020202020204" pitchFamily="34" charset="0"/>
              <a:buChar char="•"/>
            </a:pPr>
            <a:endParaRPr lang="en-PR" sz="2000" dirty="0">
              <a:latin typeface="Montserrat" pitchFamily="2" charset="77"/>
            </a:endParaRPr>
          </a:p>
        </p:txBody>
      </p:sp>
      <p:sp>
        <p:nvSpPr>
          <p:cNvPr id="2" name="TextBox 1">
            <a:extLst>
              <a:ext uri="{FF2B5EF4-FFF2-40B4-BE49-F238E27FC236}">
                <a16:creationId xmlns:a16="http://schemas.microsoft.com/office/drawing/2014/main" id="{337511B6-888E-BEEF-7734-E1E56A02D36C}"/>
              </a:ext>
            </a:extLst>
          </p:cNvPr>
          <p:cNvSpPr txBox="1"/>
          <p:nvPr/>
        </p:nvSpPr>
        <p:spPr>
          <a:xfrm>
            <a:off x="9369469" y="6286987"/>
            <a:ext cx="2565646" cy="230832"/>
          </a:xfrm>
          <a:prstGeom prst="rect">
            <a:avLst/>
          </a:prstGeom>
          <a:noFill/>
        </p:spPr>
        <p:txBody>
          <a:bodyPr wrap="square" rtlCol="0">
            <a:spAutoFit/>
          </a:bodyPr>
          <a:lstStyle/>
          <a:p>
            <a:pPr algn="r"/>
            <a:r>
              <a:rPr lang="en-US" sz="900" dirty="0" err="1">
                <a:solidFill>
                  <a:schemeClr val="bg1">
                    <a:lumMod val="50000"/>
                  </a:schemeClr>
                </a:solidFill>
                <a:latin typeface="Prata" panose="00000500000000000000" pitchFamily="2" charset="0"/>
              </a:rPr>
              <a:t>Côtes</a:t>
            </a:r>
            <a:r>
              <a:rPr lang="en-US" sz="900" dirty="0">
                <a:solidFill>
                  <a:schemeClr val="bg1">
                    <a:lumMod val="50000"/>
                  </a:schemeClr>
                </a:solidFill>
                <a:latin typeface="Prata" panose="00000500000000000000" pitchFamily="2" charset="0"/>
              </a:rPr>
              <a:t>-du-Rhône | </a:t>
            </a:r>
            <a:r>
              <a:rPr lang="en-US" sz="900" dirty="0" err="1">
                <a:solidFill>
                  <a:schemeClr val="bg1">
                    <a:lumMod val="50000"/>
                  </a:schemeClr>
                </a:solidFill>
                <a:latin typeface="Prata" panose="00000500000000000000" pitchFamily="2" charset="0"/>
              </a:rPr>
              <a:t>Sammar</a:t>
            </a:r>
            <a:r>
              <a:rPr lang="en-US" sz="900" dirty="0">
                <a:solidFill>
                  <a:schemeClr val="bg1">
                    <a:lumMod val="50000"/>
                  </a:schemeClr>
                </a:solidFill>
                <a:latin typeface="Prata" panose="00000500000000000000" pitchFamily="2" charset="0"/>
              </a:rPr>
              <a:t> Saleh Castillo</a:t>
            </a:r>
          </a:p>
        </p:txBody>
      </p:sp>
      <p:cxnSp>
        <p:nvCxnSpPr>
          <p:cNvPr id="4" name="Straight Connector 3">
            <a:extLst>
              <a:ext uri="{FF2B5EF4-FFF2-40B4-BE49-F238E27FC236}">
                <a16:creationId xmlns:a16="http://schemas.microsoft.com/office/drawing/2014/main" id="{39451E65-D04D-CA2B-C181-5DF1C9AF6ADE}"/>
              </a:ext>
            </a:extLst>
          </p:cNvPr>
          <p:cNvCxnSpPr>
            <a:cxnSpLocks/>
          </p:cNvCxnSpPr>
          <p:nvPr/>
        </p:nvCxnSpPr>
        <p:spPr>
          <a:xfrm>
            <a:off x="729916" y="1934374"/>
            <a:ext cx="541364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39648D8-A048-724D-C165-FC06E56B8A5D}"/>
              </a:ext>
            </a:extLst>
          </p:cNvPr>
          <p:cNvPicPr>
            <a:picLocks noChangeAspect="1"/>
          </p:cNvPicPr>
          <p:nvPr/>
        </p:nvPicPr>
        <p:blipFill>
          <a:blip r:embed="rId3"/>
          <a:stretch>
            <a:fillRect/>
          </a:stretch>
        </p:blipFill>
        <p:spPr>
          <a:xfrm>
            <a:off x="7110855" y="477462"/>
            <a:ext cx="4699000" cy="1828800"/>
          </a:xfrm>
          <a:prstGeom prst="rect">
            <a:avLst/>
          </a:prstGeom>
        </p:spPr>
      </p:pic>
    </p:spTree>
    <p:extLst>
      <p:ext uri="{BB962C8B-B14F-4D97-AF65-F5344CB8AC3E}">
        <p14:creationId xmlns:p14="http://schemas.microsoft.com/office/powerpoint/2010/main" val="4139863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BC81A-F426-1740-4C41-242A994C19B8}"/>
              </a:ext>
            </a:extLst>
          </p:cNvPr>
          <p:cNvSpPr txBox="1"/>
          <p:nvPr/>
        </p:nvSpPr>
        <p:spPr>
          <a:xfrm>
            <a:off x="450820" y="307054"/>
            <a:ext cx="6284496" cy="954107"/>
          </a:xfrm>
          <a:prstGeom prst="rect">
            <a:avLst/>
          </a:prstGeom>
          <a:noFill/>
        </p:spPr>
        <p:txBody>
          <a:bodyPr wrap="square" rtlCol="0">
            <a:spAutoFit/>
          </a:bodyPr>
          <a:lstStyle/>
          <a:p>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Sub- </a:t>
            </a:r>
            <a:r>
              <a:rPr lang="en-US" sz="2800" b="1" err="1">
                <a:solidFill>
                  <a:srgbClr val="721D20"/>
                </a:solidFill>
                <a:latin typeface="Tahoma" panose="020B0604030504040204" pitchFamily="34" charset="0"/>
                <a:ea typeface="Tahoma" panose="020B0604030504040204" pitchFamily="34" charset="0"/>
                <a:cs typeface="Tahoma" panose="020B0604030504040204" pitchFamily="34" charset="0"/>
              </a:rPr>
              <a:t>regiones</a:t>
            </a:r>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 de la region: NORTE</a:t>
            </a:r>
            <a:endParaRPr lang="en-US" sz="2800">
              <a:solidFill>
                <a:schemeClr val="accent1"/>
              </a:solidFill>
              <a:latin typeface="+mj-lt"/>
            </a:endParaRPr>
          </a:p>
        </p:txBody>
      </p:sp>
      <p:cxnSp>
        <p:nvCxnSpPr>
          <p:cNvPr id="3" name="Straight Connector 2">
            <a:extLst>
              <a:ext uri="{FF2B5EF4-FFF2-40B4-BE49-F238E27FC236}">
                <a16:creationId xmlns:a16="http://schemas.microsoft.com/office/drawing/2014/main" id="{FA173302-9EE9-9BD1-6E5D-96AE9E32A6E5}"/>
              </a:ext>
            </a:extLst>
          </p:cNvPr>
          <p:cNvCxnSpPr>
            <a:cxnSpLocks/>
          </p:cNvCxnSpPr>
          <p:nvPr/>
        </p:nvCxnSpPr>
        <p:spPr>
          <a:xfrm>
            <a:off x="472740" y="1249776"/>
            <a:ext cx="494517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8CA71B-1A08-D518-01D7-26BB689F41FA}"/>
              </a:ext>
            </a:extLst>
          </p:cNvPr>
          <p:cNvSpPr txBox="1"/>
          <p:nvPr/>
        </p:nvSpPr>
        <p:spPr>
          <a:xfrm>
            <a:off x="472740" y="1256221"/>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Crozes</a:t>
            </a:r>
            <a:r>
              <a:rPr lang="en-US" b="1">
                <a:solidFill>
                  <a:schemeClr val="tx1">
                    <a:lumMod val="65000"/>
                    <a:lumOff val="35000"/>
                  </a:schemeClr>
                </a:solidFill>
                <a:latin typeface="Montserrat" pitchFamily="2" charset="77"/>
              </a:rPr>
              <a:t>-Hermitage</a:t>
            </a:r>
          </a:p>
        </p:txBody>
      </p:sp>
      <p:sp>
        <p:nvSpPr>
          <p:cNvPr id="5" name="TextBox 4">
            <a:extLst>
              <a:ext uri="{FF2B5EF4-FFF2-40B4-BE49-F238E27FC236}">
                <a16:creationId xmlns:a16="http://schemas.microsoft.com/office/drawing/2014/main" id="{0CBFE13D-C261-8710-0781-1751FB822479}"/>
              </a:ext>
            </a:extLst>
          </p:cNvPr>
          <p:cNvSpPr txBox="1"/>
          <p:nvPr/>
        </p:nvSpPr>
        <p:spPr>
          <a:xfrm>
            <a:off x="472740" y="4125092"/>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a:solidFill>
                  <a:schemeClr val="tx1">
                    <a:lumMod val="65000"/>
                    <a:lumOff val="35000"/>
                  </a:schemeClr>
                </a:solidFill>
                <a:latin typeface="Montserrat" pitchFamily="2" charset="77"/>
              </a:rPr>
              <a:t>Hermitage</a:t>
            </a:r>
          </a:p>
        </p:txBody>
      </p:sp>
      <p:sp>
        <p:nvSpPr>
          <p:cNvPr id="6" name="TextBox 5">
            <a:extLst>
              <a:ext uri="{FF2B5EF4-FFF2-40B4-BE49-F238E27FC236}">
                <a16:creationId xmlns:a16="http://schemas.microsoft.com/office/drawing/2014/main" id="{37F669BD-13C6-A94F-E0AA-0B4EC3DADA7E}"/>
              </a:ext>
            </a:extLst>
          </p:cNvPr>
          <p:cNvSpPr txBox="1"/>
          <p:nvPr/>
        </p:nvSpPr>
        <p:spPr>
          <a:xfrm>
            <a:off x="472740" y="1723689"/>
            <a:ext cx="11719260" cy="2831544"/>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sz="1600"/>
              <a:t>Zona mas </a:t>
            </a:r>
            <a:r>
              <a:rPr lang="en-US" sz="1600" err="1"/>
              <a:t>grande</a:t>
            </a:r>
            <a:r>
              <a:rPr lang="en-US" sz="1600"/>
              <a:t> </a:t>
            </a:r>
            <a:r>
              <a:rPr lang="en-US" sz="1600" err="1"/>
              <a:t>en</a:t>
            </a:r>
            <a:r>
              <a:rPr lang="en-US" sz="1600"/>
              <a:t> terminus de </a:t>
            </a:r>
            <a:r>
              <a:rPr lang="en-US" sz="1600" err="1"/>
              <a:t>producción</a:t>
            </a:r>
            <a:r>
              <a:rPr lang="en-US" sz="1600"/>
              <a:t>.</a:t>
            </a:r>
          </a:p>
          <a:p>
            <a:pPr marL="342900" indent="-342900">
              <a:buClr>
                <a:schemeClr val="accent1">
                  <a:lumMod val="60000"/>
                  <a:lumOff val="40000"/>
                </a:schemeClr>
              </a:buClr>
              <a:buFont typeface="Arial" panose="020B0604020202020204" pitchFamily="34" charset="0"/>
              <a:buChar char="•"/>
            </a:pPr>
            <a:r>
              <a:rPr lang="en-US" sz="1600"/>
              <a:t>Se divide </a:t>
            </a:r>
            <a:r>
              <a:rPr lang="en-US" sz="1600" err="1"/>
              <a:t>en</a:t>
            </a:r>
            <a:r>
              <a:rPr lang="en-US" sz="1600"/>
              <a:t> dos </a:t>
            </a:r>
            <a:r>
              <a:rPr lang="en-US" sz="1600" err="1"/>
              <a:t>parte</a:t>
            </a:r>
            <a:r>
              <a:rPr lang="en-US" sz="1600"/>
              <a:t>: la </a:t>
            </a:r>
            <a:r>
              <a:rPr lang="en-US" sz="1600" err="1"/>
              <a:t>parte</a:t>
            </a:r>
            <a:r>
              <a:rPr lang="en-US" sz="1600"/>
              <a:t> mas </a:t>
            </a:r>
            <a:r>
              <a:rPr lang="en-US" sz="1600" err="1"/>
              <a:t>grande</a:t>
            </a:r>
            <a:r>
              <a:rPr lang="en-US" sz="1600"/>
              <a:t> </a:t>
            </a:r>
            <a:r>
              <a:rPr lang="en-US" sz="1600" err="1"/>
              <a:t>esta</a:t>
            </a:r>
            <a:r>
              <a:rPr lang="en-US" sz="1600"/>
              <a:t> </a:t>
            </a:r>
            <a:r>
              <a:rPr lang="en-US" sz="1600" err="1"/>
              <a:t>el</a:t>
            </a:r>
            <a:r>
              <a:rPr lang="en-US" sz="1600"/>
              <a:t> llano y </a:t>
            </a:r>
            <a:r>
              <a:rPr lang="en-US" sz="1600" err="1"/>
              <a:t>cerca</a:t>
            </a:r>
            <a:r>
              <a:rPr lang="en-US" sz="1600"/>
              <a:t> del </a:t>
            </a:r>
            <a:r>
              <a:rPr lang="en-US" sz="1600" err="1"/>
              <a:t>río</a:t>
            </a:r>
            <a:r>
              <a:rPr lang="en-US" sz="1600"/>
              <a:t>. </a:t>
            </a:r>
          </a:p>
          <a:p>
            <a:pPr marL="342900" indent="-342900">
              <a:buClr>
                <a:schemeClr val="accent1">
                  <a:lumMod val="60000"/>
                  <a:lumOff val="40000"/>
                </a:schemeClr>
              </a:buClr>
              <a:buFont typeface="Arial" panose="020B0604020202020204" pitchFamily="34" charset="0"/>
              <a:buChar char="•"/>
            </a:pPr>
            <a:r>
              <a:rPr lang="en-US" sz="1600"/>
              <a:t>Produce </a:t>
            </a:r>
            <a:r>
              <a:rPr lang="en-US" sz="1600" err="1"/>
              <a:t>tintos</a:t>
            </a:r>
            <a:r>
              <a:rPr lang="en-US" sz="1600"/>
              <a:t> de </a:t>
            </a:r>
            <a:r>
              <a:rPr lang="en-US" sz="1600" err="1"/>
              <a:t>colores</a:t>
            </a:r>
            <a:r>
              <a:rPr lang="en-US" sz="1600"/>
              <a:t> </a:t>
            </a:r>
            <a:r>
              <a:rPr lang="en-US" sz="1600" err="1"/>
              <a:t>intensos</a:t>
            </a:r>
            <a:r>
              <a:rPr lang="en-US" sz="1600"/>
              <a:t> </a:t>
            </a:r>
            <a:r>
              <a:rPr lang="en-US" sz="1600" err="1"/>
              <a:t>suaves</a:t>
            </a:r>
            <a:r>
              <a:rPr lang="en-US" sz="1600"/>
              <a:t> y </a:t>
            </a:r>
            <a:r>
              <a:rPr lang="en-US" sz="1600" err="1"/>
              <a:t>afrutados</a:t>
            </a:r>
            <a:r>
              <a:rPr lang="en-US" sz="1600"/>
              <a:t> </a:t>
            </a:r>
          </a:p>
          <a:p>
            <a:pPr marL="342900" indent="-342900">
              <a:buClr>
                <a:schemeClr val="accent1">
                  <a:lumMod val="60000"/>
                  <a:lumOff val="40000"/>
                </a:schemeClr>
              </a:buClr>
              <a:buFont typeface="Arial" panose="020B0604020202020204" pitchFamily="34" charset="0"/>
              <a:buChar char="•"/>
            </a:pPr>
            <a:r>
              <a:rPr lang="en-US" sz="1600" err="1"/>
              <a:t>Tintos</a:t>
            </a:r>
            <a:r>
              <a:rPr lang="en-US" sz="1600"/>
              <a:t> Syrah y </a:t>
            </a:r>
            <a:r>
              <a:rPr lang="en-US" sz="1600" err="1"/>
              <a:t>Blancos</a:t>
            </a:r>
            <a:r>
              <a:rPr lang="en-US" sz="1600"/>
              <a:t> de Marsanne y </a:t>
            </a:r>
            <a:r>
              <a:rPr lang="en-US" sz="1600" err="1"/>
              <a:t>roussanee</a:t>
            </a:r>
            <a:endParaRPr lang="en-US" sz="1600"/>
          </a:p>
          <a:p>
            <a:pPr marL="342900" indent="-342900">
              <a:buClr>
                <a:schemeClr val="accent1">
                  <a:lumMod val="60000"/>
                  <a:lumOff val="40000"/>
                </a:schemeClr>
              </a:buClr>
              <a:buFont typeface="Arial" panose="020B0604020202020204" pitchFamily="34" charset="0"/>
              <a:buChar char="•"/>
            </a:pPr>
            <a:r>
              <a:rPr lang="en-US" sz="1600" err="1"/>
              <a:t>Ubicación</a:t>
            </a:r>
            <a:r>
              <a:rPr lang="en-US" sz="1600"/>
              <a:t>: </a:t>
            </a:r>
            <a:r>
              <a:rPr lang="en-PR" sz="1600">
                <a:effectLst/>
                <a:ea typeface="Calibri" panose="020F0502020204030204" pitchFamily="34" charset="0"/>
                <a:cs typeface="Times New Roman" panose="02020603050405020304" pitchFamily="18" charset="0"/>
              </a:rPr>
              <a:t>La otra parte está detrás de la colina del Hermitage, a veces sobre granito pero sobre todo sobre arcilla blanca y piedra caliza. Este es el corazón histórico de Crozes y produce vinos interesantes y sustanciales, y los blancos de aquí también pueden ser excepcionales.</a:t>
            </a:r>
          </a:p>
          <a:p>
            <a:pPr marL="342900" indent="-342900">
              <a:buClr>
                <a:schemeClr val="accent1">
                  <a:lumMod val="60000"/>
                  <a:lumOff val="40000"/>
                </a:schemeClr>
              </a:buClr>
              <a:buFont typeface="Arial" panose="020B0604020202020204" pitchFamily="34" charset="0"/>
              <a:buChar char="•"/>
            </a:pPr>
            <a:r>
              <a:rPr lang="en-US" sz="1600" err="1"/>
              <a:t>Conservación</a:t>
            </a:r>
            <a:r>
              <a:rPr lang="en-US" sz="1600"/>
              <a:t>:  </a:t>
            </a:r>
            <a:r>
              <a:rPr lang="en-PR" sz="1600">
                <a:effectLst/>
                <a:ea typeface="Calibri" panose="020F0502020204030204" pitchFamily="34" charset="0"/>
                <a:cs typeface="Times New Roman" panose="02020603050405020304" pitchFamily="18" charset="0"/>
              </a:rPr>
              <a:t>de 2 a 10 años, pero Thalabert en una buena añada puede conservarse durante 15 o más. Se recomienda beber los vinos blancos jóvenes.</a:t>
            </a:r>
          </a:p>
          <a:p>
            <a:pPr marL="342900" indent="-342900">
              <a:buClr>
                <a:schemeClr val="accent1">
                  <a:lumMod val="60000"/>
                  <a:lumOff val="40000"/>
                </a:schemeClr>
              </a:buClr>
              <a:buFont typeface="Arial" panose="020B0604020202020204" pitchFamily="34" charset="0"/>
              <a:buChar char="•"/>
            </a:pPr>
            <a:endParaRPr lang="en-PR" sz="1800">
              <a:effectLst/>
              <a:ea typeface="Calibri" panose="020F0502020204030204" pitchFamily="34" charset="0"/>
              <a:cs typeface="Times New Roman" panose="02020603050405020304" pitchFamily="18" charset="0"/>
            </a:endParaRPr>
          </a:p>
          <a:p>
            <a:pPr marL="342900" indent="-342900">
              <a:buClr>
                <a:schemeClr val="accent1">
                  <a:lumMod val="60000"/>
                  <a:lumOff val="40000"/>
                </a:schemeClr>
              </a:buClr>
              <a:buFont typeface="Arial" panose="020B0604020202020204" pitchFamily="34" charset="0"/>
              <a:buChar char="•"/>
            </a:pPr>
            <a:endParaRPr lang="en-US" sz="1600">
              <a:latin typeface="Montserrat" pitchFamily="2" charset="77"/>
            </a:endParaRPr>
          </a:p>
        </p:txBody>
      </p:sp>
      <p:sp>
        <p:nvSpPr>
          <p:cNvPr id="7" name="TextBox 6">
            <a:extLst>
              <a:ext uri="{FF2B5EF4-FFF2-40B4-BE49-F238E27FC236}">
                <a16:creationId xmlns:a16="http://schemas.microsoft.com/office/drawing/2014/main" id="{38F7DBC0-BE08-7445-B0D7-75BC9431DDCF}"/>
              </a:ext>
            </a:extLst>
          </p:cNvPr>
          <p:cNvSpPr txBox="1"/>
          <p:nvPr/>
        </p:nvSpPr>
        <p:spPr>
          <a:xfrm>
            <a:off x="450820" y="4586116"/>
            <a:ext cx="9979055" cy="1569660"/>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sz="1600" err="1"/>
              <a:t>Famosos</a:t>
            </a:r>
            <a:r>
              <a:rPr lang="en-US" sz="1600"/>
              <a:t> </a:t>
            </a:r>
            <a:r>
              <a:rPr lang="en-US" sz="1600" err="1"/>
              <a:t>en</a:t>
            </a:r>
            <a:r>
              <a:rPr lang="en-US" sz="1600"/>
              <a:t> </a:t>
            </a:r>
            <a:r>
              <a:rPr lang="en-US" sz="1600" err="1"/>
              <a:t>todo</a:t>
            </a:r>
            <a:r>
              <a:rPr lang="en-US" sz="1600"/>
              <a:t> </a:t>
            </a:r>
            <a:r>
              <a:rPr lang="en-US" sz="1600" err="1"/>
              <a:t>el</a:t>
            </a:r>
            <a:r>
              <a:rPr lang="en-US" sz="1600"/>
              <a:t> </a:t>
            </a:r>
            <a:r>
              <a:rPr lang="en-US" sz="1600" err="1"/>
              <a:t>mundo</a:t>
            </a:r>
            <a:r>
              <a:rPr lang="en-US" sz="1600"/>
              <a:t>.</a:t>
            </a:r>
          </a:p>
          <a:p>
            <a:pPr marL="342900" indent="-342900">
              <a:buClr>
                <a:schemeClr val="accent1">
                  <a:lumMod val="60000"/>
                  <a:lumOff val="40000"/>
                </a:schemeClr>
              </a:buClr>
              <a:buFont typeface="Arial" panose="020B0604020202020204" pitchFamily="34" charset="0"/>
              <a:buChar char="•"/>
            </a:pPr>
            <a:r>
              <a:rPr lang="en-US" sz="1600" err="1"/>
              <a:t>Procede</a:t>
            </a:r>
            <a:r>
              <a:rPr lang="en-US" sz="1600"/>
              <a:t> de </a:t>
            </a:r>
            <a:r>
              <a:rPr lang="en-US" sz="1600" err="1"/>
              <a:t>pequeños</a:t>
            </a:r>
            <a:r>
              <a:rPr lang="en-US" sz="1600"/>
              <a:t> </a:t>
            </a:r>
            <a:r>
              <a:rPr lang="en-US" sz="1600" err="1"/>
              <a:t>viñedos</a:t>
            </a:r>
            <a:r>
              <a:rPr lang="en-US" sz="1600"/>
              <a:t> </a:t>
            </a:r>
            <a:r>
              <a:rPr lang="en-US" sz="1600" err="1"/>
              <a:t>en</a:t>
            </a:r>
            <a:r>
              <a:rPr lang="en-US" sz="1600"/>
              <a:t> </a:t>
            </a:r>
            <a:r>
              <a:rPr lang="en-US" sz="1600" err="1"/>
              <a:t>el</a:t>
            </a:r>
            <a:r>
              <a:rPr lang="en-US" sz="1600"/>
              <a:t> pueblo </a:t>
            </a:r>
            <a:r>
              <a:rPr lang="en-US" sz="1600" err="1"/>
              <a:t>Tain-l’Hermitage</a:t>
            </a:r>
            <a:r>
              <a:rPr lang="en-US" sz="1600"/>
              <a:t>.</a:t>
            </a:r>
          </a:p>
          <a:p>
            <a:pPr marL="342900" indent="-342900">
              <a:buClr>
                <a:schemeClr val="accent1">
                  <a:lumMod val="60000"/>
                  <a:lumOff val="40000"/>
                </a:schemeClr>
              </a:buClr>
              <a:buFont typeface="Arial" panose="020B0604020202020204" pitchFamily="34" charset="0"/>
              <a:buChar char="•"/>
            </a:pPr>
            <a:r>
              <a:rPr lang="en-US" sz="1600" err="1"/>
              <a:t>Su</a:t>
            </a:r>
            <a:r>
              <a:rPr lang="en-US" sz="1600"/>
              <a:t> </a:t>
            </a:r>
            <a:r>
              <a:rPr lang="en-US" sz="1600" err="1"/>
              <a:t>compleja</a:t>
            </a:r>
            <a:r>
              <a:rPr lang="en-US" sz="1600"/>
              <a:t> </a:t>
            </a:r>
            <a:r>
              <a:rPr lang="en-US" sz="1600" err="1"/>
              <a:t>geologia</a:t>
            </a:r>
            <a:r>
              <a:rPr lang="en-US" sz="1600"/>
              <a:t> </a:t>
            </a:r>
            <a:r>
              <a:rPr lang="en-US" sz="1600" err="1"/>
              <a:t>garantiza</a:t>
            </a:r>
            <a:r>
              <a:rPr lang="en-US" sz="1600"/>
              <a:t> mayor </a:t>
            </a:r>
            <a:r>
              <a:rPr lang="en-US" sz="1600" err="1"/>
              <a:t>interes</a:t>
            </a:r>
            <a:r>
              <a:rPr lang="en-US" sz="1600"/>
              <a:t> y </a:t>
            </a:r>
            <a:r>
              <a:rPr lang="en-US" sz="1600" err="1"/>
              <a:t>complejidad</a:t>
            </a:r>
            <a:endParaRPr lang="en-US" sz="1600"/>
          </a:p>
          <a:p>
            <a:pPr marL="342900" indent="-342900">
              <a:buClr>
                <a:schemeClr val="accent1">
                  <a:lumMod val="60000"/>
                  <a:lumOff val="40000"/>
                </a:schemeClr>
              </a:buClr>
              <a:buFont typeface="Arial" panose="020B0604020202020204" pitchFamily="34" charset="0"/>
              <a:buChar char="•"/>
            </a:pPr>
            <a:r>
              <a:rPr lang="en-US" sz="1600"/>
              <a:t>Vinos </a:t>
            </a:r>
            <a:r>
              <a:rPr lang="en-US" sz="1600" err="1"/>
              <a:t>redondos</a:t>
            </a:r>
            <a:r>
              <a:rPr lang="en-US" sz="1600"/>
              <a:t>, con </a:t>
            </a:r>
            <a:r>
              <a:rPr lang="en-US" sz="1600" err="1"/>
              <a:t>cuerpo</a:t>
            </a:r>
            <a:r>
              <a:rPr lang="en-US" sz="1600"/>
              <a:t>, </a:t>
            </a:r>
            <a:r>
              <a:rPr lang="en-US" sz="1600" err="1"/>
              <a:t>frutos</a:t>
            </a:r>
            <a:r>
              <a:rPr lang="en-US" sz="1600"/>
              <a:t> </a:t>
            </a:r>
            <a:r>
              <a:rPr lang="en-US" sz="1600" err="1"/>
              <a:t>rojos</a:t>
            </a:r>
            <a:r>
              <a:rPr lang="en-US" sz="1600"/>
              <a:t>, </a:t>
            </a:r>
            <a:r>
              <a:rPr lang="en-US" sz="1600" err="1"/>
              <a:t>flores</a:t>
            </a:r>
            <a:r>
              <a:rPr lang="en-US" sz="1600"/>
              <a:t> </a:t>
            </a:r>
            <a:r>
              <a:rPr lang="en-US" sz="1600" err="1"/>
              <a:t>silvestres</a:t>
            </a:r>
            <a:r>
              <a:rPr lang="en-US" sz="1600"/>
              <a:t> y </a:t>
            </a:r>
            <a:r>
              <a:rPr lang="en-US" sz="1600" err="1"/>
              <a:t>cuero</a:t>
            </a:r>
            <a:r>
              <a:rPr lang="en-US" sz="1600"/>
              <a:t>.</a:t>
            </a:r>
          </a:p>
          <a:p>
            <a:pPr marL="342900" indent="-342900">
              <a:buClr>
                <a:schemeClr val="accent1">
                  <a:lumMod val="60000"/>
                  <a:lumOff val="40000"/>
                </a:schemeClr>
              </a:buClr>
              <a:buFont typeface="Arial" panose="020B0604020202020204" pitchFamily="34" charset="0"/>
              <a:buChar char="•"/>
            </a:pPr>
            <a:r>
              <a:rPr lang="en-US" sz="1600"/>
              <a:t>Vinos </a:t>
            </a:r>
            <a:r>
              <a:rPr lang="en-US" sz="1600" err="1"/>
              <a:t>blancos</a:t>
            </a:r>
            <a:r>
              <a:rPr lang="en-US" sz="1600"/>
              <a:t> son mas </a:t>
            </a:r>
            <a:r>
              <a:rPr lang="en-US" sz="1600" err="1"/>
              <a:t>dificiles</a:t>
            </a:r>
            <a:r>
              <a:rPr lang="en-US" sz="1600"/>
              <a:t> de  </a:t>
            </a:r>
            <a:r>
              <a:rPr lang="en-US" sz="1600" err="1"/>
              <a:t>encontrar</a:t>
            </a:r>
            <a:r>
              <a:rPr lang="en-US" sz="1600"/>
              <a:t>.</a:t>
            </a:r>
          </a:p>
          <a:p>
            <a:pPr marL="342900" indent="-342900">
              <a:buClr>
                <a:schemeClr val="accent1">
                  <a:lumMod val="60000"/>
                  <a:lumOff val="40000"/>
                </a:schemeClr>
              </a:buClr>
              <a:buFont typeface="Arial" panose="020B0604020202020204" pitchFamily="34" charset="0"/>
              <a:buChar char="•"/>
            </a:pPr>
            <a:r>
              <a:rPr lang="en-US" sz="1600" err="1"/>
              <a:t>Conservacion</a:t>
            </a:r>
            <a:r>
              <a:rPr lang="en-US" sz="1600"/>
              <a:t>: 5 a 20 </a:t>
            </a:r>
            <a:r>
              <a:rPr lang="en-US" sz="1600" err="1"/>
              <a:t>años</a:t>
            </a:r>
            <a:r>
              <a:rPr lang="en-US" sz="1600"/>
              <a:t>.</a:t>
            </a:r>
          </a:p>
        </p:txBody>
      </p:sp>
      <p:pic>
        <p:nvPicPr>
          <p:cNvPr id="9" name="Picture 8">
            <a:extLst>
              <a:ext uri="{FF2B5EF4-FFF2-40B4-BE49-F238E27FC236}">
                <a16:creationId xmlns:a16="http://schemas.microsoft.com/office/drawing/2014/main" id="{094B7218-71B9-C9BA-B5E7-C217FFC88F9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45739" y="3728537"/>
            <a:ext cx="4141198" cy="2831544"/>
          </a:xfrm>
          <a:prstGeom prst="rect">
            <a:avLst/>
          </a:prstGeom>
        </p:spPr>
      </p:pic>
      <p:sp>
        <p:nvSpPr>
          <p:cNvPr id="10" name="TextBox 9">
            <a:extLst>
              <a:ext uri="{FF2B5EF4-FFF2-40B4-BE49-F238E27FC236}">
                <a16:creationId xmlns:a16="http://schemas.microsoft.com/office/drawing/2014/main" id="{7542B11A-57E8-4426-2B8C-3226A2C53353}"/>
              </a:ext>
            </a:extLst>
          </p:cNvPr>
          <p:cNvSpPr txBox="1"/>
          <p:nvPr/>
        </p:nvSpPr>
        <p:spPr>
          <a:xfrm>
            <a:off x="9715994" y="6731474"/>
            <a:ext cx="2370942" cy="369332"/>
          </a:xfrm>
          <a:prstGeom prst="rect">
            <a:avLst/>
          </a:prstGeom>
          <a:noFill/>
        </p:spPr>
        <p:txBody>
          <a:bodyPr wrap="square" rtlCol="0">
            <a:spAutoFit/>
          </a:bodyPr>
          <a:lstStyle/>
          <a:p>
            <a:r>
              <a:rPr lang="en-PR" sz="900">
                <a:hlinkClick r:id="rId4" tooltip="https://www.vinography.com/2016/04/warm_up_hermitage"/>
              </a:rPr>
              <a:t>This Photo</a:t>
            </a:r>
            <a:r>
              <a:rPr lang="en-PR" sz="900"/>
              <a:t> by Unknown Author is licensed under </a:t>
            </a:r>
            <a:r>
              <a:rPr lang="en-PR" sz="900">
                <a:hlinkClick r:id="rId5" tooltip="https://creativecommons.org/licenses/by-nc-sa/3.0/"/>
              </a:rPr>
              <a:t>CC BY-SA-NC</a:t>
            </a:r>
            <a:endParaRPr lang="en-PR" sz="900"/>
          </a:p>
        </p:txBody>
      </p:sp>
    </p:spTree>
    <p:extLst>
      <p:ext uri="{BB962C8B-B14F-4D97-AF65-F5344CB8AC3E}">
        <p14:creationId xmlns:p14="http://schemas.microsoft.com/office/powerpoint/2010/main" val="2852579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C7BC36-F484-4C69-857D-21ACE7D6CAB3}"/>
              </a:ext>
            </a:extLst>
          </p:cNvPr>
          <p:cNvSpPr txBox="1"/>
          <p:nvPr/>
        </p:nvSpPr>
        <p:spPr>
          <a:xfrm>
            <a:off x="450820" y="307054"/>
            <a:ext cx="6284496" cy="954107"/>
          </a:xfrm>
          <a:prstGeom prst="rect">
            <a:avLst/>
          </a:prstGeom>
          <a:noFill/>
        </p:spPr>
        <p:txBody>
          <a:bodyPr wrap="square" rtlCol="0">
            <a:spAutoFit/>
          </a:bodyPr>
          <a:lstStyle/>
          <a:p>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Sub- </a:t>
            </a:r>
            <a:r>
              <a:rPr lang="en-US" sz="2800" b="1" err="1">
                <a:solidFill>
                  <a:srgbClr val="721D20"/>
                </a:solidFill>
                <a:latin typeface="Tahoma" panose="020B0604030504040204" pitchFamily="34" charset="0"/>
                <a:ea typeface="Tahoma" panose="020B0604030504040204" pitchFamily="34" charset="0"/>
                <a:cs typeface="Tahoma" panose="020B0604030504040204" pitchFamily="34" charset="0"/>
              </a:rPr>
              <a:t>regiones</a:t>
            </a:r>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 de la region: NORTE</a:t>
            </a:r>
            <a:endParaRPr lang="en-US" sz="2800">
              <a:solidFill>
                <a:schemeClr val="accent1"/>
              </a:solidFill>
              <a:latin typeface="+mj-lt"/>
            </a:endParaRPr>
          </a:p>
        </p:txBody>
      </p:sp>
      <p:sp>
        <p:nvSpPr>
          <p:cNvPr id="3" name="TextBox 2">
            <a:extLst>
              <a:ext uri="{FF2B5EF4-FFF2-40B4-BE49-F238E27FC236}">
                <a16:creationId xmlns:a16="http://schemas.microsoft.com/office/drawing/2014/main" id="{070563CF-C25F-CA8D-1138-451D4776E554}"/>
              </a:ext>
            </a:extLst>
          </p:cNvPr>
          <p:cNvSpPr txBox="1"/>
          <p:nvPr/>
        </p:nvSpPr>
        <p:spPr>
          <a:xfrm>
            <a:off x="472740" y="1256221"/>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Cornas</a:t>
            </a:r>
            <a:endParaRPr lang="en-US" b="1">
              <a:solidFill>
                <a:schemeClr val="tx1">
                  <a:lumMod val="65000"/>
                  <a:lumOff val="35000"/>
                </a:schemeClr>
              </a:solidFill>
              <a:latin typeface="Montserrat" pitchFamily="2" charset="77"/>
            </a:endParaRPr>
          </a:p>
        </p:txBody>
      </p:sp>
      <p:sp>
        <p:nvSpPr>
          <p:cNvPr id="4" name="TextBox 3">
            <a:extLst>
              <a:ext uri="{FF2B5EF4-FFF2-40B4-BE49-F238E27FC236}">
                <a16:creationId xmlns:a16="http://schemas.microsoft.com/office/drawing/2014/main" id="{ED4DC6AB-C6B5-0A1A-671E-BAEE2F251DB2}"/>
              </a:ext>
            </a:extLst>
          </p:cNvPr>
          <p:cNvSpPr txBox="1"/>
          <p:nvPr/>
        </p:nvSpPr>
        <p:spPr>
          <a:xfrm>
            <a:off x="472740" y="1770281"/>
            <a:ext cx="7179344" cy="2585323"/>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sz="1600"/>
              <a:t>Solo </a:t>
            </a:r>
            <a:r>
              <a:rPr lang="en-US" sz="1600" err="1"/>
              <a:t>uva</a:t>
            </a:r>
            <a:r>
              <a:rPr lang="en-US" sz="1600"/>
              <a:t> </a:t>
            </a:r>
            <a:r>
              <a:rPr lang="en-US" sz="1600" err="1"/>
              <a:t>tinta</a:t>
            </a:r>
            <a:r>
              <a:rPr lang="en-US" sz="1600"/>
              <a:t>: Syrah</a:t>
            </a:r>
          </a:p>
          <a:p>
            <a:pPr marL="342900" indent="-342900">
              <a:buClr>
                <a:schemeClr val="accent1">
                  <a:lumMod val="60000"/>
                  <a:lumOff val="40000"/>
                </a:schemeClr>
              </a:buClr>
              <a:buFont typeface="Arial" panose="020B0604020202020204" pitchFamily="34" charset="0"/>
              <a:buChar char="•"/>
            </a:pPr>
            <a:r>
              <a:rPr lang="en-US" sz="1600"/>
              <a:t>Una de las mas </a:t>
            </a:r>
            <a:r>
              <a:rPr lang="en-US" sz="1600" err="1"/>
              <a:t>pequeñas</a:t>
            </a:r>
            <a:r>
              <a:rPr lang="en-US" sz="1600"/>
              <a:t> de AOC</a:t>
            </a:r>
          </a:p>
          <a:p>
            <a:pPr marL="342900" indent="-342900">
              <a:buClr>
                <a:schemeClr val="accent1">
                  <a:lumMod val="60000"/>
                  <a:lumOff val="40000"/>
                </a:schemeClr>
              </a:buClr>
              <a:buFont typeface="Arial" panose="020B0604020202020204" pitchFamily="34" charset="0"/>
              <a:buChar char="•"/>
            </a:pPr>
            <a:r>
              <a:rPr lang="en-US" sz="1600" err="1"/>
              <a:t>Totalmente</a:t>
            </a:r>
            <a:r>
              <a:rPr lang="en-US" sz="1600"/>
              <a:t> </a:t>
            </a:r>
            <a:r>
              <a:rPr lang="en-US" sz="1600" err="1"/>
              <a:t>orientado</a:t>
            </a:r>
            <a:r>
              <a:rPr lang="en-US" sz="1600"/>
              <a:t> al sur</a:t>
            </a:r>
          </a:p>
          <a:p>
            <a:pPr marL="342900" indent="-342900">
              <a:buClr>
                <a:schemeClr val="accent1">
                  <a:lumMod val="60000"/>
                  <a:lumOff val="40000"/>
                </a:schemeClr>
              </a:buClr>
              <a:buFont typeface="Arial" panose="020B0604020202020204" pitchFamily="34" charset="0"/>
              <a:buChar char="•"/>
            </a:pPr>
            <a:r>
              <a:rPr lang="en-US" sz="1600" err="1"/>
              <a:t>Clima</a:t>
            </a:r>
            <a:r>
              <a:rPr lang="en-US" sz="1600"/>
              <a:t> mas </a:t>
            </a:r>
            <a:r>
              <a:rPr lang="en-US" sz="1600" err="1"/>
              <a:t>calido</a:t>
            </a:r>
            <a:r>
              <a:rPr lang="en-US" sz="1600"/>
              <a:t> y </a:t>
            </a:r>
            <a:r>
              <a:rPr lang="en-US" sz="1600" err="1"/>
              <a:t>suele</a:t>
            </a:r>
            <a:r>
              <a:rPr lang="en-US" sz="1600"/>
              <a:t> ser </a:t>
            </a:r>
            <a:r>
              <a:rPr lang="en-US" sz="1600" err="1"/>
              <a:t>una</a:t>
            </a:r>
            <a:r>
              <a:rPr lang="en-US" sz="1600"/>
              <a:t> de las </a:t>
            </a:r>
            <a:r>
              <a:rPr lang="en-US" sz="1600" err="1"/>
              <a:t>primeras</a:t>
            </a:r>
            <a:r>
              <a:rPr lang="en-US" sz="1600"/>
              <a:t> </a:t>
            </a:r>
            <a:r>
              <a:rPr lang="en-US" sz="1600" err="1"/>
              <a:t>en</a:t>
            </a:r>
            <a:r>
              <a:rPr lang="en-US" sz="1600"/>
              <a:t> </a:t>
            </a:r>
            <a:r>
              <a:rPr lang="en-US" sz="1600" err="1"/>
              <a:t>cosechar</a:t>
            </a:r>
            <a:endParaRPr lang="en-US" sz="1600"/>
          </a:p>
          <a:p>
            <a:pPr marL="342900" indent="-342900">
              <a:buClr>
                <a:schemeClr val="accent1">
                  <a:lumMod val="60000"/>
                  <a:lumOff val="40000"/>
                </a:schemeClr>
              </a:buClr>
              <a:buFont typeface="Arial" panose="020B0604020202020204" pitchFamily="34" charset="0"/>
              <a:buChar char="•"/>
            </a:pPr>
            <a:r>
              <a:rPr lang="en-US" sz="1600"/>
              <a:t>Vinos </a:t>
            </a:r>
            <a:r>
              <a:rPr lang="en-US" sz="1600" err="1"/>
              <a:t>espeso</a:t>
            </a:r>
            <a:r>
              <a:rPr lang="en-US" sz="1600"/>
              <a:t> y </a:t>
            </a:r>
            <a:r>
              <a:rPr lang="en-US" sz="1600" err="1"/>
              <a:t>suelesn</a:t>
            </a:r>
            <a:r>
              <a:rPr lang="en-US" sz="1600"/>
              <a:t> ser </a:t>
            </a:r>
            <a:r>
              <a:rPr lang="en-US" sz="1600" err="1"/>
              <a:t>tanicos</a:t>
            </a:r>
            <a:r>
              <a:rPr lang="en-US" sz="1600"/>
              <a:t> </a:t>
            </a:r>
            <a:r>
              <a:rPr lang="en-US" sz="1600" err="1"/>
              <a:t>en</a:t>
            </a:r>
            <a:r>
              <a:rPr lang="en-US" sz="1600"/>
              <a:t> </a:t>
            </a:r>
            <a:r>
              <a:rPr lang="en-US" sz="1600" err="1"/>
              <a:t>su</a:t>
            </a:r>
            <a:r>
              <a:rPr lang="en-US" sz="1600"/>
              <a:t> </a:t>
            </a:r>
            <a:r>
              <a:rPr lang="en-US" sz="1600" err="1"/>
              <a:t>juventud</a:t>
            </a:r>
            <a:r>
              <a:rPr lang="en-US" sz="1600"/>
              <a:t>.  </a:t>
            </a:r>
          </a:p>
          <a:p>
            <a:pPr marL="342900" indent="-342900">
              <a:buClr>
                <a:schemeClr val="accent1">
                  <a:lumMod val="60000"/>
                  <a:lumOff val="40000"/>
                </a:schemeClr>
              </a:buClr>
              <a:buFont typeface="Arial" panose="020B0604020202020204" pitchFamily="34" charset="0"/>
              <a:buChar char="•"/>
            </a:pPr>
            <a:r>
              <a:rPr lang="en-US" sz="1600" err="1"/>
              <a:t>Picantes</a:t>
            </a:r>
            <a:r>
              <a:rPr lang="en-US" sz="1600"/>
              <a:t>, </a:t>
            </a:r>
            <a:r>
              <a:rPr lang="en-US" sz="1600" err="1"/>
              <a:t>terrosos</a:t>
            </a:r>
            <a:r>
              <a:rPr lang="en-US" sz="1600"/>
              <a:t> y </a:t>
            </a:r>
            <a:r>
              <a:rPr lang="en-US" sz="1600" err="1"/>
              <a:t>achocolatados</a:t>
            </a:r>
            <a:endParaRPr lang="en-US" sz="1600"/>
          </a:p>
          <a:p>
            <a:pPr marL="342900" indent="-342900">
              <a:buClr>
                <a:schemeClr val="accent1">
                  <a:lumMod val="60000"/>
                  <a:lumOff val="40000"/>
                </a:schemeClr>
              </a:buClr>
              <a:buFont typeface="Arial" panose="020B0604020202020204" pitchFamily="34" charset="0"/>
              <a:buChar char="•"/>
            </a:pPr>
            <a:r>
              <a:rPr lang="en-US" sz="1600" err="1"/>
              <a:t>Conservacion</a:t>
            </a:r>
            <a:r>
              <a:rPr lang="en-US" sz="1600"/>
              <a:t>: 5 a 17 </a:t>
            </a:r>
            <a:r>
              <a:rPr lang="en-US" sz="1600" err="1"/>
              <a:t>años</a:t>
            </a:r>
            <a:r>
              <a:rPr lang="en-US" sz="1600"/>
              <a:t>.</a:t>
            </a:r>
          </a:p>
          <a:p>
            <a:pPr marL="342900" indent="-342900">
              <a:buClr>
                <a:schemeClr val="accent1">
                  <a:lumMod val="60000"/>
                  <a:lumOff val="40000"/>
                </a:schemeClr>
              </a:buClr>
              <a:buFont typeface="Arial" panose="020B0604020202020204" pitchFamily="34" charset="0"/>
              <a:buChar char="•"/>
            </a:pPr>
            <a:endParaRPr lang="en-US" sz="1600"/>
          </a:p>
          <a:p>
            <a:pPr>
              <a:buClr>
                <a:schemeClr val="accent1">
                  <a:lumMod val="60000"/>
                  <a:lumOff val="40000"/>
                </a:schemeClr>
              </a:buClr>
            </a:pPr>
            <a:endParaRPr lang="en-PR" sz="1800">
              <a:effectLst/>
              <a:ea typeface="Calibri" panose="020F0502020204030204" pitchFamily="34" charset="0"/>
              <a:cs typeface="Times New Roman" panose="02020603050405020304" pitchFamily="18" charset="0"/>
            </a:endParaRPr>
          </a:p>
          <a:p>
            <a:pPr marL="342900" indent="-342900">
              <a:buClr>
                <a:schemeClr val="accent1">
                  <a:lumMod val="60000"/>
                  <a:lumOff val="40000"/>
                </a:schemeClr>
              </a:buClr>
              <a:buFont typeface="Arial" panose="020B0604020202020204" pitchFamily="34" charset="0"/>
              <a:buChar char="•"/>
            </a:pPr>
            <a:endParaRPr lang="en-US" sz="1600">
              <a:latin typeface="Montserrat" pitchFamily="2" charset="77"/>
            </a:endParaRPr>
          </a:p>
        </p:txBody>
      </p:sp>
      <p:sp>
        <p:nvSpPr>
          <p:cNvPr id="5" name="TextBox 4">
            <a:extLst>
              <a:ext uri="{FF2B5EF4-FFF2-40B4-BE49-F238E27FC236}">
                <a16:creationId xmlns:a16="http://schemas.microsoft.com/office/drawing/2014/main" id="{82DA5F99-14CA-0F36-FD77-13233A236B45}"/>
              </a:ext>
            </a:extLst>
          </p:cNvPr>
          <p:cNvSpPr txBox="1"/>
          <p:nvPr/>
        </p:nvSpPr>
        <p:spPr>
          <a:xfrm>
            <a:off x="450820" y="3846484"/>
            <a:ext cx="3164168" cy="876522"/>
          </a:xfrm>
          <a:prstGeom prst="rect">
            <a:avLst/>
          </a:prstGeom>
          <a:noFill/>
        </p:spPr>
        <p:txBody>
          <a:bodyPr wrap="square" rtlCol="0">
            <a:spAutoFit/>
          </a:bodyPr>
          <a:lstStyle/>
          <a:p>
            <a:pPr>
              <a:lnSpc>
                <a:spcPct val="150000"/>
              </a:lnSpc>
              <a:buClr>
                <a:schemeClr val="accent1">
                  <a:lumMod val="60000"/>
                  <a:lumOff val="40000"/>
                </a:schemeClr>
              </a:buClr>
            </a:pPr>
            <a:r>
              <a:rPr lang="en-US" b="1">
                <a:solidFill>
                  <a:schemeClr val="tx1">
                    <a:lumMod val="65000"/>
                    <a:lumOff val="35000"/>
                  </a:schemeClr>
                </a:solidFill>
                <a:latin typeface="Montserrat" pitchFamily="2" charset="77"/>
              </a:rPr>
              <a:t>Saint-</a:t>
            </a:r>
            <a:r>
              <a:rPr lang="en-US" b="1" err="1">
                <a:solidFill>
                  <a:schemeClr val="tx1">
                    <a:lumMod val="65000"/>
                    <a:lumOff val="35000"/>
                  </a:schemeClr>
                </a:solidFill>
                <a:latin typeface="Montserrat" pitchFamily="2" charset="77"/>
              </a:rPr>
              <a:t>Peray</a:t>
            </a:r>
            <a:endParaRPr lang="en-US" b="1">
              <a:solidFill>
                <a:schemeClr val="tx1">
                  <a:lumMod val="65000"/>
                  <a:lumOff val="35000"/>
                </a:schemeClr>
              </a:solidFill>
              <a:latin typeface="Montserrat" pitchFamily="2" charset="77"/>
            </a:endParaRPr>
          </a:p>
          <a:p>
            <a:pPr>
              <a:lnSpc>
                <a:spcPct val="150000"/>
              </a:lnSpc>
              <a:buClr>
                <a:schemeClr val="accent1">
                  <a:lumMod val="60000"/>
                  <a:lumOff val="40000"/>
                </a:schemeClr>
              </a:buClr>
            </a:pPr>
            <a:endParaRPr lang="en-US" b="1">
              <a:solidFill>
                <a:schemeClr val="tx1">
                  <a:lumMod val="65000"/>
                  <a:lumOff val="35000"/>
                </a:schemeClr>
              </a:solidFill>
              <a:latin typeface="Montserrat" pitchFamily="2" charset="77"/>
            </a:endParaRPr>
          </a:p>
        </p:txBody>
      </p:sp>
      <p:sp>
        <p:nvSpPr>
          <p:cNvPr id="6" name="TextBox 5">
            <a:extLst>
              <a:ext uri="{FF2B5EF4-FFF2-40B4-BE49-F238E27FC236}">
                <a16:creationId xmlns:a16="http://schemas.microsoft.com/office/drawing/2014/main" id="{AA7A943A-185F-C208-741D-283C0F6C3C50}"/>
              </a:ext>
            </a:extLst>
          </p:cNvPr>
          <p:cNvSpPr txBox="1"/>
          <p:nvPr/>
        </p:nvSpPr>
        <p:spPr>
          <a:xfrm>
            <a:off x="450820" y="4355604"/>
            <a:ext cx="7201264" cy="1846659"/>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sz="1600"/>
              <a:t>Vinos </a:t>
            </a:r>
            <a:r>
              <a:rPr lang="en-US" sz="1600" err="1"/>
              <a:t>blancos</a:t>
            </a:r>
            <a:r>
              <a:rPr lang="en-US" sz="1600"/>
              <a:t> y </a:t>
            </a:r>
            <a:r>
              <a:rPr lang="en-US" sz="1600" err="1"/>
              <a:t>espumosos</a:t>
            </a:r>
            <a:r>
              <a:rPr lang="en-US" sz="1600"/>
              <a:t> </a:t>
            </a:r>
            <a:r>
              <a:rPr lang="en-US" sz="1600" err="1"/>
              <a:t>unicamente</a:t>
            </a:r>
            <a:r>
              <a:rPr lang="en-US" sz="1600"/>
              <a:t> </a:t>
            </a:r>
            <a:r>
              <a:rPr lang="en-US" sz="1600" err="1"/>
              <a:t>elaborado</a:t>
            </a:r>
            <a:r>
              <a:rPr lang="en-US" sz="1600"/>
              <a:t> con </a:t>
            </a:r>
            <a:r>
              <a:rPr lang="en-US" sz="1600" err="1"/>
              <a:t>marsanne</a:t>
            </a:r>
            <a:r>
              <a:rPr lang="en-US" sz="1600"/>
              <a:t> y Roussanne.</a:t>
            </a:r>
          </a:p>
          <a:p>
            <a:pPr marL="342900" indent="-342900">
              <a:buClr>
                <a:schemeClr val="accent1">
                  <a:lumMod val="60000"/>
                  <a:lumOff val="40000"/>
                </a:schemeClr>
              </a:buClr>
              <a:buFont typeface="Arial" panose="020B0604020202020204" pitchFamily="34" charset="0"/>
              <a:buChar char="•"/>
            </a:pPr>
            <a:r>
              <a:rPr lang="en-US" sz="1600"/>
              <a:t>Piedra </a:t>
            </a:r>
            <a:r>
              <a:rPr lang="en-US" sz="1600" err="1"/>
              <a:t>caliza</a:t>
            </a:r>
            <a:endParaRPr lang="en-US" sz="1600"/>
          </a:p>
          <a:p>
            <a:pPr marL="342900" indent="-342900">
              <a:buClr>
                <a:schemeClr val="accent1">
                  <a:lumMod val="60000"/>
                  <a:lumOff val="40000"/>
                </a:schemeClr>
              </a:buClr>
              <a:buFont typeface="Arial" panose="020B0604020202020204" pitchFamily="34" charset="0"/>
              <a:buChar char="•"/>
            </a:pPr>
            <a:r>
              <a:rPr lang="en-US" sz="1600" err="1"/>
              <a:t>Metodo</a:t>
            </a:r>
            <a:r>
              <a:rPr lang="en-US" sz="1600"/>
              <a:t>. </a:t>
            </a:r>
            <a:r>
              <a:rPr lang="en-US" sz="1600" err="1"/>
              <a:t>Tradicional</a:t>
            </a:r>
            <a:r>
              <a:rPr lang="en-US" sz="1600"/>
              <a:t>: Champenoise</a:t>
            </a:r>
          </a:p>
          <a:p>
            <a:pPr marL="342900" indent="-342900">
              <a:buClr>
                <a:schemeClr val="accent1">
                  <a:lumMod val="60000"/>
                  <a:lumOff val="40000"/>
                </a:schemeClr>
              </a:buClr>
              <a:buFont typeface="Arial" panose="020B0604020202020204" pitchFamily="34" charset="0"/>
              <a:buChar char="•"/>
            </a:pPr>
            <a:r>
              <a:rPr lang="en-US" sz="1600" err="1"/>
              <a:t>Conservación</a:t>
            </a:r>
            <a:r>
              <a:rPr lang="en-US" sz="1600"/>
              <a:t>: 2 a 10 </a:t>
            </a:r>
            <a:r>
              <a:rPr lang="en-US" sz="1600" err="1"/>
              <a:t>años</a:t>
            </a:r>
            <a:endParaRPr lang="en-US" sz="1600"/>
          </a:p>
          <a:p>
            <a:pPr>
              <a:buClr>
                <a:schemeClr val="accent1">
                  <a:lumMod val="60000"/>
                  <a:lumOff val="40000"/>
                </a:schemeClr>
              </a:buClr>
            </a:pPr>
            <a:endParaRPr lang="en-PR" sz="1800">
              <a:effectLst/>
              <a:ea typeface="Calibri" panose="020F0502020204030204" pitchFamily="34" charset="0"/>
              <a:cs typeface="Times New Roman" panose="02020603050405020304" pitchFamily="18" charset="0"/>
            </a:endParaRPr>
          </a:p>
          <a:p>
            <a:pPr marL="342900" indent="-342900">
              <a:buClr>
                <a:schemeClr val="accent1">
                  <a:lumMod val="60000"/>
                  <a:lumOff val="40000"/>
                </a:schemeClr>
              </a:buClr>
              <a:buFont typeface="Arial" panose="020B0604020202020204" pitchFamily="34" charset="0"/>
              <a:buChar char="•"/>
            </a:pPr>
            <a:endParaRPr lang="en-US" sz="1600">
              <a:latin typeface="Montserrat" pitchFamily="2" charset="77"/>
            </a:endParaRPr>
          </a:p>
        </p:txBody>
      </p:sp>
      <p:sp>
        <p:nvSpPr>
          <p:cNvPr id="7" name="TextBox 6">
            <a:extLst>
              <a:ext uri="{FF2B5EF4-FFF2-40B4-BE49-F238E27FC236}">
                <a16:creationId xmlns:a16="http://schemas.microsoft.com/office/drawing/2014/main" id="{23335767-973E-F1E7-3330-87341C40783A}"/>
              </a:ext>
            </a:extLst>
          </p:cNvPr>
          <p:cNvSpPr txBox="1"/>
          <p:nvPr/>
        </p:nvSpPr>
        <p:spPr>
          <a:xfrm>
            <a:off x="7652084" y="1309257"/>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a:solidFill>
                  <a:schemeClr val="tx1">
                    <a:lumMod val="65000"/>
                    <a:lumOff val="35000"/>
                  </a:schemeClr>
                </a:solidFill>
                <a:latin typeface="Montserrat" pitchFamily="2" charset="77"/>
              </a:rPr>
              <a:t>Appellation </a:t>
            </a:r>
            <a:r>
              <a:rPr lang="en-US" b="1" err="1">
                <a:solidFill>
                  <a:schemeClr val="tx1">
                    <a:lumMod val="65000"/>
                    <a:lumOff val="35000"/>
                  </a:schemeClr>
                </a:solidFill>
                <a:latin typeface="Montserrat" pitchFamily="2" charset="77"/>
              </a:rPr>
              <a:t>Diois</a:t>
            </a:r>
            <a:endParaRPr lang="en-US" b="1">
              <a:solidFill>
                <a:schemeClr val="tx1">
                  <a:lumMod val="65000"/>
                  <a:lumOff val="35000"/>
                </a:schemeClr>
              </a:solidFill>
              <a:latin typeface="Montserrat" pitchFamily="2" charset="77"/>
            </a:endParaRPr>
          </a:p>
        </p:txBody>
      </p:sp>
      <p:sp>
        <p:nvSpPr>
          <p:cNvPr id="8" name="TextBox 7">
            <a:extLst>
              <a:ext uri="{FF2B5EF4-FFF2-40B4-BE49-F238E27FC236}">
                <a16:creationId xmlns:a16="http://schemas.microsoft.com/office/drawing/2014/main" id="{B8093080-BEA1-0A93-E392-FD061181BC7E}"/>
              </a:ext>
            </a:extLst>
          </p:cNvPr>
          <p:cNvSpPr txBox="1"/>
          <p:nvPr/>
        </p:nvSpPr>
        <p:spPr>
          <a:xfrm>
            <a:off x="7942216" y="1823317"/>
            <a:ext cx="4224469" cy="2585323"/>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sz="1600"/>
              <a:t>Region </a:t>
            </a:r>
            <a:r>
              <a:rPr lang="en-US" sz="1600" err="1"/>
              <a:t>aislada</a:t>
            </a:r>
            <a:r>
              <a:rPr lang="en-US" sz="1600"/>
              <a:t> a 30 </a:t>
            </a:r>
            <a:r>
              <a:rPr lang="en-US" sz="1600" err="1"/>
              <a:t>millas</a:t>
            </a:r>
            <a:r>
              <a:rPr lang="en-US" sz="1600"/>
              <a:t> al </a:t>
            </a:r>
            <a:r>
              <a:rPr lang="en-US" sz="1600" err="1"/>
              <a:t>este</a:t>
            </a:r>
            <a:r>
              <a:rPr lang="en-US" sz="1600"/>
              <a:t> del Rio </a:t>
            </a:r>
            <a:r>
              <a:rPr lang="en-US" sz="1600" err="1"/>
              <a:t>Rodano</a:t>
            </a:r>
            <a:r>
              <a:rPr lang="en-US" sz="1600"/>
              <a:t>.</a:t>
            </a:r>
          </a:p>
          <a:p>
            <a:pPr marL="342900" indent="-342900">
              <a:buClr>
                <a:schemeClr val="accent1">
                  <a:lumMod val="60000"/>
                  <a:lumOff val="40000"/>
                </a:schemeClr>
              </a:buClr>
              <a:buFont typeface="Arial" panose="020B0604020202020204" pitchFamily="34" charset="0"/>
              <a:buChar char="•"/>
            </a:pPr>
            <a:r>
              <a:rPr lang="en-US" sz="1600"/>
              <a:t>Tiene </a:t>
            </a:r>
            <a:r>
              <a:rPr lang="en-US" sz="1600" err="1"/>
              <a:t>los</a:t>
            </a:r>
            <a:r>
              <a:rPr lang="en-US" sz="1600"/>
              <a:t> </a:t>
            </a:r>
            <a:r>
              <a:rPr lang="en-US" sz="1600" err="1"/>
              <a:t>viñedos</a:t>
            </a:r>
            <a:r>
              <a:rPr lang="en-US" sz="1600"/>
              <a:t> mas altos de Francia (2,800 pies)</a:t>
            </a:r>
          </a:p>
          <a:p>
            <a:pPr marL="342900" indent="-342900">
              <a:buClr>
                <a:schemeClr val="accent1">
                  <a:lumMod val="60000"/>
                  <a:lumOff val="40000"/>
                </a:schemeClr>
              </a:buClr>
              <a:buFont typeface="Arial" panose="020B0604020202020204" pitchFamily="34" charset="0"/>
              <a:buChar char="•"/>
            </a:pPr>
            <a:r>
              <a:rPr lang="en-US" sz="1600"/>
              <a:t>La mayor </a:t>
            </a:r>
            <a:r>
              <a:rPr lang="en-US" sz="1600" err="1"/>
              <a:t>produccion</a:t>
            </a:r>
            <a:r>
              <a:rPr lang="en-US" sz="1600"/>
              <a:t> es vino </a:t>
            </a:r>
            <a:r>
              <a:rPr lang="en-US" sz="1600" err="1"/>
              <a:t>espumoso:Crement</a:t>
            </a:r>
            <a:r>
              <a:rPr lang="en-US" sz="1600"/>
              <a:t> de Die </a:t>
            </a:r>
            <a:r>
              <a:rPr lang="en-US" sz="1600" err="1"/>
              <a:t>pero</a:t>
            </a:r>
            <a:r>
              <a:rPr lang="en-US" sz="1600"/>
              <a:t> </a:t>
            </a:r>
            <a:r>
              <a:rPr lang="en-US" sz="1600" err="1"/>
              <a:t>esta</a:t>
            </a:r>
            <a:r>
              <a:rPr lang="en-US" sz="1600"/>
              <a:t> </a:t>
            </a:r>
            <a:r>
              <a:rPr lang="en-US" sz="1600" err="1"/>
              <a:t>autorizado</a:t>
            </a:r>
            <a:r>
              <a:rPr lang="en-US" sz="1600"/>
              <a:t> para vinos </a:t>
            </a:r>
            <a:r>
              <a:rPr lang="en-US" sz="1600" err="1"/>
              <a:t>tranquilos</a:t>
            </a:r>
            <a:r>
              <a:rPr lang="en-US" sz="1600"/>
              <a:t>, </a:t>
            </a:r>
            <a:r>
              <a:rPr lang="en-US" sz="1600" err="1"/>
              <a:t>tintos</a:t>
            </a:r>
            <a:r>
              <a:rPr lang="en-US" sz="1600"/>
              <a:t>, </a:t>
            </a:r>
            <a:r>
              <a:rPr lang="en-US" sz="1600" err="1"/>
              <a:t>blancos</a:t>
            </a:r>
            <a:r>
              <a:rPr lang="en-US" sz="1600"/>
              <a:t> y rosados.</a:t>
            </a:r>
          </a:p>
          <a:p>
            <a:pPr>
              <a:buClr>
                <a:schemeClr val="accent1">
                  <a:lumMod val="60000"/>
                  <a:lumOff val="40000"/>
                </a:schemeClr>
              </a:buClr>
            </a:pPr>
            <a:endParaRPr lang="en-PR" sz="1800">
              <a:effectLst/>
              <a:ea typeface="Calibri" panose="020F0502020204030204" pitchFamily="34" charset="0"/>
              <a:cs typeface="Times New Roman" panose="02020603050405020304" pitchFamily="18" charset="0"/>
            </a:endParaRPr>
          </a:p>
          <a:p>
            <a:pPr marL="342900" indent="-342900">
              <a:buClr>
                <a:schemeClr val="accent1">
                  <a:lumMod val="60000"/>
                  <a:lumOff val="40000"/>
                </a:schemeClr>
              </a:buClr>
              <a:buFont typeface="Arial" panose="020B0604020202020204" pitchFamily="34" charset="0"/>
              <a:buChar char="•"/>
            </a:pPr>
            <a:endParaRPr lang="en-US" sz="1600">
              <a:latin typeface="Montserrat" pitchFamily="2" charset="77"/>
            </a:endParaRPr>
          </a:p>
        </p:txBody>
      </p:sp>
    </p:spTree>
    <p:extLst>
      <p:ext uri="{BB962C8B-B14F-4D97-AF65-F5344CB8AC3E}">
        <p14:creationId xmlns:p14="http://schemas.microsoft.com/office/powerpoint/2010/main" val="1761359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D0C6C8-BEE8-6802-02E0-49982EDA763F}"/>
              </a:ext>
            </a:extLst>
          </p:cNvPr>
          <p:cNvSpPr txBox="1"/>
          <p:nvPr/>
        </p:nvSpPr>
        <p:spPr>
          <a:xfrm>
            <a:off x="499311" y="525198"/>
            <a:ext cx="6100010" cy="523220"/>
          </a:xfrm>
          <a:prstGeom prst="rect">
            <a:avLst/>
          </a:prstGeom>
          <a:noFill/>
        </p:spPr>
        <p:txBody>
          <a:bodyPr wrap="square">
            <a:spAutoFit/>
          </a:bodyPr>
          <a:lstStyle/>
          <a:p>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Sub- </a:t>
            </a:r>
            <a:r>
              <a:rPr lang="en-US" sz="2800" b="1" err="1">
                <a:solidFill>
                  <a:srgbClr val="721D20"/>
                </a:solidFill>
                <a:latin typeface="Tahoma" panose="020B0604030504040204" pitchFamily="34" charset="0"/>
                <a:ea typeface="Tahoma" panose="020B0604030504040204" pitchFamily="34" charset="0"/>
                <a:cs typeface="Tahoma" panose="020B0604030504040204" pitchFamily="34" charset="0"/>
              </a:rPr>
              <a:t>regiones</a:t>
            </a:r>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 de la </a:t>
            </a:r>
            <a:r>
              <a:rPr lang="en-US" sz="2800" b="1" err="1">
                <a:solidFill>
                  <a:srgbClr val="721D20"/>
                </a:solidFill>
                <a:latin typeface="Tahoma" panose="020B0604030504040204" pitchFamily="34" charset="0"/>
                <a:ea typeface="Tahoma" panose="020B0604030504040204" pitchFamily="34" charset="0"/>
                <a:cs typeface="Tahoma" panose="020B0604030504040204" pitchFamily="34" charset="0"/>
              </a:rPr>
              <a:t>región</a:t>
            </a:r>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 SUR</a:t>
            </a:r>
            <a:endParaRPr lang="en-US" sz="2800">
              <a:solidFill>
                <a:schemeClr val="accent1"/>
              </a:solidFill>
              <a:latin typeface="+mj-lt"/>
            </a:endParaRPr>
          </a:p>
        </p:txBody>
      </p:sp>
      <p:sp>
        <p:nvSpPr>
          <p:cNvPr id="2" name="TextBox 1">
            <a:extLst>
              <a:ext uri="{FF2B5EF4-FFF2-40B4-BE49-F238E27FC236}">
                <a16:creationId xmlns:a16="http://schemas.microsoft.com/office/drawing/2014/main" id="{A147A6FF-EF7E-90C6-DCAE-3661620D02FC}"/>
              </a:ext>
            </a:extLst>
          </p:cNvPr>
          <p:cNvSpPr txBox="1"/>
          <p:nvPr/>
        </p:nvSpPr>
        <p:spPr>
          <a:xfrm>
            <a:off x="472740" y="1256221"/>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Chateauneaf</a:t>
            </a:r>
            <a:r>
              <a:rPr lang="en-US" b="1">
                <a:solidFill>
                  <a:schemeClr val="tx1">
                    <a:lumMod val="65000"/>
                    <a:lumOff val="35000"/>
                  </a:schemeClr>
                </a:solidFill>
                <a:latin typeface="Montserrat" pitchFamily="2" charset="77"/>
              </a:rPr>
              <a:t>-du-Pape</a:t>
            </a:r>
          </a:p>
        </p:txBody>
      </p:sp>
      <p:sp>
        <p:nvSpPr>
          <p:cNvPr id="4" name="TextBox 3">
            <a:extLst>
              <a:ext uri="{FF2B5EF4-FFF2-40B4-BE49-F238E27FC236}">
                <a16:creationId xmlns:a16="http://schemas.microsoft.com/office/drawing/2014/main" id="{5C340995-5FE2-F91D-E540-7EA04A499DCC}"/>
              </a:ext>
            </a:extLst>
          </p:cNvPr>
          <p:cNvSpPr txBox="1"/>
          <p:nvPr/>
        </p:nvSpPr>
        <p:spPr>
          <a:xfrm>
            <a:off x="472740" y="1770281"/>
            <a:ext cx="7179344" cy="2739211"/>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sz="1600" dirty="0"/>
              <a:t>Produce </a:t>
            </a:r>
            <a:r>
              <a:rPr lang="en-US" sz="1600" dirty="0" err="1"/>
              <a:t>los</a:t>
            </a:r>
            <a:r>
              <a:rPr lang="en-US" sz="1600" dirty="0"/>
              <a:t> </a:t>
            </a:r>
            <a:r>
              <a:rPr lang="en-US" sz="1600" dirty="0" err="1"/>
              <a:t>mejores</a:t>
            </a:r>
            <a:r>
              <a:rPr lang="en-US" sz="1600" dirty="0"/>
              <a:t> vinos del Sur</a:t>
            </a:r>
          </a:p>
          <a:p>
            <a:pPr marL="342900" indent="-342900">
              <a:buClr>
                <a:schemeClr val="accent1">
                  <a:lumMod val="60000"/>
                  <a:lumOff val="40000"/>
                </a:schemeClr>
              </a:buClr>
              <a:buFont typeface="Arial" panose="020B0604020202020204" pitchFamily="34" charset="0"/>
              <a:buChar char="•"/>
            </a:pPr>
            <a:r>
              <a:rPr lang="en-US" sz="1600" dirty="0"/>
              <a:t>Base de la </a:t>
            </a:r>
            <a:r>
              <a:rPr lang="en-US" sz="1600" dirty="0" err="1"/>
              <a:t>uva</a:t>
            </a:r>
            <a:r>
              <a:rPr lang="en-US" sz="1600" dirty="0"/>
              <a:t> </a:t>
            </a:r>
            <a:r>
              <a:rPr lang="en-US" sz="1600" dirty="0" err="1"/>
              <a:t>garnacha</a:t>
            </a:r>
            <a:r>
              <a:rPr lang="en-US" sz="1600" dirty="0"/>
              <a:t>. Tambien </a:t>
            </a:r>
            <a:r>
              <a:rPr lang="en-US" sz="1600" dirty="0" err="1"/>
              <a:t>syrah</a:t>
            </a:r>
            <a:r>
              <a:rPr lang="en-US" sz="1600" dirty="0"/>
              <a:t>, Mourvèdre y </a:t>
            </a:r>
            <a:r>
              <a:rPr lang="en-US" sz="1600" dirty="0" err="1"/>
              <a:t>counoise</a:t>
            </a:r>
            <a:r>
              <a:rPr lang="en-US" sz="1600" dirty="0"/>
              <a:t>.</a:t>
            </a:r>
          </a:p>
          <a:p>
            <a:pPr marL="342900" indent="-342900">
              <a:buClr>
                <a:schemeClr val="accent1">
                  <a:lumMod val="60000"/>
                  <a:lumOff val="40000"/>
                </a:schemeClr>
              </a:buClr>
              <a:buFont typeface="Arial" panose="020B0604020202020204" pitchFamily="34" charset="0"/>
              <a:buChar char="•"/>
            </a:pPr>
            <a:r>
              <a:rPr lang="en-US" sz="1600" dirty="0"/>
              <a:t>Primera AOC </a:t>
            </a:r>
            <a:r>
              <a:rPr lang="en-US" sz="1600" dirty="0" err="1"/>
              <a:t>reconocida</a:t>
            </a:r>
            <a:r>
              <a:rPr lang="en-US" sz="1600" dirty="0"/>
              <a:t> </a:t>
            </a:r>
            <a:r>
              <a:rPr lang="en-US" sz="1600" dirty="0" err="1"/>
              <a:t>en</a:t>
            </a:r>
            <a:r>
              <a:rPr lang="en-US" sz="1600" dirty="0"/>
              <a:t> 1936.</a:t>
            </a:r>
          </a:p>
          <a:p>
            <a:pPr marL="342900" indent="-342900">
              <a:buClr>
                <a:schemeClr val="accent1">
                  <a:lumMod val="60000"/>
                  <a:lumOff val="40000"/>
                </a:schemeClr>
              </a:buClr>
              <a:buFont typeface="Arial" panose="020B0604020202020204" pitchFamily="34" charset="0"/>
              <a:buChar char="•"/>
            </a:pPr>
            <a:r>
              <a:rPr lang="en-PR" sz="1800" dirty="0">
                <a:effectLst/>
                <a:ea typeface="Calibri" panose="020F0502020204030204" pitchFamily="34" charset="0"/>
                <a:cs typeface="Times New Roman" panose="02020603050405020304" pitchFamily="18" charset="0"/>
              </a:rPr>
              <a:t>Suelos son variados pero es famoso por estas piedras de rio llamadas “galets”.</a:t>
            </a:r>
          </a:p>
          <a:p>
            <a:pPr marL="342900" indent="-342900">
              <a:buClr>
                <a:schemeClr val="accent1">
                  <a:lumMod val="60000"/>
                  <a:lumOff val="40000"/>
                </a:schemeClr>
              </a:buClr>
              <a:buFont typeface="Arial" panose="020B0604020202020204" pitchFamily="34" charset="0"/>
              <a:buChar char="•"/>
            </a:pPr>
            <a:r>
              <a:rPr lang="en-PR" sz="1800" dirty="0">
                <a:effectLst/>
                <a:ea typeface="Calibri" panose="020F0502020204030204" pitchFamily="34" charset="0"/>
                <a:cs typeface="Times New Roman" panose="02020603050405020304" pitchFamily="18" charset="0"/>
              </a:rPr>
              <a:t>P</a:t>
            </a:r>
            <a:r>
              <a:rPr lang="en-PR" dirty="0">
                <a:ea typeface="Calibri" panose="020F0502020204030204" pitchFamily="34" charset="0"/>
                <a:cs typeface="Times New Roman" panose="02020603050405020304" pitchFamily="18" charset="0"/>
              </a:rPr>
              <a:t>odemos encontrar vinos plenos y aromaticos con frutos negros, especiados. Equilibrados con acidez y mineralidad.</a:t>
            </a:r>
          </a:p>
          <a:p>
            <a:pPr marL="342900" indent="-342900">
              <a:buClr>
                <a:schemeClr val="accent1">
                  <a:lumMod val="60000"/>
                  <a:lumOff val="40000"/>
                </a:schemeClr>
              </a:buClr>
              <a:buFont typeface="Arial" panose="020B0604020202020204" pitchFamily="34" charset="0"/>
              <a:buChar char="•"/>
            </a:pPr>
            <a:r>
              <a:rPr lang="en-PR" sz="1800" dirty="0">
                <a:effectLst/>
                <a:ea typeface="Calibri" panose="020F0502020204030204" pitchFamily="34" charset="0"/>
                <a:cs typeface="Times New Roman" panose="02020603050405020304" pitchFamily="18" charset="0"/>
              </a:rPr>
              <a:t>Los blancos solo </a:t>
            </a:r>
            <a:r>
              <a:rPr lang="en-PR" dirty="0">
                <a:ea typeface="Calibri" panose="020F0502020204030204" pitchFamily="34" charset="0"/>
                <a:cs typeface="Times New Roman" panose="02020603050405020304" pitchFamily="18" charset="0"/>
              </a:rPr>
              <a:t>representan el 6% de la produccion.</a:t>
            </a:r>
          </a:p>
          <a:p>
            <a:pPr>
              <a:buClr>
                <a:schemeClr val="accent1">
                  <a:lumMod val="60000"/>
                  <a:lumOff val="40000"/>
                </a:schemeClr>
              </a:buClr>
            </a:pPr>
            <a:endParaRPr lang="en-PR" sz="1800" dirty="0">
              <a:effectLst/>
              <a:ea typeface="Calibri" panose="020F0502020204030204" pitchFamily="34" charset="0"/>
              <a:cs typeface="Times New Roman" panose="02020603050405020304" pitchFamily="18" charset="0"/>
            </a:endParaRPr>
          </a:p>
          <a:p>
            <a:pPr marL="342900" indent="-342900">
              <a:buClr>
                <a:schemeClr val="accent1">
                  <a:lumMod val="60000"/>
                  <a:lumOff val="40000"/>
                </a:schemeClr>
              </a:buClr>
              <a:buFont typeface="Arial" panose="020B0604020202020204" pitchFamily="34" charset="0"/>
              <a:buChar char="•"/>
            </a:pPr>
            <a:endParaRPr lang="en-US" sz="1600" dirty="0">
              <a:latin typeface="Montserrat" pitchFamily="2" charset="77"/>
            </a:endParaRPr>
          </a:p>
        </p:txBody>
      </p:sp>
      <p:pic>
        <p:nvPicPr>
          <p:cNvPr id="9" name="Picture 8">
            <a:extLst>
              <a:ext uri="{FF2B5EF4-FFF2-40B4-BE49-F238E27FC236}">
                <a16:creationId xmlns:a16="http://schemas.microsoft.com/office/drawing/2014/main" id="{3A260E07-7760-3E23-0CF4-5B56429B261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52084" y="142385"/>
            <a:ext cx="4275192" cy="2688695"/>
          </a:xfrm>
          <a:prstGeom prst="rect">
            <a:avLst/>
          </a:prstGeom>
        </p:spPr>
      </p:pic>
      <p:sp>
        <p:nvSpPr>
          <p:cNvPr id="10" name="TextBox 9">
            <a:extLst>
              <a:ext uri="{FF2B5EF4-FFF2-40B4-BE49-F238E27FC236}">
                <a16:creationId xmlns:a16="http://schemas.microsoft.com/office/drawing/2014/main" id="{07F68C0B-426D-CF45-52A0-DA5622EA862E}"/>
              </a:ext>
            </a:extLst>
          </p:cNvPr>
          <p:cNvSpPr txBox="1"/>
          <p:nvPr/>
        </p:nvSpPr>
        <p:spPr>
          <a:xfrm>
            <a:off x="7768404" y="2834337"/>
            <a:ext cx="4275192" cy="230832"/>
          </a:xfrm>
          <a:prstGeom prst="rect">
            <a:avLst/>
          </a:prstGeom>
          <a:noFill/>
        </p:spPr>
        <p:txBody>
          <a:bodyPr wrap="square" rtlCol="0">
            <a:spAutoFit/>
          </a:bodyPr>
          <a:lstStyle/>
          <a:p>
            <a:r>
              <a:rPr lang="en-PR" sz="900">
                <a:hlinkClick r:id="rId4" tooltip="https://www.flickr.com/photos/131789495@N07/49231488678/"/>
              </a:rPr>
              <a:t>This Photo</a:t>
            </a:r>
            <a:r>
              <a:rPr lang="en-PR" sz="900"/>
              <a:t> by Unknown Author is licensed under </a:t>
            </a:r>
            <a:r>
              <a:rPr lang="en-PR" sz="900">
                <a:hlinkClick r:id="rId5" tooltip="https://creativecommons.org/licenses/by-nc/3.0/"/>
              </a:rPr>
              <a:t>CC BY-NC</a:t>
            </a:r>
            <a:endParaRPr lang="en-PR" sz="900"/>
          </a:p>
        </p:txBody>
      </p:sp>
      <p:pic>
        <p:nvPicPr>
          <p:cNvPr id="15" name="Picture 14">
            <a:extLst>
              <a:ext uri="{FF2B5EF4-FFF2-40B4-BE49-F238E27FC236}">
                <a16:creationId xmlns:a16="http://schemas.microsoft.com/office/drawing/2014/main" id="{5598ACD0-EFAD-B3B1-4C10-B034827C6C8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602230" y="3120957"/>
            <a:ext cx="2374900" cy="3175000"/>
          </a:xfrm>
          <a:prstGeom prst="rect">
            <a:avLst/>
          </a:prstGeom>
        </p:spPr>
      </p:pic>
      <p:sp>
        <p:nvSpPr>
          <p:cNvPr id="16" name="TextBox 15">
            <a:extLst>
              <a:ext uri="{FF2B5EF4-FFF2-40B4-BE49-F238E27FC236}">
                <a16:creationId xmlns:a16="http://schemas.microsoft.com/office/drawing/2014/main" id="{EDE2C389-B37F-7375-1F68-84BEB731F87A}"/>
              </a:ext>
            </a:extLst>
          </p:cNvPr>
          <p:cNvSpPr txBox="1"/>
          <p:nvPr/>
        </p:nvSpPr>
        <p:spPr>
          <a:xfrm>
            <a:off x="8718550" y="6295957"/>
            <a:ext cx="2374900" cy="369332"/>
          </a:xfrm>
          <a:prstGeom prst="rect">
            <a:avLst/>
          </a:prstGeom>
          <a:noFill/>
        </p:spPr>
        <p:txBody>
          <a:bodyPr wrap="square" rtlCol="0">
            <a:spAutoFit/>
          </a:bodyPr>
          <a:lstStyle/>
          <a:p>
            <a:r>
              <a:rPr lang="en-PR" sz="900">
                <a:hlinkClick r:id="rId7" tooltip="https://www.flickr.com/photos/johnwesleybarker/3990647949"/>
              </a:rPr>
              <a:t>This Photo</a:t>
            </a:r>
            <a:r>
              <a:rPr lang="en-PR" sz="900"/>
              <a:t> by Unknown Author is licensed under </a:t>
            </a:r>
            <a:r>
              <a:rPr lang="en-PR" sz="900">
                <a:hlinkClick r:id="rId8" tooltip="https://creativecommons.org/licenses/by-nc-nd/3.0/"/>
              </a:rPr>
              <a:t>CC BY-NC-ND</a:t>
            </a:r>
            <a:endParaRPr lang="en-PR" sz="900"/>
          </a:p>
        </p:txBody>
      </p:sp>
    </p:spTree>
    <p:extLst>
      <p:ext uri="{BB962C8B-B14F-4D97-AF65-F5344CB8AC3E}">
        <p14:creationId xmlns:p14="http://schemas.microsoft.com/office/powerpoint/2010/main" val="750880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E4D907-2DB4-0BBF-0990-71F47583CC9A}"/>
              </a:ext>
            </a:extLst>
          </p:cNvPr>
          <p:cNvSpPr txBox="1"/>
          <p:nvPr/>
        </p:nvSpPr>
        <p:spPr>
          <a:xfrm>
            <a:off x="499311" y="525198"/>
            <a:ext cx="6100010" cy="523220"/>
          </a:xfrm>
          <a:prstGeom prst="rect">
            <a:avLst/>
          </a:prstGeom>
          <a:noFill/>
        </p:spPr>
        <p:txBody>
          <a:bodyPr wrap="square">
            <a:spAutoFit/>
          </a:bodyPr>
          <a:lstStyle/>
          <a:p>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Sub- </a:t>
            </a:r>
            <a:r>
              <a:rPr lang="en-US" sz="2800" b="1" err="1">
                <a:solidFill>
                  <a:srgbClr val="721D20"/>
                </a:solidFill>
                <a:latin typeface="Tahoma" panose="020B0604030504040204" pitchFamily="34" charset="0"/>
                <a:ea typeface="Tahoma" panose="020B0604030504040204" pitchFamily="34" charset="0"/>
                <a:cs typeface="Tahoma" panose="020B0604030504040204" pitchFamily="34" charset="0"/>
              </a:rPr>
              <a:t>regiones</a:t>
            </a:r>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 de la </a:t>
            </a:r>
            <a:r>
              <a:rPr lang="en-US" sz="2800" b="1" err="1">
                <a:solidFill>
                  <a:srgbClr val="721D20"/>
                </a:solidFill>
                <a:latin typeface="Tahoma" panose="020B0604030504040204" pitchFamily="34" charset="0"/>
                <a:ea typeface="Tahoma" panose="020B0604030504040204" pitchFamily="34" charset="0"/>
                <a:cs typeface="Tahoma" panose="020B0604030504040204" pitchFamily="34" charset="0"/>
              </a:rPr>
              <a:t>región</a:t>
            </a:r>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 SUR</a:t>
            </a:r>
            <a:endParaRPr lang="en-US" sz="2800">
              <a:solidFill>
                <a:schemeClr val="accent1"/>
              </a:solidFill>
              <a:latin typeface="+mj-lt"/>
            </a:endParaRPr>
          </a:p>
        </p:txBody>
      </p:sp>
      <p:sp>
        <p:nvSpPr>
          <p:cNvPr id="3" name="TextBox 2">
            <a:extLst>
              <a:ext uri="{FF2B5EF4-FFF2-40B4-BE49-F238E27FC236}">
                <a16:creationId xmlns:a16="http://schemas.microsoft.com/office/drawing/2014/main" id="{5C245D0D-A86F-4C8A-EB11-769A1F033EFB}"/>
              </a:ext>
            </a:extLst>
          </p:cNvPr>
          <p:cNvSpPr txBox="1"/>
          <p:nvPr/>
        </p:nvSpPr>
        <p:spPr>
          <a:xfrm>
            <a:off x="499311" y="1178837"/>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Margen</a:t>
            </a:r>
            <a:r>
              <a:rPr lang="en-US" b="1">
                <a:solidFill>
                  <a:schemeClr val="tx1">
                    <a:lumMod val="65000"/>
                    <a:lumOff val="35000"/>
                  </a:schemeClr>
                </a:solidFill>
                <a:latin typeface="Montserrat" pitchFamily="2" charset="77"/>
              </a:rPr>
              <a:t> derecho</a:t>
            </a:r>
          </a:p>
        </p:txBody>
      </p:sp>
      <p:sp>
        <p:nvSpPr>
          <p:cNvPr id="4" name="TextBox 3">
            <a:extLst>
              <a:ext uri="{FF2B5EF4-FFF2-40B4-BE49-F238E27FC236}">
                <a16:creationId xmlns:a16="http://schemas.microsoft.com/office/drawing/2014/main" id="{DE5BAFB7-A959-D3FF-BCEC-28076CCE9D26}"/>
              </a:ext>
            </a:extLst>
          </p:cNvPr>
          <p:cNvSpPr txBox="1"/>
          <p:nvPr/>
        </p:nvSpPr>
        <p:spPr>
          <a:xfrm>
            <a:off x="472740" y="1770281"/>
            <a:ext cx="6385260" cy="3385542"/>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a:t>Los pueblos </a:t>
            </a:r>
            <a:r>
              <a:rPr lang="en-US" err="1"/>
              <a:t>incluyen</a:t>
            </a:r>
            <a:r>
              <a:rPr lang="en-US"/>
              <a:t>: </a:t>
            </a:r>
            <a:r>
              <a:rPr lang="en-US" err="1"/>
              <a:t>Tavel</a:t>
            </a:r>
            <a:r>
              <a:rPr lang="en-US"/>
              <a:t> (solo rosado)</a:t>
            </a:r>
            <a:r>
              <a:rPr lang="en-US" err="1"/>
              <a:t>Lirac</a:t>
            </a:r>
            <a:r>
              <a:rPr lang="en-US"/>
              <a:t>, Saint-Gervais y </a:t>
            </a:r>
            <a:r>
              <a:rPr lang="en-US" err="1"/>
              <a:t>Laudun</a:t>
            </a:r>
            <a:r>
              <a:rPr lang="en-US"/>
              <a:t>. </a:t>
            </a:r>
          </a:p>
          <a:p>
            <a:pPr marL="342900" indent="-342900">
              <a:buClr>
                <a:schemeClr val="accent1">
                  <a:lumMod val="60000"/>
                  <a:lumOff val="40000"/>
                </a:schemeClr>
              </a:buClr>
              <a:buFont typeface="Arial" panose="020B0604020202020204" pitchFamily="34" charset="0"/>
              <a:buChar char="•"/>
            </a:pPr>
            <a:r>
              <a:rPr lang="en-US" err="1">
                <a:ea typeface="Calibri" panose="020F0502020204030204" pitchFamily="34" charset="0"/>
                <a:cs typeface="Times New Roman" panose="02020603050405020304" pitchFamily="18" charset="0"/>
              </a:rPr>
              <a:t>Lllueve</a:t>
            </a:r>
            <a:r>
              <a:rPr lang="en-US">
                <a:ea typeface="Calibri" panose="020F0502020204030204" pitchFamily="34" charset="0"/>
                <a:cs typeface="Times New Roman" panose="02020603050405020304" pitchFamily="18" charset="0"/>
              </a:rPr>
              <a:t> mas </a:t>
            </a:r>
            <a:r>
              <a:rPr lang="en-US" err="1">
                <a:ea typeface="Calibri" panose="020F0502020204030204" pitchFamily="34" charset="0"/>
                <a:cs typeface="Times New Roman" panose="02020603050405020304" pitchFamily="18" charset="0"/>
              </a:rPr>
              <a:t>pero</a:t>
            </a:r>
            <a:r>
              <a:rPr lang="en-US">
                <a:ea typeface="Calibri" panose="020F0502020204030204" pitchFamily="34" charset="0"/>
                <a:cs typeface="Times New Roman" panose="02020603050405020304" pitchFamily="18" charset="0"/>
              </a:rPr>
              <a:t> Tambien </a:t>
            </a:r>
            <a:r>
              <a:rPr lang="en-US" err="1">
                <a:ea typeface="Calibri" panose="020F0502020204030204" pitchFamily="34" charset="0"/>
                <a:cs typeface="Times New Roman" panose="02020603050405020304" pitchFamily="18" charset="0"/>
              </a:rPr>
              <a:t>hace</a:t>
            </a:r>
            <a:r>
              <a:rPr lang="en-US">
                <a:ea typeface="Calibri" panose="020F0502020204030204" pitchFamily="34" charset="0"/>
                <a:cs typeface="Times New Roman" panose="02020603050405020304" pitchFamily="18" charset="0"/>
              </a:rPr>
              <a:t> </a:t>
            </a:r>
            <a:r>
              <a:rPr lang="en-US" err="1">
                <a:ea typeface="Calibri" panose="020F0502020204030204" pitchFamily="34" charset="0"/>
                <a:cs typeface="Times New Roman" panose="02020603050405020304" pitchFamily="18" charset="0"/>
              </a:rPr>
              <a:t>calor</a:t>
            </a:r>
            <a:r>
              <a:rPr lang="en-US">
                <a:ea typeface="Calibri" panose="020F0502020204030204" pitchFamily="34" charset="0"/>
                <a:cs typeface="Times New Roman" panose="02020603050405020304" pitchFamily="18" charset="0"/>
              </a:rPr>
              <a:t> y, </a:t>
            </a:r>
            <a:r>
              <a:rPr lang="en-US" err="1">
                <a:ea typeface="Calibri" panose="020F0502020204030204" pitchFamily="34" charset="0"/>
                <a:cs typeface="Times New Roman" panose="02020603050405020304" pitchFamily="18" charset="0"/>
              </a:rPr>
              <a:t>por</a:t>
            </a:r>
            <a:r>
              <a:rPr lang="en-US">
                <a:ea typeface="Calibri" panose="020F0502020204030204" pitchFamily="34" charset="0"/>
                <a:cs typeface="Times New Roman" panose="02020603050405020304" pitchFamily="18" charset="0"/>
              </a:rPr>
              <a:t> tanto, las </a:t>
            </a:r>
            <a:r>
              <a:rPr lang="en-US" err="1">
                <a:ea typeface="Calibri" panose="020F0502020204030204" pitchFamily="34" charset="0"/>
                <a:cs typeface="Times New Roman" panose="02020603050405020304" pitchFamily="18" charset="0"/>
              </a:rPr>
              <a:t>uvas</a:t>
            </a:r>
            <a:r>
              <a:rPr lang="en-US">
                <a:ea typeface="Calibri" panose="020F0502020204030204" pitchFamily="34" charset="0"/>
                <a:cs typeface="Times New Roman" panose="02020603050405020304" pitchFamily="18" charset="0"/>
              </a:rPr>
              <a:t> </a:t>
            </a:r>
            <a:r>
              <a:rPr lang="en-US" err="1">
                <a:ea typeface="Calibri" panose="020F0502020204030204" pitchFamily="34" charset="0"/>
                <a:cs typeface="Times New Roman" panose="02020603050405020304" pitchFamily="18" charset="0"/>
              </a:rPr>
              <a:t>estan</a:t>
            </a:r>
            <a:r>
              <a:rPr lang="en-US">
                <a:ea typeface="Calibri" panose="020F0502020204030204" pitchFamily="34" charset="0"/>
                <a:cs typeface="Times New Roman" panose="02020603050405020304" pitchFamily="18" charset="0"/>
              </a:rPr>
              <a:t> </a:t>
            </a:r>
            <a:r>
              <a:rPr lang="en-US" err="1">
                <a:ea typeface="Calibri" panose="020F0502020204030204" pitchFamily="34" charset="0"/>
                <a:cs typeface="Times New Roman" panose="02020603050405020304" pitchFamily="18" charset="0"/>
              </a:rPr>
              <a:t>madurando</a:t>
            </a:r>
            <a:r>
              <a:rPr lang="en-US">
                <a:ea typeface="Calibri" panose="020F0502020204030204" pitchFamily="34" charset="0"/>
                <a:cs typeface="Times New Roman" panose="02020603050405020304" pitchFamily="18" charset="0"/>
              </a:rPr>
              <a:t> </a:t>
            </a:r>
            <a:r>
              <a:rPr lang="en-US" err="1">
                <a:ea typeface="Calibri" panose="020F0502020204030204" pitchFamily="34" charset="0"/>
                <a:cs typeface="Times New Roman" panose="02020603050405020304" pitchFamily="18" charset="0"/>
              </a:rPr>
              <a:t>temprano</a:t>
            </a:r>
            <a:r>
              <a:rPr lang="en-US">
                <a:ea typeface="Calibri" panose="020F0502020204030204" pitchFamily="34" charset="0"/>
                <a:cs typeface="Times New Roman" panose="02020603050405020304" pitchFamily="18" charset="0"/>
              </a:rPr>
              <a:t>..</a:t>
            </a:r>
          </a:p>
          <a:p>
            <a:pPr marL="342900" indent="-342900">
              <a:buClr>
                <a:schemeClr val="accent1">
                  <a:lumMod val="60000"/>
                  <a:lumOff val="40000"/>
                </a:schemeClr>
              </a:buClr>
              <a:buFont typeface="Arial" panose="020B0604020202020204" pitchFamily="34" charset="0"/>
              <a:buChar char="•"/>
            </a:pPr>
            <a:r>
              <a:rPr lang="en-PR">
                <a:effectLst/>
                <a:ea typeface="Calibri" panose="020F0502020204030204" pitchFamily="34" charset="0"/>
                <a:cs typeface="Times New Roman" panose="02020603050405020304" pitchFamily="18" charset="0"/>
              </a:rPr>
              <a:t>Un poco más lejos se encuentran las Costieres de Nimes, una gran zona de meseta situada al sureste de Nimes. Por el momento, Costières produce buenos vinos cotidianos y de buena calidad, pero hay potencial para hacer mucho más.</a:t>
            </a:r>
          </a:p>
          <a:p>
            <a:pPr marL="342900" indent="-342900">
              <a:buClr>
                <a:schemeClr val="accent1">
                  <a:lumMod val="60000"/>
                  <a:lumOff val="40000"/>
                </a:schemeClr>
              </a:buClr>
              <a:buFont typeface="Arial" panose="020B0604020202020204" pitchFamily="34" charset="0"/>
              <a:buChar char="•"/>
            </a:pPr>
            <a:endParaRPr lang="en-PR">
              <a:ea typeface="Calibri" panose="020F0502020204030204" pitchFamily="34" charset="0"/>
              <a:cs typeface="Times New Roman" panose="02020603050405020304" pitchFamily="18" charset="0"/>
            </a:endParaRPr>
          </a:p>
          <a:p>
            <a:pPr>
              <a:buClr>
                <a:schemeClr val="accent1">
                  <a:lumMod val="60000"/>
                  <a:lumOff val="40000"/>
                </a:schemeClr>
              </a:buClr>
            </a:pPr>
            <a:endParaRPr lang="en-PR" sz="1800">
              <a:effectLst/>
              <a:ea typeface="Calibri" panose="020F0502020204030204" pitchFamily="34" charset="0"/>
              <a:cs typeface="Times New Roman" panose="02020603050405020304" pitchFamily="18" charset="0"/>
            </a:endParaRPr>
          </a:p>
          <a:p>
            <a:pPr marL="342900" indent="-342900">
              <a:buClr>
                <a:schemeClr val="accent1">
                  <a:lumMod val="60000"/>
                  <a:lumOff val="40000"/>
                </a:schemeClr>
              </a:buClr>
              <a:buFont typeface="Arial" panose="020B0604020202020204" pitchFamily="34" charset="0"/>
              <a:buChar char="•"/>
            </a:pPr>
            <a:endParaRPr lang="en-US" sz="1600">
              <a:latin typeface="Montserrat" pitchFamily="2" charset="77"/>
            </a:endParaRPr>
          </a:p>
        </p:txBody>
      </p:sp>
      <p:pic>
        <p:nvPicPr>
          <p:cNvPr id="5" name="Picture 4">
            <a:extLst>
              <a:ext uri="{FF2B5EF4-FFF2-40B4-BE49-F238E27FC236}">
                <a16:creationId xmlns:a16="http://schemas.microsoft.com/office/drawing/2014/main" id="{D00E0368-A909-BECC-3D20-10855A9C0925}"/>
              </a:ext>
            </a:extLst>
          </p:cNvPr>
          <p:cNvPicPr>
            <a:picLocks noChangeAspect="1"/>
          </p:cNvPicPr>
          <p:nvPr/>
        </p:nvPicPr>
        <p:blipFill>
          <a:blip r:embed="rId3">
            <a:alphaModFix/>
          </a:blip>
          <a:stretch>
            <a:fillRect/>
          </a:stretch>
        </p:blipFill>
        <p:spPr>
          <a:xfrm>
            <a:off x="6766844" y="317500"/>
            <a:ext cx="4981337" cy="5740399"/>
          </a:xfrm>
          <a:prstGeom prst="rect">
            <a:avLst/>
          </a:prstGeom>
        </p:spPr>
      </p:pic>
    </p:spTree>
    <p:extLst>
      <p:ext uri="{BB962C8B-B14F-4D97-AF65-F5344CB8AC3E}">
        <p14:creationId xmlns:p14="http://schemas.microsoft.com/office/powerpoint/2010/main" val="74657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24B850-5DE4-C089-C47C-87113897A2C0}"/>
              </a:ext>
            </a:extLst>
          </p:cNvPr>
          <p:cNvSpPr txBox="1"/>
          <p:nvPr/>
        </p:nvSpPr>
        <p:spPr>
          <a:xfrm>
            <a:off x="499311" y="525198"/>
            <a:ext cx="6100010" cy="523220"/>
          </a:xfrm>
          <a:prstGeom prst="rect">
            <a:avLst/>
          </a:prstGeom>
          <a:noFill/>
        </p:spPr>
        <p:txBody>
          <a:bodyPr wrap="square">
            <a:spAutoFit/>
          </a:bodyPr>
          <a:lstStyle/>
          <a:p>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Sub- </a:t>
            </a:r>
            <a:r>
              <a:rPr lang="en-US" sz="2800" b="1" err="1">
                <a:solidFill>
                  <a:srgbClr val="721D20"/>
                </a:solidFill>
                <a:latin typeface="Tahoma" panose="020B0604030504040204" pitchFamily="34" charset="0"/>
                <a:ea typeface="Tahoma" panose="020B0604030504040204" pitchFamily="34" charset="0"/>
                <a:cs typeface="Tahoma" panose="020B0604030504040204" pitchFamily="34" charset="0"/>
              </a:rPr>
              <a:t>regiones</a:t>
            </a:r>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 de la </a:t>
            </a:r>
            <a:r>
              <a:rPr lang="en-US" sz="2800" b="1" err="1">
                <a:solidFill>
                  <a:srgbClr val="721D20"/>
                </a:solidFill>
                <a:latin typeface="Tahoma" panose="020B0604030504040204" pitchFamily="34" charset="0"/>
                <a:ea typeface="Tahoma" panose="020B0604030504040204" pitchFamily="34" charset="0"/>
                <a:cs typeface="Tahoma" panose="020B0604030504040204" pitchFamily="34" charset="0"/>
              </a:rPr>
              <a:t>región</a:t>
            </a:r>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 SUR</a:t>
            </a:r>
            <a:endParaRPr lang="en-US" sz="2800">
              <a:solidFill>
                <a:schemeClr val="accent1"/>
              </a:solidFill>
              <a:latin typeface="+mj-lt"/>
            </a:endParaRPr>
          </a:p>
        </p:txBody>
      </p:sp>
      <p:sp>
        <p:nvSpPr>
          <p:cNvPr id="3" name="TextBox 2">
            <a:extLst>
              <a:ext uri="{FF2B5EF4-FFF2-40B4-BE49-F238E27FC236}">
                <a16:creationId xmlns:a16="http://schemas.microsoft.com/office/drawing/2014/main" id="{C179EE0C-FF62-1626-2210-319E1CC59859}"/>
              </a:ext>
            </a:extLst>
          </p:cNvPr>
          <p:cNvSpPr txBox="1"/>
          <p:nvPr/>
        </p:nvSpPr>
        <p:spPr>
          <a:xfrm>
            <a:off x="501202" y="1178837"/>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Vacqueyras</a:t>
            </a:r>
            <a:endParaRPr lang="en-US" b="1">
              <a:solidFill>
                <a:schemeClr val="tx1">
                  <a:lumMod val="65000"/>
                  <a:lumOff val="35000"/>
                </a:schemeClr>
              </a:solidFill>
              <a:latin typeface="Montserrat" pitchFamily="2" charset="77"/>
            </a:endParaRPr>
          </a:p>
        </p:txBody>
      </p:sp>
      <p:sp>
        <p:nvSpPr>
          <p:cNvPr id="4" name="TextBox 3">
            <a:extLst>
              <a:ext uri="{FF2B5EF4-FFF2-40B4-BE49-F238E27FC236}">
                <a16:creationId xmlns:a16="http://schemas.microsoft.com/office/drawing/2014/main" id="{E16048BF-E301-0439-6152-8886090515F8}"/>
              </a:ext>
            </a:extLst>
          </p:cNvPr>
          <p:cNvSpPr txBox="1"/>
          <p:nvPr/>
        </p:nvSpPr>
        <p:spPr>
          <a:xfrm>
            <a:off x="472740" y="1770281"/>
            <a:ext cx="5039786" cy="2031325"/>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a:effectLst/>
                <a:ea typeface="Calibri" panose="020F0502020204030204" pitchFamily="34" charset="0"/>
                <a:cs typeface="Times New Roman" panose="02020603050405020304" pitchFamily="18" charset="0"/>
              </a:rPr>
              <a:t>Valle de las</a:t>
            </a:r>
            <a:r>
              <a:rPr lang="en-US">
                <a:ea typeface="Calibri" panose="020F0502020204030204" pitchFamily="34" charset="0"/>
                <a:cs typeface="Times New Roman" panose="02020603050405020304" pitchFamily="18" charset="0"/>
              </a:rPr>
              <a:t> </a:t>
            </a:r>
            <a:r>
              <a:rPr lang="en-US" err="1">
                <a:ea typeface="Calibri" panose="020F0502020204030204" pitchFamily="34" charset="0"/>
                <a:cs typeface="Times New Roman" panose="02020603050405020304" pitchFamily="18" charset="0"/>
              </a:rPr>
              <a:t>rocas</a:t>
            </a:r>
            <a:endParaRPr lang="en-US">
              <a:ea typeface="Calibri" panose="020F0502020204030204" pitchFamily="34" charset="0"/>
              <a:cs typeface="Times New Roman" panose="02020603050405020304" pitchFamily="18" charset="0"/>
            </a:endParaRPr>
          </a:p>
          <a:p>
            <a:pPr marL="342900" indent="-342900">
              <a:buClr>
                <a:schemeClr val="accent1">
                  <a:lumMod val="60000"/>
                  <a:lumOff val="40000"/>
                </a:schemeClr>
              </a:buClr>
              <a:buFont typeface="Arial" panose="020B0604020202020204" pitchFamily="34" charset="0"/>
              <a:buChar char="•"/>
            </a:pPr>
            <a:r>
              <a:rPr lang="en-US">
                <a:effectLst/>
                <a:ea typeface="Calibri" panose="020F0502020204030204" pitchFamily="34" charset="0"/>
                <a:cs typeface="Times New Roman" panose="02020603050405020304" pitchFamily="18" charset="0"/>
              </a:rPr>
              <a:t>Los vinos son </a:t>
            </a:r>
            <a:r>
              <a:rPr lang="en-US" err="1">
                <a:effectLst/>
                <a:ea typeface="Calibri" panose="020F0502020204030204" pitchFamily="34" charset="0"/>
                <a:cs typeface="Times New Roman" panose="02020603050405020304" pitchFamily="18" charset="0"/>
              </a:rPr>
              <a:t>predominante</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mente</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gar</a:t>
            </a:r>
            <a:r>
              <a:rPr lang="en-US" err="1">
                <a:ea typeface="Calibri" panose="020F0502020204030204" pitchFamily="34" charset="0"/>
                <a:cs typeface="Times New Roman" panose="02020603050405020304" pitchFamily="18" charset="0"/>
              </a:rPr>
              <a:t>nacha</a:t>
            </a:r>
            <a:r>
              <a:rPr lang="en-US">
                <a:ea typeface="Calibri" panose="020F0502020204030204" pitchFamily="34" charset="0"/>
                <a:cs typeface="Times New Roman" panose="02020603050405020304" pitchFamily="18" charset="0"/>
              </a:rPr>
              <a:t>.</a:t>
            </a:r>
          </a:p>
          <a:p>
            <a:pPr marL="342900" indent="-342900">
              <a:buClr>
                <a:schemeClr val="accent1">
                  <a:lumMod val="60000"/>
                  <a:lumOff val="40000"/>
                </a:schemeClr>
              </a:buClr>
              <a:buFont typeface="Arial" panose="020B0604020202020204" pitchFamily="34" charset="0"/>
              <a:buChar char="•"/>
            </a:pPr>
            <a:r>
              <a:rPr lang="en-US">
                <a:effectLst/>
                <a:ea typeface="Calibri" panose="020F0502020204030204" pitchFamily="34" charset="0"/>
                <a:cs typeface="Times New Roman" panose="02020603050405020304" pitchFamily="18" charset="0"/>
              </a:rPr>
              <a:t>Aromas a </a:t>
            </a:r>
            <a:r>
              <a:rPr lang="en-US" err="1">
                <a:effectLst/>
                <a:ea typeface="Calibri" panose="020F0502020204030204" pitchFamily="34" charset="0"/>
                <a:cs typeface="Times New Roman" panose="02020603050405020304" pitchFamily="18" charset="0"/>
              </a:rPr>
              <a:t>frutos</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rojos</a:t>
            </a:r>
            <a:r>
              <a:rPr lang="en-US">
                <a:ea typeface="Calibri" panose="020F0502020204030204" pitchFamily="34" charset="0"/>
                <a:cs typeface="Times New Roman" panose="02020603050405020304" pitchFamily="18" charset="0"/>
              </a:rPr>
              <a:t>  y </a:t>
            </a:r>
            <a:r>
              <a:rPr lang="en-US" err="1">
                <a:ea typeface="Calibri" panose="020F0502020204030204" pitchFamily="34" charset="0"/>
                <a:cs typeface="Times New Roman" panose="02020603050405020304" pitchFamily="18" charset="0"/>
              </a:rPr>
              <a:t>violetas</a:t>
            </a:r>
            <a:r>
              <a:rPr lang="en-US">
                <a:ea typeface="Calibri" panose="020F0502020204030204" pitchFamily="34" charset="0"/>
                <a:cs typeface="Times New Roman" panose="02020603050405020304" pitchFamily="18" charset="0"/>
              </a:rPr>
              <a:t>. Que </a:t>
            </a:r>
            <a:r>
              <a:rPr lang="en-US" err="1">
                <a:ea typeface="Calibri" panose="020F0502020204030204" pitchFamily="34" charset="0"/>
                <a:cs typeface="Times New Roman" panose="02020603050405020304" pitchFamily="18" charset="0"/>
              </a:rPr>
              <a:t>envejecen</a:t>
            </a:r>
            <a:r>
              <a:rPr lang="en-US">
                <a:ea typeface="Calibri" panose="020F0502020204030204" pitchFamily="34" charset="0"/>
                <a:cs typeface="Times New Roman" panose="02020603050405020304" pitchFamily="18" charset="0"/>
              </a:rPr>
              <a:t> hasta </a:t>
            </a:r>
            <a:r>
              <a:rPr lang="en-US" err="1">
                <a:ea typeface="Calibri" panose="020F0502020204030204" pitchFamily="34" charset="0"/>
                <a:cs typeface="Times New Roman" panose="02020603050405020304" pitchFamily="18" charset="0"/>
              </a:rPr>
              <a:t>convertirse</a:t>
            </a:r>
            <a:r>
              <a:rPr lang="en-US">
                <a:ea typeface="Calibri" panose="020F0502020204030204" pitchFamily="34" charset="0"/>
                <a:cs typeface="Times New Roman" panose="02020603050405020304" pitchFamily="18" charset="0"/>
              </a:rPr>
              <a:t> </a:t>
            </a:r>
            <a:r>
              <a:rPr lang="en-US" err="1">
                <a:ea typeface="Calibri" panose="020F0502020204030204" pitchFamily="34" charset="0"/>
                <a:cs typeface="Times New Roman" panose="02020603050405020304" pitchFamily="18" charset="0"/>
              </a:rPr>
              <a:t>en</a:t>
            </a:r>
            <a:r>
              <a:rPr lang="en-US">
                <a:ea typeface="Calibri" panose="020F0502020204030204" pitchFamily="34" charset="0"/>
                <a:cs typeface="Times New Roman" panose="02020603050405020304" pitchFamily="18" charset="0"/>
              </a:rPr>
              <a:t> </a:t>
            </a:r>
            <a:r>
              <a:rPr lang="en-US" err="1">
                <a:ea typeface="Calibri" panose="020F0502020204030204" pitchFamily="34" charset="0"/>
                <a:cs typeface="Times New Roman" panose="02020603050405020304" pitchFamily="18" charset="0"/>
              </a:rPr>
              <a:t>regaliz</a:t>
            </a:r>
            <a:r>
              <a:rPr lang="en-US">
                <a:ea typeface="Calibri" panose="020F0502020204030204" pitchFamily="34" charset="0"/>
                <a:cs typeface="Times New Roman" panose="02020603050405020304" pitchFamily="18" charset="0"/>
              </a:rPr>
              <a:t>, pimiento y </a:t>
            </a:r>
            <a:r>
              <a:rPr lang="en-US" err="1">
                <a:ea typeface="Calibri" panose="020F0502020204030204" pitchFamily="34" charset="0"/>
                <a:cs typeface="Times New Roman" panose="02020603050405020304" pitchFamily="18" charset="0"/>
              </a:rPr>
              <a:t>especias</a:t>
            </a:r>
            <a:r>
              <a:rPr lang="en-US">
                <a:ea typeface="Calibri" panose="020F0502020204030204" pitchFamily="34" charset="0"/>
                <a:cs typeface="Times New Roman" panose="02020603050405020304" pitchFamily="18" charset="0"/>
              </a:rPr>
              <a:t>.</a:t>
            </a:r>
          </a:p>
          <a:p>
            <a:pPr marL="342900" indent="-342900">
              <a:buClr>
                <a:schemeClr val="accent1">
                  <a:lumMod val="60000"/>
                  <a:lumOff val="40000"/>
                </a:schemeClr>
              </a:buClr>
              <a:buFont typeface="Arial" panose="020B0604020202020204" pitchFamily="34" charset="0"/>
              <a:buChar char="•"/>
            </a:pPr>
            <a:endParaRPr lang="en-PR">
              <a:effectLs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4555352-6F8B-3DA0-4D30-5F884F78D881}"/>
              </a:ext>
            </a:extLst>
          </p:cNvPr>
          <p:cNvSpPr txBox="1"/>
          <p:nvPr/>
        </p:nvSpPr>
        <p:spPr>
          <a:xfrm>
            <a:off x="501202" y="3738960"/>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Vinsobres</a:t>
            </a:r>
            <a:endParaRPr lang="en-US" b="1">
              <a:solidFill>
                <a:schemeClr val="tx1">
                  <a:lumMod val="65000"/>
                  <a:lumOff val="35000"/>
                </a:schemeClr>
              </a:solidFill>
              <a:latin typeface="Montserrat" pitchFamily="2" charset="77"/>
            </a:endParaRPr>
          </a:p>
        </p:txBody>
      </p:sp>
      <p:sp>
        <p:nvSpPr>
          <p:cNvPr id="6" name="TextBox 5">
            <a:extLst>
              <a:ext uri="{FF2B5EF4-FFF2-40B4-BE49-F238E27FC236}">
                <a16:creationId xmlns:a16="http://schemas.microsoft.com/office/drawing/2014/main" id="{ACEAFE39-C81E-E59B-43D7-E874950A2381}"/>
              </a:ext>
            </a:extLst>
          </p:cNvPr>
          <p:cNvSpPr txBox="1"/>
          <p:nvPr/>
        </p:nvSpPr>
        <p:spPr>
          <a:xfrm>
            <a:off x="472740" y="4554438"/>
            <a:ext cx="5039786" cy="1754326"/>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a:t>Grandes altitudes y </a:t>
            </a:r>
            <a:r>
              <a:rPr lang="en-US" err="1"/>
              <a:t>variedad</a:t>
            </a:r>
            <a:r>
              <a:rPr lang="en-US"/>
              <a:t> de </a:t>
            </a:r>
            <a:r>
              <a:rPr lang="en-US" err="1"/>
              <a:t>suelos</a:t>
            </a:r>
            <a:r>
              <a:rPr lang="en-US"/>
              <a:t>.</a:t>
            </a:r>
          </a:p>
          <a:p>
            <a:pPr marL="342900" indent="-342900">
              <a:buClr>
                <a:schemeClr val="accent1">
                  <a:lumMod val="60000"/>
                  <a:lumOff val="40000"/>
                </a:schemeClr>
              </a:buClr>
              <a:buFont typeface="Arial" panose="020B0604020202020204" pitchFamily="34" charset="0"/>
              <a:buChar char="•"/>
            </a:pPr>
            <a:r>
              <a:rPr lang="en-US" err="1">
                <a:effectLst/>
                <a:ea typeface="Calibri" panose="020F0502020204030204" pitchFamily="34" charset="0"/>
                <a:cs typeface="Times New Roman" panose="02020603050405020304" pitchFamily="18" charset="0"/>
              </a:rPr>
              <a:t>Resultados</a:t>
            </a:r>
            <a:r>
              <a:rPr lang="en-US">
                <a:effectLst/>
                <a:ea typeface="Calibri" panose="020F0502020204030204" pitchFamily="34" charset="0"/>
                <a:cs typeface="Times New Roman" panose="02020603050405020304" pitchFamily="18" charset="0"/>
              </a:rPr>
              <a:t> de </a:t>
            </a:r>
            <a:r>
              <a:rPr lang="en-US" err="1">
                <a:effectLst/>
                <a:ea typeface="Calibri" panose="020F0502020204030204" pitchFamily="34" charset="0"/>
                <a:cs typeface="Times New Roman" panose="02020603050405020304" pitchFamily="18" charset="0"/>
              </a:rPr>
              <a:t>tintos</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os</a:t>
            </a:r>
            <a:r>
              <a:rPr lang="en-US" err="1">
                <a:ea typeface="Calibri" panose="020F0502020204030204" pitchFamily="34" charset="0"/>
                <a:cs typeface="Times New Roman" panose="02020603050405020304" pitchFamily="18" charset="0"/>
              </a:rPr>
              <a:t>curos</a:t>
            </a:r>
            <a:r>
              <a:rPr lang="en-US">
                <a:ea typeface="Calibri" panose="020F0502020204030204" pitchFamily="34" charset="0"/>
                <a:cs typeface="Times New Roman" panose="02020603050405020304" pitchFamily="18" charset="0"/>
              </a:rPr>
              <a:t> con aromas de cereza Negra, </a:t>
            </a:r>
            <a:r>
              <a:rPr lang="en-US" err="1">
                <a:ea typeface="Calibri" panose="020F0502020204030204" pitchFamily="34" charset="0"/>
                <a:cs typeface="Times New Roman" panose="02020603050405020304" pitchFamily="18" charset="0"/>
              </a:rPr>
              <a:t>mermeladas</a:t>
            </a:r>
            <a:r>
              <a:rPr lang="en-US">
                <a:ea typeface="Calibri" panose="020F0502020204030204" pitchFamily="34" charset="0"/>
                <a:cs typeface="Times New Roman" panose="02020603050405020304" pitchFamily="18" charset="0"/>
              </a:rPr>
              <a:t> y </a:t>
            </a:r>
            <a:r>
              <a:rPr lang="en-US" err="1">
                <a:ea typeface="Calibri" panose="020F0502020204030204" pitchFamily="34" charset="0"/>
                <a:cs typeface="Times New Roman" panose="02020603050405020304" pitchFamily="18" charset="0"/>
              </a:rPr>
              <a:t>mucho</a:t>
            </a:r>
            <a:r>
              <a:rPr lang="en-US">
                <a:ea typeface="Calibri" panose="020F0502020204030204" pitchFamily="34" charset="0"/>
                <a:cs typeface="Times New Roman" panose="02020603050405020304" pitchFamily="18" charset="0"/>
              </a:rPr>
              <a:t> </a:t>
            </a:r>
            <a:r>
              <a:rPr lang="en-US" err="1">
                <a:ea typeface="Calibri" panose="020F0502020204030204" pitchFamily="34" charset="0"/>
                <a:cs typeface="Times New Roman" panose="02020603050405020304" pitchFamily="18" charset="0"/>
              </a:rPr>
              <a:t>tanino</a:t>
            </a:r>
            <a:r>
              <a:rPr lang="en-US">
                <a:ea typeface="Calibri" panose="020F0502020204030204" pitchFamily="34" charset="0"/>
                <a:cs typeface="Times New Roman" panose="02020603050405020304" pitchFamily="18" charset="0"/>
              </a:rPr>
              <a:t>.</a:t>
            </a:r>
          </a:p>
          <a:p>
            <a:pPr marL="342900" indent="-342900">
              <a:buClr>
                <a:schemeClr val="accent1">
                  <a:lumMod val="60000"/>
                  <a:lumOff val="40000"/>
                </a:schemeClr>
              </a:buClr>
              <a:buFont typeface="Arial" panose="020B0604020202020204" pitchFamily="34" charset="0"/>
              <a:buChar char="•"/>
            </a:pPr>
            <a:r>
              <a:rPr lang="en-US">
                <a:effectLst/>
                <a:ea typeface="Calibri" panose="020F0502020204030204" pitchFamily="34" charset="0"/>
                <a:cs typeface="Times New Roman" panose="02020603050405020304" pitchFamily="18" charset="0"/>
              </a:rPr>
              <a:t>Solo se </a:t>
            </a:r>
            <a:r>
              <a:rPr lang="en-US" err="1">
                <a:effectLst/>
                <a:ea typeface="Calibri" panose="020F0502020204030204" pitchFamily="34" charset="0"/>
                <a:cs typeface="Times New Roman" panose="02020603050405020304" pitchFamily="18" charset="0"/>
              </a:rPr>
              <a:t>producen</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garnacha</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syrah</a:t>
            </a:r>
            <a:r>
              <a:rPr lang="en-US">
                <a:effectLst/>
                <a:ea typeface="Calibri" panose="020F0502020204030204" pitchFamily="34" charset="0"/>
                <a:cs typeface="Times New Roman" panose="02020603050405020304" pitchFamily="18" charset="0"/>
              </a:rPr>
              <a:t> o </a:t>
            </a:r>
            <a:r>
              <a:rPr lang="en-US" err="1">
                <a:effectLst/>
                <a:ea typeface="Calibri" panose="020F0502020204030204" pitchFamily="34" charset="0"/>
                <a:cs typeface="Times New Roman" panose="02020603050405020304" pitchFamily="18" charset="0"/>
              </a:rPr>
              <a:t>mourvedre</a:t>
            </a:r>
            <a:endParaRPr lang="en-PR">
              <a:effectLs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B6B2212-DF3A-936A-A003-AC7593BD353F}"/>
              </a:ext>
            </a:extLst>
          </p:cNvPr>
          <p:cNvSpPr txBox="1"/>
          <p:nvPr/>
        </p:nvSpPr>
        <p:spPr>
          <a:xfrm>
            <a:off x="8047179" y="1178837"/>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Beaumes</a:t>
            </a:r>
            <a:r>
              <a:rPr lang="en-US" b="1">
                <a:solidFill>
                  <a:schemeClr val="tx1">
                    <a:lumMod val="65000"/>
                    <a:lumOff val="35000"/>
                  </a:schemeClr>
                </a:solidFill>
                <a:latin typeface="Montserrat" pitchFamily="2" charset="77"/>
              </a:rPr>
              <a:t> de </a:t>
            </a:r>
            <a:r>
              <a:rPr lang="en-US" b="1" err="1">
                <a:solidFill>
                  <a:schemeClr val="tx1">
                    <a:lumMod val="65000"/>
                    <a:lumOff val="35000"/>
                  </a:schemeClr>
                </a:solidFill>
                <a:latin typeface="Montserrat" pitchFamily="2" charset="77"/>
              </a:rPr>
              <a:t>Venise</a:t>
            </a:r>
            <a:endParaRPr lang="en-US" b="1">
              <a:solidFill>
                <a:schemeClr val="tx1">
                  <a:lumMod val="65000"/>
                  <a:lumOff val="35000"/>
                </a:schemeClr>
              </a:solidFill>
              <a:latin typeface="Montserrat" pitchFamily="2" charset="77"/>
            </a:endParaRPr>
          </a:p>
        </p:txBody>
      </p:sp>
      <p:sp>
        <p:nvSpPr>
          <p:cNvPr id="9" name="TextBox 8">
            <a:extLst>
              <a:ext uri="{FF2B5EF4-FFF2-40B4-BE49-F238E27FC236}">
                <a16:creationId xmlns:a16="http://schemas.microsoft.com/office/drawing/2014/main" id="{1D1D729E-D7D7-E3BD-AE6B-60EC29022DCC}"/>
              </a:ext>
            </a:extLst>
          </p:cNvPr>
          <p:cNvSpPr txBox="1"/>
          <p:nvPr/>
        </p:nvSpPr>
        <p:spPr>
          <a:xfrm>
            <a:off x="6599321" y="1910597"/>
            <a:ext cx="5039786" cy="1477328"/>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a:ea typeface="Calibri" panose="020F0502020204030204" pitchFamily="34" charset="0"/>
                <a:cs typeface="Times New Roman" panose="02020603050405020304" pitchFamily="18" charset="0"/>
              </a:rPr>
              <a:t>Hogar del Famoso vino dulce “Muscat de </a:t>
            </a:r>
            <a:r>
              <a:rPr lang="en-US" err="1">
                <a:ea typeface="Calibri" panose="020F0502020204030204" pitchFamily="34" charset="0"/>
                <a:cs typeface="Times New Roman" panose="02020603050405020304" pitchFamily="18" charset="0"/>
              </a:rPr>
              <a:t>Beaumes</a:t>
            </a:r>
            <a:r>
              <a:rPr lang="en-US">
                <a:ea typeface="Calibri" panose="020F0502020204030204" pitchFamily="34" charset="0"/>
                <a:cs typeface="Times New Roman" panose="02020603050405020304" pitchFamily="18" charset="0"/>
              </a:rPr>
              <a:t> de </a:t>
            </a:r>
            <a:r>
              <a:rPr lang="en-US" err="1">
                <a:ea typeface="Calibri" panose="020F0502020204030204" pitchFamily="34" charset="0"/>
                <a:cs typeface="Times New Roman" panose="02020603050405020304" pitchFamily="18" charset="0"/>
              </a:rPr>
              <a:t>Venise</a:t>
            </a:r>
            <a:r>
              <a:rPr lang="en-US">
                <a:ea typeface="Calibri" panose="020F0502020204030204" pitchFamily="34" charset="0"/>
                <a:cs typeface="Times New Roman" panose="02020603050405020304" pitchFamily="18" charset="0"/>
              </a:rPr>
              <a:t>”</a:t>
            </a:r>
          </a:p>
          <a:p>
            <a:pPr marL="342900" indent="-342900">
              <a:buClr>
                <a:schemeClr val="accent1">
                  <a:lumMod val="60000"/>
                  <a:lumOff val="40000"/>
                </a:schemeClr>
              </a:buClr>
              <a:buFont typeface="Arial" panose="020B0604020202020204" pitchFamily="34" charset="0"/>
              <a:buChar char="•"/>
            </a:pPr>
            <a:r>
              <a:rPr lang="en-US" err="1">
                <a:effectLst/>
                <a:ea typeface="Calibri" panose="020F0502020204030204" pitchFamily="34" charset="0"/>
                <a:cs typeface="Times New Roman" panose="02020603050405020304" pitchFamily="18" charset="0"/>
              </a:rPr>
              <a:t>Viñedos</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plantados</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en</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laderas</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empinadas</a:t>
            </a:r>
            <a:r>
              <a:rPr lang="en-US">
                <a:effectLst/>
                <a:ea typeface="Calibri" panose="020F0502020204030204" pitchFamily="34" charset="0"/>
                <a:cs typeface="Times New Roman" panose="02020603050405020304" pitchFamily="18" charset="0"/>
              </a:rPr>
              <a:t> con Terrazas </a:t>
            </a:r>
            <a:r>
              <a:rPr lang="en-US" err="1">
                <a:effectLst/>
                <a:ea typeface="Calibri" panose="020F0502020204030204" pitchFamily="34" charset="0"/>
                <a:cs typeface="Times New Roman" panose="02020603050405020304" pitchFamily="18" charset="0"/>
              </a:rPr>
              <a:t>ccon</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paredes</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artificiales</a:t>
            </a:r>
            <a:r>
              <a:rPr lang="en-US">
                <a:effectLst/>
                <a:ea typeface="Calibri" panose="020F0502020204030204" pitchFamily="34" charset="0"/>
                <a:cs typeface="Times New Roman" panose="02020603050405020304" pitchFamily="18" charset="0"/>
              </a:rPr>
              <a:t> de </a:t>
            </a:r>
            <a:r>
              <a:rPr lang="en-US" err="1">
                <a:effectLst/>
                <a:ea typeface="Calibri" panose="020F0502020204030204" pitchFamily="34" charset="0"/>
                <a:cs typeface="Times New Roman" panose="02020603050405020304" pitchFamily="18" charset="0"/>
              </a:rPr>
              <a:t>rocas</a:t>
            </a:r>
            <a:r>
              <a:rPr lang="en-US">
                <a:effectLst/>
                <a:ea typeface="Calibri" panose="020F0502020204030204" pitchFamily="34" charset="0"/>
                <a:cs typeface="Times New Roman" panose="02020603050405020304" pitchFamily="18" charset="0"/>
              </a:rPr>
              <a:t> del </a:t>
            </a:r>
            <a:r>
              <a:rPr lang="en-US" err="1">
                <a:effectLst/>
                <a:ea typeface="Calibri" panose="020F0502020204030204" pitchFamily="34" charset="0"/>
                <a:cs typeface="Times New Roman" panose="02020603050405020304" pitchFamily="18" charset="0"/>
              </a:rPr>
              <a:t>río</a:t>
            </a:r>
            <a:r>
              <a:rPr lang="en-US">
                <a:ea typeface="Calibri" panose="020F0502020204030204" pitchFamily="34" charset="0"/>
                <a:cs typeface="Times New Roman" panose="02020603050405020304" pitchFamily="18" charset="0"/>
              </a:rPr>
              <a:t>. </a:t>
            </a:r>
            <a:endParaRPr lang="en-PR">
              <a:effectLst/>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F6921DDC-36D7-3549-884C-FC0C38C5368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482856" y="3387926"/>
            <a:ext cx="3728491" cy="2796368"/>
          </a:xfrm>
          <a:prstGeom prst="rect">
            <a:avLst/>
          </a:prstGeom>
        </p:spPr>
      </p:pic>
      <p:sp>
        <p:nvSpPr>
          <p:cNvPr id="15" name="TextBox 14">
            <a:extLst>
              <a:ext uri="{FF2B5EF4-FFF2-40B4-BE49-F238E27FC236}">
                <a16:creationId xmlns:a16="http://schemas.microsoft.com/office/drawing/2014/main" id="{EC90DC73-DBCA-DE6D-094A-007B835B91F8}"/>
              </a:ext>
            </a:extLst>
          </p:cNvPr>
          <p:cNvSpPr txBox="1"/>
          <p:nvPr/>
        </p:nvSpPr>
        <p:spPr>
          <a:xfrm>
            <a:off x="8547100" y="6184294"/>
            <a:ext cx="2997200" cy="369332"/>
          </a:xfrm>
          <a:prstGeom prst="rect">
            <a:avLst/>
          </a:prstGeom>
          <a:noFill/>
        </p:spPr>
        <p:txBody>
          <a:bodyPr wrap="square" rtlCol="0">
            <a:spAutoFit/>
          </a:bodyPr>
          <a:lstStyle/>
          <a:p>
            <a:r>
              <a:rPr lang="en-PR" sz="900">
                <a:hlinkClick r:id="rId4" tooltip="http://www.lestaxinomes.org/media5102"/>
              </a:rPr>
              <a:t>This Photo</a:t>
            </a:r>
            <a:r>
              <a:rPr lang="en-PR" sz="900"/>
              <a:t> by Unknown Author is licensed under </a:t>
            </a:r>
            <a:r>
              <a:rPr lang="en-PR" sz="900">
                <a:hlinkClick r:id="rId5" tooltip="https://creativecommons.org/licenses/by-sa/3.0/"/>
              </a:rPr>
              <a:t>CC BY-SA</a:t>
            </a:r>
            <a:endParaRPr lang="en-PR" sz="900"/>
          </a:p>
        </p:txBody>
      </p:sp>
    </p:spTree>
    <p:extLst>
      <p:ext uri="{BB962C8B-B14F-4D97-AF65-F5344CB8AC3E}">
        <p14:creationId xmlns:p14="http://schemas.microsoft.com/office/powerpoint/2010/main" val="2015018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D4FF22-A796-B30C-E64C-A7F613EB69C8}"/>
              </a:ext>
            </a:extLst>
          </p:cNvPr>
          <p:cNvSpPr txBox="1"/>
          <p:nvPr/>
        </p:nvSpPr>
        <p:spPr>
          <a:xfrm>
            <a:off x="499311" y="525198"/>
            <a:ext cx="6100010" cy="523220"/>
          </a:xfrm>
          <a:prstGeom prst="rect">
            <a:avLst/>
          </a:prstGeom>
          <a:noFill/>
        </p:spPr>
        <p:txBody>
          <a:bodyPr wrap="square">
            <a:spAutoFit/>
          </a:bodyPr>
          <a:lstStyle/>
          <a:p>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Sub- </a:t>
            </a:r>
            <a:r>
              <a:rPr lang="en-US" sz="2800" b="1" err="1">
                <a:solidFill>
                  <a:srgbClr val="721D20"/>
                </a:solidFill>
                <a:latin typeface="Tahoma" panose="020B0604030504040204" pitchFamily="34" charset="0"/>
                <a:ea typeface="Tahoma" panose="020B0604030504040204" pitchFamily="34" charset="0"/>
                <a:cs typeface="Tahoma" panose="020B0604030504040204" pitchFamily="34" charset="0"/>
              </a:rPr>
              <a:t>regiones</a:t>
            </a:r>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 de la </a:t>
            </a:r>
            <a:r>
              <a:rPr lang="en-US" sz="2800" b="1" err="1">
                <a:solidFill>
                  <a:srgbClr val="721D20"/>
                </a:solidFill>
                <a:latin typeface="Tahoma" panose="020B0604030504040204" pitchFamily="34" charset="0"/>
                <a:ea typeface="Tahoma" panose="020B0604030504040204" pitchFamily="34" charset="0"/>
                <a:cs typeface="Tahoma" panose="020B0604030504040204" pitchFamily="34" charset="0"/>
              </a:rPr>
              <a:t>región</a:t>
            </a:r>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 SUR</a:t>
            </a:r>
            <a:endParaRPr lang="en-US" sz="2800">
              <a:solidFill>
                <a:schemeClr val="accent1"/>
              </a:solidFill>
              <a:latin typeface="+mj-lt"/>
            </a:endParaRPr>
          </a:p>
        </p:txBody>
      </p:sp>
      <p:sp>
        <p:nvSpPr>
          <p:cNvPr id="3" name="TextBox 2">
            <a:extLst>
              <a:ext uri="{FF2B5EF4-FFF2-40B4-BE49-F238E27FC236}">
                <a16:creationId xmlns:a16="http://schemas.microsoft.com/office/drawing/2014/main" id="{7FC3FBD9-C5EF-A903-2F22-9225F87B1C8C}"/>
              </a:ext>
            </a:extLst>
          </p:cNvPr>
          <p:cNvSpPr txBox="1"/>
          <p:nvPr/>
        </p:nvSpPr>
        <p:spPr>
          <a:xfrm>
            <a:off x="501202" y="1178837"/>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Rasteau</a:t>
            </a:r>
            <a:endParaRPr lang="en-US" b="1">
              <a:solidFill>
                <a:schemeClr val="tx1">
                  <a:lumMod val="65000"/>
                  <a:lumOff val="35000"/>
                </a:schemeClr>
              </a:solidFill>
              <a:latin typeface="Montserrat" pitchFamily="2" charset="77"/>
            </a:endParaRPr>
          </a:p>
        </p:txBody>
      </p:sp>
      <p:sp>
        <p:nvSpPr>
          <p:cNvPr id="4" name="TextBox 3">
            <a:extLst>
              <a:ext uri="{FF2B5EF4-FFF2-40B4-BE49-F238E27FC236}">
                <a16:creationId xmlns:a16="http://schemas.microsoft.com/office/drawing/2014/main" id="{B332AC5A-FD26-0E67-C4E6-719B6F76B7EB}"/>
              </a:ext>
            </a:extLst>
          </p:cNvPr>
          <p:cNvSpPr txBox="1"/>
          <p:nvPr/>
        </p:nvSpPr>
        <p:spPr>
          <a:xfrm>
            <a:off x="472739" y="1770281"/>
            <a:ext cx="9350529" cy="923330"/>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s-ES"/>
              <a:t>Otra región famosa por su dulce "</a:t>
            </a:r>
            <a:r>
              <a:rPr lang="es-ES" err="1"/>
              <a:t>Vin</a:t>
            </a:r>
            <a:r>
              <a:rPr lang="es-ES"/>
              <a:t> </a:t>
            </a:r>
            <a:r>
              <a:rPr lang="es-ES" err="1"/>
              <a:t>Doux</a:t>
            </a:r>
            <a:r>
              <a:rPr lang="es-ES"/>
              <a:t>", </a:t>
            </a:r>
            <a:r>
              <a:rPr lang="es-ES" err="1"/>
              <a:t>Rasteau</a:t>
            </a:r>
            <a:r>
              <a:rPr lang="es-ES"/>
              <a:t>, produce su famoso vino fortificado a base de garnacha desde hace cientos de años</a:t>
            </a:r>
          </a:p>
          <a:p>
            <a:pPr marL="342900" indent="-342900">
              <a:buClr>
                <a:schemeClr val="accent1">
                  <a:lumMod val="60000"/>
                  <a:lumOff val="40000"/>
                </a:schemeClr>
              </a:buClr>
              <a:buFont typeface="Arial" panose="020B0604020202020204" pitchFamily="34" charset="0"/>
              <a:buChar char="•"/>
            </a:pPr>
            <a:endParaRPr lang="en-PR">
              <a:effectLs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3FAC3A0-492C-5C50-4867-958859F9C40B}"/>
              </a:ext>
            </a:extLst>
          </p:cNvPr>
          <p:cNvSpPr txBox="1"/>
          <p:nvPr/>
        </p:nvSpPr>
        <p:spPr>
          <a:xfrm>
            <a:off x="472738" y="2573870"/>
            <a:ext cx="4854569" cy="461024"/>
          </a:xfrm>
          <a:prstGeom prst="rect">
            <a:avLst/>
          </a:prstGeom>
          <a:noFill/>
        </p:spPr>
        <p:txBody>
          <a:bodyPr wrap="square" rtlCol="0">
            <a:spAutoFit/>
          </a:bodyPr>
          <a:lstStyle/>
          <a:p>
            <a:pP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Tricistan</a:t>
            </a:r>
            <a:r>
              <a:rPr lang="en-US" b="1">
                <a:solidFill>
                  <a:schemeClr val="tx1">
                    <a:lumMod val="65000"/>
                    <a:lumOff val="35000"/>
                  </a:schemeClr>
                </a:solidFill>
                <a:latin typeface="Montserrat" pitchFamily="2" charset="77"/>
              </a:rPr>
              <a:t>/</a:t>
            </a:r>
            <a:r>
              <a:rPr lang="en-US" b="1" err="1">
                <a:solidFill>
                  <a:schemeClr val="tx1">
                    <a:lumMod val="65000"/>
                    <a:lumOff val="35000"/>
                  </a:schemeClr>
                </a:solidFill>
                <a:latin typeface="Montserrat" pitchFamily="2" charset="77"/>
              </a:rPr>
              <a:t>Grignan</a:t>
            </a:r>
            <a:r>
              <a:rPr lang="en-US" b="1">
                <a:solidFill>
                  <a:schemeClr val="tx1">
                    <a:lumMod val="65000"/>
                    <a:lumOff val="35000"/>
                  </a:schemeClr>
                </a:solidFill>
                <a:latin typeface="Montserrat" pitchFamily="2" charset="77"/>
              </a:rPr>
              <a:t>-les-</a:t>
            </a:r>
            <a:r>
              <a:rPr lang="en-US" b="1" err="1">
                <a:solidFill>
                  <a:schemeClr val="tx1">
                    <a:lumMod val="65000"/>
                    <a:lumOff val="35000"/>
                  </a:schemeClr>
                </a:solidFill>
                <a:latin typeface="Montserrat" pitchFamily="2" charset="77"/>
              </a:rPr>
              <a:t>Adhémar</a:t>
            </a:r>
            <a:endParaRPr lang="en-US" b="1">
              <a:solidFill>
                <a:schemeClr val="tx1">
                  <a:lumMod val="65000"/>
                  <a:lumOff val="35000"/>
                </a:schemeClr>
              </a:solidFill>
              <a:latin typeface="Montserrat" pitchFamily="2" charset="77"/>
            </a:endParaRPr>
          </a:p>
        </p:txBody>
      </p:sp>
      <p:sp>
        <p:nvSpPr>
          <p:cNvPr id="6" name="TextBox 5">
            <a:extLst>
              <a:ext uri="{FF2B5EF4-FFF2-40B4-BE49-F238E27FC236}">
                <a16:creationId xmlns:a16="http://schemas.microsoft.com/office/drawing/2014/main" id="{DF535624-372C-7203-8C26-CB57867FE2CD}"/>
              </a:ext>
            </a:extLst>
          </p:cNvPr>
          <p:cNvSpPr txBox="1"/>
          <p:nvPr/>
        </p:nvSpPr>
        <p:spPr>
          <a:xfrm>
            <a:off x="472738" y="3034894"/>
            <a:ext cx="11390399" cy="1754326"/>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PR">
                <a:effectLst/>
                <a:ea typeface="Calibri" panose="020F0502020204030204" pitchFamily="34" charset="0"/>
                <a:cs typeface="Times New Roman" panose="02020603050405020304" pitchFamily="18" charset="0"/>
              </a:rPr>
              <a:t>El Tricastin es una parte muy descuidada del Ródano y, viniendo del norte del Ródano, estas son las primeras vides que se ven. Es una zona relativamente fresca, demasiado fría para cultivar mourvèdre con éxito, pero a las blancas les va muy bien y también a la uva syrah. El área ha experimentado un cambio de nombre ya que Tricastin es también el nombre de una central eléctrica en el río. El nuevo nombre de los vinos (que no resulta precisamente extraño) es Grignan-lès-Adhémar.</a:t>
            </a:r>
            <a:r>
              <a:rPr lang="en-PR">
                <a:effectLst/>
              </a:rPr>
              <a:t> </a:t>
            </a:r>
            <a:endParaRPr lang="en-PR">
              <a:effectLs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E9FF664-9128-9F37-3CCA-4C6C1BD9A71A}"/>
              </a:ext>
            </a:extLst>
          </p:cNvPr>
          <p:cNvSpPr txBox="1"/>
          <p:nvPr/>
        </p:nvSpPr>
        <p:spPr>
          <a:xfrm>
            <a:off x="501202" y="4789220"/>
            <a:ext cx="3164168" cy="876522"/>
          </a:xfrm>
          <a:prstGeom prst="rect">
            <a:avLst/>
          </a:prstGeom>
          <a:noFill/>
        </p:spPr>
        <p:txBody>
          <a:bodyPr wrap="square" rtlCol="0">
            <a:spAutoFit/>
          </a:bodyPr>
          <a:lstStyle/>
          <a:p>
            <a:pPr>
              <a:lnSpc>
                <a:spcPct val="150000"/>
              </a:lnSpc>
              <a:buClr>
                <a:schemeClr val="accent1">
                  <a:lumMod val="60000"/>
                  <a:lumOff val="40000"/>
                </a:schemeClr>
              </a:buClr>
            </a:pPr>
            <a:r>
              <a:rPr lang="en-US" b="1">
                <a:solidFill>
                  <a:schemeClr val="tx1">
                    <a:lumMod val="65000"/>
                    <a:lumOff val="35000"/>
                  </a:schemeClr>
                </a:solidFill>
                <a:latin typeface="Montserrat" pitchFamily="2" charset="77"/>
              </a:rPr>
              <a:t>Côte du </a:t>
            </a:r>
            <a:r>
              <a:rPr lang="en-US" b="1" err="1">
                <a:solidFill>
                  <a:schemeClr val="tx1">
                    <a:lumMod val="65000"/>
                    <a:lumOff val="35000"/>
                  </a:schemeClr>
                </a:solidFill>
                <a:latin typeface="Montserrat" pitchFamily="2" charset="77"/>
              </a:rPr>
              <a:t>Luberon</a:t>
            </a:r>
            <a:endParaRPr lang="en-US" b="1">
              <a:solidFill>
                <a:schemeClr val="tx1">
                  <a:lumMod val="65000"/>
                  <a:lumOff val="35000"/>
                </a:schemeClr>
              </a:solidFill>
              <a:latin typeface="Montserrat" pitchFamily="2" charset="77"/>
            </a:endParaRPr>
          </a:p>
          <a:p>
            <a:pPr>
              <a:lnSpc>
                <a:spcPct val="150000"/>
              </a:lnSpc>
              <a:buClr>
                <a:schemeClr val="accent1">
                  <a:lumMod val="60000"/>
                  <a:lumOff val="40000"/>
                </a:schemeClr>
              </a:buClr>
            </a:pPr>
            <a:endParaRPr lang="en-US" b="1">
              <a:solidFill>
                <a:schemeClr val="tx1">
                  <a:lumMod val="65000"/>
                  <a:lumOff val="35000"/>
                </a:schemeClr>
              </a:solidFill>
              <a:latin typeface="Montserrat" pitchFamily="2" charset="77"/>
            </a:endParaRPr>
          </a:p>
        </p:txBody>
      </p:sp>
      <p:sp>
        <p:nvSpPr>
          <p:cNvPr id="8" name="TextBox 7">
            <a:extLst>
              <a:ext uri="{FF2B5EF4-FFF2-40B4-BE49-F238E27FC236}">
                <a16:creationId xmlns:a16="http://schemas.microsoft.com/office/drawing/2014/main" id="{5BA29738-87E2-47E3-3C9D-D6BFB9AAE5FE}"/>
              </a:ext>
            </a:extLst>
          </p:cNvPr>
          <p:cNvSpPr txBox="1"/>
          <p:nvPr/>
        </p:nvSpPr>
        <p:spPr>
          <a:xfrm>
            <a:off x="472738" y="5409472"/>
            <a:ext cx="9350529" cy="646331"/>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a:effectLst/>
                <a:ea typeface="Calibri" panose="020F0502020204030204" pitchFamily="34" charset="0"/>
                <a:cs typeface="Times New Roman" panose="02020603050405020304" pitchFamily="18" charset="0"/>
              </a:rPr>
              <a:t>Con </a:t>
            </a:r>
            <a:r>
              <a:rPr lang="en-US" err="1">
                <a:effectLst/>
                <a:ea typeface="Calibri" panose="020F0502020204030204" pitchFamily="34" charset="0"/>
                <a:cs typeface="Times New Roman" panose="02020603050405020304" pitchFamily="18" charset="0"/>
              </a:rPr>
              <a:t>una</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influencia</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más</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mediterránea</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el</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clima</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cálido</a:t>
            </a:r>
            <a:r>
              <a:rPr lang="en-US">
                <a:effectLst/>
                <a:ea typeface="Calibri" panose="020F0502020204030204" pitchFamily="34" charset="0"/>
                <a:cs typeface="Times New Roman" panose="02020603050405020304" pitchFamily="18" charset="0"/>
              </a:rPr>
              <a:t> y </a:t>
            </a:r>
            <a:r>
              <a:rPr lang="en-US" err="1">
                <a:effectLst/>
                <a:ea typeface="Calibri" panose="020F0502020204030204" pitchFamily="34" charset="0"/>
                <a:cs typeface="Times New Roman" panose="02020603050405020304" pitchFamily="18" charset="0"/>
              </a:rPr>
              <a:t>soleado</a:t>
            </a:r>
            <a:r>
              <a:rPr lang="en-US">
                <a:effectLst/>
                <a:ea typeface="Calibri" panose="020F0502020204030204" pitchFamily="34" charset="0"/>
                <a:cs typeface="Times New Roman" panose="02020603050405020304" pitchFamily="18" charset="0"/>
              </a:rPr>
              <a:t> produce vinos </a:t>
            </a:r>
            <a:r>
              <a:rPr lang="en-US" err="1">
                <a:effectLst/>
                <a:ea typeface="Calibri" panose="020F0502020204030204" pitchFamily="34" charset="0"/>
                <a:cs typeface="Times New Roman" panose="02020603050405020304" pitchFamily="18" charset="0"/>
              </a:rPr>
              <a:t>profundos</a:t>
            </a:r>
            <a:r>
              <a:rPr lang="en-US">
                <a:effectLst/>
                <a:ea typeface="Calibri" panose="020F0502020204030204" pitchFamily="34" charset="0"/>
                <a:cs typeface="Times New Roman" panose="02020603050405020304" pitchFamily="18" charset="0"/>
              </a:rPr>
              <a:t> y </a:t>
            </a:r>
            <a:r>
              <a:rPr lang="en-US" err="1">
                <a:effectLst/>
                <a:ea typeface="Calibri" panose="020F0502020204030204" pitchFamily="34" charset="0"/>
                <a:cs typeface="Times New Roman" panose="02020603050405020304" pitchFamily="18" charset="0"/>
              </a:rPr>
              <a:t>atrevidos</a:t>
            </a:r>
            <a:r>
              <a:rPr lang="en-US">
                <a:effectLst/>
                <a:ea typeface="Calibri" panose="020F0502020204030204" pitchFamily="34" charset="0"/>
                <a:cs typeface="Times New Roman" panose="02020603050405020304" pitchFamily="18" charset="0"/>
              </a:rPr>
              <a:t>, con </a:t>
            </a:r>
            <a:r>
              <a:rPr lang="en-US" err="1">
                <a:effectLst/>
                <a:ea typeface="Calibri" panose="020F0502020204030204" pitchFamily="34" charset="0"/>
                <a:cs typeface="Times New Roman" panose="02020603050405020304" pitchFamily="18" charset="0"/>
              </a:rPr>
              <a:t>mucha</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fruta</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negra</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cuero</a:t>
            </a:r>
            <a:r>
              <a:rPr lang="en-US">
                <a:effectLst/>
                <a:ea typeface="Calibri" panose="020F0502020204030204" pitchFamily="34" charset="0"/>
                <a:cs typeface="Times New Roman" panose="02020603050405020304" pitchFamily="18" charset="0"/>
              </a:rPr>
              <a:t> y </a:t>
            </a:r>
            <a:r>
              <a:rPr lang="en-US" err="1">
                <a:effectLst/>
                <a:ea typeface="Calibri" panose="020F0502020204030204" pitchFamily="34" charset="0"/>
                <a:cs typeface="Times New Roman" panose="02020603050405020304" pitchFamily="18" charset="0"/>
              </a:rPr>
              <a:t>regaliz</a:t>
            </a:r>
            <a:r>
              <a:rPr lang="en-US">
                <a:effectLst/>
                <a:ea typeface="Calibri" panose="020F0502020204030204" pitchFamily="34" charset="0"/>
                <a:cs typeface="Times New Roman" panose="02020603050405020304" pitchFamily="18" charset="0"/>
              </a:rPr>
              <a:t>.</a:t>
            </a:r>
            <a:endParaRPr lang="en-PR">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2007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EE45DB-9541-B279-FBAB-879D6A9CDD54}"/>
              </a:ext>
            </a:extLst>
          </p:cNvPr>
          <p:cNvSpPr txBox="1"/>
          <p:nvPr/>
        </p:nvSpPr>
        <p:spPr>
          <a:xfrm>
            <a:off x="499311" y="525198"/>
            <a:ext cx="6100010" cy="523220"/>
          </a:xfrm>
          <a:prstGeom prst="rect">
            <a:avLst/>
          </a:prstGeom>
          <a:noFill/>
        </p:spPr>
        <p:txBody>
          <a:bodyPr wrap="square">
            <a:spAutoFit/>
          </a:bodyPr>
          <a:lstStyle/>
          <a:p>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Sub- </a:t>
            </a:r>
            <a:r>
              <a:rPr lang="en-US" sz="2800" b="1" err="1">
                <a:solidFill>
                  <a:srgbClr val="721D20"/>
                </a:solidFill>
                <a:latin typeface="Tahoma" panose="020B0604030504040204" pitchFamily="34" charset="0"/>
                <a:ea typeface="Tahoma" panose="020B0604030504040204" pitchFamily="34" charset="0"/>
                <a:cs typeface="Tahoma" panose="020B0604030504040204" pitchFamily="34" charset="0"/>
              </a:rPr>
              <a:t>regiones</a:t>
            </a:r>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 de la </a:t>
            </a:r>
            <a:r>
              <a:rPr lang="en-US" sz="2800" b="1" err="1">
                <a:solidFill>
                  <a:srgbClr val="721D20"/>
                </a:solidFill>
                <a:latin typeface="Tahoma" panose="020B0604030504040204" pitchFamily="34" charset="0"/>
                <a:ea typeface="Tahoma" panose="020B0604030504040204" pitchFamily="34" charset="0"/>
                <a:cs typeface="Tahoma" panose="020B0604030504040204" pitchFamily="34" charset="0"/>
              </a:rPr>
              <a:t>región</a:t>
            </a:r>
            <a:r>
              <a:rPr lang="en-US" sz="2800" b="1">
                <a:solidFill>
                  <a:srgbClr val="721D20"/>
                </a:solidFill>
                <a:latin typeface="Tahoma" panose="020B0604030504040204" pitchFamily="34" charset="0"/>
                <a:ea typeface="Tahoma" panose="020B0604030504040204" pitchFamily="34" charset="0"/>
                <a:cs typeface="Tahoma" panose="020B0604030504040204" pitchFamily="34" charset="0"/>
              </a:rPr>
              <a:t>: SUR</a:t>
            </a:r>
            <a:endParaRPr lang="en-US" sz="2800">
              <a:solidFill>
                <a:schemeClr val="accent1"/>
              </a:solidFill>
              <a:latin typeface="+mj-lt"/>
            </a:endParaRPr>
          </a:p>
        </p:txBody>
      </p:sp>
      <p:sp>
        <p:nvSpPr>
          <p:cNvPr id="3" name="TextBox 2">
            <a:extLst>
              <a:ext uri="{FF2B5EF4-FFF2-40B4-BE49-F238E27FC236}">
                <a16:creationId xmlns:a16="http://schemas.microsoft.com/office/drawing/2014/main" id="{C0ABE090-8035-6C7C-FC62-DF680AE28D0B}"/>
              </a:ext>
            </a:extLst>
          </p:cNvPr>
          <p:cNvSpPr txBox="1"/>
          <p:nvPr/>
        </p:nvSpPr>
        <p:spPr>
          <a:xfrm>
            <a:off x="501202" y="1178837"/>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a:solidFill>
                  <a:schemeClr val="tx1">
                    <a:lumMod val="65000"/>
                    <a:lumOff val="35000"/>
                  </a:schemeClr>
                </a:solidFill>
                <a:latin typeface="Montserrat" pitchFamily="2" charset="77"/>
              </a:rPr>
              <a:t>Côte de </a:t>
            </a:r>
            <a:r>
              <a:rPr lang="en-US" b="1" err="1">
                <a:solidFill>
                  <a:schemeClr val="tx1">
                    <a:lumMod val="65000"/>
                    <a:lumOff val="35000"/>
                  </a:schemeClr>
                </a:solidFill>
                <a:latin typeface="Montserrat" pitchFamily="2" charset="77"/>
              </a:rPr>
              <a:t>Ventoux</a:t>
            </a:r>
            <a:endParaRPr lang="en-US" b="1">
              <a:solidFill>
                <a:schemeClr val="tx1">
                  <a:lumMod val="65000"/>
                  <a:lumOff val="35000"/>
                </a:schemeClr>
              </a:solidFill>
              <a:latin typeface="Montserrat" pitchFamily="2" charset="77"/>
            </a:endParaRPr>
          </a:p>
        </p:txBody>
      </p:sp>
      <p:sp>
        <p:nvSpPr>
          <p:cNvPr id="4" name="TextBox 3">
            <a:extLst>
              <a:ext uri="{FF2B5EF4-FFF2-40B4-BE49-F238E27FC236}">
                <a16:creationId xmlns:a16="http://schemas.microsoft.com/office/drawing/2014/main" id="{9687DE0B-5280-A463-31F1-4BA2E234FDD1}"/>
              </a:ext>
            </a:extLst>
          </p:cNvPr>
          <p:cNvSpPr txBox="1"/>
          <p:nvPr/>
        </p:nvSpPr>
        <p:spPr>
          <a:xfrm>
            <a:off x="472739" y="1770281"/>
            <a:ext cx="9350529" cy="1200329"/>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s-ES"/>
              <a:t>Esta región, que lleva el nombre del famoso Monte </a:t>
            </a:r>
            <a:r>
              <a:rPr lang="es-ES" err="1"/>
              <a:t>Ventoux</a:t>
            </a:r>
            <a:r>
              <a:rPr lang="es-ES"/>
              <a:t>, nos ofrece vinos atrevidos que realmente muestran su terruño: tintos con mucha pimienta, especias y frutos negros, blancos aromáticos y rosados ​​con mucho cuerpo. La garriga nativa y la lavanda son influencias importantes.</a:t>
            </a:r>
            <a:endParaRPr lang="en-PR">
              <a:effectLs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36E3001-DE13-2CC2-6A65-E276CEF744D5}"/>
              </a:ext>
            </a:extLst>
          </p:cNvPr>
          <p:cNvSpPr txBox="1"/>
          <p:nvPr/>
        </p:nvSpPr>
        <p:spPr>
          <a:xfrm>
            <a:off x="501202" y="3887391"/>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a:solidFill>
                  <a:schemeClr val="tx1">
                    <a:lumMod val="65000"/>
                    <a:lumOff val="35000"/>
                  </a:schemeClr>
                </a:solidFill>
                <a:latin typeface="Montserrat" pitchFamily="2" charset="77"/>
              </a:rPr>
              <a:t>Côte de </a:t>
            </a:r>
            <a:r>
              <a:rPr lang="en-US" b="1" err="1">
                <a:solidFill>
                  <a:schemeClr val="tx1">
                    <a:lumMod val="65000"/>
                    <a:lumOff val="35000"/>
                  </a:schemeClr>
                </a:solidFill>
                <a:latin typeface="Montserrat" pitchFamily="2" charset="77"/>
              </a:rPr>
              <a:t>Vivarais</a:t>
            </a:r>
            <a:endParaRPr lang="en-US" b="1">
              <a:solidFill>
                <a:schemeClr val="tx1">
                  <a:lumMod val="65000"/>
                  <a:lumOff val="35000"/>
                </a:schemeClr>
              </a:solidFill>
              <a:latin typeface="Montserrat" pitchFamily="2" charset="77"/>
            </a:endParaRPr>
          </a:p>
        </p:txBody>
      </p:sp>
      <p:sp>
        <p:nvSpPr>
          <p:cNvPr id="6" name="TextBox 5">
            <a:extLst>
              <a:ext uri="{FF2B5EF4-FFF2-40B4-BE49-F238E27FC236}">
                <a16:creationId xmlns:a16="http://schemas.microsoft.com/office/drawing/2014/main" id="{99593A63-E95F-8520-0CD1-85FC79E0EB6D}"/>
              </a:ext>
            </a:extLst>
          </p:cNvPr>
          <p:cNvSpPr txBox="1"/>
          <p:nvPr/>
        </p:nvSpPr>
        <p:spPr>
          <a:xfrm>
            <a:off x="499311" y="4536856"/>
            <a:ext cx="9350529" cy="923330"/>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err="1">
                <a:effectLst/>
                <a:ea typeface="Calibri" panose="020F0502020204030204" pitchFamily="34" charset="0"/>
                <a:cs typeface="Times New Roman" panose="02020603050405020304" pitchFamily="18" charset="0"/>
              </a:rPr>
              <a:t>Ubicada</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en</a:t>
            </a:r>
            <a:r>
              <a:rPr lang="en-US">
                <a:effectLst/>
                <a:ea typeface="Calibri" panose="020F0502020204030204" pitchFamily="34" charset="0"/>
                <a:cs typeface="Times New Roman" panose="02020603050405020304" pitchFamily="18" charset="0"/>
              </a:rPr>
              <a:t> la </a:t>
            </a:r>
            <a:r>
              <a:rPr lang="en-US" err="1">
                <a:effectLst/>
                <a:ea typeface="Calibri" panose="020F0502020204030204" pitchFamily="34" charset="0"/>
                <a:cs typeface="Times New Roman" panose="02020603050405020304" pitchFamily="18" charset="0"/>
              </a:rPr>
              <a:t>sección</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norte</a:t>
            </a:r>
            <a:r>
              <a:rPr lang="en-US">
                <a:effectLst/>
                <a:ea typeface="Calibri" panose="020F0502020204030204" pitchFamily="34" charset="0"/>
                <a:cs typeface="Times New Roman" panose="02020603050405020304" pitchFamily="18" charset="0"/>
              </a:rPr>
              <a:t> del sur del </a:t>
            </a:r>
            <a:r>
              <a:rPr lang="en-US" err="1">
                <a:effectLst/>
                <a:ea typeface="Calibri" panose="020F0502020204030204" pitchFamily="34" charset="0"/>
                <a:cs typeface="Times New Roman" panose="02020603050405020304" pitchFamily="18" charset="0"/>
              </a:rPr>
              <a:t>Ródano</a:t>
            </a:r>
            <a:r>
              <a:rPr lang="en-US">
                <a:effectLst/>
                <a:ea typeface="Calibri" panose="020F0502020204030204" pitchFamily="34" charset="0"/>
                <a:cs typeface="Times New Roman" panose="02020603050405020304" pitchFamily="18" charset="0"/>
              </a:rPr>
              <a:t>, The Côte de </a:t>
            </a:r>
            <a:r>
              <a:rPr lang="en-US" err="1">
                <a:effectLst/>
                <a:ea typeface="Calibri" panose="020F0502020204030204" pitchFamily="34" charset="0"/>
                <a:cs typeface="Times New Roman" panose="02020603050405020304" pitchFamily="18" charset="0"/>
              </a:rPr>
              <a:t>Vivarais</a:t>
            </a:r>
            <a:r>
              <a:rPr lang="en-US">
                <a:effectLst/>
                <a:ea typeface="Calibri" panose="020F0502020204030204" pitchFamily="34" charset="0"/>
                <a:cs typeface="Times New Roman" panose="02020603050405020304" pitchFamily="18" charset="0"/>
              </a:rPr>
              <a:t> produce </a:t>
            </a:r>
            <a:r>
              <a:rPr lang="en-US" err="1">
                <a:effectLst/>
                <a:ea typeface="Calibri" panose="020F0502020204030204" pitchFamily="34" charset="0"/>
                <a:cs typeface="Times New Roman" panose="02020603050405020304" pitchFamily="18" charset="0"/>
              </a:rPr>
              <a:t>robustas</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mezclas</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dominantes</a:t>
            </a:r>
            <a:r>
              <a:rPr lang="en-US">
                <a:effectLst/>
                <a:ea typeface="Calibri" panose="020F0502020204030204" pitchFamily="34" charset="0"/>
                <a:cs typeface="Times New Roman" panose="02020603050405020304" pitchFamily="18" charset="0"/>
              </a:rPr>
              <a:t> de Syrah y Garnacha, </a:t>
            </a:r>
            <a:r>
              <a:rPr lang="en-US" err="1">
                <a:effectLst/>
                <a:ea typeface="Calibri" panose="020F0502020204030204" pitchFamily="34" charset="0"/>
                <a:cs typeface="Times New Roman" panose="02020603050405020304" pitchFamily="18" charset="0"/>
              </a:rPr>
              <a:t>rosas</a:t>
            </a:r>
            <a:r>
              <a:rPr lang="en-US">
                <a:effectLst/>
                <a:ea typeface="Calibri" panose="020F0502020204030204" pitchFamily="34" charset="0"/>
                <a:cs typeface="Times New Roman" panose="02020603050405020304" pitchFamily="18" charset="0"/>
              </a:rPr>
              <a:t> </a:t>
            </a:r>
            <a:r>
              <a:rPr lang="en-US" err="1">
                <a:effectLst/>
                <a:ea typeface="Calibri" panose="020F0502020204030204" pitchFamily="34" charset="0"/>
                <a:cs typeface="Times New Roman" panose="02020603050405020304" pitchFamily="18" charset="0"/>
              </a:rPr>
              <a:t>profundas</a:t>
            </a:r>
            <a:r>
              <a:rPr lang="en-US">
                <a:effectLst/>
                <a:ea typeface="Calibri" panose="020F0502020204030204" pitchFamily="34" charset="0"/>
                <a:cs typeface="Times New Roman" panose="02020603050405020304" pitchFamily="18" charset="0"/>
              </a:rPr>
              <a:t> y vinos </a:t>
            </a:r>
            <a:r>
              <a:rPr lang="en-US" err="1">
                <a:effectLst/>
                <a:ea typeface="Calibri" panose="020F0502020204030204" pitchFamily="34" charset="0"/>
                <a:cs typeface="Times New Roman" panose="02020603050405020304" pitchFamily="18" charset="0"/>
              </a:rPr>
              <a:t>blancos</a:t>
            </a:r>
            <a:r>
              <a:rPr lang="en-US">
                <a:effectLst/>
                <a:ea typeface="Calibri" panose="020F0502020204030204" pitchFamily="34" charset="0"/>
                <a:cs typeface="Times New Roman" panose="02020603050405020304" pitchFamily="18" charset="0"/>
              </a:rPr>
              <a:t> frescos con </a:t>
            </a:r>
            <a:r>
              <a:rPr lang="en-US" err="1">
                <a:effectLst/>
                <a:ea typeface="Calibri" panose="020F0502020204030204" pitchFamily="34" charset="0"/>
                <a:cs typeface="Times New Roman" panose="02020603050405020304" pitchFamily="18" charset="0"/>
              </a:rPr>
              <a:t>minerales</a:t>
            </a:r>
            <a:r>
              <a:rPr lang="en-US">
                <a:effectLst/>
                <a:ea typeface="Calibri" panose="020F0502020204030204" pitchFamily="34" charset="0"/>
                <a:cs typeface="Times New Roman" panose="02020603050405020304" pitchFamily="18" charset="0"/>
              </a:rPr>
              <a:t>.</a:t>
            </a:r>
            <a:endParaRPr lang="en-PR">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8181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20CD78-6C33-AFF5-5133-3EB9B1DD9D9E}"/>
              </a:ext>
            </a:extLst>
          </p:cNvPr>
          <p:cNvSpPr txBox="1"/>
          <p:nvPr/>
        </p:nvSpPr>
        <p:spPr>
          <a:xfrm>
            <a:off x="729912" y="223647"/>
            <a:ext cx="11752235" cy="338554"/>
          </a:xfrm>
          <a:prstGeom prst="rect">
            <a:avLst/>
          </a:prstGeom>
          <a:noFill/>
        </p:spPr>
        <p:txBody>
          <a:bodyPr wrap="square" rtlCol="0">
            <a:spAutoFit/>
          </a:bodyPr>
          <a:lstStyle/>
          <a:p>
            <a:r>
              <a:rPr lang="en-US" sz="1600" b="1" err="1">
                <a:solidFill>
                  <a:srgbClr val="721D20"/>
                </a:solidFill>
                <a:latin typeface="Tahoma" panose="020B0604030504040204" pitchFamily="34" charset="0"/>
                <a:ea typeface="Tahoma" panose="020B0604030504040204" pitchFamily="34" charset="0"/>
                <a:cs typeface="Tahoma" panose="020B0604030504040204" pitchFamily="34" charset="0"/>
              </a:rPr>
              <a:t>Normas</a:t>
            </a:r>
            <a:r>
              <a:rPr lang="en-US" sz="1600" b="1">
                <a:solidFill>
                  <a:srgbClr val="721D20"/>
                </a:solidFill>
                <a:latin typeface="Tahoma" panose="020B0604030504040204" pitchFamily="34" charset="0"/>
                <a:ea typeface="Tahoma" panose="020B0604030504040204" pitchFamily="34" charset="0"/>
                <a:cs typeface="Tahoma" panose="020B0604030504040204" pitchFamily="34" charset="0"/>
              </a:rPr>
              <a:t>, </a:t>
            </a:r>
            <a:r>
              <a:rPr lang="en-US" sz="1600" b="1" err="1">
                <a:solidFill>
                  <a:srgbClr val="721D20"/>
                </a:solidFill>
                <a:latin typeface="Tahoma" panose="020B0604030504040204" pitchFamily="34" charset="0"/>
                <a:ea typeface="Tahoma" panose="020B0604030504040204" pitchFamily="34" charset="0"/>
                <a:cs typeface="Tahoma" panose="020B0604030504040204" pitchFamily="34" charset="0"/>
              </a:rPr>
              <a:t>reglamentos</a:t>
            </a:r>
            <a:r>
              <a:rPr lang="en-US" sz="1600" b="1">
                <a:solidFill>
                  <a:srgbClr val="721D20"/>
                </a:solidFill>
                <a:latin typeface="Tahoma" panose="020B0604030504040204" pitchFamily="34" charset="0"/>
                <a:ea typeface="Tahoma" panose="020B0604030504040204" pitchFamily="34" charset="0"/>
                <a:cs typeface="Tahoma" panose="020B0604030504040204" pitchFamily="34" charset="0"/>
              </a:rPr>
              <a:t>  y </a:t>
            </a:r>
            <a:r>
              <a:rPr lang="en-US" sz="1600" b="1" err="1">
                <a:solidFill>
                  <a:srgbClr val="721D20"/>
                </a:solidFill>
                <a:latin typeface="Tahoma" panose="020B0604030504040204" pitchFamily="34" charset="0"/>
                <a:ea typeface="Tahoma" panose="020B0604030504040204" pitchFamily="34" charset="0"/>
                <a:cs typeface="Tahoma" panose="020B0604030504040204" pitchFamily="34" charset="0"/>
              </a:rPr>
              <a:t>reglamentos</a:t>
            </a:r>
            <a:r>
              <a:rPr lang="en-US" sz="1600" b="1">
                <a:solidFill>
                  <a:srgbClr val="721D20"/>
                </a:solidFill>
                <a:latin typeface="Tahoma" panose="020B0604030504040204" pitchFamily="34" charset="0"/>
                <a:ea typeface="Tahoma" panose="020B0604030504040204" pitchFamily="34" charset="0"/>
                <a:cs typeface="Tahoma" panose="020B0604030504040204" pitchFamily="34" charset="0"/>
              </a:rPr>
              <a:t> de </a:t>
            </a:r>
            <a:r>
              <a:rPr lang="en-US" sz="1600" b="1" err="1">
                <a:solidFill>
                  <a:srgbClr val="721D20"/>
                </a:solidFill>
                <a:latin typeface="Tahoma" panose="020B0604030504040204" pitchFamily="34" charset="0"/>
                <a:ea typeface="Tahoma" panose="020B0604030504040204" pitchFamily="34" charset="0"/>
                <a:cs typeface="Tahoma" panose="020B0604030504040204" pitchFamily="34" charset="0"/>
              </a:rPr>
              <a:t>vinificacion</a:t>
            </a:r>
            <a:r>
              <a:rPr lang="en-US" sz="1600" b="1">
                <a:solidFill>
                  <a:srgbClr val="721D20"/>
                </a:solidFill>
                <a:latin typeface="Tahoma" panose="020B0604030504040204" pitchFamily="34" charset="0"/>
                <a:ea typeface="Tahoma" panose="020B0604030504040204" pitchFamily="34" charset="0"/>
                <a:cs typeface="Tahoma" panose="020B0604030504040204" pitchFamily="34" charset="0"/>
              </a:rPr>
              <a:t> de la region actual</a:t>
            </a:r>
            <a:endParaRPr lang="en-US" sz="1600">
              <a:solidFill>
                <a:schemeClr val="accent1"/>
              </a:solidFill>
              <a:latin typeface="+mj-lt"/>
            </a:endParaRPr>
          </a:p>
        </p:txBody>
      </p:sp>
      <p:cxnSp>
        <p:nvCxnSpPr>
          <p:cNvPr id="4" name="Straight Connector 3">
            <a:extLst>
              <a:ext uri="{FF2B5EF4-FFF2-40B4-BE49-F238E27FC236}">
                <a16:creationId xmlns:a16="http://schemas.microsoft.com/office/drawing/2014/main" id="{39451E65-D04D-CA2B-C181-5DF1C9AF6ADE}"/>
              </a:ext>
            </a:extLst>
          </p:cNvPr>
          <p:cNvCxnSpPr>
            <a:cxnSpLocks/>
          </p:cNvCxnSpPr>
          <p:nvPr/>
        </p:nvCxnSpPr>
        <p:spPr>
          <a:xfrm>
            <a:off x="729912" y="560611"/>
            <a:ext cx="725294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36B9D2A-C2C8-24F0-07E3-026D4E7F737A}"/>
              </a:ext>
            </a:extLst>
          </p:cNvPr>
          <p:cNvSpPr txBox="1"/>
          <p:nvPr/>
        </p:nvSpPr>
        <p:spPr>
          <a:xfrm>
            <a:off x="157721" y="927282"/>
            <a:ext cx="7252945" cy="3108543"/>
          </a:xfrm>
          <a:prstGeom prst="rect">
            <a:avLst/>
          </a:prstGeom>
          <a:noFill/>
        </p:spPr>
        <p:txBody>
          <a:bodyPr wrap="square" rtlCol="0">
            <a:spAutoFit/>
          </a:bodyPr>
          <a:lstStyle/>
          <a:p>
            <a:pPr algn="l"/>
            <a:r>
              <a:rPr lang="en-US" sz="1400" b="0" i="0" u="none" strike="noStrike" dirty="0" err="1">
                <a:solidFill>
                  <a:srgbClr val="374151"/>
                </a:solidFill>
                <a:effectLst/>
              </a:rPr>
              <a:t>En</a:t>
            </a:r>
            <a:r>
              <a:rPr lang="en-US" sz="1400" b="0" i="0" u="none" strike="noStrike" dirty="0">
                <a:solidFill>
                  <a:srgbClr val="374151"/>
                </a:solidFill>
                <a:effectLst/>
              </a:rPr>
              <a:t> </a:t>
            </a:r>
            <a:r>
              <a:rPr lang="en-US" sz="1400" b="0" i="0" u="none" strike="noStrike" dirty="0" err="1">
                <a:solidFill>
                  <a:srgbClr val="374151"/>
                </a:solidFill>
                <a:effectLst/>
              </a:rPr>
              <a:t>el</a:t>
            </a:r>
            <a:r>
              <a:rPr lang="en-US" sz="1400" b="0" i="0" u="none" strike="noStrike" dirty="0">
                <a:solidFill>
                  <a:srgbClr val="374151"/>
                </a:solidFill>
                <a:effectLst/>
              </a:rPr>
              <a:t> </a:t>
            </a:r>
            <a:r>
              <a:rPr lang="en-US" sz="1400" b="0" i="0" u="none" strike="noStrike" dirty="0" err="1">
                <a:solidFill>
                  <a:srgbClr val="374151"/>
                </a:solidFill>
                <a:effectLst/>
              </a:rPr>
              <a:t>contexto</a:t>
            </a:r>
            <a:r>
              <a:rPr lang="en-US" sz="1400" b="0" i="0" u="none" strike="noStrike" dirty="0">
                <a:solidFill>
                  <a:srgbClr val="374151"/>
                </a:solidFill>
                <a:effectLst/>
              </a:rPr>
              <a:t> del vino y la </a:t>
            </a:r>
            <a:r>
              <a:rPr lang="en-US" sz="1400" b="0" i="0" u="none" strike="noStrike" dirty="0" err="1">
                <a:solidFill>
                  <a:srgbClr val="374151"/>
                </a:solidFill>
                <a:effectLst/>
              </a:rPr>
              <a:t>viticultura</a:t>
            </a:r>
            <a:r>
              <a:rPr lang="en-US" sz="1400" b="0" i="0" u="none" strike="noStrike" dirty="0">
                <a:solidFill>
                  <a:srgbClr val="374151"/>
                </a:solidFill>
                <a:effectLst/>
              </a:rPr>
              <a:t>, "AOC" son las </a:t>
            </a:r>
            <a:r>
              <a:rPr lang="en-US" sz="1400" b="0" i="0" u="none" strike="noStrike" dirty="0" err="1">
                <a:solidFill>
                  <a:srgbClr val="374151"/>
                </a:solidFill>
                <a:effectLst/>
              </a:rPr>
              <a:t>siglas</a:t>
            </a:r>
            <a:r>
              <a:rPr lang="en-US" sz="1400" b="0" i="0" u="none" strike="noStrike" dirty="0">
                <a:solidFill>
                  <a:srgbClr val="374151"/>
                </a:solidFill>
                <a:effectLst/>
              </a:rPr>
              <a:t> de "Appellation </a:t>
            </a:r>
            <a:r>
              <a:rPr lang="en-US" sz="1400" b="0" i="0" u="none" strike="noStrike" dirty="0" err="1">
                <a:solidFill>
                  <a:srgbClr val="374151"/>
                </a:solidFill>
                <a:effectLst/>
              </a:rPr>
              <a:t>d'Origine</a:t>
            </a:r>
            <a:r>
              <a:rPr lang="en-US" sz="1400" b="0" i="0" u="none" strike="noStrike" dirty="0">
                <a:solidFill>
                  <a:srgbClr val="374151"/>
                </a:solidFill>
                <a:effectLst/>
              </a:rPr>
              <a:t> Contrôlée", que es un </a:t>
            </a:r>
            <a:r>
              <a:rPr lang="en-US" sz="1400" b="0" i="0" u="none" strike="noStrike" dirty="0" err="1">
                <a:solidFill>
                  <a:srgbClr val="374151"/>
                </a:solidFill>
                <a:effectLst/>
              </a:rPr>
              <a:t>término</a:t>
            </a:r>
            <a:r>
              <a:rPr lang="en-US" sz="1400" b="0" i="0" u="none" strike="noStrike" dirty="0">
                <a:solidFill>
                  <a:srgbClr val="374151"/>
                </a:solidFill>
                <a:effectLst/>
              </a:rPr>
              <a:t> </a:t>
            </a:r>
            <a:r>
              <a:rPr lang="en-US" sz="1400" b="0" i="0" u="none" strike="noStrike" dirty="0" err="1">
                <a:solidFill>
                  <a:srgbClr val="374151"/>
                </a:solidFill>
                <a:effectLst/>
              </a:rPr>
              <a:t>francés</a:t>
            </a:r>
            <a:r>
              <a:rPr lang="en-US" sz="1400" b="0" i="0" u="none" strike="noStrike" dirty="0">
                <a:solidFill>
                  <a:srgbClr val="374151"/>
                </a:solidFill>
                <a:effectLst/>
              </a:rPr>
              <a:t> que se traduce </a:t>
            </a:r>
            <a:r>
              <a:rPr lang="en-US" sz="1400" b="0" i="0" u="none" strike="noStrike" dirty="0" err="1">
                <a:solidFill>
                  <a:srgbClr val="374151"/>
                </a:solidFill>
                <a:effectLst/>
              </a:rPr>
              <a:t>como</a:t>
            </a:r>
            <a:r>
              <a:rPr lang="en-US" sz="1400" b="0" i="0" u="none" strike="noStrike" dirty="0">
                <a:solidFill>
                  <a:srgbClr val="374151"/>
                </a:solidFill>
                <a:effectLst/>
              </a:rPr>
              <a:t> "</a:t>
            </a:r>
            <a:r>
              <a:rPr lang="en-US" sz="1400" b="0" i="0" u="none" strike="noStrike" dirty="0" err="1">
                <a:solidFill>
                  <a:srgbClr val="374151"/>
                </a:solidFill>
                <a:effectLst/>
              </a:rPr>
              <a:t>Denominación</a:t>
            </a:r>
            <a:r>
              <a:rPr lang="en-US" sz="1400" b="0" i="0" u="none" strike="noStrike" dirty="0">
                <a:solidFill>
                  <a:srgbClr val="374151"/>
                </a:solidFill>
                <a:effectLst/>
              </a:rPr>
              <a:t> de Origen </a:t>
            </a:r>
            <a:r>
              <a:rPr lang="en-US" sz="1400" b="0" i="0" u="none" strike="noStrike" dirty="0" err="1">
                <a:solidFill>
                  <a:srgbClr val="374151"/>
                </a:solidFill>
                <a:effectLst/>
              </a:rPr>
              <a:t>Controlada</a:t>
            </a:r>
            <a:r>
              <a:rPr lang="en-US" sz="1400" b="0" i="0" u="none" strike="noStrike" dirty="0">
                <a:solidFill>
                  <a:srgbClr val="374151"/>
                </a:solidFill>
                <a:effectLst/>
              </a:rPr>
              <a:t>" </a:t>
            </a:r>
            <a:r>
              <a:rPr lang="en-US" sz="1400" b="0" i="0" u="none" strike="noStrike" dirty="0" err="1">
                <a:solidFill>
                  <a:srgbClr val="374151"/>
                </a:solidFill>
                <a:effectLst/>
              </a:rPr>
              <a:t>en</a:t>
            </a:r>
            <a:r>
              <a:rPr lang="en-US" sz="1400" b="0" i="0" u="none" strike="noStrike" dirty="0">
                <a:solidFill>
                  <a:srgbClr val="374151"/>
                </a:solidFill>
                <a:effectLst/>
              </a:rPr>
              <a:t> </a:t>
            </a:r>
            <a:r>
              <a:rPr lang="en-US" sz="1400" b="0" i="0" u="none" strike="noStrike" dirty="0" err="1">
                <a:solidFill>
                  <a:srgbClr val="374151"/>
                </a:solidFill>
                <a:effectLst/>
              </a:rPr>
              <a:t>español</a:t>
            </a:r>
            <a:r>
              <a:rPr lang="en-US" sz="1400" b="0" i="0" u="none" strike="noStrike" dirty="0">
                <a:solidFill>
                  <a:srgbClr val="374151"/>
                </a:solidFill>
                <a:effectLst/>
              </a:rPr>
              <a:t>. Este </a:t>
            </a:r>
            <a:r>
              <a:rPr lang="en-US" sz="1400" b="0" i="0" u="none" strike="noStrike" dirty="0" err="1">
                <a:solidFill>
                  <a:srgbClr val="374151"/>
                </a:solidFill>
                <a:effectLst/>
              </a:rPr>
              <a:t>sistema</a:t>
            </a:r>
            <a:r>
              <a:rPr lang="en-US" sz="1400" b="0" i="0" u="none" strike="noStrike" dirty="0">
                <a:solidFill>
                  <a:srgbClr val="374151"/>
                </a:solidFill>
                <a:effectLst/>
              </a:rPr>
              <a:t> se </a:t>
            </a:r>
            <a:r>
              <a:rPr lang="en-US" sz="1400" b="0" i="0" u="none" strike="noStrike" dirty="0" err="1">
                <a:solidFill>
                  <a:srgbClr val="374151"/>
                </a:solidFill>
                <a:effectLst/>
              </a:rPr>
              <a:t>utiliza</a:t>
            </a:r>
            <a:r>
              <a:rPr lang="en-US" sz="1400" b="0" i="0" u="none" strike="noStrike" dirty="0">
                <a:solidFill>
                  <a:srgbClr val="374151"/>
                </a:solidFill>
                <a:effectLst/>
              </a:rPr>
              <a:t> para regular la </a:t>
            </a:r>
            <a:r>
              <a:rPr lang="en-US" sz="1400" b="0" i="0" u="none" strike="noStrike" dirty="0" err="1">
                <a:solidFill>
                  <a:srgbClr val="374151"/>
                </a:solidFill>
                <a:effectLst/>
              </a:rPr>
              <a:t>producción</a:t>
            </a:r>
            <a:r>
              <a:rPr lang="en-US" sz="1400" b="0" i="0" u="none" strike="noStrike" dirty="0">
                <a:solidFill>
                  <a:srgbClr val="374151"/>
                </a:solidFill>
                <a:effectLst/>
              </a:rPr>
              <a:t> y </a:t>
            </a:r>
            <a:r>
              <a:rPr lang="en-US" sz="1400" b="0" i="0" u="none" strike="noStrike" dirty="0" err="1">
                <a:solidFill>
                  <a:srgbClr val="374151"/>
                </a:solidFill>
                <a:effectLst/>
              </a:rPr>
              <a:t>calidad</a:t>
            </a:r>
            <a:r>
              <a:rPr lang="en-US" sz="1400" b="0" i="0" u="none" strike="noStrike" dirty="0">
                <a:solidFill>
                  <a:srgbClr val="374151"/>
                </a:solidFill>
                <a:effectLst/>
              </a:rPr>
              <a:t> de </a:t>
            </a:r>
            <a:r>
              <a:rPr lang="en-US" sz="1400" b="0" i="0" u="none" strike="noStrike" dirty="0" err="1">
                <a:solidFill>
                  <a:srgbClr val="374151"/>
                </a:solidFill>
                <a:effectLst/>
              </a:rPr>
              <a:t>ciertos</a:t>
            </a:r>
            <a:r>
              <a:rPr lang="en-US" sz="1400" b="0" i="0" u="none" strike="noStrike" dirty="0">
                <a:solidFill>
                  <a:srgbClr val="374151"/>
                </a:solidFill>
                <a:effectLst/>
              </a:rPr>
              <a:t> </a:t>
            </a:r>
            <a:r>
              <a:rPr lang="en-US" sz="1400" b="0" i="0" u="none" strike="noStrike" dirty="0" err="1">
                <a:solidFill>
                  <a:srgbClr val="374151"/>
                </a:solidFill>
                <a:effectLst/>
              </a:rPr>
              <a:t>alimentos</a:t>
            </a:r>
            <a:r>
              <a:rPr lang="en-US" sz="1400" b="0" i="0" u="none" strike="noStrike" dirty="0">
                <a:solidFill>
                  <a:srgbClr val="374151"/>
                </a:solidFill>
                <a:effectLst/>
              </a:rPr>
              <a:t> o </a:t>
            </a:r>
            <a:r>
              <a:rPr lang="en-US" sz="1400" b="0" i="0" u="none" strike="noStrike" dirty="0" err="1">
                <a:solidFill>
                  <a:srgbClr val="374151"/>
                </a:solidFill>
                <a:effectLst/>
              </a:rPr>
              <a:t>productos</a:t>
            </a:r>
            <a:r>
              <a:rPr lang="en-US" sz="1400" b="0" i="0" u="none" strike="noStrike" dirty="0">
                <a:solidFill>
                  <a:srgbClr val="374151"/>
                </a:solidFill>
                <a:effectLst/>
              </a:rPr>
              <a:t>, </a:t>
            </a:r>
            <a:r>
              <a:rPr lang="en-US" sz="1400" b="0" i="0" u="none" strike="noStrike" dirty="0" err="1">
                <a:solidFill>
                  <a:srgbClr val="374151"/>
                </a:solidFill>
                <a:effectLst/>
              </a:rPr>
              <a:t>en</a:t>
            </a:r>
            <a:r>
              <a:rPr lang="en-US" sz="1400" b="0" i="0" u="none" strike="noStrike" dirty="0">
                <a:solidFill>
                  <a:srgbClr val="374151"/>
                </a:solidFill>
                <a:effectLst/>
              </a:rPr>
              <a:t> particular vinos, </a:t>
            </a:r>
            <a:r>
              <a:rPr lang="en-US" sz="1400" b="0" i="0" u="none" strike="noStrike" dirty="0" err="1">
                <a:solidFill>
                  <a:srgbClr val="374151"/>
                </a:solidFill>
                <a:effectLst/>
              </a:rPr>
              <a:t>en</a:t>
            </a:r>
            <a:r>
              <a:rPr lang="en-US" sz="1400" b="0" i="0" u="none" strike="noStrike" dirty="0">
                <a:solidFill>
                  <a:srgbClr val="374151"/>
                </a:solidFill>
                <a:effectLst/>
              </a:rPr>
              <a:t> Francia y </a:t>
            </a:r>
            <a:r>
              <a:rPr lang="en-US" sz="1400" b="0" i="0" u="none" strike="noStrike" dirty="0" err="1">
                <a:solidFill>
                  <a:srgbClr val="374151"/>
                </a:solidFill>
                <a:effectLst/>
              </a:rPr>
              <a:t>en</a:t>
            </a:r>
            <a:r>
              <a:rPr lang="en-US" sz="1400" b="0" i="0" u="none" strike="noStrike" dirty="0">
                <a:solidFill>
                  <a:srgbClr val="374151"/>
                </a:solidFill>
                <a:effectLst/>
              </a:rPr>
              <a:t> </a:t>
            </a:r>
            <a:r>
              <a:rPr lang="en-US" sz="1400" b="0" i="0" u="none" strike="noStrike" dirty="0" err="1">
                <a:solidFill>
                  <a:srgbClr val="374151"/>
                </a:solidFill>
                <a:effectLst/>
              </a:rPr>
              <a:t>otros</a:t>
            </a:r>
            <a:r>
              <a:rPr lang="en-US" sz="1400" b="0" i="0" u="none" strike="noStrike" dirty="0">
                <a:solidFill>
                  <a:srgbClr val="374151"/>
                </a:solidFill>
                <a:effectLst/>
              </a:rPr>
              <a:t> </a:t>
            </a:r>
            <a:r>
              <a:rPr lang="en-US" sz="1400" b="0" i="0" u="none" strike="noStrike" dirty="0" err="1">
                <a:solidFill>
                  <a:srgbClr val="374151"/>
                </a:solidFill>
                <a:effectLst/>
              </a:rPr>
              <a:t>países</a:t>
            </a:r>
            <a:r>
              <a:rPr lang="en-US" sz="1400" b="0" i="0" u="none" strike="noStrike" dirty="0">
                <a:solidFill>
                  <a:srgbClr val="374151"/>
                </a:solidFill>
                <a:effectLst/>
              </a:rPr>
              <a:t>.</a:t>
            </a:r>
          </a:p>
          <a:p>
            <a:pPr algn="l"/>
            <a:endParaRPr lang="en-US" sz="1400" b="0" i="0" u="none" strike="noStrike" dirty="0">
              <a:solidFill>
                <a:srgbClr val="374151"/>
              </a:solidFill>
              <a:effectLst/>
            </a:endParaRPr>
          </a:p>
          <a:p>
            <a:pPr algn="l"/>
            <a:r>
              <a:rPr lang="en-US" sz="1400" b="0" i="0" u="none" strike="noStrike" dirty="0" err="1">
                <a:solidFill>
                  <a:srgbClr val="374151"/>
                </a:solidFill>
                <a:effectLst/>
              </a:rPr>
              <a:t>En</a:t>
            </a:r>
            <a:r>
              <a:rPr lang="en-US" sz="1400" b="0" i="0" u="none" strike="noStrike" dirty="0">
                <a:solidFill>
                  <a:srgbClr val="374151"/>
                </a:solidFill>
                <a:effectLst/>
              </a:rPr>
              <a:t> </a:t>
            </a:r>
            <a:r>
              <a:rPr lang="en-US" sz="1400" b="0" i="0" u="none" strike="noStrike" dirty="0" err="1">
                <a:solidFill>
                  <a:srgbClr val="374151"/>
                </a:solidFill>
                <a:effectLst/>
              </a:rPr>
              <a:t>el</a:t>
            </a:r>
            <a:r>
              <a:rPr lang="en-US" sz="1400" b="0" i="0" u="none" strike="noStrike" dirty="0">
                <a:solidFill>
                  <a:srgbClr val="374151"/>
                </a:solidFill>
                <a:effectLst/>
              </a:rPr>
              <a:t> sur del Valle del </a:t>
            </a:r>
            <a:r>
              <a:rPr lang="en-US" sz="1400" b="0" i="0" u="none" strike="noStrike" dirty="0" err="1">
                <a:solidFill>
                  <a:srgbClr val="374151"/>
                </a:solidFill>
                <a:effectLst/>
              </a:rPr>
              <a:t>Ródano</a:t>
            </a:r>
            <a:r>
              <a:rPr lang="en-US" sz="1400" b="0" i="0" u="none" strike="noStrike" dirty="0">
                <a:solidFill>
                  <a:srgbClr val="374151"/>
                </a:solidFill>
                <a:effectLst/>
              </a:rPr>
              <a:t>, "AOC" se </a:t>
            </a:r>
            <a:r>
              <a:rPr lang="en-US" sz="1400" b="0" i="0" u="none" strike="noStrike" dirty="0" err="1">
                <a:solidFill>
                  <a:srgbClr val="374151"/>
                </a:solidFill>
                <a:effectLst/>
              </a:rPr>
              <a:t>refiere</a:t>
            </a:r>
            <a:r>
              <a:rPr lang="en-US" sz="1400" b="0" i="0" u="none" strike="noStrike" dirty="0">
                <a:solidFill>
                  <a:srgbClr val="374151"/>
                </a:solidFill>
                <a:effectLst/>
              </a:rPr>
              <a:t> a vinos que se </a:t>
            </a:r>
            <a:r>
              <a:rPr lang="en-US" sz="1400" b="0" i="0" u="none" strike="noStrike" dirty="0" err="1">
                <a:solidFill>
                  <a:srgbClr val="374151"/>
                </a:solidFill>
                <a:effectLst/>
              </a:rPr>
              <a:t>producen</a:t>
            </a:r>
            <a:r>
              <a:rPr lang="en-US" sz="1400" b="0" i="0" u="none" strike="noStrike" dirty="0">
                <a:solidFill>
                  <a:srgbClr val="374151"/>
                </a:solidFill>
                <a:effectLst/>
              </a:rPr>
              <a:t> </a:t>
            </a:r>
            <a:r>
              <a:rPr lang="en-US" sz="1400" b="0" i="0" u="none" strike="noStrike" dirty="0" err="1">
                <a:solidFill>
                  <a:srgbClr val="374151"/>
                </a:solidFill>
                <a:effectLst/>
              </a:rPr>
              <a:t>en</a:t>
            </a:r>
            <a:r>
              <a:rPr lang="en-US" sz="1400" b="0" i="0" u="none" strike="noStrike" dirty="0">
                <a:solidFill>
                  <a:srgbClr val="374151"/>
                </a:solidFill>
                <a:effectLst/>
              </a:rPr>
              <a:t> </a:t>
            </a:r>
            <a:r>
              <a:rPr lang="en-US" sz="1400" b="0" i="0" u="none" strike="noStrike" dirty="0" err="1">
                <a:solidFill>
                  <a:srgbClr val="374151"/>
                </a:solidFill>
                <a:effectLst/>
              </a:rPr>
              <a:t>esa</a:t>
            </a:r>
            <a:r>
              <a:rPr lang="en-US" sz="1400" b="0" i="0" u="none" strike="noStrike" dirty="0">
                <a:solidFill>
                  <a:srgbClr val="374151"/>
                </a:solidFill>
                <a:effectLst/>
              </a:rPr>
              <a:t> </a:t>
            </a:r>
            <a:r>
              <a:rPr lang="en-US" sz="1400" b="0" i="0" u="none" strike="noStrike" dirty="0" err="1">
                <a:solidFill>
                  <a:srgbClr val="374151"/>
                </a:solidFill>
                <a:effectLst/>
              </a:rPr>
              <a:t>región</a:t>
            </a:r>
            <a:r>
              <a:rPr lang="en-US" sz="1400" b="0" i="0" u="none" strike="noStrike" dirty="0">
                <a:solidFill>
                  <a:srgbClr val="374151"/>
                </a:solidFill>
                <a:effectLst/>
              </a:rPr>
              <a:t> y que </a:t>
            </a:r>
            <a:r>
              <a:rPr lang="en-US" sz="1400" b="0" i="0" u="none" strike="noStrike" dirty="0" err="1">
                <a:solidFill>
                  <a:srgbClr val="374151"/>
                </a:solidFill>
                <a:effectLst/>
              </a:rPr>
              <a:t>cumplen</a:t>
            </a:r>
            <a:r>
              <a:rPr lang="en-US" sz="1400" b="0" i="0" u="none" strike="noStrike" dirty="0">
                <a:solidFill>
                  <a:srgbClr val="374151"/>
                </a:solidFill>
                <a:effectLst/>
              </a:rPr>
              <a:t> con </a:t>
            </a:r>
            <a:r>
              <a:rPr lang="en-US" sz="1400" b="0" i="0" u="none" strike="noStrike" dirty="0" err="1">
                <a:solidFill>
                  <a:srgbClr val="374151"/>
                </a:solidFill>
                <a:effectLst/>
              </a:rPr>
              <a:t>ciertos</a:t>
            </a:r>
            <a:r>
              <a:rPr lang="en-US" sz="1400" b="0" i="0" u="none" strike="noStrike" dirty="0">
                <a:solidFill>
                  <a:srgbClr val="374151"/>
                </a:solidFill>
                <a:effectLst/>
              </a:rPr>
              <a:t> </a:t>
            </a:r>
            <a:r>
              <a:rPr lang="en-US" sz="1400" b="0" i="0" u="none" strike="noStrike" dirty="0" err="1">
                <a:solidFill>
                  <a:srgbClr val="374151"/>
                </a:solidFill>
                <a:effectLst/>
              </a:rPr>
              <a:t>estándares</a:t>
            </a:r>
            <a:r>
              <a:rPr lang="en-US" sz="1400" b="0" i="0" u="none" strike="noStrike" dirty="0">
                <a:solidFill>
                  <a:srgbClr val="374151"/>
                </a:solidFill>
                <a:effectLst/>
              </a:rPr>
              <a:t> y </a:t>
            </a:r>
            <a:r>
              <a:rPr lang="en-US" sz="1400" b="0" i="0" u="none" strike="noStrike" dirty="0" err="1">
                <a:solidFill>
                  <a:srgbClr val="374151"/>
                </a:solidFill>
                <a:effectLst/>
              </a:rPr>
              <a:t>regulaciones</a:t>
            </a:r>
            <a:r>
              <a:rPr lang="en-US" sz="1400" b="0" i="0" u="none" strike="noStrike" dirty="0">
                <a:solidFill>
                  <a:srgbClr val="374151"/>
                </a:solidFill>
                <a:effectLst/>
              </a:rPr>
              <a:t> </a:t>
            </a:r>
            <a:r>
              <a:rPr lang="en-US" sz="1400" b="0" i="0" u="none" strike="noStrike" dirty="0" err="1">
                <a:solidFill>
                  <a:srgbClr val="374151"/>
                </a:solidFill>
                <a:effectLst/>
              </a:rPr>
              <a:t>establecidos</a:t>
            </a:r>
            <a:r>
              <a:rPr lang="en-US" sz="1400" b="0" i="0" u="none" strike="noStrike" dirty="0">
                <a:solidFill>
                  <a:srgbClr val="374151"/>
                </a:solidFill>
                <a:effectLst/>
              </a:rPr>
              <a:t> para </a:t>
            </a:r>
            <a:r>
              <a:rPr lang="en-US" sz="1400" b="0" i="0" u="none" strike="noStrike" dirty="0" err="1">
                <a:solidFill>
                  <a:srgbClr val="374151"/>
                </a:solidFill>
                <a:effectLst/>
              </a:rPr>
              <a:t>garantizar</a:t>
            </a:r>
            <a:r>
              <a:rPr lang="en-US" sz="1400" b="0" i="0" u="none" strike="noStrike" dirty="0">
                <a:solidFill>
                  <a:srgbClr val="374151"/>
                </a:solidFill>
                <a:effectLst/>
              </a:rPr>
              <a:t> </a:t>
            </a:r>
            <a:r>
              <a:rPr lang="en-US" sz="1400" b="0" i="0" u="none" strike="noStrike" dirty="0" err="1">
                <a:solidFill>
                  <a:srgbClr val="374151"/>
                </a:solidFill>
                <a:effectLst/>
              </a:rPr>
              <a:t>su</a:t>
            </a:r>
            <a:r>
              <a:rPr lang="en-US" sz="1400" b="0" i="0" u="none" strike="noStrike" dirty="0">
                <a:solidFill>
                  <a:srgbClr val="374151"/>
                </a:solidFill>
                <a:effectLst/>
              </a:rPr>
              <a:t> </a:t>
            </a:r>
            <a:r>
              <a:rPr lang="en-US" sz="1400" b="0" i="0" u="none" strike="noStrike" dirty="0" err="1">
                <a:solidFill>
                  <a:srgbClr val="374151"/>
                </a:solidFill>
                <a:effectLst/>
              </a:rPr>
              <a:t>autenticidad</a:t>
            </a:r>
            <a:r>
              <a:rPr lang="en-US" sz="1400" b="0" i="0" u="none" strike="noStrike" dirty="0">
                <a:solidFill>
                  <a:srgbClr val="374151"/>
                </a:solidFill>
                <a:effectLst/>
              </a:rPr>
              <a:t> y </a:t>
            </a:r>
            <a:r>
              <a:rPr lang="en-US" sz="1400" b="0" i="0" u="none" strike="noStrike" dirty="0" err="1">
                <a:solidFill>
                  <a:srgbClr val="374151"/>
                </a:solidFill>
                <a:effectLst/>
              </a:rPr>
              <a:t>calidad</a:t>
            </a:r>
            <a:r>
              <a:rPr lang="en-US" sz="1400" b="0" i="0" u="none" strike="noStrike" dirty="0">
                <a:solidFill>
                  <a:srgbClr val="374151"/>
                </a:solidFill>
                <a:effectLst/>
              </a:rPr>
              <a:t>. Los vinos AOC del sur del Valle del </a:t>
            </a:r>
            <a:r>
              <a:rPr lang="en-US" sz="1400" b="0" i="0" u="none" strike="noStrike" dirty="0" err="1">
                <a:solidFill>
                  <a:srgbClr val="374151"/>
                </a:solidFill>
                <a:effectLst/>
              </a:rPr>
              <a:t>Ródano</a:t>
            </a:r>
            <a:r>
              <a:rPr lang="en-US" sz="1400" b="0" i="0" u="none" strike="noStrike" dirty="0">
                <a:solidFill>
                  <a:srgbClr val="374151"/>
                </a:solidFill>
                <a:effectLst/>
              </a:rPr>
              <a:t> </a:t>
            </a:r>
            <a:r>
              <a:rPr lang="en-US" sz="1400" b="0" i="0" u="none" strike="noStrike" dirty="0" err="1">
                <a:solidFill>
                  <a:srgbClr val="374151"/>
                </a:solidFill>
                <a:effectLst/>
              </a:rPr>
              <a:t>suelen</a:t>
            </a:r>
            <a:r>
              <a:rPr lang="en-US" sz="1400" b="0" i="0" u="none" strike="noStrike" dirty="0">
                <a:solidFill>
                  <a:srgbClr val="374151"/>
                </a:solidFill>
                <a:effectLst/>
              </a:rPr>
              <a:t> ser </a:t>
            </a:r>
            <a:r>
              <a:rPr lang="en-US" sz="1400" b="0" i="0" u="none" strike="noStrike" dirty="0" err="1">
                <a:solidFill>
                  <a:srgbClr val="374151"/>
                </a:solidFill>
                <a:effectLst/>
              </a:rPr>
              <a:t>elaborados</a:t>
            </a:r>
            <a:r>
              <a:rPr lang="en-US" sz="1400" b="0" i="0" u="none" strike="noStrike" dirty="0">
                <a:solidFill>
                  <a:srgbClr val="374151"/>
                </a:solidFill>
                <a:effectLst/>
              </a:rPr>
              <a:t> a </a:t>
            </a:r>
            <a:r>
              <a:rPr lang="en-US" sz="1400" b="0" i="0" u="none" strike="noStrike" dirty="0" err="1">
                <a:solidFill>
                  <a:srgbClr val="374151"/>
                </a:solidFill>
                <a:effectLst/>
              </a:rPr>
              <a:t>partir</a:t>
            </a:r>
            <a:r>
              <a:rPr lang="en-US" sz="1400" b="0" i="0" u="none" strike="noStrike" dirty="0">
                <a:solidFill>
                  <a:srgbClr val="374151"/>
                </a:solidFill>
                <a:effectLst/>
              </a:rPr>
              <a:t> de </a:t>
            </a:r>
            <a:r>
              <a:rPr lang="en-US" sz="1400" b="0" i="0" u="none" strike="noStrike" dirty="0" err="1">
                <a:solidFill>
                  <a:srgbClr val="374151"/>
                </a:solidFill>
                <a:effectLst/>
              </a:rPr>
              <a:t>variedades</a:t>
            </a:r>
            <a:r>
              <a:rPr lang="en-US" sz="1400" b="0" i="0" u="none" strike="noStrike" dirty="0">
                <a:solidFill>
                  <a:srgbClr val="374151"/>
                </a:solidFill>
                <a:effectLst/>
              </a:rPr>
              <a:t> de </a:t>
            </a:r>
            <a:r>
              <a:rPr lang="en-US" sz="1400" b="0" i="0" u="none" strike="noStrike" dirty="0" err="1">
                <a:solidFill>
                  <a:srgbClr val="374151"/>
                </a:solidFill>
                <a:effectLst/>
              </a:rPr>
              <a:t>uva</a:t>
            </a:r>
            <a:r>
              <a:rPr lang="en-US" sz="1400" b="0" i="0" u="none" strike="noStrike" dirty="0">
                <a:solidFill>
                  <a:srgbClr val="374151"/>
                </a:solidFill>
                <a:effectLst/>
              </a:rPr>
              <a:t> </a:t>
            </a:r>
            <a:r>
              <a:rPr lang="en-US" sz="1400" b="0" i="0" u="none" strike="noStrike" dirty="0" err="1">
                <a:solidFill>
                  <a:srgbClr val="374151"/>
                </a:solidFill>
                <a:effectLst/>
              </a:rPr>
              <a:t>específicas</a:t>
            </a:r>
            <a:r>
              <a:rPr lang="en-US" sz="1400" b="0" i="0" u="none" strike="noStrike" dirty="0">
                <a:solidFill>
                  <a:srgbClr val="374151"/>
                </a:solidFill>
                <a:effectLst/>
              </a:rPr>
              <a:t> que se </a:t>
            </a:r>
            <a:r>
              <a:rPr lang="en-US" sz="1400" b="0" i="0" u="none" strike="noStrike" dirty="0" err="1">
                <a:solidFill>
                  <a:srgbClr val="374151"/>
                </a:solidFill>
                <a:effectLst/>
              </a:rPr>
              <a:t>cultivan</a:t>
            </a:r>
            <a:r>
              <a:rPr lang="en-US" sz="1400" b="0" i="0" u="none" strike="noStrike" dirty="0">
                <a:solidFill>
                  <a:srgbClr val="374151"/>
                </a:solidFill>
                <a:effectLst/>
              </a:rPr>
              <a:t> </a:t>
            </a:r>
            <a:r>
              <a:rPr lang="en-US" sz="1400" b="0" i="0" u="none" strike="noStrike" dirty="0" err="1">
                <a:solidFill>
                  <a:srgbClr val="374151"/>
                </a:solidFill>
                <a:effectLst/>
              </a:rPr>
              <a:t>en</a:t>
            </a:r>
            <a:r>
              <a:rPr lang="en-US" sz="1400" b="0" i="0" u="none" strike="noStrike" dirty="0">
                <a:solidFill>
                  <a:srgbClr val="374151"/>
                </a:solidFill>
                <a:effectLst/>
              </a:rPr>
              <a:t> </a:t>
            </a:r>
            <a:r>
              <a:rPr lang="en-US" sz="1400" b="0" i="0" u="none" strike="noStrike" dirty="0" err="1">
                <a:solidFill>
                  <a:srgbClr val="374151"/>
                </a:solidFill>
                <a:effectLst/>
              </a:rPr>
              <a:t>esa</a:t>
            </a:r>
            <a:r>
              <a:rPr lang="en-US" sz="1400" b="0" i="0" u="none" strike="noStrike" dirty="0">
                <a:solidFill>
                  <a:srgbClr val="374151"/>
                </a:solidFill>
                <a:effectLst/>
              </a:rPr>
              <a:t> </a:t>
            </a:r>
            <a:r>
              <a:rPr lang="en-US" sz="1400" b="0" i="0" u="none" strike="noStrike" dirty="0" err="1">
                <a:solidFill>
                  <a:srgbClr val="374151"/>
                </a:solidFill>
                <a:effectLst/>
              </a:rPr>
              <a:t>área</a:t>
            </a:r>
            <a:r>
              <a:rPr lang="en-US" sz="1400" b="0" i="0" u="none" strike="noStrike" dirty="0">
                <a:solidFill>
                  <a:srgbClr val="374151"/>
                </a:solidFill>
                <a:effectLst/>
              </a:rPr>
              <a:t> y </a:t>
            </a:r>
            <a:r>
              <a:rPr lang="en-US" sz="1400" b="0" i="0" u="none" strike="noStrike" dirty="0" err="1">
                <a:solidFill>
                  <a:srgbClr val="374151"/>
                </a:solidFill>
                <a:effectLst/>
              </a:rPr>
              <a:t>siguiendo</a:t>
            </a:r>
            <a:r>
              <a:rPr lang="en-US" sz="1400" b="0" i="0" u="none" strike="noStrike" dirty="0">
                <a:solidFill>
                  <a:srgbClr val="374151"/>
                </a:solidFill>
                <a:effectLst/>
              </a:rPr>
              <a:t> </a:t>
            </a:r>
            <a:r>
              <a:rPr lang="en-US" sz="1400" b="0" i="0" u="none" strike="noStrike" dirty="0" err="1">
                <a:solidFill>
                  <a:srgbClr val="374151"/>
                </a:solidFill>
                <a:effectLst/>
              </a:rPr>
              <a:t>métodos</a:t>
            </a:r>
            <a:r>
              <a:rPr lang="en-US" sz="1400" b="0" i="0" u="none" strike="noStrike" dirty="0">
                <a:solidFill>
                  <a:srgbClr val="374151"/>
                </a:solidFill>
                <a:effectLst/>
              </a:rPr>
              <a:t> de </a:t>
            </a:r>
            <a:r>
              <a:rPr lang="en-US" sz="1400" b="0" i="0" u="none" strike="noStrike" dirty="0" err="1">
                <a:solidFill>
                  <a:srgbClr val="374151"/>
                </a:solidFill>
                <a:effectLst/>
              </a:rPr>
              <a:t>producción</a:t>
            </a:r>
            <a:r>
              <a:rPr lang="en-US" sz="1400" b="0" i="0" u="none" strike="noStrike" dirty="0">
                <a:solidFill>
                  <a:srgbClr val="374151"/>
                </a:solidFill>
                <a:effectLst/>
              </a:rPr>
              <a:t> </a:t>
            </a:r>
            <a:r>
              <a:rPr lang="en-US" sz="1400" b="0" i="0" u="none" strike="noStrike" dirty="0" err="1">
                <a:solidFill>
                  <a:srgbClr val="374151"/>
                </a:solidFill>
                <a:effectLst/>
              </a:rPr>
              <a:t>tradicionales</a:t>
            </a:r>
            <a:r>
              <a:rPr lang="en-US" sz="1400" b="0" i="0" u="none" strike="noStrike" dirty="0">
                <a:solidFill>
                  <a:srgbClr val="374151"/>
                </a:solidFill>
                <a:effectLst/>
              </a:rPr>
              <a:t>. </a:t>
            </a:r>
            <a:r>
              <a:rPr lang="en-US" sz="1400" b="0" i="0" u="none" strike="noStrike" dirty="0" err="1">
                <a:solidFill>
                  <a:srgbClr val="374151"/>
                </a:solidFill>
                <a:effectLst/>
              </a:rPr>
              <a:t>Estas</a:t>
            </a:r>
            <a:r>
              <a:rPr lang="en-US" sz="1400" b="0" i="0" u="none" strike="noStrike" dirty="0">
                <a:solidFill>
                  <a:srgbClr val="374151"/>
                </a:solidFill>
                <a:effectLst/>
              </a:rPr>
              <a:t> </a:t>
            </a:r>
            <a:r>
              <a:rPr lang="en-US" sz="1400" b="0" i="0" u="none" strike="noStrike" dirty="0" err="1">
                <a:solidFill>
                  <a:srgbClr val="374151"/>
                </a:solidFill>
                <a:effectLst/>
              </a:rPr>
              <a:t>regulaciones</a:t>
            </a:r>
            <a:r>
              <a:rPr lang="en-US" sz="1400" b="0" i="0" u="none" strike="noStrike" dirty="0">
                <a:solidFill>
                  <a:srgbClr val="374151"/>
                </a:solidFill>
                <a:effectLst/>
              </a:rPr>
              <a:t> </a:t>
            </a:r>
            <a:r>
              <a:rPr lang="en-US" sz="1400" b="0" i="0" u="none" strike="noStrike" dirty="0" err="1">
                <a:solidFill>
                  <a:srgbClr val="374151"/>
                </a:solidFill>
                <a:effectLst/>
              </a:rPr>
              <a:t>controlan</a:t>
            </a:r>
            <a:r>
              <a:rPr lang="en-US" sz="1400" b="0" i="0" u="none" strike="noStrike" dirty="0">
                <a:solidFill>
                  <a:srgbClr val="374151"/>
                </a:solidFill>
                <a:effectLst/>
              </a:rPr>
              <a:t> </a:t>
            </a:r>
            <a:r>
              <a:rPr lang="en-US" sz="1400" b="0" i="0" u="none" strike="noStrike" dirty="0" err="1">
                <a:solidFill>
                  <a:srgbClr val="374151"/>
                </a:solidFill>
                <a:effectLst/>
              </a:rPr>
              <a:t>aspectos</a:t>
            </a:r>
            <a:r>
              <a:rPr lang="en-US" sz="1400" b="0" i="0" u="none" strike="noStrike" dirty="0">
                <a:solidFill>
                  <a:srgbClr val="374151"/>
                </a:solidFill>
                <a:effectLst/>
              </a:rPr>
              <a:t> </a:t>
            </a:r>
            <a:r>
              <a:rPr lang="en-US" sz="1400" b="0" i="0" u="none" strike="noStrike" dirty="0" err="1">
                <a:solidFill>
                  <a:srgbClr val="374151"/>
                </a:solidFill>
                <a:effectLst/>
              </a:rPr>
              <a:t>como</a:t>
            </a:r>
            <a:r>
              <a:rPr lang="en-US" sz="1400" b="0" i="0" u="none" strike="noStrike" dirty="0">
                <a:solidFill>
                  <a:srgbClr val="374151"/>
                </a:solidFill>
                <a:effectLst/>
              </a:rPr>
              <a:t> la </a:t>
            </a:r>
            <a:r>
              <a:rPr lang="en-US" sz="1400" b="0" i="0" u="none" strike="noStrike" dirty="0" err="1">
                <a:solidFill>
                  <a:srgbClr val="374151"/>
                </a:solidFill>
                <a:effectLst/>
              </a:rPr>
              <a:t>variedad</a:t>
            </a:r>
            <a:r>
              <a:rPr lang="en-US" sz="1400" b="0" i="0" u="none" strike="noStrike" dirty="0">
                <a:solidFill>
                  <a:srgbClr val="374151"/>
                </a:solidFill>
                <a:effectLst/>
              </a:rPr>
              <a:t> de </a:t>
            </a:r>
            <a:r>
              <a:rPr lang="en-US" sz="1400" b="0" i="0" u="none" strike="noStrike" dirty="0" err="1">
                <a:solidFill>
                  <a:srgbClr val="374151"/>
                </a:solidFill>
                <a:effectLst/>
              </a:rPr>
              <a:t>uva</a:t>
            </a:r>
            <a:r>
              <a:rPr lang="en-US" sz="1400" b="0" i="0" u="none" strike="noStrike" dirty="0">
                <a:solidFill>
                  <a:srgbClr val="374151"/>
                </a:solidFill>
                <a:effectLst/>
              </a:rPr>
              <a:t> </a:t>
            </a:r>
            <a:r>
              <a:rPr lang="en-US" sz="1400" b="0" i="0" u="none" strike="noStrike" dirty="0" err="1">
                <a:solidFill>
                  <a:srgbClr val="374151"/>
                </a:solidFill>
                <a:effectLst/>
              </a:rPr>
              <a:t>permitida</a:t>
            </a:r>
            <a:r>
              <a:rPr lang="en-US" sz="1400" b="0" i="0" u="none" strike="noStrike" dirty="0">
                <a:solidFill>
                  <a:srgbClr val="374151"/>
                </a:solidFill>
                <a:effectLst/>
              </a:rPr>
              <a:t>, </a:t>
            </a:r>
            <a:r>
              <a:rPr lang="en-US" sz="1400" b="0" i="0" u="none" strike="noStrike" dirty="0" err="1">
                <a:solidFill>
                  <a:srgbClr val="374151"/>
                </a:solidFill>
                <a:effectLst/>
              </a:rPr>
              <a:t>los</a:t>
            </a:r>
            <a:r>
              <a:rPr lang="en-US" sz="1400" b="0" i="0" u="none" strike="noStrike" dirty="0">
                <a:solidFill>
                  <a:srgbClr val="374151"/>
                </a:solidFill>
                <a:effectLst/>
              </a:rPr>
              <a:t> </a:t>
            </a:r>
            <a:r>
              <a:rPr lang="en-US" sz="1400" b="0" i="0" u="none" strike="noStrike" dirty="0" err="1">
                <a:solidFill>
                  <a:srgbClr val="374151"/>
                </a:solidFill>
                <a:effectLst/>
              </a:rPr>
              <a:t>rendimientos</a:t>
            </a:r>
            <a:r>
              <a:rPr lang="en-US" sz="1400" b="0" i="0" u="none" strike="noStrike" dirty="0">
                <a:solidFill>
                  <a:srgbClr val="374151"/>
                </a:solidFill>
                <a:effectLst/>
              </a:rPr>
              <a:t> de </a:t>
            </a:r>
            <a:r>
              <a:rPr lang="en-US" sz="1400" b="0" i="0" u="none" strike="noStrike" dirty="0" err="1">
                <a:solidFill>
                  <a:srgbClr val="374151"/>
                </a:solidFill>
                <a:effectLst/>
              </a:rPr>
              <a:t>producción</a:t>
            </a:r>
            <a:r>
              <a:rPr lang="en-US" sz="1400" b="0" i="0" u="none" strike="noStrike" dirty="0">
                <a:solidFill>
                  <a:srgbClr val="374151"/>
                </a:solidFill>
                <a:effectLst/>
              </a:rPr>
              <a:t>, </a:t>
            </a:r>
            <a:r>
              <a:rPr lang="en-US" sz="1400" b="0" i="0" u="none" strike="noStrike" dirty="0" err="1">
                <a:solidFill>
                  <a:srgbClr val="374151"/>
                </a:solidFill>
                <a:effectLst/>
              </a:rPr>
              <a:t>los</a:t>
            </a:r>
            <a:r>
              <a:rPr lang="en-US" sz="1400" b="0" i="0" u="none" strike="noStrike" dirty="0">
                <a:solidFill>
                  <a:srgbClr val="374151"/>
                </a:solidFill>
                <a:effectLst/>
              </a:rPr>
              <a:t> </a:t>
            </a:r>
            <a:r>
              <a:rPr lang="en-US" sz="1400" b="0" i="0" u="none" strike="noStrike" dirty="0" err="1">
                <a:solidFill>
                  <a:srgbClr val="374151"/>
                </a:solidFill>
                <a:effectLst/>
              </a:rPr>
              <a:t>métodos</a:t>
            </a:r>
            <a:r>
              <a:rPr lang="en-US" sz="1400" b="0" i="0" u="none" strike="noStrike" dirty="0">
                <a:solidFill>
                  <a:srgbClr val="374151"/>
                </a:solidFill>
                <a:effectLst/>
              </a:rPr>
              <a:t> de </a:t>
            </a:r>
            <a:r>
              <a:rPr lang="en-US" sz="1400" b="0" i="0" u="none" strike="noStrike" dirty="0" err="1">
                <a:solidFill>
                  <a:srgbClr val="374151"/>
                </a:solidFill>
                <a:effectLst/>
              </a:rPr>
              <a:t>vinificación</a:t>
            </a:r>
            <a:r>
              <a:rPr lang="en-US" sz="1400" b="0" i="0" u="none" strike="noStrike" dirty="0">
                <a:solidFill>
                  <a:srgbClr val="374151"/>
                </a:solidFill>
                <a:effectLst/>
              </a:rPr>
              <a:t> y las zonas </a:t>
            </a:r>
            <a:r>
              <a:rPr lang="en-US" sz="1400" b="0" i="0" u="none" strike="noStrike" dirty="0" err="1">
                <a:solidFill>
                  <a:srgbClr val="374151"/>
                </a:solidFill>
                <a:effectLst/>
              </a:rPr>
              <a:t>geográficas</a:t>
            </a:r>
            <a:r>
              <a:rPr lang="en-US" sz="1400" b="0" i="0" u="none" strike="noStrike" dirty="0">
                <a:solidFill>
                  <a:srgbClr val="374151"/>
                </a:solidFill>
                <a:effectLst/>
              </a:rPr>
              <a:t> </a:t>
            </a:r>
            <a:r>
              <a:rPr lang="en-US" sz="1400" b="0" i="0" u="none" strike="noStrike" dirty="0" err="1">
                <a:solidFill>
                  <a:srgbClr val="374151"/>
                </a:solidFill>
                <a:effectLst/>
              </a:rPr>
              <a:t>específicas</a:t>
            </a:r>
            <a:r>
              <a:rPr lang="en-US" sz="1400" b="0" i="0" u="none" strike="noStrike" dirty="0">
                <a:solidFill>
                  <a:srgbClr val="374151"/>
                </a:solidFill>
                <a:effectLst/>
              </a:rPr>
              <a:t> </a:t>
            </a:r>
            <a:r>
              <a:rPr lang="en-US" sz="1400" b="0" i="0" u="none" strike="noStrike" dirty="0" err="1">
                <a:solidFill>
                  <a:srgbClr val="374151"/>
                </a:solidFill>
                <a:effectLst/>
              </a:rPr>
              <a:t>en</a:t>
            </a:r>
            <a:r>
              <a:rPr lang="en-US" sz="1400" b="0" i="0" u="none" strike="noStrike" dirty="0">
                <a:solidFill>
                  <a:srgbClr val="374151"/>
                </a:solidFill>
                <a:effectLst/>
              </a:rPr>
              <a:t> las que se </a:t>
            </a:r>
            <a:r>
              <a:rPr lang="en-US" sz="1400" b="0" i="0" u="none" strike="noStrike" dirty="0" err="1">
                <a:solidFill>
                  <a:srgbClr val="374151"/>
                </a:solidFill>
                <a:effectLst/>
              </a:rPr>
              <a:t>pueden</a:t>
            </a:r>
            <a:r>
              <a:rPr lang="en-US" sz="1400" b="0" i="0" u="none" strike="noStrike" dirty="0">
                <a:solidFill>
                  <a:srgbClr val="374151"/>
                </a:solidFill>
                <a:effectLst/>
              </a:rPr>
              <a:t> </a:t>
            </a:r>
            <a:r>
              <a:rPr lang="en-US" sz="1400" b="0" i="0" u="none" strike="noStrike" dirty="0" err="1">
                <a:solidFill>
                  <a:srgbClr val="374151"/>
                </a:solidFill>
                <a:effectLst/>
              </a:rPr>
              <a:t>producir</a:t>
            </a:r>
            <a:r>
              <a:rPr lang="en-US" sz="1400" b="0" i="0" u="none" strike="noStrike" dirty="0">
                <a:solidFill>
                  <a:srgbClr val="374151"/>
                </a:solidFill>
                <a:effectLst/>
              </a:rPr>
              <a:t> </a:t>
            </a:r>
            <a:r>
              <a:rPr lang="en-US" sz="1400" b="0" i="0" u="none" strike="noStrike" dirty="0" err="1">
                <a:solidFill>
                  <a:srgbClr val="374151"/>
                </a:solidFill>
                <a:effectLst/>
              </a:rPr>
              <a:t>los</a:t>
            </a:r>
            <a:r>
              <a:rPr lang="en-US" sz="1400" b="0" i="0" u="none" strike="noStrike" dirty="0">
                <a:solidFill>
                  <a:srgbClr val="374151"/>
                </a:solidFill>
                <a:effectLst/>
              </a:rPr>
              <a:t> vinos.</a:t>
            </a:r>
          </a:p>
        </p:txBody>
      </p:sp>
      <p:sp>
        <p:nvSpPr>
          <p:cNvPr id="11" name="TextBox 10">
            <a:extLst>
              <a:ext uri="{FF2B5EF4-FFF2-40B4-BE49-F238E27FC236}">
                <a16:creationId xmlns:a16="http://schemas.microsoft.com/office/drawing/2014/main" id="{34F7F2B3-B459-C971-635D-9D3A9B17AF0B}"/>
              </a:ext>
            </a:extLst>
          </p:cNvPr>
          <p:cNvSpPr txBox="1"/>
          <p:nvPr/>
        </p:nvSpPr>
        <p:spPr>
          <a:xfrm>
            <a:off x="729912" y="504835"/>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a:solidFill>
                  <a:schemeClr val="tx1">
                    <a:lumMod val="65000"/>
                    <a:lumOff val="35000"/>
                  </a:schemeClr>
                </a:solidFill>
                <a:latin typeface="Montserrat" pitchFamily="2" charset="77"/>
              </a:rPr>
              <a:t>AOC</a:t>
            </a:r>
          </a:p>
        </p:txBody>
      </p:sp>
      <p:sp>
        <p:nvSpPr>
          <p:cNvPr id="6" name="TextBox 5">
            <a:extLst>
              <a:ext uri="{FF2B5EF4-FFF2-40B4-BE49-F238E27FC236}">
                <a16:creationId xmlns:a16="http://schemas.microsoft.com/office/drawing/2014/main" id="{E8F2DA07-215D-6793-774C-CB5F2F217239}"/>
              </a:ext>
            </a:extLst>
          </p:cNvPr>
          <p:cNvSpPr txBox="1"/>
          <p:nvPr/>
        </p:nvSpPr>
        <p:spPr>
          <a:xfrm>
            <a:off x="9369469" y="6286987"/>
            <a:ext cx="2565646" cy="230832"/>
          </a:xfrm>
          <a:prstGeom prst="rect">
            <a:avLst/>
          </a:prstGeom>
          <a:noFill/>
        </p:spPr>
        <p:txBody>
          <a:bodyPr wrap="square" rtlCol="0">
            <a:spAutoFit/>
          </a:bodyPr>
          <a:lstStyle/>
          <a:p>
            <a:pPr algn="r"/>
            <a:r>
              <a:rPr lang="en-US" sz="900" err="1">
                <a:solidFill>
                  <a:schemeClr val="bg1">
                    <a:lumMod val="50000"/>
                  </a:schemeClr>
                </a:solidFill>
                <a:latin typeface="Prata" panose="00000500000000000000" pitchFamily="2" charset="0"/>
              </a:rPr>
              <a:t>Côtes</a:t>
            </a:r>
            <a:r>
              <a:rPr lang="en-US" sz="900">
                <a:solidFill>
                  <a:schemeClr val="bg1">
                    <a:lumMod val="50000"/>
                  </a:schemeClr>
                </a:solidFill>
                <a:latin typeface="Prata" panose="00000500000000000000" pitchFamily="2" charset="0"/>
              </a:rPr>
              <a:t>-du-Rhône | </a:t>
            </a:r>
            <a:r>
              <a:rPr lang="en-US" sz="900" err="1">
                <a:solidFill>
                  <a:schemeClr val="bg1">
                    <a:lumMod val="50000"/>
                  </a:schemeClr>
                </a:solidFill>
                <a:latin typeface="Prata" panose="00000500000000000000" pitchFamily="2" charset="0"/>
              </a:rPr>
              <a:t>Sammar</a:t>
            </a:r>
            <a:r>
              <a:rPr lang="en-US" sz="900">
                <a:solidFill>
                  <a:schemeClr val="bg1">
                    <a:lumMod val="50000"/>
                  </a:schemeClr>
                </a:solidFill>
                <a:latin typeface="Prata" panose="00000500000000000000" pitchFamily="2" charset="0"/>
              </a:rPr>
              <a:t> Saleh Castillo</a:t>
            </a:r>
          </a:p>
        </p:txBody>
      </p:sp>
      <p:pic>
        <p:nvPicPr>
          <p:cNvPr id="7" name="Picture 6">
            <a:extLst>
              <a:ext uri="{FF2B5EF4-FFF2-40B4-BE49-F238E27FC236}">
                <a16:creationId xmlns:a16="http://schemas.microsoft.com/office/drawing/2014/main" id="{93DF2A06-37BB-C181-98C6-73B2E1D40C9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934140" y="118985"/>
            <a:ext cx="2001899" cy="2254847"/>
          </a:xfrm>
          <a:prstGeom prst="rect">
            <a:avLst/>
          </a:prstGeom>
        </p:spPr>
      </p:pic>
      <p:sp>
        <p:nvSpPr>
          <p:cNvPr id="2" name="TextBox 1">
            <a:extLst>
              <a:ext uri="{FF2B5EF4-FFF2-40B4-BE49-F238E27FC236}">
                <a16:creationId xmlns:a16="http://schemas.microsoft.com/office/drawing/2014/main" id="{90DBE28E-BC1D-F99D-123B-51D2D0AD2574}"/>
              </a:ext>
            </a:extLst>
          </p:cNvPr>
          <p:cNvSpPr txBox="1"/>
          <p:nvPr/>
        </p:nvSpPr>
        <p:spPr>
          <a:xfrm>
            <a:off x="7835901" y="2443105"/>
            <a:ext cx="4198378" cy="2677656"/>
          </a:xfrm>
          <a:prstGeom prst="rect">
            <a:avLst/>
          </a:prstGeom>
          <a:noFill/>
        </p:spPr>
        <p:txBody>
          <a:bodyPr wrap="square" rtlCol="0">
            <a:spAutoFit/>
          </a:bodyPr>
          <a:lstStyle/>
          <a:p>
            <a:pPr algn="l"/>
            <a:r>
              <a:rPr lang="en-US" sz="1400" b="0" i="0" strike="noStrike" dirty="0" err="1">
                <a:solidFill>
                  <a:srgbClr val="374151"/>
                </a:solidFill>
                <a:effectLst/>
              </a:rPr>
              <a:t>En</a:t>
            </a:r>
            <a:r>
              <a:rPr lang="en-US" sz="1400" b="0" i="0" strike="noStrike" dirty="0">
                <a:solidFill>
                  <a:srgbClr val="374151"/>
                </a:solidFill>
                <a:effectLst/>
              </a:rPr>
              <a:t> </a:t>
            </a:r>
            <a:r>
              <a:rPr lang="en-US" sz="1400" b="0" i="0" strike="noStrike" dirty="0">
                <a:solidFill>
                  <a:srgbClr val="202122"/>
                </a:solidFill>
                <a:effectLst/>
              </a:rPr>
              <a:t>la </a:t>
            </a:r>
            <a:r>
              <a:rPr lang="en-US" sz="1400" b="0" i="0" strike="noStrike" dirty="0" err="1">
                <a:solidFill>
                  <a:srgbClr val="202122"/>
                </a:solidFill>
                <a:effectLst/>
              </a:rPr>
              <a:t>certificación</a:t>
            </a:r>
            <a:r>
              <a:rPr lang="en-US" sz="1400" b="1" i="0" strike="noStrike" dirty="0">
                <a:solidFill>
                  <a:srgbClr val="202122"/>
                </a:solidFill>
                <a:effectLst/>
              </a:rPr>
              <a:t> </a:t>
            </a:r>
            <a:r>
              <a:rPr lang="en-US" sz="1400" b="1" i="0" strike="noStrike" dirty="0" err="1">
                <a:solidFill>
                  <a:srgbClr val="202122"/>
                </a:solidFill>
                <a:effectLst/>
              </a:rPr>
              <a:t>francesa</a:t>
            </a:r>
            <a:r>
              <a:rPr lang="en-US" sz="1400" i="0" strike="noStrike" dirty="0">
                <a:solidFill>
                  <a:srgbClr val="202122"/>
                </a:solidFill>
                <a:effectLst/>
              </a:rPr>
              <a:t> </a:t>
            </a:r>
            <a:r>
              <a:rPr lang="en-US" sz="1400" b="0" i="0" strike="noStrike" dirty="0">
                <a:solidFill>
                  <a:srgbClr val="202122"/>
                </a:solidFill>
                <a:effectLst/>
              </a:rPr>
              <a:t>que </a:t>
            </a:r>
            <a:r>
              <a:rPr lang="en-US" sz="1400" b="0" i="0" strike="noStrike" dirty="0" err="1">
                <a:solidFill>
                  <a:srgbClr val="202122"/>
                </a:solidFill>
                <a:effectLst/>
              </a:rPr>
              <a:t>garantiza</a:t>
            </a:r>
            <a:r>
              <a:rPr lang="en-US" sz="1400" b="0" i="0" strike="noStrike" dirty="0">
                <a:solidFill>
                  <a:srgbClr val="202122"/>
                </a:solidFill>
                <a:effectLst/>
              </a:rPr>
              <a:t> </a:t>
            </a:r>
            <a:r>
              <a:rPr lang="en-US" sz="1400" b="0" i="0" strike="noStrike" dirty="0" err="1">
                <a:solidFill>
                  <a:srgbClr val="202122"/>
                </a:solidFill>
                <a:effectLst/>
              </a:rPr>
              <a:t>ciertas</a:t>
            </a:r>
            <a:r>
              <a:rPr lang="en-US" sz="1400" b="0" i="0" strike="noStrike" dirty="0">
                <a:solidFill>
                  <a:srgbClr val="202122"/>
                </a:solidFill>
                <a:effectLst/>
              </a:rPr>
              <a:t> </a:t>
            </a:r>
            <a:r>
              <a:rPr lang="en-US" sz="1400" b="1" i="0" strike="noStrike" dirty="0" err="1">
                <a:solidFill>
                  <a:srgbClr val="202122"/>
                </a:solidFill>
                <a:effectLst/>
              </a:rPr>
              <a:t>denominaciones</a:t>
            </a:r>
            <a:r>
              <a:rPr lang="en-US" sz="1400" b="1" i="0" strike="noStrike" dirty="0">
                <a:solidFill>
                  <a:srgbClr val="202122"/>
                </a:solidFill>
                <a:effectLst/>
              </a:rPr>
              <a:t> de </a:t>
            </a:r>
            <a:r>
              <a:rPr lang="en-US" sz="1400" b="1" i="0" strike="noStrike" dirty="0" err="1">
                <a:solidFill>
                  <a:srgbClr val="202122"/>
                </a:solidFill>
                <a:effectLst/>
              </a:rPr>
              <a:t>origen</a:t>
            </a:r>
            <a:r>
              <a:rPr lang="en-US" sz="1400" b="1" i="0" strike="noStrike" dirty="0">
                <a:solidFill>
                  <a:srgbClr val="202122"/>
                </a:solidFill>
                <a:effectLst/>
              </a:rPr>
              <a:t> </a:t>
            </a:r>
            <a:r>
              <a:rPr lang="en-US" sz="1400" b="0" i="0" strike="noStrike" dirty="0">
                <a:solidFill>
                  <a:srgbClr val="202122"/>
                </a:solidFill>
                <a:effectLst/>
              </a:rPr>
              <a:t>para </a:t>
            </a:r>
            <a:r>
              <a:rPr lang="en-US" sz="1400" b="1" dirty="0"/>
              <a:t>vinos, </a:t>
            </a:r>
            <a:r>
              <a:rPr lang="en-US" sz="1400" b="1" dirty="0" err="1"/>
              <a:t>quesos</a:t>
            </a:r>
            <a:r>
              <a:rPr lang="en-US" sz="1400" b="1" dirty="0"/>
              <a:t>, </a:t>
            </a:r>
            <a:r>
              <a:rPr lang="en-US" sz="1400" b="1" dirty="0" err="1"/>
              <a:t>mantequillas</a:t>
            </a:r>
            <a:r>
              <a:rPr lang="en-US" sz="1400" b="1" dirty="0"/>
              <a:t> y </a:t>
            </a:r>
            <a:r>
              <a:rPr lang="en-US" sz="1400" dirty="0">
                <a:solidFill>
                  <a:srgbClr val="795CB2"/>
                </a:solidFill>
              </a:rPr>
              <a:t> </a:t>
            </a:r>
            <a:r>
              <a:rPr lang="en-US" sz="1400" b="0" i="0" strike="noStrike" dirty="0" err="1">
                <a:solidFill>
                  <a:srgbClr val="202122"/>
                </a:solidFill>
                <a:effectLst/>
              </a:rPr>
              <a:t>otros</a:t>
            </a:r>
            <a:r>
              <a:rPr lang="en-US" sz="1400" b="0" i="0" strike="noStrike" dirty="0">
                <a:solidFill>
                  <a:srgbClr val="202122"/>
                </a:solidFill>
                <a:effectLst/>
              </a:rPr>
              <a:t> </a:t>
            </a:r>
            <a:r>
              <a:rPr lang="en-US" sz="1400" b="0" i="0" strike="noStrike" dirty="0" err="1">
                <a:solidFill>
                  <a:srgbClr val="202122"/>
                </a:solidFill>
                <a:effectLst/>
              </a:rPr>
              <a:t>productos</a:t>
            </a:r>
            <a:r>
              <a:rPr lang="en-US" sz="1400" b="0" i="0" strike="noStrike" dirty="0">
                <a:solidFill>
                  <a:srgbClr val="202122"/>
                </a:solidFill>
                <a:effectLst/>
              </a:rPr>
              <a:t> </a:t>
            </a:r>
            <a:r>
              <a:rPr lang="en-US" sz="1400" b="0" i="0" strike="noStrike" dirty="0" err="1">
                <a:solidFill>
                  <a:srgbClr val="202122"/>
                </a:solidFill>
                <a:effectLst/>
              </a:rPr>
              <a:t>agrícolas</a:t>
            </a:r>
            <a:r>
              <a:rPr lang="en-US" sz="1400" b="0" i="0" strike="noStrike" dirty="0">
                <a:solidFill>
                  <a:srgbClr val="202122"/>
                </a:solidFill>
                <a:effectLst/>
              </a:rPr>
              <a:t>, </a:t>
            </a:r>
            <a:r>
              <a:rPr lang="en-US" sz="1400" b="0" i="0" strike="noStrike" dirty="0" err="1">
                <a:solidFill>
                  <a:srgbClr val="202122"/>
                </a:solidFill>
                <a:effectLst/>
              </a:rPr>
              <a:t>por</a:t>
            </a:r>
            <a:r>
              <a:rPr lang="en-US" sz="1400" b="0" i="0" strike="noStrike" dirty="0">
                <a:solidFill>
                  <a:srgbClr val="202122"/>
                </a:solidFill>
                <a:effectLst/>
              </a:rPr>
              <a:t> </a:t>
            </a:r>
            <a:r>
              <a:rPr lang="en-US" sz="1400" b="0" i="0" strike="noStrike" dirty="0" err="1">
                <a:solidFill>
                  <a:srgbClr val="202122"/>
                </a:solidFill>
                <a:effectLst/>
              </a:rPr>
              <a:t>el</a:t>
            </a:r>
            <a:r>
              <a:rPr lang="en-US" sz="1400" b="0" i="0" strike="noStrike" dirty="0">
                <a:solidFill>
                  <a:srgbClr val="202122"/>
                </a:solidFill>
                <a:effectLst/>
              </a:rPr>
              <a:t> </a:t>
            </a:r>
            <a:r>
              <a:rPr lang="en-US" sz="1400" b="0" i="0" strike="noStrike" dirty="0" err="1">
                <a:solidFill>
                  <a:srgbClr val="202122"/>
                </a:solidFill>
                <a:effectLst/>
              </a:rPr>
              <a:t>organismo</a:t>
            </a:r>
            <a:r>
              <a:rPr lang="en-US" sz="1400" b="0" i="0" strike="noStrike" dirty="0">
                <a:solidFill>
                  <a:srgbClr val="202122"/>
                </a:solidFill>
                <a:effectLst/>
              </a:rPr>
              <a:t> </a:t>
            </a:r>
            <a:r>
              <a:rPr lang="en-US" sz="1400" b="0" i="0" strike="noStrike" dirty="0" err="1">
                <a:solidFill>
                  <a:srgbClr val="202122"/>
                </a:solidFill>
                <a:effectLst/>
              </a:rPr>
              <a:t>gubernamental</a:t>
            </a:r>
            <a:r>
              <a:rPr lang="en-US" sz="1400" b="0" i="0" strike="noStrike" dirty="0">
                <a:solidFill>
                  <a:srgbClr val="202122"/>
                </a:solidFill>
                <a:effectLst/>
              </a:rPr>
              <a:t> </a:t>
            </a:r>
            <a:r>
              <a:rPr lang="en-US" sz="1400" b="1" i="1" strike="noStrike" dirty="0">
                <a:effectLst/>
                <a:hlinkClick r:id="rId5" tooltip="Institut national de l'origine et de la qualité">
                  <a:extLst>
                    <a:ext uri="{A12FA001-AC4F-418D-AE19-62706E023703}">
                      <ahyp:hlinkClr xmlns:ahyp="http://schemas.microsoft.com/office/drawing/2018/hyperlinkcolor" val="tx"/>
                    </a:ext>
                  </a:extLst>
                </a:hlinkClick>
              </a:rPr>
              <a:t>Institut National des Appellations d'Origine</a:t>
            </a:r>
            <a:r>
              <a:rPr lang="en-US" sz="1400" b="1" i="0" strike="noStrike" dirty="0">
                <a:effectLst/>
              </a:rPr>
              <a:t> </a:t>
            </a:r>
            <a:r>
              <a:rPr lang="en-US" sz="1400" b="0" i="0" strike="noStrike" dirty="0">
                <a:solidFill>
                  <a:srgbClr val="202122"/>
                </a:solidFill>
                <a:effectLst/>
              </a:rPr>
              <a:t>(INAO), </a:t>
            </a:r>
            <a:r>
              <a:rPr lang="en-US" sz="1400" b="0" i="0" strike="noStrike" dirty="0" err="1">
                <a:solidFill>
                  <a:srgbClr val="202122"/>
                </a:solidFill>
                <a:effectLst/>
              </a:rPr>
              <a:t>traducido</a:t>
            </a:r>
            <a:r>
              <a:rPr lang="en-US" sz="1400" b="0" i="0" strike="noStrike" dirty="0">
                <a:solidFill>
                  <a:srgbClr val="202122"/>
                </a:solidFill>
                <a:effectLst/>
              </a:rPr>
              <a:t> </a:t>
            </a:r>
            <a:r>
              <a:rPr lang="en-US" sz="1400" b="0" i="0" strike="noStrike" dirty="0" err="1">
                <a:solidFill>
                  <a:srgbClr val="202122"/>
                </a:solidFill>
                <a:effectLst/>
              </a:rPr>
              <a:t>como</a:t>
            </a:r>
            <a:r>
              <a:rPr lang="en-US" sz="1400" b="0" i="0" strike="noStrike" dirty="0">
                <a:solidFill>
                  <a:srgbClr val="202122"/>
                </a:solidFill>
                <a:effectLst/>
              </a:rPr>
              <a:t> </a:t>
            </a:r>
            <a:r>
              <a:rPr lang="en-US" sz="1400" b="1" i="0" strike="noStrike" dirty="0">
                <a:solidFill>
                  <a:srgbClr val="202122"/>
                </a:solidFill>
                <a:effectLst/>
              </a:rPr>
              <a:t>Instituto Nacional de </a:t>
            </a:r>
            <a:r>
              <a:rPr lang="en-US" sz="1400" b="1" i="0" strike="noStrike" dirty="0" err="1">
                <a:solidFill>
                  <a:srgbClr val="202122"/>
                </a:solidFill>
                <a:effectLst/>
              </a:rPr>
              <a:t>Denominaciones</a:t>
            </a:r>
            <a:r>
              <a:rPr lang="en-US" sz="1400" b="1" i="0" strike="noStrike" dirty="0">
                <a:solidFill>
                  <a:srgbClr val="202122"/>
                </a:solidFill>
                <a:effectLst/>
              </a:rPr>
              <a:t> de Origen</a:t>
            </a:r>
            <a:r>
              <a:rPr lang="en-US" sz="1400" b="0" i="0" strike="noStrike" dirty="0">
                <a:solidFill>
                  <a:srgbClr val="202122"/>
                </a:solidFill>
                <a:effectLst/>
              </a:rPr>
              <a:t>. De </a:t>
            </a:r>
            <a:r>
              <a:rPr lang="en-US" sz="1400" b="0" i="0" strike="noStrike" dirty="0" err="1">
                <a:solidFill>
                  <a:srgbClr val="202122"/>
                </a:solidFill>
                <a:effectLst/>
              </a:rPr>
              <a:t>acuerdo</a:t>
            </a:r>
            <a:r>
              <a:rPr lang="en-US" sz="1400" b="0" i="0" strike="noStrike" dirty="0">
                <a:solidFill>
                  <a:srgbClr val="202122"/>
                </a:solidFill>
                <a:effectLst/>
              </a:rPr>
              <a:t> con la ley </a:t>
            </a:r>
            <a:r>
              <a:rPr lang="en-US" sz="1400" b="0" i="0" strike="noStrike" dirty="0" err="1">
                <a:solidFill>
                  <a:srgbClr val="202122"/>
                </a:solidFill>
                <a:effectLst/>
              </a:rPr>
              <a:t>francesa</a:t>
            </a:r>
            <a:r>
              <a:rPr lang="en-US" sz="1400" b="0" i="0" strike="noStrike" dirty="0">
                <a:solidFill>
                  <a:srgbClr val="202122"/>
                </a:solidFill>
                <a:effectLst/>
              </a:rPr>
              <a:t>, es </a:t>
            </a:r>
            <a:r>
              <a:rPr lang="en-US" sz="1400" b="0" i="0" strike="noStrike" dirty="0" err="1">
                <a:solidFill>
                  <a:srgbClr val="202122"/>
                </a:solidFill>
                <a:effectLst/>
              </a:rPr>
              <a:t>ilegal</a:t>
            </a:r>
            <a:r>
              <a:rPr lang="en-US" sz="1400" b="0" i="0" strike="noStrike" dirty="0">
                <a:solidFill>
                  <a:srgbClr val="202122"/>
                </a:solidFill>
                <a:effectLst/>
              </a:rPr>
              <a:t> </a:t>
            </a:r>
            <a:r>
              <a:rPr lang="en-US" sz="1400" b="0" i="0" strike="noStrike" dirty="0" err="1">
                <a:solidFill>
                  <a:srgbClr val="202122"/>
                </a:solidFill>
                <a:effectLst/>
              </a:rPr>
              <a:t>producir</a:t>
            </a:r>
            <a:r>
              <a:rPr lang="en-US" sz="1400" b="0" i="0" strike="noStrike" dirty="0">
                <a:solidFill>
                  <a:srgbClr val="202122"/>
                </a:solidFill>
                <a:effectLst/>
              </a:rPr>
              <a:t> y vender un </a:t>
            </a:r>
            <a:r>
              <a:rPr lang="en-US" sz="1400" b="0" i="0" strike="noStrike" dirty="0" err="1">
                <a:solidFill>
                  <a:srgbClr val="202122"/>
                </a:solidFill>
                <a:effectLst/>
              </a:rPr>
              <a:t>producto</a:t>
            </a:r>
            <a:r>
              <a:rPr lang="en-US" sz="1400" b="0" i="0" strike="noStrike" dirty="0">
                <a:solidFill>
                  <a:srgbClr val="202122"/>
                </a:solidFill>
                <a:effectLst/>
              </a:rPr>
              <a:t> bajo </a:t>
            </a:r>
            <a:r>
              <a:rPr lang="en-US" sz="1400" b="0" i="0" strike="noStrike" dirty="0" err="1">
                <a:solidFill>
                  <a:srgbClr val="202122"/>
                </a:solidFill>
                <a:effectLst/>
              </a:rPr>
              <a:t>una</a:t>
            </a:r>
            <a:r>
              <a:rPr lang="en-US" sz="1400" b="0" i="0" strike="noStrike" dirty="0">
                <a:solidFill>
                  <a:srgbClr val="202122"/>
                </a:solidFill>
                <a:effectLst/>
              </a:rPr>
              <a:t> </a:t>
            </a:r>
            <a:r>
              <a:rPr lang="en-US" sz="1400" b="0" i="0" strike="noStrike" dirty="0" err="1">
                <a:solidFill>
                  <a:srgbClr val="202122"/>
                </a:solidFill>
                <a:effectLst/>
              </a:rPr>
              <a:t>denominación</a:t>
            </a:r>
            <a:r>
              <a:rPr lang="en-US" sz="1400" b="0" i="0" strike="noStrike" dirty="0">
                <a:solidFill>
                  <a:srgbClr val="202122"/>
                </a:solidFill>
                <a:effectLst/>
              </a:rPr>
              <a:t> de </a:t>
            </a:r>
            <a:r>
              <a:rPr lang="en-US" sz="1400" b="0" i="0" strike="noStrike" dirty="0" err="1">
                <a:solidFill>
                  <a:srgbClr val="202122"/>
                </a:solidFill>
                <a:effectLst/>
              </a:rPr>
              <a:t>origen</a:t>
            </a:r>
            <a:r>
              <a:rPr lang="en-US" sz="1400" b="0" i="0" strike="noStrike" dirty="0">
                <a:solidFill>
                  <a:srgbClr val="202122"/>
                </a:solidFill>
                <a:effectLst/>
              </a:rPr>
              <a:t> </a:t>
            </a:r>
            <a:r>
              <a:rPr lang="en-US" sz="1400" b="0" i="0" strike="noStrike" dirty="0" err="1">
                <a:solidFill>
                  <a:srgbClr val="202122"/>
                </a:solidFill>
                <a:effectLst/>
              </a:rPr>
              <a:t>controlada</a:t>
            </a:r>
            <a:r>
              <a:rPr lang="en-US" sz="1400" b="0" i="0" strike="noStrike" dirty="0">
                <a:solidFill>
                  <a:srgbClr val="202122"/>
                </a:solidFill>
                <a:effectLst/>
              </a:rPr>
              <a:t> </a:t>
            </a:r>
            <a:r>
              <a:rPr lang="en-US" sz="1400" b="0" i="0" strike="noStrike" dirty="0" err="1">
                <a:solidFill>
                  <a:srgbClr val="202122"/>
                </a:solidFill>
                <a:effectLst/>
              </a:rPr>
              <a:t>si</a:t>
            </a:r>
            <a:r>
              <a:rPr lang="en-US" sz="1400" b="0" i="0" strike="noStrike" dirty="0">
                <a:solidFill>
                  <a:srgbClr val="202122"/>
                </a:solidFill>
                <a:effectLst/>
              </a:rPr>
              <a:t> no </a:t>
            </a:r>
            <a:r>
              <a:rPr lang="en-US" sz="1400" b="0" i="0" strike="noStrike" dirty="0" err="1">
                <a:solidFill>
                  <a:srgbClr val="202122"/>
                </a:solidFill>
                <a:effectLst/>
              </a:rPr>
              <a:t>cumple</a:t>
            </a:r>
            <a:r>
              <a:rPr lang="en-US" sz="1400" b="0" i="0" strike="noStrike" dirty="0">
                <a:solidFill>
                  <a:srgbClr val="202122"/>
                </a:solidFill>
                <a:effectLst/>
              </a:rPr>
              <a:t> </a:t>
            </a:r>
            <a:r>
              <a:rPr lang="en-US" sz="1400" b="0" i="0" strike="noStrike" dirty="0" err="1">
                <a:solidFill>
                  <a:srgbClr val="202122"/>
                </a:solidFill>
                <a:effectLst/>
              </a:rPr>
              <a:t>los</a:t>
            </a:r>
            <a:r>
              <a:rPr lang="en-US" sz="1400" b="0" i="0" strike="noStrike" dirty="0">
                <a:solidFill>
                  <a:srgbClr val="202122"/>
                </a:solidFill>
                <a:effectLst/>
              </a:rPr>
              <a:t> </a:t>
            </a:r>
            <a:r>
              <a:rPr lang="en-US" sz="1400" b="0" i="0" strike="noStrike" dirty="0" err="1">
                <a:solidFill>
                  <a:srgbClr val="202122"/>
                </a:solidFill>
                <a:effectLst/>
              </a:rPr>
              <a:t>criterios</a:t>
            </a:r>
            <a:r>
              <a:rPr lang="en-US" sz="1400" b="0" i="0" strike="noStrike" dirty="0">
                <a:solidFill>
                  <a:srgbClr val="202122"/>
                </a:solidFill>
                <a:effectLst/>
              </a:rPr>
              <a:t> del AOC </a:t>
            </a:r>
            <a:r>
              <a:rPr lang="en-US" sz="1400" b="0" i="0" strike="noStrike" dirty="0" err="1">
                <a:solidFill>
                  <a:srgbClr val="202122"/>
                </a:solidFill>
                <a:effectLst/>
              </a:rPr>
              <a:t>correspondiente</a:t>
            </a:r>
            <a:r>
              <a:rPr lang="en-US" sz="1400" b="0" i="0" strike="noStrike" dirty="0">
                <a:solidFill>
                  <a:srgbClr val="202122"/>
                </a:solidFill>
                <a:effectLst/>
              </a:rPr>
              <a:t>.</a:t>
            </a:r>
            <a:endParaRPr lang="en-US" sz="1400" b="0" i="0" strike="noStrike" dirty="0">
              <a:solidFill>
                <a:srgbClr val="374151"/>
              </a:solidFill>
              <a:effectLst/>
            </a:endParaRPr>
          </a:p>
        </p:txBody>
      </p:sp>
      <p:sp>
        <p:nvSpPr>
          <p:cNvPr id="8" name="TextBox 7">
            <a:extLst>
              <a:ext uri="{FF2B5EF4-FFF2-40B4-BE49-F238E27FC236}">
                <a16:creationId xmlns:a16="http://schemas.microsoft.com/office/drawing/2014/main" id="{DDD5F7BF-0A58-1B23-0747-D61FEE6ACD04}"/>
              </a:ext>
            </a:extLst>
          </p:cNvPr>
          <p:cNvSpPr txBox="1"/>
          <p:nvPr/>
        </p:nvSpPr>
        <p:spPr>
          <a:xfrm>
            <a:off x="182881" y="4413827"/>
            <a:ext cx="7799976" cy="2277547"/>
          </a:xfrm>
          <a:prstGeom prst="rect">
            <a:avLst/>
          </a:prstGeom>
          <a:noFill/>
        </p:spPr>
        <p:txBody>
          <a:bodyPr wrap="square" rtlCol="0">
            <a:spAutoFit/>
          </a:bodyPr>
          <a:lstStyle/>
          <a:p>
            <a:pPr algn="l"/>
            <a:r>
              <a:rPr lang="en-US" sz="1400" b="1" i="0" u="sng" strike="noStrike" dirty="0">
                <a:solidFill>
                  <a:srgbClr val="374151"/>
                </a:solidFill>
                <a:effectLst/>
              </a:rPr>
              <a:t>CRITERIOS:</a:t>
            </a:r>
          </a:p>
          <a:p>
            <a:pPr algn="l"/>
            <a:endParaRPr lang="en-US" sz="1400" b="1" i="0" u="sng" strike="noStrike" dirty="0">
              <a:solidFill>
                <a:srgbClr val="374151"/>
              </a:solidFill>
              <a:effectLst/>
            </a:endParaRPr>
          </a:p>
          <a:p>
            <a:pPr algn="l">
              <a:buFont typeface="Arial" panose="020B0604020202020204" pitchFamily="34" charset="0"/>
              <a:buChar char="•"/>
            </a:pPr>
            <a:r>
              <a:rPr lang="en-US" sz="1400" b="0" i="0" u="none" strike="noStrike" dirty="0">
                <a:solidFill>
                  <a:srgbClr val="202122"/>
                </a:solidFill>
                <a:effectLst/>
              </a:rPr>
              <a:t>Se ha </a:t>
            </a:r>
            <a:r>
              <a:rPr lang="en-US" sz="1400" b="0" i="0" u="none" strike="noStrike" dirty="0" err="1">
                <a:solidFill>
                  <a:srgbClr val="202122"/>
                </a:solidFill>
                <a:effectLst/>
              </a:rPr>
              <a:t>elaborado</a:t>
            </a:r>
            <a:r>
              <a:rPr lang="en-US" sz="1400" b="0" i="0" u="none" strike="noStrike" dirty="0">
                <a:solidFill>
                  <a:srgbClr val="202122"/>
                </a:solidFill>
                <a:effectLst/>
              </a:rPr>
              <a:t> con </a:t>
            </a:r>
            <a:r>
              <a:rPr lang="en-US" sz="1400" b="0" i="0" u="none" strike="noStrike" dirty="0" err="1">
                <a:solidFill>
                  <a:srgbClr val="202122"/>
                </a:solidFill>
                <a:effectLst/>
              </a:rPr>
              <a:t>ingredientes</a:t>
            </a:r>
            <a:r>
              <a:rPr lang="en-US" sz="1400" b="0" i="0" u="none" strike="noStrike" dirty="0">
                <a:solidFill>
                  <a:srgbClr val="202122"/>
                </a:solidFill>
                <a:effectLst/>
              </a:rPr>
              <a:t> </a:t>
            </a:r>
            <a:r>
              <a:rPr lang="en-US" sz="1400" b="0" i="0" u="none" strike="noStrike" dirty="0" err="1">
                <a:solidFill>
                  <a:srgbClr val="202122"/>
                </a:solidFill>
                <a:effectLst/>
              </a:rPr>
              <a:t>procedentes</a:t>
            </a:r>
            <a:r>
              <a:rPr lang="en-US" sz="1400" b="0" i="0" u="none" strike="noStrike" dirty="0">
                <a:solidFill>
                  <a:srgbClr val="202122"/>
                </a:solidFill>
                <a:effectLst/>
              </a:rPr>
              <a:t> de un </a:t>
            </a:r>
            <a:r>
              <a:rPr lang="en-US" sz="1400" b="0" i="0" u="none" strike="noStrike" dirty="0" err="1">
                <a:solidFill>
                  <a:srgbClr val="202122"/>
                </a:solidFill>
                <a:effectLst/>
              </a:rPr>
              <a:t>área</a:t>
            </a:r>
            <a:r>
              <a:rPr lang="en-US" sz="1400" b="0" i="0" u="none" strike="noStrike" dirty="0">
                <a:solidFill>
                  <a:srgbClr val="202122"/>
                </a:solidFill>
                <a:effectLst/>
              </a:rPr>
              <a:t> </a:t>
            </a:r>
            <a:r>
              <a:rPr lang="en-US" sz="1400" b="0" i="0" u="none" strike="noStrike" dirty="0" err="1">
                <a:solidFill>
                  <a:srgbClr val="202122"/>
                </a:solidFill>
                <a:effectLst/>
              </a:rPr>
              <a:t>geográfica</a:t>
            </a:r>
            <a:r>
              <a:rPr lang="en-US" sz="1400" b="0" i="0" u="none" strike="noStrike" dirty="0">
                <a:solidFill>
                  <a:srgbClr val="202122"/>
                </a:solidFill>
                <a:effectLst/>
              </a:rPr>
              <a:t> </a:t>
            </a:r>
            <a:r>
              <a:rPr lang="en-US" sz="1400" b="0" i="0" u="none" strike="noStrike" dirty="0" err="1">
                <a:solidFill>
                  <a:srgbClr val="202122"/>
                </a:solidFill>
                <a:effectLst/>
              </a:rPr>
              <a:t>específica</a:t>
            </a:r>
            <a:r>
              <a:rPr lang="en-US" sz="1400" b="0" i="0" u="none" strike="noStrike" dirty="0">
                <a:solidFill>
                  <a:srgbClr val="202122"/>
                </a:solidFill>
                <a:effectLst/>
              </a:rPr>
              <a:t>. El </a:t>
            </a:r>
            <a:r>
              <a:rPr lang="en-US" sz="1400" b="0" i="0" u="none" strike="noStrike" dirty="0" err="1">
                <a:solidFill>
                  <a:srgbClr val="202122"/>
                </a:solidFill>
                <a:effectLst/>
              </a:rPr>
              <a:t>proceso</a:t>
            </a:r>
            <a:r>
              <a:rPr lang="en-US" sz="1400" b="0" i="0" u="none" strike="noStrike" dirty="0">
                <a:solidFill>
                  <a:srgbClr val="202122"/>
                </a:solidFill>
                <a:effectLst/>
              </a:rPr>
              <a:t> de </a:t>
            </a:r>
            <a:r>
              <a:rPr lang="en-US" sz="1400" b="0" i="0" u="none" strike="noStrike" dirty="0" err="1">
                <a:solidFill>
                  <a:srgbClr val="202122"/>
                </a:solidFill>
                <a:effectLst/>
              </a:rPr>
              <a:t>elaboración</a:t>
            </a:r>
            <a:r>
              <a:rPr lang="en-US" sz="1400" b="0" i="0" u="none" strike="noStrike" dirty="0">
                <a:solidFill>
                  <a:srgbClr val="202122"/>
                </a:solidFill>
                <a:effectLst/>
              </a:rPr>
              <a:t> y </a:t>
            </a:r>
            <a:r>
              <a:rPr lang="en-US" sz="1400" b="0" i="0" u="none" strike="noStrike" dirty="0" err="1">
                <a:solidFill>
                  <a:srgbClr val="202122"/>
                </a:solidFill>
                <a:effectLst/>
              </a:rPr>
              <a:t>envejecimiento</a:t>
            </a:r>
            <a:r>
              <a:rPr lang="en-US" sz="1400" b="0" i="0" u="none" strike="noStrike" dirty="0">
                <a:solidFill>
                  <a:srgbClr val="202122"/>
                </a:solidFill>
                <a:effectLst/>
              </a:rPr>
              <a:t> se ha </a:t>
            </a:r>
            <a:r>
              <a:rPr lang="en-US" sz="1400" b="0" i="0" u="none" strike="noStrike" dirty="0" err="1">
                <a:solidFill>
                  <a:srgbClr val="202122"/>
                </a:solidFill>
                <a:effectLst/>
              </a:rPr>
              <a:t>producido</a:t>
            </a:r>
            <a:r>
              <a:rPr lang="en-US" sz="1400" b="0" i="0" u="none" strike="noStrike" dirty="0">
                <a:solidFill>
                  <a:srgbClr val="202122"/>
                </a:solidFill>
                <a:effectLst/>
              </a:rPr>
              <a:t> </a:t>
            </a:r>
            <a:r>
              <a:rPr lang="en-US" sz="1400" b="0" i="0" u="none" strike="noStrike" dirty="0" err="1">
                <a:solidFill>
                  <a:srgbClr val="202122"/>
                </a:solidFill>
                <a:effectLst/>
              </a:rPr>
              <a:t>también</a:t>
            </a:r>
            <a:r>
              <a:rPr lang="en-US" sz="1400" b="0" i="0" u="none" strike="noStrike" dirty="0">
                <a:solidFill>
                  <a:srgbClr val="202122"/>
                </a:solidFill>
                <a:effectLst/>
              </a:rPr>
              <a:t>, al </a:t>
            </a:r>
            <a:r>
              <a:rPr lang="en-US" sz="1400" b="0" i="0" u="none" strike="noStrike" dirty="0" err="1">
                <a:solidFill>
                  <a:srgbClr val="202122"/>
                </a:solidFill>
                <a:effectLst/>
              </a:rPr>
              <a:t>menos</a:t>
            </a:r>
            <a:r>
              <a:rPr lang="en-US" sz="1400" b="0" i="0" u="none" strike="noStrike" dirty="0">
                <a:solidFill>
                  <a:srgbClr val="202122"/>
                </a:solidFill>
                <a:effectLst/>
              </a:rPr>
              <a:t> </a:t>
            </a:r>
            <a:r>
              <a:rPr lang="en-US" sz="1400" b="0" i="0" u="none" strike="noStrike" dirty="0" err="1">
                <a:solidFill>
                  <a:srgbClr val="202122"/>
                </a:solidFill>
                <a:effectLst/>
              </a:rPr>
              <a:t>en</a:t>
            </a:r>
            <a:r>
              <a:rPr lang="en-US" sz="1400" b="0" i="0" u="none" strike="noStrike" dirty="0">
                <a:solidFill>
                  <a:srgbClr val="202122"/>
                </a:solidFill>
                <a:effectLst/>
              </a:rPr>
              <a:t> </a:t>
            </a:r>
            <a:r>
              <a:rPr lang="en-US" sz="1400" b="0" i="0" u="none" strike="noStrike" dirty="0" err="1">
                <a:solidFill>
                  <a:srgbClr val="202122"/>
                </a:solidFill>
                <a:effectLst/>
              </a:rPr>
              <a:t>parte</a:t>
            </a:r>
            <a:r>
              <a:rPr lang="en-US" sz="1400" b="0" i="0" u="none" strike="noStrike" dirty="0">
                <a:solidFill>
                  <a:srgbClr val="202122"/>
                </a:solidFill>
                <a:effectLst/>
              </a:rPr>
              <a:t>, </a:t>
            </a:r>
            <a:r>
              <a:rPr lang="en-US" sz="1400" b="0" i="0" u="none" strike="noStrike" dirty="0" err="1">
                <a:solidFill>
                  <a:srgbClr val="202122"/>
                </a:solidFill>
                <a:effectLst/>
              </a:rPr>
              <a:t>en</a:t>
            </a:r>
            <a:r>
              <a:rPr lang="en-US" sz="1400" b="0" i="0" u="none" strike="noStrike" dirty="0">
                <a:solidFill>
                  <a:srgbClr val="202122"/>
                </a:solidFill>
                <a:effectLst/>
              </a:rPr>
              <a:t> </a:t>
            </a:r>
            <a:r>
              <a:rPr lang="en-US" sz="1400" b="0" i="0" u="none" strike="noStrike" dirty="0" err="1">
                <a:solidFill>
                  <a:srgbClr val="202122"/>
                </a:solidFill>
                <a:effectLst/>
              </a:rPr>
              <a:t>dicha</a:t>
            </a:r>
            <a:r>
              <a:rPr lang="en-US" sz="1400" b="0" i="0" u="none" strike="noStrike" dirty="0">
                <a:solidFill>
                  <a:srgbClr val="202122"/>
                </a:solidFill>
                <a:effectLst/>
              </a:rPr>
              <a:t> zona.</a:t>
            </a:r>
          </a:p>
          <a:p>
            <a:pPr algn="l">
              <a:buFont typeface="Arial" panose="020B0604020202020204" pitchFamily="34" charset="0"/>
              <a:buChar char="•"/>
            </a:pPr>
            <a:r>
              <a:rPr lang="en-US" sz="1400" b="0" i="0" u="none" strike="noStrike" dirty="0">
                <a:solidFill>
                  <a:srgbClr val="202122"/>
                </a:solidFill>
                <a:effectLst/>
              </a:rPr>
              <a:t>El </a:t>
            </a:r>
            <a:r>
              <a:rPr lang="en-US" sz="1400" b="0" i="0" u="none" strike="noStrike" dirty="0" err="1">
                <a:solidFill>
                  <a:srgbClr val="202122"/>
                </a:solidFill>
                <a:effectLst/>
              </a:rPr>
              <a:t>producto</a:t>
            </a:r>
            <a:r>
              <a:rPr lang="en-US" sz="1400" b="0" i="0" u="none" strike="noStrike" dirty="0">
                <a:solidFill>
                  <a:srgbClr val="202122"/>
                </a:solidFill>
                <a:effectLst/>
              </a:rPr>
              <a:t> ha </a:t>
            </a:r>
            <a:r>
              <a:rPr lang="en-US" sz="1400" b="0" i="0" u="none" strike="noStrike" dirty="0" err="1">
                <a:solidFill>
                  <a:srgbClr val="202122"/>
                </a:solidFill>
                <a:effectLst/>
              </a:rPr>
              <a:t>sido</a:t>
            </a:r>
            <a:r>
              <a:rPr lang="en-US" sz="1400" b="0" i="0" u="none" strike="noStrike" dirty="0">
                <a:solidFill>
                  <a:srgbClr val="202122"/>
                </a:solidFill>
                <a:effectLst/>
              </a:rPr>
              <a:t> </a:t>
            </a:r>
            <a:r>
              <a:rPr lang="en-US" sz="1400" b="0" i="0" u="none" strike="noStrike" dirty="0" err="1">
                <a:solidFill>
                  <a:srgbClr val="202122"/>
                </a:solidFill>
                <a:effectLst/>
              </a:rPr>
              <a:t>elaborado</a:t>
            </a:r>
            <a:r>
              <a:rPr lang="en-US" sz="1400" b="0" i="0" u="none" strike="noStrike" dirty="0">
                <a:solidFill>
                  <a:srgbClr val="202122"/>
                </a:solidFill>
                <a:effectLst/>
              </a:rPr>
              <a:t> </a:t>
            </a:r>
            <a:r>
              <a:rPr lang="en-US" sz="1400" b="0" i="0" u="none" strike="noStrike" dirty="0" err="1">
                <a:solidFill>
                  <a:srgbClr val="202122"/>
                </a:solidFill>
                <a:effectLst/>
              </a:rPr>
              <a:t>según</a:t>
            </a:r>
            <a:r>
              <a:rPr lang="en-US" sz="1400" b="0" i="0" u="none" strike="noStrike" dirty="0">
                <a:solidFill>
                  <a:srgbClr val="202122"/>
                </a:solidFill>
                <a:effectLst/>
              </a:rPr>
              <a:t> </a:t>
            </a:r>
            <a:r>
              <a:rPr lang="en-US" sz="1400" b="0" i="0" u="none" strike="noStrike" dirty="0" err="1">
                <a:solidFill>
                  <a:srgbClr val="202122"/>
                </a:solidFill>
                <a:effectLst/>
              </a:rPr>
              <a:t>el</a:t>
            </a:r>
            <a:r>
              <a:rPr lang="en-US" sz="1400" b="0" i="0" u="none" strike="noStrike" dirty="0">
                <a:solidFill>
                  <a:srgbClr val="202122"/>
                </a:solidFill>
                <a:effectLst/>
              </a:rPr>
              <a:t> modo </a:t>
            </a:r>
            <a:r>
              <a:rPr lang="en-US" sz="1400" b="0" i="0" u="none" strike="noStrike" dirty="0" err="1">
                <a:solidFill>
                  <a:srgbClr val="202122"/>
                </a:solidFill>
                <a:effectLst/>
              </a:rPr>
              <a:t>tradicional</a:t>
            </a:r>
            <a:r>
              <a:rPr lang="en-US" sz="1400" b="0" i="0" u="none" strike="noStrike" dirty="0">
                <a:solidFill>
                  <a:srgbClr val="202122"/>
                </a:solidFill>
                <a:effectLst/>
              </a:rPr>
              <a:t> de la zona.</a:t>
            </a:r>
          </a:p>
          <a:p>
            <a:pPr algn="l">
              <a:buFont typeface="Arial" panose="020B0604020202020204" pitchFamily="34" charset="0"/>
              <a:buChar char="•"/>
            </a:pPr>
            <a:r>
              <a:rPr lang="en-US" sz="1400" b="0" i="0" u="none" strike="noStrike" dirty="0">
                <a:solidFill>
                  <a:srgbClr val="202122"/>
                </a:solidFill>
                <a:effectLst/>
              </a:rPr>
              <a:t>Las </a:t>
            </a:r>
            <a:r>
              <a:rPr lang="en-US" sz="1400" b="0" i="0" u="none" strike="noStrike" dirty="0" err="1">
                <a:solidFill>
                  <a:srgbClr val="202122"/>
                </a:solidFill>
                <a:effectLst/>
              </a:rPr>
              <a:t>características</a:t>
            </a:r>
            <a:r>
              <a:rPr lang="en-US" sz="1400" b="0" i="0" u="none" strike="noStrike" dirty="0">
                <a:solidFill>
                  <a:srgbClr val="202122"/>
                </a:solidFill>
                <a:effectLst/>
              </a:rPr>
              <a:t> del </a:t>
            </a:r>
            <a:r>
              <a:rPr lang="en-US" sz="1400" b="0" i="0" u="none" strike="noStrike" dirty="0" err="1">
                <a:solidFill>
                  <a:srgbClr val="202122"/>
                </a:solidFill>
                <a:effectLst/>
              </a:rPr>
              <a:t>producto</a:t>
            </a:r>
            <a:r>
              <a:rPr lang="en-US" sz="1400" b="0" i="0" u="none" strike="noStrike" dirty="0">
                <a:solidFill>
                  <a:srgbClr val="202122"/>
                </a:solidFill>
                <a:effectLst/>
              </a:rPr>
              <a:t> </a:t>
            </a:r>
            <a:r>
              <a:rPr lang="en-US" sz="1400" b="0" i="0" u="none" strike="noStrike" dirty="0" err="1">
                <a:solidFill>
                  <a:srgbClr val="202122"/>
                </a:solidFill>
                <a:effectLst/>
              </a:rPr>
              <a:t>siguen</a:t>
            </a:r>
            <a:r>
              <a:rPr lang="en-US" sz="1400" b="0" i="0" u="none" strike="noStrike" dirty="0">
                <a:solidFill>
                  <a:srgbClr val="202122"/>
                </a:solidFill>
                <a:effectLst/>
              </a:rPr>
              <a:t> </a:t>
            </a:r>
            <a:r>
              <a:rPr lang="en-US" sz="1400" b="0" i="0" u="none" strike="noStrike" dirty="0" err="1">
                <a:solidFill>
                  <a:srgbClr val="202122"/>
                </a:solidFill>
                <a:effectLst/>
              </a:rPr>
              <a:t>una</a:t>
            </a:r>
            <a:r>
              <a:rPr lang="en-US" sz="1400" b="0" i="0" u="none" strike="noStrike" dirty="0">
                <a:solidFill>
                  <a:srgbClr val="202122"/>
                </a:solidFill>
                <a:effectLst/>
              </a:rPr>
              <a:t> </a:t>
            </a:r>
            <a:r>
              <a:rPr lang="en-US" sz="1400" b="0" i="0" u="none" strike="noStrike" dirty="0" err="1">
                <a:solidFill>
                  <a:srgbClr val="202122"/>
                </a:solidFill>
                <a:effectLst/>
              </a:rPr>
              <a:t>serie</a:t>
            </a:r>
            <a:r>
              <a:rPr lang="en-US" sz="1400" b="0" i="0" u="none" strike="noStrike" dirty="0">
                <a:solidFill>
                  <a:srgbClr val="202122"/>
                </a:solidFill>
                <a:effectLst/>
              </a:rPr>
              <a:t> de </a:t>
            </a:r>
            <a:r>
              <a:rPr lang="en-US" sz="1400" b="0" i="0" u="none" strike="noStrike" dirty="0" err="1">
                <a:solidFill>
                  <a:srgbClr val="202122"/>
                </a:solidFill>
                <a:effectLst/>
              </a:rPr>
              <a:t>normas</a:t>
            </a:r>
            <a:r>
              <a:rPr lang="en-US" sz="1400" b="0" i="0" u="none" strike="noStrike" dirty="0">
                <a:solidFill>
                  <a:srgbClr val="202122"/>
                </a:solidFill>
                <a:effectLst/>
              </a:rPr>
              <a:t> </a:t>
            </a:r>
            <a:r>
              <a:rPr lang="en-US" sz="1400" b="0" i="0" u="none" strike="noStrike" dirty="0" err="1">
                <a:solidFill>
                  <a:srgbClr val="202122"/>
                </a:solidFill>
                <a:effectLst/>
              </a:rPr>
              <a:t>claramente</a:t>
            </a:r>
            <a:r>
              <a:rPr lang="en-US" sz="1400" b="0" i="0" u="none" strike="noStrike" dirty="0">
                <a:solidFill>
                  <a:srgbClr val="202122"/>
                </a:solidFill>
                <a:effectLst/>
              </a:rPr>
              <a:t> </a:t>
            </a:r>
            <a:r>
              <a:rPr lang="en-US" sz="1400" b="0" i="0" u="none" strike="noStrike" dirty="0" err="1">
                <a:solidFill>
                  <a:srgbClr val="202122"/>
                </a:solidFill>
                <a:effectLst/>
              </a:rPr>
              <a:t>definidas</a:t>
            </a:r>
            <a:r>
              <a:rPr lang="en-US" sz="1400" b="0" i="0" u="none" strike="noStrike" dirty="0">
                <a:solidFill>
                  <a:srgbClr val="202122"/>
                </a:solidFill>
                <a:effectLst/>
              </a:rPr>
              <a:t>.</a:t>
            </a:r>
          </a:p>
          <a:p>
            <a:pPr algn="l">
              <a:buFont typeface="Arial" panose="020B0604020202020204" pitchFamily="34" charset="0"/>
              <a:buChar char="•"/>
            </a:pPr>
            <a:r>
              <a:rPr lang="en-US" sz="1400" b="0" i="0" u="none" strike="noStrike" dirty="0">
                <a:solidFill>
                  <a:srgbClr val="202122"/>
                </a:solidFill>
                <a:effectLst/>
              </a:rPr>
              <a:t>La </a:t>
            </a:r>
            <a:r>
              <a:rPr lang="en-US" sz="1400" b="0" i="0" u="none" strike="noStrike" dirty="0" err="1">
                <a:solidFill>
                  <a:srgbClr val="202122"/>
                </a:solidFill>
                <a:effectLst/>
              </a:rPr>
              <a:t>producción</a:t>
            </a:r>
            <a:r>
              <a:rPr lang="en-US" sz="1400" b="0" i="0" u="none" strike="noStrike" dirty="0">
                <a:solidFill>
                  <a:srgbClr val="202122"/>
                </a:solidFill>
                <a:effectLst/>
              </a:rPr>
              <a:t> ha </a:t>
            </a:r>
            <a:r>
              <a:rPr lang="en-US" sz="1400" b="0" i="0" u="none" strike="noStrike" dirty="0" err="1">
                <a:solidFill>
                  <a:srgbClr val="202122"/>
                </a:solidFill>
                <a:effectLst/>
              </a:rPr>
              <a:t>sido</a:t>
            </a:r>
            <a:r>
              <a:rPr lang="en-US" sz="1400" b="0" i="0" u="none" strike="noStrike" dirty="0">
                <a:solidFill>
                  <a:srgbClr val="202122"/>
                </a:solidFill>
                <a:effectLst/>
              </a:rPr>
              <a:t> </a:t>
            </a:r>
            <a:r>
              <a:rPr lang="en-US" sz="1400" b="0" i="0" u="none" strike="noStrike" dirty="0" err="1">
                <a:solidFill>
                  <a:srgbClr val="202122"/>
                </a:solidFill>
                <a:effectLst/>
              </a:rPr>
              <a:t>estrictamente</a:t>
            </a:r>
            <a:r>
              <a:rPr lang="en-US" sz="1400" b="0" i="0" u="none" strike="noStrike" dirty="0">
                <a:solidFill>
                  <a:srgbClr val="202122"/>
                </a:solidFill>
                <a:effectLst/>
              </a:rPr>
              <a:t> </a:t>
            </a:r>
            <a:r>
              <a:rPr lang="en-US" sz="1400" b="0" i="0" u="none" strike="noStrike" dirty="0" err="1">
                <a:solidFill>
                  <a:srgbClr val="202122"/>
                </a:solidFill>
                <a:effectLst/>
              </a:rPr>
              <a:t>regulada</a:t>
            </a:r>
            <a:r>
              <a:rPr lang="en-US" sz="1400" b="0" i="0" u="none" strike="noStrike" dirty="0">
                <a:solidFill>
                  <a:srgbClr val="202122"/>
                </a:solidFill>
                <a:effectLst/>
              </a:rPr>
              <a:t> </a:t>
            </a:r>
            <a:r>
              <a:rPr lang="en-US" sz="1400" b="0" i="0" u="none" strike="noStrike" dirty="0" err="1">
                <a:solidFill>
                  <a:srgbClr val="202122"/>
                </a:solidFill>
                <a:effectLst/>
              </a:rPr>
              <a:t>por</a:t>
            </a:r>
            <a:r>
              <a:rPr lang="en-US" sz="1400" b="0" i="0" u="none" strike="noStrike" dirty="0">
                <a:solidFill>
                  <a:srgbClr val="202122"/>
                </a:solidFill>
                <a:effectLst/>
              </a:rPr>
              <a:t> </a:t>
            </a:r>
            <a:r>
              <a:rPr lang="en-US" sz="1400" b="0" i="0" u="none" strike="noStrike" dirty="0" err="1">
                <a:solidFill>
                  <a:srgbClr val="202122"/>
                </a:solidFill>
                <a:effectLst/>
              </a:rPr>
              <a:t>una</a:t>
            </a:r>
            <a:r>
              <a:rPr lang="en-US" sz="1400" b="0" i="0" u="none" strike="noStrike" dirty="0">
                <a:solidFill>
                  <a:srgbClr val="202122"/>
                </a:solidFill>
                <a:effectLst/>
              </a:rPr>
              <a:t> </a:t>
            </a:r>
            <a:r>
              <a:rPr lang="en-US" sz="1400" b="0" i="0" u="none" strike="noStrike" dirty="0" err="1">
                <a:solidFill>
                  <a:srgbClr val="202122"/>
                </a:solidFill>
                <a:effectLst/>
              </a:rPr>
              <a:t>comisión</a:t>
            </a:r>
            <a:r>
              <a:rPr lang="en-US" sz="1400" b="0" i="0" u="none" strike="noStrike" dirty="0">
                <a:solidFill>
                  <a:srgbClr val="202122"/>
                </a:solidFill>
                <a:effectLst/>
              </a:rPr>
              <a:t> </a:t>
            </a:r>
            <a:r>
              <a:rPr lang="en-US" sz="1400" b="0" i="0" u="none" strike="noStrike" dirty="0" err="1">
                <a:solidFill>
                  <a:srgbClr val="202122"/>
                </a:solidFill>
                <a:effectLst/>
              </a:rPr>
              <a:t>reguladores</a:t>
            </a:r>
            <a:r>
              <a:rPr lang="en-US" sz="1400" b="0" i="0" u="none" strike="noStrike" dirty="0">
                <a:solidFill>
                  <a:srgbClr val="202122"/>
                </a:solidFill>
                <a:effectLst/>
              </a:rPr>
              <a:t> </a:t>
            </a:r>
            <a:r>
              <a:rPr lang="en-US" sz="1400" b="0" i="0" u="none" strike="noStrike" dirty="0" err="1">
                <a:solidFill>
                  <a:srgbClr val="202122"/>
                </a:solidFill>
                <a:effectLst/>
              </a:rPr>
              <a:t>siguiendo</a:t>
            </a:r>
            <a:r>
              <a:rPr lang="en-US" sz="1400" b="0" i="0" u="none" strike="noStrike" dirty="0">
                <a:solidFill>
                  <a:srgbClr val="202122"/>
                </a:solidFill>
                <a:effectLst/>
              </a:rPr>
              <a:t> las </a:t>
            </a:r>
            <a:r>
              <a:rPr lang="en-US" sz="1400" b="0" i="0" u="none" strike="noStrike" dirty="0" err="1">
                <a:solidFill>
                  <a:srgbClr val="202122"/>
                </a:solidFill>
                <a:effectLst/>
              </a:rPr>
              <a:t>normas</a:t>
            </a:r>
            <a:r>
              <a:rPr lang="en-US" sz="1400" b="0" i="0" u="none" strike="noStrike" dirty="0">
                <a:solidFill>
                  <a:srgbClr val="202122"/>
                </a:solidFill>
                <a:effectLst/>
              </a:rPr>
              <a:t> </a:t>
            </a:r>
            <a:r>
              <a:rPr lang="en-US" sz="1400" b="0" i="0" u="none" strike="noStrike" dirty="0" err="1">
                <a:solidFill>
                  <a:srgbClr val="202122"/>
                </a:solidFill>
                <a:effectLst/>
              </a:rPr>
              <a:t>definidas</a:t>
            </a:r>
            <a:r>
              <a:rPr lang="en-US" sz="1400" b="0" i="0" u="none" strike="noStrike" dirty="0">
                <a:solidFill>
                  <a:srgbClr val="202122"/>
                </a:solidFill>
                <a:effectLst/>
              </a:rPr>
              <a:t> para la AOC.</a:t>
            </a:r>
          </a:p>
          <a:p>
            <a:pPr algn="l"/>
            <a:endParaRPr lang="en-US" sz="1600" b="0" i="0" strike="noStrike" dirty="0">
              <a:solidFill>
                <a:srgbClr val="374151"/>
              </a:solidFill>
              <a:effectLst/>
            </a:endParaRPr>
          </a:p>
        </p:txBody>
      </p:sp>
    </p:spTree>
    <p:extLst>
      <p:ext uri="{BB962C8B-B14F-4D97-AF65-F5344CB8AC3E}">
        <p14:creationId xmlns:p14="http://schemas.microsoft.com/office/powerpoint/2010/main" val="2729482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20CD78-6C33-AFF5-5133-3EB9B1DD9D9E}"/>
              </a:ext>
            </a:extLst>
          </p:cNvPr>
          <p:cNvSpPr txBox="1"/>
          <p:nvPr/>
        </p:nvSpPr>
        <p:spPr>
          <a:xfrm>
            <a:off x="729915" y="935497"/>
            <a:ext cx="7568006" cy="523220"/>
          </a:xfrm>
          <a:prstGeom prst="rect">
            <a:avLst/>
          </a:prstGeom>
          <a:noFill/>
        </p:spPr>
        <p:txBody>
          <a:bodyPr wrap="square" rtlCol="0">
            <a:spAutoFit/>
          </a:bodyPr>
          <a:lstStyle/>
          <a:p>
            <a:r>
              <a:rPr lang="en-US" sz="2800" b="1" err="1">
                <a:solidFill>
                  <a:srgbClr val="721D20"/>
                </a:solidFill>
                <a:latin typeface="Tahoma" panose="020B0604030504040204" pitchFamily="34" charset="0"/>
                <a:ea typeface="Tahoma" panose="020B0604030504040204" pitchFamily="34" charset="0"/>
                <a:cs typeface="Tahoma" panose="020B0604030504040204" pitchFamily="34" charset="0"/>
              </a:rPr>
              <a:t>Referencias</a:t>
            </a:r>
            <a:endParaRPr lang="en-US" sz="2800">
              <a:solidFill>
                <a:schemeClr val="accent1"/>
              </a:solidFill>
              <a:latin typeface="+mj-lt"/>
            </a:endParaRPr>
          </a:p>
        </p:txBody>
      </p:sp>
      <p:cxnSp>
        <p:nvCxnSpPr>
          <p:cNvPr id="4" name="Straight Connector 3">
            <a:extLst>
              <a:ext uri="{FF2B5EF4-FFF2-40B4-BE49-F238E27FC236}">
                <a16:creationId xmlns:a16="http://schemas.microsoft.com/office/drawing/2014/main" id="{39451E65-D04D-CA2B-C181-5DF1C9AF6ADE}"/>
              </a:ext>
            </a:extLst>
          </p:cNvPr>
          <p:cNvCxnSpPr>
            <a:cxnSpLocks/>
          </p:cNvCxnSpPr>
          <p:nvPr/>
        </p:nvCxnSpPr>
        <p:spPr>
          <a:xfrm>
            <a:off x="729913" y="1509439"/>
            <a:ext cx="236163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36B9D2A-C2C8-24F0-07E3-026D4E7F737A}"/>
              </a:ext>
            </a:extLst>
          </p:cNvPr>
          <p:cNvSpPr txBox="1"/>
          <p:nvPr/>
        </p:nvSpPr>
        <p:spPr>
          <a:xfrm>
            <a:off x="729913" y="2283917"/>
            <a:ext cx="5672579" cy="1077218"/>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sz="1600">
                <a:latin typeface="Montserrat" pitchFamily="2" charset="77"/>
              </a:rPr>
              <a:t>18 de mayo de 2028</a:t>
            </a:r>
          </a:p>
          <a:p>
            <a:pPr marL="342900" indent="-342900">
              <a:buClr>
                <a:schemeClr val="accent1">
                  <a:lumMod val="60000"/>
                  <a:lumOff val="40000"/>
                </a:schemeClr>
              </a:buClr>
              <a:buFont typeface="Arial" panose="020B0604020202020204" pitchFamily="34" charset="0"/>
              <a:buChar char="•"/>
            </a:pPr>
            <a:r>
              <a:rPr lang="en-US" sz="1600">
                <a:latin typeface="Montserrat" pitchFamily="2" charset="77"/>
              </a:rPr>
              <a:t>The Guide to </a:t>
            </a:r>
            <a:r>
              <a:rPr lang="en-US" sz="1600" err="1">
                <a:latin typeface="Montserrat" pitchFamily="2" charset="77"/>
              </a:rPr>
              <a:t>Côtes-du_Rhône</a:t>
            </a:r>
            <a:r>
              <a:rPr lang="en-US" sz="1600">
                <a:latin typeface="Montserrat" pitchFamily="2" charset="77"/>
              </a:rPr>
              <a:t> wine with maps</a:t>
            </a:r>
          </a:p>
          <a:p>
            <a:pPr marL="342900" indent="-342900">
              <a:buClr>
                <a:schemeClr val="accent1">
                  <a:lumMod val="60000"/>
                  <a:lumOff val="40000"/>
                </a:schemeClr>
              </a:buClr>
              <a:buFont typeface="Arial" panose="020B0604020202020204" pitchFamily="34" charset="0"/>
              <a:buChar char="•"/>
            </a:pPr>
            <a:r>
              <a:rPr lang="en-US" sz="1600">
                <a:latin typeface="Montserrat" pitchFamily="2" charset="77"/>
              </a:rPr>
              <a:t>Wine Folly</a:t>
            </a:r>
          </a:p>
          <a:p>
            <a:pPr marL="342900" indent="-342900">
              <a:buClr>
                <a:schemeClr val="accent1">
                  <a:lumMod val="60000"/>
                  <a:lumOff val="40000"/>
                </a:schemeClr>
              </a:buClr>
              <a:buFont typeface="Arial" panose="020B0604020202020204" pitchFamily="34" charset="0"/>
              <a:buChar char="•"/>
            </a:pPr>
            <a:endParaRPr lang="en-US" sz="1600">
              <a:latin typeface="Montserrat" pitchFamily="2" charset="77"/>
            </a:endParaRPr>
          </a:p>
        </p:txBody>
      </p:sp>
      <p:sp>
        <p:nvSpPr>
          <p:cNvPr id="11" name="TextBox 10">
            <a:extLst>
              <a:ext uri="{FF2B5EF4-FFF2-40B4-BE49-F238E27FC236}">
                <a16:creationId xmlns:a16="http://schemas.microsoft.com/office/drawing/2014/main" id="{34F7F2B3-B459-C971-635D-9D3A9B17AF0B}"/>
              </a:ext>
            </a:extLst>
          </p:cNvPr>
          <p:cNvSpPr txBox="1"/>
          <p:nvPr/>
        </p:nvSpPr>
        <p:spPr>
          <a:xfrm>
            <a:off x="729913" y="1560162"/>
            <a:ext cx="3164168" cy="876522"/>
          </a:xfrm>
          <a:prstGeom prst="rect">
            <a:avLst/>
          </a:prstGeom>
          <a:noFill/>
        </p:spPr>
        <p:txBody>
          <a:bodyPr wrap="square" rtlCol="0">
            <a:spAutoFit/>
          </a:bodyPr>
          <a:lstStyle/>
          <a:p>
            <a:pP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Hilarie</a:t>
            </a:r>
            <a:r>
              <a:rPr lang="en-US" b="1">
                <a:solidFill>
                  <a:schemeClr val="tx1">
                    <a:lumMod val="65000"/>
                    <a:lumOff val="35000"/>
                  </a:schemeClr>
                </a:solidFill>
                <a:latin typeface="Montserrat" pitchFamily="2" charset="77"/>
              </a:rPr>
              <a:t> Larson</a:t>
            </a:r>
          </a:p>
          <a:p>
            <a:pPr>
              <a:lnSpc>
                <a:spcPct val="150000"/>
              </a:lnSpc>
              <a:buClr>
                <a:schemeClr val="accent1">
                  <a:lumMod val="60000"/>
                  <a:lumOff val="40000"/>
                </a:schemeClr>
              </a:buClr>
            </a:pPr>
            <a:endParaRPr lang="en-US" b="1">
              <a:solidFill>
                <a:schemeClr val="tx1">
                  <a:lumMod val="65000"/>
                  <a:lumOff val="35000"/>
                </a:schemeClr>
              </a:solidFill>
              <a:latin typeface="Montserrat" pitchFamily="2" charset="77"/>
            </a:endParaRPr>
          </a:p>
        </p:txBody>
      </p:sp>
      <p:sp>
        <p:nvSpPr>
          <p:cNvPr id="6" name="TextBox 5">
            <a:extLst>
              <a:ext uri="{FF2B5EF4-FFF2-40B4-BE49-F238E27FC236}">
                <a16:creationId xmlns:a16="http://schemas.microsoft.com/office/drawing/2014/main" id="{CE30A524-9587-EE3E-B718-B791E494C185}"/>
              </a:ext>
            </a:extLst>
          </p:cNvPr>
          <p:cNvSpPr txBox="1"/>
          <p:nvPr/>
        </p:nvSpPr>
        <p:spPr>
          <a:xfrm>
            <a:off x="9369469" y="6286987"/>
            <a:ext cx="2565646" cy="230832"/>
          </a:xfrm>
          <a:prstGeom prst="rect">
            <a:avLst/>
          </a:prstGeom>
          <a:noFill/>
        </p:spPr>
        <p:txBody>
          <a:bodyPr wrap="square" rtlCol="0">
            <a:spAutoFit/>
          </a:bodyPr>
          <a:lstStyle/>
          <a:p>
            <a:pPr algn="r"/>
            <a:r>
              <a:rPr lang="en-US" sz="900" err="1">
                <a:solidFill>
                  <a:schemeClr val="bg1">
                    <a:lumMod val="50000"/>
                  </a:schemeClr>
                </a:solidFill>
                <a:latin typeface="Prata" panose="00000500000000000000" pitchFamily="2" charset="0"/>
              </a:rPr>
              <a:t>Côtes</a:t>
            </a:r>
            <a:r>
              <a:rPr lang="en-US" sz="900">
                <a:solidFill>
                  <a:schemeClr val="bg1">
                    <a:lumMod val="50000"/>
                  </a:schemeClr>
                </a:solidFill>
                <a:latin typeface="Prata" panose="00000500000000000000" pitchFamily="2" charset="0"/>
              </a:rPr>
              <a:t>-du-Rhône | </a:t>
            </a:r>
            <a:r>
              <a:rPr lang="en-US" sz="900" err="1">
                <a:solidFill>
                  <a:schemeClr val="bg1">
                    <a:lumMod val="50000"/>
                  </a:schemeClr>
                </a:solidFill>
                <a:latin typeface="Prata" panose="00000500000000000000" pitchFamily="2" charset="0"/>
              </a:rPr>
              <a:t>Sammar</a:t>
            </a:r>
            <a:r>
              <a:rPr lang="en-US" sz="900">
                <a:solidFill>
                  <a:schemeClr val="bg1">
                    <a:lumMod val="50000"/>
                  </a:schemeClr>
                </a:solidFill>
                <a:latin typeface="Prata" panose="00000500000000000000" pitchFamily="2" charset="0"/>
              </a:rPr>
              <a:t> Saleh Castillo</a:t>
            </a:r>
          </a:p>
        </p:txBody>
      </p:sp>
      <p:sp>
        <p:nvSpPr>
          <p:cNvPr id="2" name="TextBox 1">
            <a:extLst>
              <a:ext uri="{FF2B5EF4-FFF2-40B4-BE49-F238E27FC236}">
                <a16:creationId xmlns:a16="http://schemas.microsoft.com/office/drawing/2014/main" id="{3F6B0DDD-334E-7C6F-D73F-9839B5F33EDE}"/>
              </a:ext>
            </a:extLst>
          </p:cNvPr>
          <p:cNvSpPr txBox="1"/>
          <p:nvPr/>
        </p:nvSpPr>
        <p:spPr>
          <a:xfrm>
            <a:off x="729913" y="3323428"/>
            <a:ext cx="3164168" cy="876522"/>
          </a:xfrm>
          <a:prstGeom prst="rect">
            <a:avLst/>
          </a:prstGeom>
          <a:noFill/>
        </p:spPr>
        <p:txBody>
          <a:bodyPr wrap="square" rtlCol="0">
            <a:spAutoFit/>
          </a:bodyPr>
          <a:lstStyle/>
          <a:p>
            <a:pPr>
              <a:lnSpc>
                <a:spcPct val="150000"/>
              </a:lnSpc>
              <a:buClr>
                <a:schemeClr val="accent1">
                  <a:lumMod val="60000"/>
                  <a:lumOff val="40000"/>
                </a:schemeClr>
              </a:buClr>
            </a:pPr>
            <a:r>
              <a:rPr lang="en-US" b="1">
                <a:solidFill>
                  <a:schemeClr val="tx1">
                    <a:lumMod val="65000"/>
                    <a:lumOff val="35000"/>
                  </a:schemeClr>
                </a:solidFill>
                <a:latin typeface="Montserrat" pitchFamily="2" charset="77"/>
              </a:rPr>
              <a:t>Marcel </a:t>
            </a:r>
            <a:r>
              <a:rPr lang="en-US" b="1" err="1">
                <a:solidFill>
                  <a:schemeClr val="tx1">
                    <a:lumMod val="65000"/>
                    <a:lumOff val="35000"/>
                  </a:schemeClr>
                </a:solidFill>
                <a:latin typeface="Montserrat" pitchFamily="2" charset="77"/>
              </a:rPr>
              <a:t>Orford</a:t>
            </a:r>
            <a:r>
              <a:rPr lang="en-US" b="1">
                <a:solidFill>
                  <a:schemeClr val="tx1">
                    <a:lumMod val="65000"/>
                    <a:lumOff val="35000"/>
                  </a:schemeClr>
                </a:solidFill>
                <a:latin typeface="Montserrat" pitchFamily="2" charset="77"/>
              </a:rPr>
              <a:t>-Williams</a:t>
            </a:r>
          </a:p>
          <a:p>
            <a:pPr>
              <a:lnSpc>
                <a:spcPct val="150000"/>
              </a:lnSpc>
              <a:buClr>
                <a:schemeClr val="accent1">
                  <a:lumMod val="60000"/>
                  <a:lumOff val="40000"/>
                </a:schemeClr>
              </a:buClr>
            </a:pPr>
            <a:endParaRPr lang="en-US" b="1">
              <a:solidFill>
                <a:schemeClr val="tx1">
                  <a:lumMod val="65000"/>
                  <a:lumOff val="35000"/>
                </a:schemeClr>
              </a:solidFill>
              <a:latin typeface="Montserrat" pitchFamily="2" charset="77"/>
            </a:endParaRPr>
          </a:p>
        </p:txBody>
      </p:sp>
      <p:sp>
        <p:nvSpPr>
          <p:cNvPr id="3" name="TextBox 2">
            <a:extLst>
              <a:ext uri="{FF2B5EF4-FFF2-40B4-BE49-F238E27FC236}">
                <a16:creationId xmlns:a16="http://schemas.microsoft.com/office/drawing/2014/main" id="{5F657C5D-2DF0-B9C7-9AA2-EFA59E56422F}"/>
              </a:ext>
            </a:extLst>
          </p:cNvPr>
          <p:cNvSpPr txBox="1"/>
          <p:nvPr/>
        </p:nvSpPr>
        <p:spPr>
          <a:xfrm>
            <a:off x="729912" y="3854004"/>
            <a:ext cx="5672579" cy="1077218"/>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sz="1600">
                <a:latin typeface="Montserrat" pitchFamily="2" charset="77"/>
              </a:rPr>
              <a:t>22 de </a:t>
            </a:r>
            <a:r>
              <a:rPr lang="en-US" sz="1600" err="1">
                <a:latin typeface="Montserrat" pitchFamily="2" charset="77"/>
              </a:rPr>
              <a:t>junio</a:t>
            </a:r>
            <a:r>
              <a:rPr lang="en-US" sz="1600">
                <a:latin typeface="Montserrat" pitchFamily="2" charset="77"/>
              </a:rPr>
              <a:t> de 2020</a:t>
            </a:r>
          </a:p>
          <a:p>
            <a:pPr marL="342900" indent="-342900">
              <a:buClr>
                <a:schemeClr val="accent1">
                  <a:lumMod val="60000"/>
                  <a:lumOff val="40000"/>
                </a:schemeClr>
              </a:buClr>
              <a:buFont typeface="Arial" panose="020B0604020202020204" pitchFamily="34" charset="0"/>
              <a:buChar char="•"/>
            </a:pPr>
            <a:r>
              <a:rPr lang="en-US" sz="1600">
                <a:latin typeface="Montserrat" pitchFamily="2" charset="77"/>
              </a:rPr>
              <a:t>The Ultimate guide to Rhône Wine</a:t>
            </a:r>
          </a:p>
          <a:p>
            <a:pPr marL="342900" indent="-342900">
              <a:buClr>
                <a:schemeClr val="accent1">
                  <a:lumMod val="60000"/>
                  <a:lumOff val="40000"/>
                </a:schemeClr>
              </a:buClr>
              <a:buFont typeface="Arial" panose="020B0604020202020204" pitchFamily="34" charset="0"/>
              <a:buChar char="•"/>
            </a:pPr>
            <a:r>
              <a:rPr lang="en-US" sz="1600">
                <a:latin typeface="Montserrat" pitchFamily="2" charset="77"/>
              </a:rPr>
              <a:t>The wine Society</a:t>
            </a:r>
          </a:p>
          <a:p>
            <a:pPr marL="342900" indent="-342900">
              <a:buClr>
                <a:schemeClr val="accent1">
                  <a:lumMod val="60000"/>
                  <a:lumOff val="40000"/>
                </a:schemeClr>
              </a:buClr>
              <a:buFont typeface="Arial" panose="020B0604020202020204" pitchFamily="34" charset="0"/>
              <a:buChar char="•"/>
            </a:pPr>
            <a:endParaRPr lang="en-US" sz="1600">
              <a:latin typeface="Montserrat" pitchFamily="2" charset="77"/>
            </a:endParaRPr>
          </a:p>
        </p:txBody>
      </p:sp>
      <p:sp>
        <p:nvSpPr>
          <p:cNvPr id="8" name="TextBox 7">
            <a:extLst>
              <a:ext uri="{FF2B5EF4-FFF2-40B4-BE49-F238E27FC236}">
                <a16:creationId xmlns:a16="http://schemas.microsoft.com/office/drawing/2014/main" id="{9EEEB483-06F1-6F13-13CC-A97A8ED28C4A}"/>
              </a:ext>
            </a:extLst>
          </p:cNvPr>
          <p:cNvSpPr txBox="1"/>
          <p:nvPr/>
        </p:nvSpPr>
        <p:spPr>
          <a:xfrm>
            <a:off x="729910" y="4910300"/>
            <a:ext cx="4573609" cy="876522"/>
          </a:xfrm>
          <a:prstGeom prst="rect">
            <a:avLst/>
          </a:prstGeom>
          <a:noFill/>
        </p:spPr>
        <p:txBody>
          <a:bodyPr wrap="square" rtlCol="0">
            <a:spAutoFit/>
          </a:bodyPr>
          <a:lstStyle/>
          <a:p>
            <a:pPr>
              <a:lnSpc>
                <a:spcPct val="150000"/>
              </a:lnSpc>
              <a:buClr>
                <a:schemeClr val="accent1">
                  <a:lumMod val="60000"/>
                  <a:lumOff val="40000"/>
                </a:schemeClr>
              </a:buClr>
            </a:pPr>
            <a:r>
              <a:rPr lang="en-US" b="1">
                <a:solidFill>
                  <a:schemeClr val="tx1">
                    <a:lumMod val="65000"/>
                    <a:lumOff val="35000"/>
                  </a:schemeClr>
                </a:solidFill>
                <a:latin typeface="Montserrat" pitchFamily="2" charset="77"/>
              </a:rPr>
              <a:t>Hugh </a:t>
            </a:r>
            <a:r>
              <a:rPr lang="en-US" b="1" err="1">
                <a:solidFill>
                  <a:schemeClr val="tx1">
                    <a:lumMod val="65000"/>
                    <a:lumOff val="35000"/>
                  </a:schemeClr>
                </a:solidFill>
                <a:latin typeface="Montserrat" pitchFamily="2" charset="77"/>
              </a:rPr>
              <a:t>Johanson</a:t>
            </a:r>
            <a:r>
              <a:rPr lang="en-US" b="1">
                <a:solidFill>
                  <a:schemeClr val="tx1">
                    <a:lumMod val="65000"/>
                    <a:lumOff val="35000"/>
                  </a:schemeClr>
                </a:solidFill>
                <a:latin typeface="Montserrat" pitchFamily="2" charset="77"/>
              </a:rPr>
              <a:t> y Jancis Robinson</a:t>
            </a:r>
          </a:p>
          <a:p>
            <a:pPr>
              <a:lnSpc>
                <a:spcPct val="150000"/>
              </a:lnSpc>
              <a:buClr>
                <a:schemeClr val="accent1">
                  <a:lumMod val="60000"/>
                  <a:lumOff val="40000"/>
                </a:schemeClr>
              </a:buClr>
            </a:pPr>
            <a:endParaRPr lang="en-US" b="1">
              <a:solidFill>
                <a:schemeClr val="tx1">
                  <a:lumMod val="65000"/>
                  <a:lumOff val="35000"/>
                </a:schemeClr>
              </a:solidFill>
              <a:latin typeface="Montserrat" pitchFamily="2" charset="77"/>
            </a:endParaRPr>
          </a:p>
        </p:txBody>
      </p:sp>
      <p:sp>
        <p:nvSpPr>
          <p:cNvPr id="10" name="TextBox 9">
            <a:extLst>
              <a:ext uri="{FF2B5EF4-FFF2-40B4-BE49-F238E27FC236}">
                <a16:creationId xmlns:a16="http://schemas.microsoft.com/office/drawing/2014/main" id="{5EE810EF-A180-0486-AA35-0F2D8E1AA3A5}"/>
              </a:ext>
            </a:extLst>
          </p:cNvPr>
          <p:cNvSpPr txBox="1"/>
          <p:nvPr/>
        </p:nvSpPr>
        <p:spPr>
          <a:xfrm>
            <a:off x="729912" y="5527189"/>
            <a:ext cx="5672579" cy="584775"/>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sz="1600">
                <a:latin typeface="Montserrat" pitchFamily="2" charset="77"/>
              </a:rPr>
              <a:t>Atlas </a:t>
            </a:r>
            <a:r>
              <a:rPr lang="en-US" sz="1600" err="1">
                <a:latin typeface="Montserrat" pitchFamily="2" charset="77"/>
              </a:rPr>
              <a:t>mundial</a:t>
            </a:r>
            <a:r>
              <a:rPr lang="en-US" sz="1600">
                <a:latin typeface="Montserrat" pitchFamily="2" charset="77"/>
              </a:rPr>
              <a:t> del Vino</a:t>
            </a:r>
          </a:p>
          <a:p>
            <a:pPr marL="342900" indent="-342900">
              <a:buClr>
                <a:schemeClr val="accent1">
                  <a:lumMod val="60000"/>
                  <a:lumOff val="40000"/>
                </a:schemeClr>
              </a:buClr>
              <a:buFont typeface="Arial" panose="020B0604020202020204" pitchFamily="34" charset="0"/>
              <a:buChar char="•"/>
            </a:pPr>
            <a:r>
              <a:rPr lang="en-US" sz="1600" err="1">
                <a:latin typeface="Montserrat" pitchFamily="2" charset="77"/>
              </a:rPr>
              <a:t>Octava</a:t>
            </a:r>
            <a:r>
              <a:rPr lang="en-US" sz="1600">
                <a:latin typeface="Montserrat" pitchFamily="2" charset="77"/>
              </a:rPr>
              <a:t> </a:t>
            </a:r>
            <a:r>
              <a:rPr lang="en-US" sz="1600" err="1">
                <a:latin typeface="Montserrat" pitchFamily="2" charset="77"/>
              </a:rPr>
              <a:t>edición</a:t>
            </a:r>
            <a:endParaRPr lang="en-US" sz="1600">
              <a:latin typeface="Montserrat" pitchFamily="2" charset="77"/>
            </a:endParaRPr>
          </a:p>
        </p:txBody>
      </p:sp>
      <p:sp>
        <p:nvSpPr>
          <p:cNvPr id="12" name="TextBox 11">
            <a:extLst>
              <a:ext uri="{FF2B5EF4-FFF2-40B4-BE49-F238E27FC236}">
                <a16:creationId xmlns:a16="http://schemas.microsoft.com/office/drawing/2014/main" id="{DE8DF899-F06E-B7B1-6B17-27929BFB74AD}"/>
              </a:ext>
            </a:extLst>
          </p:cNvPr>
          <p:cNvSpPr txBox="1"/>
          <p:nvPr/>
        </p:nvSpPr>
        <p:spPr>
          <a:xfrm>
            <a:off x="8340510" y="3361135"/>
            <a:ext cx="3164168" cy="876522"/>
          </a:xfrm>
          <a:prstGeom prst="rect">
            <a:avLst/>
          </a:prstGeom>
          <a:noFill/>
        </p:spPr>
        <p:txBody>
          <a:bodyPr wrap="square" rtlCol="0">
            <a:spAutoFit/>
          </a:bodyPr>
          <a:lstStyle/>
          <a:p>
            <a:pP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Vins-rhone.com</a:t>
            </a:r>
            <a:endParaRPr lang="en-US" b="1">
              <a:solidFill>
                <a:schemeClr val="tx1">
                  <a:lumMod val="65000"/>
                  <a:lumOff val="35000"/>
                </a:schemeClr>
              </a:solidFill>
              <a:latin typeface="Montserrat" pitchFamily="2" charset="77"/>
            </a:endParaRPr>
          </a:p>
          <a:p>
            <a:pPr>
              <a:lnSpc>
                <a:spcPct val="150000"/>
              </a:lnSpc>
              <a:buClr>
                <a:schemeClr val="accent1">
                  <a:lumMod val="60000"/>
                  <a:lumOff val="40000"/>
                </a:schemeClr>
              </a:buClr>
            </a:pPr>
            <a:endParaRPr lang="en-US" b="1">
              <a:solidFill>
                <a:schemeClr val="tx1">
                  <a:lumMod val="65000"/>
                  <a:lumOff val="35000"/>
                </a:schemeClr>
              </a:solidFill>
              <a:latin typeface="Montserrat" pitchFamily="2" charset="77"/>
            </a:endParaRPr>
          </a:p>
        </p:txBody>
      </p:sp>
    </p:spTree>
    <p:extLst>
      <p:ext uri="{BB962C8B-B14F-4D97-AF65-F5344CB8AC3E}">
        <p14:creationId xmlns:p14="http://schemas.microsoft.com/office/powerpoint/2010/main" val="1355680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hone Valley - French Wine School">
            <a:extLst>
              <a:ext uri="{FF2B5EF4-FFF2-40B4-BE49-F238E27FC236}">
                <a16:creationId xmlns:a16="http://schemas.microsoft.com/office/drawing/2014/main" id="{6CDA3E0D-7F8E-667C-C93C-573971B3B99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188000"/>
                    </a14:imgEffect>
                  </a14:imgLayer>
                </a14:imgProps>
              </a:ext>
              <a:ext uri="{28A0092B-C50C-407E-A947-70E740481C1C}">
                <a14:useLocalDpi xmlns:a14="http://schemas.microsoft.com/office/drawing/2010/main" val="0"/>
              </a:ext>
            </a:extLst>
          </a:blip>
          <a:srcRect/>
          <a:stretch>
            <a:fillRect/>
          </a:stretch>
        </p:blipFill>
        <p:spPr bwMode="auto">
          <a:xfrm>
            <a:off x="3142456" y="0"/>
            <a:ext cx="590708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A4513A8-CFA0-A090-29E1-5C14975A110F}"/>
              </a:ext>
            </a:extLst>
          </p:cNvPr>
          <p:cNvSpPr txBox="1"/>
          <p:nvPr/>
        </p:nvSpPr>
        <p:spPr>
          <a:xfrm>
            <a:off x="9369469" y="6286987"/>
            <a:ext cx="2565646" cy="230832"/>
          </a:xfrm>
          <a:prstGeom prst="rect">
            <a:avLst/>
          </a:prstGeom>
          <a:noFill/>
        </p:spPr>
        <p:txBody>
          <a:bodyPr wrap="square" rtlCol="0">
            <a:spAutoFit/>
          </a:bodyPr>
          <a:lstStyle/>
          <a:p>
            <a:pPr algn="r"/>
            <a:r>
              <a:rPr lang="en-US" sz="900" err="1">
                <a:solidFill>
                  <a:schemeClr val="bg1">
                    <a:lumMod val="50000"/>
                  </a:schemeClr>
                </a:solidFill>
                <a:latin typeface="Prata" panose="00000500000000000000" pitchFamily="2" charset="0"/>
              </a:rPr>
              <a:t>Côtes</a:t>
            </a:r>
            <a:r>
              <a:rPr lang="en-US" sz="900">
                <a:solidFill>
                  <a:schemeClr val="bg1">
                    <a:lumMod val="50000"/>
                  </a:schemeClr>
                </a:solidFill>
                <a:latin typeface="Prata" panose="00000500000000000000" pitchFamily="2" charset="0"/>
              </a:rPr>
              <a:t>-du-Rhône | </a:t>
            </a:r>
            <a:r>
              <a:rPr lang="en-US" sz="900" err="1">
                <a:solidFill>
                  <a:schemeClr val="bg1">
                    <a:lumMod val="50000"/>
                  </a:schemeClr>
                </a:solidFill>
                <a:latin typeface="Prata" panose="00000500000000000000" pitchFamily="2" charset="0"/>
              </a:rPr>
              <a:t>Sammar</a:t>
            </a:r>
            <a:r>
              <a:rPr lang="en-US" sz="900">
                <a:solidFill>
                  <a:schemeClr val="bg1">
                    <a:lumMod val="50000"/>
                  </a:schemeClr>
                </a:solidFill>
                <a:latin typeface="Prata" panose="00000500000000000000" pitchFamily="2" charset="0"/>
              </a:rPr>
              <a:t> Saleh Castillo</a:t>
            </a:r>
          </a:p>
        </p:txBody>
      </p:sp>
    </p:spTree>
    <p:extLst>
      <p:ext uri="{BB962C8B-B14F-4D97-AF65-F5344CB8AC3E}">
        <p14:creationId xmlns:p14="http://schemas.microsoft.com/office/powerpoint/2010/main" val="3921816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A2ED49-DAD4-762B-3530-5406452037D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55050" y="627521"/>
            <a:ext cx="5340950" cy="5494769"/>
          </a:xfrm>
          <a:prstGeom prst="rect">
            <a:avLst/>
          </a:prstGeom>
        </p:spPr>
      </p:pic>
      <p:sp>
        <p:nvSpPr>
          <p:cNvPr id="7" name="TextBox 6">
            <a:extLst>
              <a:ext uri="{FF2B5EF4-FFF2-40B4-BE49-F238E27FC236}">
                <a16:creationId xmlns:a16="http://schemas.microsoft.com/office/drawing/2014/main" id="{ABE65D4B-D84E-928E-059E-ED8C628AB37B}"/>
              </a:ext>
            </a:extLst>
          </p:cNvPr>
          <p:cNvSpPr txBox="1"/>
          <p:nvPr/>
        </p:nvSpPr>
        <p:spPr>
          <a:xfrm>
            <a:off x="586921" y="6404549"/>
            <a:ext cx="4001704" cy="184666"/>
          </a:xfrm>
          <a:prstGeom prst="rect">
            <a:avLst/>
          </a:prstGeom>
          <a:noFill/>
        </p:spPr>
        <p:txBody>
          <a:bodyPr wrap="square" rtlCol="0">
            <a:spAutoFit/>
          </a:bodyPr>
          <a:lstStyle/>
          <a:p>
            <a:r>
              <a:rPr lang="en-PR" sz="600" i="1">
                <a:solidFill>
                  <a:schemeClr val="tx1">
                    <a:lumMod val="65000"/>
                    <a:lumOff val="35000"/>
                  </a:schemeClr>
                </a:solidFill>
              </a:rPr>
              <a:t>1 - Unknown Author is licensed under </a:t>
            </a:r>
            <a:r>
              <a:rPr lang="en-PR" sz="600" i="1">
                <a:solidFill>
                  <a:schemeClr val="tx1">
                    <a:lumMod val="65000"/>
                    <a:lumOff val="35000"/>
                  </a:schemeClr>
                </a:solidFill>
                <a:hlinkClick r:id="rId5" tooltip="https://creativecommons.org/licenses/by-sa/3.0/">
                  <a:extLst>
                    <a:ext uri="{A12FA001-AC4F-418D-AE19-62706E023703}">
                      <ahyp:hlinkClr xmlns:ahyp="http://schemas.microsoft.com/office/drawing/2018/hyperlinkcolor" val="tx"/>
                    </a:ext>
                  </a:extLst>
                </a:hlinkClick>
              </a:rPr>
              <a:t>CC BY-SA</a:t>
            </a:r>
            <a:r>
              <a:rPr lang="en-PR" sz="600" i="1">
                <a:solidFill>
                  <a:schemeClr val="tx1">
                    <a:lumMod val="65000"/>
                    <a:lumOff val="35000"/>
                  </a:schemeClr>
                </a:solidFill>
              </a:rPr>
              <a:t>        2 - Unknown Author is licensed under </a:t>
            </a:r>
            <a:r>
              <a:rPr lang="en-PR" sz="600" i="1">
                <a:solidFill>
                  <a:schemeClr val="tx1">
                    <a:lumMod val="65000"/>
                    <a:lumOff val="35000"/>
                  </a:schemeClr>
                </a:solidFill>
                <a:hlinkClick r:id="rId5" tooltip="https://creativecommons.org/licenses/by-sa/3.0/">
                  <a:extLst>
                    <a:ext uri="{A12FA001-AC4F-418D-AE19-62706E023703}">
                      <ahyp:hlinkClr xmlns:ahyp="http://schemas.microsoft.com/office/drawing/2018/hyperlinkcolor" val="tx"/>
                    </a:ext>
                  </a:extLst>
                </a:hlinkClick>
              </a:rPr>
              <a:t>CC BY-SA</a:t>
            </a:r>
            <a:r>
              <a:rPr lang="en-PR" sz="600" i="1">
                <a:solidFill>
                  <a:schemeClr val="tx1">
                    <a:lumMod val="65000"/>
                    <a:lumOff val="35000"/>
                  </a:schemeClr>
                </a:solidFill>
              </a:rPr>
              <a:t> </a:t>
            </a:r>
          </a:p>
        </p:txBody>
      </p:sp>
      <p:pic>
        <p:nvPicPr>
          <p:cNvPr id="9" name="Content Placeholder 4">
            <a:extLst>
              <a:ext uri="{FF2B5EF4-FFF2-40B4-BE49-F238E27FC236}">
                <a16:creationId xmlns:a16="http://schemas.microsoft.com/office/drawing/2014/main" id="{CBC796CE-D562-E5EA-497E-900E3662683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759453" y="963290"/>
            <a:ext cx="4677497" cy="4931419"/>
          </a:xfrm>
          <a:prstGeom prst="rect">
            <a:avLst/>
          </a:prstGeom>
        </p:spPr>
      </p:pic>
      <p:sp>
        <p:nvSpPr>
          <p:cNvPr id="11" name="TextBox 10">
            <a:extLst>
              <a:ext uri="{FF2B5EF4-FFF2-40B4-BE49-F238E27FC236}">
                <a16:creationId xmlns:a16="http://schemas.microsoft.com/office/drawing/2014/main" id="{DD8DEFCB-C2D9-4F3C-486E-C90AF86A8393}"/>
              </a:ext>
            </a:extLst>
          </p:cNvPr>
          <p:cNvSpPr txBox="1"/>
          <p:nvPr/>
        </p:nvSpPr>
        <p:spPr>
          <a:xfrm>
            <a:off x="724709" y="6102321"/>
            <a:ext cx="214745" cy="184666"/>
          </a:xfrm>
          <a:prstGeom prst="rect">
            <a:avLst/>
          </a:prstGeom>
          <a:noFill/>
        </p:spPr>
        <p:txBody>
          <a:bodyPr wrap="square" rtlCol="0">
            <a:spAutoFit/>
          </a:bodyPr>
          <a:lstStyle/>
          <a:p>
            <a:r>
              <a:rPr lang="en-PR" sz="600" i="1">
                <a:solidFill>
                  <a:schemeClr val="tx1">
                    <a:lumMod val="65000"/>
                    <a:lumOff val="35000"/>
                  </a:schemeClr>
                </a:solidFill>
              </a:rPr>
              <a:t>1</a:t>
            </a:r>
          </a:p>
        </p:txBody>
      </p:sp>
      <p:sp>
        <p:nvSpPr>
          <p:cNvPr id="12" name="TextBox 11">
            <a:extLst>
              <a:ext uri="{FF2B5EF4-FFF2-40B4-BE49-F238E27FC236}">
                <a16:creationId xmlns:a16="http://schemas.microsoft.com/office/drawing/2014/main" id="{1BFF6141-F78A-4FD5-7A66-BFDC8C732820}"/>
              </a:ext>
            </a:extLst>
          </p:cNvPr>
          <p:cNvSpPr txBox="1"/>
          <p:nvPr/>
        </p:nvSpPr>
        <p:spPr>
          <a:xfrm>
            <a:off x="6688448" y="5894709"/>
            <a:ext cx="214745" cy="184666"/>
          </a:xfrm>
          <a:prstGeom prst="rect">
            <a:avLst/>
          </a:prstGeom>
          <a:noFill/>
        </p:spPr>
        <p:txBody>
          <a:bodyPr wrap="square" rtlCol="0">
            <a:spAutoFit/>
          </a:bodyPr>
          <a:lstStyle/>
          <a:p>
            <a:r>
              <a:rPr lang="en-PR" sz="600" i="1">
                <a:solidFill>
                  <a:schemeClr val="tx1">
                    <a:lumMod val="65000"/>
                    <a:lumOff val="35000"/>
                  </a:schemeClr>
                </a:solidFill>
              </a:rPr>
              <a:t>2</a:t>
            </a:r>
          </a:p>
        </p:txBody>
      </p:sp>
      <p:sp>
        <p:nvSpPr>
          <p:cNvPr id="13" name="TextBox 12">
            <a:extLst>
              <a:ext uri="{FF2B5EF4-FFF2-40B4-BE49-F238E27FC236}">
                <a16:creationId xmlns:a16="http://schemas.microsoft.com/office/drawing/2014/main" id="{DD814A11-3D7E-0E36-75F9-1C4583508687}"/>
              </a:ext>
            </a:extLst>
          </p:cNvPr>
          <p:cNvSpPr txBox="1"/>
          <p:nvPr/>
        </p:nvSpPr>
        <p:spPr>
          <a:xfrm>
            <a:off x="9369469" y="6286987"/>
            <a:ext cx="2565646" cy="230832"/>
          </a:xfrm>
          <a:prstGeom prst="rect">
            <a:avLst/>
          </a:prstGeom>
          <a:noFill/>
        </p:spPr>
        <p:txBody>
          <a:bodyPr wrap="square" rtlCol="0">
            <a:spAutoFit/>
          </a:bodyPr>
          <a:lstStyle/>
          <a:p>
            <a:pPr algn="r"/>
            <a:r>
              <a:rPr lang="en-US" sz="900" err="1">
                <a:solidFill>
                  <a:schemeClr val="bg1">
                    <a:lumMod val="50000"/>
                  </a:schemeClr>
                </a:solidFill>
                <a:latin typeface="Prata" panose="00000500000000000000" pitchFamily="2" charset="0"/>
              </a:rPr>
              <a:t>Côtes</a:t>
            </a:r>
            <a:r>
              <a:rPr lang="en-US" sz="900">
                <a:solidFill>
                  <a:schemeClr val="bg1">
                    <a:lumMod val="50000"/>
                  </a:schemeClr>
                </a:solidFill>
                <a:latin typeface="Prata" panose="00000500000000000000" pitchFamily="2" charset="0"/>
              </a:rPr>
              <a:t>-du-Rhône | </a:t>
            </a:r>
            <a:r>
              <a:rPr lang="en-US" sz="900" err="1">
                <a:solidFill>
                  <a:schemeClr val="bg1">
                    <a:lumMod val="50000"/>
                  </a:schemeClr>
                </a:solidFill>
                <a:latin typeface="Prata" panose="00000500000000000000" pitchFamily="2" charset="0"/>
              </a:rPr>
              <a:t>Sammar</a:t>
            </a:r>
            <a:r>
              <a:rPr lang="en-US" sz="900">
                <a:solidFill>
                  <a:schemeClr val="bg1">
                    <a:lumMod val="50000"/>
                  </a:schemeClr>
                </a:solidFill>
                <a:latin typeface="Prata" panose="00000500000000000000" pitchFamily="2" charset="0"/>
              </a:rPr>
              <a:t> Saleh Castillo</a:t>
            </a:r>
          </a:p>
        </p:txBody>
      </p:sp>
    </p:spTree>
    <p:extLst>
      <p:ext uri="{BB962C8B-B14F-4D97-AF65-F5344CB8AC3E}">
        <p14:creationId xmlns:p14="http://schemas.microsoft.com/office/powerpoint/2010/main" val="700119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landscape with a city and hills&#10;&#10;Description automatically generated with medium confidence">
            <a:extLst>
              <a:ext uri="{FF2B5EF4-FFF2-40B4-BE49-F238E27FC236}">
                <a16:creationId xmlns:a16="http://schemas.microsoft.com/office/drawing/2014/main" id="{38ECD99A-21C3-C77E-5395-FCEB56D4071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 r="4"/>
          <a:stretch>
            <a:fillRect/>
          </a:stretch>
        </p:blipFill>
        <p:spPr/>
      </p:pic>
      <p:sp>
        <p:nvSpPr>
          <p:cNvPr id="4" name="Rectangle 3">
            <a:extLst>
              <a:ext uri="{FF2B5EF4-FFF2-40B4-BE49-F238E27FC236}">
                <a16:creationId xmlns:a16="http://schemas.microsoft.com/office/drawing/2014/main" id="{D1B7166B-CCEF-675D-BE6F-46B787A13C50}"/>
              </a:ext>
            </a:extLst>
          </p:cNvPr>
          <p:cNvSpPr/>
          <p:nvPr/>
        </p:nvSpPr>
        <p:spPr>
          <a:xfrm>
            <a:off x="0" y="0"/>
            <a:ext cx="12192000" cy="6858000"/>
          </a:xfrm>
          <a:prstGeom prst="rect">
            <a:avLst/>
          </a:prstGeom>
          <a:gradFill flip="none" rotWithShape="1">
            <a:gsLst>
              <a:gs pos="100000">
                <a:schemeClr val="accent1">
                  <a:alpha val="18690"/>
                </a:schemeClr>
              </a:gs>
              <a:gs pos="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9FBF7923-EC35-F1D8-FAD1-52D8F25084B0}"/>
              </a:ext>
            </a:extLst>
          </p:cNvPr>
          <p:cNvGrpSpPr/>
          <p:nvPr/>
        </p:nvGrpSpPr>
        <p:grpSpPr>
          <a:xfrm>
            <a:off x="372739" y="3603172"/>
            <a:ext cx="3596691" cy="1446550"/>
            <a:chOff x="-93159" y="4625617"/>
            <a:chExt cx="1315398" cy="732667"/>
          </a:xfrm>
        </p:grpSpPr>
        <p:sp>
          <p:nvSpPr>
            <p:cNvPr id="2" name="TextBox 1">
              <a:extLst>
                <a:ext uri="{FF2B5EF4-FFF2-40B4-BE49-F238E27FC236}">
                  <a16:creationId xmlns:a16="http://schemas.microsoft.com/office/drawing/2014/main" id="{8910A4BB-5FE3-5342-B7E3-0156C1041F3D}"/>
                </a:ext>
              </a:extLst>
            </p:cNvPr>
            <p:cNvSpPr txBox="1"/>
            <p:nvPr/>
          </p:nvSpPr>
          <p:spPr>
            <a:xfrm>
              <a:off x="-93159" y="4625617"/>
              <a:ext cx="1315398" cy="732667"/>
            </a:xfrm>
            <a:prstGeom prst="rect">
              <a:avLst/>
            </a:prstGeom>
            <a:noFill/>
          </p:spPr>
          <p:txBody>
            <a:bodyPr wrap="none" rtlCol="0">
              <a:spAutoFit/>
            </a:bodyPr>
            <a:lstStyle/>
            <a:p>
              <a:pPr algn="ctr"/>
              <a:r>
                <a:rPr lang="en-US" sz="8800" b="1">
                  <a:solidFill>
                    <a:schemeClr val="accent5"/>
                  </a:solidFill>
                  <a:latin typeface="Prata" panose="00000500000000000000" pitchFamily="2" charset="0"/>
                </a:rPr>
                <a:t>Gracias</a:t>
              </a:r>
            </a:p>
          </p:txBody>
        </p:sp>
        <p:cxnSp>
          <p:nvCxnSpPr>
            <p:cNvPr id="7" name="Straight Connector 6">
              <a:extLst>
                <a:ext uri="{FF2B5EF4-FFF2-40B4-BE49-F238E27FC236}">
                  <a16:creationId xmlns:a16="http://schemas.microsoft.com/office/drawing/2014/main" id="{A446C408-47E2-4DF5-24A5-6E443F326D07}"/>
                </a:ext>
              </a:extLst>
            </p:cNvPr>
            <p:cNvCxnSpPr>
              <a:cxnSpLocks/>
            </p:cNvCxnSpPr>
            <p:nvPr/>
          </p:nvCxnSpPr>
          <p:spPr>
            <a:xfrm>
              <a:off x="16256" y="5322810"/>
              <a:ext cx="895745"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9319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20CD78-6C33-AFF5-5133-3EB9B1DD9D9E}"/>
              </a:ext>
            </a:extLst>
          </p:cNvPr>
          <p:cNvSpPr txBox="1"/>
          <p:nvPr/>
        </p:nvSpPr>
        <p:spPr>
          <a:xfrm>
            <a:off x="729915" y="1226488"/>
            <a:ext cx="6228824" cy="707886"/>
          </a:xfrm>
          <a:prstGeom prst="rect">
            <a:avLst/>
          </a:prstGeom>
          <a:noFill/>
        </p:spPr>
        <p:txBody>
          <a:bodyPr wrap="square" rtlCol="0">
            <a:spAutoFit/>
          </a:bodyPr>
          <a:lstStyle/>
          <a:p>
            <a:r>
              <a:rPr lang="en-PR" sz="4000" b="1">
                <a:solidFill>
                  <a:srgbClr val="721D20"/>
                </a:solidFill>
                <a:latin typeface="Tahoma" panose="020B0604030504040204" pitchFamily="34" charset="0"/>
                <a:ea typeface="Tahoma" panose="020B0604030504040204" pitchFamily="34" charset="0"/>
                <a:cs typeface="Tahoma" panose="020B0604030504040204" pitchFamily="34" charset="0"/>
              </a:rPr>
              <a:t>Método de Vinificación</a:t>
            </a:r>
            <a:endParaRPr lang="en-US" sz="4000">
              <a:solidFill>
                <a:schemeClr val="accent1"/>
              </a:solidFill>
              <a:latin typeface="+mj-lt"/>
            </a:endParaRPr>
          </a:p>
        </p:txBody>
      </p:sp>
      <p:sp>
        <p:nvSpPr>
          <p:cNvPr id="6" name="TextBox 5">
            <a:extLst>
              <a:ext uri="{FF2B5EF4-FFF2-40B4-BE49-F238E27FC236}">
                <a16:creationId xmlns:a16="http://schemas.microsoft.com/office/drawing/2014/main" id="{8EFD9891-DD45-AA81-81CC-21860D88E302}"/>
              </a:ext>
            </a:extLst>
          </p:cNvPr>
          <p:cNvSpPr txBox="1"/>
          <p:nvPr/>
        </p:nvSpPr>
        <p:spPr>
          <a:xfrm>
            <a:off x="729916" y="2294799"/>
            <a:ext cx="8639553" cy="3477875"/>
          </a:xfrm>
          <a:prstGeom prst="rect">
            <a:avLst/>
          </a:prstGeom>
          <a:noFill/>
        </p:spPr>
        <p:txBody>
          <a:bodyPr wrap="square" rtlCol="0">
            <a:spAutoFit/>
          </a:bodyPr>
          <a:lstStyle/>
          <a:p>
            <a:pPr marL="342900" indent="-342900">
              <a:lnSpc>
                <a:spcPct val="150000"/>
              </a:lnSpc>
              <a:buClr>
                <a:schemeClr val="accent1">
                  <a:lumMod val="60000"/>
                  <a:lumOff val="40000"/>
                </a:schemeClr>
              </a:buClr>
              <a:buFont typeface="Arial" panose="020B0604020202020204" pitchFamily="34" charset="0"/>
              <a:buChar char="•"/>
            </a:pPr>
            <a:r>
              <a:rPr lang="en-US" sz="2000" dirty="0">
                <a:latin typeface="Montserrat" pitchFamily="2" charset="77"/>
              </a:rPr>
              <a:t>Los </a:t>
            </a:r>
            <a:r>
              <a:rPr lang="en-US" sz="2000" dirty="0" err="1">
                <a:latin typeface="Montserrat" pitchFamily="2" charset="77"/>
              </a:rPr>
              <a:t>métodos</a:t>
            </a:r>
            <a:r>
              <a:rPr lang="en-US" sz="2000" dirty="0">
                <a:latin typeface="Montserrat" pitchFamily="2" charset="77"/>
              </a:rPr>
              <a:t> de </a:t>
            </a:r>
            <a:r>
              <a:rPr lang="en-US" sz="2000" dirty="0" err="1">
                <a:latin typeface="Montserrat" pitchFamily="2" charset="77"/>
              </a:rPr>
              <a:t>vinificación</a:t>
            </a:r>
            <a:r>
              <a:rPr lang="en-US" sz="2000" dirty="0">
                <a:latin typeface="Montserrat" pitchFamily="2" charset="77"/>
              </a:rPr>
              <a:t> son </a:t>
            </a:r>
            <a:r>
              <a:rPr lang="en-US" sz="2000" dirty="0" err="1">
                <a:latin typeface="Montserrat" pitchFamily="2" charset="77"/>
              </a:rPr>
              <a:t>bastante</a:t>
            </a:r>
            <a:r>
              <a:rPr lang="en-US" sz="2000" dirty="0">
                <a:latin typeface="Montserrat" pitchFamily="2" charset="77"/>
              </a:rPr>
              <a:t> </a:t>
            </a:r>
            <a:r>
              <a:rPr lang="en-US" sz="2000" dirty="0" err="1">
                <a:latin typeface="Montserrat" pitchFamily="2" charset="77"/>
              </a:rPr>
              <a:t>variados</a:t>
            </a:r>
            <a:endParaRPr lang="en-US" sz="2000" dirty="0">
              <a:latin typeface="Montserrat" pitchFamily="2" charset="77"/>
            </a:endParaRPr>
          </a:p>
          <a:p>
            <a:pPr marL="342900" indent="-342900">
              <a:lnSpc>
                <a:spcPct val="150000"/>
              </a:lnSpc>
              <a:buClr>
                <a:schemeClr val="accent1">
                  <a:lumMod val="60000"/>
                  <a:lumOff val="40000"/>
                </a:schemeClr>
              </a:buClr>
              <a:buFont typeface="Arial" panose="020B0604020202020204" pitchFamily="34" charset="0"/>
              <a:buChar char="•"/>
            </a:pPr>
            <a:r>
              <a:rPr lang="en-US" sz="2000" dirty="0" err="1">
                <a:latin typeface="Montserrat" pitchFamily="2" charset="77"/>
              </a:rPr>
              <a:t>Productores</a:t>
            </a:r>
            <a:r>
              <a:rPr lang="en-US" sz="2000" dirty="0">
                <a:latin typeface="Montserrat" pitchFamily="2" charset="77"/>
              </a:rPr>
              <a:t> </a:t>
            </a:r>
            <a:r>
              <a:rPr lang="en-US" sz="2000" dirty="0" err="1">
                <a:latin typeface="Montserrat" pitchFamily="2" charset="77"/>
              </a:rPr>
              <a:t>como</a:t>
            </a:r>
            <a:r>
              <a:rPr lang="en-US" sz="2000" dirty="0">
                <a:latin typeface="Montserrat" pitchFamily="2" charset="77"/>
              </a:rPr>
              <a:t> Domaine Santa Duc y Château de Saint-</a:t>
            </a:r>
            <a:r>
              <a:rPr lang="en-US" sz="2000" dirty="0" err="1">
                <a:latin typeface="Montserrat" pitchFamily="2" charset="77"/>
              </a:rPr>
              <a:t>Cosme</a:t>
            </a:r>
            <a:r>
              <a:rPr lang="en-US" sz="2000" dirty="0">
                <a:latin typeface="Montserrat" pitchFamily="2" charset="77"/>
              </a:rPr>
              <a:t> </a:t>
            </a:r>
            <a:r>
              <a:rPr lang="en-US" sz="2000" dirty="0" err="1">
                <a:latin typeface="Montserrat" pitchFamily="2" charset="77"/>
              </a:rPr>
              <a:t>han</a:t>
            </a:r>
            <a:r>
              <a:rPr lang="en-US" sz="2000" dirty="0">
                <a:latin typeface="Montserrat" pitchFamily="2" charset="77"/>
              </a:rPr>
              <a:t> </a:t>
            </a:r>
            <a:r>
              <a:rPr lang="en-US" sz="2000" dirty="0" err="1">
                <a:latin typeface="Montserrat" pitchFamily="2" charset="77"/>
              </a:rPr>
              <a:t>mejorado</a:t>
            </a:r>
            <a:r>
              <a:rPr lang="en-US" sz="2000" dirty="0">
                <a:latin typeface="Montserrat" pitchFamily="2" charset="77"/>
              </a:rPr>
              <a:t> </a:t>
            </a:r>
            <a:r>
              <a:rPr lang="en-US" sz="2000" dirty="0" err="1">
                <a:latin typeface="Montserrat" pitchFamily="2" charset="77"/>
              </a:rPr>
              <a:t>su</a:t>
            </a:r>
            <a:r>
              <a:rPr lang="en-US" sz="2000" dirty="0">
                <a:latin typeface="Montserrat" pitchFamily="2" charset="77"/>
              </a:rPr>
              <a:t> </a:t>
            </a:r>
            <a:r>
              <a:rPr lang="en-US" sz="2000" dirty="0" err="1">
                <a:latin typeface="Montserrat" pitchFamily="2" charset="77"/>
              </a:rPr>
              <a:t>técnica</a:t>
            </a:r>
            <a:r>
              <a:rPr lang="en-US" sz="2000" dirty="0">
                <a:latin typeface="Montserrat" pitchFamily="2" charset="77"/>
              </a:rPr>
              <a:t> hasta </a:t>
            </a:r>
            <a:r>
              <a:rPr lang="en-US" sz="2000" dirty="0" err="1">
                <a:latin typeface="Montserrat" pitchFamily="2" charset="77"/>
              </a:rPr>
              <a:t>el</a:t>
            </a:r>
            <a:r>
              <a:rPr lang="en-US" sz="2000" dirty="0">
                <a:latin typeface="Montserrat" pitchFamily="2" charset="77"/>
              </a:rPr>
              <a:t> punto que sus vinos se </a:t>
            </a:r>
            <a:r>
              <a:rPr lang="en-US" sz="2000" dirty="0" err="1">
                <a:latin typeface="Montserrat" pitchFamily="2" charset="77"/>
              </a:rPr>
              <a:t>acercan</a:t>
            </a:r>
            <a:r>
              <a:rPr lang="en-US" sz="2000" dirty="0">
                <a:latin typeface="Montserrat" pitchFamily="2" charset="77"/>
              </a:rPr>
              <a:t> </a:t>
            </a:r>
            <a:r>
              <a:rPr lang="en-US" sz="2000" dirty="0" err="1">
                <a:latin typeface="Montserrat" pitchFamily="2" charset="77"/>
              </a:rPr>
              <a:t>mucho</a:t>
            </a:r>
            <a:r>
              <a:rPr lang="en-US" sz="2000" dirty="0">
                <a:latin typeface="Montserrat" pitchFamily="2" charset="77"/>
              </a:rPr>
              <a:t> a </a:t>
            </a:r>
            <a:r>
              <a:rPr lang="en-US" sz="2000" dirty="0" err="1">
                <a:latin typeface="Montserrat" pitchFamily="2" charset="77"/>
              </a:rPr>
              <a:t>los</a:t>
            </a:r>
            <a:r>
              <a:rPr lang="en-US" sz="2000" dirty="0">
                <a:latin typeface="Montserrat" pitchFamily="2" charset="77"/>
              </a:rPr>
              <a:t> </a:t>
            </a:r>
            <a:r>
              <a:rPr lang="en-US" sz="2000" dirty="0" err="1">
                <a:latin typeface="Montserrat" pitchFamily="2" charset="77"/>
              </a:rPr>
              <a:t>borgoñones</a:t>
            </a:r>
            <a:r>
              <a:rPr lang="en-US" sz="2000" dirty="0">
                <a:latin typeface="Montserrat" pitchFamily="2" charset="77"/>
              </a:rPr>
              <a:t>. </a:t>
            </a:r>
          </a:p>
          <a:p>
            <a:pPr marL="342900" indent="-342900">
              <a:lnSpc>
                <a:spcPct val="150000"/>
              </a:lnSpc>
              <a:buClr>
                <a:schemeClr val="accent1">
                  <a:lumMod val="60000"/>
                  <a:lumOff val="40000"/>
                </a:schemeClr>
              </a:buClr>
              <a:buFont typeface="Arial" panose="020B0604020202020204" pitchFamily="34" charset="0"/>
              <a:buChar char="•"/>
            </a:pPr>
            <a:r>
              <a:rPr lang="en-US" sz="2000" dirty="0">
                <a:latin typeface="Montserrat" pitchFamily="2" charset="77"/>
              </a:rPr>
              <a:t>Saint-</a:t>
            </a:r>
            <a:r>
              <a:rPr lang="en-US" sz="2000" dirty="0" err="1">
                <a:latin typeface="Montserrat" pitchFamily="2" charset="77"/>
              </a:rPr>
              <a:t>Péray</a:t>
            </a:r>
            <a:r>
              <a:rPr lang="en-US" sz="2000" dirty="0">
                <a:latin typeface="Montserrat" pitchFamily="2" charset="77"/>
              </a:rPr>
              <a:t> (AOC) Norte del </a:t>
            </a:r>
            <a:r>
              <a:rPr lang="en-US" sz="2000" dirty="0" err="1">
                <a:latin typeface="Montserrat" pitchFamily="2" charset="77"/>
              </a:rPr>
              <a:t>Ródano</a:t>
            </a:r>
            <a:r>
              <a:rPr lang="en-US" sz="2000" dirty="0">
                <a:latin typeface="Montserrat" pitchFamily="2" charset="77"/>
              </a:rPr>
              <a:t> </a:t>
            </a:r>
          </a:p>
          <a:p>
            <a:pPr marL="800100" lvl="1" indent="-342900">
              <a:lnSpc>
                <a:spcPct val="150000"/>
              </a:lnSpc>
              <a:buClr>
                <a:schemeClr val="accent1">
                  <a:lumMod val="60000"/>
                  <a:lumOff val="40000"/>
                </a:schemeClr>
              </a:buClr>
              <a:buFont typeface="Arial" panose="020B0604020202020204" pitchFamily="34" charset="0"/>
              <a:buChar char="•"/>
            </a:pPr>
            <a:r>
              <a:rPr lang="en-US" sz="2000" dirty="0" err="1">
                <a:latin typeface="Montserrat" pitchFamily="2" charset="77"/>
              </a:rPr>
              <a:t>Método</a:t>
            </a:r>
            <a:r>
              <a:rPr lang="en-US" sz="2000" dirty="0">
                <a:latin typeface="Montserrat" pitchFamily="2" charset="77"/>
              </a:rPr>
              <a:t> </a:t>
            </a:r>
            <a:r>
              <a:rPr lang="en-US" sz="2000" dirty="0" err="1">
                <a:latin typeface="Montserrat" pitchFamily="2" charset="77"/>
              </a:rPr>
              <a:t>tradicional</a:t>
            </a:r>
            <a:r>
              <a:rPr lang="en-US" sz="2000" dirty="0">
                <a:latin typeface="Montserrat" pitchFamily="2" charset="77"/>
              </a:rPr>
              <a:t> Champenoise</a:t>
            </a:r>
          </a:p>
          <a:p>
            <a:pPr marL="342900" indent="-342900">
              <a:buClr>
                <a:schemeClr val="accent1">
                  <a:lumMod val="60000"/>
                  <a:lumOff val="40000"/>
                </a:schemeClr>
              </a:buClr>
              <a:buFont typeface="Arial" panose="020B0604020202020204" pitchFamily="34" charset="0"/>
              <a:buChar char="•"/>
            </a:pPr>
            <a:endParaRPr lang="en-US" sz="2000" dirty="0">
              <a:latin typeface="Montserrat" pitchFamily="2" charset="77"/>
            </a:endParaRPr>
          </a:p>
          <a:p>
            <a:pPr marL="342900" indent="-342900">
              <a:buClr>
                <a:schemeClr val="accent1">
                  <a:lumMod val="60000"/>
                  <a:lumOff val="40000"/>
                </a:schemeClr>
              </a:buClr>
              <a:buFont typeface="Arial" panose="020B0604020202020204" pitchFamily="34" charset="0"/>
              <a:buChar char="•"/>
            </a:pPr>
            <a:endParaRPr lang="en-PR" sz="2000" dirty="0">
              <a:latin typeface="Montserrat" pitchFamily="2" charset="77"/>
            </a:endParaRPr>
          </a:p>
        </p:txBody>
      </p:sp>
      <p:cxnSp>
        <p:nvCxnSpPr>
          <p:cNvPr id="4" name="Straight Connector 3">
            <a:extLst>
              <a:ext uri="{FF2B5EF4-FFF2-40B4-BE49-F238E27FC236}">
                <a16:creationId xmlns:a16="http://schemas.microsoft.com/office/drawing/2014/main" id="{39451E65-D04D-CA2B-C181-5DF1C9AF6ADE}"/>
              </a:ext>
            </a:extLst>
          </p:cNvPr>
          <p:cNvCxnSpPr>
            <a:cxnSpLocks/>
          </p:cNvCxnSpPr>
          <p:nvPr/>
        </p:nvCxnSpPr>
        <p:spPr>
          <a:xfrm>
            <a:off x="729916" y="1934374"/>
            <a:ext cx="604284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C1AC86A-0A7D-FAF7-4EBD-97FCC4615DCF}"/>
              </a:ext>
            </a:extLst>
          </p:cNvPr>
          <p:cNvPicPr>
            <a:picLocks noChangeAspect="1"/>
          </p:cNvPicPr>
          <p:nvPr/>
        </p:nvPicPr>
        <p:blipFill>
          <a:blip r:embed="rId3"/>
          <a:stretch>
            <a:fillRect/>
          </a:stretch>
        </p:blipFill>
        <p:spPr>
          <a:xfrm>
            <a:off x="9292638" y="556369"/>
            <a:ext cx="2169446" cy="1783106"/>
          </a:xfrm>
          <a:prstGeom prst="rect">
            <a:avLst/>
          </a:prstGeom>
        </p:spPr>
      </p:pic>
      <p:sp>
        <p:nvSpPr>
          <p:cNvPr id="9" name="TextBox 8">
            <a:extLst>
              <a:ext uri="{FF2B5EF4-FFF2-40B4-BE49-F238E27FC236}">
                <a16:creationId xmlns:a16="http://schemas.microsoft.com/office/drawing/2014/main" id="{71202312-9CBA-49CD-4916-77B883918531}"/>
              </a:ext>
            </a:extLst>
          </p:cNvPr>
          <p:cNvSpPr txBox="1"/>
          <p:nvPr/>
        </p:nvSpPr>
        <p:spPr>
          <a:xfrm>
            <a:off x="9369469" y="6286987"/>
            <a:ext cx="2565646" cy="230832"/>
          </a:xfrm>
          <a:prstGeom prst="rect">
            <a:avLst/>
          </a:prstGeom>
          <a:noFill/>
        </p:spPr>
        <p:txBody>
          <a:bodyPr wrap="square" rtlCol="0">
            <a:spAutoFit/>
          </a:bodyPr>
          <a:lstStyle/>
          <a:p>
            <a:pPr algn="r"/>
            <a:r>
              <a:rPr lang="en-US" sz="900" err="1">
                <a:solidFill>
                  <a:schemeClr val="bg1">
                    <a:lumMod val="50000"/>
                  </a:schemeClr>
                </a:solidFill>
                <a:latin typeface="Prata" panose="00000500000000000000" pitchFamily="2" charset="0"/>
              </a:rPr>
              <a:t>Côtes</a:t>
            </a:r>
            <a:r>
              <a:rPr lang="en-US" sz="900">
                <a:solidFill>
                  <a:schemeClr val="bg1">
                    <a:lumMod val="50000"/>
                  </a:schemeClr>
                </a:solidFill>
                <a:latin typeface="Prata" panose="00000500000000000000" pitchFamily="2" charset="0"/>
              </a:rPr>
              <a:t>-du-Rhône | </a:t>
            </a:r>
            <a:r>
              <a:rPr lang="en-US" sz="900" err="1">
                <a:solidFill>
                  <a:schemeClr val="bg1">
                    <a:lumMod val="50000"/>
                  </a:schemeClr>
                </a:solidFill>
                <a:latin typeface="Prata" panose="00000500000000000000" pitchFamily="2" charset="0"/>
              </a:rPr>
              <a:t>Sammar</a:t>
            </a:r>
            <a:r>
              <a:rPr lang="en-US" sz="900">
                <a:solidFill>
                  <a:schemeClr val="bg1">
                    <a:lumMod val="50000"/>
                  </a:schemeClr>
                </a:solidFill>
                <a:latin typeface="Prata" panose="00000500000000000000" pitchFamily="2" charset="0"/>
              </a:rPr>
              <a:t> Saleh Castillo</a:t>
            </a:r>
          </a:p>
        </p:txBody>
      </p:sp>
    </p:spTree>
    <p:extLst>
      <p:ext uri="{BB962C8B-B14F-4D97-AF65-F5344CB8AC3E}">
        <p14:creationId xmlns:p14="http://schemas.microsoft.com/office/powerpoint/2010/main" val="3143277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20CD78-6C33-AFF5-5133-3EB9B1DD9D9E}"/>
              </a:ext>
            </a:extLst>
          </p:cNvPr>
          <p:cNvSpPr txBox="1"/>
          <p:nvPr/>
        </p:nvSpPr>
        <p:spPr>
          <a:xfrm>
            <a:off x="729914" y="840091"/>
            <a:ext cx="6228824" cy="707886"/>
          </a:xfrm>
          <a:prstGeom prst="rect">
            <a:avLst/>
          </a:prstGeom>
          <a:noFill/>
        </p:spPr>
        <p:txBody>
          <a:bodyPr wrap="square" rtlCol="0">
            <a:spAutoFit/>
          </a:bodyPr>
          <a:lstStyle/>
          <a:p>
            <a:r>
              <a:rPr lang="en-PR" sz="4000" b="1">
                <a:solidFill>
                  <a:srgbClr val="721D20"/>
                </a:solidFill>
                <a:latin typeface="Tahoma" panose="020B0604030504040204" pitchFamily="34" charset="0"/>
                <a:ea typeface="Tahoma" panose="020B0604030504040204" pitchFamily="34" charset="0"/>
                <a:cs typeface="Tahoma" panose="020B0604030504040204" pitchFamily="34" charset="0"/>
              </a:rPr>
              <a:t>Clima de la Región</a:t>
            </a:r>
            <a:endParaRPr lang="en-US" sz="4000">
              <a:solidFill>
                <a:schemeClr val="accent1"/>
              </a:solidFill>
              <a:latin typeface="+mj-lt"/>
            </a:endParaRPr>
          </a:p>
        </p:txBody>
      </p:sp>
      <p:sp>
        <p:nvSpPr>
          <p:cNvPr id="6" name="TextBox 5">
            <a:extLst>
              <a:ext uri="{FF2B5EF4-FFF2-40B4-BE49-F238E27FC236}">
                <a16:creationId xmlns:a16="http://schemas.microsoft.com/office/drawing/2014/main" id="{8EFD9891-DD45-AA81-81CC-21860D88E302}"/>
              </a:ext>
            </a:extLst>
          </p:cNvPr>
          <p:cNvSpPr txBox="1"/>
          <p:nvPr/>
        </p:nvSpPr>
        <p:spPr>
          <a:xfrm>
            <a:off x="645693" y="5374747"/>
            <a:ext cx="5672579" cy="584775"/>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sz="1600">
                <a:latin typeface="Montserrat" pitchFamily="2" charset="77"/>
              </a:rPr>
              <a:t>Mas </a:t>
            </a:r>
            <a:r>
              <a:rPr lang="en-US" sz="1600" err="1">
                <a:latin typeface="Montserrat" pitchFamily="2" charset="77"/>
              </a:rPr>
              <a:t>cálido</a:t>
            </a:r>
            <a:r>
              <a:rPr lang="en-US" sz="1600">
                <a:latin typeface="Montserrat" pitchFamily="2" charset="77"/>
              </a:rPr>
              <a:t> y con </a:t>
            </a:r>
            <a:r>
              <a:rPr lang="en-US" sz="1600" err="1">
                <a:latin typeface="Montserrat" pitchFamily="2" charset="77"/>
              </a:rPr>
              <a:t>vientos</a:t>
            </a:r>
            <a:r>
              <a:rPr lang="en-US" sz="1600">
                <a:latin typeface="Montserrat" pitchFamily="2" charset="77"/>
              </a:rPr>
              <a:t> </a:t>
            </a:r>
            <a:r>
              <a:rPr lang="en-US" sz="1600" err="1">
                <a:latin typeface="Montserrat" pitchFamily="2" charset="77"/>
              </a:rPr>
              <a:t>intensos</a:t>
            </a:r>
            <a:r>
              <a:rPr lang="en-US" sz="1600">
                <a:latin typeface="Montserrat" pitchFamily="2" charset="77"/>
              </a:rPr>
              <a:t> </a:t>
            </a:r>
            <a:r>
              <a:rPr lang="en-US" sz="1600" err="1">
                <a:latin typeface="Montserrat" pitchFamily="2" charset="77"/>
              </a:rPr>
              <a:t>regulares</a:t>
            </a:r>
            <a:r>
              <a:rPr lang="en-US" sz="1600">
                <a:latin typeface="Montserrat" pitchFamily="2" charset="77"/>
              </a:rPr>
              <a:t> del </a:t>
            </a:r>
            <a:r>
              <a:rPr lang="en-US" sz="1600" err="1">
                <a:latin typeface="Montserrat" pitchFamily="2" charset="77"/>
              </a:rPr>
              <a:t>noroeste</a:t>
            </a:r>
            <a:r>
              <a:rPr lang="en-US" sz="1600">
                <a:latin typeface="Montserrat" pitchFamily="2" charset="77"/>
              </a:rPr>
              <a:t>. “Mistral”</a:t>
            </a:r>
          </a:p>
        </p:txBody>
      </p:sp>
      <p:cxnSp>
        <p:nvCxnSpPr>
          <p:cNvPr id="4" name="Straight Connector 3">
            <a:extLst>
              <a:ext uri="{FF2B5EF4-FFF2-40B4-BE49-F238E27FC236}">
                <a16:creationId xmlns:a16="http://schemas.microsoft.com/office/drawing/2014/main" id="{39451E65-D04D-CA2B-C181-5DF1C9AF6ADE}"/>
              </a:ext>
            </a:extLst>
          </p:cNvPr>
          <p:cNvCxnSpPr>
            <a:cxnSpLocks/>
          </p:cNvCxnSpPr>
          <p:nvPr/>
        </p:nvCxnSpPr>
        <p:spPr>
          <a:xfrm>
            <a:off x="729914" y="1574723"/>
            <a:ext cx="4911467"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28EFAF3-6E47-36BD-3637-FD13F6AF5F9B}"/>
              </a:ext>
            </a:extLst>
          </p:cNvPr>
          <p:cNvSpPr txBox="1"/>
          <p:nvPr/>
        </p:nvSpPr>
        <p:spPr>
          <a:xfrm>
            <a:off x="729914" y="4822253"/>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Mediterráneo</a:t>
            </a:r>
            <a:endParaRPr lang="en-PR" b="1">
              <a:solidFill>
                <a:schemeClr val="tx1">
                  <a:lumMod val="65000"/>
                  <a:lumOff val="35000"/>
                </a:schemeClr>
              </a:solidFill>
              <a:latin typeface="Montserrat" pitchFamily="2" charset="77"/>
            </a:endParaRPr>
          </a:p>
        </p:txBody>
      </p:sp>
      <p:sp>
        <p:nvSpPr>
          <p:cNvPr id="11" name="TextBox 10">
            <a:extLst>
              <a:ext uri="{FF2B5EF4-FFF2-40B4-BE49-F238E27FC236}">
                <a16:creationId xmlns:a16="http://schemas.microsoft.com/office/drawing/2014/main" id="{0903FCDA-27AD-B764-A426-D39859E1FA11}"/>
              </a:ext>
            </a:extLst>
          </p:cNvPr>
          <p:cNvSpPr txBox="1"/>
          <p:nvPr/>
        </p:nvSpPr>
        <p:spPr>
          <a:xfrm>
            <a:off x="729915" y="2584199"/>
            <a:ext cx="6228823" cy="1569660"/>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sz="1600">
                <a:latin typeface="Montserrat" pitchFamily="2" charset="77"/>
              </a:rPr>
              <a:t>El </a:t>
            </a:r>
            <a:r>
              <a:rPr lang="en-US" sz="1600" err="1">
                <a:latin typeface="Montserrat" pitchFamily="2" charset="77"/>
              </a:rPr>
              <a:t>clima</a:t>
            </a:r>
            <a:r>
              <a:rPr lang="en-US" sz="1600">
                <a:latin typeface="Montserrat" pitchFamily="2" charset="77"/>
              </a:rPr>
              <a:t> es "continental": </a:t>
            </a:r>
            <a:r>
              <a:rPr lang="en-US" sz="1600" err="1">
                <a:latin typeface="Montserrat" pitchFamily="2" charset="77"/>
              </a:rPr>
              <a:t>veranos</a:t>
            </a:r>
            <a:r>
              <a:rPr lang="en-US" sz="1600">
                <a:latin typeface="Montserrat" pitchFamily="2" charset="77"/>
              </a:rPr>
              <a:t> </a:t>
            </a:r>
            <a:r>
              <a:rPr lang="en-US" sz="1600" err="1">
                <a:latin typeface="Montserrat" pitchFamily="2" charset="77"/>
              </a:rPr>
              <a:t>calurosos</a:t>
            </a:r>
            <a:r>
              <a:rPr lang="en-US" sz="1600">
                <a:latin typeface="Montserrat" pitchFamily="2" charset="77"/>
              </a:rPr>
              <a:t>, </a:t>
            </a:r>
            <a:r>
              <a:rPr lang="en-US" sz="1600" err="1">
                <a:latin typeface="Montserrat" pitchFamily="2" charset="77"/>
              </a:rPr>
              <a:t>inviernos</a:t>
            </a:r>
            <a:r>
              <a:rPr lang="en-US" sz="1600">
                <a:latin typeface="Montserrat" pitchFamily="2" charset="77"/>
              </a:rPr>
              <a:t> </a:t>
            </a:r>
            <a:r>
              <a:rPr lang="en-US" sz="1600" err="1">
                <a:latin typeface="Montserrat" pitchFamily="2" charset="77"/>
              </a:rPr>
              <a:t>fríos</a:t>
            </a:r>
            <a:r>
              <a:rPr lang="en-US" sz="1600">
                <a:latin typeface="Montserrat" pitchFamily="2" charset="77"/>
              </a:rPr>
              <a:t> y </a:t>
            </a:r>
            <a:r>
              <a:rPr lang="en-US" sz="1600" err="1">
                <a:latin typeface="Montserrat" pitchFamily="2" charset="77"/>
              </a:rPr>
              <a:t>precipitaciones</a:t>
            </a:r>
            <a:r>
              <a:rPr lang="en-US" sz="1600">
                <a:latin typeface="Montserrat" pitchFamily="2" charset="77"/>
              </a:rPr>
              <a:t> </a:t>
            </a:r>
            <a:r>
              <a:rPr lang="en-US" sz="1600" err="1">
                <a:latin typeface="Montserrat" pitchFamily="2" charset="77"/>
              </a:rPr>
              <a:t>durante</a:t>
            </a:r>
            <a:r>
              <a:rPr lang="en-US" sz="1600">
                <a:latin typeface="Montserrat" pitchFamily="2" charset="77"/>
              </a:rPr>
              <a:t> </a:t>
            </a:r>
            <a:r>
              <a:rPr lang="en-US" sz="1600" err="1">
                <a:latin typeface="Montserrat" pitchFamily="2" charset="77"/>
              </a:rPr>
              <a:t>todo</a:t>
            </a:r>
            <a:r>
              <a:rPr lang="en-US" sz="1600">
                <a:latin typeface="Montserrat" pitchFamily="2" charset="77"/>
              </a:rPr>
              <a:t> </a:t>
            </a:r>
            <a:r>
              <a:rPr lang="en-US" sz="1600" err="1">
                <a:latin typeface="Montserrat" pitchFamily="2" charset="77"/>
              </a:rPr>
              <a:t>el</a:t>
            </a:r>
            <a:r>
              <a:rPr lang="en-US" sz="1600">
                <a:latin typeface="Montserrat" pitchFamily="2" charset="77"/>
              </a:rPr>
              <a:t> </a:t>
            </a:r>
            <a:r>
              <a:rPr lang="en-US" sz="1600" err="1">
                <a:latin typeface="Montserrat" pitchFamily="2" charset="77"/>
              </a:rPr>
              <a:t>año</a:t>
            </a:r>
            <a:r>
              <a:rPr lang="en-US" sz="1600">
                <a:latin typeface="Montserrat" pitchFamily="2" charset="77"/>
              </a:rPr>
              <a:t>.</a:t>
            </a:r>
          </a:p>
          <a:p>
            <a:pPr>
              <a:buClr>
                <a:schemeClr val="accent1">
                  <a:lumMod val="60000"/>
                  <a:lumOff val="40000"/>
                </a:schemeClr>
              </a:buClr>
            </a:pPr>
            <a:endParaRPr lang="en-US" sz="1600">
              <a:latin typeface="Montserrat" pitchFamily="2" charset="77"/>
            </a:endParaRPr>
          </a:p>
          <a:p>
            <a:pPr marL="342900" indent="-342900">
              <a:buClr>
                <a:schemeClr val="accent1">
                  <a:lumMod val="60000"/>
                  <a:lumOff val="40000"/>
                </a:schemeClr>
              </a:buClr>
              <a:buFont typeface="Arial" panose="020B0604020202020204" pitchFamily="34" charset="0"/>
              <a:buChar char="•"/>
            </a:pPr>
            <a:r>
              <a:rPr lang="en-US" sz="1600" err="1">
                <a:latin typeface="Montserrat" pitchFamily="2" charset="77"/>
              </a:rPr>
              <a:t>Principales</a:t>
            </a:r>
            <a:r>
              <a:rPr lang="en-US" sz="1600">
                <a:latin typeface="Montserrat" pitchFamily="2" charset="77"/>
              </a:rPr>
              <a:t> </a:t>
            </a:r>
            <a:r>
              <a:rPr lang="en-US" sz="1600" err="1">
                <a:latin typeface="Montserrat" pitchFamily="2" charset="77"/>
              </a:rPr>
              <a:t>peligros</a:t>
            </a:r>
            <a:r>
              <a:rPr lang="en-US" sz="1600">
                <a:latin typeface="Montserrat" pitchFamily="2" charset="77"/>
              </a:rPr>
              <a:t> </a:t>
            </a:r>
            <a:r>
              <a:rPr lang="en-US" sz="1600" err="1">
                <a:latin typeface="Montserrat" pitchFamily="2" charset="77"/>
              </a:rPr>
              <a:t>vitícolas</a:t>
            </a:r>
            <a:r>
              <a:rPr lang="en-US" sz="1600">
                <a:latin typeface="Montserrat" pitchFamily="2" charset="77"/>
              </a:rPr>
              <a:t>:</a:t>
            </a:r>
          </a:p>
          <a:p>
            <a:pPr marL="800100" lvl="1" indent="-342900">
              <a:buClr>
                <a:schemeClr val="accent1">
                  <a:lumMod val="60000"/>
                  <a:lumOff val="40000"/>
                </a:schemeClr>
              </a:buClr>
              <a:buFont typeface="Arial" panose="020B0604020202020204" pitchFamily="34" charset="0"/>
              <a:buChar char="•"/>
            </a:pPr>
            <a:r>
              <a:rPr lang="en-US" sz="1600">
                <a:latin typeface="Montserrat" pitchFamily="2" charset="77"/>
              </a:rPr>
              <a:t>Mal </a:t>
            </a:r>
            <a:r>
              <a:rPr lang="en-US" sz="1600" err="1">
                <a:latin typeface="Montserrat" pitchFamily="2" charset="77"/>
              </a:rPr>
              <a:t>tiempo</a:t>
            </a:r>
            <a:r>
              <a:rPr lang="en-US" sz="1600">
                <a:latin typeface="Montserrat" pitchFamily="2" charset="77"/>
              </a:rPr>
              <a:t> </a:t>
            </a:r>
            <a:r>
              <a:rPr lang="en-US" sz="1600" err="1">
                <a:latin typeface="Montserrat" pitchFamily="2" charset="77"/>
              </a:rPr>
              <a:t>duante</a:t>
            </a:r>
            <a:r>
              <a:rPr lang="en-US" sz="1600">
                <a:latin typeface="Montserrat" pitchFamily="2" charset="77"/>
              </a:rPr>
              <a:t> la </a:t>
            </a:r>
            <a:r>
              <a:rPr lang="en-US" sz="1600" err="1">
                <a:latin typeface="Montserrat" pitchFamily="2" charset="77"/>
              </a:rPr>
              <a:t>floración</a:t>
            </a:r>
            <a:r>
              <a:rPr lang="en-US" sz="1600">
                <a:latin typeface="Montserrat" pitchFamily="2" charset="77"/>
              </a:rPr>
              <a:t>, </a:t>
            </a:r>
            <a:r>
              <a:rPr lang="en-US" sz="1600" err="1">
                <a:latin typeface="Montserrat" pitchFamily="2" charset="77"/>
              </a:rPr>
              <a:t>enfermedades</a:t>
            </a:r>
            <a:r>
              <a:rPr lang="en-US" sz="1600">
                <a:latin typeface="Montserrat" pitchFamily="2" charset="77"/>
              </a:rPr>
              <a:t> </a:t>
            </a:r>
            <a:r>
              <a:rPr lang="en-US" sz="1600" err="1">
                <a:latin typeface="Montserrat" pitchFamily="2" charset="77"/>
              </a:rPr>
              <a:t>fúngicas</a:t>
            </a:r>
            <a:r>
              <a:rPr lang="en-US" sz="1600">
                <a:latin typeface="Montserrat" pitchFamily="2" charset="77"/>
              </a:rPr>
              <a:t> y </a:t>
            </a:r>
            <a:r>
              <a:rPr lang="en-US" sz="1600" err="1">
                <a:latin typeface="Montserrat" pitchFamily="2" charset="77"/>
              </a:rPr>
              <a:t>granizo</a:t>
            </a:r>
            <a:endParaRPr lang="en-US" sz="1600">
              <a:latin typeface="Montserrat" pitchFamily="2" charset="77"/>
            </a:endParaRPr>
          </a:p>
        </p:txBody>
      </p:sp>
      <p:sp>
        <p:nvSpPr>
          <p:cNvPr id="12" name="TextBox 11">
            <a:extLst>
              <a:ext uri="{FF2B5EF4-FFF2-40B4-BE49-F238E27FC236}">
                <a16:creationId xmlns:a16="http://schemas.microsoft.com/office/drawing/2014/main" id="{50851D64-E6C1-596C-3BCC-694E3E5F5C4B}"/>
              </a:ext>
            </a:extLst>
          </p:cNvPr>
          <p:cNvSpPr txBox="1"/>
          <p:nvPr/>
        </p:nvSpPr>
        <p:spPr>
          <a:xfrm>
            <a:off x="729914" y="1885907"/>
            <a:ext cx="4409644" cy="461024"/>
          </a:xfrm>
          <a:prstGeom prst="rect">
            <a:avLst/>
          </a:prstGeom>
          <a:noFill/>
        </p:spPr>
        <p:txBody>
          <a:bodyPr wrap="square" rtlCol="0">
            <a:spAutoFit/>
          </a:bodyPr>
          <a:lstStyle/>
          <a:p>
            <a:pPr>
              <a:lnSpc>
                <a:spcPct val="150000"/>
              </a:lnSpc>
              <a:buClr>
                <a:schemeClr val="accent1">
                  <a:lumMod val="60000"/>
                  <a:lumOff val="40000"/>
                </a:schemeClr>
              </a:buClr>
            </a:pPr>
            <a:r>
              <a:rPr lang="en-US" b="1">
                <a:solidFill>
                  <a:schemeClr val="tx1">
                    <a:lumMod val="65000"/>
                    <a:lumOff val="35000"/>
                  </a:schemeClr>
                </a:solidFill>
                <a:latin typeface="Montserrat" pitchFamily="2" charset="77"/>
              </a:rPr>
              <a:t>Norte del Valle de </a:t>
            </a:r>
            <a:r>
              <a:rPr lang="en-US" b="1" err="1">
                <a:solidFill>
                  <a:schemeClr val="tx1">
                    <a:lumMod val="65000"/>
                    <a:lumOff val="35000"/>
                  </a:schemeClr>
                </a:solidFill>
                <a:latin typeface="Montserrat" pitchFamily="2" charset="77"/>
              </a:rPr>
              <a:t>Ródano</a:t>
            </a:r>
            <a:endParaRPr lang="en-PR" b="1">
              <a:solidFill>
                <a:schemeClr val="tx1">
                  <a:lumMod val="65000"/>
                  <a:lumOff val="35000"/>
                </a:schemeClr>
              </a:solidFill>
              <a:latin typeface="Montserrat" pitchFamily="2" charset="77"/>
            </a:endParaRPr>
          </a:p>
        </p:txBody>
      </p:sp>
      <p:sp>
        <p:nvSpPr>
          <p:cNvPr id="15" name="TextBox 14">
            <a:extLst>
              <a:ext uri="{FF2B5EF4-FFF2-40B4-BE49-F238E27FC236}">
                <a16:creationId xmlns:a16="http://schemas.microsoft.com/office/drawing/2014/main" id="{986CA6B9-343B-A30D-EA4E-10FECE947BA3}"/>
              </a:ext>
            </a:extLst>
          </p:cNvPr>
          <p:cNvSpPr txBox="1"/>
          <p:nvPr/>
        </p:nvSpPr>
        <p:spPr>
          <a:xfrm>
            <a:off x="7394027" y="850121"/>
            <a:ext cx="4541088" cy="615105"/>
          </a:xfrm>
          <a:prstGeom prst="rect">
            <a:avLst/>
          </a:prstGeom>
          <a:noFill/>
        </p:spPr>
        <p:txBody>
          <a:bodyPr wrap="square" rtlCol="0">
            <a:spAutoFit/>
          </a:bodyPr>
          <a:lstStyle/>
          <a:p>
            <a:pPr algn="ctr">
              <a:lnSpc>
                <a:spcPct val="150000"/>
              </a:lnSpc>
              <a:buClr>
                <a:schemeClr val="accent1">
                  <a:lumMod val="60000"/>
                  <a:lumOff val="40000"/>
                </a:schemeClr>
              </a:buClr>
            </a:pPr>
            <a:r>
              <a:rPr lang="en-US" sz="1200" b="1" err="1">
                <a:solidFill>
                  <a:schemeClr val="tx1">
                    <a:lumMod val="65000"/>
                    <a:lumOff val="35000"/>
                  </a:schemeClr>
                </a:solidFill>
                <a:latin typeface="Montserrat" pitchFamily="2" charset="77"/>
              </a:rPr>
              <a:t>Temperatura</a:t>
            </a:r>
            <a:r>
              <a:rPr lang="en-US" sz="1200" b="1">
                <a:solidFill>
                  <a:schemeClr val="tx1">
                    <a:lumMod val="65000"/>
                    <a:lumOff val="35000"/>
                  </a:schemeClr>
                </a:solidFill>
                <a:latin typeface="Montserrat" pitchFamily="2" charset="77"/>
              </a:rPr>
              <a:t> media </a:t>
            </a:r>
            <a:r>
              <a:rPr lang="en-US" sz="1200" b="1" err="1">
                <a:solidFill>
                  <a:schemeClr val="tx1">
                    <a:lumMod val="65000"/>
                    <a:lumOff val="35000"/>
                  </a:schemeClr>
                </a:solidFill>
                <a:latin typeface="Montserrat" pitchFamily="2" charset="77"/>
              </a:rPr>
              <a:t>en</a:t>
            </a:r>
            <a:r>
              <a:rPr lang="en-US" sz="1200" b="1">
                <a:solidFill>
                  <a:schemeClr val="tx1">
                    <a:lumMod val="65000"/>
                    <a:lumOff val="35000"/>
                  </a:schemeClr>
                </a:solidFill>
                <a:latin typeface="Montserrat" pitchFamily="2" charset="77"/>
              </a:rPr>
              <a:t> la </a:t>
            </a:r>
            <a:r>
              <a:rPr lang="en-US" sz="1200" b="1" err="1">
                <a:solidFill>
                  <a:schemeClr val="tx1">
                    <a:lumMod val="65000"/>
                    <a:lumOff val="35000"/>
                  </a:schemeClr>
                </a:solidFill>
                <a:latin typeface="Montserrat" pitchFamily="2" charset="77"/>
              </a:rPr>
              <a:t>temporada</a:t>
            </a:r>
            <a:r>
              <a:rPr lang="en-US" sz="1200" b="1">
                <a:solidFill>
                  <a:schemeClr val="tx1">
                    <a:lumMod val="65000"/>
                    <a:lumOff val="35000"/>
                  </a:schemeClr>
                </a:solidFill>
                <a:latin typeface="Montserrat" pitchFamily="2" charset="77"/>
              </a:rPr>
              <a:t> de </a:t>
            </a:r>
            <a:r>
              <a:rPr lang="en-US" sz="1200" b="1" err="1">
                <a:solidFill>
                  <a:schemeClr val="tx1">
                    <a:lumMod val="65000"/>
                    <a:lumOff val="35000"/>
                  </a:schemeClr>
                </a:solidFill>
                <a:latin typeface="Montserrat" pitchFamily="2" charset="77"/>
              </a:rPr>
              <a:t>crecimiento</a:t>
            </a:r>
            <a:r>
              <a:rPr lang="en-US" sz="1200" b="1">
                <a:solidFill>
                  <a:schemeClr val="tx1">
                    <a:lumMod val="65000"/>
                    <a:lumOff val="35000"/>
                  </a:schemeClr>
                </a:solidFill>
                <a:latin typeface="Montserrat" pitchFamily="2" charset="77"/>
              </a:rPr>
              <a:t>: </a:t>
            </a:r>
          </a:p>
          <a:p>
            <a:pPr algn="ctr">
              <a:lnSpc>
                <a:spcPct val="150000"/>
              </a:lnSpc>
              <a:buClr>
                <a:schemeClr val="accent1">
                  <a:lumMod val="60000"/>
                  <a:lumOff val="40000"/>
                </a:schemeClr>
              </a:buClr>
            </a:pPr>
            <a:r>
              <a:rPr lang="en-US" sz="1200" b="1">
                <a:solidFill>
                  <a:schemeClr val="tx1">
                    <a:lumMod val="65000"/>
                    <a:lumOff val="35000"/>
                  </a:schemeClr>
                </a:solidFill>
                <a:latin typeface="Montserrat" pitchFamily="2" charset="77"/>
              </a:rPr>
              <a:t>17.9 °C = 65 °F</a:t>
            </a:r>
          </a:p>
        </p:txBody>
      </p:sp>
      <p:sp>
        <p:nvSpPr>
          <p:cNvPr id="16" name="TextBox 15">
            <a:extLst>
              <a:ext uri="{FF2B5EF4-FFF2-40B4-BE49-F238E27FC236}">
                <a16:creationId xmlns:a16="http://schemas.microsoft.com/office/drawing/2014/main" id="{52BC2C46-15DE-9F49-5867-7F213544A232}"/>
              </a:ext>
            </a:extLst>
          </p:cNvPr>
          <p:cNvSpPr txBox="1"/>
          <p:nvPr/>
        </p:nvSpPr>
        <p:spPr>
          <a:xfrm>
            <a:off x="7394027" y="4928695"/>
            <a:ext cx="4541087" cy="892104"/>
          </a:xfrm>
          <a:prstGeom prst="rect">
            <a:avLst/>
          </a:prstGeom>
          <a:noFill/>
        </p:spPr>
        <p:txBody>
          <a:bodyPr wrap="square" rtlCol="0">
            <a:spAutoFit/>
          </a:bodyPr>
          <a:lstStyle/>
          <a:p>
            <a:pPr algn="ctr">
              <a:lnSpc>
                <a:spcPct val="150000"/>
              </a:lnSpc>
              <a:buClr>
                <a:schemeClr val="accent1">
                  <a:lumMod val="60000"/>
                  <a:lumOff val="40000"/>
                </a:schemeClr>
              </a:buClr>
            </a:pPr>
            <a:r>
              <a:rPr lang="en-US" sz="1200" b="1" err="1">
                <a:solidFill>
                  <a:schemeClr val="tx1">
                    <a:lumMod val="65000"/>
                    <a:lumOff val="35000"/>
                  </a:schemeClr>
                </a:solidFill>
                <a:latin typeface="Montserrat" pitchFamily="2" charset="77"/>
              </a:rPr>
              <a:t>Precipitación</a:t>
            </a:r>
            <a:r>
              <a:rPr lang="en-US" sz="1200" b="1">
                <a:solidFill>
                  <a:schemeClr val="tx1">
                    <a:lumMod val="65000"/>
                    <a:lumOff val="35000"/>
                  </a:schemeClr>
                </a:solidFill>
                <a:latin typeface="Montserrat" pitchFamily="2" charset="77"/>
              </a:rPr>
              <a:t>:</a:t>
            </a:r>
          </a:p>
          <a:p>
            <a:pPr algn="ctr">
              <a:lnSpc>
                <a:spcPct val="150000"/>
              </a:lnSpc>
              <a:buClr>
                <a:schemeClr val="accent1">
                  <a:lumMod val="60000"/>
                  <a:lumOff val="40000"/>
                </a:schemeClr>
              </a:buClr>
            </a:pPr>
            <a:r>
              <a:rPr lang="en-US" sz="1200" b="1" err="1">
                <a:solidFill>
                  <a:schemeClr val="tx1">
                    <a:lumMod val="65000"/>
                    <a:lumOff val="35000"/>
                  </a:schemeClr>
                </a:solidFill>
                <a:latin typeface="Montserrat" pitchFamily="2" charset="77"/>
              </a:rPr>
              <a:t>Anual</a:t>
            </a:r>
            <a:r>
              <a:rPr lang="en-US" sz="1200" b="1">
                <a:solidFill>
                  <a:schemeClr val="tx1">
                    <a:lumMod val="65000"/>
                    <a:lumOff val="35000"/>
                  </a:schemeClr>
                </a:solidFill>
                <a:latin typeface="Montserrat" pitchFamily="2" charset="77"/>
              </a:rPr>
              <a:t>: 677 mm = 56 </a:t>
            </a:r>
            <a:r>
              <a:rPr lang="en-US" sz="1200" b="1" err="1">
                <a:solidFill>
                  <a:schemeClr val="tx1">
                    <a:lumMod val="65000"/>
                    <a:lumOff val="35000"/>
                  </a:schemeClr>
                </a:solidFill>
                <a:latin typeface="Montserrat" pitchFamily="2" charset="77"/>
              </a:rPr>
              <a:t>pulgadas</a:t>
            </a:r>
            <a:endParaRPr lang="en-US" sz="1200" b="1">
              <a:solidFill>
                <a:schemeClr val="tx1">
                  <a:lumMod val="65000"/>
                  <a:lumOff val="35000"/>
                </a:schemeClr>
              </a:solidFill>
              <a:latin typeface="Montserrat" pitchFamily="2" charset="77"/>
            </a:endParaRPr>
          </a:p>
          <a:p>
            <a:pPr algn="ctr">
              <a:lnSpc>
                <a:spcPct val="150000"/>
              </a:lnSpc>
              <a:buClr>
                <a:schemeClr val="accent1">
                  <a:lumMod val="60000"/>
                  <a:lumOff val="40000"/>
                </a:schemeClr>
              </a:buClr>
            </a:pPr>
            <a:r>
              <a:rPr lang="en-US" sz="1200" b="1" err="1">
                <a:solidFill>
                  <a:schemeClr val="tx1">
                    <a:lumMod val="65000"/>
                    <a:lumOff val="35000"/>
                  </a:schemeClr>
                </a:solidFill>
                <a:latin typeface="Montserrat" pitchFamily="2" charset="77"/>
              </a:rPr>
              <a:t>Mes</a:t>
            </a:r>
            <a:r>
              <a:rPr lang="en-US" sz="1200" b="1">
                <a:solidFill>
                  <a:schemeClr val="tx1">
                    <a:lumMod val="65000"/>
                    <a:lumOff val="35000"/>
                  </a:schemeClr>
                </a:solidFill>
                <a:latin typeface="Montserrat" pitchFamily="2" charset="77"/>
              </a:rPr>
              <a:t> de </a:t>
            </a:r>
            <a:r>
              <a:rPr lang="en-US" sz="1200" b="1" err="1">
                <a:solidFill>
                  <a:schemeClr val="tx1">
                    <a:lumMod val="65000"/>
                    <a:lumOff val="35000"/>
                  </a:schemeClr>
                </a:solidFill>
                <a:latin typeface="Montserrat" pitchFamily="2" charset="77"/>
              </a:rPr>
              <a:t>vendimia</a:t>
            </a:r>
            <a:r>
              <a:rPr lang="en-US" sz="1200" b="1">
                <a:solidFill>
                  <a:schemeClr val="tx1">
                    <a:lumMod val="65000"/>
                    <a:lumOff val="35000"/>
                  </a:schemeClr>
                </a:solidFill>
                <a:latin typeface="Montserrat" pitchFamily="2" charset="77"/>
              </a:rPr>
              <a:t> </a:t>
            </a:r>
            <a:r>
              <a:rPr lang="en-US" sz="1200" b="1" err="1">
                <a:solidFill>
                  <a:schemeClr val="tx1">
                    <a:lumMod val="65000"/>
                    <a:lumOff val="35000"/>
                  </a:schemeClr>
                </a:solidFill>
                <a:latin typeface="Montserrat" pitchFamily="2" charset="77"/>
              </a:rPr>
              <a:t>Septiembre</a:t>
            </a:r>
            <a:r>
              <a:rPr lang="en-US" sz="1200" b="1">
                <a:solidFill>
                  <a:schemeClr val="tx1">
                    <a:lumMod val="65000"/>
                    <a:lumOff val="35000"/>
                  </a:schemeClr>
                </a:solidFill>
                <a:latin typeface="Montserrat" pitchFamily="2" charset="77"/>
              </a:rPr>
              <a:t> 118 mm = 7 </a:t>
            </a:r>
            <a:r>
              <a:rPr lang="en-US" sz="1200" b="1" err="1">
                <a:solidFill>
                  <a:schemeClr val="tx1">
                    <a:lumMod val="65000"/>
                    <a:lumOff val="35000"/>
                  </a:schemeClr>
                </a:solidFill>
                <a:latin typeface="Montserrat" pitchFamily="2" charset="77"/>
              </a:rPr>
              <a:t>pulgadas</a:t>
            </a:r>
            <a:r>
              <a:rPr lang="en-US" sz="1200" b="1">
                <a:solidFill>
                  <a:schemeClr val="tx1">
                    <a:lumMod val="65000"/>
                    <a:lumOff val="35000"/>
                  </a:schemeClr>
                </a:solidFill>
                <a:latin typeface="Montserrat" pitchFamily="2" charset="77"/>
              </a:rPr>
              <a:t>.</a:t>
            </a:r>
          </a:p>
        </p:txBody>
      </p:sp>
      <p:pic>
        <p:nvPicPr>
          <p:cNvPr id="17" name="Picture 16">
            <a:extLst>
              <a:ext uri="{FF2B5EF4-FFF2-40B4-BE49-F238E27FC236}">
                <a16:creationId xmlns:a16="http://schemas.microsoft.com/office/drawing/2014/main" id="{936D603E-1B99-2A39-A8D5-D34D1A121146}"/>
              </a:ext>
            </a:extLst>
          </p:cNvPr>
          <p:cNvPicPr>
            <a:picLocks noChangeAspect="1"/>
          </p:cNvPicPr>
          <p:nvPr/>
        </p:nvPicPr>
        <p:blipFill>
          <a:blip r:embed="rId3"/>
          <a:stretch>
            <a:fillRect/>
          </a:stretch>
        </p:blipFill>
        <p:spPr>
          <a:xfrm>
            <a:off x="7914628" y="1589426"/>
            <a:ext cx="3359840" cy="3359840"/>
          </a:xfrm>
          <a:prstGeom prst="rect">
            <a:avLst/>
          </a:prstGeom>
        </p:spPr>
      </p:pic>
      <p:sp>
        <p:nvSpPr>
          <p:cNvPr id="18" name="TextBox 17">
            <a:extLst>
              <a:ext uri="{FF2B5EF4-FFF2-40B4-BE49-F238E27FC236}">
                <a16:creationId xmlns:a16="http://schemas.microsoft.com/office/drawing/2014/main" id="{220B91C2-7670-B4E8-7609-C413D315A3A4}"/>
              </a:ext>
            </a:extLst>
          </p:cNvPr>
          <p:cNvSpPr txBox="1"/>
          <p:nvPr/>
        </p:nvSpPr>
        <p:spPr>
          <a:xfrm>
            <a:off x="9369469" y="6286987"/>
            <a:ext cx="2565646" cy="230832"/>
          </a:xfrm>
          <a:prstGeom prst="rect">
            <a:avLst/>
          </a:prstGeom>
          <a:noFill/>
        </p:spPr>
        <p:txBody>
          <a:bodyPr wrap="square" rtlCol="0">
            <a:spAutoFit/>
          </a:bodyPr>
          <a:lstStyle/>
          <a:p>
            <a:pPr algn="r"/>
            <a:r>
              <a:rPr lang="en-US" sz="900" err="1">
                <a:solidFill>
                  <a:schemeClr val="bg1">
                    <a:lumMod val="50000"/>
                  </a:schemeClr>
                </a:solidFill>
                <a:latin typeface="Prata" panose="00000500000000000000" pitchFamily="2" charset="0"/>
              </a:rPr>
              <a:t>Côtes</a:t>
            </a:r>
            <a:r>
              <a:rPr lang="en-US" sz="900">
                <a:solidFill>
                  <a:schemeClr val="bg1">
                    <a:lumMod val="50000"/>
                  </a:schemeClr>
                </a:solidFill>
                <a:latin typeface="Prata" panose="00000500000000000000" pitchFamily="2" charset="0"/>
              </a:rPr>
              <a:t>-du-Rhône | </a:t>
            </a:r>
            <a:r>
              <a:rPr lang="en-US" sz="900" err="1">
                <a:solidFill>
                  <a:schemeClr val="bg1">
                    <a:lumMod val="50000"/>
                  </a:schemeClr>
                </a:solidFill>
                <a:latin typeface="Prata" panose="00000500000000000000" pitchFamily="2" charset="0"/>
              </a:rPr>
              <a:t>Sammar</a:t>
            </a:r>
            <a:r>
              <a:rPr lang="en-US" sz="900">
                <a:solidFill>
                  <a:schemeClr val="bg1">
                    <a:lumMod val="50000"/>
                  </a:schemeClr>
                </a:solidFill>
                <a:latin typeface="Prata" panose="00000500000000000000" pitchFamily="2" charset="0"/>
              </a:rPr>
              <a:t> Saleh Castillo</a:t>
            </a:r>
          </a:p>
        </p:txBody>
      </p:sp>
    </p:spTree>
    <p:extLst>
      <p:ext uri="{BB962C8B-B14F-4D97-AF65-F5344CB8AC3E}">
        <p14:creationId xmlns:p14="http://schemas.microsoft.com/office/powerpoint/2010/main" val="3010326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20CD78-6C33-AFF5-5133-3EB9B1DD9D9E}"/>
              </a:ext>
            </a:extLst>
          </p:cNvPr>
          <p:cNvSpPr txBox="1"/>
          <p:nvPr/>
        </p:nvSpPr>
        <p:spPr>
          <a:xfrm>
            <a:off x="729914" y="840091"/>
            <a:ext cx="6228824" cy="707886"/>
          </a:xfrm>
          <a:prstGeom prst="rect">
            <a:avLst/>
          </a:prstGeom>
          <a:noFill/>
        </p:spPr>
        <p:txBody>
          <a:bodyPr wrap="square" rtlCol="0">
            <a:spAutoFit/>
          </a:bodyPr>
          <a:lstStyle/>
          <a:p>
            <a:r>
              <a:rPr lang="en-PR" sz="4000" b="1">
                <a:solidFill>
                  <a:srgbClr val="721D20"/>
                </a:solidFill>
                <a:latin typeface="Tahoma" panose="020B0604030504040204" pitchFamily="34" charset="0"/>
                <a:ea typeface="Tahoma" panose="020B0604030504040204" pitchFamily="34" charset="0"/>
                <a:cs typeface="Tahoma" panose="020B0604030504040204" pitchFamily="34" charset="0"/>
              </a:rPr>
              <a:t>Clima de la Región</a:t>
            </a:r>
            <a:endParaRPr lang="en-US" sz="4000">
              <a:solidFill>
                <a:schemeClr val="accent1"/>
              </a:solidFill>
              <a:latin typeface="+mj-lt"/>
            </a:endParaRPr>
          </a:p>
        </p:txBody>
      </p:sp>
      <p:sp>
        <p:nvSpPr>
          <p:cNvPr id="6" name="TextBox 5">
            <a:extLst>
              <a:ext uri="{FF2B5EF4-FFF2-40B4-BE49-F238E27FC236}">
                <a16:creationId xmlns:a16="http://schemas.microsoft.com/office/drawing/2014/main" id="{8EFD9891-DD45-AA81-81CC-21860D88E302}"/>
              </a:ext>
            </a:extLst>
          </p:cNvPr>
          <p:cNvSpPr txBox="1"/>
          <p:nvPr/>
        </p:nvSpPr>
        <p:spPr>
          <a:xfrm>
            <a:off x="729914" y="2495377"/>
            <a:ext cx="5672579" cy="584775"/>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sz="1600">
                <a:latin typeface="Montserrat" pitchFamily="2" charset="77"/>
              </a:rPr>
              <a:t>Mas </a:t>
            </a:r>
            <a:r>
              <a:rPr lang="en-US" sz="1600" err="1">
                <a:latin typeface="Montserrat" pitchFamily="2" charset="77"/>
              </a:rPr>
              <a:t>cálido</a:t>
            </a:r>
            <a:r>
              <a:rPr lang="en-US" sz="1600">
                <a:latin typeface="Montserrat" pitchFamily="2" charset="77"/>
              </a:rPr>
              <a:t> y con </a:t>
            </a:r>
            <a:r>
              <a:rPr lang="en-US" sz="1600" err="1">
                <a:latin typeface="Montserrat" pitchFamily="2" charset="77"/>
              </a:rPr>
              <a:t>vientos</a:t>
            </a:r>
            <a:r>
              <a:rPr lang="en-US" sz="1600">
                <a:latin typeface="Montserrat" pitchFamily="2" charset="77"/>
              </a:rPr>
              <a:t> </a:t>
            </a:r>
            <a:r>
              <a:rPr lang="en-US" sz="1600" err="1">
                <a:latin typeface="Montserrat" pitchFamily="2" charset="77"/>
              </a:rPr>
              <a:t>intensos</a:t>
            </a:r>
            <a:r>
              <a:rPr lang="en-US" sz="1600">
                <a:latin typeface="Montserrat" pitchFamily="2" charset="77"/>
              </a:rPr>
              <a:t> </a:t>
            </a:r>
            <a:r>
              <a:rPr lang="en-US" sz="1600" err="1">
                <a:latin typeface="Montserrat" pitchFamily="2" charset="77"/>
              </a:rPr>
              <a:t>regulares</a:t>
            </a:r>
            <a:r>
              <a:rPr lang="en-US" sz="1600">
                <a:latin typeface="Montserrat" pitchFamily="2" charset="77"/>
              </a:rPr>
              <a:t> del </a:t>
            </a:r>
            <a:r>
              <a:rPr lang="en-US" sz="1600" err="1">
                <a:latin typeface="Montserrat" pitchFamily="2" charset="77"/>
              </a:rPr>
              <a:t>noroeste</a:t>
            </a:r>
            <a:r>
              <a:rPr lang="en-US" sz="1600">
                <a:latin typeface="Montserrat" pitchFamily="2" charset="77"/>
              </a:rPr>
              <a:t>. “Mistral”</a:t>
            </a:r>
          </a:p>
        </p:txBody>
      </p:sp>
      <p:cxnSp>
        <p:nvCxnSpPr>
          <p:cNvPr id="4" name="Straight Connector 3">
            <a:extLst>
              <a:ext uri="{FF2B5EF4-FFF2-40B4-BE49-F238E27FC236}">
                <a16:creationId xmlns:a16="http://schemas.microsoft.com/office/drawing/2014/main" id="{39451E65-D04D-CA2B-C181-5DF1C9AF6ADE}"/>
              </a:ext>
            </a:extLst>
          </p:cNvPr>
          <p:cNvCxnSpPr>
            <a:cxnSpLocks/>
          </p:cNvCxnSpPr>
          <p:nvPr/>
        </p:nvCxnSpPr>
        <p:spPr>
          <a:xfrm>
            <a:off x="729914" y="1574723"/>
            <a:ext cx="4911467"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28EFAF3-6E47-36BD-3637-FD13F6AF5F9B}"/>
              </a:ext>
            </a:extLst>
          </p:cNvPr>
          <p:cNvSpPr txBox="1"/>
          <p:nvPr/>
        </p:nvSpPr>
        <p:spPr>
          <a:xfrm>
            <a:off x="729914" y="1978224"/>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Mediterráneo</a:t>
            </a:r>
            <a:endParaRPr lang="en-PR" b="1">
              <a:solidFill>
                <a:schemeClr val="tx1">
                  <a:lumMod val="65000"/>
                  <a:lumOff val="35000"/>
                </a:schemeClr>
              </a:solidFill>
              <a:latin typeface="Montserrat" pitchFamily="2" charset="77"/>
            </a:endParaRPr>
          </a:p>
        </p:txBody>
      </p:sp>
      <p:sp>
        <p:nvSpPr>
          <p:cNvPr id="13" name="TextBox 12">
            <a:extLst>
              <a:ext uri="{FF2B5EF4-FFF2-40B4-BE49-F238E27FC236}">
                <a16:creationId xmlns:a16="http://schemas.microsoft.com/office/drawing/2014/main" id="{787A762B-9427-2CF1-1C24-55AF098A3599}"/>
              </a:ext>
            </a:extLst>
          </p:cNvPr>
          <p:cNvSpPr txBox="1"/>
          <p:nvPr/>
        </p:nvSpPr>
        <p:spPr>
          <a:xfrm>
            <a:off x="721323" y="3919564"/>
            <a:ext cx="6664113" cy="2062103"/>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sz="1600" err="1">
                <a:latin typeface="Montserrat" pitchFamily="2" charset="77"/>
              </a:rPr>
              <a:t>En</a:t>
            </a:r>
            <a:r>
              <a:rPr lang="en-US" sz="1600">
                <a:latin typeface="Montserrat" pitchFamily="2" charset="77"/>
              </a:rPr>
              <a:t> </a:t>
            </a:r>
            <a:r>
              <a:rPr lang="en-US" sz="1600" err="1">
                <a:latin typeface="Montserrat" pitchFamily="2" charset="77"/>
              </a:rPr>
              <a:t>esta</a:t>
            </a:r>
            <a:r>
              <a:rPr lang="en-US" sz="1600">
                <a:latin typeface="Montserrat" pitchFamily="2" charset="77"/>
              </a:rPr>
              <a:t> </a:t>
            </a:r>
            <a:r>
              <a:rPr lang="en-US" sz="1600" err="1">
                <a:latin typeface="Montserrat" pitchFamily="2" charset="77"/>
              </a:rPr>
              <a:t>parte</a:t>
            </a:r>
            <a:r>
              <a:rPr lang="en-US" sz="1600">
                <a:latin typeface="Montserrat" pitchFamily="2" charset="77"/>
              </a:rPr>
              <a:t> de la </a:t>
            </a:r>
            <a:r>
              <a:rPr lang="en-US" sz="1600" err="1">
                <a:latin typeface="Montserrat" pitchFamily="2" charset="77"/>
              </a:rPr>
              <a:t>región</a:t>
            </a:r>
            <a:r>
              <a:rPr lang="en-US" sz="1600">
                <a:latin typeface="Montserrat" pitchFamily="2" charset="77"/>
              </a:rPr>
              <a:t> es mas “</a:t>
            </a:r>
            <a:r>
              <a:rPr lang="en-US" sz="1600" err="1">
                <a:latin typeface="Montserrat" pitchFamily="2" charset="77"/>
              </a:rPr>
              <a:t>provenzal</a:t>
            </a:r>
            <a:r>
              <a:rPr lang="en-US" sz="1600">
                <a:latin typeface="Montserrat" pitchFamily="2" charset="77"/>
              </a:rPr>
              <a:t>” con </a:t>
            </a:r>
            <a:r>
              <a:rPr lang="en-US" sz="1600" err="1">
                <a:latin typeface="Montserrat" pitchFamily="2" charset="77"/>
              </a:rPr>
              <a:t>una</a:t>
            </a:r>
            <a:r>
              <a:rPr lang="en-US" sz="1600">
                <a:latin typeface="Montserrat" pitchFamily="2" charset="77"/>
              </a:rPr>
              <a:t> </a:t>
            </a:r>
            <a:r>
              <a:rPr lang="en-US" sz="1600" err="1">
                <a:latin typeface="Montserrat" pitchFamily="2" charset="77"/>
              </a:rPr>
              <a:t>influencia</a:t>
            </a:r>
            <a:r>
              <a:rPr lang="en-US" sz="1600">
                <a:latin typeface="Montserrat" pitchFamily="2" charset="77"/>
              </a:rPr>
              <a:t> </a:t>
            </a:r>
            <a:r>
              <a:rPr lang="en-US" sz="1600" err="1">
                <a:latin typeface="Montserrat" pitchFamily="2" charset="77"/>
              </a:rPr>
              <a:t>mediterránea</a:t>
            </a:r>
            <a:r>
              <a:rPr lang="en-US" sz="1600">
                <a:latin typeface="Montserrat" pitchFamily="2" charset="77"/>
              </a:rPr>
              <a:t> </a:t>
            </a:r>
            <a:r>
              <a:rPr lang="en-US" sz="1600" err="1">
                <a:latin typeface="Montserrat" pitchFamily="2" charset="77"/>
              </a:rPr>
              <a:t>en</a:t>
            </a:r>
            <a:r>
              <a:rPr lang="en-US" sz="1600">
                <a:latin typeface="Montserrat" pitchFamily="2" charset="77"/>
              </a:rPr>
              <a:t> </a:t>
            </a:r>
            <a:r>
              <a:rPr lang="en-US" sz="1600" err="1">
                <a:latin typeface="Montserrat" pitchFamily="2" charset="77"/>
              </a:rPr>
              <a:t>cultura</a:t>
            </a:r>
            <a:r>
              <a:rPr lang="en-US" sz="1600">
                <a:latin typeface="Montserrat" pitchFamily="2" charset="77"/>
              </a:rPr>
              <a:t> y </a:t>
            </a:r>
            <a:r>
              <a:rPr lang="en-US" sz="1600" err="1">
                <a:latin typeface="Montserrat" pitchFamily="2" charset="77"/>
              </a:rPr>
              <a:t>clima</a:t>
            </a:r>
            <a:r>
              <a:rPr lang="en-US" sz="1600">
                <a:latin typeface="Montserrat" pitchFamily="2" charset="77"/>
              </a:rPr>
              <a:t>. Los </a:t>
            </a:r>
            <a:r>
              <a:rPr lang="en-US" sz="1600" err="1">
                <a:latin typeface="Montserrat" pitchFamily="2" charset="77"/>
              </a:rPr>
              <a:t>veranos</a:t>
            </a:r>
            <a:r>
              <a:rPr lang="en-US" sz="1600">
                <a:latin typeface="Montserrat" pitchFamily="2" charset="77"/>
              </a:rPr>
              <a:t> son largos y </a:t>
            </a:r>
            <a:r>
              <a:rPr lang="en-US" sz="1600" err="1">
                <a:latin typeface="Montserrat" pitchFamily="2" charset="77"/>
              </a:rPr>
              <a:t>cálidos</a:t>
            </a:r>
            <a:r>
              <a:rPr lang="en-US" sz="1600">
                <a:latin typeface="Montserrat" pitchFamily="2" charset="77"/>
              </a:rPr>
              <a:t>. Los </a:t>
            </a:r>
            <a:r>
              <a:rPr lang="en-US" sz="1600" err="1">
                <a:latin typeface="Montserrat" pitchFamily="2" charset="77"/>
              </a:rPr>
              <a:t>inviernos</a:t>
            </a:r>
            <a:r>
              <a:rPr lang="en-US" sz="1600">
                <a:latin typeface="Montserrat" pitchFamily="2" charset="77"/>
              </a:rPr>
              <a:t> </a:t>
            </a:r>
            <a:r>
              <a:rPr lang="en-US" sz="1600" err="1">
                <a:latin typeface="Montserrat" pitchFamily="2" charset="77"/>
              </a:rPr>
              <a:t>suaves</a:t>
            </a:r>
            <a:r>
              <a:rPr lang="en-US" sz="1600">
                <a:latin typeface="Montserrat" pitchFamily="2" charset="77"/>
              </a:rPr>
              <a:t>; las </a:t>
            </a:r>
            <a:r>
              <a:rPr lang="en-US" sz="1600" err="1">
                <a:latin typeface="Montserrat" pitchFamily="2" charset="77"/>
              </a:rPr>
              <a:t>precipitaciones</a:t>
            </a:r>
            <a:r>
              <a:rPr lang="en-US" sz="1600">
                <a:latin typeface="Montserrat" pitchFamily="2" charset="77"/>
              </a:rPr>
              <a:t> son </a:t>
            </a:r>
            <a:r>
              <a:rPr lang="en-US" sz="1600" err="1">
                <a:latin typeface="Montserrat" pitchFamily="2" charset="77"/>
              </a:rPr>
              <a:t>menores</a:t>
            </a:r>
            <a:r>
              <a:rPr lang="en-US" sz="1600">
                <a:latin typeface="Montserrat" pitchFamily="2" charset="77"/>
              </a:rPr>
              <a:t> que </a:t>
            </a:r>
            <a:r>
              <a:rPr lang="en-US" sz="1600" err="1">
                <a:latin typeface="Montserrat" pitchFamily="2" charset="77"/>
              </a:rPr>
              <a:t>en</a:t>
            </a:r>
            <a:r>
              <a:rPr lang="en-US" sz="1600">
                <a:latin typeface="Montserrat" pitchFamily="2" charset="77"/>
              </a:rPr>
              <a:t> </a:t>
            </a:r>
            <a:r>
              <a:rPr lang="en-US" sz="1600" err="1">
                <a:latin typeface="Montserrat" pitchFamily="2" charset="77"/>
              </a:rPr>
              <a:t>el</a:t>
            </a:r>
            <a:r>
              <a:rPr lang="en-US" sz="1600">
                <a:latin typeface="Montserrat" pitchFamily="2" charset="77"/>
              </a:rPr>
              <a:t> </a:t>
            </a:r>
            <a:r>
              <a:rPr lang="en-US" sz="1600" err="1">
                <a:latin typeface="Montserrat" pitchFamily="2" charset="77"/>
              </a:rPr>
              <a:t>norte</a:t>
            </a:r>
            <a:r>
              <a:rPr lang="en-US" sz="1600">
                <a:latin typeface="Montserrat" pitchFamily="2" charset="77"/>
              </a:rPr>
              <a:t>. El </a:t>
            </a:r>
            <a:r>
              <a:rPr lang="en-US" sz="1600" err="1">
                <a:latin typeface="Montserrat" pitchFamily="2" charset="77"/>
              </a:rPr>
              <a:t>famoso</a:t>
            </a:r>
            <a:r>
              <a:rPr lang="en-US" sz="1600">
                <a:latin typeface="Montserrat" pitchFamily="2" charset="77"/>
              </a:rPr>
              <a:t> “Mistral” </a:t>
            </a:r>
            <a:r>
              <a:rPr lang="en-US" sz="1600" err="1">
                <a:latin typeface="Montserrat" pitchFamily="2" charset="77"/>
              </a:rPr>
              <a:t>juega</a:t>
            </a:r>
            <a:r>
              <a:rPr lang="en-US" sz="1600">
                <a:latin typeface="Montserrat" pitchFamily="2" charset="77"/>
              </a:rPr>
              <a:t> un </a:t>
            </a:r>
            <a:r>
              <a:rPr lang="en-US" sz="1600" err="1">
                <a:latin typeface="Montserrat" pitchFamily="2" charset="77"/>
              </a:rPr>
              <a:t>papel</a:t>
            </a:r>
            <a:r>
              <a:rPr lang="en-US" sz="1600">
                <a:latin typeface="Montserrat" pitchFamily="2" charset="77"/>
              </a:rPr>
              <a:t> </a:t>
            </a:r>
            <a:r>
              <a:rPr lang="en-US" sz="1600" err="1">
                <a:latin typeface="Montserrat" pitchFamily="2" charset="77"/>
              </a:rPr>
              <a:t>importante</a:t>
            </a:r>
            <a:r>
              <a:rPr lang="en-US" sz="1600">
                <a:latin typeface="Montserrat" pitchFamily="2" charset="77"/>
              </a:rPr>
              <a:t>.</a:t>
            </a:r>
          </a:p>
          <a:p>
            <a:pPr marL="342900" indent="-342900">
              <a:buClr>
                <a:schemeClr val="accent1">
                  <a:lumMod val="60000"/>
                  <a:lumOff val="40000"/>
                </a:schemeClr>
              </a:buClr>
              <a:buFont typeface="Arial" panose="020B0604020202020204" pitchFamily="34" charset="0"/>
              <a:buChar char="•"/>
            </a:pPr>
            <a:endParaRPr lang="en-US" sz="1600">
              <a:latin typeface="Montserrat" pitchFamily="2" charset="77"/>
            </a:endParaRPr>
          </a:p>
          <a:p>
            <a:pPr marL="342900" indent="-342900">
              <a:buClr>
                <a:schemeClr val="accent1">
                  <a:lumMod val="60000"/>
                  <a:lumOff val="40000"/>
                </a:schemeClr>
              </a:buClr>
              <a:buFont typeface="Arial" panose="020B0604020202020204" pitchFamily="34" charset="0"/>
              <a:buChar char="•"/>
            </a:pPr>
            <a:r>
              <a:rPr lang="en-US" sz="1600" err="1">
                <a:latin typeface="Montserrat" pitchFamily="2" charset="77"/>
              </a:rPr>
              <a:t>Principales</a:t>
            </a:r>
            <a:r>
              <a:rPr lang="en-US" sz="1600">
                <a:latin typeface="Montserrat" pitchFamily="2" charset="77"/>
              </a:rPr>
              <a:t> </a:t>
            </a:r>
            <a:r>
              <a:rPr lang="en-US" sz="1600" err="1">
                <a:latin typeface="Montserrat" pitchFamily="2" charset="77"/>
              </a:rPr>
              <a:t>peligros</a:t>
            </a:r>
            <a:r>
              <a:rPr lang="en-US" sz="1600">
                <a:latin typeface="Montserrat" pitchFamily="2" charset="77"/>
              </a:rPr>
              <a:t> </a:t>
            </a:r>
            <a:r>
              <a:rPr lang="en-US" sz="1600" err="1">
                <a:latin typeface="Montserrat" pitchFamily="2" charset="77"/>
              </a:rPr>
              <a:t>vitícolas</a:t>
            </a:r>
            <a:r>
              <a:rPr lang="en-US" sz="1600">
                <a:latin typeface="Montserrat" pitchFamily="2" charset="77"/>
              </a:rPr>
              <a:t>:</a:t>
            </a:r>
          </a:p>
          <a:p>
            <a:pPr marL="800100" lvl="1" indent="-342900">
              <a:buClr>
                <a:schemeClr val="accent1">
                  <a:lumMod val="60000"/>
                  <a:lumOff val="40000"/>
                </a:schemeClr>
              </a:buClr>
              <a:buFont typeface="Arial" panose="020B0604020202020204" pitchFamily="34" charset="0"/>
              <a:buChar char="•"/>
            </a:pPr>
            <a:r>
              <a:rPr lang="en-US" sz="1600" err="1">
                <a:latin typeface="Montserrat" pitchFamily="2" charset="77"/>
              </a:rPr>
              <a:t>Sequía</a:t>
            </a:r>
            <a:r>
              <a:rPr lang="en-US" sz="1600">
                <a:latin typeface="Montserrat" pitchFamily="2" charset="77"/>
              </a:rPr>
              <a:t>, </a:t>
            </a:r>
            <a:r>
              <a:rPr lang="en-US" sz="1600" err="1">
                <a:latin typeface="Montserrat" pitchFamily="2" charset="77"/>
              </a:rPr>
              <a:t>problemas</a:t>
            </a:r>
            <a:r>
              <a:rPr lang="en-US" sz="1600">
                <a:latin typeface="Montserrat" pitchFamily="2" charset="77"/>
              </a:rPr>
              <a:t> de </a:t>
            </a:r>
            <a:r>
              <a:rPr lang="en-US" sz="1600" err="1">
                <a:latin typeface="Montserrat" pitchFamily="2" charset="77"/>
              </a:rPr>
              <a:t>cuajado</a:t>
            </a:r>
            <a:r>
              <a:rPr lang="en-US" sz="1600">
                <a:latin typeface="Montserrat" pitchFamily="2" charset="77"/>
              </a:rPr>
              <a:t> </a:t>
            </a:r>
            <a:r>
              <a:rPr lang="en-US" sz="1600" err="1">
                <a:latin typeface="Montserrat" pitchFamily="2" charset="77"/>
              </a:rPr>
              <a:t>en</a:t>
            </a:r>
            <a:r>
              <a:rPr lang="en-US" sz="1600">
                <a:latin typeface="Montserrat" pitchFamily="2" charset="77"/>
              </a:rPr>
              <a:t> la Grenache</a:t>
            </a:r>
          </a:p>
        </p:txBody>
      </p:sp>
      <p:sp>
        <p:nvSpPr>
          <p:cNvPr id="14" name="TextBox 13">
            <a:extLst>
              <a:ext uri="{FF2B5EF4-FFF2-40B4-BE49-F238E27FC236}">
                <a16:creationId xmlns:a16="http://schemas.microsoft.com/office/drawing/2014/main" id="{BE4FB850-A9E2-89CF-ECD0-2CDAE93238A0}"/>
              </a:ext>
            </a:extLst>
          </p:cNvPr>
          <p:cNvSpPr txBox="1"/>
          <p:nvPr/>
        </p:nvSpPr>
        <p:spPr>
          <a:xfrm>
            <a:off x="729914" y="3269346"/>
            <a:ext cx="4409644" cy="461024"/>
          </a:xfrm>
          <a:prstGeom prst="rect">
            <a:avLst/>
          </a:prstGeom>
          <a:noFill/>
        </p:spPr>
        <p:txBody>
          <a:bodyPr wrap="square" rtlCol="0">
            <a:spAutoFit/>
          </a:bodyPr>
          <a:lstStyle/>
          <a:p>
            <a:pPr>
              <a:lnSpc>
                <a:spcPct val="150000"/>
              </a:lnSpc>
              <a:buClr>
                <a:schemeClr val="accent1">
                  <a:lumMod val="60000"/>
                  <a:lumOff val="40000"/>
                </a:schemeClr>
              </a:buClr>
            </a:pPr>
            <a:r>
              <a:rPr lang="en-US" b="1">
                <a:solidFill>
                  <a:schemeClr val="tx1">
                    <a:lumMod val="65000"/>
                    <a:lumOff val="35000"/>
                  </a:schemeClr>
                </a:solidFill>
                <a:latin typeface="Montserrat" pitchFamily="2" charset="77"/>
              </a:rPr>
              <a:t>Sur del Valle de </a:t>
            </a:r>
            <a:r>
              <a:rPr lang="en-US" b="1" err="1">
                <a:solidFill>
                  <a:schemeClr val="tx1">
                    <a:lumMod val="65000"/>
                    <a:lumOff val="35000"/>
                  </a:schemeClr>
                </a:solidFill>
                <a:latin typeface="Montserrat" pitchFamily="2" charset="77"/>
              </a:rPr>
              <a:t>Ródano</a:t>
            </a:r>
            <a:endParaRPr lang="en-PR" b="1">
              <a:solidFill>
                <a:schemeClr val="tx1">
                  <a:lumMod val="65000"/>
                  <a:lumOff val="35000"/>
                </a:schemeClr>
              </a:solidFill>
              <a:latin typeface="Montserrat" pitchFamily="2" charset="77"/>
            </a:endParaRPr>
          </a:p>
        </p:txBody>
      </p:sp>
      <p:sp>
        <p:nvSpPr>
          <p:cNvPr id="15" name="TextBox 14">
            <a:extLst>
              <a:ext uri="{FF2B5EF4-FFF2-40B4-BE49-F238E27FC236}">
                <a16:creationId xmlns:a16="http://schemas.microsoft.com/office/drawing/2014/main" id="{986CA6B9-343B-A30D-EA4E-10FECE947BA3}"/>
              </a:ext>
            </a:extLst>
          </p:cNvPr>
          <p:cNvSpPr txBox="1"/>
          <p:nvPr/>
        </p:nvSpPr>
        <p:spPr>
          <a:xfrm>
            <a:off x="7394027" y="850121"/>
            <a:ext cx="4541088" cy="615105"/>
          </a:xfrm>
          <a:prstGeom prst="rect">
            <a:avLst/>
          </a:prstGeom>
          <a:noFill/>
        </p:spPr>
        <p:txBody>
          <a:bodyPr wrap="square" rtlCol="0">
            <a:spAutoFit/>
          </a:bodyPr>
          <a:lstStyle/>
          <a:p>
            <a:pPr algn="ctr">
              <a:lnSpc>
                <a:spcPct val="150000"/>
              </a:lnSpc>
              <a:buClr>
                <a:schemeClr val="accent1">
                  <a:lumMod val="60000"/>
                  <a:lumOff val="40000"/>
                </a:schemeClr>
              </a:buClr>
            </a:pPr>
            <a:r>
              <a:rPr lang="en-US" sz="1200" b="1" err="1">
                <a:solidFill>
                  <a:schemeClr val="tx1">
                    <a:lumMod val="65000"/>
                    <a:lumOff val="35000"/>
                  </a:schemeClr>
                </a:solidFill>
                <a:latin typeface="Montserrat" pitchFamily="2" charset="77"/>
              </a:rPr>
              <a:t>Temperatura</a:t>
            </a:r>
            <a:r>
              <a:rPr lang="en-US" sz="1200" b="1">
                <a:solidFill>
                  <a:schemeClr val="tx1">
                    <a:lumMod val="65000"/>
                    <a:lumOff val="35000"/>
                  </a:schemeClr>
                </a:solidFill>
                <a:latin typeface="Montserrat" pitchFamily="2" charset="77"/>
              </a:rPr>
              <a:t> media </a:t>
            </a:r>
            <a:r>
              <a:rPr lang="en-US" sz="1200" b="1" err="1">
                <a:solidFill>
                  <a:schemeClr val="tx1">
                    <a:lumMod val="65000"/>
                    <a:lumOff val="35000"/>
                  </a:schemeClr>
                </a:solidFill>
                <a:latin typeface="Montserrat" pitchFamily="2" charset="77"/>
              </a:rPr>
              <a:t>en</a:t>
            </a:r>
            <a:r>
              <a:rPr lang="en-US" sz="1200" b="1">
                <a:solidFill>
                  <a:schemeClr val="tx1">
                    <a:lumMod val="65000"/>
                    <a:lumOff val="35000"/>
                  </a:schemeClr>
                </a:solidFill>
                <a:latin typeface="Montserrat" pitchFamily="2" charset="77"/>
              </a:rPr>
              <a:t> la </a:t>
            </a:r>
            <a:r>
              <a:rPr lang="en-US" sz="1200" b="1" err="1">
                <a:solidFill>
                  <a:schemeClr val="tx1">
                    <a:lumMod val="65000"/>
                    <a:lumOff val="35000"/>
                  </a:schemeClr>
                </a:solidFill>
                <a:latin typeface="Montserrat" pitchFamily="2" charset="77"/>
              </a:rPr>
              <a:t>temporada</a:t>
            </a:r>
            <a:r>
              <a:rPr lang="en-US" sz="1200" b="1">
                <a:solidFill>
                  <a:schemeClr val="tx1">
                    <a:lumMod val="65000"/>
                    <a:lumOff val="35000"/>
                  </a:schemeClr>
                </a:solidFill>
                <a:latin typeface="Montserrat" pitchFamily="2" charset="77"/>
              </a:rPr>
              <a:t> de </a:t>
            </a:r>
            <a:r>
              <a:rPr lang="en-US" sz="1200" b="1" err="1">
                <a:solidFill>
                  <a:schemeClr val="tx1">
                    <a:lumMod val="65000"/>
                    <a:lumOff val="35000"/>
                  </a:schemeClr>
                </a:solidFill>
                <a:latin typeface="Montserrat" pitchFamily="2" charset="77"/>
              </a:rPr>
              <a:t>crecimiento</a:t>
            </a:r>
            <a:r>
              <a:rPr lang="en-US" sz="1200" b="1">
                <a:solidFill>
                  <a:schemeClr val="tx1">
                    <a:lumMod val="65000"/>
                    <a:lumOff val="35000"/>
                  </a:schemeClr>
                </a:solidFill>
                <a:latin typeface="Montserrat" pitchFamily="2" charset="77"/>
              </a:rPr>
              <a:t>: </a:t>
            </a:r>
          </a:p>
          <a:p>
            <a:pPr algn="ctr">
              <a:lnSpc>
                <a:spcPct val="150000"/>
              </a:lnSpc>
              <a:buClr>
                <a:schemeClr val="accent1">
                  <a:lumMod val="60000"/>
                  <a:lumOff val="40000"/>
                </a:schemeClr>
              </a:buClr>
            </a:pPr>
            <a:r>
              <a:rPr lang="en-US" sz="1200" b="1">
                <a:solidFill>
                  <a:schemeClr val="tx1">
                    <a:lumMod val="65000"/>
                    <a:lumOff val="35000"/>
                  </a:schemeClr>
                </a:solidFill>
                <a:latin typeface="Montserrat" pitchFamily="2" charset="77"/>
              </a:rPr>
              <a:t>19.7 °C = 67.46 °F</a:t>
            </a:r>
          </a:p>
        </p:txBody>
      </p:sp>
      <p:sp>
        <p:nvSpPr>
          <p:cNvPr id="16" name="TextBox 15">
            <a:extLst>
              <a:ext uri="{FF2B5EF4-FFF2-40B4-BE49-F238E27FC236}">
                <a16:creationId xmlns:a16="http://schemas.microsoft.com/office/drawing/2014/main" id="{52BC2C46-15DE-9F49-5867-7F213544A232}"/>
              </a:ext>
            </a:extLst>
          </p:cNvPr>
          <p:cNvSpPr txBox="1"/>
          <p:nvPr/>
        </p:nvSpPr>
        <p:spPr>
          <a:xfrm>
            <a:off x="7914628" y="4928695"/>
            <a:ext cx="3499886" cy="892104"/>
          </a:xfrm>
          <a:prstGeom prst="rect">
            <a:avLst/>
          </a:prstGeom>
          <a:noFill/>
        </p:spPr>
        <p:txBody>
          <a:bodyPr wrap="square" rtlCol="0">
            <a:spAutoFit/>
          </a:bodyPr>
          <a:lstStyle/>
          <a:p>
            <a:pPr algn="ctr">
              <a:lnSpc>
                <a:spcPct val="150000"/>
              </a:lnSpc>
              <a:buClr>
                <a:schemeClr val="accent1">
                  <a:lumMod val="60000"/>
                  <a:lumOff val="40000"/>
                </a:schemeClr>
              </a:buClr>
            </a:pPr>
            <a:r>
              <a:rPr lang="en-US" sz="1200" b="1" err="1">
                <a:solidFill>
                  <a:schemeClr val="tx1">
                    <a:lumMod val="65000"/>
                    <a:lumOff val="35000"/>
                  </a:schemeClr>
                </a:solidFill>
                <a:latin typeface="Montserrat" pitchFamily="2" charset="77"/>
              </a:rPr>
              <a:t>Precipitación</a:t>
            </a:r>
            <a:r>
              <a:rPr lang="en-US" sz="1200" b="1">
                <a:solidFill>
                  <a:schemeClr val="tx1">
                    <a:lumMod val="65000"/>
                    <a:lumOff val="35000"/>
                  </a:schemeClr>
                </a:solidFill>
                <a:latin typeface="Montserrat" pitchFamily="2" charset="77"/>
              </a:rPr>
              <a:t>:</a:t>
            </a:r>
          </a:p>
          <a:p>
            <a:pPr algn="ctr">
              <a:lnSpc>
                <a:spcPct val="150000"/>
              </a:lnSpc>
              <a:buClr>
                <a:schemeClr val="accent1">
                  <a:lumMod val="60000"/>
                  <a:lumOff val="40000"/>
                </a:schemeClr>
              </a:buClr>
            </a:pPr>
            <a:r>
              <a:rPr lang="en-US" sz="1200" b="1" err="1">
                <a:solidFill>
                  <a:schemeClr val="tx1">
                    <a:lumMod val="65000"/>
                    <a:lumOff val="35000"/>
                  </a:schemeClr>
                </a:solidFill>
                <a:latin typeface="Montserrat" pitchFamily="2" charset="77"/>
              </a:rPr>
              <a:t>Anual</a:t>
            </a:r>
            <a:r>
              <a:rPr lang="en-US" sz="1200" b="1">
                <a:solidFill>
                  <a:schemeClr val="tx1">
                    <a:lumMod val="65000"/>
                    <a:lumOff val="35000"/>
                  </a:schemeClr>
                </a:solidFill>
                <a:latin typeface="Montserrat" pitchFamily="2" charset="77"/>
              </a:rPr>
              <a:t>: 677 mm = 27 </a:t>
            </a:r>
            <a:r>
              <a:rPr lang="en-US" sz="1200" b="1" err="1">
                <a:solidFill>
                  <a:schemeClr val="tx1">
                    <a:lumMod val="65000"/>
                    <a:lumOff val="35000"/>
                  </a:schemeClr>
                </a:solidFill>
                <a:latin typeface="Montserrat" pitchFamily="2" charset="77"/>
              </a:rPr>
              <a:t>pulgadas</a:t>
            </a:r>
            <a:endParaRPr lang="en-US" sz="1200" b="1">
              <a:solidFill>
                <a:schemeClr val="tx1">
                  <a:lumMod val="65000"/>
                  <a:lumOff val="35000"/>
                </a:schemeClr>
              </a:solidFill>
              <a:latin typeface="Montserrat" pitchFamily="2" charset="77"/>
            </a:endParaRPr>
          </a:p>
          <a:p>
            <a:pPr algn="ctr">
              <a:lnSpc>
                <a:spcPct val="150000"/>
              </a:lnSpc>
              <a:buClr>
                <a:schemeClr val="accent1">
                  <a:lumMod val="60000"/>
                  <a:lumOff val="40000"/>
                </a:schemeClr>
              </a:buClr>
            </a:pPr>
            <a:r>
              <a:rPr lang="en-US" sz="1200" b="1" err="1">
                <a:solidFill>
                  <a:schemeClr val="tx1">
                    <a:lumMod val="65000"/>
                    <a:lumOff val="35000"/>
                  </a:schemeClr>
                </a:solidFill>
                <a:latin typeface="Montserrat" pitchFamily="2" charset="77"/>
              </a:rPr>
              <a:t>Mes</a:t>
            </a:r>
            <a:r>
              <a:rPr lang="en-US" sz="1200" b="1">
                <a:solidFill>
                  <a:schemeClr val="tx1">
                    <a:lumMod val="65000"/>
                    <a:lumOff val="35000"/>
                  </a:schemeClr>
                </a:solidFill>
                <a:latin typeface="Montserrat" pitchFamily="2" charset="77"/>
              </a:rPr>
              <a:t> de </a:t>
            </a:r>
            <a:r>
              <a:rPr lang="en-US" sz="1200" b="1" err="1">
                <a:solidFill>
                  <a:schemeClr val="tx1">
                    <a:lumMod val="65000"/>
                    <a:lumOff val="35000"/>
                  </a:schemeClr>
                </a:solidFill>
                <a:latin typeface="Montserrat" pitchFamily="2" charset="77"/>
              </a:rPr>
              <a:t>vendimia</a:t>
            </a:r>
            <a:r>
              <a:rPr lang="en-US" sz="1200" b="1">
                <a:solidFill>
                  <a:schemeClr val="tx1">
                    <a:lumMod val="65000"/>
                    <a:lumOff val="35000"/>
                  </a:schemeClr>
                </a:solidFill>
                <a:latin typeface="Montserrat" pitchFamily="2" charset="77"/>
              </a:rPr>
              <a:t>: 117 mm = 4.60 </a:t>
            </a:r>
            <a:r>
              <a:rPr lang="en-US" sz="1200" b="1" err="1">
                <a:solidFill>
                  <a:schemeClr val="tx1">
                    <a:lumMod val="65000"/>
                    <a:lumOff val="35000"/>
                  </a:schemeClr>
                </a:solidFill>
                <a:latin typeface="Montserrat" pitchFamily="2" charset="77"/>
              </a:rPr>
              <a:t>pulgadas</a:t>
            </a:r>
            <a:endParaRPr lang="en-US" sz="1200" b="1">
              <a:solidFill>
                <a:schemeClr val="tx1">
                  <a:lumMod val="65000"/>
                  <a:lumOff val="35000"/>
                </a:schemeClr>
              </a:solidFill>
              <a:latin typeface="Montserrat" pitchFamily="2" charset="77"/>
            </a:endParaRPr>
          </a:p>
        </p:txBody>
      </p:sp>
      <p:pic>
        <p:nvPicPr>
          <p:cNvPr id="17" name="Picture 16">
            <a:extLst>
              <a:ext uri="{FF2B5EF4-FFF2-40B4-BE49-F238E27FC236}">
                <a16:creationId xmlns:a16="http://schemas.microsoft.com/office/drawing/2014/main" id="{936D603E-1B99-2A39-A8D5-D34D1A121146}"/>
              </a:ext>
            </a:extLst>
          </p:cNvPr>
          <p:cNvPicPr>
            <a:picLocks noChangeAspect="1"/>
          </p:cNvPicPr>
          <p:nvPr/>
        </p:nvPicPr>
        <p:blipFill>
          <a:blip r:embed="rId3"/>
          <a:stretch>
            <a:fillRect/>
          </a:stretch>
        </p:blipFill>
        <p:spPr>
          <a:xfrm>
            <a:off x="7914628" y="1589426"/>
            <a:ext cx="3359840" cy="3359840"/>
          </a:xfrm>
          <a:prstGeom prst="rect">
            <a:avLst/>
          </a:prstGeom>
        </p:spPr>
      </p:pic>
      <p:sp>
        <p:nvSpPr>
          <p:cNvPr id="18" name="TextBox 17">
            <a:extLst>
              <a:ext uri="{FF2B5EF4-FFF2-40B4-BE49-F238E27FC236}">
                <a16:creationId xmlns:a16="http://schemas.microsoft.com/office/drawing/2014/main" id="{220B91C2-7670-B4E8-7609-C413D315A3A4}"/>
              </a:ext>
            </a:extLst>
          </p:cNvPr>
          <p:cNvSpPr txBox="1"/>
          <p:nvPr/>
        </p:nvSpPr>
        <p:spPr>
          <a:xfrm>
            <a:off x="9369469" y="6286987"/>
            <a:ext cx="2565646" cy="230832"/>
          </a:xfrm>
          <a:prstGeom prst="rect">
            <a:avLst/>
          </a:prstGeom>
          <a:noFill/>
        </p:spPr>
        <p:txBody>
          <a:bodyPr wrap="square" rtlCol="0">
            <a:spAutoFit/>
          </a:bodyPr>
          <a:lstStyle/>
          <a:p>
            <a:pPr algn="r"/>
            <a:r>
              <a:rPr lang="en-US" sz="900" err="1">
                <a:solidFill>
                  <a:schemeClr val="bg1">
                    <a:lumMod val="50000"/>
                  </a:schemeClr>
                </a:solidFill>
                <a:latin typeface="Prata" panose="00000500000000000000" pitchFamily="2" charset="0"/>
              </a:rPr>
              <a:t>Côtes</a:t>
            </a:r>
            <a:r>
              <a:rPr lang="en-US" sz="900">
                <a:solidFill>
                  <a:schemeClr val="bg1">
                    <a:lumMod val="50000"/>
                  </a:schemeClr>
                </a:solidFill>
                <a:latin typeface="Prata" panose="00000500000000000000" pitchFamily="2" charset="0"/>
              </a:rPr>
              <a:t>-du-Rhône | </a:t>
            </a:r>
            <a:r>
              <a:rPr lang="en-US" sz="900" err="1">
                <a:solidFill>
                  <a:schemeClr val="bg1">
                    <a:lumMod val="50000"/>
                  </a:schemeClr>
                </a:solidFill>
                <a:latin typeface="Prata" panose="00000500000000000000" pitchFamily="2" charset="0"/>
              </a:rPr>
              <a:t>Sammar</a:t>
            </a:r>
            <a:r>
              <a:rPr lang="en-US" sz="900">
                <a:solidFill>
                  <a:schemeClr val="bg1">
                    <a:lumMod val="50000"/>
                  </a:schemeClr>
                </a:solidFill>
                <a:latin typeface="Prata" panose="00000500000000000000" pitchFamily="2" charset="0"/>
              </a:rPr>
              <a:t> Saleh Castillo</a:t>
            </a:r>
          </a:p>
        </p:txBody>
      </p:sp>
    </p:spTree>
    <p:extLst>
      <p:ext uri="{BB962C8B-B14F-4D97-AF65-F5344CB8AC3E}">
        <p14:creationId xmlns:p14="http://schemas.microsoft.com/office/powerpoint/2010/main" val="370146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20CD78-6C33-AFF5-5133-3EB9B1DD9D9E}"/>
              </a:ext>
            </a:extLst>
          </p:cNvPr>
          <p:cNvSpPr txBox="1"/>
          <p:nvPr/>
        </p:nvSpPr>
        <p:spPr>
          <a:xfrm>
            <a:off x="665690" y="413245"/>
            <a:ext cx="6228824" cy="584775"/>
          </a:xfrm>
          <a:prstGeom prst="rect">
            <a:avLst/>
          </a:prstGeom>
          <a:noFill/>
        </p:spPr>
        <p:txBody>
          <a:bodyPr wrap="square" rtlCol="0">
            <a:spAutoFit/>
          </a:bodyPr>
          <a:lstStyle/>
          <a:p>
            <a:r>
              <a:rPr lang="en-PR" sz="3200" b="1">
                <a:solidFill>
                  <a:srgbClr val="721D20"/>
                </a:solidFill>
                <a:latin typeface="Tahoma" panose="020B0604030504040204" pitchFamily="34" charset="0"/>
                <a:ea typeface="Tahoma" panose="020B0604030504040204" pitchFamily="34" charset="0"/>
                <a:cs typeface="Tahoma" panose="020B0604030504040204" pitchFamily="34" charset="0"/>
              </a:rPr>
              <a:t>Vinos que produce la Región</a:t>
            </a:r>
            <a:endParaRPr lang="en-US" sz="3200">
              <a:solidFill>
                <a:schemeClr val="accent1"/>
              </a:solidFill>
              <a:latin typeface="+mj-lt"/>
            </a:endParaRPr>
          </a:p>
        </p:txBody>
      </p:sp>
      <p:sp>
        <p:nvSpPr>
          <p:cNvPr id="6" name="TextBox 5">
            <a:extLst>
              <a:ext uri="{FF2B5EF4-FFF2-40B4-BE49-F238E27FC236}">
                <a16:creationId xmlns:a16="http://schemas.microsoft.com/office/drawing/2014/main" id="{8EFD9891-DD45-AA81-81CC-21860D88E302}"/>
              </a:ext>
            </a:extLst>
          </p:cNvPr>
          <p:cNvSpPr txBox="1"/>
          <p:nvPr/>
        </p:nvSpPr>
        <p:spPr>
          <a:xfrm>
            <a:off x="729914" y="2698293"/>
            <a:ext cx="5672579" cy="584775"/>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sz="1600">
                <a:latin typeface="Montserrat" pitchFamily="2" charset="77"/>
              </a:rPr>
              <a:t>T: GRENACHE NOIR, SYRAH, MOURVÉDRE</a:t>
            </a:r>
          </a:p>
          <a:p>
            <a:pPr marL="342900" indent="-342900">
              <a:buClr>
                <a:schemeClr val="accent1">
                  <a:lumMod val="60000"/>
                  <a:lumOff val="40000"/>
                </a:schemeClr>
              </a:buClr>
              <a:buFont typeface="Arial" panose="020B0604020202020204" pitchFamily="34" charset="0"/>
              <a:buChar char="•"/>
            </a:pPr>
            <a:r>
              <a:rPr lang="en-US" sz="1600">
                <a:latin typeface="Montserrat" pitchFamily="2" charset="77"/>
              </a:rPr>
              <a:t>B: GRENACHE BLANC, MARSANNE, CLAIRETTE </a:t>
            </a:r>
          </a:p>
        </p:txBody>
      </p:sp>
      <p:cxnSp>
        <p:nvCxnSpPr>
          <p:cNvPr id="4" name="Straight Connector 3">
            <a:extLst>
              <a:ext uri="{FF2B5EF4-FFF2-40B4-BE49-F238E27FC236}">
                <a16:creationId xmlns:a16="http://schemas.microsoft.com/office/drawing/2014/main" id="{39451E65-D04D-CA2B-C181-5DF1C9AF6ADE}"/>
              </a:ext>
            </a:extLst>
          </p:cNvPr>
          <p:cNvCxnSpPr>
            <a:cxnSpLocks/>
          </p:cNvCxnSpPr>
          <p:nvPr/>
        </p:nvCxnSpPr>
        <p:spPr>
          <a:xfrm>
            <a:off x="665690" y="998020"/>
            <a:ext cx="6100377"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28EFAF3-6E47-36BD-3637-FD13F6AF5F9B}"/>
              </a:ext>
            </a:extLst>
          </p:cNvPr>
          <p:cNvSpPr txBox="1"/>
          <p:nvPr/>
        </p:nvSpPr>
        <p:spPr>
          <a:xfrm>
            <a:off x="729913" y="2323248"/>
            <a:ext cx="3164168" cy="876522"/>
          </a:xfrm>
          <a:prstGeom prst="rect">
            <a:avLst/>
          </a:prstGeom>
          <a:noFill/>
        </p:spPr>
        <p:txBody>
          <a:bodyPr wrap="square" rtlCol="0">
            <a:spAutoFit/>
          </a:bodyPr>
          <a:lstStyle/>
          <a:p>
            <a:pP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Uvas</a:t>
            </a:r>
            <a:r>
              <a:rPr lang="en-US" b="1">
                <a:solidFill>
                  <a:schemeClr val="tx1">
                    <a:lumMod val="65000"/>
                    <a:lumOff val="35000"/>
                  </a:schemeClr>
                </a:solidFill>
                <a:latin typeface="Montserrat" pitchFamily="2" charset="77"/>
              </a:rPr>
              <a:t>: </a:t>
            </a:r>
            <a:r>
              <a:rPr lang="en-US" b="1" err="1">
                <a:solidFill>
                  <a:schemeClr val="tx1">
                    <a:lumMod val="65000"/>
                    <a:lumOff val="35000"/>
                  </a:schemeClr>
                </a:solidFill>
                <a:latin typeface="Montserrat" pitchFamily="2" charset="77"/>
              </a:rPr>
              <a:t>Ródano</a:t>
            </a:r>
            <a:r>
              <a:rPr lang="en-US" b="1">
                <a:solidFill>
                  <a:schemeClr val="tx1">
                    <a:lumMod val="65000"/>
                    <a:lumOff val="35000"/>
                  </a:schemeClr>
                </a:solidFill>
                <a:latin typeface="Montserrat" pitchFamily="2" charset="77"/>
              </a:rPr>
              <a:t> Sur</a:t>
            </a:r>
          </a:p>
          <a:p>
            <a:pPr>
              <a:lnSpc>
                <a:spcPct val="150000"/>
              </a:lnSpc>
              <a:buClr>
                <a:schemeClr val="accent1">
                  <a:lumMod val="60000"/>
                  <a:lumOff val="40000"/>
                </a:schemeClr>
              </a:buClr>
            </a:pPr>
            <a:endParaRPr lang="en-PR" b="1">
              <a:solidFill>
                <a:schemeClr val="tx1">
                  <a:lumMod val="65000"/>
                  <a:lumOff val="35000"/>
                </a:schemeClr>
              </a:solidFill>
              <a:latin typeface="Montserrat" pitchFamily="2" charset="77"/>
            </a:endParaRPr>
          </a:p>
        </p:txBody>
      </p:sp>
      <p:sp>
        <p:nvSpPr>
          <p:cNvPr id="11" name="TextBox 10">
            <a:extLst>
              <a:ext uri="{FF2B5EF4-FFF2-40B4-BE49-F238E27FC236}">
                <a16:creationId xmlns:a16="http://schemas.microsoft.com/office/drawing/2014/main" id="{0903FCDA-27AD-B764-A426-D39859E1FA11}"/>
              </a:ext>
            </a:extLst>
          </p:cNvPr>
          <p:cNvSpPr txBox="1"/>
          <p:nvPr/>
        </p:nvSpPr>
        <p:spPr>
          <a:xfrm>
            <a:off x="729915" y="3948383"/>
            <a:ext cx="6228823" cy="830997"/>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sz="1600" err="1">
                <a:latin typeface="Montserrat" pitchFamily="2" charset="77"/>
              </a:rPr>
              <a:t>Ejemplo</a:t>
            </a:r>
            <a:r>
              <a:rPr lang="en-US" sz="1600">
                <a:latin typeface="Montserrat" pitchFamily="2" charset="77"/>
              </a:rPr>
              <a:t>: Sub-Region de Hermitage se </a:t>
            </a:r>
            <a:r>
              <a:rPr lang="en-US" sz="1600" err="1">
                <a:latin typeface="Montserrat" pitchFamily="2" charset="77"/>
              </a:rPr>
              <a:t>han</a:t>
            </a:r>
            <a:r>
              <a:rPr lang="en-US" sz="1600">
                <a:latin typeface="Montserrat" pitchFamily="2" charset="77"/>
              </a:rPr>
              <a:t> </a:t>
            </a:r>
            <a:r>
              <a:rPr lang="en-US" sz="1600" err="1">
                <a:latin typeface="Montserrat" pitchFamily="2" charset="77"/>
              </a:rPr>
              <a:t>identificado</a:t>
            </a:r>
            <a:r>
              <a:rPr lang="en-US" sz="1600">
                <a:latin typeface="Montserrat" pitchFamily="2" charset="77"/>
              </a:rPr>
              <a:t> </a:t>
            </a:r>
            <a:r>
              <a:rPr lang="en-US" sz="1600" err="1">
                <a:latin typeface="Montserrat" pitchFamily="2" charset="77"/>
              </a:rPr>
              <a:t>diferentes</a:t>
            </a:r>
            <a:r>
              <a:rPr lang="en-US" sz="1600">
                <a:latin typeface="Montserrat" pitchFamily="2" charset="77"/>
              </a:rPr>
              <a:t> clones de Syrah que </a:t>
            </a:r>
            <a:r>
              <a:rPr lang="en-US" sz="1600" err="1">
                <a:latin typeface="Montserrat" pitchFamily="2" charset="77"/>
              </a:rPr>
              <a:t>pueden</a:t>
            </a:r>
            <a:r>
              <a:rPr lang="en-US" sz="1600">
                <a:latin typeface="Montserrat" pitchFamily="2" charset="77"/>
              </a:rPr>
              <a:t> </a:t>
            </a:r>
            <a:r>
              <a:rPr lang="en-US" sz="1600" err="1">
                <a:latin typeface="Montserrat" pitchFamily="2" charset="77"/>
              </a:rPr>
              <a:t>dar</a:t>
            </a:r>
            <a:r>
              <a:rPr lang="en-US" sz="1600">
                <a:latin typeface="Montserrat" pitchFamily="2" charset="77"/>
              </a:rPr>
              <a:t> </a:t>
            </a:r>
            <a:r>
              <a:rPr lang="en-US" sz="1600" err="1">
                <a:latin typeface="Montserrat" pitchFamily="2" charset="77"/>
              </a:rPr>
              <a:t>lugar</a:t>
            </a:r>
            <a:r>
              <a:rPr lang="en-US" sz="1600">
                <a:latin typeface="Montserrat" pitchFamily="2" charset="77"/>
              </a:rPr>
              <a:t> a vinos con </a:t>
            </a:r>
            <a:r>
              <a:rPr lang="en-US" sz="1600" err="1">
                <a:latin typeface="Montserrat" pitchFamily="2" charset="77"/>
              </a:rPr>
              <a:t>perfiles</a:t>
            </a:r>
            <a:r>
              <a:rPr lang="en-US" sz="1600">
                <a:latin typeface="Montserrat" pitchFamily="2" charset="77"/>
              </a:rPr>
              <a:t> de </a:t>
            </a:r>
            <a:r>
              <a:rPr lang="en-US" sz="1600" err="1">
                <a:latin typeface="Montserrat" pitchFamily="2" charset="77"/>
              </a:rPr>
              <a:t>sabor</a:t>
            </a:r>
            <a:r>
              <a:rPr lang="en-US" sz="1600">
                <a:latin typeface="Montserrat" pitchFamily="2" charset="77"/>
              </a:rPr>
              <a:t> </a:t>
            </a:r>
            <a:r>
              <a:rPr lang="en-US" sz="1600" err="1">
                <a:latin typeface="Montserrat" pitchFamily="2" charset="77"/>
              </a:rPr>
              <a:t>únicos</a:t>
            </a:r>
            <a:r>
              <a:rPr lang="en-US" sz="1600">
                <a:latin typeface="Montserrat" pitchFamily="2" charset="77"/>
              </a:rPr>
              <a:t>. </a:t>
            </a:r>
          </a:p>
        </p:txBody>
      </p:sp>
      <p:sp>
        <p:nvSpPr>
          <p:cNvPr id="12" name="TextBox 11">
            <a:extLst>
              <a:ext uri="{FF2B5EF4-FFF2-40B4-BE49-F238E27FC236}">
                <a16:creationId xmlns:a16="http://schemas.microsoft.com/office/drawing/2014/main" id="{50851D64-E6C1-596C-3BCC-694E3E5F5C4B}"/>
              </a:ext>
            </a:extLst>
          </p:cNvPr>
          <p:cNvSpPr txBox="1"/>
          <p:nvPr/>
        </p:nvSpPr>
        <p:spPr>
          <a:xfrm>
            <a:off x="729913" y="3571109"/>
            <a:ext cx="5672579" cy="461024"/>
          </a:xfrm>
          <a:prstGeom prst="rect">
            <a:avLst/>
          </a:prstGeom>
          <a:noFill/>
        </p:spPr>
        <p:txBody>
          <a:bodyPr wrap="square" rtlCol="0">
            <a:spAutoFit/>
          </a:bodyPr>
          <a:lstStyle/>
          <a:p>
            <a:pPr>
              <a:lnSpc>
                <a:spcPct val="150000"/>
              </a:lnSpc>
              <a:buClr>
                <a:schemeClr val="accent1">
                  <a:lumMod val="60000"/>
                  <a:lumOff val="40000"/>
                </a:schemeClr>
              </a:buClr>
            </a:pPr>
            <a:r>
              <a:rPr lang="en-US" b="1">
                <a:solidFill>
                  <a:schemeClr val="tx1">
                    <a:lumMod val="65000"/>
                    <a:lumOff val="35000"/>
                  </a:schemeClr>
                </a:solidFill>
                <a:latin typeface="Montserrat" pitchFamily="2" charset="77"/>
              </a:rPr>
              <a:t>Clones mas </a:t>
            </a:r>
            <a:r>
              <a:rPr lang="en-US" b="1" err="1">
                <a:solidFill>
                  <a:schemeClr val="tx1">
                    <a:lumMod val="65000"/>
                    <a:lumOff val="35000"/>
                  </a:schemeClr>
                </a:solidFill>
                <a:latin typeface="Montserrat" pitchFamily="2" charset="77"/>
              </a:rPr>
              <a:t>comunes</a:t>
            </a:r>
            <a:r>
              <a:rPr lang="en-US" b="1">
                <a:solidFill>
                  <a:schemeClr val="tx1">
                    <a:lumMod val="65000"/>
                    <a:lumOff val="35000"/>
                  </a:schemeClr>
                </a:solidFill>
                <a:latin typeface="Montserrat" pitchFamily="2" charset="77"/>
              </a:rPr>
              <a:t>: Syrah &amp; Viognier </a:t>
            </a:r>
          </a:p>
        </p:txBody>
      </p:sp>
      <p:sp>
        <p:nvSpPr>
          <p:cNvPr id="13" name="TextBox 12">
            <a:extLst>
              <a:ext uri="{FF2B5EF4-FFF2-40B4-BE49-F238E27FC236}">
                <a16:creationId xmlns:a16="http://schemas.microsoft.com/office/drawing/2014/main" id="{787A762B-9427-2CF1-1C24-55AF098A3599}"/>
              </a:ext>
            </a:extLst>
          </p:cNvPr>
          <p:cNvSpPr txBox="1"/>
          <p:nvPr/>
        </p:nvSpPr>
        <p:spPr>
          <a:xfrm>
            <a:off x="729913" y="5283277"/>
            <a:ext cx="7474285" cy="1077218"/>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sz="1600">
                <a:latin typeface="Montserrat" pitchFamily="2" charset="77"/>
              </a:rPr>
              <a:t>La Grenache Noir es la </a:t>
            </a:r>
            <a:r>
              <a:rPr lang="en-US" sz="1600" err="1">
                <a:latin typeface="Montserrat" pitchFamily="2" charset="77"/>
              </a:rPr>
              <a:t>uva</a:t>
            </a:r>
            <a:r>
              <a:rPr lang="en-US" sz="1600">
                <a:latin typeface="Montserrat" pitchFamily="2" charset="77"/>
              </a:rPr>
              <a:t> </a:t>
            </a:r>
            <a:r>
              <a:rPr lang="en-US" sz="1600" err="1">
                <a:latin typeface="Montserrat" pitchFamily="2" charset="77"/>
              </a:rPr>
              <a:t>dominante</a:t>
            </a:r>
            <a:r>
              <a:rPr lang="en-US" sz="1600">
                <a:latin typeface="Montserrat" pitchFamily="2" charset="77"/>
              </a:rPr>
              <a:t> del sur del </a:t>
            </a:r>
            <a:r>
              <a:rPr lang="en-US" sz="1600" err="1">
                <a:latin typeface="Montserrat" pitchFamily="2" charset="77"/>
              </a:rPr>
              <a:t>Ródano</a:t>
            </a:r>
            <a:r>
              <a:rPr lang="en-US" sz="1600">
                <a:latin typeface="Montserrat" pitchFamily="2" charset="77"/>
              </a:rPr>
              <a:t> </a:t>
            </a:r>
            <a:r>
              <a:rPr lang="en-US" sz="1600" err="1">
                <a:latin typeface="Montserrat" pitchFamily="2" charset="77"/>
              </a:rPr>
              <a:t>pero</a:t>
            </a:r>
            <a:r>
              <a:rPr lang="en-US" sz="1600">
                <a:latin typeface="Montserrat" pitchFamily="2" charset="77"/>
              </a:rPr>
              <a:t> lo habitual es </a:t>
            </a:r>
            <a:r>
              <a:rPr lang="en-US" sz="1600" err="1">
                <a:latin typeface="Montserrat" pitchFamily="2" charset="77"/>
              </a:rPr>
              <a:t>mezclarla</a:t>
            </a:r>
            <a:r>
              <a:rPr lang="en-US" sz="1600">
                <a:latin typeface="Montserrat" pitchFamily="2" charset="77"/>
              </a:rPr>
              <a:t>. Sus </a:t>
            </a:r>
            <a:r>
              <a:rPr lang="en-US" sz="1600" err="1">
                <a:latin typeface="Montserrat" pitchFamily="2" charset="77"/>
              </a:rPr>
              <a:t>compañeras</a:t>
            </a:r>
            <a:r>
              <a:rPr lang="en-US" sz="1600">
                <a:latin typeface="Montserrat" pitchFamily="2" charset="77"/>
              </a:rPr>
              <a:t> </a:t>
            </a:r>
            <a:r>
              <a:rPr lang="en-US" sz="1600" err="1">
                <a:latin typeface="Montserrat" pitchFamily="2" charset="77"/>
              </a:rPr>
              <a:t>habituales</a:t>
            </a:r>
            <a:r>
              <a:rPr lang="en-US" sz="1600">
                <a:latin typeface="Montserrat" pitchFamily="2" charset="77"/>
              </a:rPr>
              <a:t>, </a:t>
            </a:r>
            <a:r>
              <a:rPr lang="en-US" sz="1600" err="1">
                <a:latin typeface="Montserrat" pitchFamily="2" charset="77"/>
              </a:rPr>
              <a:t>aunque</a:t>
            </a:r>
            <a:r>
              <a:rPr lang="en-US" sz="1600">
                <a:latin typeface="Montserrat" pitchFamily="2" charset="77"/>
              </a:rPr>
              <a:t> no son las </a:t>
            </a:r>
            <a:r>
              <a:rPr lang="en-US" sz="1600" err="1">
                <a:latin typeface="Montserrat" pitchFamily="2" charset="77"/>
              </a:rPr>
              <a:t>únicas</a:t>
            </a:r>
            <a:r>
              <a:rPr lang="en-US" sz="1600">
                <a:latin typeface="Montserrat" pitchFamily="2" charset="77"/>
              </a:rPr>
              <a:t> son la Syrah y la </a:t>
            </a:r>
            <a:r>
              <a:rPr lang="en-US" sz="1600" err="1">
                <a:latin typeface="Montserrat" pitchFamily="2" charset="77"/>
              </a:rPr>
              <a:t>Mourvédre</a:t>
            </a:r>
            <a:r>
              <a:rPr lang="en-US" sz="1600">
                <a:latin typeface="Montserrat" pitchFamily="2" charset="77"/>
              </a:rPr>
              <a:t>.</a:t>
            </a:r>
          </a:p>
          <a:p>
            <a:pPr marL="342900" indent="-342900">
              <a:buClr>
                <a:schemeClr val="accent1">
                  <a:lumMod val="60000"/>
                  <a:lumOff val="40000"/>
                </a:schemeClr>
              </a:buClr>
              <a:buFont typeface="Arial" panose="020B0604020202020204" pitchFamily="34" charset="0"/>
              <a:buChar char="•"/>
            </a:pPr>
            <a:r>
              <a:rPr lang="en-US" sz="1600">
                <a:latin typeface="Montserrat" pitchFamily="2" charset="77"/>
              </a:rPr>
              <a:t>Los vinos </a:t>
            </a:r>
            <a:r>
              <a:rPr lang="en-US" sz="1600" err="1">
                <a:latin typeface="Montserrat" pitchFamily="2" charset="77"/>
              </a:rPr>
              <a:t>blancos</a:t>
            </a:r>
            <a:r>
              <a:rPr lang="en-US" sz="1600">
                <a:latin typeface="Montserrat" pitchFamily="2" charset="77"/>
              </a:rPr>
              <a:t> y rosados solo </a:t>
            </a:r>
            <a:r>
              <a:rPr lang="en-US" sz="1600" err="1">
                <a:latin typeface="Montserrat" pitchFamily="2" charset="77"/>
              </a:rPr>
              <a:t>ocupa</a:t>
            </a:r>
            <a:r>
              <a:rPr lang="en-US" sz="1600">
                <a:latin typeface="Montserrat" pitchFamily="2" charset="77"/>
              </a:rPr>
              <a:t> un 6 y 7% de la </a:t>
            </a:r>
            <a:r>
              <a:rPr lang="en-US" sz="1600" err="1">
                <a:latin typeface="Montserrat" pitchFamily="2" charset="77"/>
              </a:rPr>
              <a:t>produccion</a:t>
            </a:r>
            <a:r>
              <a:rPr lang="en-US" sz="1600">
                <a:latin typeface="Montserrat" pitchFamily="2" charset="77"/>
              </a:rPr>
              <a:t>. </a:t>
            </a:r>
          </a:p>
        </p:txBody>
      </p:sp>
      <p:sp>
        <p:nvSpPr>
          <p:cNvPr id="14" name="TextBox 13">
            <a:extLst>
              <a:ext uri="{FF2B5EF4-FFF2-40B4-BE49-F238E27FC236}">
                <a16:creationId xmlns:a16="http://schemas.microsoft.com/office/drawing/2014/main" id="{BE4FB850-A9E2-89CF-ECD0-2CDAE93238A0}"/>
              </a:ext>
            </a:extLst>
          </p:cNvPr>
          <p:cNvSpPr txBox="1"/>
          <p:nvPr/>
        </p:nvSpPr>
        <p:spPr>
          <a:xfrm>
            <a:off x="729913" y="4926142"/>
            <a:ext cx="4409644" cy="461024"/>
          </a:xfrm>
          <a:prstGeom prst="rect">
            <a:avLst/>
          </a:prstGeom>
          <a:noFill/>
        </p:spPr>
        <p:txBody>
          <a:bodyPr wrap="square" rtlCol="0">
            <a:spAutoFit/>
          </a:bodyPr>
          <a:lstStyle/>
          <a:p>
            <a:pPr>
              <a:lnSpc>
                <a:spcPct val="150000"/>
              </a:lnSpc>
              <a:buClr>
                <a:schemeClr val="accent1">
                  <a:lumMod val="60000"/>
                  <a:lumOff val="40000"/>
                </a:schemeClr>
              </a:buClr>
            </a:pPr>
            <a:r>
              <a:rPr lang="en-US" b="1">
                <a:solidFill>
                  <a:schemeClr val="tx1">
                    <a:lumMod val="65000"/>
                    <a:lumOff val="35000"/>
                  </a:schemeClr>
                </a:solidFill>
                <a:latin typeface="Montserrat" pitchFamily="2" charset="77"/>
              </a:rPr>
              <a:t>Los vinos que produce la </a:t>
            </a:r>
            <a:r>
              <a:rPr lang="en-US" b="1" err="1">
                <a:solidFill>
                  <a:schemeClr val="tx1">
                    <a:lumMod val="65000"/>
                    <a:lumOff val="35000"/>
                  </a:schemeClr>
                </a:solidFill>
                <a:latin typeface="Montserrat" pitchFamily="2" charset="77"/>
              </a:rPr>
              <a:t>región</a:t>
            </a:r>
            <a:r>
              <a:rPr lang="en-US" b="1">
                <a:solidFill>
                  <a:schemeClr val="tx1">
                    <a:lumMod val="65000"/>
                    <a:lumOff val="35000"/>
                  </a:schemeClr>
                </a:solidFill>
                <a:latin typeface="Montserrat" pitchFamily="2" charset="77"/>
              </a:rPr>
              <a:t>: </a:t>
            </a:r>
          </a:p>
        </p:txBody>
      </p:sp>
      <p:sp>
        <p:nvSpPr>
          <p:cNvPr id="16" name="TextBox 15">
            <a:extLst>
              <a:ext uri="{FF2B5EF4-FFF2-40B4-BE49-F238E27FC236}">
                <a16:creationId xmlns:a16="http://schemas.microsoft.com/office/drawing/2014/main" id="{52BC2C46-15DE-9F49-5867-7F213544A232}"/>
              </a:ext>
            </a:extLst>
          </p:cNvPr>
          <p:cNvSpPr txBox="1"/>
          <p:nvPr/>
        </p:nvSpPr>
        <p:spPr>
          <a:xfrm>
            <a:off x="8581291" y="2359269"/>
            <a:ext cx="2447499" cy="461024"/>
          </a:xfrm>
          <a:prstGeom prst="rect">
            <a:avLst/>
          </a:prstGeom>
          <a:noFill/>
        </p:spPr>
        <p:txBody>
          <a:bodyPr wrap="square" rtlCol="0">
            <a:spAutoFit/>
          </a:bodyPr>
          <a:lstStyle/>
          <a:p>
            <a:pPr algn="ct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Clasificaciones</a:t>
            </a:r>
            <a:endParaRPr lang="en-US" b="1">
              <a:solidFill>
                <a:schemeClr val="tx1">
                  <a:lumMod val="65000"/>
                  <a:lumOff val="35000"/>
                </a:schemeClr>
              </a:solidFill>
              <a:latin typeface="Montserrat" pitchFamily="2" charset="77"/>
            </a:endParaRPr>
          </a:p>
        </p:txBody>
      </p:sp>
      <p:sp>
        <p:nvSpPr>
          <p:cNvPr id="8" name="Rectangle 7">
            <a:extLst>
              <a:ext uri="{FF2B5EF4-FFF2-40B4-BE49-F238E27FC236}">
                <a16:creationId xmlns:a16="http://schemas.microsoft.com/office/drawing/2014/main" id="{1013BAB6-5012-6867-BD72-631450EDA9EE}"/>
              </a:ext>
            </a:extLst>
          </p:cNvPr>
          <p:cNvSpPr/>
          <p:nvPr/>
        </p:nvSpPr>
        <p:spPr>
          <a:xfrm>
            <a:off x="8475918" y="2943095"/>
            <a:ext cx="2658248" cy="521191"/>
          </a:xfrm>
          <a:prstGeom prst="rect">
            <a:avLst/>
          </a:prstGeom>
          <a:solidFill>
            <a:schemeClr val="bg1"/>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2DD687A-142D-BCFD-8C4D-72FC68C74D11}"/>
              </a:ext>
            </a:extLst>
          </p:cNvPr>
          <p:cNvSpPr/>
          <p:nvPr/>
        </p:nvSpPr>
        <p:spPr>
          <a:xfrm>
            <a:off x="8479348" y="4295210"/>
            <a:ext cx="2658248" cy="521191"/>
          </a:xfrm>
          <a:prstGeom prst="rect">
            <a:avLst/>
          </a:prstGeom>
          <a:solidFill>
            <a:schemeClr val="bg1"/>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60769B4-0D30-B980-6FC8-D45E9F3A9D25}"/>
              </a:ext>
            </a:extLst>
          </p:cNvPr>
          <p:cNvSpPr txBox="1"/>
          <p:nvPr/>
        </p:nvSpPr>
        <p:spPr>
          <a:xfrm>
            <a:off x="8536310" y="3045680"/>
            <a:ext cx="2447499" cy="379078"/>
          </a:xfrm>
          <a:prstGeom prst="rect">
            <a:avLst/>
          </a:prstGeom>
          <a:noFill/>
        </p:spPr>
        <p:txBody>
          <a:bodyPr wrap="square" rtlCol="0">
            <a:spAutoFit/>
          </a:bodyPr>
          <a:lstStyle/>
          <a:p>
            <a:pPr algn="ctr">
              <a:lnSpc>
                <a:spcPct val="150000"/>
              </a:lnSpc>
              <a:buClr>
                <a:schemeClr val="accent1">
                  <a:lumMod val="60000"/>
                  <a:lumOff val="40000"/>
                </a:schemeClr>
              </a:buClr>
            </a:pPr>
            <a:r>
              <a:rPr lang="en-US" sz="1400" b="1" err="1">
                <a:solidFill>
                  <a:schemeClr val="accent1"/>
                </a:solidFill>
                <a:latin typeface="Montserrat" pitchFamily="2" charset="77"/>
              </a:rPr>
              <a:t>Côtes</a:t>
            </a:r>
            <a:r>
              <a:rPr lang="en-US" sz="1400" b="1">
                <a:solidFill>
                  <a:schemeClr val="accent1"/>
                </a:solidFill>
                <a:latin typeface="Montserrat" pitchFamily="2" charset="77"/>
              </a:rPr>
              <a:t> du Rhône </a:t>
            </a:r>
          </a:p>
        </p:txBody>
      </p:sp>
      <p:sp>
        <p:nvSpPr>
          <p:cNvPr id="20" name="Rectangle 19">
            <a:extLst>
              <a:ext uri="{FF2B5EF4-FFF2-40B4-BE49-F238E27FC236}">
                <a16:creationId xmlns:a16="http://schemas.microsoft.com/office/drawing/2014/main" id="{6254001F-51B4-6E87-4E5E-6838A1C8C200}"/>
              </a:ext>
            </a:extLst>
          </p:cNvPr>
          <p:cNvSpPr/>
          <p:nvPr/>
        </p:nvSpPr>
        <p:spPr>
          <a:xfrm>
            <a:off x="8475918" y="3638859"/>
            <a:ext cx="2658248" cy="521191"/>
          </a:xfrm>
          <a:prstGeom prst="rect">
            <a:avLst/>
          </a:prstGeom>
          <a:solidFill>
            <a:schemeClr val="bg1"/>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4D52C0A-1F5F-B8A5-27FA-EBE1A26C589F}"/>
              </a:ext>
            </a:extLst>
          </p:cNvPr>
          <p:cNvSpPr txBox="1"/>
          <p:nvPr/>
        </p:nvSpPr>
        <p:spPr>
          <a:xfrm>
            <a:off x="8590469" y="4386680"/>
            <a:ext cx="2447499" cy="379078"/>
          </a:xfrm>
          <a:prstGeom prst="rect">
            <a:avLst/>
          </a:prstGeom>
          <a:noFill/>
        </p:spPr>
        <p:txBody>
          <a:bodyPr wrap="square" rtlCol="0">
            <a:spAutoFit/>
          </a:bodyPr>
          <a:lstStyle/>
          <a:p>
            <a:pPr algn="ctr">
              <a:lnSpc>
                <a:spcPct val="150000"/>
              </a:lnSpc>
              <a:buClr>
                <a:schemeClr val="accent1">
                  <a:lumMod val="60000"/>
                  <a:lumOff val="40000"/>
                </a:schemeClr>
              </a:buClr>
            </a:pPr>
            <a:r>
              <a:rPr lang="en-US" sz="1400" b="1">
                <a:solidFill>
                  <a:schemeClr val="accent1"/>
                </a:solidFill>
                <a:latin typeface="Montserrat" pitchFamily="2" charset="77"/>
              </a:rPr>
              <a:t>Crus</a:t>
            </a:r>
          </a:p>
        </p:txBody>
      </p:sp>
      <p:sp>
        <p:nvSpPr>
          <p:cNvPr id="23" name="TextBox 22">
            <a:extLst>
              <a:ext uri="{FF2B5EF4-FFF2-40B4-BE49-F238E27FC236}">
                <a16:creationId xmlns:a16="http://schemas.microsoft.com/office/drawing/2014/main" id="{72568375-83F3-673F-C67A-482B3C27F6C8}"/>
              </a:ext>
            </a:extLst>
          </p:cNvPr>
          <p:cNvSpPr txBox="1"/>
          <p:nvPr/>
        </p:nvSpPr>
        <p:spPr>
          <a:xfrm>
            <a:off x="9369469" y="6286987"/>
            <a:ext cx="2565646" cy="230832"/>
          </a:xfrm>
          <a:prstGeom prst="rect">
            <a:avLst/>
          </a:prstGeom>
          <a:noFill/>
        </p:spPr>
        <p:txBody>
          <a:bodyPr wrap="square" rtlCol="0">
            <a:spAutoFit/>
          </a:bodyPr>
          <a:lstStyle/>
          <a:p>
            <a:pPr algn="r"/>
            <a:r>
              <a:rPr lang="en-US" sz="900" err="1">
                <a:solidFill>
                  <a:schemeClr val="bg1">
                    <a:lumMod val="50000"/>
                  </a:schemeClr>
                </a:solidFill>
                <a:latin typeface="Prata" panose="00000500000000000000" pitchFamily="2" charset="0"/>
              </a:rPr>
              <a:t>Côtes</a:t>
            </a:r>
            <a:r>
              <a:rPr lang="en-US" sz="900">
                <a:solidFill>
                  <a:schemeClr val="bg1">
                    <a:lumMod val="50000"/>
                  </a:schemeClr>
                </a:solidFill>
                <a:latin typeface="Prata" panose="00000500000000000000" pitchFamily="2" charset="0"/>
              </a:rPr>
              <a:t>-du-Rhône | </a:t>
            </a:r>
            <a:r>
              <a:rPr lang="en-US" sz="900" err="1">
                <a:solidFill>
                  <a:schemeClr val="bg1">
                    <a:lumMod val="50000"/>
                  </a:schemeClr>
                </a:solidFill>
                <a:latin typeface="Prata" panose="00000500000000000000" pitchFamily="2" charset="0"/>
              </a:rPr>
              <a:t>Sammar</a:t>
            </a:r>
            <a:r>
              <a:rPr lang="en-US" sz="900">
                <a:solidFill>
                  <a:schemeClr val="bg1">
                    <a:lumMod val="50000"/>
                  </a:schemeClr>
                </a:solidFill>
                <a:latin typeface="Prata" panose="00000500000000000000" pitchFamily="2" charset="0"/>
              </a:rPr>
              <a:t> Saleh Castillo</a:t>
            </a:r>
          </a:p>
        </p:txBody>
      </p:sp>
      <p:sp>
        <p:nvSpPr>
          <p:cNvPr id="2" name="TextBox 1">
            <a:extLst>
              <a:ext uri="{FF2B5EF4-FFF2-40B4-BE49-F238E27FC236}">
                <a16:creationId xmlns:a16="http://schemas.microsoft.com/office/drawing/2014/main" id="{2E1430D3-DCA0-A870-DA56-86DEFF152771}"/>
              </a:ext>
            </a:extLst>
          </p:cNvPr>
          <p:cNvSpPr txBox="1"/>
          <p:nvPr/>
        </p:nvSpPr>
        <p:spPr>
          <a:xfrm>
            <a:off x="8590469" y="3659013"/>
            <a:ext cx="2447499" cy="379078"/>
          </a:xfrm>
          <a:prstGeom prst="rect">
            <a:avLst/>
          </a:prstGeom>
          <a:noFill/>
        </p:spPr>
        <p:txBody>
          <a:bodyPr wrap="square" rtlCol="0">
            <a:spAutoFit/>
          </a:bodyPr>
          <a:lstStyle/>
          <a:p>
            <a:pPr algn="ctr">
              <a:lnSpc>
                <a:spcPct val="150000"/>
              </a:lnSpc>
              <a:buClr>
                <a:schemeClr val="accent1">
                  <a:lumMod val="60000"/>
                  <a:lumOff val="40000"/>
                </a:schemeClr>
              </a:buClr>
            </a:pPr>
            <a:r>
              <a:rPr lang="en-US" sz="1400" b="1" err="1">
                <a:solidFill>
                  <a:schemeClr val="accent1"/>
                </a:solidFill>
                <a:latin typeface="Montserrat" pitchFamily="2" charset="77"/>
              </a:rPr>
              <a:t>Côtes</a:t>
            </a:r>
            <a:r>
              <a:rPr lang="en-US" sz="1400" b="1">
                <a:solidFill>
                  <a:schemeClr val="accent1"/>
                </a:solidFill>
                <a:latin typeface="Montserrat" pitchFamily="2" charset="77"/>
              </a:rPr>
              <a:t> du Rhône Village</a:t>
            </a:r>
          </a:p>
        </p:txBody>
      </p:sp>
      <p:sp>
        <p:nvSpPr>
          <p:cNvPr id="3" name="TextBox 2">
            <a:extLst>
              <a:ext uri="{FF2B5EF4-FFF2-40B4-BE49-F238E27FC236}">
                <a16:creationId xmlns:a16="http://schemas.microsoft.com/office/drawing/2014/main" id="{84901970-1A5D-4126-A117-F41682311D29}"/>
              </a:ext>
            </a:extLst>
          </p:cNvPr>
          <p:cNvSpPr txBox="1"/>
          <p:nvPr/>
        </p:nvSpPr>
        <p:spPr>
          <a:xfrm>
            <a:off x="729913" y="1055549"/>
            <a:ext cx="3164168" cy="461024"/>
          </a:xfrm>
          <a:prstGeom prst="rect">
            <a:avLst/>
          </a:prstGeom>
          <a:noFill/>
        </p:spPr>
        <p:txBody>
          <a:bodyPr wrap="square" rtlCol="0">
            <a:spAutoFit/>
          </a:bodyPr>
          <a:lstStyle/>
          <a:p>
            <a:pP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Uvas</a:t>
            </a:r>
            <a:r>
              <a:rPr lang="en-US" b="1">
                <a:solidFill>
                  <a:schemeClr val="tx1">
                    <a:lumMod val="65000"/>
                    <a:lumOff val="35000"/>
                  </a:schemeClr>
                </a:solidFill>
                <a:latin typeface="Montserrat" pitchFamily="2" charset="77"/>
              </a:rPr>
              <a:t>: </a:t>
            </a:r>
            <a:r>
              <a:rPr lang="en-US" b="1" err="1">
                <a:solidFill>
                  <a:schemeClr val="tx1">
                    <a:lumMod val="65000"/>
                    <a:lumOff val="35000"/>
                  </a:schemeClr>
                </a:solidFill>
                <a:latin typeface="Montserrat" pitchFamily="2" charset="77"/>
              </a:rPr>
              <a:t>Ródano</a:t>
            </a:r>
            <a:r>
              <a:rPr lang="en-US" b="1">
                <a:solidFill>
                  <a:schemeClr val="tx1">
                    <a:lumMod val="65000"/>
                    <a:lumOff val="35000"/>
                  </a:schemeClr>
                </a:solidFill>
                <a:latin typeface="Montserrat" pitchFamily="2" charset="77"/>
              </a:rPr>
              <a:t> </a:t>
            </a:r>
            <a:r>
              <a:rPr lang="en-US" b="1" err="1">
                <a:solidFill>
                  <a:schemeClr val="tx1">
                    <a:lumMod val="65000"/>
                    <a:lumOff val="35000"/>
                  </a:schemeClr>
                </a:solidFill>
                <a:latin typeface="Montserrat" pitchFamily="2" charset="77"/>
              </a:rPr>
              <a:t>norte</a:t>
            </a:r>
            <a:endParaRPr lang="en-PR" b="1">
              <a:solidFill>
                <a:schemeClr val="tx1">
                  <a:lumMod val="65000"/>
                  <a:lumOff val="35000"/>
                </a:schemeClr>
              </a:solidFill>
              <a:latin typeface="Montserrat" pitchFamily="2" charset="77"/>
            </a:endParaRPr>
          </a:p>
        </p:txBody>
      </p:sp>
      <p:sp>
        <p:nvSpPr>
          <p:cNvPr id="7" name="TextBox 6">
            <a:extLst>
              <a:ext uri="{FF2B5EF4-FFF2-40B4-BE49-F238E27FC236}">
                <a16:creationId xmlns:a16="http://schemas.microsoft.com/office/drawing/2014/main" id="{214A66CF-EF60-E718-B7C3-0B62773DE4EC}"/>
              </a:ext>
            </a:extLst>
          </p:cNvPr>
          <p:cNvSpPr txBox="1"/>
          <p:nvPr/>
        </p:nvSpPr>
        <p:spPr>
          <a:xfrm>
            <a:off x="729913" y="1616877"/>
            <a:ext cx="5672579" cy="584775"/>
          </a:xfrm>
          <a:prstGeom prst="rect">
            <a:avLst/>
          </a:prstGeom>
          <a:noFill/>
        </p:spPr>
        <p:txBody>
          <a:bodyPr wrap="square" rtlCol="0">
            <a:spAutoFit/>
          </a:bodyPr>
          <a:lstStyle/>
          <a:p>
            <a:pPr marL="342900" indent="-342900">
              <a:buClr>
                <a:schemeClr val="accent1">
                  <a:lumMod val="60000"/>
                  <a:lumOff val="40000"/>
                </a:schemeClr>
              </a:buClr>
              <a:buFont typeface="Arial" panose="020B0604020202020204" pitchFamily="34" charset="0"/>
              <a:buChar char="•"/>
            </a:pPr>
            <a:r>
              <a:rPr lang="en-US" sz="1600">
                <a:latin typeface="Montserrat" pitchFamily="2" charset="77"/>
              </a:rPr>
              <a:t>T: SYRAH</a:t>
            </a:r>
          </a:p>
          <a:p>
            <a:pPr marL="342900" indent="-342900">
              <a:buClr>
                <a:schemeClr val="accent1">
                  <a:lumMod val="60000"/>
                  <a:lumOff val="40000"/>
                </a:schemeClr>
              </a:buClr>
              <a:buFont typeface="Arial" panose="020B0604020202020204" pitchFamily="34" charset="0"/>
              <a:buChar char="•"/>
            </a:pPr>
            <a:r>
              <a:rPr lang="en-US" sz="1600">
                <a:latin typeface="Montserrat" pitchFamily="2" charset="77"/>
              </a:rPr>
              <a:t>B: Viognier, MARSANNE, ROUSSANNE</a:t>
            </a:r>
          </a:p>
        </p:txBody>
      </p:sp>
    </p:spTree>
    <p:extLst>
      <p:ext uri="{BB962C8B-B14F-4D97-AF65-F5344CB8AC3E}">
        <p14:creationId xmlns:p14="http://schemas.microsoft.com/office/powerpoint/2010/main" val="1183843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C8E03CE3-5B21-7D17-6DEC-3825D3BB0F82}"/>
              </a:ext>
            </a:extLst>
          </p:cNvPr>
          <p:cNvSpPr txBox="1"/>
          <p:nvPr/>
        </p:nvSpPr>
        <p:spPr>
          <a:xfrm>
            <a:off x="8033705" y="2644942"/>
            <a:ext cx="2447499" cy="461024"/>
          </a:xfrm>
          <a:prstGeom prst="rect">
            <a:avLst/>
          </a:prstGeom>
          <a:noFill/>
        </p:spPr>
        <p:txBody>
          <a:bodyPr wrap="square" rtlCol="0">
            <a:spAutoFit/>
          </a:bodyPr>
          <a:lstStyle/>
          <a:p>
            <a:pPr algn="ctr">
              <a:lnSpc>
                <a:spcPct val="150000"/>
              </a:lnSpc>
              <a:buClr>
                <a:schemeClr val="accent1">
                  <a:lumMod val="60000"/>
                  <a:lumOff val="40000"/>
                </a:schemeClr>
              </a:buClr>
            </a:pPr>
            <a:r>
              <a:rPr lang="en-US" b="1" err="1">
                <a:solidFill>
                  <a:schemeClr val="tx1">
                    <a:lumMod val="65000"/>
                    <a:lumOff val="35000"/>
                  </a:schemeClr>
                </a:solidFill>
                <a:latin typeface="Montserrat" pitchFamily="2" charset="77"/>
              </a:rPr>
              <a:t>Clasificaciones</a:t>
            </a:r>
            <a:endParaRPr lang="en-US" b="1">
              <a:solidFill>
                <a:schemeClr val="tx1">
                  <a:lumMod val="65000"/>
                  <a:lumOff val="35000"/>
                </a:schemeClr>
              </a:solidFill>
              <a:latin typeface="Montserrat" pitchFamily="2" charset="77"/>
            </a:endParaRPr>
          </a:p>
        </p:txBody>
      </p:sp>
      <p:sp>
        <p:nvSpPr>
          <p:cNvPr id="20" name="Rectangle 19">
            <a:extLst>
              <a:ext uri="{FF2B5EF4-FFF2-40B4-BE49-F238E27FC236}">
                <a16:creationId xmlns:a16="http://schemas.microsoft.com/office/drawing/2014/main" id="{714DA323-1967-17D7-10A4-7F04D5815804}"/>
              </a:ext>
            </a:extLst>
          </p:cNvPr>
          <p:cNvSpPr/>
          <p:nvPr/>
        </p:nvSpPr>
        <p:spPr>
          <a:xfrm>
            <a:off x="7928332" y="3228768"/>
            <a:ext cx="2658248" cy="521191"/>
          </a:xfrm>
          <a:prstGeom prst="rect">
            <a:avLst/>
          </a:prstGeom>
          <a:solidFill>
            <a:schemeClr val="bg1"/>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177ACED-1632-DDA0-2592-04E06F9C4C7E}"/>
              </a:ext>
            </a:extLst>
          </p:cNvPr>
          <p:cNvSpPr txBox="1"/>
          <p:nvPr/>
        </p:nvSpPr>
        <p:spPr>
          <a:xfrm>
            <a:off x="8033705" y="3293416"/>
            <a:ext cx="2447499" cy="379078"/>
          </a:xfrm>
          <a:prstGeom prst="rect">
            <a:avLst/>
          </a:prstGeom>
          <a:noFill/>
        </p:spPr>
        <p:txBody>
          <a:bodyPr wrap="square" rtlCol="0">
            <a:spAutoFit/>
          </a:bodyPr>
          <a:lstStyle/>
          <a:p>
            <a:pPr algn="ctr">
              <a:lnSpc>
                <a:spcPct val="150000"/>
              </a:lnSpc>
              <a:buClr>
                <a:schemeClr val="accent1">
                  <a:lumMod val="60000"/>
                  <a:lumOff val="40000"/>
                </a:schemeClr>
              </a:buClr>
            </a:pPr>
            <a:r>
              <a:rPr lang="en-US" sz="1400" b="1" err="1">
                <a:solidFill>
                  <a:schemeClr val="accent1"/>
                </a:solidFill>
                <a:latin typeface="Montserrat" pitchFamily="2" charset="77"/>
              </a:rPr>
              <a:t>Côtes</a:t>
            </a:r>
            <a:r>
              <a:rPr lang="en-US" sz="1400" b="1">
                <a:solidFill>
                  <a:schemeClr val="accent1"/>
                </a:solidFill>
                <a:latin typeface="Montserrat" pitchFamily="2" charset="77"/>
              </a:rPr>
              <a:t> du Rhône Village</a:t>
            </a:r>
          </a:p>
        </p:txBody>
      </p:sp>
      <p:sp>
        <p:nvSpPr>
          <p:cNvPr id="22" name="Rectangle 21">
            <a:extLst>
              <a:ext uri="{FF2B5EF4-FFF2-40B4-BE49-F238E27FC236}">
                <a16:creationId xmlns:a16="http://schemas.microsoft.com/office/drawing/2014/main" id="{6AA6A73B-07CA-2828-D770-DFAFC486E1E9}"/>
              </a:ext>
            </a:extLst>
          </p:cNvPr>
          <p:cNvSpPr/>
          <p:nvPr/>
        </p:nvSpPr>
        <p:spPr>
          <a:xfrm>
            <a:off x="7928332" y="3887314"/>
            <a:ext cx="2658248" cy="521191"/>
          </a:xfrm>
          <a:prstGeom prst="rect">
            <a:avLst/>
          </a:prstGeom>
          <a:solidFill>
            <a:schemeClr val="bg1"/>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5C8F795-5FCF-B71E-9145-DC1D77C99F00}"/>
              </a:ext>
            </a:extLst>
          </p:cNvPr>
          <p:cNvSpPr txBox="1"/>
          <p:nvPr/>
        </p:nvSpPr>
        <p:spPr>
          <a:xfrm>
            <a:off x="8033705" y="3951962"/>
            <a:ext cx="2447499" cy="379078"/>
          </a:xfrm>
          <a:prstGeom prst="rect">
            <a:avLst/>
          </a:prstGeom>
          <a:noFill/>
        </p:spPr>
        <p:txBody>
          <a:bodyPr wrap="square" rtlCol="0">
            <a:spAutoFit/>
          </a:bodyPr>
          <a:lstStyle/>
          <a:p>
            <a:pPr algn="ctr">
              <a:lnSpc>
                <a:spcPct val="150000"/>
              </a:lnSpc>
              <a:buClr>
                <a:schemeClr val="accent1">
                  <a:lumMod val="60000"/>
                  <a:lumOff val="40000"/>
                </a:schemeClr>
              </a:buClr>
            </a:pPr>
            <a:r>
              <a:rPr lang="en-US" sz="1400" b="1" err="1">
                <a:solidFill>
                  <a:schemeClr val="accent1"/>
                </a:solidFill>
                <a:latin typeface="Montserrat" pitchFamily="2" charset="77"/>
              </a:rPr>
              <a:t>Côtes</a:t>
            </a:r>
            <a:r>
              <a:rPr lang="en-US" sz="1400" b="1">
                <a:solidFill>
                  <a:schemeClr val="accent1"/>
                </a:solidFill>
                <a:latin typeface="Montserrat" pitchFamily="2" charset="77"/>
              </a:rPr>
              <a:t> du Rhône </a:t>
            </a:r>
          </a:p>
        </p:txBody>
      </p:sp>
      <p:sp>
        <p:nvSpPr>
          <p:cNvPr id="24" name="Rectangle 23">
            <a:extLst>
              <a:ext uri="{FF2B5EF4-FFF2-40B4-BE49-F238E27FC236}">
                <a16:creationId xmlns:a16="http://schemas.microsoft.com/office/drawing/2014/main" id="{8C0DBF4D-380E-889A-3770-74544A37A076}"/>
              </a:ext>
            </a:extLst>
          </p:cNvPr>
          <p:cNvSpPr/>
          <p:nvPr/>
        </p:nvSpPr>
        <p:spPr>
          <a:xfrm>
            <a:off x="7928332" y="4580883"/>
            <a:ext cx="2658248" cy="521191"/>
          </a:xfrm>
          <a:prstGeom prst="rect">
            <a:avLst/>
          </a:prstGeom>
          <a:solidFill>
            <a:schemeClr val="bg1"/>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09CBF41-7317-9C7D-C813-618217036C7A}"/>
              </a:ext>
            </a:extLst>
          </p:cNvPr>
          <p:cNvSpPr txBox="1"/>
          <p:nvPr/>
        </p:nvSpPr>
        <p:spPr>
          <a:xfrm>
            <a:off x="8033705" y="4645531"/>
            <a:ext cx="2447499" cy="379078"/>
          </a:xfrm>
          <a:prstGeom prst="rect">
            <a:avLst/>
          </a:prstGeom>
          <a:noFill/>
        </p:spPr>
        <p:txBody>
          <a:bodyPr wrap="square" rtlCol="0">
            <a:spAutoFit/>
          </a:bodyPr>
          <a:lstStyle/>
          <a:p>
            <a:pPr algn="ctr">
              <a:lnSpc>
                <a:spcPct val="150000"/>
              </a:lnSpc>
              <a:buClr>
                <a:schemeClr val="accent1">
                  <a:lumMod val="60000"/>
                  <a:lumOff val="40000"/>
                </a:schemeClr>
              </a:buClr>
            </a:pPr>
            <a:r>
              <a:rPr lang="en-US" sz="1400" b="1">
                <a:solidFill>
                  <a:schemeClr val="accent1"/>
                </a:solidFill>
                <a:latin typeface="Montserrat" pitchFamily="2" charset="77"/>
              </a:rPr>
              <a:t>Crus</a:t>
            </a:r>
          </a:p>
        </p:txBody>
      </p:sp>
      <p:sp>
        <p:nvSpPr>
          <p:cNvPr id="32" name="TextBox 31">
            <a:extLst>
              <a:ext uri="{FF2B5EF4-FFF2-40B4-BE49-F238E27FC236}">
                <a16:creationId xmlns:a16="http://schemas.microsoft.com/office/drawing/2014/main" id="{A79290DB-C21B-DA96-B92F-54458857CF46}"/>
              </a:ext>
            </a:extLst>
          </p:cNvPr>
          <p:cNvSpPr txBox="1"/>
          <p:nvPr/>
        </p:nvSpPr>
        <p:spPr>
          <a:xfrm>
            <a:off x="5750748" y="725397"/>
            <a:ext cx="6228824" cy="584775"/>
          </a:xfrm>
          <a:prstGeom prst="rect">
            <a:avLst/>
          </a:prstGeom>
          <a:noFill/>
        </p:spPr>
        <p:txBody>
          <a:bodyPr wrap="square" rtlCol="0">
            <a:spAutoFit/>
          </a:bodyPr>
          <a:lstStyle/>
          <a:p>
            <a:r>
              <a:rPr lang="en-PR" sz="3200" b="1">
                <a:solidFill>
                  <a:srgbClr val="721D20"/>
                </a:solidFill>
                <a:latin typeface="Tahoma" panose="020B0604030504040204" pitchFamily="34" charset="0"/>
                <a:ea typeface="Tahoma" panose="020B0604030504040204" pitchFamily="34" charset="0"/>
                <a:cs typeface="Tahoma" panose="020B0604030504040204" pitchFamily="34" charset="0"/>
              </a:rPr>
              <a:t>Vinos que produce la Región</a:t>
            </a:r>
            <a:endParaRPr lang="en-US" sz="3200">
              <a:solidFill>
                <a:schemeClr val="accent1"/>
              </a:solidFill>
              <a:latin typeface="+mj-lt"/>
            </a:endParaRPr>
          </a:p>
        </p:txBody>
      </p:sp>
      <p:cxnSp>
        <p:nvCxnSpPr>
          <p:cNvPr id="33" name="Straight Connector 32">
            <a:extLst>
              <a:ext uri="{FF2B5EF4-FFF2-40B4-BE49-F238E27FC236}">
                <a16:creationId xmlns:a16="http://schemas.microsoft.com/office/drawing/2014/main" id="{D28272CA-15E6-F3C6-FF48-F18AD7B29190}"/>
              </a:ext>
            </a:extLst>
          </p:cNvPr>
          <p:cNvCxnSpPr>
            <a:cxnSpLocks/>
          </p:cNvCxnSpPr>
          <p:nvPr/>
        </p:nvCxnSpPr>
        <p:spPr>
          <a:xfrm>
            <a:off x="5750748" y="1460029"/>
            <a:ext cx="6100377"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42ED479-1CFD-D160-9330-8539DE9DB4DB}"/>
              </a:ext>
            </a:extLst>
          </p:cNvPr>
          <p:cNvSpPr txBox="1"/>
          <p:nvPr/>
        </p:nvSpPr>
        <p:spPr>
          <a:xfrm>
            <a:off x="9369469" y="6286987"/>
            <a:ext cx="2565646" cy="230832"/>
          </a:xfrm>
          <a:prstGeom prst="rect">
            <a:avLst/>
          </a:prstGeom>
          <a:noFill/>
        </p:spPr>
        <p:txBody>
          <a:bodyPr wrap="square" rtlCol="0">
            <a:spAutoFit/>
          </a:bodyPr>
          <a:lstStyle/>
          <a:p>
            <a:pPr algn="r"/>
            <a:r>
              <a:rPr lang="en-US" sz="900" err="1">
                <a:solidFill>
                  <a:schemeClr val="bg1">
                    <a:lumMod val="50000"/>
                  </a:schemeClr>
                </a:solidFill>
                <a:latin typeface="Prata" panose="00000500000000000000" pitchFamily="2" charset="0"/>
              </a:rPr>
              <a:t>Côtes</a:t>
            </a:r>
            <a:r>
              <a:rPr lang="en-US" sz="900">
                <a:solidFill>
                  <a:schemeClr val="bg1">
                    <a:lumMod val="50000"/>
                  </a:schemeClr>
                </a:solidFill>
                <a:latin typeface="Prata" panose="00000500000000000000" pitchFamily="2" charset="0"/>
              </a:rPr>
              <a:t>-du-Rhône | </a:t>
            </a:r>
            <a:r>
              <a:rPr lang="en-US" sz="900" err="1">
                <a:solidFill>
                  <a:schemeClr val="bg1">
                    <a:lumMod val="50000"/>
                  </a:schemeClr>
                </a:solidFill>
                <a:latin typeface="Prata" panose="00000500000000000000" pitchFamily="2" charset="0"/>
              </a:rPr>
              <a:t>Sammar</a:t>
            </a:r>
            <a:r>
              <a:rPr lang="en-US" sz="900">
                <a:solidFill>
                  <a:schemeClr val="bg1">
                    <a:lumMod val="50000"/>
                  </a:schemeClr>
                </a:solidFill>
                <a:latin typeface="Prata" panose="00000500000000000000" pitchFamily="2" charset="0"/>
              </a:rPr>
              <a:t> Saleh Castillo</a:t>
            </a:r>
          </a:p>
        </p:txBody>
      </p:sp>
      <p:pic>
        <p:nvPicPr>
          <p:cNvPr id="3" name="Picture 2">
            <a:extLst>
              <a:ext uri="{FF2B5EF4-FFF2-40B4-BE49-F238E27FC236}">
                <a16:creationId xmlns:a16="http://schemas.microsoft.com/office/drawing/2014/main" id="{9EE1B47B-4D4C-7AA6-C03D-294372BF0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872" y="0"/>
            <a:ext cx="5143500" cy="6858000"/>
          </a:xfrm>
          <a:prstGeom prst="rect">
            <a:avLst/>
          </a:prstGeom>
        </p:spPr>
      </p:pic>
    </p:spTree>
    <p:extLst>
      <p:ext uri="{BB962C8B-B14F-4D97-AF65-F5344CB8AC3E}">
        <p14:creationId xmlns:p14="http://schemas.microsoft.com/office/powerpoint/2010/main" val="2563198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4F2C26-A6EA-6340-21BD-AEB5B4C67DAF}"/>
              </a:ext>
            </a:extLst>
          </p:cNvPr>
          <p:cNvSpPr txBox="1"/>
          <p:nvPr/>
        </p:nvSpPr>
        <p:spPr>
          <a:xfrm>
            <a:off x="729914" y="840091"/>
            <a:ext cx="6228824" cy="584775"/>
          </a:xfrm>
          <a:prstGeom prst="rect">
            <a:avLst/>
          </a:prstGeom>
          <a:noFill/>
        </p:spPr>
        <p:txBody>
          <a:bodyPr wrap="square" rtlCol="0">
            <a:spAutoFit/>
          </a:bodyPr>
          <a:lstStyle/>
          <a:p>
            <a:r>
              <a:rPr lang="en-US" sz="3200" b="1" err="1">
                <a:solidFill>
                  <a:srgbClr val="721D20"/>
                </a:solidFill>
                <a:latin typeface="Tahoma" panose="020B0604030504040204" pitchFamily="34" charset="0"/>
                <a:ea typeface="Tahoma" panose="020B0604030504040204" pitchFamily="34" charset="0"/>
                <a:cs typeface="Tahoma" panose="020B0604030504040204" pitchFamily="34" charset="0"/>
              </a:rPr>
              <a:t>Côtes</a:t>
            </a:r>
            <a:r>
              <a:rPr lang="en-US" sz="3200" b="1">
                <a:solidFill>
                  <a:srgbClr val="721D20"/>
                </a:solidFill>
                <a:latin typeface="Tahoma" panose="020B0604030504040204" pitchFamily="34" charset="0"/>
                <a:ea typeface="Tahoma" panose="020B0604030504040204" pitchFamily="34" charset="0"/>
                <a:cs typeface="Tahoma" panose="020B0604030504040204" pitchFamily="34" charset="0"/>
              </a:rPr>
              <a:t> du </a:t>
            </a:r>
            <a:r>
              <a:rPr lang="en-US" sz="3200" b="1" err="1">
                <a:solidFill>
                  <a:srgbClr val="721D20"/>
                </a:solidFill>
                <a:latin typeface="Tahoma" panose="020B0604030504040204" pitchFamily="34" charset="0"/>
                <a:ea typeface="Tahoma" panose="020B0604030504040204" pitchFamily="34" charset="0"/>
                <a:cs typeface="Tahoma" panose="020B0604030504040204" pitchFamily="34" charset="0"/>
              </a:rPr>
              <a:t>Rhones</a:t>
            </a:r>
            <a:endParaRPr lang="en-US" sz="3200">
              <a:solidFill>
                <a:schemeClr val="accent1"/>
              </a:solidFill>
              <a:latin typeface="+mj-lt"/>
            </a:endParaRPr>
          </a:p>
        </p:txBody>
      </p:sp>
      <p:cxnSp>
        <p:nvCxnSpPr>
          <p:cNvPr id="6" name="Straight Connector 5">
            <a:extLst>
              <a:ext uri="{FF2B5EF4-FFF2-40B4-BE49-F238E27FC236}">
                <a16:creationId xmlns:a16="http://schemas.microsoft.com/office/drawing/2014/main" id="{4C7496A6-47AF-724A-80C0-DD149A7C05D7}"/>
              </a:ext>
            </a:extLst>
          </p:cNvPr>
          <p:cNvCxnSpPr>
            <a:cxnSpLocks/>
          </p:cNvCxnSpPr>
          <p:nvPr/>
        </p:nvCxnSpPr>
        <p:spPr>
          <a:xfrm>
            <a:off x="729914" y="1574723"/>
            <a:ext cx="3629815"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908CECE-6BB7-629D-468A-4134B7BA83DF}"/>
              </a:ext>
            </a:extLst>
          </p:cNvPr>
          <p:cNvSpPr txBox="1"/>
          <p:nvPr/>
        </p:nvSpPr>
        <p:spPr>
          <a:xfrm>
            <a:off x="729916" y="2294799"/>
            <a:ext cx="8639553" cy="1425262"/>
          </a:xfrm>
          <a:prstGeom prst="rect">
            <a:avLst/>
          </a:prstGeom>
          <a:noFill/>
        </p:spPr>
        <p:txBody>
          <a:bodyPr wrap="square" rtlCol="0">
            <a:spAutoFit/>
          </a:bodyPr>
          <a:lstStyle/>
          <a:p>
            <a:pPr marL="342900" indent="-342900">
              <a:lnSpc>
                <a:spcPct val="150000"/>
              </a:lnSpc>
              <a:buClr>
                <a:schemeClr val="accent1">
                  <a:lumMod val="60000"/>
                  <a:lumOff val="40000"/>
                </a:schemeClr>
              </a:buClr>
              <a:buFont typeface="Arial" panose="020B0604020202020204" pitchFamily="34" charset="0"/>
              <a:buChar char="•"/>
            </a:pPr>
            <a:r>
              <a:rPr lang="en-US" sz="2000" err="1">
                <a:latin typeface="Montserrat" pitchFamily="2" charset="77"/>
              </a:rPr>
              <a:t>Denominación</a:t>
            </a:r>
            <a:r>
              <a:rPr lang="en-US" sz="2000">
                <a:latin typeface="Montserrat" pitchFamily="2" charset="77"/>
              </a:rPr>
              <a:t> </a:t>
            </a:r>
            <a:r>
              <a:rPr lang="en-US" sz="2000" err="1">
                <a:latin typeface="Montserrat" pitchFamily="2" charset="77"/>
              </a:rPr>
              <a:t>básica</a:t>
            </a:r>
            <a:r>
              <a:rPr lang="en-US" sz="2000">
                <a:latin typeface="Montserrat" pitchFamily="2" charset="77"/>
              </a:rPr>
              <a:t>  (171 </a:t>
            </a:r>
            <a:r>
              <a:rPr lang="en-US" sz="2000" err="1">
                <a:latin typeface="Montserrat" pitchFamily="2" charset="77"/>
              </a:rPr>
              <a:t>municipios</a:t>
            </a:r>
            <a:r>
              <a:rPr lang="en-US" sz="2000">
                <a:latin typeface="Montserrat" pitchFamily="2" charset="77"/>
              </a:rPr>
              <a:t>) </a:t>
            </a:r>
          </a:p>
          <a:p>
            <a:pPr marL="342900" indent="-342900">
              <a:lnSpc>
                <a:spcPct val="150000"/>
              </a:lnSpc>
              <a:buClr>
                <a:schemeClr val="accent1">
                  <a:lumMod val="60000"/>
                  <a:lumOff val="40000"/>
                </a:schemeClr>
              </a:buClr>
              <a:buFont typeface="Arial" panose="020B0604020202020204" pitchFamily="34" charset="0"/>
              <a:buChar char="•"/>
            </a:pPr>
            <a:r>
              <a:rPr lang="en-US" sz="2000">
                <a:latin typeface="Montserrat" pitchFamily="2" charset="77"/>
              </a:rPr>
              <a:t>Tinto, </a:t>
            </a:r>
            <a:r>
              <a:rPr lang="en-US" sz="2000" err="1">
                <a:latin typeface="Montserrat" pitchFamily="2" charset="77"/>
              </a:rPr>
              <a:t>blanco</a:t>
            </a:r>
            <a:r>
              <a:rPr lang="en-US" sz="2000">
                <a:latin typeface="Montserrat" pitchFamily="2" charset="77"/>
              </a:rPr>
              <a:t> o </a:t>
            </a:r>
            <a:r>
              <a:rPr lang="en-US" sz="2000" err="1">
                <a:latin typeface="Montserrat" pitchFamily="2" charset="77"/>
              </a:rPr>
              <a:t>el</a:t>
            </a:r>
            <a:r>
              <a:rPr lang="en-US" sz="2000">
                <a:latin typeface="Montserrat" pitchFamily="2" charset="77"/>
              </a:rPr>
              <a:t> rosado</a:t>
            </a:r>
          </a:p>
          <a:p>
            <a:pPr marL="342900" indent="-342900">
              <a:lnSpc>
                <a:spcPct val="150000"/>
              </a:lnSpc>
              <a:buClr>
                <a:schemeClr val="accent1">
                  <a:lumMod val="60000"/>
                  <a:lumOff val="40000"/>
                </a:schemeClr>
              </a:buClr>
              <a:buFont typeface="Arial" panose="020B0604020202020204" pitchFamily="34" charset="0"/>
              <a:buChar char="•"/>
            </a:pPr>
            <a:r>
              <a:rPr lang="en-US" sz="2000">
                <a:latin typeface="Montserrat" pitchFamily="2" charset="77"/>
              </a:rPr>
              <a:t>30, 200 ha</a:t>
            </a:r>
          </a:p>
        </p:txBody>
      </p:sp>
      <p:pic>
        <p:nvPicPr>
          <p:cNvPr id="9" name="Picture 8">
            <a:extLst>
              <a:ext uri="{FF2B5EF4-FFF2-40B4-BE49-F238E27FC236}">
                <a16:creationId xmlns:a16="http://schemas.microsoft.com/office/drawing/2014/main" id="{BB6B4A88-9AF1-653B-DF4C-43D43F58A36F}"/>
              </a:ext>
            </a:extLst>
          </p:cNvPr>
          <p:cNvPicPr>
            <a:picLocks noChangeAspect="1"/>
          </p:cNvPicPr>
          <p:nvPr/>
        </p:nvPicPr>
        <p:blipFill>
          <a:blip r:embed="rId3">
            <a:alphaModFix/>
          </a:blip>
          <a:stretch>
            <a:fillRect/>
          </a:stretch>
        </p:blipFill>
        <p:spPr>
          <a:xfrm>
            <a:off x="7356762" y="525089"/>
            <a:ext cx="4356679" cy="5020554"/>
          </a:xfrm>
          <a:prstGeom prst="rect">
            <a:avLst/>
          </a:prstGeom>
        </p:spPr>
      </p:pic>
      <p:sp>
        <p:nvSpPr>
          <p:cNvPr id="10" name="Rectangle 9">
            <a:extLst>
              <a:ext uri="{FF2B5EF4-FFF2-40B4-BE49-F238E27FC236}">
                <a16:creationId xmlns:a16="http://schemas.microsoft.com/office/drawing/2014/main" id="{697FFEFF-FF2C-F0E8-0990-78EA56E8E7B2}"/>
              </a:ext>
            </a:extLst>
          </p:cNvPr>
          <p:cNvSpPr/>
          <p:nvPr/>
        </p:nvSpPr>
        <p:spPr>
          <a:xfrm>
            <a:off x="7635296" y="2523391"/>
            <a:ext cx="1816435" cy="326231"/>
          </a:xfrm>
          <a:custGeom>
            <a:avLst/>
            <a:gdLst>
              <a:gd name="connsiteX0" fmla="*/ 0 w 1816435"/>
              <a:gd name="connsiteY0" fmla="*/ 0 h 326231"/>
              <a:gd name="connsiteX1" fmla="*/ 587314 w 1816435"/>
              <a:gd name="connsiteY1" fmla="*/ 0 h 326231"/>
              <a:gd name="connsiteX2" fmla="*/ 1138299 w 1816435"/>
              <a:gd name="connsiteY2" fmla="*/ 0 h 326231"/>
              <a:gd name="connsiteX3" fmla="*/ 1816435 w 1816435"/>
              <a:gd name="connsiteY3" fmla="*/ 0 h 326231"/>
              <a:gd name="connsiteX4" fmla="*/ 1816435 w 1816435"/>
              <a:gd name="connsiteY4" fmla="*/ 326231 h 326231"/>
              <a:gd name="connsiteX5" fmla="*/ 1247285 w 1816435"/>
              <a:gd name="connsiteY5" fmla="*/ 326231 h 326231"/>
              <a:gd name="connsiteX6" fmla="*/ 605478 w 1816435"/>
              <a:gd name="connsiteY6" fmla="*/ 326231 h 326231"/>
              <a:gd name="connsiteX7" fmla="*/ 0 w 1816435"/>
              <a:gd name="connsiteY7" fmla="*/ 326231 h 326231"/>
              <a:gd name="connsiteX8" fmla="*/ 0 w 1816435"/>
              <a:gd name="connsiteY8" fmla="*/ 0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6435" h="326231" extrusionOk="0">
                <a:moveTo>
                  <a:pt x="0" y="0"/>
                </a:moveTo>
                <a:cubicBezTo>
                  <a:pt x="227897" y="-16831"/>
                  <a:pt x="462952" y="27461"/>
                  <a:pt x="587314" y="0"/>
                </a:cubicBezTo>
                <a:cubicBezTo>
                  <a:pt x="711676" y="-27461"/>
                  <a:pt x="924924" y="-22686"/>
                  <a:pt x="1138299" y="0"/>
                </a:cubicBezTo>
                <a:cubicBezTo>
                  <a:pt x="1351675" y="22686"/>
                  <a:pt x="1496664" y="-25743"/>
                  <a:pt x="1816435" y="0"/>
                </a:cubicBezTo>
                <a:cubicBezTo>
                  <a:pt x="1810687" y="88817"/>
                  <a:pt x="1819241" y="215482"/>
                  <a:pt x="1816435" y="326231"/>
                </a:cubicBezTo>
                <a:cubicBezTo>
                  <a:pt x="1612950" y="317066"/>
                  <a:pt x="1416839" y="325771"/>
                  <a:pt x="1247285" y="326231"/>
                </a:cubicBezTo>
                <a:cubicBezTo>
                  <a:pt x="1077731" y="326692"/>
                  <a:pt x="742283" y="323998"/>
                  <a:pt x="605478" y="326231"/>
                </a:cubicBezTo>
                <a:cubicBezTo>
                  <a:pt x="468673" y="328464"/>
                  <a:pt x="261610" y="315461"/>
                  <a:pt x="0" y="326231"/>
                </a:cubicBezTo>
                <a:cubicBezTo>
                  <a:pt x="-3043" y="227735"/>
                  <a:pt x="-6696" y="148939"/>
                  <a:pt x="0" y="0"/>
                </a:cubicBezTo>
                <a:close/>
              </a:path>
            </a:pathLst>
          </a:custGeom>
          <a:noFill/>
          <a:ln w="28575">
            <a:solidFill>
              <a:schemeClr val="accent1">
                <a:lumMod val="60000"/>
                <a:lumOff val="4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R"/>
          </a:p>
        </p:txBody>
      </p:sp>
      <p:sp>
        <p:nvSpPr>
          <p:cNvPr id="11" name="TextBox 10">
            <a:extLst>
              <a:ext uri="{FF2B5EF4-FFF2-40B4-BE49-F238E27FC236}">
                <a16:creationId xmlns:a16="http://schemas.microsoft.com/office/drawing/2014/main" id="{4C31D44D-D448-0594-74CD-32BF4565F60C}"/>
              </a:ext>
            </a:extLst>
          </p:cNvPr>
          <p:cNvSpPr txBox="1"/>
          <p:nvPr/>
        </p:nvSpPr>
        <p:spPr>
          <a:xfrm>
            <a:off x="9369469" y="6286987"/>
            <a:ext cx="2565646" cy="230832"/>
          </a:xfrm>
          <a:prstGeom prst="rect">
            <a:avLst/>
          </a:prstGeom>
          <a:noFill/>
        </p:spPr>
        <p:txBody>
          <a:bodyPr wrap="square" rtlCol="0">
            <a:spAutoFit/>
          </a:bodyPr>
          <a:lstStyle/>
          <a:p>
            <a:pPr algn="r"/>
            <a:r>
              <a:rPr lang="en-US" sz="900" err="1">
                <a:solidFill>
                  <a:schemeClr val="bg1">
                    <a:lumMod val="50000"/>
                  </a:schemeClr>
                </a:solidFill>
                <a:latin typeface="Prata" panose="00000500000000000000" pitchFamily="2" charset="0"/>
              </a:rPr>
              <a:t>Côtes</a:t>
            </a:r>
            <a:r>
              <a:rPr lang="en-US" sz="900">
                <a:solidFill>
                  <a:schemeClr val="bg1">
                    <a:lumMod val="50000"/>
                  </a:schemeClr>
                </a:solidFill>
                <a:latin typeface="Prata" panose="00000500000000000000" pitchFamily="2" charset="0"/>
              </a:rPr>
              <a:t>-du-Rhône | </a:t>
            </a:r>
            <a:r>
              <a:rPr lang="en-US" sz="900" err="1">
                <a:solidFill>
                  <a:schemeClr val="bg1">
                    <a:lumMod val="50000"/>
                  </a:schemeClr>
                </a:solidFill>
                <a:latin typeface="Prata" panose="00000500000000000000" pitchFamily="2" charset="0"/>
              </a:rPr>
              <a:t>Sammar</a:t>
            </a:r>
            <a:r>
              <a:rPr lang="en-US" sz="900">
                <a:solidFill>
                  <a:schemeClr val="bg1">
                    <a:lumMod val="50000"/>
                  </a:schemeClr>
                </a:solidFill>
                <a:latin typeface="Prata" panose="00000500000000000000" pitchFamily="2" charset="0"/>
              </a:rPr>
              <a:t> Saleh Castillo</a:t>
            </a:r>
          </a:p>
        </p:txBody>
      </p:sp>
    </p:spTree>
    <p:extLst>
      <p:ext uri="{BB962C8B-B14F-4D97-AF65-F5344CB8AC3E}">
        <p14:creationId xmlns:p14="http://schemas.microsoft.com/office/powerpoint/2010/main" val="1412140214"/>
      </p:ext>
    </p:extLst>
  </p:cSld>
  <p:clrMapOvr>
    <a:masterClrMapping/>
  </p:clrMapOvr>
</p:sld>
</file>

<file path=ppt/theme/theme1.xml><?xml version="1.0" encoding="utf-8"?>
<a:theme xmlns:a="http://schemas.openxmlformats.org/drawingml/2006/main" name="Office Theme">
  <a:themeElements>
    <a:clrScheme name="Wineyta">
      <a:dk1>
        <a:sysClr val="windowText" lastClr="000000"/>
      </a:dk1>
      <a:lt1>
        <a:sysClr val="window" lastClr="FFFFFF"/>
      </a:lt1>
      <a:dk2>
        <a:srgbClr val="000000"/>
      </a:dk2>
      <a:lt2>
        <a:srgbClr val="FFFFFF"/>
      </a:lt2>
      <a:accent1>
        <a:srgbClr val="5E192E"/>
      </a:accent1>
      <a:accent2>
        <a:srgbClr val="CB7695"/>
      </a:accent2>
      <a:accent3>
        <a:srgbClr val="E0AEC0"/>
      </a:accent3>
      <a:accent4>
        <a:srgbClr val="FFD653"/>
      </a:accent4>
      <a:accent5>
        <a:srgbClr val="FFC000"/>
      </a:accent5>
      <a:accent6>
        <a:srgbClr val="DAA600"/>
      </a:accent6>
      <a:hlink>
        <a:srgbClr val="0563C1"/>
      </a:hlink>
      <a:folHlink>
        <a:srgbClr val="954F72"/>
      </a:folHlink>
    </a:clrScheme>
    <a:fontScheme name="Wineyta">
      <a:majorFont>
        <a:latin typeface="Prata"/>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7397</TotalTime>
  <Words>2567</Words>
  <Application>Microsoft Office PowerPoint</Application>
  <PresentationFormat>Widescreen</PresentationFormat>
  <Paragraphs>330</Paragraphs>
  <Slides>30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Montserrat</vt:lpstr>
      <vt:lpstr>Montserrat Light</vt:lpstr>
      <vt:lpstr>Prata</vt:lpstr>
      <vt:lpstr>Söhne</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Slidesignus Four</dc:creator>
  <cp:lastModifiedBy>Alejandro Ferris</cp:lastModifiedBy>
  <cp:revision>44</cp:revision>
  <cp:lastPrinted>2023-08-29T15:11:53Z</cp:lastPrinted>
  <dcterms:created xsi:type="dcterms:W3CDTF">2022-09-13T06:08:12Z</dcterms:created>
  <dcterms:modified xsi:type="dcterms:W3CDTF">2023-08-30T01:28:37Z</dcterms:modified>
</cp:coreProperties>
</file>