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sldIdLst>
    <p:sldId id="256" r:id="rId2"/>
    <p:sldId id="268" r:id="rId3"/>
    <p:sldId id="257" r:id="rId4"/>
    <p:sldId id="258" r:id="rId5"/>
    <p:sldId id="269" r:id="rId6"/>
    <p:sldId id="325" r:id="rId7"/>
    <p:sldId id="270" r:id="rId8"/>
    <p:sldId id="259" r:id="rId9"/>
    <p:sldId id="273" r:id="rId10"/>
    <p:sldId id="260" r:id="rId11"/>
    <p:sldId id="266" r:id="rId12"/>
    <p:sldId id="264" r:id="rId13"/>
    <p:sldId id="285" r:id="rId14"/>
    <p:sldId id="287" r:id="rId15"/>
    <p:sldId id="263" r:id="rId16"/>
    <p:sldId id="277" r:id="rId17"/>
    <p:sldId id="295" r:id="rId18"/>
    <p:sldId id="299" r:id="rId19"/>
    <p:sldId id="298" r:id="rId20"/>
    <p:sldId id="297" r:id="rId21"/>
    <p:sldId id="296" r:id="rId22"/>
    <p:sldId id="300" r:id="rId23"/>
    <p:sldId id="305" r:id="rId24"/>
    <p:sldId id="286" r:id="rId25"/>
    <p:sldId id="306" r:id="rId26"/>
    <p:sldId id="307" r:id="rId27"/>
    <p:sldId id="308" r:id="rId28"/>
    <p:sldId id="309" r:id="rId29"/>
    <p:sldId id="301" r:id="rId30"/>
    <p:sldId id="310" r:id="rId31"/>
    <p:sldId id="311" r:id="rId32"/>
    <p:sldId id="312" r:id="rId33"/>
    <p:sldId id="313" r:id="rId34"/>
    <p:sldId id="304" r:id="rId35"/>
    <p:sldId id="303" r:id="rId36"/>
    <p:sldId id="302" r:id="rId37"/>
    <p:sldId id="314" r:id="rId38"/>
    <p:sldId id="315" r:id="rId39"/>
    <p:sldId id="316" r:id="rId40"/>
    <p:sldId id="319" r:id="rId41"/>
    <p:sldId id="320" r:id="rId42"/>
    <p:sldId id="317" r:id="rId43"/>
    <p:sldId id="318" r:id="rId44"/>
    <p:sldId id="323" r:id="rId45"/>
    <p:sldId id="322" r:id="rId46"/>
    <p:sldId id="321" r:id="rId47"/>
    <p:sldId id="324" r:id="rId48"/>
    <p:sldId id="265" r:id="rId49"/>
    <p:sldId id="32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263CF-C477-456D-87F0-A50408F85FDE}" v="1" dt="2024-04-03T03:52:38.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2" y="326"/>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Ferris" userId="a0e819f059b8d856" providerId="LiveId" clId="{AB0263CF-C477-456D-87F0-A50408F85FDE}"/>
    <pc:docChg chg="custSel modSld">
      <pc:chgData name="Alejandro Ferris" userId="a0e819f059b8d856" providerId="LiveId" clId="{AB0263CF-C477-456D-87F0-A50408F85FDE}" dt="2024-04-03T03:52:41.042" v="4" actId="1076"/>
      <pc:docMkLst>
        <pc:docMk/>
      </pc:docMkLst>
      <pc:sldChg chg="modSp mod">
        <pc:chgData name="Alejandro Ferris" userId="a0e819f059b8d856" providerId="LiveId" clId="{AB0263CF-C477-456D-87F0-A50408F85FDE}" dt="2024-04-03T03:51:34.666" v="1" actId="1076"/>
        <pc:sldMkLst>
          <pc:docMk/>
          <pc:sldMk cId="2781770439" sldId="256"/>
        </pc:sldMkLst>
        <pc:picChg chg="mod">
          <ac:chgData name="Alejandro Ferris" userId="a0e819f059b8d856" providerId="LiveId" clId="{AB0263CF-C477-456D-87F0-A50408F85FDE}" dt="2024-04-03T03:51:34.666" v="1" actId="1076"/>
          <ac:picMkLst>
            <pc:docMk/>
            <pc:sldMk cId="2781770439" sldId="256"/>
            <ac:picMk id="50" creationId="{0A596077-AF20-4395-DB7A-DBBF4891BA46}"/>
          </ac:picMkLst>
        </pc:picChg>
      </pc:sldChg>
      <pc:sldChg chg="addSp delSp modSp mod">
        <pc:chgData name="Alejandro Ferris" userId="a0e819f059b8d856" providerId="LiveId" clId="{AB0263CF-C477-456D-87F0-A50408F85FDE}" dt="2024-04-03T03:52:41.042" v="4" actId="1076"/>
        <pc:sldMkLst>
          <pc:docMk/>
          <pc:sldMk cId="4140945319" sldId="326"/>
        </pc:sldMkLst>
        <pc:spChg chg="del">
          <ac:chgData name="Alejandro Ferris" userId="a0e819f059b8d856" providerId="LiveId" clId="{AB0263CF-C477-456D-87F0-A50408F85FDE}" dt="2024-04-03T03:52:24.148" v="2" actId="478"/>
          <ac:spMkLst>
            <pc:docMk/>
            <pc:sldMk cId="4140945319" sldId="326"/>
            <ac:spMk id="5" creationId="{6517286C-DFB2-188C-C215-63680336162C}"/>
          </ac:spMkLst>
        </pc:spChg>
        <pc:picChg chg="add mod">
          <ac:chgData name="Alejandro Ferris" userId="a0e819f059b8d856" providerId="LiveId" clId="{AB0263CF-C477-456D-87F0-A50408F85FDE}" dt="2024-04-03T03:52:41.042" v="4" actId="1076"/>
          <ac:picMkLst>
            <pc:docMk/>
            <pc:sldMk cId="4140945319" sldId="326"/>
            <ac:picMk id="3" creationId="{C112F5BA-DB67-28B0-ED3A-22CF42E0F0A0}"/>
          </ac:picMkLst>
        </pc:picChg>
      </pc:sldChg>
    </pc:docChg>
  </pc:docChgLst>
  <pc:docChgLst>
    <pc:chgData name="Alejandro Ferris" userId="a0e819f059b8d856" providerId="LiveId" clId="{7D4714C2-CB66-4B52-BFE5-4C5F1ECD267E}"/>
    <pc:docChg chg="modSld">
      <pc:chgData name="Alejandro Ferris" userId="a0e819f059b8d856" providerId="LiveId" clId="{7D4714C2-CB66-4B52-BFE5-4C5F1ECD267E}" dt="2023-03-31T00:53:10.723" v="9" actId="20577"/>
      <pc:docMkLst>
        <pc:docMk/>
      </pc:docMkLst>
      <pc:sldChg chg="modSp mod">
        <pc:chgData name="Alejandro Ferris" userId="a0e819f059b8d856" providerId="LiveId" clId="{7D4714C2-CB66-4B52-BFE5-4C5F1ECD267E}" dt="2023-03-31T00:25:18.894" v="1" actId="14100"/>
        <pc:sldMkLst>
          <pc:docMk/>
          <pc:sldMk cId="2447811395" sldId="258"/>
        </pc:sldMkLst>
        <pc:picChg chg="mod">
          <ac:chgData name="Alejandro Ferris" userId="a0e819f059b8d856" providerId="LiveId" clId="{7D4714C2-CB66-4B52-BFE5-4C5F1ECD267E}" dt="2023-03-31T00:25:18.894" v="1" actId="14100"/>
          <ac:picMkLst>
            <pc:docMk/>
            <pc:sldMk cId="2447811395" sldId="258"/>
            <ac:picMk id="3" creationId="{DF05F892-6C2B-E0AE-408F-169F37398936}"/>
          </ac:picMkLst>
        </pc:picChg>
      </pc:sldChg>
      <pc:sldChg chg="modSp mod">
        <pc:chgData name="Alejandro Ferris" userId="a0e819f059b8d856" providerId="LiveId" clId="{7D4714C2-CB66-4B52-BFE5-4C5F1ECD267E}" dt="2023-03-31T00:53:10.723" v="9" actId="20577"/>
        <pc:sldMkLst>
          <pc:docMk/>
          <pc:sldMk cId="3769573316" sldId="302"/>
        </pc:sldMkLst>
        <pc:spChg chg="mod">
          <ac:chgData name="Alejandro Ferris" userId="a0e819f059b8d856" providerId="LiveId" clId="{7D4714C2-CB66-4B52-BFE5-4C5F1ECD267E}" dt="2023-03-31T00:53:10.723" v="9" actId="20577"/>
          <ac:spMkLst>
            <pc:docMk/>
            <pc:sldMk cId="3769573316" sldId="302"/>
            <ac:spMk id="3" creationId="{5C1F57B7-52DD-8FE2-9166-2A02CBC6CA44}"/>
          </ac:spMkLst>
        </pc:spChg>
      </pc:sldChg>
      <pc:sldChg chg="modSp mod">
        <pc:chgData name="Alejandro Ferris" userId="a0e819f059b8d856" providerId="LiveId" clId="{7D4714C2-CB66-4B52-BFE5-4C5F1ECD267E}" dt="2023-03-31T00:49:58.665" v="7" actId="1076"/>
        <pc:sldMkLst>
          <pc:docMk/>
          <pc:sldMk cId="3901215401" sldId="311"/>
        </pc:sldMkLst>
        <pc:picChg chg="mod">
          <ac:chgData name="Alejandro Ferris" userId="a0e819f059b8d856" providerId="LiveId" clId="{7D4714C2-CB66-4B52-BFE5-4C5F1ECD267E}" dt="2023-03-31T00:49:58.665" v="7" actId="1076"/>
          <ac:picMkLst>
            <pc:docMk/>
            <pc:sldMk cId="3901215401" sldId="311"/>
            <ac:picMk id="4" creationId="{6A5B6D2C-7DF3-7122-5613-BFF4F4AA7591}"/>
          </ac:picMkLst>
        </pc:picChg>
      </pc:sldChg>
      <pc:sldChg chg="modSp mod">
        <pc:chgData name="Alejandro Ferris" userId="a0e819f059b8d856" providerId="LiveId" clId="{7D4714C2-CB66-4B52-BFE5-4C5F1ECD267E}" dt="2023-03-31T00:29:41.732" v="3" actId="1076"/>
        <pc:sldMkLst>
          <pc:docMk/>
          <pc:sldMk cId="3528475959" sldId="325"/>
        </pc:sldMkLst>
        <pc:picChg chg="mod">
          <ac:chgData name="Alejandro Ferris" userId="a0e819f059b8d856" providerId="LiveId" clId="{7D4714C2-CB66-4B52-BFE5-4C5F1ECD267E}" dt="2023-03-31T00:29:41.732" v="3" actId="1076"/>
          <ac:picMkLst>
            <pc:docMk/>
            <pc:sldMk cId="3528475959" sldId="325"/>
            <ac:picMk id="7" creationId="{281912AC-BB3C-9FB7-47C0-DEF86B8953E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E70B-A34A-A0F1-31EB-E3BBC913FA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BFD728-D544-6A38-8597-F65CB5819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6C4306-9DAC-5780-38D1-21C6C4BD4093}"/>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06C21A2D-F299-6F9D-D129-A71710D69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CB10D-4B7B-E061-6389-2BB0932558E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85184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AE0C-A79D-4BAB-88DD-7420754F3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A5AC0-E558-81B0-8037-B09E7C13C0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07CFE-577B-757A-A09D-6BDC2C1E11C6}"/>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A6A7DFAB-58CC-C0DD-9A4A-59DEB48C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63B1A-09CE-F7A1-007F-D637CF603E3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2054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5F7A0-B9E5-CB0D-BF6C-3B45C4098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97412B-FC7F-6BF6-E49B-86BB1088B1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7F6C-3F76-334D-2B2E-70E0C898710D}"/>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0E13D3DF-921B-200E-1342-3CF6184EE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DDDD0-7FE0-0A1C-EDBF-84928E10764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47705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50B2-41E2-42DB-F7F4-F581C2558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2A4DA4-F2ED-B8AC-A4C3-99959089C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129ED-A71E-261F-C527-379A23AF8238}"/>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5DF5D8E8-D2E9-2E5F-1B98-F452CFAED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241DD-DF83-686B-70A3-44A2716554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55061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E79F-4856-9E20-02E7-6E32024525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C488E5-E88E-C30C-9AD3-9311CE95FB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7AD183-75CA-4D96-340B-A5B8DA04A23A}"/>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0B1D5E9B-DABA-D9CF-089B-8F95F4836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80937-8165-2323-5084-366B34928A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5235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612C-D00E-A0C3-D8AB-93CB3DFAE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1628F-A19B-7FB6-2B1D-41048DF822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77C94-D6E9-2414-D134-B1991DD6C0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FCAC5B-E33A-26B1-AFA8-A60474EEE98C}"/>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6" name="Footer Placeholder 5">
            <a:extLst>
              <a:ext uri="{FF2B5EF4-FFF2-40B4-BE49-F238E27FC236}">
                <a16:creationId xmlns:a16="http://schemas.microsoft.com/office/drawing/2014/main" id="{D2B42FD4-28F6-930A-6C15-1B3994C21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F90BE-C8BC-5E04-7DDC-ED0F2A7CFA9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5220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CA50-1607-0CCE-7868-0036BA851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5E1C1B-5441-AC53-F7C7-B87513E9F2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DE192-F859-14DB-358D-96D19715C4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41DCE-4E43-E7F0-4A35-2033B1F3C4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DCC2BA-3855-602C-768A-A0DD74A03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35F4B-E72E-B6E1-748F-9D9FBD25937B}"/>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8" name="Footer Placeholder 7">
            <a:extLst>
              <a:ext uri="{FF2B5EF4-FFF2-40B4-BE49-F238E27FC236}">
                <a16:creationId xmlns:a16="http://schemas.microsoft.com/office/drawing/2014/main" id="{6ED73BF8-3D66-67A8-04BD-3BAAAB0171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ACEA7-633D-B82F-466D-1F4053E081D4}"/>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9044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E03A-D7AC-C2E3-B9D5-983DA8A8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CFF34-C84D-9EE2-C16D-65A3294AFDA5}"/>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4" name="Footer Placeholder 3">
            <a:extLst>
              <a:ext uri="{FF2B5EF4-FFF2-40B4-BE49-F238E27FC236}">
                <a16:creationId xmlns:a16="http://schemas.microsoft.com/office/drawing/2014/main" id="{2C77E1EA-DBEC-6C73-9D84-0F33E10F4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DADED-DD4B-147D-9E3B-47810F1BB038}"/>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7294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EF0F9-FB57-5CEB-3D34-141E560F14F3}"/>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3" name="Footer Placeholder 2">
            <a:extLst>
              <a:ext uri="{FF2B5EF4-FFF2-40B4-BE49-F238E27FC236}">
                <a16:creationId xmlns:a16="http://schemas.microsoft.com/office/drawing/2014/main" id="{E5491139-84B9-9D72-1C4E-C84251B49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D943AB-E7A5-E654-9D10-0F0CC6CAF019}"/>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8142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1530-3F4B-1C47-4F3F-DCA4E7D62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E28F1-EA8E-2B1A-6B6B-A07DBE054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2EEEE0-6502-E3AA-A7E2-7D3086E64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B8CF1-A1D3-A594-69F7-EBBDDBC06855}"/>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6" name="Footer Placeholder 5">
            <a:extLst>
              <a:ext uri="{FF2B5EF4-FFF2-40B4-BE49-F238E27FC236}">
                <a16:creationId xmlns:a16="http://schemas.microsoft.com/office/drawing/2014/main" id="{8EE93638-2C6D-3791-0402-AB6FC8A30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169FE-994D-C32C-D66F-46F03DA3522B}"/>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0306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3820-D3BA-0310-E90B-B8B8959C7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15161-1D24-010E-E834-3A0A7083E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536C8-60CD-3554-E56F-EEE4258F5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292136-95F5-B29D-D41D-61470E414AEC}"/>
              </a:ext>
            </a:extLst>
          </p:cNvPr>
          <p:cNvSpPr>
            <a:spLocks noGrp="1"/>
          </p:cNvSpPr>
          <p:nvPr>
            <p:ph type="dt" sz="half" idx="10"/>
          </p:nvPr>
        </p:nvSpPr>
        <p:spPr/>
        <p:txBody>
          <a:bodyPr/>
          <a:lstStyle/>
          <a:p>
            <a:fld id="{C1691109-F4F8-4597-962C-A4F4B7960636}" type="datetimeFigureOut">
              <a:rPr lang="en-US" smtClean="0"/>
              <a:t>4/2/2024</a:t>
            </a:fld>
            <a:endParaRPr lang="en-US"/>
          </a:p>
        </p:txBody>
      </p:sp>
      <p:sp>
        <p:nvSpPr>
          <p:cNvPr id="6" name="Footer Placeholder 5">
            <a:extLst>
              <a:ext uri="{FF2B5EF4-FFF2-40B4-BE49-F238E27FC236}">
                <a16:creationId xmlns:a16="http://schemas.microsoft.com/office/drawing/2014/main" id="{82F84064-C04F-12D1-8C11-66F7A85D6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EC80B-6EDC-E3DA-86F1-6980CEDBA03C}"/>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36813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EC469-B976-AE5A-A6D8-163E05C53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333EB6-3B03-7369-BAAC-B6CA8FD55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F6C6D-025D-31BB-05D0-FD30ABCF20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91109-F4F8-4597-962C-A4F4B7960636}" type="datetimeFigureOut">
              <a:rPr lang="en-US" smtClean="0"/>
              <a:t>4/2/2024</a:t>
            </a:fld>
            <a:endParaRPr lang="en-US"/>
          </a:p>
        </p:txBody>
      </p:sp>
      <p:sp>
        <p:nvSpPr>
          <p:cNvPr id="5" name="Footer Placeholder 4">
            <a:extLst>
              <a:ext uri="{FF2B5EF4-FFF2-40B4-BE49-F238E27FC236}">
                <a16:creationId xmlns:a16="http://schemas.microsoft.com/office/drawing/2014/main" id="{29BA35D6-D0F6-2E1E-50FF-DD6F62A207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6BB3E3-7160-560F-C7C2-E9F92BE9D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FAD9F-AEE9-406E-B720-57D2B9DB2816}" type="slidenum">
              <a:rPr lang="en-US" smtClean="0"/>
              <a:t>‹#›</a:t>
            </a:fld>
            <a:endParaRPr lang="en-US"/>
          </a:p>
        </p:txBody>
      </p:sp>
    </p:spTree>
    <p:extLst>
      <p:ext uri="{BB962C8B-B14F-4D97-AF65-F5344CB8AC3E}">
        <p14:creationId xmlns:p14="http://schemas.microsoft.com/office/powerpoint/2010/main" val="25610699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glossary.wein.plus/pays-d-oc" TargetMode="External"/><Relationship Id="rId3" Type="http://schemas.openxmlformats.org/officeDocument/2006/relationships/hyperlink" Target="https://glossary.wein.plus/france" TargetMode="External"/><Relationship Id="rId7" Type="http://schemas.openxmlformats.org/officeDocument/2006/relationships/hyperlink" Target="https://glossary.wein.plus/mediterranee" TargetMode="External"/><Relationship Id="rId2" Type="http://schemas.openxmlformats.org/officeDocument/2006/relationships/hyperlink" Target="https://glossary.wein.plus/igp" TargetMode="External"/><Relationship Id="rId1" Type="http://schemas.openxmlformats.org/officeDocument/2006/relationships/slideLayout" Target="../slideLayouts/slideLayout2.xml"/><Relationship Id="rId6" Type="http://schemas.openxmlformats.org/officeDocument/2006/relationships/hyperlink" Target="https://glossary.wein.plus/comte-tolosan" TargetMode="External"/><Relationship Id="rId5" Type="http://schemas.openxmlformats.org/officeDocument/2006/relationships/hyperlink" Target="https://glossary.wein.plus/comtes-rhodaniens" TargetMode="External"/><Relationship Id="rId10" Type="http://schemas.openxmlformats.org/officeDocument/2006/relationships/image" Target="../media/image16.png"/><Relationship Id="rId4" Type="http://schemas.openxmlformats.org/officeDocument/2006/relationships/hyperlink" Target="https://glossary.wein.plus/atlantique" TargetMode="External"/><Relationship Id="rId9" Type="http://schemas.openxmlformats.org/officeDocument/2006/relationships/hyperlink" Target="https://glossary.wein.plus/loi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hyperlink" Target="https://es.wikipedia.org/wiki/Afluente" TargetMode="External"/><Relationship Id="rId13" Type="http://schemas.openxmlformats.org/officeDocument/2006/relationships/hyperlink" Target="https://es.wikipedia.org/wiki/S%C3%ADlex" TargetMode="External"/><Relationship Id="rId18" Type="http://schemas.openxmlformats.org/officeDocument/2006/relationships/hyperlink" Target="https://es.wikipedia.org/wiki/Microclima" TargetMode="External"/><Relationship Id="rId3" Type="http://schemas.openxmlformats.org/officeDocument/2006/relationships/hyperlink" Target="https://es.wikipedia.org/wiki/Francia" TargetMode="External"/><Relationship Id="rId21" Type="http://schemas.openxmlformats.org/officeDocument/2006/relationships/hyperlink" Target="https://www.publicdomainpictures.net/view-image.php?image=119665&amp;picture=&amp;jazyk=DE" TargetMode="External"/><Relationship Id="rId7" Type="http://schemas.openxmlformats.org/officeDocument/2006/relationships/hyperlink" Target="https://es.wikipedia.org/wiki/Km" TargetMode="External"/><Relationship Id="rId12" Type="http://schemas.openxmlformats.org/officeDocument/2006/relationships/hyperlink" Target="https://es.wikipedia.org/wiki/Caliza" TargetMode="External"/><Relationship Id="rId17" Type="http://schemas.openxmlformats.org/officeDocument/2006/relationships/hyperlink" Target="https://es.wikipedia.org/wiki/Vino_de_Oporto" TargetMode="External"/><Relationship Id="rId2" Type="http://schemas.openxmlformats.org/officeDocument/2006/relationships/hyperlink" Target="https://es.wikipedia.org/wiki/Loira" TargetMode="External"/><Relationship Id="rId16" Type="http://schemas.openxmlformats.org/officeDocument/2006/relationships/hyperlink" Target="https://es.wikipedia.org/wiki/Vino_dulce" TargetMode="External"/><Relationship Id="rId20"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hyperlink" Target="https://es.wikipedia.org/wiki/Sancerre" TargetMode="External"/><Relationship Id="rId11" Type="http://schemas.openxmlformats.org/officeDocument/2006/relationships/hyperlink" Target="https://es.wikipedia.org/wiki/Arcilla" TargetMode="External"/><Relationship Id="rId5" Type="http://schemas.openxmlformats.org/officeDocument/2006/relationships/hyperlink" Target="https://es.wikipedia.org/wiki/Nantes" TargetMode="External"/><Relationship Id="rId15" Type="http://schemas.openxmlformats.org/officeDocument/2006/relationships/hyperlink" Target="https://es.wikipedia.org/w/index.php?title=Gravas&amp;action=edit&amp;redlink=1" TargetMode="External"/><Relationship Id="rId10" Type="http://schemas.openxmlformats.org/officeDocument/2006/relationships/hyperlink" Target="https://es.wikipedia.org/wiki/Esquisto" TargetMode="External"/><Relationship Id="rId19" Type="http://schemas.openxmlformats.org/officeDocument/2006/relationships/image" Target="../media/image21.png"/><Relationship Id="rId4" Type="http://schemas.openxmlformats.org/officeDocument/2006/relationships/hyperlink" Target="https://es.wikipedia.org/wiki/Anexo:Departamentos_de_Francia" TargetMode="External"/><Relationship Id="rId9" Type="http://schemas.openxmlformats.org/officeDocument/2006/relationships/hyperlink" Target="https://es.wikipedia.org/wiki/Suelo" TargetMode="External"/><Relationship Id="rId14" Type="http://schemas.openxmlformats.org/officeDocument/2006/relationships/hyperlink" Target="https://es.wikipedia.org/wiki/Arenisca"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es.wikipedia.org/wiki/Helada" TargetMode="External"/><Relationship Id="rId13" Type="http://schemas.openxmlformats.org/officeDocument/2006/relationships/hyperlink" Target="https://es.wikipedia.org/wiki/Botrytis_cinerea" TargetMode="External"/><Relationship Id="rId3" Type="http://schemas.openxmlformats.org/officeDocument/2006/relationships/hyperlink" Target="https://es.wikipedia.org/wiki/Clima_oce%C3%A1nico" TargetMode="External"/><Relationship Id="rId7" Type="http://schemas.openxmlformats.org/officeDocument/2006/relationships/hyperlink" Target="https://es.wikipedia.org/wiki/Clima_continental" TargetMode="External"/><Relationship Id="rId12" Type="http://schemas.openxmlformats.org/officeDocument/2006/relationships/hyperlink" Target="https://es.wikipedia.org/wiki/Vi%C3%B1edo_del_valle_del_Loira#cite_note-Oxford_pg_408-410-2" TargetMode="External"/><Relationship Id="rId17" Type="http://schemas.openxmlformats.org/officeDocument/2006/relationships/hyperlink" Target="https://www.publicdomainpictures.net/view-image.php?image=119665&amp;picture=&amp;jazyk=DE" TargetMode="External"/><Relationship Id="rId2" Type="http://schemas.openxmlformats.org/officeDocument/2006/relationships/hyperlink" Target="https://es.wikipedia.org/wiki/Clima" TargetMode="External"/><Relationship Id="rId16"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hyperlink" Target="https://es.wikipedia.org/wiki/Centro-Valle_de_Loira" TargetMode="External"/><Relationship Id="rId11" Type="http://schemas.openxmlformats.org/officeDocument/2006/relationships/hyperlink" Target="https://es.wikipedia.org/wiki/Podredumbre_noble" TargetMode="External"/><Relationship Id="rId5" Type="http://schemas.openxmlformats.org/officeDocument/2006/relationships/hyperlink" Target="https://es.wikipedia.org/wiki/Sancerre" TargetMode="External"/><Relationship Id="rId15" Type="http://schemas.openxmlformats.org/officeDocument/2006/relationships/image" Target="../media/image21.png"/><Relationship Id="rId10" Type="http://schemas.openxmlformats.org/officeDocument/2006/relationships/hyperlink" Target="https://es.wikipedia.org/wiki/Lluvia" TargetMode="External"/><Relationship Id="rId4" Type="http://schemas.openxmlformats.org/officeDocument/2006/relationships/hyperlink" Target="https://es.wikipedia.org/wiki/Oc%C3%A9ano_Atl%C3%A1ntico" TargetMode="External"/><Relationship Id="rId9" Type="http://schemas.openxmlformats.org/officeDocument/2006/relationships/hyperlink" Target="https://es.wikipedia.org/wiki/Oto%C3%B1o" TargetMode="External"/><Relationship Id="rId14" Type="http://schemas.openxmlformats.org/officeDocument/2006/relationships/hyperlink" Target="https://es.wikipedia.org/wiki/Niebla"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s.wikipedia.org/wiki/Maleza" TargetMode="External"/><Relationship Id="rId3" Type="http://schemas.openxmlformats.org/officeDocument/2006/relationships/hyperlink" Target="https://es.wikipedia.org/wiki/Vi%C3%B1edo_del_valle_del_Loira#cite_note-MacNeil_pg_259-272-3" TargetMode="External"/><Relationship Id="rId7" Type="http://schemas.openxmlformats.org/officeDocument/2006/relationships/hyperlink" Target="https://es.wikipedia.org/wiki/Mineral" TargetMode="External"/><Relationship Id="rId12" Type="http://schemas.openxmlformats.org/officeDocument/2006/relationships/image" Target="../media/image23.png"/><Relationship Id="rId2" Type="http://schemas.openxmlformats.org/officeDocument/2006/relationships/hyperlink" Target="https://es.wikipedia.org/wiki/Vi%C3%B1edo_de_Burdeos" TargetMode="External"/><Relationship Id="rId1" Type="http://schemas.openxmlformats.org/officeDocument/2006/relationships/slideLayout" Target="../slideLayouts/slideLayout2.xml"/><Relationship Id="rId6" Type="http://schemas.openxmlformats.org/officeDocument/2006/relationships/hyperlink" Target="https://es.wikipedia.org/wiki/Acidez" TargetMode="External"/><Relationship Id="rId11" Type="http://schemas.openxmlformats.org/officeDocument/2006/relationships/hyperlink" Target="https://es.wikipedia.org/wiki/Vi%C3%B1edo_del_valle_del_Loira#cite_note-Fallis_pg_168-176-1" TargetMode="External"/><Relationship Id="rId5" Type="http://schemas.openxmlformats.org/officeDocument/2006/relationships/hyperlink" Target="https://es.wikipedia.org/wiki/Az%C3%BAcares" TargetMode="External"/><Relationship Id="rId10" Type="http://schemas.openxmlformats.org/officeDocument/2006/relationships/hyperlink" Target="https://es.wikipedia.org/wiki/L%C3%A1piz" TargetMode="External"/><Relationship Id="rId4" Type="http://schemas.openxmlformats.org/officeDocument/2006/relationships/hyperlink" Target="https://es.wikipedia.org/wiki/Cosecha" TargetMode="External"/><Relationship Id="rId9" Type="http://schemas.openxmlformats.org/officeDocument/2006/relationships/hyperlink" Target="https://es.wikipedia.org/wiki/Frambuesa"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s.wikipedia.org/wiki/Fermentaci%C3%B3n_malol%C3%A1ctica" TargetMode="External"/><Relationship Id="rId13" Type="http://schemas.openxmlformats.org/officeDocument/2006/relationships/hyperlink" Target="https://es.wikipedia.org/w/index.php?title=Fermentaci%C3%B3n_(vino)&amp;action=edit&amp;redlink=1" TargetMode="External"/><Relationship Id="rId3" Type="http://schemas.openxmlformats.org/officeDocument/2006/relationships/hyperlink" Target="https://es.wikipedia.org/wiki/Eficiencia" TargetMode="External"/><Relationship Id="rId7" Type="http://schemas.openxmlformats.org/officeDocument/2006/relationships/hyperlink" Target="https://es.wikipedia.org/w/index.php?title=Envejecimiento_en_barril&amp;action=edit&amp;redlink=1" TargetMode="External"/><Relationship Id="rId12" Type="http://schemas.openxmlformats.org/officeDocument/2006/relationships/hyperlink" Target="https://es.wikipedia.org/wiki/Mosto" TargetMode="External"/><Relationship Id="rId2" Type="http://schemas.openxmlformats.org/officeDocument/2006/relationships/hyperlink" Target="https://es.wikipedia.org/wiki/Densidad" TargetMode="External"/><Relationship Id="rId1" Type="http://schemas.openxmlformats.org/officeDocument/2006/relationships/slideLayout" Target="../slideLayouts/slideLayout2.xml"/><Relationship Id="rId6" Type="http://schemas.openxmlformats.org/officeDocument/2006/relationships/hyperlink" Target="https://es.wikipedia.org/wiki/Vi%C3%B1edo_del_valle_del_Loira#cite_note-Oxford_pg_408-410-2" TargetMode="External"/><Relationship Id="rId11" Type="http://schemas.openxmlformats.org/officeDocument/2006/relationships/hyperlink" Target="https://es.wikipedia.org/wiki/Tanino" TargetMode="External"/><Relationship Id="rId5" Type="http://schemas.openxmlformats.org/officeDocument/2006/relationships/hyperlink" Target="https://es.wikipedia.org/wiki/Poda" TargetMode="External"/><Relationship Id="rId15" Type="http://schemas.openxmlformats.org/officeDocument/2006/relationships/hyperlink" Target="https://www.vinography.com/2021/02/ill-drink-to-that-winemaker-lorenzo-accomasso" TargetMode="External"/><Relationship Id="rId10" Type="http://schemas.openxmlformats.org/officeDocument/2006/relationships/hyperlink" Target="https://es.wikipedia.org/w/index.php?title=Maceraci%C3%B3n_(vino)&amp;action=edit&amp;redlink=1" TargetMode="External"/><Relationship Id="rId4" Type="http://schemas.openxmlformats.org/officeDocument/2006/relationships/hyperlink" Target="https://es.wikipedia.org/wiki/Chenin_blanc" TargetMode="External"/><Relationship Id="rId9" Type="http://schemas.openxmlformats.org/officeDocument/2006/relationships/hyperlink" Target="https://es.wikipedia.org/wiki/Chaptalizaci%C3%B3n" TargetMode="External"/><Relationship Id="rId1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hyperlink" Target="https://www.publicdomainpictures.net/en/view-image.php?image=298996" TargetMode="External"/><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inefolly.com/deep-dive/beaujolais-wine-region-ma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inefolly.com/deep-dive/introduction-soil-types-win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inefolly.com/review/tasting-and-pairing-muscadet-wine/"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inefolly.com/deep-dive/some-science-to-wine-aromas/" TargetMode="External"/><Relationship Id="rId2" Type="http://schemas.openxmlformats.org/officeDocument/2006/relationships/hyperlink" Target="https://winefolly.com/deep-dive/what-are-wine-lees-sur-lie-explained/" TargetMode="Externa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inefolly.com/deep-dive/they-call-it-noble-rot-botryti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inefolly.com/deep-dive/they-call-it-noble-rot-botryti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inefolly.com/deep-dive/how-sparkling-wine-is-mad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inefolly.com/deep-dive/no-cure-for-grape-phylloxer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inefolly.com/deep-dive/all-you-ever-wanted-to-know-about-chateauneuf-du-pape-wine-and-mor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wallpaperflare.com/bookshelf-filled-with-books-library-artwork-publication-education-wallpaper-pnwym"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veronawinelove.com/futuro-enoturismo-digitale-formazione-figura-sommelier/" TargetMode="External"/><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EAF77D-EC67-097B-DFEF-42C2B1D4BDA8}"/>
              </a:ext>
            </a:extLst>
          </p:cNvPr>
          <p:cNvSpPr>
            <a:spLocks noGrp="1"/>
          </p:cNvSpPr>
          <p:nvPr>
            <p:ph type="ctrTitle"/>
          </p:nvPr>
        </p:nvSpPr>
        <p:spPr>
          <a:xfrm>
            <a:off x="638881" y="4789013"/>
            <a:ext cx="10909640" cy="1539818"/>
          </a:xfrm>
        </p:spPr>
        <p:txBody>
          <a:bodyPr anchor="ctr">
            <a:normAutofit/>
          </a:bodyPr>
          <a:lstStyle/>
          <a:p>
            <a:r>
              <a:rPr lang="en-US" sz="5400" b="1" dirty="0">
                <a:latin typeface="+mn-lt"/>
              </a:rPr>
              <a:t>Valle del Loira, Francia</a:t>
            </a:r>
            <a:br>
              <a:rPr lang="en-US" sz="3200" b="1" dirty="0">
                <a:latin typeface="+mn-lt"/>
              </a:rPr>
            </a:br>
            <a:r>
              <a:rPr lang="en-US" sz="2800" b="1" dirty="0"/>
              <a:t>Jose C Trinidad</a:t>
            </a:r>
            <a:br>
              <a:rPr lang="en-US" sz="2100" b="1" dirty="0"/>
            </a:br>
            <a:endParaRPr lang="en-US" sz="2100" b="1" dirty="0"/>
          </a:p>
        </p:txBody>
      </p:sp>
      <p:pic>
        <p:nvPicPr>
          <p:cNvPr id="50" name="Picture 49" descr="Logo&#10;&#10;Description automatically generated with low confidence">
            <a:extLst>
              <a:ext uri="{FF2B5EF4-FFF2-40B4-BE49-F238E27FC236}">
                <a16:creationId xmlns:a16="http://schemas.microsoft.com/office/drawing/2014/main" id="{0A596077-AF20-4395-DB7A-DBBF4891BA46}"/>
              </a:ext>
            </a:extLst>
          </p:cNvPr>
          <p:cNvPicPr>
            <a:picLocks noChangeAspect="1"/>
          </p:cNvPicPr>
          <p:nvPr/>
        </p:nvPicPr>
        <p:blipFill rotWithShape="1">
          <a:blip r:embed="rId2"/>
          <a:srcRect l="10681" r="9709" b="1"/>
          <a:stretch/>
        </p:blipFill>
        <p:spPr>
          <a:xfrm>
            <a:off x="1937199" y="995618"/>
            <a:ext cx="1799087" cy="3264226"/>
          </a:xfrm>
          <a:prstGeom prst="rect">
            <a:avLst/>
          </a:prstGeom>
        </p:spPr>
      </p:pic>
      <p:pic>
        <p:nvPicPr>
          <p:cNvPr id="1028" name="Picture 4" descr="See the source image">
            <a:extLst>
              <a:ext uri="{FF2B5EF4-FFF2-40B4-BE49-F238E27FC236}">
                <a16:creationId xmlns:a16="http://schemas.microsoft.com/office/drawing/2014/main" id="{2BF975DB-BEC9-C4BA-6E50-721FE7312F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856" y="184936"/>
            <a:ext cx="7849456" cy="4469258"/>
          </a:xfrm>
          <a:prstGeom prst="rect">
            <a:avLst/>
          </a:prstGeom>
          <a:noFill/>
          <a:extLst>
            <a:ext uri="{909E8E84-426E-40DD-AFC4-6F175D3DCCD1}">
              <a14:hiddenFill xmlns:a14="http://schemas.microsoft.com/office/drawing/2010/main">
                <a:solidFill>
                  <a:srgbClr val="FFFFFF"/>
                </a:solidFill>
              </a14:hiddenFill>
            </a:ext>
          </a:extLst>
        </p:spPr>
      </p:pic>
      <p:sp>
        <p:nvSpPr>
          <p:cNvPr id="103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177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FE70782-2EE6-2E32-78FB-435115801DCB}"/>
              </a:ext>
            </a:extLst>
          </p:cNvPr>
          <p:cNvSpPr>
            <a:spLocks noGrp="1"/>
          </p:cNvSpPr>
          <p:nvPr>
            <p:ph type="title"/>
          </p:nvPr>
        </p:nvSpPr>
        <p:spPr>
          <a:xfrm>
            <a:off x="721349" y="158628"/>
            <a:ext cx="11018520" cy="1434415"/>
          </a:xfrm>
        </p:spPr>
        <p:txBody>
          <a:bodyPr anchor="b">
            <a:normAutofit/>
          </a:bodyPr>
          <a:lstStyle/>
          <a:p>
            <a:r>
              <a:rPr lang="es-PR" sz="5400" b="1" dirty="0">
                <a:latin typeface="+mn-lt"/>
              </a:rPr>
              <a:t>Región</a:t>
            </a:r>
            <a:r>
              <a:rPr lang="en-US" sz="5400" b="1" dirty="0">
                <a:latin typeface="+mn-lt"/>
              </a:rPr>
              <a:t> del Valle del Loira</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F052314-42A1-1B20-3986-432FA9BA9FB7}"/>
              </a:ext>
            </a:extLst>
          </p:cNvPr>
          <p:cNvSpPr>
            <a:spLocks noGrp="1"/>
          </p:cNvSpPr>
          <p:nvPr>
            <p:ph idx="1"/>
          </p:nvPr>
        </p:nvSpPr>
        <p:spPr>
          <a:xfrm>
            <a:off x="102742" y="2071315"/>
            <a:ext cx="7183303" cy="4278995"/>
          </a:xfrm>
        </p:spPr>
        <p:txBody>
          <a:bodyPr anchor="t">
            <a:normAutofit/>
          </a:bodyPr>
          <a:lstStyle/>
          <a:p>
            <a:pPr marL="0" indent="0" algn="just">
              <a:buNone/>
            </a:pPr>
            <a:r>
              <a:rPr lang="es-ES" sz="2400" b="0" i="0" dirty="0">
                <a:effectLst/>
              </a:rPr>
              <a:t>Una de las seis principales </a:t>
            </a:r>
            <a:r>
              <a:rPr lang="es-ES" sz="2400" b="0" i="0" u="none" strike="noStrike" dirty="0">
                <a:effectLst/>
                <a:hlinkClick r:id="rId2"/>
              </a:rPr>
              <a:t>áreas regionales de IGP</a:t>
            </a:r>
            <a:r>
              <a:rPr lang="es-ES" sz="2400" b="0" i="0" dirty="0">
                <a:effectLst/>
              </a:rPr>
              <a:t> para la producción de vinos locales en </a:t>
            </a:r>
            <a:r>
              <a:rPr lang="es-ES" sz="2400" b="0" i="0" u="none" strike="noStrike" dirty="0">
                <a:effectLst/>
                <a:hlinkClick r:id="rId3"/>
              </a:rPr>
              <a:t>Francia</a:t>
            </a:r>
            <a:r>
              <a:rPr lang="es-ES" sz="2400" b="0" i="0" dirty="0">
                <a:effectLst/>
              </a:rPr>
              <a:t>. Los otros cinco son </a:t>
            </a:r>
            <a:r>
              <a:rPr lang="es-ES" sz="2400" b="0" i="0" u="none" strike="noStrike" dirty="0" err="1">
                <a:effectLst/>
                <a:hlinkClick r:id="rId4"/>
              </a:rPr>
              <a:t>Atlantique</a:t>
            </a:r>
            <a:r>
              <a:rPr lang="es-ES" sz="2400" b="0" i="0" dirty="0">
                <a:effectLst/>
              </a:rPr>
              <a:t>, </a:t>
            </a:r>
            <a:r>
              <a:rPr lang="es-ES" sz="2400" b="0" i="0" u="none" strike="noStrike" dirty="0" err="1">
                <a:effectLst/>
                <a:hlinkClick r:id="rId5"/>
              </a:rPr>
              <a:t>Comtés</a:t>
            </a:r>
            <a:r>
              <a:rPr lang="es-ES" sz="2400" b="0" i="0" u="none" strike="noStrike" dirty="0">
                <a:effectLst/>
                <a:hlinkClick r:id="rId5"/>
              </a:rPr>
              <a:t> </a:t>
            </a:r>
            <a:r>
              <a:rPr lang="es-ES" sz="2400" b="0" i="0" u="none" strike="noStrike" dirty="0" err="1">
                <a:effectLst/>
                <a:hlinkClick r:id="rId5"/>
              </a:rPr>
              <a:t>Rhodaniens</a:t>
            </a:r>
            <a:r>
              <a:rPr lang="es-ES" sz="2400" b="0" i="0" dirty="0">
                <a:effectLst/>
              </a:rPr>
              <a:t>, </a:t>
            </a:r>
            <a:r>
              <a:rPr lang="es-ES" sz="2400" b="0" i="0" u="none" strike="noStrike" dirty="0" err="1">
                <a:effectLst/>
                <a:hlinkClick r:id="rId6"/>
              </a:rPr>
              <a:t>Comté</a:t>
            </a:r>
            <a:r>
              <a:rPr lang="es-ES" sz="2400" b="0" i="0" u="none" strike="noStrike" dirty="0">
                <a:effectLst/>
                <a:hlinkClick r:id="rId6"/>
              </a:rPr>
              <a:t> </a:t>
            </a:r>
            <a:r>
              <a:rPr lang="es-ES" sz="2400" b="0" i="0" u="none" strike="noStrike" dirty="0" err="1">
                <a:effectLst/>
                <a:hlinkClick r:id="rId6"/>
              </a:rPr>
              <a:t>Tolosan</a:t>
            </a:r>
            <a:r>
              <a:rPr lang="es-ES" sz="2400" b="0" i="0" dirty="0">
                <a:effectLst/>
              </a:rPr>
              <a:t>, </a:t>
            </a:r>
            <a:r>
              <a:rPr lang="es-ES" sz="2400" b="0" i="0" u="none" strike="noStrike" dirty="0" err="1">
                <a:effectLst/>
                <a:hlinkClick r:id="rId7"/>
              </a:rPr>
              <a:t>Méditerranée</a:t>
            </a:r>
            <a:r>
              <a:rPr lang="es-ES" sz="2400" b="0" i="0" dirty="0">
                <a:effectLst/>
              </a:rPr>
              <a:t> y </a:t>
            </a:r>
            <a:r>
              <a:rPr lang="es-ES" sz="2400" b="0" i="0" u="none" strike="noStrike" dirty="0" err="1">
                <a:effectLst/>
                <a:hlinkClick r:id="rId8"/>
              </a:rPr>
              <a:t>Pays</a:t>
            </a:r>
            <a:r>
              <a:rPr lang="es-ES" sz="2400" b="0" i="0" u="none" strike="noStrike" dirty="0">
                <a:effectLst/>
                <a:hlinkClick r:id="rId8"/>
              </a:rPr>
              <a:t> </a:t>
            </a:r>
            <a:r>
              <a:rPr lang="es-ES" sz="2400" b="0" i="0" u="none" strike="noStrike" dirty="0" err="1">
                <a:effectLst/>
                <a:hlinkClick r:id="rId8"/>
              </a:rPr>
              <a:t>d'Oc</a:t>
            </a:r>
            <a:r>
              <a:rPr lang="es-ES" sz="2400" b="0" i="0" dirty="0">
                <a:effectLst/>
              </a:rPr>
              <a:t>. Cubre toda la región </a:t>
            </a:r>
            <a:r>
              <a:rPr lang="es-ES" sz="2400" b="0" i="0" u="none" strike="noStrike" dirty="0">
                <a:effectLst/>
                <a:hlinkClick r:id="rId9"/>
              </a:rPr>
              <a:t>vitivinícola del Loira</a:t>
            </a:r>
            <a:r>
              <a:rPr lang="es-ES" sz="2400" b="0" i="0" dirty="0">
                <a:effectLst/>
              </a:rPr>
              <a:t> a lo largo del río y diez afluentes. Hasta 2007, la antigua zona de </a:t>
            </a:r>
            <a:r>
              <a:rPr lang="es-ES" sz="2400" b="0" i="0" dirty="0" err="1">
                <a:effectLst/>
              </a:rPr>
              <a:t>Vin</a:t>
            </a:r>
            <a:r>
              <a:rPr lang="es-ES" sz="2400" b="0" i="0" dirty="0">
                <a:effectLst/>
              </a:rPr>
              <a:t> de </a:t>
            </a:r>
            <a:r>
              <a:rPr lang="es-ES" sz="2400" b="0" i="0" dirty="0" err="1">
                <a:effectLst/>
              </a:rPr>
              <a:t>pays</a:t>
            </a:r>
            <a:r>
              <a:rPr lang="es-ES" sz="2400" b="0" i="0" dirty="0">
                <a:effectLst/>
              </a:rPr>
              <a:t> se llamaba </a:t>
            </a:r>
            <a:r>
              <a:rPr lang="es-ES" sz="2400" b="0" i="0" dirty="0" err="1">
                <a:effectLst/>
              </a:rPr>
              <a:t>Jardin</a:t>
            </a:r>
            <a:r>
              <a:rPr lang="es-ES" sz="2400" b="0" i="0" dirty="0">
                <a:effectLst/>
              </a:rPr>
              <a:t> de la France, en alemán "</a:t>
            </a:r>
            <a:r>
              <a:rPr lang="es-ES" sz="2400" b="0" i="0" dirty="0" err="1">
                <a:effectLst/>
              </a:rPr>
              <a:t>Garten</a:t>
            </a:r>
            <a:r>
              <a:rPr lang="es-ES" sz="2400" b="0" i="0" dirty="0">
                <a:effectLst/>
              </a:rPr>
              <a:t> </a:t>
            </a:r>
            <a:r>
              <a:rPr lang="es-ES" sz="2400" b="0" i="0" dirty="0" err="1">
                <a:effectLst/>
              </a:rPr>
              <a:t>Frankreichs</a:t>
            </a:r>
            <a:r>
              <a:rPr lang="es-ES" sz="2400" b="0" i="0" dirty="0">
                <a:effectLst/>
              </a:rPr>
              <a:t>" (Jardín de Francia), en referencia al hermoso paisaje a lo largo del río con sus muchos castillos pintorescos del Loira. Los viñedos cubren alrededor de 70.000 hectáreas de viñedos. Hay más de 30 áreas de AOC en esta gran área.</a:t>
            </a:r>
            <a:endParaRPr lang="en-US" sz="2400" dirty="0"/>
          </a:p>
        </p:txBody>
      </p:sp>
      <p:pic>
        <p:nvPicPr>
          <p:cNvPr id="2" name="Picture 1">
            <a:extLst>
              <a:ext uri="{FF2B5EF4-FFF2-40B4-BE49-F238E27FC236}">
                <a16:creationId xmlns:a16="http://schemas.microsoft.com/office/drawing/2014/main" id="{14E49638-31A1-14E8-0482-C89EBE770858}"/>
              </a:ext>
            </a:extLst>
          </p:cNvPr>
          <p:cNvPicPr>
            <a:picLocks noChangeAspect="1"/>
          </p:cNvPicPr>
          <p:nvPr/>
        </p:nvPicPr>
        <p:blipFill rotWithShape="1">
          <a:blip r:embed="rId10"/>
          <a:srcRect l="25670" r="14201" b="6411"/>
          <a:stretch/>
        </p:blipFill>
        <p:spPr>
          <a:xfrm>
            <a:off x="7388787" y="1911493"/>
            <a:ext cx="4467591" cy="4570587"/>
          </a:xfrm>
          <a:prstGeom prst="rect">
            <a:avLst/>
          </a:prstGeom>
        </p:spPr>
      </p:pic>
    </p:spTree>
    <p:extLst>
      <p:ext uri="{BB962C8B-B14F-4D97-AF65-F5344CB8AC3E}">
        <p14:creationId xmlns:p14="http://schemas.microsoft.com/office/powerpoint/2010/main" val="308207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7A52-A5D1-931F-9F80-62EA3C7006D1}"/>
              </a:ext>
            </a:extLst>
          </p:cNvPr>
          <p:cNvSpPr>
            <a:spLocks noGrp="1"/>
          </p:cNvSpPr>
          <p:nvPr>
            <p:ph type="title"/>
          </p:nvPr>
        </p:nvSpPr>
        <p:spPr>
          <a:xfrm>
            <a:off x="3789680" y="4091035"/>
            <a:ext cx="3074713" cy="2339438"/>
          </a:xfrm>
        </p:spPr>
        <p:txBody>
          <a:bodyPr>
            <a:normAutofit/>
          </a:bodyPr>
          <a:lstStyle/>
          <a:p>
            <a:pPr algn="ctr"/>
            <a:r>
              <a:rPr lang="en-US" sz="5400" b="1" dirty="0" err="1">
                <a:latin typeface="+mn-lt"/>
              </a:rPr>
              <a:t>Clima</a:t>
            </a:r>
            <a:r>
              <a:rPr lang="en-US" sz="5400" b="1" dirty="0">
                <a:latin typeface="+mn-lt"/>
              </a:rPr>
              <a:t> </a:t>
            </a:r>
            <a:r>
              <a:rPr lang="en-US" sz="5400" b="1" dirty="0" err="1">
                <a:latin typeface="+mn-lt"/>
              </a:rPr>
              <a:t>en</a:t>
            </a:r>
            <a:r>
              <a:rPr lang="en-US" sz="5400" b="1" dirty="0">
                <a:latin typeface="+mn-lt"/>
              </a:rPr>
              <a:t>:</a:t>
            </a:r>
            <a:br>
              <a:rPr lang="en-US" sz="5400" b="1" dirty="0">
                <a:latin typeface="+mn-lt"/>
              </a:rPr>
            </a:br>
            <a:r>
              <a:rPr lang="en-US" sz="3200" dirty="0">
                <a:latin typeface="+mn-lt"/>
              </a:rPr>
              <a:t>Nantes</a:t>
            </a:r>
            <a:br>
              <a:rPr lang="en-US" sz="3200" dirty="0">
                <a:latin typeface="+mn-lt"/>
              </a:rPr>
            </a:br>
            <a:r>
              <a:rPr lang="en-US" sz="3200" dirty="0">
                <a:latin typeface="+mn-lt"/>
              </a:rPr>
              <a:t>Tours</a:t>
            </a:r>
            <a:br>
              <a:rPr lang="en-US" sz="3200" dirty="0">
                <a:latin typeface="+mn-lt"/>
              </a:rPr>
            </a:br>
            <a:r>
              <a:rPr lang="en-US" sz="3200" dirty="0">
                <a:latin typeface="+mn-lt"/>
              </a:rPr>
              <a:t>Bourges</a:t>
            </a:r>
            <a:endParaRPr lang="en-US" sz="5400" dirty="0">
              <a:latin typeface="+mn-lt"/>
            </a:endParaRPr>
          </a:p>
        </p:txBody>
      </p:sp>
      <p:pic>
        <p:nvPicPr>
          <p:cNvPr id="5" name="Picture 4">
            <a:extLst>
              <a:ext uri="{FF2B5EF4-FFF2-40B4-BE49-F238E27FC236}">
                <a16:creationId xmlns:a16="http://schemas.microsoft.com/office/drawing/2014/main" id="{8928963C-6781-6A4A-D2A2-184F352FD093}"/>
              </a:ext>
            </a:extLst>
          </p:cNvPr>
          <p:cNvPicPr>
            <a:picLocks noChangeAspect="1"/>
          </p:cNvPicPr>
          <p:nvPr/>
        </p:nvPicPr>
        <p:blipFill>
          <a:blip r:embed="rId2"/>
          <a:stretch>
            <a:fillRect/>
          </a:stretch>
        </p:blipFill>
        <p:spPr>
          <a:xfrm>
            <a:off x="3061698" y="105103"/>
            <a:ext cx="9056370" cy="3215488"/>
          </a:xfrm>
          <a:prstGeom prst="rect">
            <a:avLst/>
          </a:prstGeom>
        </p:spPr>
      </p:pic>
      <p:pic>
        <p:nvPicPr>
          <p:cNvPr id="10" name="Picture 9">
            <a:extLst>
              <a:ext uri="{FF2B5EF4-FFF2-40B4-BE49-F238E27FC236}">
                <a16:creationId xmlns:a16="http://schemas.microsoft.com/office/drawing/2014/main" id="{E818E409-A057-1ED3-C686-FD2ABA7BF0A4}"/>
              </a:ext>
            </a:extLst>
          </p:cNvPr>
          <p:cNvPicPr>
            <a:picLocks noChangeAspect="1"/>
          </p:cNvPicPr>
          <p:nvPr/>
        </p:nvPicPr>
        <p:blipFill>
          <a:blip r:embed="rId3"/>
          <a:stretch>
            <a:fillRect/>
          </a:stretch>
        </p:blipFill>
        <p:spPr>
          <a:xfrm>
            <a:off x="243840" y="282652"/>
            <a:ext cx="3074713" cy="6036067"/>
          </a:xfrm>
          <a:prstGeom prst="rect">
            <a:avLst/>
          </a:prstGeom>
        </p:spPr>
      </p:pic>
      <p:pic>
        <p:nvPicPr>
          <p:cNvPr id="11" name="Picture 10">
            <a:extLst>
              <a:ext uri="{FF2B5EF4-FFF2-40B4-BE49-F238E27FC236}">
                <a16:creationId xmlns:a16="http://schemas.microsoft.com/office/drawing/2014/main" id="{7E61B898-3CC0-AF17-B09A-EBA27C6AC18C}"/>
              </a:ext>
            </a:extLst>
          </p:cNvPr>
          <p:cNvPicPr>
            <a:picLocks noChangeAspect="1"/>
          </p:cNvPicPr>
          <p:nvPr/>
        </p:nvPicPr>
        <p:blipFill>
          <a:blip r:embed="rId4"/>
          <a:stretch>
            <a:fillRect/>
          </a:stretch>
        </p:blipFill>
        <p:spPr>
          <a:xfrm>
            <a:off x="7572054" y="3320592"/>
            <a:ext cx="4569117" cy="1569907"/>
          </a:xfrm>
          <a:prstGeom prst="rect">
            <a:avLst/>
          </a:prstGeom>
        </p:spPr>
      </p:pic>
      <p:pic>
        <p:nvPicPr>
          <p:cNvPr id="12" name="Picture 11">
            <a:extLst>
              <a:ext uri="{FF2B5EF4-FFF2-40B4-BE49-F238E27FC236}">
                <a16:creationId xmlns:a16="http://schemas.microsoft.com/office/drawing/2014/main" id="{024ECEC9-907F-D653-FB04-6FAA5010F6FC}"/>
              </a:ext>
            </a:extLst>
          </p:cNvPr>
          <p:cNvPicPr>
            <a:picLocks noChangeAspect="1"/>
          </p:cNvPicPr>
          <p:nvPr/>
        </p:nvPicPr>
        <p:blipFill>
          <a:blip r:embed="rId5"/>
          <a:stretch>
            <a:fillRect/>
          </a:stretch>
        </p:blipFill>
        <p:spPr>
          <a:xfrm>
            <a:off x="7705618" y="4982966"/>
            <a:ext cx="4435553" cy="1875034"/>
          </a:xfrm>
          <a:prstGeom prst="rect">
            <a:avLst/>
          </a:prstGeom>
        </p:spPr>
      </p:pic>
      <p:sp>
        <p:nvSpPr>
          <p:cNvPr id="13" name="Rectangle 12">
            <a:extLst>
              <a:ext uri="{FF2B5EF4-FFF2-40B4-BE49-F238E27FC236}">
                <a16:creationId xmlns:a16="http://schemas.microsoft.com/office/drawing/2014/main" id="{78551B7D-5968-1C18-9BE2-360331069AFE}"/>
              </a:ext>
            </a:extLst>
          </p:cNvPr>
          <p:cNvSpPr/>
          <p:nvPr/>
        </p:nvSpPr>
        <p:spPr>
          <a:xfrm>
            <a:off x="243840" y="302558"/>
            <a:ext cx="2817858" cy="6036067"/>
          </a:xfrm>
          <a:prstGeom prst="rect">
            <a:avLst/>
          </a:prstGeom>
          <a:noFill/>
          <a:ln w="7620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616DD24-C573-9C00-30B9-9186D6C43CFC}"/>
              </a:ext>
            </a:extLst>
          </p:cNvPr>
          <p:cNvSpPr/>
          <p:nvPr/>
        </p:nvSpPr>
        <p:spPr>
          <a:xfrm>
            <a:off x="6490833" y="1136870"/>
            <a:ext cx="579120" cy="668261"/>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4" name="Oval 13">
            <a:extLst>
              <a:ext uri="{FF2B5EF4-FFF2-40B4-BE49-F238E27FC236}">
                <a16:creationId xmlns:a16="http://schemas.microsoft.com/office/drawing/2014/main" id="{1CF5F868-D403-47FD-F787-963D1453A076}"/>
              </a:ext>
            </a:extLst>
          </p:cNvPr>
          <p:cNvSpPr/>
          <p:nvPr/>
        </p:nvSpPr>
        <p:spPr>
          <a:xfrm>
            <a:off x="3721364" y="1352329"/>
            <a:ext cx="579120" cy="668261"/>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5" name="Oval 14">
            <a:extLst>
              <a:ext uri="{FF2B5EF4-FFF2-40B4-BE49-F238E27FC236}">
                <a16:creationId xmlns:a16="http://schemas.microsoft.com/office/drawing/2014/main" id="{58E54BB5-4F76-CA8E-3AFD-1F12B165ABD1}"/>
              </a:ext>
            </a:extLst>
          </p:cNvPr>
          <p:cNvSpPr/>
          <p:nvPr/>
        </p:nvSpPr>
        <p:spPr>
          <a:xfrm>
            <a:off x="9050096" y="1583558"/>
            <a:ext cx="579120" cy="668261"/>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Tree>
    <p:extLst>
      <p:ext uri="{BB962C8B-B14F-4D97-AF65-F5344CB8AC3E}">
        <p14:creationId xmlns:p14="http://schemas.microsoft.com/office/powerpoint/2010/main" val="178521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88771-7593-3432-7BEB-0BA955B419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b="1" kern="1200" dirty="0" err="1">
                <a:solidFill>
                  <a:schemeClr val="tx1"/>
                </a:solidFill>
                <a:latin typeface="+mn-lt"/>
                <a:ea typeface="+mj-ea"/>
                <a:cs typeface="+mj-cs"/>
              </a:rPr>
              <a:t>Clima</a:t>
            </a:r>
            <a:r>
              <a:rPr lang="en-US" sz="5400" b="1" kern="1200" dirty="0">
                <a:solidFill>
                  <a:schemeClr val="tx1"/>
                </a:solidFill>
                <a:latin typeface="+mn-lt"/>
                <a:ea typeface="+mj-ea"/>
                <a:cs typeface="+mj-cs"/>
              </a:rPr>
              <a:t> &amp; </a:t>
            </a:r>
            <a:r>
              <a:rPr lang="en-US" sz="5400" b="1" kern="1200" dirty="0" err="1">
                <a:solidFill>
                  <a:schemeClr val="tx1"/>
                </a:solidFill>
                <a:latin typeface="+mn-lt"/>
                <a:ea typeface="+mj-ea"/>
                <a:cs typeface="+mj-cs"/>
              </a:rPr>
              <a:t>Suelos</a:t>
            </a:r>
            <a:endParaRPr lang="en-US" sz="5400" b="1" kern="1200" dirty="0">
              <a:solidFill>
                <a:schemeClr val="tx1"/>
              </a:solidFill>
              <a:latin typeface="+mn-lt"/>
              <a:ea typeface="+mj-ea"/>
              <a:cs typeface="+mj-cs"/>
            </a:endParaRP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F1E1A7-6FD6-D1D2-2161-0C788DB31277}"/>
              </a:ext>
            </a:extLst>
          </p:cNvPr>
          <p:cNvSpPr>
            <a:spLocks noGrp="1"/>
          </p:cNvSpPr>
          <p:nvPr>
            <p:ph idx="4294967295"/>
          </p:nvPr>
        </p:nvSpPr>
        <p:spPr>
          <a:xfrm>
            <a:off x="121919" y="2660904"/>
            <a:ext cx="6319521" cy="3892296"/>
          </a:xfrm>
        </p:spPr>
        <p:txBody>
          <a:bodyPr vert="horz" lIns="91440" tIns="45720" rIns="91440" bIns="45720" rtlCol="0" anchor="t">
            <a:normAutofit fontScale="92500" lnSpcReduction="20000"/>
          </a:bodyPr>
          <a:lstStyle/>
          <a:p>
            <a:r>
              <a:rPr lang="en-US" sz="2200" b="0" i="0" dirty="0">
                <a:effectLst/>
              </a:rPr>
              <a:t>Define </a:t>
            </a:r>
            <a:r>
              <a:rPr lang="en-US" sz="2200" b="0" i="0" dirty="0" err="1">
                <a:effectLst/>
              </a:rPr>
              <a:t>esta</a:t>
            </a:r>
            <a:r>
              <a:rPr lang="en-US" sz="2200" b="0" i="0" dirty="0">
                <a:effectLst/>
              </a:rPr>
              <a:t> </a:t>
            </a:r>
            <a:r>
              <a:rPr lang="en-US" sz="2200" b="0" i="0" dirty="0" err="1">
                <a:effectLst/>
              </a:rPr>
              <a:t>región</a:t>
            </a:r>
            <a:r>
              <a:rPr lang="en-US" sz="2200" b="0" i="0" dirty="0">
                <a:effectLst/>
              </a:rPr>
              <a:t> </a:t>
            </a:r>
            <a:r>
              <a:rPr lang="en-US" sz="2200" b="0" i="0" dirty="0" err="1">
                <a:effectLst/>
              </a:rPr>
              <a:t>el</a:t>
            </a:r>
            <a:r>
              <a:rPr lang="en-US" sz="2200" b="0" i="0" dirty="0">
                <a:effectLst/>
              </a:rPr>
              <a:t> </a:t>
            </a:r>
            <a:r>
              <a:rPr lang="en-US" sz="2200" b="0" i="0" dirty="0" err="1">
                <a:effectLst/>
              </a:rPr>
              <a:t>río</a:t>
            </a:r>
            <a:r>
              <a:rPr lang="en-US" sz="2200" b="0" i="0" dirty="0">
                <a:effectLst/>
              </a:rPr>
              <a:t> </a:t>
            </a:r>
            <a:r>
              <a:rPr lang="en-US" sz="2200" b="0" i="0" u="none" strike="noStrike" dirty="0" err="1">
                <a:effectLst/>
                <a:hlinkClick r:id="rId2" tooltip="Loira"/>
              </a:rPr>
              <a:t>Loira</a:t>
            </a:r>
            <a:r>
              <a:rPr lang="en-US" sz="2200" b="0" i="0" dirty="0">
                <a:effectLst/>
              </a:rPr>
              <a:t>, </a:t>
            </a:r>
            <a:r>
              <a:rPr lang="en-US" sz="2200" b="0" i="0" dirty="0" err="1">
                <a:effectLst/>
              </a:rPr>
              <a:t>el</a:t>
            </a:r>
            <a:r>
              <a:rPr lang="en-US" sz="2200" b="0" i="0" dirty="0">
                <a:effectLst/>
              </a:rPr>
              <a:t> </a:t>
            </a:r>
            <a:r>
              <a:rPr lang="en-US" sz="2200" b="0" i="0" dirty="0" err="1">
                <a:effectLst/>
              </a:rPr>
              <a:t>más</a:t>
            </a:r>
            <a:r>
              <a:rPr lang="en-US" sz="2200" b="0" i="0" dirty="0">
                <a:effectLst/>
              </a:rPr>
              <a:t> largo de </a:t>
            </a:r>
            <a:r>
              <a:rPr lang="en-US" sz="2200" b="0" i="0" u="none" strike="noStrike" dirty="0">
                <a:effectLst/>
                <a:hlinkClick r:id="rId3" tooltip="Francia"/>
              </a:rPr>
              <a:t>Francia</a:t>
            </a:r>
            <a:r>
              <a:rPr lang="en-US" sz="2200" b="0" i="0" dirty="0">
                <a:effectLst/>
              </a:rPr>
              <a:t>. El </a:t>
            </a:r>
            <a:r>
              <a:rPr lang="en-US" sz="2200" b="0" i="0" dirty="0" err="1">
                <a:effectLst/>
              </a:rPr>
              <a:t>viñedo</a:t>
            </a:r>
            <a:r>
              <a:rPr lang="en-US" sz="2200" b="0" i="0" dirty="0">
                <a:effectLst/>
              </a:rPr>
              <a:t> se </a:t>
            </a:r>
            <a:r>
              <a:rPr lang="en-US" sz="2200" b="0" i="0" dirty="0" err="1">
                <a:effectLst/>
              </a:rPr>
              <a:t>extiende</a:t>
            </a:r>
            <a:r>
              <a:rPr lang="en-US" sz="2200" b="0" i="0" dirty="0">
                <a:effectLst/>
              </a:rPr>
              <a:t> </a:t>
            </a:r>
            <a:r>
              <a:rPr lang="en-US" sz="2200" b="0" i="0" dirty="0" err="1">
                <a:effectLst/>
              </a:rPr>
              <a:t>por</a:t>
            </a:r>
            <a:r>
              <a:rPr lang="en-US" sz="2200" b="0" i="0" dirty="0">
                <a:effectLst/>
              </a:rPr>
              <a:t> ambas </a:t>
            </a:r>
            <a:r>
              <a:rPr lang="en-US" sz="2200" b="0" i="0" dirty="0" err="1">
                <a:effectLst/>
              </a:rPr>
              <a:t>márgenes</a:t>
            </a:r>
            <a:r>
              <a:rPr lang="en-US" sz="2200" b="0" i="0" dirty="0">
                <a:effectLst/>
              </a:rPr>
              <a:t>, </a:t>
            </a:r>
            <a:r>
              <a:rPr lang="en-US" sz="2200" b="0" i="0" dirty="0" err="1">
                <a:effectLst/>
              </a:rPr>
              <a:t>en</a:t>
            </a:r>
            <a:r>
              <a:rPr lang="en-US" sz="2200" b="0" i="0" dirty="0">
                <a:effectLst/>
              </a:rPr>
              <a:t> </a:t>
            </a:r>
            <a:r>
              <a:rPr lang="en-US" sz="2200" b="0" i="0" dirty="0" err="1">
                <a:effectLst/>
              </a:rPr>
              <a:t>numerosos</a:t>
            </a:r>
            <a:r>
              <a:rPr lang="en-US" sz="2200" b="0" i="0" dirty="0">
                <a:effectLst/>
              </a:rPr>
              <a:t> </a:t>
            </a:r>
            <a:r>
              <a:rPr lang="en-US" sz="2200" b="0" i="0" u="none" strike="noStrike" dirty="0" err="1">
                <a:effectLst/>
                <a:hlinkClick r:id="rId4" tooltip="Anexo:Departamentos de Francia"/>
              </a:rPr>
              <a:t>departamentos</a:t>
            </a:r>
            <a:r>
              <a:rPr lang="en-US" sz="2200" b="0" i="0" dirty="0">
                <a:effectLst/>
              </a:rPr>
              <a:t> y zonas </a:t>
            </a:r>
            <a:r>
              <a:rPr lang="en-US" sz="2200" b="0" i="0" dirty="0" err="1">
                <a:effectLst/>
              </a:rPr>
              <a:t>muy</a:t>
            </a:r>
            <a:r>
              <a:rPr lang="en-US" sz="2200" b="0" i="0" dirty="0">
                <a:effectLst/>
              </a:rPr>
              <a:t> </a:t>
            </a:r>
            <a:r>
              <a:rPr lang="en-US" sz="2200" b="0" i="0" dirty="0" err="1">
                <a:effectLst/>
              </a:rPr>
              <a:t>diferentes</a:t>
            </a:r>
            <a:r>
              <a:rPr lang="en-US" sz="2200" b="0" i="0" dirty="0">
                <a:effectLst/>
              </a:rPr>
              <a:t>, </a:t>
            </a:r>
            <a:r>
              <a:rPr lang="en-US" sz="2200" b="0" i="0" dirty="0" err="1">
                <a:effectLst/>
              </a:rPr>
              <a:t>en</a:t>
            </a:r>
            <a:r>
              <a:rPr lang="en-US" sz="2200" b="0" i="0" dirty="0">
                <a:effectLst/>
              </a:rPr>
              <a:t> </a:t>
            </a:r>
            <a:r>
              <a:rPr lang="en-US" sz="2200" b="0" i="0" dirty="0" err="1">
                <a:effectLst/>
              </a:rPr>
              <a:t>algunos</a:t>
            </a:r>
            <a:r>
              <a:rPr lang="en-US" sz="2200" b="0" i="0" dirty="0">
                <a:effectLst/>
              </a:rPr>
              <a:t> </a:t>
            </a:r>
            <a:r>
              <a:rPr lang="en-US" sz="2200" b="0" i="0" dirty="0" err="1">
                <a:effectLst/>
              </a:rPr>
              <a:t>casos</a:t>
            </a:r>
            <a:r>
              <a:rPr lang="en-US" sz="2200" b="0" i="0" dirty="0">
                <a:effectLst/>
              </a:rPr>
              <a:t> </a:t>
            </a:r>
            <a:r>
              <a:rPr lang="en-US" sz="2200" b="0" i="0" dirty="0" err="1">
                <a:effectLst/>
              </a:rPr>
              <a:t>muy</a:t>
            </a:r>
            <a:r>
              <a:rPr lang="en-US" sz="2200" b="0" i="0" dirty="0">
                <a:effectLst/>
              </a:rPr>
              <a:t> </a:t>
            </a:r>
            <a:r>
              <a:rPr lang="en-US" sz="2200" b="0" i="0" dirty="0" err="1">
                <a:effectLst/>
              </a:rPr>
              <a:t>alejadas</a:t>
            </a:r>
            <a:r>
              <a:rPr lang="en-US" sz="2200" b="0" i="0" dirty="0">
                <a:effectLst/>
              </a:rPr>
              <a:t> entre </a:t>
            </a:r>
            <a:r>
              <a:rPr lang="en-US" sz="2200" b="0" i="0" dirty="0" err="1">
                <a:effectLst/>
              </a:rPr>
              <a:t>sí</a:t>
            </a:r>
            <a:r>
              <a:rPr lang="en-US" sz="2200" b="0" i="0" dirty="0">
                <a:effectLst/>
              </a:rPr>
              <a:t>. Entre </a:t>
            </a:r>
            <a:r>
              <a:rPr lang="en-US" sz="2200" b="0" i="0" u="none" strike="noStrike" dirty="0">
                <a:effectLst/>
                <a:hlinkClick r:id="rId5" tooltip="Nantes"/>
              </a:rPr>
              <a:t>Nantes</a:t>
            </a:r>
            <a:r>
              <a:rPr lang="en-US" sz="2200" b="0" i="0" dirty="0">
                <a:effectLst/>
              </a:rPr>
              <a:t> y </a:t>
            </a:r>
            <a:r>
              <a:rPr lang="en-US" sz="2200" b="0" i="0" u="none" strike="noStrike" dirty="0">
                <a:effectLst/>
                <a:hlinkClick r:id="rId6" tooltip="Sancerre"/>
              </a:rPr>
              <a:t>Sancerre</a:t>
            </a:r>
            <a:r>
              <a:rPr lang="en-US" sz="2200" b="0" i="0" dirty="0">
                <a:effectLst/>
              </a:rPr>
              <a:t> hay </a:t>
            </a:r>
            <a:r>
              <a:rPr lang="en-US" sz="2200" b="0" i="0" dirty="0" err="1">
                <a:effectLst/>
              </a:rPr>
              <a:t>cerca</a:t>
            </a:r>
            <a:r>
              <a:rPr lang="en-US" sz="2200" b="0" i="0" dirty="0">
                <a:effectLst/>
              </a:rPr>
              <a:t> de 500 </a:t>
            </a:r>
            <a:r>
              <a:rPr lang="en-US" sz="2200" b="0" i="0" u="none" strike="noStrike" dirty="0">
                <a:effectLst/>
                <a:hlinkClick r:id="rId7" tooltip="Km"/>
              </a:rPr>
              <a:t>km</a:t>
            </a:r>
            <a:r>
              <a:rPr lang="en-US" sz="2200" b="0" i="0" dirty="0">
                <a:effectLst/>
              </a:rPr>
              <a:t>. </a:t>
            </a:r>
            <a:r>
              <a:rPr lang="en-US" sz="2200" b="0" i="0" dirty="0" err="1">
                <a:effectLst/>
              </a:rPr>
              <a:t>También</a:t>
            </a:r>
            <a:r>
              <a:rPr lang="en-US" sz="2200" b="0" i="0" dirty="0">
                <a:effectLst/>
              </a:rPr>
              <a:t> hay vides </a:t>
            </a:r>
            <a:r>
              <a:rPr lang="en-US" sz="2200" b="0" i="0" dirty="0" err="1">
                <a:effectLst/>
              </a:rPr>
              <a:t>plantadas</a:t>
            </a:r>
            <a:r>
              <a:rPr lang="en-US" sz="2200" b="0" i="0" dirty="0">
                <a:effectLst/>
              </a:rPr>
              <a:t> </a:t>
            </a:r>
            <a:r>
              <a:rPr lang="en-US" sz="2200" b="0" i="0" dirty="0" err="1">
                <a:effectLst/>
              </a:rPr>
              <a:t>en</a:t>
            </a:r>
            <a:r>
              <a:rPr lang="en-US" sz="2200" b="0" i="0" dirty="0">
                <a:effectLst/>
              </a:rPr>
              <a:t> las </a:t>
            </a:r>
            <a:r>
              <a:rPr lang="en-US" sz="2200" b="0" i="0" dirty="0" err="1">
                <a:effectLst/>
              </a:rPr>
              <a:t>orillas</a:t>
            </a:r>
            <a:r>
              <a:rPr lang="en-US" sz="2200" b="0" i="0" dirty="0">
                <a:effectLst/>
              </a:rPr>
              <a:t> de </a:t>
            </a:r>
            <a:r>
              <a:rPr lang="en-US" sz="2200" b="0" i="0" u="none" strike="noStrike" dirty="0" err="1">
                <a:effectLst/>
                <a:hlinkClick r:id="rId8" tooltip="Afluente"/>
              </a:rPr>
              <a:t>afluentes</a:t>
            </a:r>
            <a:r>
              <a:rPr lang="en-US" sz="2200" b="0" i="0" dirty="0">
                <a:effectLst/>
              </a:rPr>
              <a:t> del </a:t>
            </a:r>
            <a:r>
              <a:rPr lang="en-US" sz="2200" b="0" i="0" dirty="0" err="1">
                <a:effectLst/>
              </a:rPr>
              <a:t>Loira</a:t>
            </a:r>
            <a:r>
              <a:rPr lang="en-US" sz="2200" b="0" i="0" dirty="0">
                <a:effectLst/>
              </a:rPr>
              <a:t>. </a:t>
            </a:r>
          </a:p>
          <a:p>
            <a:r>
              <a:rPr lang="en-US" sz="2200" b="0" i="0" dirty="0">
                <a:effectLst/>
              </a:rPr>
              <a:t>Los </a:t>
            </a:r>
            <a:r>
              <a:rPr lang="en-US" sz="2200" b="0" i="0" u="none" strike="noStrike" dirty="0" err="1">
                <a:effectLst/>
                <a:hlinkClick r:id="rId9" tooltip="Suelo"/>
              </a:rPr>
              <a:t>suelos</a:t>
            </a:r>
            <a:r>
              <a:rPr lang="en-US" sz="2200" b="0" i="0" dirty="0">
                <a:effectLst/>
              </a:rPr>
              <a:t> son </a:t>
            </a:r>
            <a:r>
              <a:rPr lang="en-US" sz="2200" b="0" i="0" dirty="0" err="1">
                <a:effectLst/>
              </a:rPr>
              <a:t>muy</a:t>
            </a:r>
            <a:r>
              <a:rPr lang="en-US" sz="2200" b="0" i="0" dirty="0">
                <a:effectLst/>
              </a:rPr>
              <a:t> </a:t>
            </a:r>
            <a:r>
              <a:rPr lang="en-US" sz="2200" b="0" i="0" dirty="0" err="1">
                <a:effectLst/>
              </a:rPr>
              <a:t>diversos</a:t>
            </a:r>
            <a:r>
              <a:rPr lang="en-US" sz="2200" b="0" i="0" dirty="0">
                <a:effectLst/>
              </a:rPr>
              <a:t>: hay </a:t>
            </a:r>
            <a:r>
              <a:rPr lang="en-US" sz="2200" b="0" i="0" u="none" strike="noStrike" dirty="0" err="1">
                <a:effectLst/>
                <a:hlinkClick r:id="rId10" tooltip="Esquisto"/>
              </a:rPr>
              <a:t>esquistos</a:t>
            </a:r>
            <a:r>
              <a:rPr lang="en-US" sz="2200" b="0" i="0" dirty="0">
                <a:effectLst/>
              </a:rPr>
              <a:t>, </a:t>
            </a:r>
            <a:r>
              <a:rPr lang="en-US" sz="2200" b="0" i="0" u="none" strike="noStrike" dirty="0" err="1">
                <a:effectLst/>
                <a:hlinkClick r:id="rId11" tooltip="Arcilla"/>
              </a:rPr>
              <a:t>arcillas</a:t>
            </a:r>
            <a:r>
              <a:rPr lang="en-US" sz="2200" b="0" i="0" dirty="0">
                <a:effectLst/>
              </a:rPr>
              <a:t> con </a:t>
            </a:r>
            <a:r>
              <a:rPr lang="en-US" sz="2200" b="0" i="0" u="none" strike="noStrike" dirty="0" err="1">
                <a:effectLst/>
                <a:hlinkClick r:id="rId12" tooltip="Caliza"/>
              </a:rPr>
              <a:t>caliza</a:t>
            </a:r>
            <a:r>
              <a:rPr lang="en-US" sz="2200" b="0" i="0" dirty="0">
                <a:effectLst/>
              </a:rPr>
              <a:t> o con </a:t>
            </a:r>
            <a:r>
              <a:rPr lang="en-US" sz="2200" b="0" i="0" u="none" strike="noStrike" dirty="0" err="1">
                <a:effectLst/>
                <a:hlinkClick r:id="rId13" tooltip="Sílex"/>
              </a:rPr>
              <a:t>sílex</a:t>
            </a:r>
            <a:r>
              <a:rPr lang="en-US" sz="2200" b="0" i="0" dirty="0">
                <a:effectLst/>
              </a:rPr>
              <a:t>, </a:t>
            </a:r>
            <a:r>
              <a:rPr lang="en-US" sz="2200" b="0" i="0" dirty="0" err="1">
                <a:effectLst/>
              </a:rPr>
              <a:t>terrenos</a:t>
            </a:r>
            <a:r>
              <a:rPr lang="en-US" sz="2200" b="0" i="0" dirty="0">
                <a:effectLst/>
              </a:rPr>
              <a:t> </a:t>
            </a:r>
            <a:r>
              <a:rPr lang="en-US" sz="2200" b="0" i="0" u="none" strike="noStrike" dirty="0" err="1">
                <a:effectLst/>
                <a:hlinkClick r:id="rId14" tooltip="Arenisca"/>
              </a:rPr>
              <a:t>arenosos</a:t>
            </a:r>
            <a:r>
              <a:rPr lang="en-US" sz="2200" b="0" i="0" dirty="0">
                <a:effectLst/>
              </a:rPr>
              <a:t> y </a:t>
            </a:r>
            <a:r>
              <a:rPr lang="en-US" sz="2200" b="0" i="0" u="none" strike="noStrike" dirty="0" err="1">
                <a:effectLst/>
                <a:hlinkClick r:id="rId15" tooltip="Gravas (aún no redactado)"/>
              </a:rPr>
              <a:t>gravas</a:t>
            </a:r>
            <a:r>
              <a:rPr lang="en-US" sz="2200" b="0" i="0" dirty="0">
                <a:effectLst/>
              </a:rPr>
              <a:t>. Los </a:t>
            </a:r>
            <a:r>
              <a:rPr lang="en-US" sz="2200" b="0" i="0" dirty="0" err="1">
                <a:effectLst/>
              </a:rPr>
              <a:t>mejores</a:t>
            </a:r>
            <a:r>
              <a:rPr lang="en-US" sz="2200" b="0" i="0" dirty="0">
                <a:effectLst/>
              </a:rPr>
              <a:t> </a:t>
            </a:r>
            <a:r>
              <a:rPr lang="en-US" sz="2200" b="0" i="0" u="none" strike="noStrike" dirty="0">
                <a:effectLst/>
                <a:hlinkClick r:id="rId16" tooltip="Vino dulce"/>
              </a:rPr>
              <a:t>vinos </a:t>
            </a:r>
            <a:r>
              <a:rPr lang="en-US" sz="2200" b="0" i="0" u="none" strike="noStrike" dirty="0" err="1">
                <a:effectLst/>
                <a:hlinkClick r:id="rId16" tooltip="Vino dulce"/>
              </a:rPr>
              <a:t>dulces</a:t>
            </a:r>
            <a:r>
              <a:rPr lang="en-US" sz="2200" b="0" i="0" dirty="0">
                <a:effectLst/>
              </a:rPr>
              <a:t> se </a:t>
            </a:r>
            <a:r>
              <a:rPr lang="en-US" sz="2200" b="0" i="0" dirty="0" err="1">
                <a:effectLst/>
              </a:rPr>
              <a:t>obtienen</a:t>
            </a:r>
            <a:r>
              <a:rPr lang="en-US" sz="2200" b="0" i="0" dirty="0">
                <a:effectLst/>
              </a:rPr>
              <a:t> </a:t>
            </a:r>
            <a:r>
              <a:rPr lang="en-US" sz="2200" b="0" i="0" dirty="0" err="1">
                <a:effectLst/>
              </a:rPr>
              <a:t>en</a:t>
            </a:r>
            <a:r>
              <a:rPr lang="en-US" sz="2200" b="0" i="0" dirty="0">
                <a:effectLst/>
              </a:rPr>
              <a:t> </a:t>
            </a:r>
            <a:r>
              <a:rPr lang="en-US" sz="2200" b="0" i="0" dirty="0" err="1">
                <a:effectLst/>
              </a:rPr>
              <a:t>los</a:t>
            </a:r>
            <a:r>
              <a:rPr lang="en-US" sz="2200" b="0" i="0" dirty="0">
                <a:effectLst/>
              </a:rPr>
              <a:t> </a:t>
            </a:r>
            <a:r>
              <a:rPr lang="en-US" sz="2200" b="0" i="0" dirty="0" err="1">
                <a:effectLst/>
              </a:rPr>
              <a:t>suelos</a:t>
            </a:r>
            <a:r>
              <a:rPr lang="en-US" sz="2200" b="0" i="0" dirty="0">
                <a:effectLst/>
              </a:rPr>
              <a:t> </a:t>
            </a:r>
            <a:r>
              <a:rPr lang="en-US" sz="2200" b="0" i="0" dirty="0" err="1">
                <a:effectLst/>
              </a:rPr>
              <a:t>esquistosos</a:t>
            </a:r>
            <a:r>
              <a:rPr lang="en-US" sz="2200" b="0" i="0" dirty="0">
                <a:effectLst/>
              </a:rPr>
              <a:t>, lo que </a:t>
            </a:r>
            <a:r>
              <a:rPr lang="en-US" sz="2200" b="0" i="0" dirty="0" err="1">
                <a:effectLst/>
              </a:rPr>
              <a:t>ocurre</a:t>
            </a:r>
            <a:r>
              <a:rPr lang="en-US" sz="2200" b="0" i="0" dirty="0">
                <a:effectLst/>
              </a:rPr>
              <a:t> </a:t>
            </a:r>
            <a:r>
              <a:rPr lang="en-US" sz="2200" b="0" i="0" dirty="0" err="1">
                <a:effectLst/>
              </a:rPr>
              <a:t>también</a:t>
            </a:r>
            <a:r>
              <a:rPr lang="en-US" sz="2200" b="0" i="0" dirty="0">
                <a:effectLst/>
              </a:rPr>
              <a:t> </a:t>
            </a:r>
            <a:r>
              <a:rPr lang="en-US" sz="2200" b="0" i="0" dirty="0" err="1">
                <a:effectLst/>
              </a:rPr>
              <a:t>en</a:t>
            </a:r>
            <a:r>
              <a:rPr lang="en-US" sz="2200" b="0" i="0" dirty="0">
                <a:effectLst/>
              </a:rPr>
              <a:t> </a:t>
            </a:r>
            <a:r>
              <a:rPr lang="en-US" sz="2200" b="0" i="0" dirty="0" err="1">
                <a:effectLst/>
              </a:rPr>
              <a:t>otras</a:t>
            </a:r>
            <a:r>
              <a:rPr lang="en-US" sz="2200" b="0" i="0" dirty="0">
                <a:effectLst/>
              </a:rPr>
              <a:t> </a:t>
            </a:r>
            <a:r>
              <a:rPr lang="en-US" sz="2200" b="0" i="0" dirty="0" err="1">
                <a:effectLst/>
              </a:rPr>
              <a:t>regiones</a:t>
            </a:r>
            <a:r>
              <a:rPr lang="en-US" sz="2200" b="0" i="0" dirty="0">
                <a:effectLst/>
              </a:rPr>
              <a:t>, </a:t>
            </a:r>
            <a:r>
              <a:rPr lang="en-US" sz="2200" b="0" i="0" dirty="0" err="1">
                <a:effectLst/>
              </a:rPr>
              <a:t>como</a:t>
            </a:r>
            <a:r>
              <a:rPr lang="en-US" sz="2200" b="0" i="0" dirty="0">
                <a:effectLst/>
              </a:rPr>
              <a:t> </a:t>
            </a:r>
            <a:r>
              <a:rPr lang="en-US" sz="2200" b="0" i="0" u="none" strike="noStrike" dirty="0">
                <a:effectLst/>
                <a:hlinkClick r:id="rId17" tooltip="Vino de Oporto"/>
              </a:rPr>
              <a:t>Oporto</a:t>
            </a:r>
            <a:r>
              <a:rPr lang="en-US" sz="2200" b="0" i="0" dirty="0">
                <a:effectLst/>
              </a:rPr>
              <a:t>.</a:t>
            </a:r>
          </a:p>
          <a:p>
            <a:r>
              <a:rPr lang="en-US" sz="2200" b="0" i="0" dirty="0">
                <a:effectLst/>
              </a:rPr>
              <a:t>El </a:t>
            </a:r>
            <a:r>
              <a:rPr lang="en-US" sz="2200" b="0" i="0" dirty="0" err="1">
                <a:effectLst/>
              </a:rPr>
              <a:t>río</a:t>
            </a:r>
            <a:r>
              <a:rPr lang="en-US" sz="2200" b="0" i="0" dirty="0">
                <a:effectLst/>
              </a:rPr>
              <a:t> </a:t>
            </a:r>
            <a:r>
              <a:rPr lang="en-US" sz="2200" b="0" i="0" dirty="0" err="1">
                <a:effectLst/>
              </a:rPr>
              <a:t>Loira</a:t>
            </a:r>
            <a:r>
              <a:rPr lang="en-US" sz="2200" b="0" i="0" dirty="0">
                <a:effectLst/>
              </a:rPr>
              <a:t> </a:t>
            </a:r>
            <a:r>
              <a:rPr lang="en-US" sz="2200" b="0" i="0" dirty="0" err="1">
                <a:effectLst/>
              </a:rPr>
              <a:t>influye</a:t>
            </a:r>
            <a:r>
              <a:rPr lang="en-US" sz="2200" b="0" i="0" dirty="0">
                <a:effectLst/>
              </a:rPr>
              <a:t> </a:t>
            </a:r>
            <a:r>
              <a:rPr lang="en-US" sz="2200" b="0" i="0" dirty="0" err="1">
                <a:effectLst/>
              </a:rPr>
              <a:t>en</a:t>
            </a:r>
            <a:r>
              <a:rPr lang="en-US" sz="2200" b="0" i="0" dirty="0">
                <a:effectLst/>
              </a:rPr>
              <a:t> </a:t>
            </a:r>
            <a:r>
              <a:rPr lang="en-US" sz="2200" b="0" i="0" dirty="0" err="1">
                <a:effectLst/>
              </a:rPr>
              <a:t>el</a:t>
            </a:r>
            <a:r>
              <a:rPr lang="en-US" sz="2200" b="0" i="0" dirty="0">
                <a:effectLst/>
              </a:rPr>
              <a:t> </a:t>
            </a:r>
            <a:r>
              <a:rPr lang="en-US" sz="2200" b="0" i="0" u="none" strike="noStrike" dirty="0" err="1">
                <a:effectLst/>
                <a:hlinkClick r:id="rId18" tooltip="Microclima"/>
              </a:rPr>
              <a:t>microclima</a:t>
            </a:r>
            <a:r>
              <a:rPr lang="en-US" sz="2200" b="0" i="0" dirty="0">
                <a:effectLst/>
              </a:rPr>
              <a:t> de la </a:t>
            </a:r>
            <a:r>
              <a:rPr lang="en-US" sz="2200" b="0" i="0" dirty="0" err="1">
                <a:effectLst/>
              </a:rPr>
              <a:t>región</a:t>
            </a:r>
            <a:r>
              <a:rPr lang="en-US" sz="2200" b="0" i="0" dirty="0">
                <a:effectLst/>
              </a:rPr>
              <a:t>, </a:t>
            </a:r>
            <a:r>
              <a:rPr lang="en-US" sz="2200" b="0" i="0" dirty="0" err="1">
                <a:effectLst/>
              </a:rPr>
              <a:t>añadiendo</a:t>
            </a:r>
            <a:r>
              <a:rPr lang="en-US" sz="2200" b="0" i="0" dirty="0">
                <a:effectLst/>
              </a:rPr>
              <a:t> </a:t>
            </a:r>
            <a:r>
              <a:rPr lang="en-US" sz="2200" b="0" i="0" dirty="0" err="1">
                <a:effectLst/>
              </a:rPr>
              <a:t>los</a:t>
            </a:r>
            <a:r>
              <a:rPr lang="en-US" sz="2200" b="0" i="0" dirty="0">
                <a:effectLst/>
              </a:rPr>
              <a:t> </a:t>
            </a:r>
            <a:r>
              <a:rPr lang="en-US" sz="2200" b="0" i="0" dirty="0" err="1">
                <a:effectLst/>
              </a:rPr>
              <a:t>pocos</a:t>
            </a:r>
            <a:r>
              <a:rPr lang="en-US" sz="2200" b="0" i="0" dirty="0">
                <a:effectLst/>
              </a:rPr>
              <a:t> </a:t>
            </a:r>
            <a:r>
              <a:rPr lang="en-US" sz="2200" b="0" i="0" dirty="0" err="1">
                <a:effectLst/>
              </a:rPr>
              <a:t>grados</a:t>
            </a:r>
            <a:r>
              <a:rPr lang="en-US" sz="2200" b="0" i="0" dirty="0">
                <a:effectLst/>
              </a:rPr>
              <a:t> extra de </a:t>
            </a:r>
            <a:r>
              <a:rPr lang="en-US" sz="2200" b="0" i="0" dirty="0" err="1">
                <a:effectLst/>
              </a:rPr>
              <a:t>temperatura</a:t>
            </a:r>
            <a:r>
              <a:rPr lang="en-US" sz="2200" b="0" i="0" dirty="0">
                <a:effectLst/>
              </a:rPr>
              <a:t> que </a:t>
            </a:r>
            <a:r>
              <a:rPr lang="en-US" sz="2200" b="0" i="0" dirty="0" err="1">
                <a:effectLst/>
              </a:rPr>
              <a:t>necesitan</a:t>
            </a:r>
            <a:r>
              <a:rPr lang="en-US" sz="2200" b="0" i="0" dirty="0">
                <a:effectLst/>
              </a:rPr>
              <a:t> las </a:t>
            </a:r>
            <a:r>
              <a:rPr lang="en-US" sz="2200" b="0" i="0" dirty="0" err="1">
                <a:effectLst/>
              </a:rPr>
              <a:t>uvas</a:t>
            </a:r>
            <a:r>
              <a:rPr lang="en-US" sz="2200" b="0" i="0" dirty="0">
                <a:effectLst/>
              </a:rPr>
              <a:t> para </a:t>
            </a:r>
            <a:r>
              <a:rPr lang="en-US" sz="2200" b="0" i="0" dirty="0" err="1">
                <a:effectLst/>
              </a:rPr>
              <a:t>crecer</a:t>
            </a:r>
            <a:r>
              <a:rPr lang="en-US" sz="2200" b="0" i="0" dirty="0">
                <a:effectLst/>
              </a:rPr>
              <a:t>, a </a:t>
            </a:r>
            <a:r>
              <a:rPr lang="en-US" sz="2200" b="0" i="0" dirty="0" err="1">
                <a:effectLst/>
              </a:rPr>
              <a:t>diferencia</a:t>
            </a:r>
            <a:r>
              <a:rPr lang="en-US" sz="2200" b="0" i="0" dirty="0">
                <a:effectLst/>
              </a:rPr>
              <a:t> de </a:t>
            </a:r>
            <a:r>
              <a:rPr lang="en-US" sz="2200" b="0" i="0" dirty="0" err="1">
                <a:effectLst/>
              </a:rPr>
              <a:t>otras</a:t>
            </a:r>
            <a:r>
              <a:rPr lang="en-US" sz="2200" b="0" i="0" dirty="0">
                <a:effectLst/>
              </a:rPr>
              <a:t> </a:t>
            </a:r>
            <a:r>
              <a:rPr lang="en-US" sz="2200" b="0" i="0" dirty="0" err="1">
                <a:effectLst/>
              </a:rPr>
              <a:t>regiones</a:t>
            </a:r>
            <a:r>
              <a:rPr lang="en-US" sz="2200" b="0" i="0" dirty="0">
                <a:effectLst/>
              </a:rPr>
              <a:t>, al </a:t>
            </a:r>
            <a:r>
              <a:rPr lang="en-US" sz="2200" b="0" i="0" dirty="0" err="1">
                <a:effectLst/>
              </a:rPr>
              <a:t>norte</a:t>
            </a:r>
            <a:r>
              <a:rPr lang="en-US" sz="2200" b="0" i="0" dirty="0">
                <a:effectLst/>
              </a:rPr>
              <a:t> y al sur del </a:t>
            </a:r>
            <a:r>
              <a:rPr lang="en-US" sz="2200" b="0" i="0" dirty="0" err="1">
                <a:effectLst/>
              </a:rPr>
              <a:t>valle</a:t>
            </a:r>
            <a:r>
              <a:rPr lang="en-US" sz="2200" b="0" i="0" dirty="0">
                <a:effectLst/>
              </a:rPr>
              <a:t> del </a:t>
            </a:r>
            <a:r>
              <a:rPr lang="en-US" sz="2200" b="0" i="0" dirty="0" err="1">
                <a:effectLst/>
              </a:rPr>
              <a:t>Loira</a:t>
            </a:r>
            <a:r>
              <a:rPr lang="en-US" sz="2200" b="0" i="0" dirty="0">
                <a:effectLst/>
              </a:rPr>
              <a:t>, que se </a:t>
            </a:r>
            <a:r>
              <a:rPr lang="en-US" sz="2200" b="0" i="0" dirty="0" err="1">
                <a:effectLst/>
              </a:rPr>
              <a:t>han</a:t>
            </a:r>
            <a:r>
              <a:rPr lang="en-US" sz="2200" b="0" i="0" dirty="0">
                <a:effectLst/>
              </a:rPr>
              <a:t> </a:t>
            </a:r>
            <a:r>
              <a:rPr lang="en-US" sz="2200" b="0" i="0" dirty="0" err="1">
                <a:effectLst/>
              </a:rPr>
              <a:t>mostrado</a:t>
            </a:r>
            <a:r>
              <a:rPr lang="en-US" sz="2200" b="0" i="0" dirty="0">
                <a:effectLst/>
              </a:rPr>
              <a:t> </a:t>
            </a:r>
            <a:r>
              <a:rPr lang="en-US" sz="2200" b="0" i="0" dirty="0" err="1">
                <a:effectLst/>
              </a:rPr>
              <a:t>desfavorables</a:t>
            </a:r>
            <a:r>
              <a:rPr lang="en-US" sz="2200" b="0" i="0" dirty="0">
                <a:effectLst/>
              </a:rPr>
              <a:t> para la </a:t>
            </a:r>
            <a:r>
              <a:rPr lang="en-US" sz="2200" b="0" i="0" dirty="0" err="1">
                <a:effectLst/>
              </a:rPr>
              <a:t>viticultura</a:t>
            </a:r>
            <a:r>
              <a:rPr lang="en-US" sz="2200" b="0" i="0" dirty="0">
                <a:effectLst/>
              </a:rPr>
              <a:t>. </a:t>
            </a:r>
          </a:p>
          <a:p>
            <a:pPr marL="0"/>
            <a:endParaRPr lang="en-US" sz="1000" dirty="0"/>
          </a:p>
        </p:txBody>
      </p:sp>
      <p:pic>
        <p:nvPicPr>
          <p:cNvPr id="5" name="Picture 4">
            <a:extLst>
              <a:ext uri="{FF2B5EF4-FFF2-40B4-BE49-F238E27FC236}">
                <a16:creationId xmlns:a16="http://schemas.microsoft.com/office/drawing/2014/main" id="{D56CD087-38E3-E3CC-9791-A09D3BB11D5D}"/>
              </a:ext>
            </a:extLst>
          </p:cNvPr>
          <p:cNvPicPr>
            <a:picLocks noChangeAspect="1"/>
          </p:cNvPicPr>
          <p:nvPr/>
        </p:nvPicPr>
        <p:blipFill>
          <a:blip r:embed="rId19"/>
          <a:stretch>
            <a:fillRect/>
          </a:stretch>
        </p:blipFill>
        <p:spPr>
          <a:xfrm>
            <a:off x="6342888" y="0"/>
            <a:ext cx="5849112" cy="3805188"/>
          </a:xfrm>
          <a:prstGeom prst="rect">
            <a:avLst/>
          </a:prstGeom>
        </p:spPr>
      </p:pic>
      <p:pic>
        <p:nvPicPr>
          <p:cNvPr id="6" name="Picture 5" descr="Chart&#10;&#10;Description automatically generated">
            <a:extLst>
              <a:ext uri="{FF2B5EF4-FFF2-40B4-BE49-F238E27FC236}">
                <a16:creationId xmlns:a16="http://schemas.microsoft.com/office/drawing/2014/main" id="{090A5FB7-814D-0476-F4F7-AB9ABBC3C69C}"/>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7497607" y="4211948"/>
            <a:ext cx="3539674" cy="2464867"/>
          </a:xfrm>
          <a:prstGeom prst="rect">
            <a:avLst/>
          </a:prstGeom>
        </p:spPr>
      </p:pic>
    </p:spTree>
    <p:extLst>
      <p:ext uri="{BB962C8B-B14F-4D97-AF65-F5344CB8AC3E}">
        <p14:creationId xmlns:p14="http://schemas.microsoft.com/office/powerpoint/2010/main" val="416564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88771-7593-3432-7BEB-0BA955B419D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b="1" kern="1200" dirty="0" err="1">
                <a:solidFill>
                  <a:schemeClr val="tx1"/>
                </a:solidFill>
                <a:latin typeface="+mn-lt"/>
                <a:ea typeface="+mj-ea"/>
                <a:cs typeface="+mj-cs"/>
              </a:rPr>
              <a:t>Clima</a:t>
            </a:r>
            <a:r>
              <a:rPr lang="en-US" sz="5400" b="1" kern="1200" dirty="0">
                <a:solidFill>
                  <a:schemeClr val="tx1"/>
                </a:solidFill>
                <a:latin typeface="+mn-lt"/>
                <a:ea typeface="+mj-ea"/>
                <a:cs typeface="+mj-cs"/>
              </a:rPr>
              <a:t> &amp; </a:t>
            </a:r>
            <a:r>
              <a:rPr lang="en-US" sz="5400" b="1" kern="1200" dirty="0" err="1">
                <a:solidFill>
                  <a:schemeClr val="tx1"/>
                </a:solidFill>
                <a:latin typeface="+mn-lt"/>
                <a:ea typeface="+mj-ea"/>
                <a:cs typeface="+mj-cs"/>
              </a:rPr>
              <a:t>Suelos</a:t>
            </a:r>
            <a:endParaRPr lang="en-US" sz="5400" b="1" kern="1200" dirty="0">
              <a:solidFill>
                <a:schemeClr val="tx1"/>
              </a:solidFill>
              <a:latin typeface="+mn-lt"/>
              <a:ea typeface="+mj-ea"/>
              <a:cs typeface="+mj-cs"/>
            </a:endParaRPr>
          </a:p>
        </p:txBody>
      </p:sp>
      <p:sp>
        <p:nvSpPr>
          <p:cNvPr id="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F1E1A7-6FD6-D1D2-2161-0C788DB31277}"/>
              </a:ext>
            </a:extLst>
          </p:cNvPr>
          <p:cNvSpPr>
            <a:spLocks noGrp="1"/>
          </p:cNvSpPr>
          <p:nvPr>
            <p:ph idx="4294967295"/>
          </p:nvPr>
        </p:nvSpPr>
        <p:spPr>
          <a:xfrm>
            <a:off x="0" y="2660904"/>
            <a:ext cx="5980386" cy="4178808"/>
          </a:xfrm>
        </p:spPr>
        <p:txBody>
          <a:bodyPr vert="horz" lIns="91440" tIns="45720" rIns="91440" bIns="45720" rtlCol="0" anchor="t">
            <a:normAutofit lnSpcReduction="10000"/>
          </a:bodyPr>
          <a:lstStyle/>
          <a:p>
            <a:pPr algn="just"/>
            <a:r>
              <a:rPr lang="en-US" sz="2000" b="0" i="0" dirty="0">
                <a:effectLst/>
              </a:rPr>
              <a:t>El </a:t>
            </a:r>
            <a:r>
              <a:rPr lang="en-US" sz="2000" b="0" i="0" u="none" strike="noStrike" dirty="0" err="1">
                <a:effectLst/>
                <a:hlinkClick r:id="rId2" tooltip="Clima"/>
              </a:rPr>
              <a:t>clima</a:t>
            </a:r>
            <a:r>
              <a:rPr lang="en-US" sz="2000" b="0" i="0" dirty="0">
                <a:effectLst/>
              </a:rPr>
              <a:t> es </a:t>
            </a:r>
            <a:r>
              <a:rPr lang="en-US" sz="2000" b="0" i="0" dirty="0" err="1">
                <a:effectLst/>
              </a:rPr>
              <a:t>muy</a:t>
            </a:r>
            <a:r>
              <a:rPr lang="en-US" sz="2000" b="0" i="0" dirty="0">
                <a:effectLst/>
              </a:rPr>
              <a:t> variable. </a:t>
            </a:r>
            <a:r>
              <a:rPr lang="en-US" sz="2000" b="0" i="0" dirty="0" err="1">
                <a:effectLst/>
              </a:rPr>
              <a:t>En</a:t>
            </a:r>
            <a:r>
              <a:rPr lang="en-US" sz="2000" b="0" i="0" dirty="0">
                <a:effectLst/>
              </a:rPr>
              <a:t> la </a:t>
            </a:r>
            <a:r>
              <a:rPr lang="en-US" sz="2000" b="0" i="0" dirty="0" err="1">
                <a:effectLst/>
              </a:rPr>
              <a:t>región</a:t>
            </a:r>
            <a:r>
              <a:rPr lang="en-US" sz="2000" b="0" i="0" dirty="0">
                <a:effectLst/>
              </a:rPr>
              <a:t> de Nantes es </a:t>
            </a:r>
            <a:r>
              <a:rPr lang="en-US" sz="2000" b="0" i="0" u="none" strike="noStrike" dirty="0" err="1">
                <a:effectLst/>
                <a:hlinkClick r:id="rId3" tooltip="Clima oceánico"/>
              </a:rPr>
              <a:t>oceánico</a:t>
            </a:r>
            <a:r>
              <a:rPr lang="en-US" sz="2000" b="0" i="0" dirty="0">
                <a:effectLst/>
              </a:rPr>
              <a:t> y </a:t>
            </a:r>
            <a:r>
              <a:rPr lang="en-US" sz="2000" b="0" i="0" dirty="0" err="1">
                <a:effectLst/>
              </a:rPr>
              <a:t>húmedo</a:t>
            </a:r>
            <a:r>
              <a:rPr lang="en-US" sz="2000" b="0" i="0" dirty="0">
                <a:effectLst/>
              </a:rPr>
              <a:t> </a:t>
            </a:r>
            <a:r>
              <a:rPr lang="en-US" sz="2000" b="0" i="0" dirty="0" err="1">
                <a:effectLst/>
              </a:rPr>
              <a:t>por</a:t>
            </a:r>
            <a:r>
              <a:rPr lang="en-US" sz="2000" b="0" i="0" dirty="0">
                <a:effectLst/>
              </a:rPr>
              <a:t> </a:t>
            </a:r>
            <a:r>
              <a:rPr lang="en-US" sz="2000" b="0" i="0" dirty="0" err="1">
                <a:effectLst/>
              </a:rPr>
              <a:t>su</a:t>
            </a:r>
            <a:r>
              <a:rPr lang="en-US" sz="2000" b="0" i="0" dirty="0">
                <a:effectLst/>
              </a:rPr>
              <a:t> </a:t>
            </a:r>
            <a:r>
              <a:rPr lang="en-US" sz="2000" b="0" i="0" dirty="0" err="1">
                <a:effectLst/>
              </a:rPr>
              <a:t>proximidad</a:t>
            </a:r>
            <a:r>
              <a:rPr lang="en-US" sz="2000" b="0" i="0" dirty="0">
                <a:effectLst/>
              </a:rPr>
              <a:t> al </a:t>
            </a:r>
            <a:r>
              <a:rPr lang="en-US" sz="2000" b="0" i="0" u="none" strike="noStrike" dirty="0">
                <a:effectLst/>
                <a:hlinkClick r:id="rId4" tooltip="Océano Atlántico"/>
              </a:rPr>
              <a:t>Atlántico</a:t>
            </a:r>
            <a:r>
              <a:rPr lang="en-US" sz="2000" b="0" i="0" dirty="0">
                <a:effectLst/>
              </a:rPr>
              <a:t>, lo que </a:t>
            </a:r>
            <a:r>
              <a:rPr lang="en-US" sz="2000" b="0" i="0" dirty="0" err="1">
                <a:effectLst/>
              </a:rPr>
              <a:t>también</a:t>
            </a:r>
            <a:r>
              <a:rPr lang="en-US" sz="2000" b="0" i="0" dirty="0">
                <a:effectLst/>
              </a:rPr>
              <a:t> </a:t>
            </a:r>
            <a:r>
              <a:rPr lang="en-US" sz="2000" b="0" i="0" dirty="0" err="1">
                <a:effectLst/>
              </a:rPr>
              <a:t>supone</a:t>
            </a:r>
            <a:r>
              <a:rPr lang="en-US" sz="2000" b="0" i="0" dirty="0">
                <a:effectLst/>
              </a:rPr>
              <a:t> </a:t>
            </a:r>
            <a:r>
              <a:rPr lang="en-US" sz="2000" b="0" i="0" dirty="0" err="1">
                <a:effectLst/>
              </a:rPr>
              <a:t>menor</a:t>
            </a:r>
            <a:r>
              <a:rPr lang="en-US" sz="2000" b="0" i="0" dirty="0">
                <a:effectLst/>
              </a:rPr>
              <a:t> </a:t>
            </a:r>
            <a:r>
              <a:rPr lang="en-US" sz="2000" b="0" i="0" dirty="0" err="1">
                <a:effectLst/>
              </a:rPr>
              <a:t>frío</a:t>
            </a:r>
            <a:r>
              <a:rPr lang="en-US" sz="2000" b="0" i="0" dirty="0">
                <a:effectLst/>
              </a:rPr>
              <a:t> que </a:t>
            </a:r>
            <a:r>
              <a:rPr lang="en-US" sz="2000" b="0" i="0" dirty="0" err="1">
                <a:effectLst/>
              </a:rPr>
              <a:t>en</a:t>
            </a:r>
            <a:r>
              <a:rPr lang="en-US" sz="2000" b="0" i="0" dirty="0">
                <a:effectLst/>
              </a:rPr>
              <a:t> </a:t>
            </a:r>
            <a:r>
              <a:rPr lang="en-US" sz="2000" b="0" i="0" dirty="0" err="1">
                <a:effectLst/>
              </a:rPr>
              <a:t>áreas</a:t>
            </a:r>
            <a:r>
              <a:rPr lang="en-US" sz="2000" b="0" i="0" dirty="0">
                <a:effectLst/>
              </a:rPr>
              <a:t> de las </a:t>
            </a:r>
            <a:r>
              <a:rPr lang="en-US" sz="2000" b="0" i="0" dirty="0" err="1">
                <a:effectLst/>
              </a:rPr>
              <a:t>mismas</a:t>
            </a:r>
            <a:r>
              <a:rPr lang="en-US" sz="2000" b="0" i="0" dirty="0">
                <a:effectLst/>
              </a:rPr>
              <a:t> latitudes </a:t>
            </a:r>
            <a:r>
              <a:rPr lang="en-US" sz="2000" b="0" i="0" dirty="0" err="1">
                <a:effectLst/>
              </a:rPr>
              <a:t>situadas</a:t>
            </a:r>
            <a:r>
              <a:rPr lang="en-US" sz="2000" b="0" i="0" dirty="0">
                <a:effectLst/>
              </a:rPr>
              <a:t> </a:t>
            </a:r>
            <a:r>
              <a:rPr lang="en-US" sz="2000" b="0" i="0" dirty="0" err="1">
                <a:effectLst/>
              </a:rPr>
              <a:t>más</a:t>
            </a:r>
            <a:r>
              <a:rPr lang="en-US" sz="2000" b="0" i="0" dirty="0">
                <a:effectLst/>
              </a:rPr>
              <a:t> al </a:t>
            </a:r>
            <a:r>
              <a:rPr lang="en-US" sz="2000" b="0" i="0" dirty="0" err="1">
                <a:effectLst/>
              </a:rPr>
              <a:t>oeste</a:t>
            </a:r>
            <a:r>
              <a:rPr lang="en-US" sz="2000" b="0" i="0" dirty="0">
                <a:effectLst/>
              </a:rPr>
              <a:t>. </a:t>
            </a:r>
            <a:r>
              <a:rPr lang="en-US" sz="2000" b="0" i="0" dirty="0" err="1">
                <a:effectLst/>
              </a:rPr>
              <a:t>En</a:t>
            </a:r>
            <a:r>
              <a:rPr lang="en-US" sz="2000" b="0" i="0" dirty="0">
                <a:effectLst/>
              </a:rPr>
              <a:t> </a:t>
            </a:r>
            <a:r>
              <a:rPr lang="en-US" sz="2000" b="0" i="0" u="none" strike="noStrike" dirty="0">
                <a:effectLst/>
                <a:hlinkClick r:id="rId5" tooltip="Sancerre"/>
              </a:rPr>
              <a:t>Sancerre</a:t>
            </a:r>
            <a:r>
              <a:rPr lang="en-US" sz="2000" b="0" i="0" dirty="0">
                <a:effectLst/>
              </a:rPr>
              <a:t> y la </a:t>
            </a:r>
            <a:r>
              <a:rPr lang="en-US" sz="2000" b="0" i="0" dirty="0" err="1">
                <a:effectLst/>
              </a:rPr>
              <a:t>región</a:t>
            </a:r>
            <a:r>
              <a:rPr lang="en-US" sz="2000" b="0" i="0" dirty="0">
                <a:effectLst/>
              </a:rPr>
              <a:t> de </a:t>
            </a:r>
            <a:r>
              <a:rPr lang="en-US" sz="2000" b="0" i="0" u="none" strike="noStrike" dirty="0">
                <a:effectLst/>
                <a:hlinkClick r:id="rId6" tooltip="Centro-Valle de Loira"/>
              </a:rPr>
              <a:t>Centro-Valle de </a:t>
            </a:r>
            <a:r>
              <a:rPr lang="en-US" sz="2000" b="0" i="0" u="none" strike="noStrike" dirty="0" err="1">
                <a:effectLst/>
                <a:hlinkClick r:id="rId6" tooltip="Centro-Valle de Loira"/>
              </a:rPr>
              <a:t>Loira</a:t>
            </a:r>
            <a:r>
              <a:rPr lang="en-US" sz="2000" b="0" i="0" dirty="0">
                <a:effectLst/>
              </a:rPr>
              <a:t>, </a:t>
            </a:r>
            <a:r>
              <a:rPr lang="en-US" sz="2000" b="0" i="0" dirty="0" err="1">
                <a:effectLst/>
              </a:rPr>
              <a:t>el</a:t>
            </a:r>
            <a:r>
              <a:rPr lang="en-US" sz="2000" b="0" i="0" dirty="0">
                <a:effectLst/>
              </a:rPr>
              <a:t> </a:t>
            </a:r>
            <a:r>
              <a:rPr lang="en-US" sz="2000" b="0" i="0" dirty="0" err="1">
                <a:effectLst/>
              </a:rPr>
              <a:t>clima</a:t>
            </a:r>
            <a:r>
              <a:rPr lang="en-US" sz="2000" b="0" i="0" dirty="0">
                <a:effectLst/>
              </a:rPr>
              <a:t> es </a:t>
            </a:r>
            <a:r>
              <a:rPr lang="en-US" sz="2000" b="0" i="0" dirty="0" err="1">
                <a:effectLst/>
              </a:rPr>
              <a:t>ya</a:t>
            </a:r>
            <a:r>
              <a:rPr lang="en-US" sz="2000" b="0" i="0" dirty="0">
                <a:effectLst/>
              </a:rPr>
              <a:t> </a:t>
            </a:r>
            <a:r>
              <a:rPr lang="en-US" sz="2000" b="0" i="0" dirty="0" err="1">
                <a:effectLst/>
              </a:rPr>
              <a:t>casi</a:t>
            </a:r>
            <a:r>
              <a:rPr lang="en-US" sz="2000" b="0" i="0" dirty="0">
                <a:effectLst/>
              </a:rPr>
              <a:t> </a:t>
            </a:r>
            <a:r>
              <a:rPr lang="en-US" sz="2000" b="0" i="0" u="none" strike="noStrike" dirty="0" err="1">
                <a:effectLst/>
                <a:hlinkClick r:id="rId7" tooltip="Clima continental"/>
              </a:rPr>
              <a:t>semicontinental</a:t>
            </a:r>
            <a:r>
              <a:rPr lang="en-US" sz="2000" b="0" i="0" dirty="0">
                <a:effectLst/>
              </a:rPr>
              <a:t>. </a:t>
            </a:r>
          </a:p>
          <a:p>
            <a:pPr algn="just"/>
            <a:r>
              <a:rPr lang="en-US" sz="2000" b="0" i="0" dirty="0" err="1">
                <a:effectLst/>
              </a:rPr>
              <a:t>Puede</a:t>
            </a:r>
            <a:r>
              <a:rPr lang="en-US" sz="2000" b="0" i="0" dirty="0">
                <a:effectLst/>
              </a:rPr>
              <a:t> ser </a:t>
            </a:r>
            <a:r>
              <a:rPr lang="en-US" sz="2000" b="0" i="0" dirty="0" err="1">
                <a:effectLst/>
              </a:rPr>
              <a:t>muy</a:t>
            </a:r>
            <a:r>
              <a:rPr lang="en-US" sz="2000" b="0" i="0" dirty="0">
                <a:effectLst/>
              </a:rPr>
              <a:t> </a:t>
            </a:r>
            <a:r>
              <a:rPr lang="en-US" sz="2000" b="0" i="0" dirty="0" err="1">
                <a:effectLst/>
              </a:rPr>
              <a:t>frío</a:t>
            </a:r>
            <a:r>
              <a:rPr lang="en-US" sz="2000" b="0" i="0" dirty="0">
                <a:effectLst/>
              </a:rPr>
              <a:t> </a:t>
            </a:r>
            <a:r>
              <a:rPr lang="en-US" sz="2000" b="0" i="0" dirty="0" err="1">
                <a:effectLst/>
              </a:rPr>
              <a:t>durante</a:t>
            </a:r>
            <a:r>
              <a:rPr lang="en-US" sz="2000" b="0" i="0" dirty="0">
                <a:effectLst/>
              </a:rPr>
              <a:t> la primavera, con </a:t>
            </a:r>
            <a:r>
              <a:rPr lang="en-US" sz="2000" b="0" i="0" dirty="0" err="1">
                <a:effectLst/>
              </a:rPr>
              <a:t>el</a:t>
            </a:r>
            <a:r>
              <a:rPr lang="en-US" sz="2000" b="0" i="0" dirty="0">
                <a:effectLst/>
              </a:rPr>
              <a:t> </a:t>
            </a:r>
            <a:r>
              <a:rPr lang="en-US" sz="2000" b="0" i="0" dirty="0" err="1">
                <a:effectLst/>
              </a:rPr>
              <a:t>riesgo</a:t>
            </a:r>
            <a:r>
              <a:rPr lang="en-US" sz="2000" b="0" i="0" dirty="0">
                <a:effectLst/>
              </a:rPr>
              <a:t> de </a:t>
            </a:r>
            <a:r>
              <a:rPr lang="en-US" sz="2000" b="0" i="0" u="none" strike="noStrike" dirty="0" err="1">
                <a:effectLst/>
                <a:hlinkClick r:id="rId8" tooltip="Helada"/>
              </a:rPr>
              <a:t>helada</a:t>
            </a:r>
            <a:r>
              <a:rPr lang="en-US" sz="2000" b="0" i="0" dirty="0">
                <a:effectLst/>
              </a:rPr>
              <a:t>. Y </a:t>
            </a:r>
            <a:r>
              <a:rPr lang="en-US" sz="2000" b="0" i="0" dirty="0" err="1">
                <a:effectLst/>
              </a:rPr>
              <a:t>en</a:t>
            </a:r>
            <a:r>
              <a:rPr lang="en-US" sz="2000" b="0" i="0" dirty="0">
                <a:effectLst/>
              </a:rPr>
              <a:t> </a:t>
            </a:r>
            <a:r>
              <a:rPr lang="en-US" sz="2000" b="0" i="0" dirty="0" err="1">
                <a:effectLst/>
              </a:rPr>
              <a:t>el</a:t>
            </a:r>
            <a:r>
              <a:rPr lang="en-US" sz="2000" b="0" i="0" dirty="0">
                <a:effectLst/>
              </a:rPr>
              <a:t> </a:t>
            </a:r>
            <a:r>
              <a:rPr lang="en-US" sz="2000" b="0" i="0" u="none" strike="noStrike" dirty="0" err="1">
                <a:effectLst/>
                <a:hlinkClick r:id="rId9" tooltip="Otoño"/>
              </a:rPr>
              <a:t>otoño</a:t>
            </a:r>
            <a:r>
              <a:rPr lang="en-US" sz="2000" b="0" i="0" dirty="0">
                <a:effectLst/>
              </a:rPr>
              <a:t>, la </a:t>
            </a:r>
            <a:r>
              <a:rPr lang="en-US" sz="2000" b="0" i="0" u="none" strike="noStrike" dirty="0" err="1">
                <a:effectLst/>
                <a:hlinkClick r:id="rId10" tooltip="Lluvia"/>
              </a:rPr>
              <a:t>lluvia</a:t>
            </a:r>
            <a:r>
              <a:rPr lang="en-US" sz="2000" b="0" i="0" dirty="0">
                <a:effectLst/>
              </a:rPr>
              <a:t> </a:t>
            </a:r>
            <a:r>
              <a:rPr lang="en-US" sz="2000" b="0" i="0" dirty="0" err="1">
                <a:effectLst/>
              </a:rPr>
              <a:t>puede</a:t>
            </a:r>
            <a:r>
              <a:rPr lang="en-US" sz="2000" b="0" i="0" dirty="0">
                <a:effectLst/>
              </a:rPr>
              <a:t> </a:t>
            </a:r>
            <a:r>
              <a:rPr lang="en-US" sz="2000" b="0" i="0" dirty="0" err="1">
                <a:effectLst/>
              </a:rPr>
              <a:t>hacer</a:t>
            </a:r>
            <a:r>
              <a:rPr lang="en-US" sz="2000" b="0" i="0" dirty="0">
                <a:effectLst/>
              </a:rPr>
              <a:t> que las </a:t>
            </a:r>
            <a:r>
              <a:rPr lang="en-US" sz="2000" b="0" i="0" dirty="0" err="1">
                <a:effectLst/>
              </a:rPr>
              <a:t>uvas</a:t>
            </a:r>
            <a:r>
              <a:rPr lang="en-US" sz="2000" b="0" i="0" dirty="0">
                <a:effectLst/>
              </a:rPr>
              <a:t> se </a:t>
            </a:r>
            <a:r>
              <a:rPr lang="en-US" sz="2000" b="0" i="0" dirty="0" err="1">
                <a:effectLst/>
              </a:rPr>
              <a:t>cosechen</a:t>
            </a:r>
            <a:r>
              <a:rPr lang="en-US" sz="2000" b="0" i="0" dirty="0">
                <a:effectLst/>
              </a:rPr>
              <a:t> antes de </a:t>
            </a:r>
            <a:r>
              <a:rPr lang="en-US" sz="2000" b="0" i="0" dirty="0" err="1">
                <a:effectLst/>
              </a:rPr>
              <a:t>estar</a:t>
            </a:r>
            <a:r>
              <a:rPr lang="en-US" sz="2000" b="0" i="0" dirty="0">
                <a:effectLst/>
              </a:rPr>
              <a:t> </a:t>
            </a:r>
            <a:r>
              <a:rPr lang="en-US" sz="2000" b="0" i="0" dirty="0" err="1">
                <a:effectLst/>
              </a:rPr>
              <a:t>maduras</a:t>
            </a:r>
            <a:r>
              <a:rPr lang="en-US" sz="2000" b="0" i="0" dirty="0">
                <a:effectLst/>
              </a:rPr>
              <a:t> </a:t>
            </a:r>
            <a:r>
              <a:rPr lang="en-US" sz="2000" b="0" i="0" dirty="0" err="1">
                <a:effectLst/>
              </a:rPr>
              <a:t>pero</a:t>
            </a:r>
            <a:r>
              <a:rPr lang="en-US" sz="2000" b="0" i="0" dirty="0">
                <a:effectLst/>
              </a:rPr>
              <a:t> </a:t>
            </a:r>
            <a:r>
              <a:rPr lang="en-US" sz="2000" b="0" i="0" dirty="0" err="1">
                <a:effectLst/>
              </a:rPr>
              <a:t>también</a:t>
            </a:r>
            <a:r>
              <a:rPr lang="en-US" sz="2000" b="0" i="0" dirty="0">
                <a:effectLst/>
              </a:rPr>
              <a:t> </a:t>
            </a:r>
            <a:r>
              <a:rPr lang="en-US" sz="2000" b="0" i="0" dirty="0" err="1">
                <a:effectLst/>
              </a:rPr>
              <a:t>puede</a:t>
            </a:r>
            <a:r>
              <a:rPr lang="en-US" sz="2000" b="0" i="0" dirty="0">
                <a:effectLst/>
              </a:rPr>
              <a:t> </a:t>
            </a:r>
            <a:r>
              <a:rPr lang="en-US" sz="2000" b="0" i="0" dirty="0" err="1">
                <a:effectLst/>
              </a:rPr>
              <a:t>ayudar</a:t>
            </a:r>
            <a:r>
              <a:rPr lang="en-US" sz="2000" b="0" i="0" dirty="0">
                <a:effectLst/>
              </a:rPr>
              <a:t> al </a:t>
            </a:r>
            <a:r>
              <a:rPr lang="en-US" sz="2000" b="0" i="0" dirty="0" err="1">
                <a:effectLst/>
              </a:rPr>
              <a:t>desarrollo</a:t>
            </a:r>
            <a:r>
              <a:rPr lang="en-US" sz="2000" b="0" i="0" dirty="0">
                <a:effectLst/>
              </a:rPr>
              <a:t> de la </a:t>
            </a:r>
            <a:r>
              <a:rPr lang="en-US" sz="2000" b="0" i="0" u="none" strike="noStrike" dirty="0" err="1">
                <a:effectLst/>
                <a:hlinkClick r:id="rId11" tooltip="Podredumbre noble"/>
              </a:rPr>
              <a:t>podredumbre</a:t>
            </a:r>
            <a:r>
              <a:rPr lang="en-US" sz="2000" b="0" i="0" u="none" strike="noStrike" dirty="0">
                <a:effectLst/>
                <a:hlinkClick r:id="rId11" tooltip="Podredumbre noble"/>
              </a:rPr>
              <a:t> noble</a:t>
            </a:r>
            <a:r>
              <a:rPr lang="en-US" sz="2000" b="0" i="0" dirty="0">
                <a:effectLst/>
              </a:rPr>
              <a:t> para </a:t>
            </a:r>
            <a:r>
              <a:rPr lang="en-US" sz="2000" b="0" i="0" dirty="0" err="1">
                <a:effectLst/>
              </a:rPr>
              <a:t>los</a:t>
            </a:r>
            <a:r>
              <a:rPr lang="en-US" sz="2000" b="0" i="0" dirty="0">
                <a:effectLst/>
              </a:rPr>
              <a:t> vinos </a:t>
            </a:r>
            <a:r>
              <a:rPr lang="en-US" sz="2000" b="0" i="0" dirty="0" err="1">
                <a:effectLst/>
              </a:rPr>
              <a:t>dulces</a:t>
            </a:r>
            <a:r>
              <a:rPr lang="en-US" sz="2000" b="0" i="0" dirty="0">
                <a:effectLst/>
              </a:rPr>
              <a:t> de la región.</a:t>
            </a:r>
            <a:r>
              <a:rPr lang="en-US" sz="2000" b="0" i="0" u="none" strike="noStrike" baseline="30000" dirty="0">
                <a:effectLst/>
                <a:hlinkClick r:id="rId12"/>
              </a:rPr>
              <a:t>2</a:t>
            </a:r>
            <a:r>
              <a:rPr lang="en-US" sz="2000" b="0" i="0" dirty="0">
                <a:effectLst/>
              </a:rPr>
              <a:t>​ La red fluvial </a:t>
            </a:r>
            <a:r>
              <a:rPr lang="en-US" sz="2000" b="0" i="0" dirty="0" err="1">
                <a:effectLst/>
              </a:rPr>
              <a:t>ayuda</a:t>
            </a:r>
            <a:r>
              <a:rPr lang="en-US" sz="2000" b="0" i="0" dirty="0">
                <a:effectLst/>
              </a:rPr>
              <a:t> a </a:t>
            </a:r>
            <a:r>
              <a:rPr lang="en-US" sz="2000" b="0" i="0" dirty="0" err="1">
                <a:effectLst/>
              </a:rPr>
              <a:t>crear</a:t>
            </a:r>
            <a:r>
              <a:rPr lang="en-US" sz="2000" b="0" i="0" dirty="0">
                <a:effectLst/>
              </a:rPr>
              <a:t> las </a:t>
            </a:r>
            <a:r>
              <a:rPr lang="en-US" sz="2000" b="0" i="0" dirty="0" err="1">
                <a:effectLst/>
              </a:rPr>
              <a:t>necesarias</a:t>
            </a:r>
            <a:r>
              <a:rPr lang="en-US" sz="2000" b="0" i="0" dirty="0">
                <a:effectLst/>
              </a:rPr>
              <a:t> </a:t>
            </a:r>
            <a:r>
              <a:rPr lang="en-US" sz="2000" b="0" i="0" dirty="0" err="1">
                <a:effectLst/>
              </a:rPr>
              <a:t>brumas</a:t>
            </a:r>
            <a:r>
              <a:rPr lang="en-US" sz="2000" b="0" i="0" dirty="0">
                <a:effectLst/>
              </a:rPr>
              <a:t> </a:t>
            </a:r>
            <a:r>
              <a:rPr lang="en-US" sz="2000" b="0" i="0" dirty="0" err="1">
                <a:effectLst/>
              </a:rPr>
              <a:t>matinales</a:t>
            </a:r>
            <a:r>
              <a:rPr lang="en-US" sz="2000" b="0" i="0" dirty="0">
                <a:effectLst/>
              </a:rPr>
              <a:t> para </a:t>
            </a:r>
            <a:r>
              <a:rPr lang="en-US" sz="2000" b="0" i="0" dirty="0" err="1">
                <a:effectLst/>
              </a:rPr>
              <a:t>el</a:t>
            </a:r>
            <a:r>
              <a:rPr lang="en-US" sz="2000" b="0" i="0" dirty="0">
                <a:effectLst/>
              </a:rPr>
              <a:t> </a:t>
            </a:r>
            <a:r>
              <a:rPr lang="en-US" sz="2000" b="0" i="0" dirty="0" err="1">
                <a:effectLst/>
              </a:rPr>
              <a:t>desarrollo</a:t>
            </a:r>
            <a:r>
              <a:rPr lang="en-US" sz="2000" b="0" i="0" dirty="0">
                <a:effectLst/>
              </a:rPr>
              <a:t> del </a:t>
            </a:r>
            <a:r>
              <a:rPr lang="en-US" sz="2000" b="0" i="0" u="none" strike="noStrike" dirty="0" err="1">
                <a:effectLst/>
                <a:hlinkClick r:id="rId13" tooltip="Botrytis cinerea"/>
              </a:rPr>
              <a:t>hongo</a:t>
            </a:r>
            <a:r>
              <a:rPr lang="en-US" sz="2000" b="0" i="0" dirty="0">
                <a:effectLst/>
              </a:rPr>
              <a:t> que se </a:t>
            </a:r>
            <a:r>
              <a:rPr lang="en-US" sz="2000" b="0" i="0" dirty="0" err="1">
                <a:effectLst/>
              </a:rPr>
              <a:t>ralentizará</a:t>
            </a:r>
            <a:r>
              <a:rPr lang="en-US" sz="2000" b="0" i="0" dirty="0">
                <a:effectLst/>
              </a:rPr>
              <a:t> </a:t>
            </a:r>
            <a:r>
              <a:rPr lang="en-US" sz="2000" b="0" i="0" dirty="0" err="1">
                <a:effectLst/>
              </a:rPr>
              <a:t>cuando</a:t>
            </a:r>
            <a:r>
              <a:rPr lang="en-US" sz="2000" b="0" i="0" dirty="0">
                <a:effectLst/>
              </a:rPr>
              <a:t> la </a:t>
            </a:r>
            <a:r>
              <a:rPr lang="en-US" sz="2000" b="0" i="0" u="none" strike="noStrike" dirty="0" err="1">
                <a:effectLst/>
                <a:hlinkClick r:id="rId14" tooltip="Niebla"/>
              </a:rPr>
              <a:t>niebla</a:t>
            </a:r>
            <a:r>
              <a:rPr lang="en-US" sz="2000" b="0" i="0" dirty="0">
                <a:effectLst/>
              </a:rPr>
              <a:t> </a:t>
            </a:r>
            <a:r>
              <a:rPr lang="en-US" sz="2000" b="0" i="0" dirty="0" err="1">
                <a:effectLst/>
              </a:rPr>
              <a:t>desaparezca</a:t>
            </a:r>
            <a:r>
              <a:rPr lang="en-US" sz="2000" b="0" i="0" dirty="0">
                <a:effectLst/>
              </a:rPr>
              <a:t> </a:t>
            </a:r>
            <a:r>
              <a:rPr lang="en-US" sz="2000" b="0" i="0" dirty="0" err="1">
                <a:effectLst/>
              </a:rPr>
              <a:t>por</a:t>
            </a:r>
            <a:r>
              <a:rPr lang="en-US" sz="2000" b="0" i="0" dirty="0">
                <a:effectLst/>
              </a:rPr>
              <a:t> la </a:t>
            </a:r>
            <a:r>
              <a:rPr lang="en-US" sz="2000" b="0" i="0" dirty="0" err="1">
                <a:effectLst/>
              </a:rPr>
              <a:t>acción</a:t>
            </a:r>
            <a:r>
              <a:rPr lang="en-US" sz="2000" b="0" i="0" dirty="0">
                <a:effectLst/>
              </a:rPr>
              <a:t> de </a:t>
            </a:r>
            <a:r>
              <a:rPr lang="en-US" sz="2000" b="0" i="0" dirty="0" err="1">
                <a:effectLst/>
              </a:rPr>
              <a:t>los</a:t>
            </a:r>
            <a:r>
              <a:rPr lang="en-US" sz="2000" b="0" i="0" dirty="0">
                <a:effectLst/>
              </a:rPr>
              <a:t> </a:t>
            </a:r>
            <a:r>
              <a:rPr lang="en-US" sz="2000" b="0" i="0" dirty="0" err="1">
                <a:effectLst/>
              </a:rPr>
              <a:t>rayos</a:t>
            </a:r>
            <a:r>
              <a:rPr lang="en-US" sz="2000" b="0" i="0" dirty="0">
                <a:effectLst/>
              </a:rPr>
              <a:t> </a:t>
            </a:r>
            <a:r>
              <a:rPr lang="en-US" sz="2000" b="0" i="0" dirty="0" err="1">
                <a:effectLst/>
              </a:rPr>
              <a:t>solares</a:t>
            </a:r>
            <a:r>
              <a:rPr lang="en-US" sz="2000" b="0" i="0" dirty="0">
                <a:effectLst/>
              </a:rPr>
              <a:t>.</a:t>
            </a:r>
          </a:p>
          <a:p>
            <a:pPr marL="0"/>
            <a:endParaRPr lang="en-US" sz="1500" dirty="0"/>
          </a:p>
        </p:txBody>
      </p:sp>
      <p:pic>
        <p:nvPicPr>
          <p:cNvPr id="5" name="Picture 4">
            <a:extLst>
              <a:ext uri="{FF2B5EF4-FFF2-40B4-BE49-F238E27FC236}">
                <a16:creationId xmlns:a16="http://schemas.microsoft.com/office/drawing/2014/main" id="{D56CD087-38E3-E3CC-9791-A09D3BB11D5D}"/>
              </a:ext>
            </a:extLst>
          </p:cNvPr>
          <p:cNvPicPr>
            <a:picLocks noChangeAspect="1"/>
          </p:cNvPicPr>
          <p:nvPr/>
        </p:nvPicPr>
        <p:blipFill>
          <a:blip r:embed="rId15"/>
          <a:stretch>
            <a:fillRect/>
          </a:stretch>
        </p:blipFill>
        <p:spPr>
          <a:xfrm>
            <a:off x="5980386" y="0"/>
            <a:ext cx="6211614" cy="3748642"/>
          </a:xfrm>
          <a:prstGeom prst="rect">
            <a:avLst/>
          </a:prstGeom>
        </p:spPr>
      </p:pic>
      <p:pic>
        <p:nvPicPr>
          <p:cNvPr id="7" name="Picture 6" descr="Chart&#10;&#10;Description automatically generated">
            <a:extLst>
              <a:ext uri="{FF2B5EF4-FFF2-40B4-BE49-F238E27FC236}">
                <a16:creationId xmlns:a16="http://schemas.microsoft.com/office/drawing/2014/main" id="{B9C39D21-DE45-56B9-042C-0D9D630C5569}"/>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497607" y="4211948"/>
            <a:ext cx="3539674" cy="2464867"/>
          </a:xfrm>
          <a:prstGeom prst="rect">
            <a:avLst/>
          </a:prstGeom>
        </p:spPr>
      </p:pic>
    </p:spTree>
    <p:extLst>
      <p:ext uri="{BB962C8B-B14F-4D97-AF65-F5344CB8AC3E}">
        <p14:creationId xmlns:p14="http://schemas.microsoft.com/office/powerpoint/2010/main" val="300972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40403-AD8D-0DD7-D436-8F1273A10EEF}"/>
              </a:ext>
            </a:extLst>
          </p:cNvPr>
          <p:cNvSpPr>
            <a:spLocks noGrp="1"/>
          </p:cNvSpPr>
          <p:nvPr>
            <p:ph type="title"/>
          </p:nvPr>
        </p:nvSpPr>
        <p:spPr>
          <a:xfrm>
            <a:off x="164387" y="244319"/>
            <a:ext cx="6030930" cy="1877089"/>
          </a:xfrm>
        </p:spPr>
        <p:txBody>
          <a:bodyPr anchor="b">
            <a:normAutofit/>
          </a:bodyPr>
          <a:lstStyle/>
          <a:p>
            <a:r>
              <a:rPr lang="en-US" sz="4000" b="1" dirty="0">
                <a:latin typeface="+mn-lt"/>
              </a:rPr>
              <a:t>El Valle del </a:t>
            </a:r>
            <a:r>
              <a:rPr lang="en-US" sz="4000" b="1" dirty="0" err="1">
                <a:latin typeface="+mn-lt"/>
              </a:rPr>
              <a:t>Loira</a:t>
            </a:r>
            <a:br>
              <a:rPr lang="en-US" sz="4000" b="1" dirty="0">
                <a:latin typeface="+mn-lt"/>
              </a:rPr>
            </a:br>
            <a:r>
              <a:rPr lang="en-US" sz="4000" b="1" dirty="0">
                <a:latin typeface="+mn-lt"/>
              </a:rPr>
              <a:t>VITICULTURA &amp; ENOLOGIA</a:t>
            </a:r>
          </a:p>
        </p:txBody>
      </p:sp>
      <p:sp>
        <p:nvSpPr>
          <p:cNvPr id="2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B33CFC-7E7F-DEEA-4B45-050FF063CC6F}"/>
              </a:ext>
            </a:extLst>
          </p:cNvPr>
          <p:cNvSpPr>
            <a:spLocks noGrp="1"/>
          </p:cNvSpPr>
          <p:nvPr>
            <p:ph idx="1"/>
          </p:nvPr>
        </p:nvSpPr>
        <p:spPr>
          <a:xfrm>
            <a:off x="164387" y="2660904"/>
            <a:ext cx="6277509" cy="3547872"/>
          </a:xfrm>
        </p:spPr>
        <p:txBody>
          <a:bodyPr anchor="t">
            <a:normAutofit lnSpcReduction="10000"/>
          </a:bodyPr>
          <a:lstStyle/>
          <a:p>
            <a:r>
              <a:rPr lang="es-ES" sz="2000" b="0" i="0" dirty="0">
                <a:effectLst/>
              </a:rPr>
              <a:t>Su tamaño es dos tercios del de </a:t>
            </a:r>
            <a:r>
              <a:rPr lang="es-ES" sz="2000" b="0" i="0" u="none" strike="noStrike" dirty="0">
                <a:effectLst/>
                <a:hlinkClick r:id="rId2" tooltip="Viñedo de Burdeos"/>
              </a:rPr>
              <a:t>Burdeos</a:t>
            </a:r>
            <a:r>
              <a:rPr lang="es-ES" sz="2000" b="0" i="0" dirty="0">
                <a:effectLst/>
              </a:rPr>
              <a:t>.</a:t>
            </a:r>
            <a:r>
              <a:rPr lang="es-ES" sz="2000" b="0" i="0" u="none" strike="noStrike" baseline="30000" dirty="0">
                <a:effectLst/>
                <a:hlinkClick r:id="rId3"/>
              </a:rPr>
              <a:t>3</a:t>
            </a:r>
            <a:r>
              <a:rPr lang="es-ES" sz="2000" b="0" i="0" dirty="0">
                <a:effectLst/>
              </a:rPr>
              <a:t>​ Debido a su situación geográfica y su clima, la cantidad total de </a:t>
            </a:r>
            <a:r>
              <a:rPr lang="es-ES" sz="2000" b="0" i="0" u="none" strike="noStrike" dirty="0">
                <a:effectLst/>
                <a:hlinkClick r:id="rId4" tooltip="Cosecha"/>
              </a:rPr>
              <a:t>cosecha</a:t>
            </a:r>
            <a:r>
              <a:rPr lang="es-ES" sz="2000" b="0" i="0" dirty="0">
                <a:effectLst/>
              </a:rPr>
              <a:t> influye, más que en otras regiones francesas, sobre la calidad de los vinos. El riesgo más común es que el clima frío impida a las uvas madurar plenamente y desarrollar los </a:t>
            </a:r>
            <a:r>
              <a:rPr lang="es-ES" sz="2000" b="0" i="0" u="none" strike="noStrike" dirty="0">
                <a:effectLst/>
                <a:hlinkClick r:id="rId5" tooltip="Azúcares"/>
              </a:rPr>
              <a:t>azúcares</a:t>
            </a:r>
            <a:r>
              <a:rPr lang="es-ES" sz="2000" b="0" i="0" dirty="0">
                <a:effectLst/>
              </a:rPr>
              <a:t> que necesitan para equilibrar la natural alta </a:t>
            </a:r>
            <a:r>
              <a:rPr lang="es-ES" sz="2000" b="0" i="0" u="none" strike="noStrike" dirty="0">
                <a:effectLst/>
                <a:hlinkClick r:id="rId6" tooltip="Acidez"/>
              </a:rPr>
              <a:t>acidez</a:t>
            </a:r>
            <a:r>
              <a:rPr lang="es-ES" sz="2000" b="0" i="0" dirty="0">
                <a:effectLst/>
              </a:rPr>
              <a:t> de las uvas. Durante estas cosechas frías los vinos de </a:t>
            </a:r>
            <a:r>
              <a:rPr lang="es-ES" sz="2000" b="0" i="0" dirty="0" err="1">
                <a:effectLst/>
              </a:rPr>
              <a:t>sauvignon</a:t>
            </a:r>
            <a:r>
              <a:rPr lang="es-ES" sz="2000" b="0" i="0" dirty="0">
                <a:effectLst/>
              </a:rPr>
              <a:t> </a:t>
            </a:r>
            <a:r>
              <a:rPr lang="es-ES" sz="2000" b="0" i="0" dirty="0" err="1">
                <a:effectLst/>
              </a:rPr>
              <a:t>blanc</a:t>
            </a:r>
            <a:r>
              <a:rPr lang="es-ES" sz="2000" b="0" i="0" dirty="0">
                <a:effectLst/>
              </a:rPr>
              <a:t> son de color más claro, menos afrutados y con notas </a:t>
            </a:r>
            <a:r>
              <a:rPr lang="es-ES" sz="2000" b="0" i="0" u="none" strike="noStrike" dirty="0">
                <a:effectLst/>
                <a:hlinkClick r:id="rId7" tooltip="Mineral"/>
              </a:rPr>
              <a:t>minerales</a:t>
            </a:r>
            <a:r>
              <a:rPr lang="es-ES" sz="2000" b="0" i="0" dirty="0">
                <a:effectLst/>
              </a:rPr>
              <a:t> más marcadas. Los vinos de cabernet </a:t>
            </a:r>
            <a:r>
              <a:rPr lang="es-ES" sz="2000" b="0" i="0" dirty="0" err="1">
                <a:effectLst/>
              </a:rPr>
              <a:t>franc</a:t>
            </a:r>
            <a:r>
              <a:rPr lang="es-ES" sz="2000" b="0" i="0" dirty="0">
                <a:effectLst/>
              </a:rPr>
              <a:t> también son de color más claro con aromas más vegetales o más a "</a:t>
            </a:r>
            <a:r>
              <a:rPr lang="es-ES" sz="2000" b="0" i="0" u="none" strike="noStrike" dirty="0">
                <a:effectLst/>
                <a:hlinkClick r:id="rId8" tooltip="Maleza"/>
              </a:rPr>
              <a:t>mala hierba</a:t>
            </a:r>
            <a:r>
              <a:rPr lang="es-ES" sz="2000" b="0" i="0" dirty="0">
                <a:effectLst/>
              </a:rPr>
              <a:t>". En cosechas más maduras, un cabernet </a:t>
            </a:r>
            <a:r>
              <a:rPr lang="es-ES" sz="2000" b="0" i="0" dirty="0" err="1">
                <a:effectLst/>
              </a:rPr>
              <a:t>franc</a:t>
            </a:r>
            <a:r>
              <a:rPr lang="es-ES" sz="2000" b="0" i="0" dirty="0">
                <a:effectLst/>
              </a:rPr>
              <a:t> del Loira desarrollará aromas de </a:t>
            </a:r>
            <a:r>
              <a:rPr lang="es-ES" sz="2000" b="0" i="0" u="none" strike="noStrike" dirty="0">
                <a:effectLst/>
                <a:hlinkClick r:id="rId9" tooltip="Frambuesa"/>
              </a:rPr>
              <a:t>frambuesa</a:t>
            </a:r>
            <a:r>
              <a:rPr lang="es-ES" sz="2000" b="0" i="0" dirty="0">
                <a:effectLst/>
              </a:rPr>
              <a:t> y virutas de </a:t>
            </a:r>
            <a:r>
              <a:rPr lang="es-ES" sz="2000" b="0" i="0" u="none" strike="noStrike" dirty="0">
                <a:effectLst/>
                <a:hlinkClick r:id="rId10" tooltip="Lápiz"/>
              </a:rPr>
              <a:t>mina de lápiz</a:t>
            </a:r>
            <a:r>
              <a:rPr lang="es-ES" sz="2000" b="0" i="0" dirty="0">
                <a:effectLst/>
              </a:rPr>
              <a:t>.</a:t>
            </a:r>
            <a:r>
              <a:rPr lang="es-ES" sz="2000" b="0" i="0" u="none" strike="noStrike" baseline="30000" dirty="0">
                <a:effectLst/>
                <a:hlinkClick r:id="rId11"/>
              </a:rPr>
              <a:t>1</a:t>
            </a:r>
            <a:r>
              <a:rPr lang="es-ES" sz="2000" b="0" i="0" dirty="0">
                <a:effectLst/>
              </a:rPr>
              <a:t>​</a:t>
            </a:r>
          </a:p>
          <a:p>
            <a:pPr marL="0" indent="0">
              <a:buNone/>
            </a:pPr>
            <a:endParaRPr lang="en-US" sz="1500" dirty="0"/>
          </a:p>
        </p:txBody>
      </p:sp>
      <p:pic>
        <p:nvPicPr>
          <p:cNvPr id="4" name="Picture 3">
            <a:extLst>
              <a:ext uri="{FF2B5EF4-FFF2-40B4-BE49-F238E27FC236}">
                <a16:creationId xmlns:a16="http://schemas.microsoft.com/office/drawing/2014/main" id="{F16A5516-BF57-CFBB-707F-42D48730BBED}"/>
              </a:ext>
            </a:extLst>
          </p:cNvPr>
          <p:cNvPicPr>
            <a:picLocks noChangeAspect="1"/>
          </p:cNvPicPr>
          <p:nvPr/>
        </p:nvPicPr>
        <p:blipFill>
          <a:blip r:embed="rId12"/>
          <a:stretch>
            <a:fillRect/>
          </a:stretch>
        </p:blipFill>
        <p:spPr>
          <a:xfrm>
            <a:off x="6647380" y="1607069"/>
            <a:ext cx="5229546" cy="3643861"/>
          </a:xfrm>
          <a:prstGeom prst="rect">
            <a:avLst/>
          </a:prstGeom>
        </p:spPr>
      </p:pic>
    </p:spTree>
    <p:extLst>
      <p:ext uri="{BB962C8B-B14F-4D97-AF65-F5344CB8AC3E}">
        <p14:creationId xmlns:p14="http://schemas.microsoft.com/office/powerpoint/2010/main" val="168503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40403-AD8D-0DD7-D436-8F1273A10EEF}"/>
              </a:ext>
            </a:extLst>
          </p:cNvPr>
          <p:cNvSpPr>
            <a:spLocks noGrp="1"/>
          </p:cNvSpPr>
          <p:nvPr>
            <p:ph type="title"/>
          </p:nvPr>
        </p:nvSpPr>
        <p:spPr>
          <a:xfrm>
            <a:off x="572493" y="238539"/>
            <a:ext cx="11018520" cy="1434415"/>
          </a:xfrm>
        </p:spPr>
        <p:txBody>
          <a:bodyPr anchor="b">
            <a:normAutofit/>
          </a:bodyPr>
          <a:lstStyle/>
          <a:p>
            <a:r>
              <a:rPr lang="en-US" sz="4000" b="1" dirty="0">
                <a:latin typeface="+mn-lt"/>
              </a:rPr>
              <a:t>El Valle del </a:t>
            </a:r>
            <a:r>
              <a:rPr lang="en-US" sz="4000" b="1" dirty="0" err="1">
                <a:latin typeface="+mn-lt"/>
              </a:rPr>
              <a:t>Loira</a:t>
            </a:r>
            <a:br>
              <a:rPr lang="en-US" sz="4000" b="1" dirty="0">
                <a:latin typeface="+mn-lt"/>
              </a:rPr>
            </a:br>
            <a:r>
              <a:rPr lang="en-US" sz="4000" b="1" dirty="0">
                <a:latin typeface="+mn-lt"/>
              </a:rPr>
              <a:t>VITICULTURA &amp; ENOLOGIA</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B33CFC-7E7F-DEEA-4B45-050FF063CC6F}"/>
              </a:ext>
            </a:extLst>
          </p:cNvPr>
          <p:cNvSpPr>
            <a:spLocks noGrp="1"/>
          </p:cNvSpPr>
          <p:nvPr>
            <p:ph idx="1"/>
          </p:nvPr>
        </p:nvSpPr>
        <p:spPr>
          <a:xfrm>
            <a:off x="121920" y="1911493"/>
            <a:ext cx="7164125" cy="4798171"/>
          </a:xfrm>
        </p:spPr>
        <p:txBody>
          <a:bodyPr anchor="t">
            <a:normAutofit/>
          </a:bodyPr>
          <a:lstStyle/>
          <a:p>
            <a:pPr algn="just"/>
            <a:r>
              <a:rPr lang="es-ES" sz="2000" b="0" i="0" dirty="0">
                <a:effectLst/>
              </a:rPr>
              <a:t>Tiene una alta </a:t>
            </a:r>
            <a:r>
              <a:rPr lang="es-ES" sz="2000" b="0" i="0" u="none" strike="noStrike" dirty="0">
                <a:effectLst/>
                <a:hlinkClick r:id="rId2" tooltip="Densidad"/>
              </a:rPr>
              <a:t>densidad</a:t>
            </a:r>
            <a:r>
              <a:rPr lang="es-ES" sz="2000" b="0" i="0" dirty="0">
                <a:effectLst/>
              </a:rPr>
              <a:t> de vid plantada con una media de 4.000 a 5.000 vides por hectárea. Pretende así compensarse el exceso de </a:t>
            </a:r>
            <a:r>
              <a:rPr lang="es-ES" sz="2000" b="0" i="0" u="none" strike="noStrike" dirty="0">
                <a:effectLst/>
                <a:hlinkClick r:id="rId3" tooltip="Eficiencia"/>
              </a:rPr>
              <a:t>rendimiento</a:t>
            </a:r>
            <a:r>
              <a:rPr lang="es-ES" sz="2000" b="0" i="0" dirty="0">
                <a:effectLst/>
              </a:rPr>
              <a:t> que tienden a tener algunas de las variedades, como la </a:t>
            </a:r>
            <a:r>
              <a:rPr lang="es-ES" sz="2000" b="0" i="0" u="none" strike="noStrike" dirty="0" err="1">
                <a:effectLst/>
                <a:hlinkClick r:id="rId4" tooltip="Chenin blanc"/>
              </a:rPr>
              <a:t>chenin</a:t>
            </a:r>
            <a:r>
              <a:rPr lang="es-ES" sz="2000" b="0" i="0" u="none" strike="noStrike" dirty="0">
                <a:effectLst/>
                <a:hlinkClick r:id="rId4" tooltip="Chenin blanc"/>
              </a:rPr>
              <a:t> </a:t>
            </a:r>
            <a:r>
              <a:rPr lang="es-ES" sz="2000" b="0" i="0" u="none" strike="noStrike" dirty="0" err="1">
                <a:effectLst/>
                <a:hlinkClick r:id="rId4" tooltip="Chenin blanc"/>
              </a:rPr>
              <a:t>blanc</a:t>
            </a:r>
            <a:r>
              <a:rPr lang="es-ES" sz="2000" b="0" i="0" dirty="0">
                <a:effectLst/>
              </a:rPr>
              <a:t>. En tiempos recientes, la </a:t>
            </a:r>
            <a:r>
              <a:rPr lang="es-ES" sz="2000" b="0" i="0" u="none" strike="noStrike" dirty="0">
                <a:effectLst/>
                <a:hlinkClick r:id="rId5" tooltip="Poda"/>
              </a:rPr>
              <a:t>poda</a:t>
            </a:r>
            <a:r>
              <a:rPr lang="es-ES" sz="2000" b="0" i="0" dirty="0">
                <a:effectLst/>
              </a:rPr>
              <a:t> y "</a:t>
            </a:r>
            <a:r>
              <a:rPr lang="es-ES" sz="2000" b="0" i="0" dirty="0" err="1">
                <a:effectLst/>
              </a:rPr>
              <a:t>canopy</a:t>
            </a:r>
            <a:r>
              <a:rPr lang="es-ES" sz="2000" b="0" i="0" dirty="0">
                <a:effectLst/>
              </a:rPr>
              <a:t> </a:t>
            </a:r>
            <a:r>
              <a:rPr lang="es-ES" sz="2000" b="0" i="0" dirty="0" err="1">
                <a:effectLst/>
              </a:rPr>
              <a:t>management</a:t>
            </a:r>
            <a:r>
              <a:rPr lang="es-ES" sz="2000" b="0" i="0" dirty="0">
                <a:effectLst/>
              </a:rPr>
              <a:t>" (estrategia de la gestión del follaje) han comenzado a limitar la producción con mayor efectividad.</a:t>
            </a:r>
            <a:r>
              <a:rPr lang="es-ES" sz="2000" b="0" i="0" u="none" strike="noStrike" baseline="30000" dirty="0">
                <a:effectLst/>
                <a:hlinkClick r:id="rId6"/>
              </a:rPr>
              <a:t>2</a:t>
            </a:r>
            <a:r>
              <a:rPr lang="es-ES" sz="2000" b="0" i="0" dirty="0">
                <a:effectLst/>
              </a:rPr>
              <a:t>​</a:t>
            </a:r>
          </a:p>
          <a:p>
            <a:pPr algn="just"/>
            <a:r>
              <a:rPr lang="es-ES" sz="2000" b="0" i="0" dirty="0">
                <a:effectLst/>
              </a:rPr>
              <a:t>En general se tiende a evitar el </a:t>
            </a:r>
            <a:r>
              <a:rPr lang="es-ES" sz="2000" b="0" i="0" u="none" strike="noStrike" dirty="0">
                <a:effectLst/>
                <a:hlinkClick r:id="rId7" tooltip="Envejecimiento en barril (aún no redactado)"/>
              </a:rPr>
              <a:t>envejecimiento en barril</a:t>
            </a:r>
            <a:r>
              <a:rPr lang="es-ES" sz="2000" b="0" i="0" dirty="0">
                <a:effectLst/>
              </a:rPr>
              <a:t> y la </a:t>
            </a:r>
            <a:r>
              <a:rPr lang="es-ES" sz="2000" b="0" i="0" u="none" strike="noStrike" dirty="0">
                <a:effectLst/>
                <a:hlinkClick r:id="rId8" tooltip="Fermentación maloláctica"/>
              </a:rPr>
              <a:t>fermentación </a:t>
            </a:r>
            <a:r>
              <a:rPr lang="es-ES" sz="2000" b="0" i="0" u="none" strike="noStrike" dirty="0" err="1">
                <a:effectLst/>
                <a:hlinkClick r:id="rId8" tooltip="Fermentación maloláctica"/>
              </a:rPr>
              <a:t>maloláctica</a:t>
            </a:r>
            <a:r>
              <a:rPr lang="es-ES" sz="2000" b="0" i="0" dirty="0">
                <a:effectLst/>
              </a:rPr>
              <a:t>, aunque algunos productores han experimentado ambas. La </a:t>
            </a:r>
            <a:r>
              <a:rPr lang="es-ES" sz="2000" b="0" i="0" u="none" strike="noStrike" dirty="0">
                <a:effectLst/>
                <a:hlinkClick r:id="rId9" tooltip="Chaptalización"/>
              </a:rPr>
              <a:t>chaptalización</a:t>
            </a:r>
            <a:r>
              <a:rPr lang="es-ES" sz="2000" b="0" i="0" dirty="0">
                <a:effectLst/>
              </a:rPr>
              <a:t> está permitida, ayudando a los vinicultores a compensar la escasa madurez de las uvas algunos años. En los vinos tintos, se tiende a extender el tiempo de </a:t>
            </a:r>
            <a:r>
              <a:rPr lang="es-ES" sz="2000" b="0" i="0" u="none" strike="noStrike" dirty="0">
                <a:effectLst/>
                <a:hlinkClick r:id="rId10" tooltip="Maceración (vino) (aún no redactado)"/>
              </a:rPr>
              <a:t>maceración</a:t>
            </a:r>
            <a:r>
              <a:rPr lang="es-ES" sz="2000" b="0" i="0" dirty="0">
                <a:effectLst/>
              </a:rPr>
              <a:t> de contacto del hollejo para dar más color y </a:t>
            </a:r>
            <a:r>
              <a:rPr lang="es-ES" sz="2000" b="0" i="0" u="none" strike="noStrike" dirty="0">
                <a:effectLst/>
                <a:hlinkClick r:id="rId11" tooltip="Tanino"/>
              </a:rPr>
              <a:t>tanino</a:t>
            </a:r>
            <a:r>
              <a:rPr lang="es-ES" sz="2000" b="0" i="0" dirty="0">
                <a:effectLst/>
              </a:rPr>
              <a:t>. También es importante controlar la temperatura, y cuando hace mucho frío en otoño hace falta calentar el </a:t>
            </a:r>
            <a:r>
              <a:rPr lang="es-ES" sz="2000" b="0" i="0" u="none" strike="noStrike" dirty="0">
                <a:effectLst/>
                <a:hlinkClick r:id="rId12" tooltip="Mosto"/>
              </a:rPr>
              <a:t>mosto</a:t>
            </a:r>
            <a:r>
              <a:rPr lang="es-ES" sz="2000" b="0" i="0" dirty="0">
                <a:effectLst/>
              </a:rPr>
              <a:t> para completar la </a:t>
            </a:r>
            <a:r>
              <a:rPr lang="es-ES" sz="2000" b="0" i="0" u="none" strike="noStrike" dirty="0">
                <a:effectLst/>
                <a:hlinkClick r:id="rId13" tooltip="Fermentación (vino) (aún no redactado)"/>
              </a:rPr>
              <a:t>fermentación</a:t>
            </a:r>
            <a:r>
              <a:rPr lang="es-ES" sz="2000" b="0" i="0" dirty="0">
                <a:effectLst/>
              </a:rPr>
              <a:t>.</a:t>
            </a:r>
            <a:r>
              <a:rPr lang="es-ES" sz="2000" b="0" i="0" u="none" strike="noStrike" baseline="30000" dirty="0">
                <a:effectLst/>
                <a:hlinkClick r:id="rId6"/>
              </a:rPr>
              <a:t>2</a:t>
            </a:r>
            <a:r>
              <a:rPr lang="es-ES" sz="2000" b="0" i="0" dirty="0">
                <a:effectLst/>
              </a:rPr>
              <a:t>​</a:t>
            </a:r>
          </a:p>
          <a:p>
            <a:endParaRPr lang="en-US" sz="1200" dirty="0"/>
          </a:p>
        </p:txBody>
      </p:sp>
      <p:pic>
        <p:nvPicPr>
          <p:cNvPr id="6" name="Picture 5" descr="A person holding a glass of wine&#10;&#10;Description automatically generated">
            <a:extLst>
              <a:ext uri="{FF2B5EF4-FFF2-40B4-BE49-F238E27FC236}">
                <a16:creationId xmlns:a16="http://schemas.microsoft.com/office/drawing/2014/main" id="{5EFD1DE1-9B77-EA60-9C88-9287AB826FE0}"/>
              </a:ext>
            </a:extLst>
          </p:cNvPr>
          <p:cNvPicPr>
            <a:picLocks noChangeAspect="1"/>
          </p:cNvPicPr>
          <p:nvPr/>
        </p:nvPicPr>
        <p:blipFill rotWithShape="1">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17673" r="10173"/>
          <a:stretch/>
        </p:blipFill>
        <p:spPr>
          <a:xfrm>
            <a:off x="7675658" y="2093976"/>
            <a:ext cx="3941064" cy="4096512"/>
          </a:xfrm>
          <a:prstGeom prst="rect">
            <a:avLst/>
          </a:prstGeom>
        </p:spPr>
      </p:pic>
    </p:spTree>
    <p:extLst>
      <p:ext uri="{BB962C8B-B14F-4D97-AF65-F5344CB8AC3E}">
        <p14:creationId xmlns:p14="http://schemas.microsoft.com/office/powerpoint/2010/main" val="149305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49229C-CCD6-665D-B04C-76B0E95906A0}"/>
              </a:ext>
            </a:extLst>
          </p:cNvPr>
          <p:cNvSpPr>
            <a:spLocks noGrp="1"/>
          </p:cNvSpPr>
          <p:nvPr>
            <p:ph type="title"/>
          </p:nvPr>
        </p:nvSpPr>
        <p:spPr>
          <a:xfrm>
            <a:off x="838200" y="1412488"/>
            <a:ext cx="2899189" cy="4363844"/>
          </a:xfrm>
        </p:spPr>
        <p:txBody>
          <a:bodyPr anchor="t">
            <a:normAutofit/>
          </a:bodyPr>
          <a:lstStyle/>
          <a:p>
            <a:r>
              <a:rPr lang="en-US" sz="4000" b="1">
                <a:solidFill>
                  <a:srgbClr val="FFFFFF"/>
                </a:solidFill>
                <a:latin typeface="+mn-lt"/>
              </a:rPr>
              <a:t>El Valle del Loira y sus UVAS…</a:t>
            </a:r>
          </a:p>
        </p:txBody>
      </p:sp>
      <p:sp>
        <p:nvSpPr>
          <p:cNvPr id="3" name="Content Placeholder 2">
            <a:extLst>
              <a:ext uri="{FF2B5EF4-FFF2-40B4-BE49-F238E27FC236}">
                <a16:creationId xmlns:a16="http://schemas.microsoft.com/office/drawing/2014/main" id="{61A455D4-2A09-FCC3-76ED-DFB1E69A29DC}"/>
              </a:ext>
            </a:extLst>
          </p:cNvPr>
          <p:cNvSpPr>
            <a:spLocks noGrp="1"/>
          </p:cNvSpPr>
          <p:nvPr>
            <p:ph sz="half" idx="1"/>
          </p:nvPr>
        </p:nvSpPr>
        <p:spPr>
          <a:xfrm>
            <a:off x="4236721" y="1412489"/>
            <a:ext cx="3803576" cy="4363844"/>
          </a:xfrm>
        </p:spPr>
        <p:txBody>
          <a:bodyPr>
            <a:normAutofit fontScale="85000" lnSpcReduction="20000"/>
          </a:bodyPr>
          <a:lstStyle/>
          <a:p>
            <a:pPr>
              <a:buFont typeface="Wingdings" panose="05000000000000000000" pitchFamily="2" charset="2"/>
              <a:buChar char="§"/>
            </a:pPr>
            <a:r>
              <a:rPr lang="es-ES" sz="2600" b="0" i="0" dirty="0">
                <a:effectLst/>
              </a:rPr>
              <a:t>El viñedo del Valle del Loira produce 2 millones de hectolitros de vino anualmente. La producción de la decena de cepas de vino del Loira es la siguiente: </a:t>
            </a:r>
          </a:p>
          <a:p>
            <a:pPr>
              <a:buFont typeface="Wingdings" panose="05000000000000000000" pitchFamily="2" charset="2"/>
              <a:buChar char="§"/>
            </a:pPr>
            <a:r>
              <a:rPr lang="es-ES" sz="2600" b="0" i="0" dirty="0">
                <a:effectLst/>
              </a:rPr>
              <a:t>Un 36% de vinos blancos </a:t>
            </a:r>
          </a:p>
          <a:p>
            <a:pPr>
              <a:buFont typeface="Wingdings" panose="05000000000000000000" pitchFamily="2" charset="2"/>
              <a:buChar char="§"/>
            </a:pPr>
            <a:r>
              <a:rPr lang="es-ES" sz="2600" b="0" i="0" dirty="0">
                <a:effectLst/>
              </a:rPr>
              <a:t>Un 29% de vinos rosados </a:t>
            </a:r>
          </a:p>
          <a:p>
            <a:pPr>
              <a:buFont typeface="Wingdings" panose="05000000000000000000" pitchFamily="2" charset="2"/>
              <a:buChar char="§"/>
            </a:pPr>
            <a:r>
              <a:rPr lang="es-ES" sz="2600" b="0" i="0" dirty="0">
                <a:effectLst/>
              </a:rPr>
              <a:t>Un 20% de vinos tintos </a:t>
            </a:r>
          </a:p>
          <a:p>
            <a:pPr>
              <a:buFont typeface="Wingdings" panose="05000000000000000000" pitchFamily="2" charset="2"/>
              <a:buChar char="§"/>
            </a:pPr>
            <a:r>
              <a:rPr lang="es-ES" sz="2600" b="0" i="0" dirty="0">
                <a:effectLst/>
              </a:rPr>
              <a:t>Un 15% de vinos con burbujas finas.</a:t>
            </a:r>
          </a:p>
          <a:p>
            <a:pPr>
              <a:buFont typeface="Wingdings" panose="05000000000000000000" pitchFamily="2" charset="2"/>
              <a:buChar char="§"/>
            </a:pPr>
            <a:r>
              <a:rPr lang="es-ES" sz="2600" b="0" i="0" dirty="0">
                <a:effectLst/>
              </a:rPr>
              <a:t>La particularidad de los vinos del Valle del Loira es que son </a:t>
            </a:r>
            <a:r>
              <a:rPr lang="es-ES" sz="2600" b="1" i="0" dirty="0">
                <a:effectLst/>
              </a:rPr>
              <a:t>principalmente</a:t>
            </a:r>
            <a:r>
              <a:rPr lang="es-ES" sz="2600" b="0" i="0" dirty="0">
                <a:effectLst/>
              </a:rPr>
              <a:t> vinos mono-varietales.</a:t>
            </a:r>
          </a:p>
          <a:p>
            <a:endParaRPr lang="en-US" sz="17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E96BC9B-161E-1A70-5F28-9CFCE2918FC4}"/>
              </a:ext>
            </a:extLst>
          </p:cNvPr>
          <p:cNvSpPr>
            <a:spLocks noGrp="1"/>
          </p:cNvSpPr>
          <p:nvPr>
            <p:ph sz="half" idx="2"/>
          </p:nvPr>
        </p:nvSpPr>
        <p:spPr>
          <a:xfrm>
            <a:off x="8219443" y="1412488"/>
            <a:ext cx="3893788" cy="4906119"/>
          </a:xfrm>
        </p:spPr>
        <p:txBody>
          <a:bodyPr>
            <a:normAutofit fontScale="85000" lnSpcReduction="20000"/>
          </a:bodyPr>
          <a:lstStyle/>
          <a:p>
            <a:pPr marL="0" indent="0">
              <a:buNone/>
            </a:pPr>
            <a:r>
              <a:rPr lang="es-ES" sz="2400" b="0" i="0" dirty="0">
                <a:effectLst/>
              </a:rPr>
              <a:t>Los sistemas de clasificación en el Valle del Loira dictan qué uvas se plantan aquí. Por supuesto, muchos viticultores están adoptando prácticas para optimizar el crecimiento y la longevidad en sus viñedos, moldeando el paisaje de lo que el Loira se está convirtiendo hoy en día. Aún así, hay algunas uvas importantes que dominan.</a:t>
            </a:r>
            <a:endParaRPr lang="es-PR" sz="2000" dirty="0"/>
          </a:p>
        </p:txBody>
      </p:sp>
      <p:pic>
        <p:nvPicPr>
          <p:cNvPr id="7" name="Picture 6" descr="A bunch of green grapes&#10;&#10;Description automatically generated with low confidence">
            <a:extLst>
              <a:ext uri="{FF2B5EF4-FFF2-40B4-BE49-F238E27FC236}">
                <a16:creationId xmlns:a16="http://schemas.microsoft.com/office/drawing/2014/main" id="{81C99014-4B0B-88AA-D312-4A52AE7A9A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3429000"/>
            <a:ext cx="4059050" cy="3429000"/>
          </a:xfrm>
          <a:prstGeom prst="rect">
            <a:avLst/>
          </a:prstGeom>
        </p:spPr>
      </p:pic>
    </p:spTree>
    <p:extLst>
      <p:ext uri="{BB962C8B-B14F-4D97-AF65-F5344CB8AC3E}">
        <p14:creationId xmlns:p14="http://schemas.microsoft.com/office/powerpoint/2010/main" val="192557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9094B-2808-3F28-A7A1-FAC5E7C579B7}"/>
              </a:ext>
            </a:extLst>
          </p:cNvPr>
          <p:cNvSpPr>
            <a:spLocks noGrp="1"/>
          </p:cNvSpPr>
          <p:nvPr>
            <p:ph type="title"/>
          </p:nvPr>
        </p:nvSpPr>
        <p:spPr>
          <a:xfrm>
            <a:off x="572493" y="238539"/>
            <a:ext cx="11018520" cy="1434415"/>
          </a:xfrm>
        </p:spPr>
        <p:txBody>
          <a:bodyPr anchor="b">
            <a:normAutofit fontScale="90000"/>
          </a:bodyPr>
          <a:lstStyle/>
          <a:p>
            <a:pPr marL="0" marR="0" lvl="0" indent="0" defTabSz="914400" rtl="0" eaLnBrk="0" fontAlgn="base" latinLnBrk="0" hangingPunct="0">
              <a:spcBef>
                <a:spcPct val="0"/>
              </a:spcBef>
              <a:spcAft>
                <a:spcPct val="0"/>
              </a:spcAft>
              <a:tabLst/>
            </a:pPr>
            <a:r>
              <a:rPr kumimoji="0" lang="en-US" altLang="en-US" sz="4000" b="1" i="0" u="none" strike="noStrike" cap="none" normalizeH="0" baseline="0" dirty="0">
                <a:ln>
                  <a:noFill/>
                </a:ln>
                <a:effectLst/>
                <a:latin typeface="+mn-lt"/>
              </a:rPr>
              <a:t>Chenin Blanc</a:t>
            </a:r>
            <a:br>
              <a:rPr kumimoji="0" lang="en-US" altLang="en-US" sz="2800" b="1" i="0" u="none" strike="noStrike" cap="none" normalizeH="0" baseline="0" dirty="0">
                <a:ln>
                  <a:noFill/>
                </a:ln>
                <a:effectLst/>
                <a:latin typeface="+mn-lt"/>
              </a:rPr>
            </a:br>
            <a:r>
              <a:rPr kumimoji="0" lang="en-US" altLang="en-US" sz="2700" b="1" i="1" u="none" strike="noStrike" cap="none" normalizeH="0" baseline="0" dirty="0">
                <a:ln>
                  <a:noFill/>
                </a:ln>
                <a:effectLst/>
                <a:latin typeface="+mn-lt"/>
              </a:rPr>
              <a:t>Más </a:t>
            </a:r>
            <a:r>
              <a:rPr kumimoji="0" lang="en-US" altLang="en-US" sz="2700" b="1" i="1" u="none" strike="noStrike" cap="none" normalizeH="0" baseline="0" dirty="0" err="1">
                <a:ln>
                  <a:noFill/>
                </a:ln>
                <a:effectLst/>
                <a:latin typeface="+mn-lt"/>
              </a:rPr>
              <a:t>famosos</a:t>
            </a:r>
            <a:r>
              <a:rPr kumimoji="0" lang="en-US" altLang="en-US" sz="2700" b="1" i="1" u="none" strike="noStrike" cap="none" normalizeH="0" baseline="0" dirty="0">
                <a:ln>
                  <a:noFill/>
                </a:ln>
                <a:effectLst/>
                <a:latin typeface="+mn-lt"/>
              </a:rPr>
              <a:t> </a:t>
            </a:r>
            <a:r>
              <a:rPr kumimoji="0" lang="en-US" altLang="en-US" sz="2700" b="1" i="1" u="none" strike="noStrike" cap="none" normalizeH="0" baseline="0" dirty="0" err="1">
                <a:ln>
                  <a:noFill/>
                </a:ln>
                <a:effectLst/>
                <a:latin typeface="+mn-lt"/>
              </a:rPr>
              <a:t>conocidos</a:t>
            </a:r>
            <a:r>
              <a:rPr kumimoji="0" lang="en-US" altLang="en-US" sz="2700" b="1" i="1" u="none" strike="noStrike" cap="none" normalizeH="0" baseline="0" dirty="0">
                <a:ln>
                  <a:noFill/>
                </a:ln>
                <a:effectLst/>
                <a:latin typeface="+mn-lt"/>
              </a:rPr>
              <a:t> </a:t>
            </a:r>
            <a:r>
              <a:rPr kumimoji="0" lang="en-US" altLang="en-US" sz="2700" b="1" i="1" u="none" strike="noStrike" cap="none" normalizeH="0" baseline="0" dirty="0" err="1">
                <a:ln>
                  <a:noFill/>
                </a:ln>
                <a:effectLst/>
                <a:latin typeface="+mn-lt"/>
              </a:rPr>
              <a:t>en</a:t>
            </a:r>
            <a:r>
              <a:rPr kumimoji="0" lang="en-US" altLang="en-US" sz="2700" b="1" i="1" u="none" strike="noStrike" cap="none" normalizeH="0" baseline="0" dirty="0">
                <a:ln>
                  <a:noFill/>
                </a:ln>
                <a:effectLst/>
                <a:latin typeface="+mn-lt"/>
              </a:rPr>
              <a:t> </a:t>
            </a:r>
            <a:r>
              <a:rPr kumimoji="0" lang="en-US" altLang="en-US" sz="2700" b="1" i="1" u="none" strike="noStrike" cap="none" normalizeH="0" baseline="0" dirty="0" err="1">
                <a:ln>
                  <a:noFill/>
                </a:ln>
                <a:effectLst/>
                <a:latin typeface="+mn-lt"/>
              </a:rPr>
              <a:t>Savennières</a:t>
            </a:r>
            <a:r>
              <a:rPr kumimoji="0" lang="en-US" altLang="en-US" sz="2700" b="1" i="1" u="none" strike="noStrike" cap="none" normalizeH="0" baseline="0" dirty="0">
                <a:ln>
                  <a:noFill/>
                </a:ln>
                <a:effectLst/>
                <a:latin typeface="+mn-lt"/>
              </a:rPr>
              <a:t>, Anjou, Saumur, Touraine, </a:t>
            </a:r>
            <a:r>
              <a:rPr kumimoji="0" lang="en-US" altLang="en-US" sz="2700" b="1" i="1" u="none" strike="noStrike" cap="none" normalizeH="0" baseline="0" dirty="0" err="1">
                <a:ln>
                  <a:noFill/>
                </a:ln>
                <a:effectLst/>
                <a:latin typeface="+mn-lt"/>
              </a:rPr>
              <a:t>Vourvray</a:t>
            </a:r>
            <a:r>
              <a:rPr kumimoji="0" lang="en-US" altLang="en-US" sz="2700" b="1" i="1" u="none" strike="noStrike" cap="none" normalizeH="0" baseline="0" dirty="0">
                <a:ln>
                  <a:noFill/>
                </a:ln>
                <a:effectLst/>
                <a:latin typeface="+mn-lt"/>
              </a:rPr>
              <a:t>, </a:t>
            </a:r>
            <a:r>
              <a:rPr kumimoji="0" lang="en-US" altLang="en-US" sz="2700" b="1" i="1" u="none" strike="noStrike" cap="none" normalizeH="0" baseline="0" dirty="0" err="1">
                <a:ln>
                  <a:noFill/>
                </a:ln>
                <a:effectLst/>
                <a:latin typeface="+mn-lt"/>
              </a:rPr>
              <a:t>Montlouis</a:t>
            </a:r>
            <a:r>
              <a:rPr kumimoji="0" lang="en-US" altLang="en-US" sz="2700" b="1" i="1" u="none" strike="noStrike" cap="none" normalizeH="0" baseline="0" dirty="0">
                <a:ln>
                  <a:noFill/>
                </a:ln>
                <a:effectLst/>
                <a:latin typeface="+mn-lt"/>
              </a:rPr>
              <a:t> y </a:t>
            </a:r>
            <a:r>
              <a:rPr kumimoji="0" lang="en-US" altLang="en-US" sz="2700" b="1" i="1" u="none" strike="noStrike" cap="none" normalizeH="0" baseline="0" dirty="0" err="1">
                <a:ln>
                  <a:noFill/>
                </a:ln>
                <a:effectLst/>
                <a:latin typeface="+mn-lt"/>
              </a:rPr>
              <a:t>Jasnières</a:t>
            </a:r>
            <a:r>
              <a:rPr kumimoji="0" lang="en-US" altLang="en-US" sz="2700" b="1" i="1" u="none" strike="noStrike" cap="none" normalizeH="0" baseline="0" dirty="0">
                <a:ln>
                  <a:noFill/>
                </a:ln>
                <a:effectLst/>
                <a:latin typeface="+mn-lt"/>
              </a:rPr>
              <a:t>.</a:t>
            </a:r>
            <a:br>
              <a:rPr kumimoji="0" lang="en-US" altLang="en-US" sz="2700" b="1" i="0" u="none" strike="noStrike" cap="none" normalizeH="0" baseline="0" dirty="0">
                <a:ln>
                  <a:noFill/>
                </a:ln>
                <a:effectLst/>
                <a:latin typeface="+mn-lt"/>
              </a:rPr>
            </a:br>
            <a:endParaRPr lang="es-PR" sz="2200" b="1" dirty="0">
              <a:latin typeface="+mn-lt"/>
            </a:endParaRP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1272BE2D-8C55-8D5B-0423-1441FFF21D78}"/>
              </a:ext>
            </a:extLst>
          </p:cNvPr>
          <p:cNvSpPr>
            <a:spLocks noGrp="1" noChangeArrowheads="1"/>
          </p:cNvSpPr>
          <p:nvPr>
            <p:ph idx="1"/>
          </p:nvPr>
        </p:nvSpPr>
        <p:spPr bwMode="auto">
          <a:xfrm>
            <a:off x="572493" y="2071315"/>
            <a:ext cx="7005466" cy="45481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fontScale="92500"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rtl="0" eaLnBrk="0" fontAlgn="base" latinLnBrk="0" hangingPunct="0">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err="1">
                <a:ln>
                  <a:noFill/>
                </a:ln>
                <a:effectLst/>
                <a:latin typeface="+mn-lt"/>
              </a:rPr>
              <a:t>Ligero</a:t>
            </a:r>
            <a:r>
              <a:rPr kumimoji="0" lang="en-US" altLang="en-US" sz="2400" b="0" i="0" u="none" strike="noStrike" cap="none" normalizeH="0" baseline="0" dirty="0">
                <a:ln>
                  <a:noFill/>
                </a:ln>
                <a:effectLst/>
                <a:latin typeface="+mn-lt"/>
              </a:rPr>
              <a:t> a </a:t>
            </a:r>
            <a:r>
              <a:rPr kumimoji="0" lang="en-US" altLang="en-US" sz="2400" b="0" i="0" u="none" strike="noStrike" cap="none" normalizeH="0" baseline="0" dirty="0" err="1">
                <a:ln>
                  <a:noFill/>
                </a:ln>
                <a:effectLst/>
                <a:latin typeface="+mn-lt"/>
              </a:rPr>
              <a:t>cuerpo</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completo</a:t>
            </a:r>
            <a:r>
              <a:rPr kumimoji="0" lang="en-US" altLang="en-US" sz="2400" b="0" i="0" u="none" strike="noStrike" cap="none" normalizeH="0" baseline="0" dirty="0">
                <a:ln>
                  <a:noFill/>
                </a:ln>
                <a:effectLst/>
                <a:latin typeface="+mn-lt"/>
              </a:rPr>
              <a:t>, la </a:t>
            </a:r>
            <a:r>
              <a:rPr kumimoji="0" lang="en-US" altLang="en-US" sz="2400" b="0" i="0" u="none" strike="noStrike" cap="none" normalizeH="0" baseline="0" dirty="0" err="1">
                <a:ln>
                  <a:noFill/>
                </a:ln>
                <a:effectLst/>
                <a:latin typeface="+mn-lt"/>
              </a:rPr>
              <a:t>tensión</a:t>
            </a:r>
            <a:r>
              <a:rPr kumimoji="0" lang="en-US" altLang="en-US" sz="2400" b="0" i="0" u="none" strike="noStrike" cap="none" normalizeH="0" baseline="0" dirty="0">
                <a:ln>
                  <a:noFill/>
                </a:ln>
                <a:effectLst/>
                <a:latin typeface="+mn-lt"/>
              </a:rPr>
              <a:t> de Chenin junto con </a:t>
            </a:r>
            <a:r>
              <a:rPr kumimoji="0" lang="en-US" altLang="en-US" sz="2400" b="0" i="0" u="none" strike="noStrike" cap="none" normalizeH="0" baseline="0" dirty="0" err="1">
                <a:ln>
                  <a:noFill/>
                </a:ln>
                <a:effectLst/>
                <a:latin typeface="+mn-lt"/>
              </a:rPr>
              <a:t>su</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estructura</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jugosa</a:t>
            </a:r>
            <a:r>
              <a:rPr kumimoji="0" lang="en-US" altLang="en-US" sz="2400" b="0" i="0" u="none" strike="noStrike" cap="none" normalizeH="0" baseline="0" dirty="0">
                <a:ln>
                  <a:noFill/>
                </a:ln>
                <a:effectLst/>
                <a:latin typeface="+mn-lt"/>
              </a:rPr>
              <a:t> y </a:t>
            </a:r>
            <a:r>
              <a:rPr kumimoji="0" lang="en-US" altLang="en-US" sz="2400" b="0" i="0" u="none" strike="noStrike" cap="none" normalizeH="0" baseline="0" dirty="0" err="1">
                <a:ln>
                  <a:noFill/>
                </a:ln>
                <a:effectLst/>
                <a:latin typeface="+mn-lt"/>
              </a:rPr>
              <a:t>tánica</a:t>
            </a:r>
            <a:r>
              <a:rPr kumimoji="0" lang="en-US" altLang="en-US" sz="2400" b="0" i="0" u="none" strike="noStrike" cap="none" normalizeH="0" baseline="0" dirty="0">
                <a:ln>
                  <a:noFill/>
                </a:ln>
                <a:effectLst/>
                <a:latin typeface="+mn-lt"/>
              </a:rPr>
              <a:t> lo </a:t>
            </a:r>
            <a:r>
              <a:rPr kumimoji="0" lang="en-US" altLang="en-US" sz="2400" b="0" i="0" u="none" strike="noStrike" cap="none" normalizeH="0" baseline="0" dirty="0" err="1">
                <a:ln>
                  <a:noFill/>
                </a:ln>
                <a:effectLst/>
                <a:latin typeface="+mn-lt"/>
              </a:rPr>
              <a:t>hace</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difícil</a:t>
            </a:r>
            <a:r>
              <a:rPr kumimoji="0" lang="en-US" altLang="en-US" sz="2400" b="0" i="0" u="none" strike="noStrike" cap="none" normalizeH="0" baseline="0" dirty="0">
                <a:ln>
                  <a:noFill/>
                </a:ln>
                <a:effectLst/>
                <a:latin typeface="+mn-lt"/>
              </a:rPr>
              <a:t> de </a:t>
            </a:r>
            <a:r>
              <a:rPr kumimoji="0" lang="en-US" altLang="en-US" sz="2400" b="0" i="0" u="none" strike="noStrike" cap="none" normalizeH="0" baseline="0" dirty="0" err="1">
                <a:ln>
                  <a:noFill/>
                </a:ln>
                <a:effectLst/>
                <a:latin typeface="+mn-lt"/>
              </a:rPr>
              <a:t>resistir</a:t>
            </a:r>
            <a:r>
              <a:rPr kumimoji="0" lang="en-US" altLang="en-US" sz="2400" b="0" i="0" u="none" strike="noStrike" cap="none" normalizeH="0" baseline="0" dirty="0">
                <a:ln>
                  <a:noFill/>
                </a:ln>
                <a:effectLst/>
                <a:latin typeface="+mn-lt"/>
              </a:rPr>
              <a:t>.</a:t>
            </a:r>
          </a:p>
          <a:p>
            <a:pPr>
              <a:spcAft>
                <a:spcPts val="600"/>
              </a:spcAft>
              <a:buFont typeface="Wingdings" panose="05000000000000000000" pitchFamily="2" charset="2"/>
              <a:buChar char="§"/>
            </a:pPr>
            <a:r>
              <a:rPr kumimoji="0" lang="en-US" altLang="en-US" sz="2400" b="0" i="0" u="none" strike="noStrike" cap="none" normalizeH="0" baseline="0" dirty="0">
                <a:ln>
                  <a:noFill/>
                </a:ln>
                <a:effectLst/>
                <a:latin typeface="+mn-lt"/>
              </a:rPr>
              <a:t>Chenin, </a:t>
            </a:r>
            <a:r>
              <a:rPr kumimoji="0" lang="en-US" altLang="en-US" sz="2400" b="0" i="0" u="none" strike="noStrike" cap="none" normalizeH="0" baseline="0" dirty="0" err="1">
                <a:ln>
                  <a:noFill/>
                </a:ln>
                <a:effectLst/>
                <a:latin typeface="+mn-lt"/>
              </a:rPr>
              <a:t>también</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conocida</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como</a:t>
            </a:r>
            <a:r>
              <a:rPr kumimoji="0" lang="en-US" altLang="en-US" sz="2400" b="0" i="0" u="none" strike="noStrike" cap="none" normalizeH="0" baseline="0" dirty="0">
                <a:ln>
                  <a:noFill/>
                </a:ln>
                <a:effectLst/>
                <a:latin typeface="+mn-lt"/>
              </a:rPr>
              <a:t> Plant </a:t>
            </a:r>
            <a:r>
              <a:rPr kumimoji="0" lang="en-US" altLang="en-US" sz="2400" b="0" i="0" u="none" strike="noStrike" cap="none" normalizeH="0" baseline="0" dirty="0" err="1">
                <a:ln>
                  <a:noFill/>
                </a:ln>
                <a:effectLst/>
                <a:latin typeface="+mn-lt"/>
              </a:rPr>
              <a:t>d'Anjou</a:t>
            </a:r>
            <a:r>
              <a:rPr kumimoji="0" lang="en-US" altLang="en-US" sz="2400" b="0" i="0" u="none" strike="noStrike" cap="none" normalizeH="0" baseline="0" dirty="0">
                <a:ln>
                  <a:noFill/>
                </a:ln>
                <a:effectLst/>
                <a:latin typeface="+mn-lt"/>
              </a:rPr>
              <a:t>, es la </a:t>
            </a:r>
            <a:r>
              <a:rPr kumimoji="0" lang="en-US" altLang="en-US" sz="2400" b="0" i="0" u="none" strike="noStrike" cap="none" normalizeH="0" baseline="0" dirty="0" err="1">
                <a:ln>
                  <a:noFill/>
                </a:ln>
                <a:effectLst/>
                <a:latin typeface="+mn-lt"/>
              </a:rPr>
              <a:t>favorita</a:t>
            </a:r>
            <a:r>
              <a:rPr kumimoji="0" lang="en-US" altLang="en-US" sz="2400" b="0" i="0" u="none" strike="noStrike" cap="none" normalizeH="0" baseline="0" dirty="0">
                <a:ln>
                  <a:noFill/>
                </a:ln>
                <a:effectLst/>
                <a:latin typeface="+mn-lt"/>
              </a:rPr>
              <a:t> del </a:t>
            </a:r>
            <a:r>
              <a:rPr kumimoji="0" lang="en-US" altLang="en-US" sz="2400" b="0" i="0" u="none" strike="noStrike" cap="none" normalizeH="0" baseline="0" dirty="0" err="1">
                <a:ln>
                  <a:noFill/>
                </a:ln>
                <a:effectLst/>
                <a:latin typeface="+mn-lt"/>
              </a:rPr>
              <a:t>Loira</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debido</a:t>
            </a:r>
            <a:r>
              <a:rPr kumimoji="0" lang="en-US" altLang="en-US" sz="2400" b="0" i="0" u="none" strike="noStrike" cap="none" normalizeH="0" baseline="0" dirty="0">
                <a:ln>
                  <a:noFill/>
                </a:ln>
                <a:effectLst/>
                <a:latin typeface="+mn-lt"/>
              </a:rPr>
              <a:t> a lo </a:t>
            </a:r>
            <a:r>
              <a:rPr kumimoji="0" lang="en-US" altLang="en-US" sz="2400" b="0" i="0" u="none" strike="noStrike" cap="none" normalizeH="0" baseline="0" dirty="0" err="1">
                <a:ln>
                  <a:noFill/>
                </a:ln>
                <a:effectLst/>
                <a:latin typeface="+mn-lt"/>
              </a:rPr>
              <a:t>versátil</a:t>
            </a:r>
            <a:r>
              <a:rPr kumimoji="0" lang="en-US" altLang="en-US" sz="2400" b="0" i="0" u="none" strike="noStrike" cap="none" normalizeH="0" baseline="0" dirty="0">
                <a:ln>
                  <a:noFill/>
                </a:ln>
                <a:effectLst/>
                <a:latin typeface="+mn-lt"/>
              </a:rPr>
              <a:t> que es.</a:t>
            </a:r>
          </a:p>
          <a:p>
            <a:pPr>
              <a:spcAft>
                <a:spcPts val="600"/>
              </a:spcAft>
              <a:buFont typeface="Wingdings" panose="05000000000000000000" pitchFamily="2" charset="2"/>
              <a:buChar char="§"/>
            </a:pPr>
            <a:r>
              <a:rPr kumimoji="0" lang="en-US" altLang="en-US" sz="2400" b="0" i="0" u="none" strike="noStrike" cap="none" normalizeH="0" baseline="0" dirty="0" err="1">
                <a:ln>
                  <a:noFill/>
                </a:ln>
                <a:effectLst/>
                <a:latin typeface="+mn-lt"/>
              </a:rPr>
              <a:t>Hecho</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en</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todos</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los</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estilos</a:t>
            </a:r>
            <a:r>
              <a:rPr kumimoji="0" lang="en-US" altLang="en-US" sz="2400" b="0" i="0" u="none" strike="noStrike" cap="none" normalizeH="0" baseline="0" dirty="0">
                <a:ln>
                  <a:noFill/>
                </a:ln>
                <a:effectLst/>
                <a:latin typeface="+mn-lt"/>
              </a:rPr>
              <a:t> (seco, dulce y </a:t>
            </a:r>
            <a:r>
              <a:rPr kumimoji="0" lang="en-US" altLang="en-US" sz="2400" b="0" i="0" u="none" strike="noStrike" cap="none" normalizeH="0" baseline="0" dirty="0" err="1">
                <a:ln>
                  <a:noFill/>
                </a:ln>
                <a:effectLst/>
                <a:latin typeface="+mn-lt"/>
              </a:rPr>
              <a:t>espumoso</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también</a:t>
            </a:r>
            <a:r>
              <a:rPr kumimoji="0" lang="en-US" altLang="en-US" sz="2400" b="0" i="0" u="none" strike="noStrike" cap="none" normalizeH="0" baseline="0" dirty="0">
                <a:ln>
                  <a:noFill/>
                </a:ln>
                <a:effectLst/>
                <a:latin typeface="+mn-lt"/>
              </a:rPr>
              <a:t> se </a:t>
            </a:r>
            <a:r>
              <a:rPr kumimoji="0" lang="en-US" altLang="en-US" sz="2400" b="0" i="0" u="none" strike="noStrike" cap="none" normalizeH="0" baseline="0" dirty="0" err="1">
                <a:ln>
                  <a:noFill/>
                </a:ln>
                <a:effectLst/>
                <a:latin typeface="+mn-lt"/>
              </a:rPr>
              <a:t>combina</a:t>
            </a:r>
            <a:r>
              <a:rPr kumimoji="0" lang="en-US" altLang="en-US" sz="2400" b="0" i="0" u="none" strike="noStrike" cap="none" normalizeH="0" baseline="0" dirty="0">
                <a:ln>
                  <a:noFill/>
                </a:ln>
                <a:effectLst/>
                <a:latin typeface="+mn-lt"/>
              </a:rPr>
              <a:t> con la </a:t>
            </a:r>
            <a:r>
              <a:rPr kumimoji="0" lang="en-US" altLang="en-US" sz="2400" b="0" i="0" u="none" strike="noStrike" cap="none" normalizeH="0" baseline="0" dirty="0" err="1">
                <a:ln>
                  <a:noFill/>
                </a:ln>
                <a:effectLst/>
                <a:latin typeface="+mn-lt"/>
              </a:rPr>
              <a:t>mayoría</a:t>
            </a:r>
            <a:r>
              <a:rPr kumimoji="0" lang="en-US" altLang="en-US" sz="2400" b="0" i="0" u="none" strike="noStrike" cap="none" normalizeH="0" baseline="0" dirty="0">
                <a:ln>
                  <a:noFill/>
                </a:ln>
                <a:effectLst/>
                <a:latin typeface="+mn-lt"/>
              </a:rPr>
              <a:t> de </a:t>
            </a:r>
            <a:r>
              <a:rPr kumimoji="0" lang="en-US" altLang="en-US" sz="2400" b="0" i="0" u="none" strike="noStrike" cap="none" normalizeH="0" baseline="0" dirty="0" err="1">
                <a:ln>
                  <a:noFill/>
                </a:ln>
                <a:effectLst/>
                <a:latin typeface="+mn-lt"/>
              </a:rPr>
              <a:t>los</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alimentos</a:t>
            </a:r>
            <a:r>
              <a:rPr kumimoji="0" lang="en-US" altLang="en-US" sz="2400" b="0" i="0" u="none" strike="noStrike" cap="none" normalizeH="0" baseline="0" dirty="0">
                <a:ln>
                  <a:noFill/>
                </a:ln>
                <a:effectLst/>
                <a:latin typeface="+mn-lt"/>
              </a:rPr>
              <a:t> </a:t>
            </a:r>
            <a:r>
              <a:rPr kumimoji="0" lang="en-US" altLang="en-US" sz="2400" b="0" i="0" u="none" strike="noStrike" cap="none" normalizeH="0" baseline="0" dirty="0" err="1">
                <a:ln>
                  <a:noFill/>
                </a:ln>
                <a:effectLst/>
                <a:latin typeface="+mn-lt"/>
              </a:rPr>
              <a:t>debido</a:t>
            </a:r>
            <a:r>
              <a:rPr kumimoji="0" lang="en-US" altLang="en-US" sz="2400" b="0" i="0" u="none" strike="noStrike" cap="none" normalizeH="0" baseline="0" dirty="0">
                <a:ln>
                  <a:noFill/>
                </a:ln>
                <a:effectLst/>
                <a:latin typeface="+mn-lt"/>
              </a:rPr>
              <a:t> a </a:t>
            </a:r>
            <a:r>
              <a:rPr kumimoji="0" lang="en-US" altLang="en-US" sz="2400" b="0" i="0" u="none" strike="noStrike" cap="none" normalizeH="0" baseline="0" dirty="0" err="1">
                <a:ln>
                  <a:noFill/>
                </a:ln>
                <a:effectLst/>
                <a:latin typeface="+mn-lt"/>
              </a:rPr>
              <a:t>su</a:t>
            </a:r>
            <a:r>
              <a:rPr kumimoji="0" lang="en-US" altLang="en-US" sz="2400" b="0" i="0" u="none" strike="noStrike" cap="none" normalizeH="0" baseline="0" dirty="0">
                <a:ln>
                  <a:noFill/>
                </a:ln>
                <a:effectLst/>
                <a:latin typeface="+mn-lt"/>
              </a:rPr>
              <a:t> alto </a:t>
            </a:r>
            <a:r>
              <a:rPr kumimoji="0" lang="en-US" altLang="en-US" sz="2400" b="0" i="0" u="none" strike="noStrike" cap="none" normalizeH="0" baseline="0" dirty="0" err="1">
                <a:ln>
                  <a:noFill/>
                </a:ln>
                <a:effectLst/>
                <a:latin typeface="+mn-lt"/>
              </a:rPr>
              <a:t>nivel</a:t>
            </a:r>
            <a:r>
              <a:rPr kumimoji="0" lang="en-US" altLang="en-US" sz="2400" b="0" i="0" u="none" strike="noStrike" cap="none" normalizeH="0" baseline="0" dirty="0">
                <a:ln>
                  <a:noFill/>
                </a:ln>
                <a:effectLst/>
                <a:latin typeface="+mn-lt"/>
              </a:rPr>
              <a:t> de </a:t>
            </a:r>
            <a:r>
              <a:rPr kumimoji="0" lang="en-US" altLang="en-US" sz="2400" b="0" i="0" u="none" strike="noStrike" cap="none" normalizeH="0" baseline="0" dirty="0" err="1">
                <a:ln>
                  <a:noFill/>
                </a:ln>
                <a:effectLst/>
                <a:latin typeface="+mn-lt"/>
              </a:rPr>
              <a:t>acidez</a:t>
            </a:r>
            <a:r>
              <a:rPr kumimoji="0" lang="en-US" altLang="en-US" sz="2400" b="0" i="0" u="none" strike="noStrike" cap="none" normalizeH="0" baseline="0" dirty="0">
                <a:ln>
                  <a:noFill/>
                </a:ln>
                <a:effectLst/>
                <a:latin typeface="+mn-lt"/>
              </a:rPr>
              <a:t>.</a:t>
            </a:r>
          </a:p>
          <a:p>
            <a:pPr>
              <a:spcAft>
                <a:spcPts val="600"/>
              </a:spcAft>
              <a:buFont typeface="Wingdings" panose="05000000000000000000" pitchFamily="2" charset="2"/>
              <a:buChar char="§"/>
            </a:pPr>
            <a:r>
              <a:rPr lang="es-ES" sz="2400" b="0" i="0" dirty="0">
                <a:effectLst/>
                <a:latin typeface="+mn-lt"/>
              </a:rPr>
              <a:t>Espere aromas de manzanas doradas suaves horneadas con matices de membrillo, flor seca y cera de abeja con un elemento de </a:t>
            </a:r>
            <a:r>
              <a:rPr lang="es-ES" sz="2400" b="0" i="0" dirty="0" err="1">
                <a:effectLst/>
                <a:latin typeface="+mn-lt"/>
              </a:rPr>
              <a:t>mineralidad</a:t>
            </a:r>
            <a:r>
              <a:rPr lang="es-ES" sz="2400" b="0" i="0" dirty="0">
                <a:effectLst/>
                <a:latin typeface="+mn-lt"/>
              </a:rPr>
              <a:t> crujiente. </a:t>
            </a:r>
          </a:p>
          <a:p>
            <a:pPr>
              <a:spcAft>
                <a:spcPts val="600"/>
              </a:spcAft>
              <a:buFont typeface="Wingdings" panose="05000000000000000000" pitchFamily="2" charset="2"/>
              <a:buChar char="§"/>
            </a:pPr>
            <a:r>
              <a:rPr lang="es-ES" sz="2400" b="0" i="0" dirty="0">
                <a:effectLst/>
                <a:latin typeface="+mn-lt"/>
              </a:rPr>
              <a:t>Para el catador experimentado, la lana húmeda es un regalo ciego de Chenin ... y cuando las uvas se ven afectadas con botritis, espere una nota de jengibre con miel.</a:t>
            </a:r>
            <a:endParaRPr kumimoji="0" lang="en-US" altLang="en-US" sz="2400" b="0" i="0" u="none" strike="noStrike" cap="none" normalizeH="0" baseline="0" dirty="0">
              <a:ln>
                <a:noFill/>
              </a:ln>
              <a:effectLst/>
              <a:latin typeface="+mn-lt"/>
            </a:endParaRPr>
          </a:p>
        </p:txBody>
      </p:sp>
      <p:pic>
        <p:nvPicPr>
          <p:cNvPr id="5" name="Picture 4">
            <a:extLst>
              <a:ext uri="{FF2B5EF4-FFF2-40B4-BE49-F238E27FC236}">
                <a16:creationId xmlns:a16="http://schemas.microsoft.com/office/drawing/2014/main" id="{6C65A6F4-28AE-052A-402D-1DE8B6451AD1}"/>
              </a:ext>
            </a:extLst>
          </p:cNvPr>
          <p:cNvPicPr>
            <a:picLocks noChangeAspect="1"/>
          </p:cNvPicPr>
          <p:nvPr/>
        </p:nvPicPr>
        <p:blipFill rotWithShape="1">
          <a:blip r:embed="rId2"/>
          <a:srcRect l="46" r="-3" b="-3"/>
          <a:stretch/>
        </p:blipFill>
        <p:spPr>
          <a:xfrm>
            <a:off x="7675658" y="2093976"/>
            <a:ext cx="3941064" cy="4096512"/>
          </a:xfrm>
          <a:prstGeom prst="rect">
            <a:avLst/>
          </a:prstGeom>
        </p:spPr>
      </p:pic>
    </p:spTree>
    <p:extLst>
      <p:ext uri="{BB962C8B-B14F-4D97-AF65-F5344CB8AC3E}">
        <p14:creationId xmlns:p14="http://schemas.microsoft.com/office/powerpoint/2010/main" val="2651137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A525C-4EC5-C535-5C71-B259E22831DD}"/>
              </a:ext>
            </a:extLst>
          </p:cNvPr>
          <p:cNvSpPr>
            <a:spLocks noGrp="1"/>
          </p:cNvSpPr>
          <p:nvPr>
            <p:ph type="title"/>
          </p:nvPr>
        </p:nvSpPr>
        <p:spPr>
          <a:xfrm>
            <a:off x="102742" y="640080"/>
            <a:ext cx="5945062" cy="1481328"/>
          </a:xfrm>
        </p:spPr>
        <p:txBody>
          <a:bodyPr anchor="b">
            <a:normAutofit fontScale="90000"/>
          </a:bodyPr>
          <a:lstStyle/>
          <a:p>
            <a:r>
              <a:rPr lang="es-ES" sz="4000" b="1" i="0" dirty="0">
                <a:effectLst/>
                <a:latin typeface="+mn-lt"/>
              </a:rPr>
              <a:t>Cabernet </a:t>
            </a:r>
            <a:r>
              <a:rPr lang="es-ES" sz="4000" b="1" i="0" dirty="0" err="1">
                <a:effectLst/>
                <a:latin typeface="+mn-lt"/>
              </a:rPr>
              <a:t>Franc</a:t>
            </a:r>
            <a:br>
              <a:rPr lang="es-ES" sz="2200" b="1" i="0" dirty="0">
                <a:effectLst/>
                <a:latin typeface="+mn-lt"/>
              </a:rPr>
            </a:br>
            <a:r>
              <a:rPr lang="es-ES" sz="2200" b="1" i="1" dirty="0">
                <a:effectLst/>
                <a:latin typeface="+mn-lt"/>
              </a:rPr>
              <a:t>Más famoso conocido en </a:t>
            </a:r>
            <a:r>
              <a:rPr lang="es-ES" sz="2200" b="1" i="1" dirty="0" err="1">
                <a:effectLst/>
                <a:latin typeface="+mn-lt"/>
              </a:rPr>
              <a:t>Chinon</a:t>
            </a:r>
            <a:r>
              <a:rPr lang="es-ES" sz="2200" b="1" i="1" dirty="0">
                <a:effectLst/>
                <a:latin typeface="+mn-lt"/>
              </a:rPr>
              <a:t>, </a:t>
            </a:r>
            <a:r>
              <a:rPr lang="es-ES" sz="2200" b="1" i="1" dirty="0" err="1">
                <a:effectLst/>
                <a:latin typeface="+mn-lt"/>
              </a:rPr>
              <a:t>Saumur-Champigny</a:t>
            </a:r>
            <a:r>
              <a:rPr lang="es-ES" sz="2200" b="1" i="1" dirty="0">
                <a:effectLst/>
                <a:latin typeface="+mn-lt"/>
              </a:rPr>
              <a:t> y </a:t>
            </a:r>
            <a:r>
              <a:rPr lang="es-ES" sz="2200" b="1" i="1" dirty="0" err="1">
                <a:effectLst/>
                <a:latin typeface="+mn-lt"/>
              </a:rPr>
              <a:t>Bourgeuil</a:t>
            </a:r>
            <a:r>
              <a:rPr lang="es-ES" sz="2200" b="1" i="1" dirty="0">
                <a:effectLst/>
                <a:latin typeface="+mn-lt"/>
              </a:rPr>
              <a:t>.</a:t>
            </a:r>
            <a:br>
              <a:rPr lang="es-ES" sz="2200" b="1" i="0" dirty="0">
                <a:effectLst/>
                <a:latin typeface="Georgia" panose="02040502050405020303" pitchFamily="18" charset="0"/>
              </a:rPr>
            </a:br>
            <a:endParaRPr lang="es-PR" sz="2200" b="1" dirty="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AD9A17-D7C6-450C-5E8F-748998FB9C0E}"/>
              </a:ext>
            </a:extLst>
          </p:cNvPr>
          <p:cNvSpPr>
            <a:spLocks noGrp="1"/>
          </p:cNvSpPr>
          <p:nvPr>
            <p:ph idx="1"/>
          </p:nvPr>
        </p:nvSpPr>
        <p:spPr>
          <a:xfrm>
            <a:off x="630936" y="2558265"/>
            <a:ext cx="5225334" cy="4202131"/>
          </a:xfrm>
        </p:spPr>
        <p:txBody>
          <a:bodyPr anchor="t">
            <a:normAutofit fontScale="92500"/>
          </a:bodyPr>
          <a:lstStyle/>
          <a:p>
            <a:pPr>
              <a:buFont typeface="Wingdings" panose="05000000000000000000" pitchFamily="2" charset="2"/>
              <a:buChar char="§"/>
            </a:pPr>
            <a:r>
              <a:rPr lang="es-ES" sz="2400" b="0" i="0" dirty="0" err="1">
                <a:effectLst/>
              </a:rPr>
              <a:t>Cab</a:t>
            </a:r>
            <a:r>
              <a:rPr lang="es-ES" sz="2400" b="0" i="0" dirty="0">
                <a:effectLst/>
              </a:rPr>
              <a:t> </a:t>
            </a:r>
            <a:r>
              <a:rPr lang="es-ES" sz="2400" b="0" i="0" dirty="0" err="1">
                <a:effectLst/>
              </a:rPr>
              <a:t>Franc</a:t>
            </a:r>
            <a:r>
              <a:rPr lang="es-ES" sz="2400" b="0" i="0" dirty="0">
                <a:effectLst/>
              </a:rPr>
              <a:t> varía tan expansivamente como Chenin. Abarca toda la gama entre ligero y de cuerpo medio con un toque fresco de acidez. El carácter sabroso del Cabernet </a:t>
            </a:r>
            <a:r>
              <a:rPr lang="es-ES" sz="2400" b="0" i="0" dirty="0" err="1">
                <a:effectLst/>
              </a:rPr>
              <a:t>Franc</a:t>
            </a:r>
            <a:r>
              <a:rPr lang="es-ES" sz="2400" b="0" i="0" dirty="0">
                <a:effectLst/>
              </a:rPr>
              <a:t> avanza, así como los frutos rojos, las virutas de lápiz y las notas de cedro.</a:t>
            </a:r>
          </a:p>
          <a:p>
            <a:pPr>
              <a:buFont typeface="Wingdings" panose="05000000000000000000" pitchFamily="2" charset="2"/>
              <a:buChar char="§"/>
            </a:pPr>
            <a:r>
              <a:rPr lang="es-ES" sz="2400" b="0" i="0" dirty="0">
                <a:effectLst/>
              </a:rPr>
              <a:t>El Cabernet </a:t>
            </a:r>
            <a:r>
              <a:rPr lang="es-ES" sz="2400" b="0" i="0" dirty="0" err="1">
                <a:effectLst/>
              </a:rPr>
              <a:t>Franc</a:t>
            </a:r>
            <a:r>
              <a:rPr lang="es-ES" sz="2400" b="0" i="0" dirty="0">
                <a:effectLst/>
              </a:rPr>
              <a:t> también se conoce como "bretón" en el Loira y sus orígenes apuntan desde Burdeos hasta el País Vasco español. Orígenes del suroeste, en cualquier caso. Esta uva amante del clima fresco está en su momento más feliz creciendo en suelos de piedra caliza.</a:t>
            </a:r>
          </a:p>
          <a:p>
            <a:endParaRPr lang="es-PR" sz="1700" dirty="0"/>
          </a:p>
        </p:txBody>
      </p:sp>
      <p:pic>
        <p:nvPicPr>
          <p:cNvPr id="4" name="Picture 3">
            <a:extLst>
              <a:ext uri="{FF2B5EF4-FFF2-40B4-BE49-F238E27FC236}">
                <a16:creationId xmlns:a16="http://schemas.microsoft.com/office/drawing/2014/main" id="{89A3C1B6-8885-2EEA-81F9-9E512F4513FB}"/>
              </a:ext>
            </a:extLst>
          </p:cNvPr>
          <p:cNvPicPr>
            <a:picLocks noChangeAspect="1"/>
          </p:cNvPicPr>
          <p:nvPr/>
        </p:nvPicPr>
        <p:blipFill>
          <a:blip r:embed="rId2"/>
          <a:stretch>
            <a:fillRect/>
          </a:stretch>
        </p:blipFill>
        <p:spPr>
          <a:xfrm>
            <a:off x="6144197" y="640080"/>
            <a:ext cx="5368670" cy="5577840"/>
          </a:xfrm>
          <a:prstGeom prst="rect">
            <a:avLst/>
          </a:prstGeom>
        </p:spPr>
      </p:pic>
    </p:spTree>
    <p:extLst>
      <p:ext uri="{BB962C8B-B14F-4D97-AF65-F5344CB8AC3E}">
        <p14:creationId xmlns:p14="http://schemas.microsoft.com/office/powerpoint/2010/main" val="395940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F0649-C93C-884E-DE56-15FCDC504905}"/>
              </a:ext>
            </a:extLst>
          </p:cNvPr>
          <p:cNvSpPr>
            <a:spLocks noGrp="1"/>
          </p:cNvSpPr>
          <p:nvPr>
            <p:ph type="title"/>
          </p:nvPr>
        </p:nvSpPr>
        <p:spPr>
          <a:xfrm>
            <a:off x="572493" y="238539"/>
            <a:ext cx="11018520" cy="1434415"/>
          </a:xfrm>
        </p:spPr>
        <p:txBody>
          <a:bodyPr anchor="b">
            <a:normAutofit/>
          </a:bodyPr>
          <a:lstStyle/>
          <a:p>
            <a:r>
              <a:rPr lang="es-ES" sz="3600" b="1" i="0" dirty="0">
                <a:effectLst/>
                <a:latin typeface="+mn-lt"/>
              </a:rPr>
              <a:t>Sauvignon Blanc</a:t>
            </a:r>
            <a:br>
              <a:rPr lang="es-ES" sz="3600" b="1" i="0" dirty="0">
                <a:effectLst/>
                <a:latin typeface="+mn-lt"/>
              </a:rPr>
            </a:br>
            <a:r>
              <a:rPr lang="es-ES" sz="3000" b="1" i="1" dirty="0">
                <a:effectLst/>
                <a:latin typeface="+mn-lt"/>
              </a:rPr>
              <a:t>Más famoso conocido en </a:t>
            </a:r>
            <a:r>
              <a:rPr lang="es-ES" sz="3000" b="1" i="1" dirty="0" err="1">
                <a:effectLst/>
                <a:latin typeface="+mn-lt"/>
              </a:rPr>
              <a:t>Sancerre</a:t>
            </a:r>
            <a:r>
              <a:rPr lang="es-ES" sz="3000" b="1" i="1" dirty="0">
                <a:effectLst/>
                <a:latin typeface="+mn-lt"/>
              </a:rPr>
              <a:t> y </a:t>
            </a:r>
            <a:r>
              <a:rPr lang="es-ES" sz="3000" b="1" i="1" dirty="0" err="1">
                <a:effectLst/>
                <a:latin typeface="+mn-lt"/>
              </a:rPr>
              <a:t>Pouilly</a:t>
            </a:r>
            <a:r>
              <a:rPr lang="es-ES" sz="3000" b="1" i="1" dirty="0">
                <a:effectLst/>
                <a:latin typeface="+mn-lt"/>
              </a:rPr>
              <a:t>-Fumé.</a:t>
            </a:r>
            <a:br>
              <a:rPr lang="es-ES" sz="3000" b="1" i="0" dirty="0">
                <a:effectLst/>
                <a:latin typeface="Georgia" panose="02040502050405020303" pitchFamily="18" charset="0"/>
              </a:rPr>
            </a:br>
            <a:endParaRPr lang="es-PR" sz="3000"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AD6B2C-0062-992B-851D-1D8DB0B1D59D}"/>
              </a:ext>
            </a:extLst>
          </p:cNvPr>
          <p:cNvSpPr>
            <a:spLocks noGrp="1"/>
          </p:cNvSpPr>
          <p:nvPr>
            <p:ph idx="1"/>
          </p:nvPr>
        </p:nvSpPr>
        <p:spPr>
          <a:xfrm>
            <a:off x="572493" y="2071316"/>
            <a:ext cx="6713552" cy="4119172"/>
          </a:xfrm>
        </p:spPr>
        <p:txBody>
          <a:bodyPr anchor="t">
            <a:normAutofit lnSpcReduction="10000"/>
          </a:bodyPr>
          <a:lstStyle/>
          <a:p>
            <a:pPr>
              <a:buFont typeface="Wingdings" panose="05000000000000000000" pitchFamily="2" charset="2"/>
              <a:buChar char="§"/>
            </a:pPr>
            <a:r>
              <a:rPr lang="es-ES" sz="2400" b="0" i="0" dirty="0">
                <a:effectLst/>
              </a:rPr>
              <a:t>Si el Loira fuera Instagram, su mayor "</a:t>
            </a:r>
            <a:r>
              <a:rPr lang="es-ES" sz="2400" b="0" i="0" dirty="0" err="1">
                <a:effectLst/>
              </a:rPr>
              <a:t>influencer</a:t>
            </a:r>
            <a:r>
              <a:rPr lang="es-ES" sz="2400" b="0" i="0" dirty="0">
                <a:effectLst/>
              </a:rPr>
              <a:t>" de Sauvignon Blanc sería </a:t>
            </a:r>
            <a:r>
              <a:rPr lang="es-ES" sz="2400" b="1" i="0" dirty="0" err="1">
                <a:effectLst/>
              </a:rPr>
              <a:t>Sancerre</a:t>
            </a:r>
            <a:r>
              <a:rPr lang="es-ES" sz="2400" b="0" i="0" dirty="0">
                <a:effectLst/>
              </a:rPr>
              <a:t>. Es un referente mundial para esta uva. Tal vez eso se deba a que es nativa del Loira oriental, donde Sauvignon Blanc también se llama Sauvignon Fumé o Fumé Blanc. En general, Sauvignon </a:t>
            </a:r>
            <a:r>
              <a:rPr lang="es-ES" sz="2400" b="0" i="0" dirty="0" err="1">
                <a:effectLst/>
              </a:rPr>
              <a:t>blanc</a:t>
            </a:r>
            <a:r>
              <a:rPr lang="es-ES" sz="2400" b="0" i="0" dirty="0">
                <a:effectLst/>
              </a:rPr>
              <a:t> prospera en el clima continental fresco de Centre-Loire.</a:t>
            </a:r>
          </a:p>
          <a:p>
            <a:pPr>
              <a:buFont typeface="Wingdings" panose="05000000000000000000" pitchFamily="2" charset="2"/>
              <a:buChar char="§"/>
            </a:pPr>
            <a:r>
              <a:rPr lang="es-ES" sz="2400" b="0" i="0" dirty="0">
                <a:effectLst/>
              </a:rPr>
              <a:t>Espere sabores de manzana verde y ciruela </a:t>
            </a:r>
            <a:r>
              <a:rPr lang="es-ES" sz="2400" b="0" i="0" dirty="0" err="1">
                <a:effectLst/>
              </a:rPr>
              <a:t>mirabelle</a:t>
            </a:r>
            <a:r>
              <a:rPr lang="es-ES" sz="2400" b="0" i="0" dirty="0">
                <a:effectLst/>
              </a:rPr>
              <a:t> con matices herbales y florales que se destacan bien contra su </a:t>
            </a:r>
            <a:r>
              <a:rPr lang="es-ES" sz="2400" b="0" i="0" dirty="0" err="1">
                <a:effectLst/>
              </a:rPr>
              <a:t>mineralidad</a:t>
            </a:r>
            <a:r>
              <a:rPr lang="es-ES" sz="2400" b="0" i="0" dirty="0">
                <a:effectLst/>
              </a:rPr>
              <a:t> a veces pedernal y a veces ahumada.</a:t>
            </a:r>
          </a:p>
          <a:p>
            <a:pPr marL="0" indent="0">
              <a:buNone/>
            </a:pPr>
            <a:br>
              <a:rPr lang="es-ES" sz="2000" dirty="0"/>
            </a:br>
            <a:endParaRPr lang="es-PR" sz="2000" dirty="0"/>
          </a:p>
        </p:txBody>
      </p:sp>
      <p:pic>
        <p:nvPicPr>
          <p:cNvPr id="4" name="Picture 3">
            <a:extLst>
              <a:ext uri="{FF2B5EF4-FFF2-40B4-BE49-F238E27FC236}">
                <a16:creationId xmlns:a16="http://schemas.microsoft.com/office/drawing/2014/main" id="{FF1C16D7-BA3B-058B-34FD-5BAA389DFBBB}"/>
              </a:ext>
            </a:extLst>
          </p:cNvPr>
          <p:cNvPicPr>
            <a:picLocks noChangeAspect="1"/>
          </p:cNvPicPr>
          <p:nvPr/>
        </p:nvPicPr>
        <p:blipFill rotWithShape="1">
          <a:blip r:embed="rId2"/>
          <a:srcRect r="4036" b="1"/>
          <a:stretch/>
        </p:blipFill>
        <p:spPr>
          <a:xfrm>
            <a:off x="7286045" y="1808480"/>
            <a:ext cx="4621475" cy="4714240"/>
          </a:xfrm>
          <a:prstGeom prst="rect">
            <a:avLst/>
          </a:prstGeom>
        </p:spPr>
      </p:pic>
    </p:spTree>
    <p:extLst>
      <p:ext uri="{BB962C8B-B14F-4D97-AF65-F5344CB8AC3E}">
        <p14:creationId xmlns:p14="http://schemas.microsoft.com/office/powerpoint/2010/main" val="363548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E3CC-F749-477D-906B-89FD2BF73F3D}"/>
              </a:ext>
            </a:extLst>
          </p:cNvPr>
          <p:cNvSpPr>
            <a:spLocks noGrp="1"/>
          </p:cNvSpPr>
          <p:nvPr>
            <p:ph type="title"/>
          </p:nvPr>
        </p:nvSpPr>
        <p:spPr>
          <a:xfrm>
            <a:off x="96521" y="380144"/>
            <a:ext cx="7504416" cy="678094"/>
          </a:xfrm>
        </p:spPr>
        <p:txBody>
          <a:bodyPr>
            <a:normAutofit fontScale="90000"/>
          </a:bodyPr>
          <a:lstStyle/>
          <a:p>
            <a:r>
              <a:rPr lang="en-US" b="1" dirty="0">
                <a:latin typeface="+mn-lt"/>
              </a:rPr>
              <a:t>Valle del </a:t>
            </a:r>
            <a:r>
              <a:rPr lang="en-US" b="1" dirty="0" err="1">
                <a:latin typeface="+mn-lt"/>
              </a:rPr>
              <a:t>Loira</a:t>
            </a:r>
            <a:r>
              <a:rPr lang="en-US" b="1" dirty="0">
                <a:latin typeface="+mn-lt"/>
              </a:rPr>
              <a:t> y sus </a:t>
            </a:r>
            <a:r>
              <a:rPr lang="en-US" b="1" dirty="0" err="1">
                <a:latin typeface="+mn-lt"/>
              </a:rPr>
              <a:t>Castillos</a:t>
            </a:r>
            <a:r>
              <a:rPr lang="en-US" b="1" dirty="0">
                <a:latin typeface="+mn-lt"/>
              </a:rPr>
              <a:t>…</a:t>
            </a:r>
          </a:p>
        </p:txBody>
      </p:sp>
      <p:pic>
        <p:nvPicPr>
          <p:cNvPr id="6" name="Picture 5">
            <a:extLst>
              <a:ext uri="{FF2B5EF4-FFF2-40B4-BE49-F238E27FC236}">
                <a16:creationId xmlns:a16="http://schemas.microsoft.com/office/drawing/2014/main" id="{53919EA2-B24C-D839-C67F-4574AF5C7D4A}"/>
              </a:ext>
            </a:extLst>
          </p:cNvPr>
          <p:cNvPicPr>
            <a:picLocks noChangeAspect="1"/>
          </p:cNvPicPr>
          <p:nvPr/>
        </p:nvPicPr>
        <p:blipFill>
          <a:blip r:embed="rId2"/>
          <a:stretch>
            <a:fillRect/>
          </a:stretch>
        </p:blipFill>
        <p:spPr>
          <a:xfrm>
            <a:off x="0" y="1193568"/>
            <a:ext cx="3688422" cy="2691829"/>
          </a:xfrm>
          <a:prstGeom prst="rect">
            <a:avLst/>
          </a:prstGeom>
        </p:spPr>
      </p:pic>
      <p:pic>
        <p:nvPicPr>
          <p:cNvPr id="1026" name="Picture 2" descr="Château de Villandry 500 ans Renaissance">
            <a:extLst>
              <a:ext uri="{FF2B5EF4-FFF2-40B4-BE49-F238E27FC236}">
                <a16:creationId xmlns:a16="http://schemas.microsoft.com/office/drawing/2014/main" id="{17887AF5-BC45-D775-3511-1BC931CE9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85397"/>
            <a:ext cx="3688422" cy="25223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C3A684-A140-F30F-A94D-38C4F09DABE3}"/>
              </a:ext>
            </a:extLst>
          </p:cNvPr>
          <p:cNvPicPr>
            <a:picLocks noChangeAspect="1"/>
          </p:cNvPicPr>
          <p:nvPr/>
        </p:nvPicPr>
        <p:blipFill>
          <a:blip r:embed="rId4"/>
          <a:stretch>
            <a:fillRect/>
          </a:stretch>
        </p:blipFill>
        <p:spPr>
          <a:xfrm>
            <a:off x="3688422" y="1193568"/>
            <a:ext cx="3380198" cy="2691829"/>
          </a:xfrm>
          <a:prstGeom prst="rect">
            <a:avLst/>
          </a:prstGeom>
        </p:spPr>
      </p:pic>
      <p:pic>
        <p:nvPicPr>
          <p:cNvPr id="8" name="Picture 7">
            <a:extLst>
              <a:ext uri="{FF2B5EF4-FFF2-40B4-BE49-F238E27FC236}">
                <a16:creationId xmlns:a16="http://schemas.microsoft.com/office/drawing/2014/main" id="{6363FB46-756C-172A-2813-DBCD4D5BCBFB}"/>
              </a:ext>
            </a:extLst>
          </p:cNvPr>
          <p:cNvPicPr>
            <a:picLocks noChangeAspect="1"/>
          </p:cNvPicPr>
          <p:nvPr/>
        </p:nvPicPr>
        <p:blipFill>
          <a:blip r:embed="rId5"/>
          <a:stretch>
            <a:fillRect/>
          </a:stretch>
        </p:blipFill>
        <p:spPr>
          <a:xfrm>
            <a:off x="3688423" y="3885397"/>
            <a:ext cx="3380198" cy="2522306"/>
          </a:xfrm>
          <a:prstGeom prst="rect">
            <a:avLst/>
          </a:prstGeom>
        </p:spPr>
      </p:pic>
      <p:pic>
        <p:nvPicPr>
          <p:cNvPr id="9" name="Picture 8">
            <a:extLst>
              <a:ext uri="{FF2B5EF4-FFF2-40B4-BE49-F238E27FC236}">
                <a16:creationId xmlns:a16="http://schemas.microsoft.com/office/drawing/2014/main" id="{94090750-3BA5-2DF8-383F-ECE3B0AB7098}"/>
              </a:ext>
            </a:extLst>
          </p:cNvPr>
          <p:cNvPicPr>
            <a:picLocks noChangeAspect="1"/>
          </p:cNvPicPr>
          <p:nvPr/>
        </p:nvPicPr>
        <p:blipFill>
          <a:blip r:embed="rId6"/>
          <a:stretch>
            <a:fillRect/>
          </a:stretch>
        </p:blipFill>
        <p:spPr>
          <a:xfrm>
            <a:off x="7160288" y="287678"/>
            <a:ext cx="4891299" cy="2311685"/>
          </a:xfrm>
          <a:prstGeom prst="rect">
            <a:avLst/>
          </a:prstGeom>
        </p:spPr>
      </p:pic>
      <p:sp>
        <p:nvSpPr>
          <p:cNvPr id="4" name="Content Placeholder 3">
            <a:extLst>
              <a:ext uri="{FF2B5EF4-FFF2-40B4-BE49-F238E27FC236}">
                <a16:creationId xmlns:a16="http://schemas.microsoft.com/office/drawing/2014/main" id="{DAEFBCB8-F9E4-3E8F-C373-BE4BAD37C6E1}"/>
              </a:ext>
            </a:extLst>
          </p:cNvPr>
          <p:cNvSpPr>
            <a:spLocks noGrp="1"/>
          </p:cNvSpPr>
          <p:nvPr>
            <p:ph idx="1"/>
          </p:nvPr>
        </p:nvSpPr>
        <p:spPr>
          <a:xfrm>
            <a:off x="7376845" y="2854959"/>
            <a:ext cx="4674742" cy="3322003"/>
          </a:xfrm>
        </p:spPr>
        <p:txBody>
          <a:bodyPr>
            <a:normAutofit lnSpcReduction="10000"/>
          </a:bodyPr>
          <a:lstStyle/>
          <a:p>
            <a:pPr marL="0" indent="0">
              <a:buNone/>
            </a:pPr>
            <a:r>
              <a:rPr lang="es-ES" sz="2400" dirty="0"/>
              <a:t>Pero no sólo es famoso por sus castillos…</a:t>
            </a:r>
          </a:p>
          <a:p>
            <a:pPr marL="0" indent="0">
              <a:buNone/>
            </a:pPr>
            <a:r>
              <a:rPr lang="es-ES" sz="2400" dirty="0"/>
              <a:t>A lo largo de sus 1,012 kilómetros se localizan numerosos viñedos y AOC que colocan el marco del Loira en el tercer puesto en producción de vinos entre las regiones vitivinícolas de Francia.</a:t>
            </a:r>
          </a:p>
          <a:p>
            <a:pPr marL="0" indent="0">
              <a:buNone/>
            </a:pPr>
            <a:r>
              <a:rPr lang="es-ES" sz="2400" dirty="0"/>
              <a:t>El Loira, es la región vitivinícola masa diversa de toda Francia…</a:t>
            </a:r>
            <a:endParaRPr lang="es-PR" sz="2400" dirty="0"/>
          </a:p>
        </p:txBody>
      </p:sp>
    </p:spTree>
    <p:extLst>
      <p:ext uri="{BB962C8B-B14F-4D97-AF65-F5344CB8AC3E}">
        <p14:creationId xmlns:p14="http://schemas.microsoft.com/office/powerpoint/2010/main" val="8462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783C0-FD18-AB6C-5645-297F52D7E43B}"/>
              </a:ext>
            </a:extLst>
          </p:cNvPr>
          <p:cNvSpPr>
            <a:spLocks noGrp="1"/>
          </p:cNvSpPr>
          <p:nvPr>
            <p:ph type="title"/>
          </p:nvPr>
        </p:nvSpPr>
        <p:spPr>
          <a:xfrm>
            <a:off x="572493" y="238539"/>
            <a:ext cx="11018520" cy="1434415"/>
          </a:xfrm>
        </p:spPr>
        <p:txBody>
          <a:bodyPr anchor="b">
            <a:normAutofit/>
          </a:bodyPr>
          <a:lstStyle/>
          <a:p>
            <a:r>
              <a:rPr lang="es-ES" sz="3600" b="1" i="0" dirty="0">
                <a:effectLst/>
                <a:latin typeface="+mn-lt"/>
              </a:rPr>
              <a:t>Melón de Borgoña</a:t>
            </a:r>
            <a:br>
              <a:rPr lang="es-ES" sz="3000" b="1" i="0" dirty="0">
                <a:effectLst/>
                <a:latin typeface="+mn-lt"/>
              </a:rPr>
            </a:br>
            <a:r>
              <a:rPr lang="es-ES" sz="3000" b="1" i="1" dirty="0">
                <a:effectLst/>
                <a:latin typeface="+mn-lt"/>
              </a:rPr>
              <a:t>Más famoso conocido en </a:t>
            </a:r>
            <a:r>
              <a:rPr lang="es-ES" sz="3000" b="1" i="1" dirty="0" err="1">
                <a:effectLst/>
                <a:latin typeface="+mn-lt"/>
              </a:rPr>
              <a:t>Muscadet</a:t>
            </a:r>
            <a:r>
              <a:rPr lang="es-ES" sz="3000" b="1" i="1" dirty="0">
                <a:effectLst/>
                <a:latin typeface="+mn-lt"/>
              </a:rPr>
              <a:t> </a:t>
            </a:r>
            <a:r>
              <a:rPr lang="es-ES" sz="3000" b="1" i="1" dirty="0" err="1">
                <a:effectLst/>
                <a:latin typeface="+mn-lt"/>
              </a:rPr>
              <a:t>Sèvre</a:t>
            </a:r>
            <a:r>
              <a:rPr lang="es-ES" sz="3000" b="1" i="1" dirty="0">
                <a:effectLst/>
                <a:latin typeface="+mn-lt"/>
              </a:rPr>
              <a:t> et Maine.</a:t>
            </a:r>
            <a:br>
              <a:rPr lang="es-ES" sz="3000" b="0" i="0" dirty="0">
                <a:effectLst/>
                <a:latin typeface="Georgia" panose="02040502050405020303" pitchFamily="18" charset="0"/>
              </a:rPr>
            </a:br>
            <a:endParaRPr lang="es-PR" sz="3000" dirty="0"/>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1ED2F9-7E52-A626-DEAE-02B93FDAD351}"/>
              </a:ext>
            </a:extLst>
          </p:cNvPr>
          <p:cNvSpPr>
            <a:spLocks noGrp="1"/>
          </p:cNvSpPr>
          <p:nvPr>
            <p:ph idx="1"/>
          </p:nvPr>
        </p:nvSpPr>
        <p:spPr>
          <a:xfrm>
            <a:off x="572493" y="2071316"/>
            <a:ext cx="6713552" cy="4119172"/>
          </a:xfrm>
        </p:spPr>
        <p:txBody>
          <a:bodyPr anchor="t">
            <a:normAutofit/>
          </a:bodyPr>
          <a:lstStyle/>
          <a:p>
            <a:pPr>
              <a:buFont typeface="Wingdings" panose="05000000000000000000" pitchFamily="2" charset="2"/>
              <a:buChar char="§"/>
            </a:pPr>
            <a:r>
              <a:rPr lang="es-ES" sz="2200" b="0" i="0" dirty="0">
                <a:effectLst/>
              </a:rPr>
              <a:t>¿Alguna vez has olido el mar en tu copa de vino? </a:t>
            </a:r>
            <a:r>
              <a:rPr lang="es-ES" sz="2200" b="0" i="0" dirty="0" err="1">
                <a:effectLst/>
              </a:rPr>
              <a:t>Melon</a:t>
            </a:r>
            <a:r>
              <a:rPr lang="es-ES" sz="2200" b="0" i="0" dirty="0">
                <a:effectLst/>
              </a:rPr>
              <a:t> de </a:t>
            </a:r>
            <a:r>
              <a:rPr lang="es-ES" sz="2200" b="0" i="0" dirty="0" err="1">
                <a:effectLst/>
              </a:rPr>
              <a:t>Bourgogne</a:t>
            </a:r>
            <a:r>
              <a:rPr lang="es-ES" sz="2200" b="0" i="0" dirty="0">
                <a:effectLst/>
              </a:rPr>
              <a:t>, o simplemente "Melón", exuda las cualidades marinas de sus viñedos marítimos en </a:t>
            </a:r>
            <a:r>
              <a:rPr lang="es-ES" sz="2200" b="0" i="0" dirty="0" err="1">
                <a:effectLst/>
              </a:rPr>
              <a:t>Pays</a:t>
            </a:r>
            <a:r>
              <a:rPr lang="es-ES" sz="2200" b="0" i="0" dirty="0">
                <a:effectLst/>
              </a:rPr>
              <a:t> </a:t>
            </a:r>
            <a:r>
              <a:rPr lang="es-ES" sz="2200" b="0" i="0" dirty="0" err="1">
                <a:effectLst/>
              </a:rPr>
              <a:t>Nantais</a:t>
            </a:r>
            <a:r>
              <a:rPr lang="es-ES" sz="2200" b="0" i="0" dirty="0">
                <a:effectLst/>
              </a:rPr>
              <a:t>, donde se conoce comúnmente como "</a:t>
            </a:r>
            <a:r>
              <a:rPr lang="es-ES" sz="2200" b="0" i="0" dirty="0" err="1">
                <a:effectLst/>
              </a:rPr>
              <a:t>Muscadet</a:t>
            </a:r>
            <a:r>
              <a:rPr lang="es-ES" sz="2200" b="0" i="0" dirty="0">
                <a:effectLst/>
              </a:rPr>
              <a:t>", que es el nombre de las regiones donde crece. </a:t>
            </a:r>
          </a:p>
          <a:p>
            <a:pPr>
              <a:buFont typeface="Wingdings" panose="05000000000000000000" pitchFamily="2" charset="2"/>
              <a:buChar char="§"/>
            </a:pPr>
            <a:r>
              <a:rPr lang="es-ES" sz="2200" b="0" i="0" dirty="0">
                <a:effectLst/>
              </a:rPr>
              <a:t>La </a:t>
            </a:r>
            <a:r>
              <a:rPr lang="es-ES" sz="2200" b="0" i="0" dirty="0" err="1">
                <a:effectLst/>
              </a:rPr>
              <a:t>mineralidad</a:t>
            </a:r>
            <a:r>
              <a:rPr lang="es-ES" sz="2200" b="0" i="0" dirty="0">
                <a:effectLst/>
              </a:rPr>
              <a:t> cítrica salobre en un marco envejecido de lías a menudo engordadas o cremosas se presta a una experiencia "</a:t>
            </a:r>
            <a:r>
              <a:rPr lang="es-ES" sz="2200" b="0" i="0" dirty="0" err="1">
                <a:effectLst/>
              </a:rPr>
              <a:t>glou-glou</a:t>
            </a:r>
            <a:r>
              <a:rPr lang="es-ES" sz="2200" b="0" i="0" dirty="0">
                <a:effectLst/>
              </a:rPr>
              <a:t>" </a:t>
            </a:r>
            <a:r>
              <a:rPr lang="es-ES" sz="2200" b="0" i="0" dirty="0" err="1">
                <a:effectLst/>
              </a:rPr>
              <a:t>quaffable</a:t>
            </a:r>
            <a:r>
              <a:rPr lang="es-ES" sz="2200" b="0" i="0" dirty="0">
                <a:effectLst/>
              </a:rPr>
              <a:t>.</a:t>
            </a:r>
          </a:p>
          <a:p>
            <a:pPr>
              <a:buFont typeface="Wingdings" panose="05000000000000000000" pitchFamily="2" charset="2"/>
              <a:buChar char="§"/>
            </a:pPr>
            <a:r>
              <a:rPr lang="es-ES" sz="2200" b="0" i="0" dirty="0">
                <a:effectLst/>
              </a:rPr>
              <a:t>La uva está experimentando un renacimiento a medida que las personas se adentran en cosas más sutiles.</a:t>
            </a:r>
          </a:p>
          <a:p>
            <a:endParaRPr lang="es-PR" sz="2200" dirty="0"/>
          </a:p>
        </p:txBody>
      </p:sp>
      <p:pic>
        <p:nvPicPr>
          <p:cNvPr id="4" name="Picture 3">
            <a:extLst>
              <a:ext uri="{FF2B5EF4-FFF2-40B4-BE49-F238E27FC236}">
                <a16:creationId xmlns:a16="http://schemas.microsoft.com/office/drawing/2014/main" id="{F00C11F0-6F72-67B7-76E0-A40A55A15EF8}"/>
              </a:ext>
            </a:extLst>
          </p:cNvPr>
          <p:cNvPicPr>
            <a:picLocks noChangeAspect="1"/>
          </p:cNvPicPr>
          <p:nvPr/>
        </p:nvPicPr>
        <p:blipFill rotWithShape="1">
          <a:blip r:embed="rId2"/>
          <a:srcRect l="20556" r="16668" b="-3"/>
          <a:stretch/>
        </p:blipFill>
        <p:spPr>
          <a:xfrm>
            <a:off x="7510409" y="2093976"/>
            <a:ext cx="4376791" cy="4337646"/>
          </a:xfrm>
          <a:prstGeom prst="rect">
            <a:avLst/>
          </a:prstGeom>
        </p:spPr>
      </p:pic>
    </p:spTree>
    <p:extLst>
      <p:ext uri="{BB962C8B-B14F-4D97-AF65-F5344CB8AC3E}">
        <p14:creationId xmlns:p14="http://schemas.microsoft.com/office/powerpoint/2010/main" val="1742242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F91B5-EA3E-AB5C-4816-8E92DE81DA50}"/>
              </a:ext>
            </a:extLst>
          </p:cNvPr>
          <p:cNvSpPr>
            <a:spLocks noGrp="1"/>
          </p:cNvSpPr>
          <p:nvPr>
            <p:ph type="title"/>
          </p:nvPr>
        </p:nvSpPr>
        <p:spPr>
          <a:xfrm>
            <a:off x="241738" y="640080"/>
            <a:ext cx="5635080" cy="1481328"/>
          </a:xfrm>
        </p:spPr>
        <p:txBody>
          <a:bodyPr anchor="b">
            <a:normAutofit fontScale="90000"/>
          </a:bodyPr>
          <a:lstStyle/>
          <a:p>
            <a:br>
              <a:rPr lang="fr-FR" sz="3600" b="1" i="0" dirty="0">
                <a:effectLst/>
                <a:latin typeface="+mn-lt"/>
              </a:rPr>
            </a:br>
            <a:r>
              <a:rPr lang="fr-FR" sz="4900" b="1" i="0" dirty="0">
                <a:effectLst/>
                <a:latin typeface="+mn-lt"/>
              </a:rPr>
              <a:t>Gamay</a:t>
            </a:r>
            <a:br>
              <a:rPr lang="fr-FR" sz="4900" b="1" i="0" dirty="0">
                <a:effectLst/>
                <a:latin typeface="+mn-lt"/>
              </a:rPr>
            </a:br>
            <a:r>
              <a:rPr lang="fr-FR" sz="2700" b="1" i="1" dirty="0" err="1">
                <a:effectLst/>
                <a:latin typeface="+mn-lt"/>
              </a:rPr>
              <a:t>Más</a:t>
            </a:r>
            <a:r>
              <a:rPr lang="fr-FR" sz="2700" b="1" i="1" dirty="0">
                <a:effectLst/>
                <a:latin typeface="+mn-lt"/>
              </a:rPr>
              <a:t> </a:t>
            </a:r>
            <a:r>
              <a:rPr lang="fr-FR" sz="2700" b="1" i="1" dirty="0" err="1">
                <a:effectLst/>
                <a:latin typeface="+mn-lt"/>
              </a:rPr>
              <a:t>conocido</a:t>
            </a:r>
            <a:r>
              <a:rPr lang="fr-FR" sz="2700" b="1" i="1" dirty="0">
                <a:effectLst/>
                <a:latin typeface="+mn-lt"/>
              </a:rPr>
              <a:t> en Saint-Pourçain, Cotes du Forez, Cotes d'Auvergne y Cote Roannaise.</a:t>
            </a:r>
            <a:br>
              <a:rPr lang="fr-FR" sz="2700" b="1" i="0" dirty="0">
                <a:effectLst/>
                <a:latin typeface="Georgia" panose="02040502050405020303" pitchFamily="18" charset="0"/>
              </a:rPr>
            </a:br>
            <a:endParaRPr lang="es-PR" sz="1800" b="1" dirty="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674909-5198-003E-9EB9-B40E584CF1BC}"/>
              </a:ext>
            </a:extLst>
          </p:cNvPr>
          <p:cNvSpPr>
            <a:spLocks noGrp="1"/>
          </p:cNvSpPr>
          <p:nvPr>
            <p:ph idx="1"/>
          </p:nvPr>
        </p:nvSpPr>
        <p:spPr>
          <a:xfrm>
            <a:off x="630936" y="2660904"/>
            <a:ext cx="4818888" cy="3547872"/>
          </a:xfrm>
        </p:spPr>
        <p:txBody>
          <a:bodyPr anchor="t">
            <a:normAutofit/>
          </a:bodyPr>
          <a:lstStyle/>
          <a:p>
            <a:pPr>
              <a:buFont typeface="Wingdings" panose="05000000000000000000" pitchFamily="2" charset="2"/>
              <a:buChar char="§"/>
            </a:pPr>
            <a:r>
              <a:rPr lang="es-ES" sz="2200" b="0" i="0" dirty="0">
                <a:effectLst/>
              </a:rPr>
              <a:t>Procedente de Borgoña y la uva primaria de Beaujolais, </a:t>
            </a:r>
            <a:r>
              <a:rPr lang="es-ES" sz="2200" b="0" i="0" dirty="0" err="1">
                <a:effectLst/>
              </a:rPr>
              <a:t>Gamay</a:t>
            </a:r>
            <a:r>
              <a:rPr lang="es-ES" sz="2200" b="0" i="0" dirty="0">
                <a:effectLst/>
              </a:rPr>
              <a:t> tiene una fuerte presencia en el Loira y con razón. Las condiciones de crecimiento en la sección oriental más fría junto con los suelos graníticos del Loira se asemejan a las </a:t>
            </a:r>
            <a:r>
              <a:rPr lang="es-ES" sz="2200" b="0" i="0" u="none" strike="noStrike" dirty="0">
                <a:effectLst/>
                <a:hlinkClick r:id="rId2"/>
              </a:rPr>
              <a:t>de Beaujolais. </a:t>
            </a:r>
            <a:endParaRPr lang="es-ES" sz="2200" b="0" i="0" u="none" strike="noStrike" dirty="0">
              <a:effectLst/>
            </a:endParaRPr>
          </a:p>
          <a:p>
            <a:pPr>
              <a:buFont typeface="Wingdings" panose="05000000000000000000" pitchFamily="2" charset="2"/>
              <a:buChar char="§"/>
            </a:pPr>
            <a:r>
              <a:rPr lang="es-ES" sz="2200" b="0" i="0" dirty="0" err="1">
                <a:effectLst/>
              </a:rPr>
              <a:t>Gamay</a:t>
            </a:r>
            <a:r>
              <a:rPr lang="es-ES" sz="2200" b="0" i="0" dirty="0">
                <a:effectLst/>
              </a:rPr>
              <a:t> es uno de los rojos de cuerpo claro (similar al </a:t>
            </a:r>
            <a:r>
              <a:rPr lang="es-ES" sz="2200" b="0" i="0" dirty="0" err="1">
                <a:effectLst/>
              </a:rPr>
              <a:t>Pinot</a:t>
            </a:r>
            <a:r>
              <a:rPr lang="es-ES" sz="2200" b="0" i="0" dirty="0">
                <a:effectLst/>
              </a:rPr>
              <a:t> </a:t>
            </a:r>
            <a:r>
              <a:rPr lang="es-ES" sz="2200" b="0" i="0" dirty="0" err="1">
                <a:effectLst/>
              </a:rPr>
              <a:t>Noir</a:t>
            </a:r>
            <a:r>
              <a:rPr lang="es-ES" sz="2200" b="0" i="0" dirty="0">
                <a:effectLst/>
              </a:rPr>
              <a:t>) con taninos suaves. una presencia vívida de ácido y notas afrutadas florales.</a:t>
            </a:r>
            <a:endParaRPr lang="es-PR" sz="2200" dirty="0"/>
          </a:p>
        </p:txBody>
      </p:sp>
      <p:pic>
        <p:nvPicPr>
          <p:cNvPr id="4" name="Picture 3">
            <a:extLst>
              <a:ext uri="{FF2B5EF4-FFF2-40B4-BE49-F238E27FC236}">
                <a16:creationId xmlns:a16="http://schemas.microsoft.com/office/drawing/2014/main" id="{5C719E89-F4FE-CBAC-51CD-38E49F3C2527}"/>
              </a:ext>
            </a:extLst>
          </p:cNvPr>
          <p:cNvPicPr>
            <a:picLocks noChangeAspect="1"/>
          </p:cNvPicPr>
          <p:nvPr/>
        </p:nvPicPr>
        <p:blipFill>
          <a:blip r:embed="rId3"/>
          <a:stretch>
            <a:fillRect/>
          </a:stretch>
        </p:blipFill>
        <p:spPr>
          <a:xfrm>
            <a:off x="6099048" y="1682130"/>
            <a:ext cx="5458968" cy="4526646"/>
          </a:xfrm>
          <a:prstGeom prst="rect">
            <a:avLst/>
          </a:prstGeom>
        </p:spPr>
      </p:pic>
    </p:spTree>
    <p:extLst>
      <p:ext uri="{BB962C8B-B14F-4D97-AF65-F5344CB8AC3E}">
        <p14:creationId xmlns:p14="http://schemas.microsoft.com/office/powerpoint/2010/main" val="395524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36EE6-5B4B-3EB6-32BF-EF8A2442DC55}"/>
              </a:ext>
            </a:extLst>
          </p:cNvPr>
          <p:cNvSpPr>
            <a:spLocks noGrp="1"/>
          </p:cNvSpPr>
          <p:nvPr>
            <p:ph type="title"/>
          </p:nvPr>
        </p:nvSpPr>
        <p:spPr>
          <a:xfrm>
            <a:off x="446960" y="856180"/>
            <a:ext cx="6206330" cy="1128068"/>
          </a:xfrm>
        </p:spPr>
        <p:txBody>
          <a:bodyPr anchor="ctr">
            <a:normAutofit/>
          </a:bodyPr>
          <a:lstStyle/>
          <a:p>
            <a:r>
              <a:rPr lang="es-ES" sz="4000" b="1" i="0" dirty="0">
                <a:effectLst/>
                <a:latin typeface="+mn-lt"/>
              </a:rPr>
              <a:t>Otras Uvas que mencionar…</a:t>
            </a:r>
            <a:br>
              <a:rPr lang="es-ES" sz="3200" b="1" i="0" dirty="0">
                <a:effectLst/>
                <a:latin typeface="Georgia" panose="02040502050405020303" pitchFamily="18" charset="0"/>
              </a:rPr>
            </a:br>
            <a:endParaRPr lang="es-PR" sz="32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E8C93D-6089-C61F-0F04-27DB4C5B3F5A}"/>
              </a:ext>
            </a:extLst>
          </p:cNvPr>
          <p:cNvSpPr>
            <a:spLocks noGrp="1"/>
          </p:cNvSpPr>
          <p:nvPr>
            <p:ph idx="1"/>
          </p:nvPr>
        </p:nvSpPr>
        <p:spPr>
          <a:xfrm>
            <a:off x="87364" y="2330505"/>
            <a:ext cx="6546140" cy="4412733"/>
          </a:xfrm>
        </p:spPr>
        <p:txBody>
          <a:bodyPr anchor="ctr">
            <a:normAutofit fontScale="92500" lnSpcReduction="10000"/>
          </a:bodyPr>
          <a:lstStyle/>
          <a:p>
            <a:pPr>
              <a:buFont typeface="Wingdings" panose="05000000000000000000" pitchFamily="2" charset="2"/>
              <a:buChar char="§"/>
            </a:pPr>
            <a:r>
              <a:rPr lang="es-ES" sz="2200" b="1" i="0" dirty="0" err="1">
                <a:effectLst/>
              </a:rPr>
              <a:t>Romarantin</a:t>
            </a:r>
            <a:r>
              <a:rPr lang="es-ES" sz="2200" b="1" i="0" dirty="0">
                <a:effectLst/>
              </a:rPr>
              <a:t> (B)</a:t>
            </a:r>
            <a:r>
              <a:rPr lang="es-ES" sz="2200" b="0" i="0" dirty="0">
                <a:effectLst/>
              </a:rPr>
              <a:t> </a:t>
            </a:r>
            <a:r>
              <a:rPr lang="es-ES" sz="2000" b="0" i="0" dirty="0">
                <a:effectLst/>
              </a:rPr>
              <a:t>Esta uva crece solo en la minúscula denominación de </a:t>
            </a:r>
            <a:r>
              <a:rPr lang="es-ES" sz="2000" b="0" i="0" dirty="0" err="1">
                <a:effectLst/>
              </a:rPr>
              <a:t>Cour-Cheverny</a:t>
            </a:r>
            <a:r>
              <a:rPr lang="es-ES" sz="2000" b="0" i="0" dirty="0">
                <a:effectLst/>
              </a:rPr>
              <a:t> en Touraine. Piense en Chenin seco con matices de miel. Si ves una botella de esto, ¡no te preocupes!</a:t>
            </a:r>
          </a:p>
          <a:p>
            <a:pPr>
              <a:buFont typeface="Wingdings" panose="05000000000000000000" pitchFamily="2" charset="2"/>
              <a:buChar char="§"/>
            </a:pPr>
            <a:r>
              <a:rPr lang="es-ES" sz="2200" b="1" i="0" dirty="0" err="1">
                <a:effectLst/>
              </a:rPr>
              <a:t>Chasselas</a:t>
            </a:r>
            <a:r>
              <a:rPr lang="es-ES" sz="2200" b="1" i="0" dirty="0">
                <a:effectLst/>
              </a:rPr>
              <a:t> (B)</a:t>
            </a:r>
            <a:r>
              <a:rPr lang="es-ES" sz="2000" b="0" i="0" dirty="0">
                <a:effectLst/>
              </a:rPr>
              <a:t> Un varietal fácil de beber que te sorprende con un equilibrio </a:t>
            </a:r>
            <a:r>
              <a:rPr lang="es-ES" sz="2200" b="0" i="0" dirty="0">
                <a:effectLst/>
              </a:rPr>
              <a:t>amigable de fruta sutil y </a:t>
            </a:r>
            <a:r>
              <a:rPr lang="es-ES" sz="2200" b="0" i="0" dirty="0" err="1">
                <a:effectLst/>
              </a:rPr>
              <a:t>mineralidad</a:t>
            </a:r>
            <a:r>
              <a:rPr lang="es-ES" sz="2200" b="0" i="0" dirty="0">
                <a:effectLst/>
              </a:rPr>
              <a:t> calcárea.</a:t>
            </a:r>
          </a:p>
          <a:p>
            <a:pPr>
              <a:buFont typeface="Wingdings" panose="05000000000000000000" pitchFamily="2" charset="2"/>
              <a:buChar char="§"/>
            </a:pPr>
            <a:r>
              <a:rPr lang="es-ES" sz="2200" b="1" i="0" dirty="0" err="1">
                <a:effectLst/>
              </a:rPr>
              <a:t>Grolleau</a:t>
            </a:r>
            <a:r>
              <a:rPr lang="es-ES" sz="2200" b="1" i="0" dirty="0">
                <a:effectLst/>
              </a:rPr>
              <a:t> </a:t>
            </a:r>
            <a:r>
              <a:rPr lang="es-ES" sz="2200" b="1" i="0" dirty="0" err="1">
                <a:effectLst/>
              </a:rPr>
              <a:t>Noir</a:t>
            </a:r>
            <a:r>
              <a:rPr lang="es-ES" sz="2200" b="1" i="0" dirty="0">
                <a:effectLst/>
              </a:rPr>
              <a:t> </a:t>
            </a:r>
            <a:r>
              <a:rPr lang="es-ES" sz="2200" b="1" dirty="0"/>
              <a:t>(R) </a:t>
            </a:r>
            <a:r>
              <a:rPr lang="es-ES" sz="2000" b="0" i="0" dirty="0">
                <a:effectLst/>
              </a:rPr>
              <a:t>Un nativo del Loira que tiene menos impacto y es bien conocido como una licuadora con otros, especialmente tintos, rosados y espumosos.</a:t>
            </a:r>
          </a:p>
          <a:p>
            <a:pPr>
              <a:buFont typeface="Wingdings" panose="05000000000000000000" pitchFamily="2" charset="2"/>
              <a:buChar char="§"/>
            </a:pPr>
            <a:r>
              <a:rPr lang="es-ES" sz="2200" b="1" i="0" dirty="0">
                <a:effectLst/>
              </a:rPr>
              <a:t>Pineau </a:t>
            </a:r>
            <a:r>
              <a:rPr lang="es-ES" sz="2200" b="1" i="0" dirty="0" err="1">
                <a:effectLst/>
              </a:rPr>
              <a:t>d'Aunis</a:t>
            </a:r>
            <a:r>
              <a:rPr lang="es-ES" sz="2200" b="1" i="0" dirty="0">
                <a:effectLst/>
              </a:rPr>
              <a:t> (R) </a:t>
            </a:r>
            <a:r>
              <a:rPr lang="es-ES" sz="2000" b="0" i="0" dirty="0">
                <a:effectLst/>
              </a:rPr>
              <a:t>Una uva de mezcla que tiene una personalidad de fruta roja picante pero mineral tiene un seguimiento apasionado en el Valle de Loir (¡no mal escrito, "Loir" es un afluente!), específicamente </a:t>
            </a:r>
            <a:r>
              <a:rPr lang="es-ES" sz="2000" b="0" i="0" dirty="0" err="1">
                <a:effectLst/>
              </a:rPr>
              <a:t>Coteaux</a:t>
            </a:r>
            <a:r>
              <a:rPr lang="es-ES" sz="2000" b="0" i="0" dirty="0">
                <a:effectLst/>
              </a:rPr>
              <a:t> du </a:t>
            </a:r>
            <a:r>
              <a:rPr lang="es-ES" sz="2000" b="0" i="0" dirty="0" err="1">
                <a:effectLst/>
              </a:rPr>
              <a:t>Vendomois</a:t>
            </a:r>
            <a:r>
              <a:rPr lang="es-ES" sz="2000" b="0" i="0" dirty="0">
                <a:effectLst/>
              </a:rPr>
              <a:t> y </a:t>
            </a:r>
            <a:r>
              <a:rPr lang="es-ES" sz="2000" b="0" i="0" dirty="0" err="1">
                <a:effectLst/>
              </a:rPr>
              <a:t>Coteaux</a:t>
            </a:r>
            <a:r>
              <a:rPr lang="es-ES" sz="2000" b="0" i="0" dirty="0">
                <a:effectLst/>
              </a:rPr>
              <a:t> du Loir.</a:t>
            </a:r>
          </a:p>
          <a:p>
            <a:pPr marL="0" indent="0">
              <a:buNone/>
            </a:pPr>
            <a:br>
              <a:rPr lang="es-ES" sz="2000" dirty="0"/>
            </a:br>
            <a:endParaRPr lang="es-PR"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102106-F6E4-DB32-3469-FFCA58443BA6}"/>
              </a:ext>
            </a:extLst>
          </p:cNvPr>
          <p:cNvPicPr>
            <a:picLocks noChangeAspect="1"/>
          </p:cNvPicPr>
          <p:nvPr/>
        </p:nvPicPr>
        <p:blipFill>
          <a:blip r:embed="rId2"/>
          <a:stretch>
            <a:fillRect/>
          </a:stretch>
        </p:blipFill>
        <p:spPr>
          <a:xfrm>
            <a:off x="7110295" y="464696"/>
            <a:ext cx="4334540" cy="2709088"/>
          </a:xfrm>
          <a:prstGeom prst="rect">
            <a:avLst/>
          </a:prstGeom>
        </p:spPr>
      </p:pic>
      <p:pic>
        <p:nvPicPr>
          <p:cNvPr id="8" name="Picture 7">
            <a:extLst>
              <a:ext uri="{FF2B5EF4-FFF2-40B4-BE49-F238E27FC236}">
                <a16:creationId xmlns:a16="http://schemas.microsoft.com/office/drawing/2014/main" id="{1A0B63DC-2C37-2365-42DC-8969CE552C26}"/>
              </a:ext>
            </a:extLst>
          </p:cNvPr>
          <p:cNvPicPr>
            <a:picLocks noChangeAspect="1"/>
          </p:cNvPicPr>
          <p:nvPr/>
        </p:nvPicPr>
        <p:blipFill>
          <a:blip r:embed="rId3"/>
          <a:stretch>
            <a:fillRect/>
          </a:stretch>
        </p:blipFill>
        <p:spPr>
          <a:xfrm>
            <a:off x="7191664" y="3576967"/>
            <a:ext cx="4161533" cy="2631558"/>
          </a:xfrm>
          <a:prstGeom prst="rect">
            <a:avLst/>
          </a:prstGeom>
        </p:spPr>
      </p:pic>
    </p:spTree>
    <p:extLst>
      <p:ext uri="{BB962C8B-B14F-4D97-AF65-F5344CB8AC3E}">
        <p14:creationId xmlns:p14="http://schemas.microsoft.com/office/powerpoint/2010/main" val="50840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C9B15-85FB-3601-E2A3-A3C761B6D13D}"/>
              </a:ext>
            </a:extLst>
          </p:cNvPr>
          <p:cNvSpPr>
            <a:spLocks noGrp="1"/>
          </p:cNvSpPr>
          <p:nvPr>
            <p:ph type="title"/>
          </p:nvPr>
        </p:nvSpPr>
        <p:spPr>
          <a:xfrm>
            <a:off x="0" y="0"/>
            <a:ext cx="8612372" cy="2103120"/>
          </a:xfrm>
        </p:spPr>
        <p:txBody>
          <a:bodyPr vert="horz" lIns="91440" tIns="45720" rIns="91440" bIns="45720" rtlCol="0" anchor="b">
            <a:normAutofit/>
          </a:bodyPr>
          <a:lstStyle/>
          <a:p>
            <a:r>
              <a:rPr lang="es-PR" sz="5000" b="1" dirty="0"/>
              <a:t>Áreas</a:t>
            </a:r>
            <a:r>
              <a:rPr lang="es-PR" sz="5000" b="1" kern="1200" dirty="0">
                <a:solidFill>
                  <a:schemeClr val="tx1"/>
                </a:solidFill>
                <a:latin typeface="+mj-lt"/>
                <a:ea typeface="+mj-ea"/>
                <a:cs typeface="+mj-cs"/>
              </a:rPr>
              <a:t> Vitivinícolas</a:t>
            </a:r>
            <a:br>
              <a:rPr lang="es-PR" sz="5000" b="1" kern="1200" dirty="0">
                <a:solidFill>
                  <a:schemeClr val="tx1"/>
                </a:solidFill>
                <a:latin typeface="+mj-lt"/>
                <a:ea typeface="+mj-ea"/>
                <a:cs typeface="+mj-cs"/>
              </a:rPr>
            </a:br>
            <a:r>
              <a:rPr lang="es-PR" sz="2800" b="1" kern="1200" dirty="0">
                <a:solidFill>
                  <a:schemeClr val="tx1"/>
                </a:solidFill>
                <a:latin typeface="+mn-lt"/>
                <a:ea typeface="+mj-ea"/>
                <a:cs typeface="+mj-cs"/>
              </a:rPr>
              <a:t>Subregiones y denominaciones</a:t>
            </a:r>
            <a:endParaRPr lang="es-PR" sz="5000" b="1" kern="1200" dirty="0">
              <a:solidFill>
                <a:schemeClr val="tx1"/>
              </a:solidFill>
              <a:latin typeface="+mn-lt"/>
              <a:ea typeface="+mj-ea"/>
              <a:cs typeface="+mj-cs"/>
            </a:endParaRPr>
          </a:p>
        </p:txBody>
      </p:sp>
      <p:sp>
        <p:nvSpPr>
          <p:cNvPr id="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83F06-3F78-3D09-AF08-73B7E839E506}"/>
              </a:ext>
            </a:extLst>
          </p:cNvPr>
          <p:cNvSpPr txBox="1"/>
          <p:nvPr/>
        </p:nvSpPr>
        <p:spPr>
          <a:xfrm>
            <a:off x="205626" y="2660904"/>
            <a:ext cx="4818888" cy="3547872"/>
          </a:xfrm>
          <a:prstGeom prst="rect">
            <a:avLst/>
          </a:prstGeom>
        </p:spPr>
        <p:txBody>
          <a:bodyPr vert="horz" lIns="91440" tIns="45720" rIns="91440" bIns="45720" rtlCol="0" anchor="t">
            <a:normAutofit/>
          </a:bodyPr>
          <a:lstStyle/>
          <a:p>
            <a:pPr marL="114300" indent="-342900">
              <a:lnSpc>
                <a:spcPct val="90000"/>
              </a:lnSpc>
              <a:spcAft>
                <a:spcPts val="600"/>
              </a:spcAft>
              <a:buFont typeface="Wingdings" panose="05000000000000000000" pitchFamily="2" charset="2"/>
              <a:buChar char="§"/>
            </a:pPr>
            <a:r>
              <a:rPr lang="en-US" sz="2400" b="0" i="0" dirty="0" err="1">
                <a:effectLst/>
              </a:rPr>
              <a:t>En</a:t>
            </a:r>
            <a:r>
              <a:rPr lang="en-US" sz="2400" b="0" i="0" dirty="0">
                <a:effectLst/>
              </a:rPr>
              <a:t> la </a:t>
            </a:r>
            <a:r>
              <a:rPr lang="en-US" sz="2400" b="0" i="0" dirty="0" err="1">
                <a:effectLst/>
              </a:rPr>
              <a:t>región</a:t>
            </a:r>
            <a:r>
              <a:rPr lang="en-US" sz="2400" b="0" i="0" dirty="0">
                <a:effectLst/>
              </a:rPr>
              <a:t> del </a:t>
            </a:r>
            <a:r>
              <a:rPr lang="en-US" sz="2400" b="0" i="0" dirty="0" err="1">
                <a:effectLst/>
              </a:rPr>
              <a:t>Loira</a:t>
            </a:r>
            <a:r>
              <a:rPr lang="en-US" sz="2400" b="0" i="0" dirty="0">
                <a:effectLst/>
              </a:rPr>
              <a:t> se </a:t>
            </a:r>
            <a:r>
              <a:rPr lang="en-US" sz="2400" b="0" i="0" dirty="0" err="1">
                <a:effectLst/>
              </a:rPr>
              <a:t>incluyen</a:t>
            </a:r>
            <a:r>
              <a:rPr lang="en-US" sz="2400" b="0" i="0" dirty="0">
                <a:effectLst/>
              </a:rPr>
              <a:t> </a:t>
            </a:r>
            <a:r>
              <a:rPr lang="en-US" sz="2400" b="0" i="0" dirty="0" err="1">
                <a:effectLst/>
              </a:rPr>
              <a:t>cerca</a:t>
            </a:r>
            <a:r>
              <a:rPr lang="en-US" sz="2400" b="0" i="0" dirty="0">
                <a:effectLst/>
              </a:rPr>
              <a:t> de 90 </a:t>
            </a:r>
            <a:r>
              <a:rPr lang="en-US" sz="2400" b="0" i="0" dirty="0" err="1">
                <a:effectLst/>
              </a:rPr>
              <a:t>denominaciones</a:t>
            </a:r>
            <a:r>
              <a:rPr lang="en-US" sz="2400" b="0" i="0" dirty="0">
                <a:effectLst/>
              </a:rPr>
              <a:t> </a:t>
            </a:r>
            <a:r>
              <a:rPr lang="en-US" sz="2400" b="0" i="0" dirty="0" err="1">
                <a:effectLst/>
              </a:rPr>
              <a:t>agrupando</a:t>
            </a:r>
            <a:r>
              <a:rPr lang="en-US" sz="2400" b="0" i="0" dirty="0">
                <a:effectLst/>
              </a:rPr>
              <a:t> entre </a:t>
            </a:r>
            <a:r>
              <a:rPr lang="en-US" sz="2400" b="0" i="0" dirty="0" err="1">
                <a:effectLst/>
              </a:rPr>
              <a:t>los</a:t>
            </a:r>
            <a:r>
              <a:rPr lang="en-US" sz="2400" b="0" i="0" dirty="0">
                <a:effectLst/>
              </a:rPr>
              <a:t> vinos de </a:t>
            </a:r>
            <a:r>
              <a:rPr lang="en-US" sz="2400" b="0" i="0" dirty="0" err="1">
                <a:effectLst/>
              </a:rPr>
              <a:t>calidad</a:t>
            </a:r>
            <a:r>
              <a:rPr lang="en-US" sz="2400" b="0" i="0" dirty="0">
                <a:effectLst/>
              </a:rPr>
              <a:t> bajo AOC, AOVDQS y </a:t>
            </a:r>
            <a:r>
              <a:rPr lang="en-US" sz="2400" b="0" i="0" dirty="0" err="1">
                <a:effectLst/>
              </a:rPr>
              <a:t>los</a:t>
            </a:r>
            <a:r>
              <a:rPr lang="en-US" sz="2400" b="0" i="0" dirty="0">
                <a:effectLst/>
              </a:rPr>
              <a:t> vinos del </a:t>
            </a:r>
            <a:r>
              <a:rPr lang="en-US" sz="2400" b="0" i="0" dirty="0" err="1">
                <a:effectLst/>
              </a:rPr>
              <a:t>país</a:t>
            </a:r>
            <a:r>
              <a:rPr lang="en-US" sz="2400" b="0" i="0" dirty="0">
                <a:effectLst/>
              </a:rPr>
              <a:t>. Los </a:t>
            </a:r>
            <a:r>
              <a:rPr lang="en-US" sz="2400" b="0" i="0" dirty="0" err="1">
                <a:effectLst/>
              </a:rPr>
              <a:t>últimos</a:t>
            </a:r>
            <a:r>
              <a:rPr lang="en-US" sz="2400" b="0" i="0" dirty="0">
                <a:effectLst/>
              </a:rPr>
              <a:t> </a:t>
            </a:r>
            <a:r>
              <a:rPr lang="en-US" sz="2400" b="0" i="0" dirty="0" err="1">
                <a:effectLst/>
              </a:rPr>
              <a:t>viñedos</a:t>
            </a:r>
            <a:r>
              <a:rPr lang="en-US" sz="2400" b="0" i="0" dirty="0">
                <a:effectLst/>
              </a:rPr>
              <a:t> </a:t>
            </a:r>
            <a:r>
              <a:rPr lang="en-US" sz="2400" b="0" i="0" dirty="0" err="1">
                <a:effectLst/>
              </a:rPr>
              <a:t>en</a:t>
            </a:r>
            <a:r>
              <a:rPr lang="en-US" sz="2400" b="0" i="0" dirty="0">
                <a:effectLst/>
              </a:rPr>
              <a:t> </a:t>
            </a:r>
            <a:r>
              <a:rPr lang="en-US" sz="2400" b="0" i="0" dirty="0" err="1">
                <a:effectLst/>
              </a:rPr>
              <a:t>reconocerse</a:t>
            </a:r>
            <a:r>
              <a:rPr lang="en-US" sz="2400" b="0" i="0" dirty="0">
                <a:effectLst/>
              </a:rPr>
              <a:t> </a:t>
            </a:r>
            <a:r>
              <a:rPr lang="en-US" sz="2400" b="0" i="0" dirty="0" err="1">
                <a:effectLst/>
              </a:rPr>
              <a:t>como</a:t>
            </a:r>
            <a:r>
              <a:rPr lang="en-US" sz="2400" b="0" i="0" dirty="0">
                <a:effectLst/>
              </a:rPr>
              <a:t> AOC </a:t>
            </a:r>
            <a:r>
              <a:rPr lang="en-US" sz="2400" b="0" i="0" dirty="0" err="1">
                <a:effectLst/>
              </a:rPr>
              <a:t>fueron</a:t>
            </a:r>
            <a:r>
              <a:rPr lang="en-US" sz="2400" b="0" i="0" dirty="0">
                <a:effectLst/>
              </a:rPr>
              <a:t> </a:t>
            </a:r>
            <a:r>
              <a:rPr lang="en-US" sz="2400" b="0" i="0" dirty="0" err="1">
                <a:effectLst/>
              </a:rPr>
              <a:t>los</a:t>
            </a:r>
            <a:r>
              <a:rPr lang="en-US" sz="2400" b="0" i="0" dirty="0">
                <a:effectLst/>
              </a:rPr>
              <a:t> del </a:t>
            </a:r>
            <a:r>
              <a:rPr lang="en-US" sz="2400" b="0" i="0" dirty="0" err="1">
                <a:effectLst/>
              </a:rPr>
              <a:t>Orleanesado</a:t>
            </a:r>
            <a:r>
              <a:rPr lang="en-US" sz="2400" b="0" i="0" dirty="0">
                <a:effectLst/>
              </a:rPr>
              <a:t> </a:t>
            </a:r>
            <a:r>
              <a:rPr lang="en-US" sz="2400" b="0" i="0" dirty="0" err="1">
                <a:effectLst/>
              </a:rPr>
              <a:t>en</a:t>
            </a:r>
            <a:r>
              <a:rPr lang="en-US" sz="2400" b="0" i="0" dirty="0">
                <a:effectLst/>
              </a:rPr>
              <a:t> 2006.</a:t>
            </a:r>
            <a:endParaRPr lang="en-US" sz="2400" dirty="0"/>
          </a:p>
        </p:txBody>
      </p:sp>
      <p:pic>
        <p:nvPicPr>
          <p:cNvPr id="3" name="Picture 2">
            <a:extLst>
              <a:ext uri="{FF2B5EF4-FFF2-40B4-BE49-F238E27FC236}">
                <a16:creationId xmlns:a16="http://schemas.microsoft.com/office/drawing/2014/main" id="{63E536F9-2C44-0E3F-FE35-2AD0FD2EFA23}"/>
              </a:ext>
            </a:extLst>
          </p:cNvPr>
          <p:cNvPicPr>
            <a:picLocks noChangeAspect="1"/>
          </p:cNvPicPr>
          <p:nvPr/>
        </p:nvPicPr>
        <p:blipFill>
          <a:blip r:embed="rId2"/>
          <a:stretch>
            <a:fillRect/>
          </a:stretch>
        </p:blipFill>
        <p:spPr>
          <a:xfrm>
            <a:off x="4742121" y="116958"/>
            <a:ext cx="7368364" cy="6595163"/>
          </a:xfrm>
          <a:prstGeom prst="rect">
            <a:avLst/>
          </a:prstGeom>
        </p:spPr>
      </p:pic>
    </p:spTree>
    <p:extLst>
      <p:ext uri="{BB962C8B-B14F-4D97-AF65-F5344CB8AC3E}">
        <p14:creationId xmlns:p14="http://schemas.microsoft.com/office/powerpoint/2010/main" val="2035493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83F06-3F78-3D09-AF08-73B7E839E506}"/>
              </a:ext>
            </a:extLst>
          </p:cNvPr>
          <p:cNvSpPr txBox="1"/>
          <p:nvPr/>
        </p:nvSpPr>
        <p:spPr>
          <a:xfrm>
            <a:off x="132079" y="2660904"/>
            <a:ext cx="5458967" cy="3547872"/>
          </a:xfrm>
          <a:prstGeom prst="rect">
            <a:avLst/>
          </a:prstGeom>
        </p:spPr>
        <p:txBody>
          <a:bodyPr vert="horz" lIns="91440" tIns="45720" rIns="91440" bIns="45720" rtlCol="0" anchor="t">
            <a:normAutofit fontScale="92500"/>
          </a:bodyPr>
          <a:lstStyle/>
          <a:p>
            <a:pPr>
              <a:lnSpc>
                <a:spcPct val="90000"/>
              </a:lnSpc>
              <a:spcAft>
                <a:spcPts val="600"/>
              </a:spcAft>
            </a:pPr>
            <a:r>
              <a:rPr lang="es-ES" sz="2800" b="1" i="0" dirty="0">
                <a:solidFill>
                  <a:srgbClr val="111827"/>
                </a:solidFill>
                <a:effectLst/>
              </a:rPr>
              <a:t>El </a:t>
            </a:r>
            <a:r>
              <a:rPr lang="es-ES" sz="2800" b="1" i="0" dirty="0" err="1">
                <a:solidFill>
                  <a:srgbClr val="111827"/>
                </a:solidFill>
                <a:effectLst/>
              </a:rPr>
              <a:t>terroir</a:t>
            </a:r>
            <a:r>
              <a:rPr lang="es-ES" sz="2800" b="1" i="0" dirty="0">
                <a:solidFill>
                  <a:srgbClr val="111827"/>
                </a:solidFill>
                <a:effectLst/>
              </a:rPr>
              <a:t>:</a:t>
            </a:r>
          </a:p>
          <a:p>
            <a:pPr marL="342900" indent="-342900">
              <a:lnSpc>
                <a:spcPct val="90000"/>
              </a:lnSpc>
              <a:spcAft>
                <a:spcPts val="600"/>
              </a:spcAft>
              <a:buFont typeface="Wingdings" panose="05000000000000000000" pitchFamily="2" charset="2"/>
              <a:buChar char="§"/>
            </a:pPr>
            <a:r>
              <a:rPr lang="es-ES" sz="2400" b="0" i="0" dirty="0">
                <a:solidFill>
                  <a:srgbClr val="374151"/>
                </a:solidFill>
                <a:effectLst/>
              </a:rPr>
              <a:t>La mayoría de los viñedos se encuentran en las orillas planas y orientadas al sur de los ríos Loira, </a:t>
            </a:r>
            <a:r>
              <a:rPr lang="es-ES" sz="2400" b="0" i="0" dirty="0" err="1">
                <a:solidFill>
                  <a:srgbClr val="374151"/>
                </a:solidFill>
                <a:effectLst/>
              </a:rPr>
              <a:t>Sèvre</a:t>
            </a:r>
            <a:r>
              <a:rPr lang="es-ES" sz="2400" b="0" i="0" dirty="0">
                <a:solidFill>
                  <a:srgbClr val="374151"/>
                </a:solidFill>
                <a:effectLst/>
              </a:rPr>
              <a:t> y Maine. </a:t>
            </a:r>
          </a:p>
          <a:p>
            <a:pPr marL="342900" indent="-342900">
              <a:lnSpc>
                <a:spcPct val="90000"/>
              </a:lnSpc>
              <a:spcAft>
                <a:spcPts val="600"/>
              </a:spcAft>
              <a:buFont typeface="Wingdings" panose="05000000000000000000" pitchFamily="2" charset="2"/>
              <a:buChar char="§"/>
            </a:pPr>
            <a:r>
              <a:rPr lang="es-ES" sz="2400" b="0" i="0" dirty="0">
                <a:solidFill>
                  <a:srgbClr val="374151"/>
                </a:solidFill>
                <a:effectLst/>
              </a:rPr>
              <a:t>El Océano Atlántico está muy cerca, de 6 a 60 millas (10 a 96 km) al oeste, por lo que el clima es marítimo con inviernos fríos, húmedos y tormentosos, primaveras frescas y nubladas, veranos cálidos y húmedos y, a menudo, caídas bravas. </a:t>
            </a:r>
            <a:endParaRPr lang="en-US" sz="2400" dirty="0"/>
          </a:p>
        </p:txBody>
      </p:sp>
      <p:pic>
        <p:nvPicPr>
          <p:cNvPr id="4" name="Picture 3">
            <a:extLst>
              <a:ext uri="{FF2B5EF4-FFF2-40B4-BE49-F238E27FC236}">
                <a16:creationId xmlns:a16="http://schemas.microsoft.com/office/drawing/2014/main" id="{F4FEDDD6-6EBF-1FAA-66DF-49AC5BC0D4FA}"/>
              </a:ext>
            </a:extLst>
          </p:cNvPr>
          <p:cNvPicPr>
            <a:picLocks noChangeAspect="1"/>
          </p:cNvPicPr>
          <p:nvPr/>
        </p:nvPicPr>
        <p:blipFill>
          <a:blip r:embed="rId2"/>
          <a:stretch>
            <a:fillRect/>
          </a:stretch>
        </p:blipFill>
        <p:spPr>
          <a:xfrm>
            <a:off x="6444008" y="2122424"/>
            <a:ext cx="5715457" cy="4624832"/>
          </a:xfrm>
          <a:prstGeom prst="rect">
            <a:avLst/>
          </a:prstGeom>
        </p:spPr>
      </p:pic>
      <p:sp>
        <p:nvSpPr>
          <p:cNvPr id="5" name="Rectangle 1">
            <a:extLst>
              <a:ext uri="{FF2B5EF4-FFF2-40B4-BE49-F238E27FC236}">
                <a16:creationId xmlns:a16="http://schemas.microsoft.com/office/drawing/2014/main" id="{ACEC373F-2027-BAAE-53F9-21E42040D9E3}"/>
              </a:ext>
            </a:extLst>
          </p:cNvPr>
          <p:cNvSpPr>
            <a:spLocks noGrp="1" noChangeArrowheads="1"/>
          </p:cNvSpPr>
          <p:nvPr>
            <p:ph type="title"/>
          </p:nvPr>
        </p:nvSpPr>
        <p:spPr bwMode="auto">
          <a:xfrm>
            <a:off x="273269" y="199065"/>
            <a:ext cx="910464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PR" altLang="en-US" sz="4000" b="1" dirty="0">
                <a:solidFill>
                  <a:srgbClr val="111827"/>
                </a:solidFill>
                <a:latin typeface="+mn-lt"/>
              </a:rPr>
              <a:t>Subregión del Bajo</a:t>
            </a:r>
            <a:r>
              <a:rPr kumimoji="0" lang="es-PR" altLang="en-US" sz="4000" b="1" i="0" u="none" strike="noStrike" cap="none" normalizeH="0" baseline="0" dirty="0">
                <a:ln>
                  <a:noFill/>
                </a:ln>
                <a:solidFill>
                  <a:srgbClr val="111827"/>
                </a:solidFill>
                <a:effectLst/>
                <a:latin typeface="+mn-lt"/>
              </a:rPr>
              <a:t> Loira - </a:t>
            </a:r>
            <a:r>
              <a:rPr kumimoji="0" lang="es-PR" altLang="en-US" sz="4000" b="1" i="0" u="none" strike="noStrike" cap="none" normalizeH="0" baseline="0" dirty="0" err="1">
                <a:ln>
                  <a:noFill/>
                </a:ln>
                <a:solidFill>
                  <a:srgbClr val="111827"/>
                </a:solidFill>
                <a:effectLst/>
                <a:latin typeface="+mn-lt"/>
              </a:rPr>
              <a:t>Pays</a:t>
            </a:r>
            <a:r>
              <a:rPr kumimoji="0" lang="es-PR" altLang="en-US" sz="4000" b="1" i="0" u="none" strike="noStrike" cap="none" normalizeH="0" baseline="0" dirty="0">
                <a:ln>
                  <a:noFill/>
                </a:ln>
                <a:solidFill>
                  <a:srgbClr val="111827"/>
                </a:solidFill>
                <a:effectLst/>
                <a:latin typeface="+mn-lt"/>
              </a:rPr>
              <a:t> </a:t>
            </a:r>
            <a:r>
              <a:rPr kumimoji="0" lang="es-PR" altLang="en-US" sz="4000" b="1" i="0" u="none" strike="noStrike" cap="none" normalizeH="0" baseline="0" dirty="0" err="1">
                <a:ln>
                  <a:noFill/>
                </a:ln>
                <a:solidFill>
                  <a:srgbClr val="111827"/>
                </a:solidFill>
                <a:effectLst/>
                <a:latin typeface="+mn-lt"/>
              </a:rPr>
              <a:t>Nantais</a:t>
            </a:r>
            <a:r>
              <a:rPr kumimoji="0" lang="es-PR" altLang="en-US" sz="4000" b="1" i="0" u="none" strike="noStrike" cap="none" normalizeH="0" baseline="0" dirty="0">
                <a:ln>
                  <a:noFill/>
                </a:ln>
                <a:solidFill>
                  <a:srgbClr val="111827"/>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67126F3E-2F18-E38D-E631-15BBC1477A6A}"/>
              </a:ext>
            </a:extLst>
          </p:cNvPr>
          <p:cNvSpPr txBox="1"/>
          <p:nvPr/>
        </p:nvSpPr>
        <p:spPr>
          <a:xfrm>
            <a:off x="346296" y="1043244"/>
            <a:ext cx="10768744" cy="707886"/>
          </a:xfrm>
          <a:prstGeom prst="rect">
            <a:avLst/>
          </a:prstGeom>
          <a:noFill/>
        </p:spPr>
        <p:txBody>
          <a:bodyPr wrap="square">
            <a:spAutoFit/>
          </a:bodyPr>
          <a:lstStyle/>
          <a:p>
            <a:pPr algn="just"/>
            <a:r>
              <a:rPr lang="es-ES" sz="2000" b="1" i="0" dirty="0">
                <a:solidFill>
                  <a:srgbClr val="374151"/>
                </a:solidFill>
                <a:effectLst/>
              </a:rPr>
              <a:t>El </a:t>
            </a:r>
            <a:r>
              <a:rPr lang="es-ES" sz="2000" b="1" i="0" dirty="0" err="1">
                <a:solidFill>
                  <a:srgbClr val="374151"/>
                </a:solidFill>
                <a:effectLst/>
              </a:rPr>
              <a:t>Pays</a:t>
            </a:r>
            <a:r>
              <a:rPr lang="es-ES" sz="2000" b="1" i="0" dirty="0">
                <a:solidFill>
                  <a:srgbClr val="374151"/>
                </a:solidFill>
                <a:effectLst/>
              </a:rPr>
              <a:t> </a:t>
            </a:r>
            <a:r>
              <a:rPr lang="es-ES" sz="2000" b="1" i="0" dirty="0" err="1">
                <a:solidFill>
                  <a:srgbClr val="374151"/>
                </a:solidFill>
                <a:effectLst/>
              </a:rPr>
              <a:t>Nantais</a:t>
            </a:r>
            <a:r>
              <a:rPr lang="es-ES" sz="2000" b="1" i="0" dirty="0">
                <a:solidFill>
                  <a:srgbClr val="374151"/>
                </a:solidFill>
                <a:effectLst/>
              </a:rPr>
              <a:t> tiene que ver con los vinos blancos</a:t>
            </a:r>
            <a:r>
              <a:rPr lang="es-ES" sz="2000" b="1" i="1" dirty="0">
                <a:solidFill>
                  <a:srgbClr val="374151"/>
                </a:solidFill>
                <a:effectLst/>
              </a:rPr>
              <a:t>, el tipo de vinos blancos que se preparan, cítricos y que rocían el mar en la cara,</a:t>
            </a:r>
            <a:r>
              <a:rPr lang="es-ES" sz="2000" b="1" i="0" dirty="0">
                <a:solidFill>
                  <a:srgbClr val="374151"/>
                </a:solidFill>
                <a:effectLst/>
              </a:rPr>
              <a:t> que gritan por ostras frescas. Este es el país del vino blanco.</a:t>
            </a:r>
            <a:endParaRPr lang="es-PR" sz="2000" b="1" dirty="0"/>
          </a:p>
        </p:txBody>
      </p:sp>
    </p:spTree>
    <p:extLst>
      <p:ext uri="{BB962C8B-B14F-4D97-AF65-F5344CB8AC3E}">
        <p14:creationId xmlns:p14="http://schemas.microsoft.com/office/powerpoint/2010/main" val="890835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ACEC373F-2027-BAAE-53F9-21E42040D9E3}"/>
              </a:ext>
            </a:extLst>
          </p:cNvPr>
          <p:cNvSpPr>
            <a:spLocks noGrp="1" noChangeArrowheads="1"/>
          </p:cNvSpPr>
          <p:nvPr>
            <p:ph type="title"/>
          </p:nvPr>
        </p:nvSpPr>
        <p:spPr bwMode="auto">
          <a:xfrm>
            <a:off x="572493" y="200964"/>
            <a:ext cx="11018520" cy="14719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0000"/>
          </a:bodyPr>
          <a:lstStyle/>
          <a:p>
            <a:pPr marL="0" marR="0" lvl="0" indent="0" fontAlgn="base">
              <a:spcAft>
                <a:spcPct val="0"/>
              </a:spcAft>
              <a:buClrTx/>
              <a:buSzTx/>
              <a:tabLst/>
            </a:pP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 </a:t>
            </a: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Bajo </a:t>
            </a:r>
            <a:r>
              <a:rPr kumimoji="0" lang="en-US" altLang="en-US" sz="5400" b="1" i="0" u="none" strike="noStrike" cap="none" normalizeH="0" baseline="0" dirty="0" err="1">
                <a:ln>
                  <a:noFill/>
                </a:ln>
                <a:effectLst/>
              </a:rPr>
              <a:t>Loira</a:t>
            </a:r>
            <a:r>
              <a:rPr kumimoji="0" lang="en-US" altLang="en-US" sz="5400" b="1" i="0" u="none" strike="noStrike" cap="none" normalizeH="0" baseline="0" dirty="0">
                <a:ln>
                  <a:noFill/>
                </a:ln>
                <a:effectLst/>
              </a:rPr>
              <a:t> - Pays Nantais </a:t>
            </a:r>
          </a:p>
          <a:p>
            <a:pPr marL="0" marR="0" lvl="0" indent="0" fontAlgn="base">
              <a:spcAft>
                <a:spcPct val="0"/>
              </a:spcAft>
              <a:buClrTx/>
              <a:buSzTx/>
              <a:tabLst/>
            </a:pPr>
            <a:endParaRPr kumimoji="0" lang="en-US" altLang="en-US" sz="5400" b="0" i="0" u="none" strike="noStrike" cap="none" normalizeH="0" baseline="0" dirty="0">
              <a:ln>
                <a:noFill/>
              </a:ln>
              <a:effectLst/>
            </a:endParaRP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9B580C-2BE2-3AA9-EF88-D208A05C01D3}"/>
              </a:ext>
            </a:extLst>
          </p:cNvPr>
          <p:cNvSpPr txBox="1"/>
          <p:nvPr/>
        </p:nvSpPr>
        <p:spPr>
          <a:xfrm>
            <a:off x="154114" y="1708423"/>
            <a:ext cx="7060014" cy="502496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s-PR" sz="3000" b="1" i="0" dirty="0">
                <a:effectLst/>
              </a:rPr>
              <a:t>Los suelos: </a:t>
            </a:r>
          </a:p>
          <a:p>
            <a:pPr marL="457200" indent="-457200">
              <a:lnSpc>
                <a:spcPct val="90000"/>
              </a:lnSpc>
              <a:spcAft>
                <a:spcPts val="600"/>
              </a:spcAft>
              <a:buFont typeface="Wingdings" panose="05000000000000000000" pitchFamily="2" charset="2"/>
              <a:buChar char="§"/>
            </a:pPr>
            <a:r>
              <a:rPr lang="es-PR" sz="2600" i="0" dirty="0">
                <a:effectLst/>
              </a:rPr>
              <a:t>Las vides de </a:t>
            </a:r>
            <a:r>
              <a:rPr lang="es-PR" sz="2600" i="0" dirty="0" err="1">
                <a:effectLst/>
              </a:rPr>
              <a:t>Pays</a:t>
            </a:r>
            <a:r>
              <a:rPr lang="es-PR" sz="2600" i="0" dirty="0">
                <a:effectLst/>
              </a:rPr>
              <a:t> </a:t>
            </a:r>
            <a:r>
              <a:rPr lang="es-PR" sz="2600" i="0" dirty="0" err="1">
                <a:effectLst/>
              </a:rPr>
              <a:t>Nantais</a:t>
            </a:r>
            <a:r>
              <a:rPr lang="es-PR" sz="2600" i="0" dirty="0">
                <a:effectLst/>
              </a:rPr>
              <a:t> crecen sobre esquisto </a:t>
            </a:r>
            <a:r>
              <a:rPr lang="es-PR" sz="2600" i="0" dirty="0" err="1">
                <a:effectLst/>
              </a:rPr>
              <a:t>armórico</a:t>
            </a:r>
            <a:r>
              <a:rPr lang="es-PR" sz="2600" i="0" dirty="0">
                <a:effectLst/>
              </a:rPr>
              <a:t> del Macizo, esquisto de mica, gneis (granito metamórfico), arenas de granito, </a:t>
            </a:r>
            <a:r>
              <a:rPr lang="es-PR" sz="2600" i="0" dirty="0" err="1">
                <a:effectLst/>
              </a:rPr>
              <a:t>gabbro</a:t>
            </a:r>
            <a:r>
              <a:rPr lang="es-PR" sz="2600" i="0" dirty="0">
                <a:effectLst/>
              </a:rPr>
              <a:t> (roca ígnea intrusiva), lecho de roca anfibolita con suelos arenosos y pedregosos y están predominantemente en la orilla izquierda del Loira. </a:t>
            </a:r>
          </a:p>
          <a:p>
            <a:pPr marL="457200" indent="-457200">
              <a:lnSpc>
                <a:spcPct val="90000"/>
              </a:lnSpc>
              <a:spcAft>
                <a:spcPts val="600"/>
              </a:spcAft>
              <a:buFont typeface="Wingdings" panose="05000000000000000000" pitchFamily="2" charset="2"/>
              <a:buChar char="§"/>
            </a:pPr>
            <a:r>
              <a:rPr lang="es-PR" sz="2600" i="0" dirty="0">
                <a:effectLst/>
              </a:rPr>
              <a:t>Estos suelos están bien drenados, lo cual es importante para que las vides sobrevivan en este clima húmedo.</a:t>
            </a:r>
          </a:p>
          <a:p>
            <a:pPr marL="457200" indent="-457200">
              <a:lnSpc>
                <a:spcPct val="90000"/>
              </a:lnSpc>
              <a:spcAft>
                <a:spcPts val="600"/>
              </a:spcAft>
              <a:buFont typeface="Wingdings" panose="05000000000000000000" pitchFamily="2" charset="2"/>
              <a:buChar char="§"/>
            </a:pPr>
            <a:r>
              <a:rPr lang="es-PR" sz="2600" i="0" dirty="0">
                <a:effectLst/>
              </a:rPr>
              <a:t>Por cierto, las uvas cultivadas en suelos bien drenados, </a:t>
            </a:r>
            <a:r>
              <a:rPr lang="es-PR" sz="2600" i="0" u="none" strike="noStrike" dirty="0">
                <a:effectLst/>
                <a:hlinkClick r:id="rId2"/>
              </a:rPr>
              <a:t>rocosos y arenosos</a:t>
            </a:r>
            <a:r>
              <a:rPr lang="es-PR" sz="2600" i="0" dirty="0">
                <a:effectLst/>
              </a:rPr>
              <a:t> tienden a producir vinos con alta </a:t>
            </a:r>
            <a:r>
              <a:rPr lang="es-PR" sz="2600" i="0" dirty="0" err="1">
                <a:effectLst/>
              </a:rPr>
              <a:t>mineralidad</a:t>
            </a:r>
            <a:r>
              <a:rPr lang="es-PR" sz="2600" i="0" dirty="0">
                <a:effectLst/>
              </a:rPr>
              <a:t>, cuerpo más ligero que el promedio y aromáticos más audaces.</a:t>
            </a:r>
          </a:p>
          <a:p>
            <a:pPr>
              <a:lnSpc>
                <a:spcPct val="90000"/>
              </a:lnSpc>
              <a:spcAft>
                <a:spcPts val="600"/>
              </a:spcAft>
            </a:pPr>
            <a:br>
              <a:rPr lang="en-US" sz="2000" dirty="0"/>
            </a:br>
            <a:endParaRPr lang="en-US" sz="2000" dirty="0"/>
          </a:p>
        </p:txBody>
      </p:sp>
      <p:sp>
        <p:nvSpPr>
          <p:cNvPr id="8" name="TextBox 7">
            <a:extLst>
              <a:ext uri="{FF2B5EF4-FFF2-40B4-BE49-F238E27FC236}">
                <a16:creationId xmlns:a16="http://schemas.microsoft.com/office/drawing/2014/main" id="{72083F06-3F78-3D09-AF08-73B7E839E506}"/>
              </a:ext>
            </a:extLst>
          </p:cNvPr>
          <p:cNvSpPr txBox="1"/>
          <p:nvPr/>
        </p:nvSpPr>
        <p:spPr>
          <a:xfrm>
            <a:off x="31242" y="2619807"/>
            <a:ext cx="5458967" cy="3547872"/>
          </a:xfrm>
          <a:prstGeom prst="rect">
            <a:avLst/>
          </a:prstGeom>
        </p:spPr>
        <p:txBody>
          <a:bodyPr vert="horz" lIns="91440" tIns="45720" rIns="91440" bIns="45720" rtlCol="0" anchor="t">
            <a:normAutofit/>
          </a:bodyPr>
          <a:lstStyle/>
          <a:p>
            <a:pPr marL="114300" indent="-342900">
              <a:lnSpc>
                <a:spcPct val="90000"/>
              </a:lnSpc>
              <a:spcAft>
                <a:spcPts val="600"/>
              </a:spcAft>
              <a:buFont typeface="Wingdings" panose="05000000000000000000" pitchFamily="2" charset="2"/>
              <a:buChar char="§"/>
            </a:pPr>
            <a:endParaRPr lang="en-US" sz="2400" dirty="0"/>
          </a:p>
        </p:txBody>
      </p:sp>
      <p:pic>
        <p:nvPicPr>
          <p:cNvPr id="3" name="Picture 2">
            <a:extLst>
              <a:ext uri="{FF2B5EF4-FFF2-40B4-BE49-F238E27FC236}">
                <a16:creationId xmlns:a16="http://schemas.microsoft.com/office/drawing/2014/main" id="{02673389-3F1F-6FB4-B3B9-9D4FF3F3021E}"/>
              </a:ext>
            </a:extLst>
          </p:cNvPr>
          <p:cNvPicPr>
            <a:picLocks noChangeAspect="1"/>
          </p:cNvPicPr>
          <p:nvPr/>
        </p:nvPicPr>
        <p:blipFill>
          <a:blip r:embed="rId3"/>
          <a:stretch>
            <a:fillRect/>
          </a:stretch>
        </p:blipFill>
        <p:spPr>
          <a:xfrm>
            <a:off x="7325473" y="1785927"/>
            <a:ext cx="4863479" cy="4627265"/>
          </a:xfrm>
          <a:prstGeom prst="rect">
            <a:avLst/>
          </a:prstGeom>
        </p:spPr>
      </p:pic>
    </p:spTree>
    <p:extLst>
      <p:ext uri="{BB962C8B-B14F-4D97-AF65-F5344CB8AC3E}">
        <p14:creationId xmlns:p14="http://schemas.microsoft.com/office/powerpoint/2010/main" val="235840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ACEC373F-2027-BAAE-53F9-21E42040D9E3}"/>
              </a:ext>
            </a:extLst>
          </p:cNvPr>
          <p:cNvSpPr>
            <a:spLocks noGrp="1" noChangeArrowheads="1"/>
          </p:cNvSpPr>
          <p:nvPr>
            <p:ph type="title"/>
          </p:nvPr>
        </p:nvSpPr>
        <p:spPr bwMode="auto">
          <a:xfrm>
            <a:off x="572493" y="200964"/>
            <a:ext cx="11018520" cy="14719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0000"/>
          </a:bodyPr>
          <a:lstStyle/>
          <a:p>
            <a:pPr marL="0" marR="0" lvl="0" indent="0" fontAlgn="base">
              <a:spcAft>
                <a:spcPct val="0"/>
              </a:spcAft>
              <a:buClrTx/>
              <a:buSzTx/>
              <a:tabLst/>
            </a:pP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 </a:t>
            </a: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Bajo </a:t>
            </a:r>
            <a:r>
              <a:rPr kumimoji="0" lang="en-US" altLang="en-US" sz="5400" b="1" i="0" u="none" strike="noStrike" cap="none" normalizeH="0" baseline="0" dirty="0" err="1">
                <a:ln>
                  <a:noFill/>
                </a:ln>
                <a:effectLst/>
              </a:rPr>
              <a:t>Loira</a:t>
            </a:r>
            <a:r>
              <a:rPr kumimoji="0" lang="en-US" altLang="en-US" sz="5400" b="1" i="0" u="none" strike="noStrike" cap="none" normalizeH="0" baseline="0" dirty="0">
                <a:ln>
                  <a:noFill/>
                </a:ln>
                <a:effectLst/>
              </a:rPr>
              <a:t> - Pays Nantais </a:t>
            </a:r>
          </a:p>
          <a:p>
            <a:pPr marL="0" marR="0" lvl="0" indent="0" fontAlgn="base">
              <a:spcAft>
                <a:spcPct val="0"/>
              </a:spcAft>
              <a:buClrTx/>
              <a:buSzTx/>
              <a:tabLst/>
            </a:pPr>
            <a:endParaRPr kumimoji="0" lang="en-US" altLang="en-US" sz="5400" b="0" i="0" u="none" strike="noStrike" cap="none" normalizeH="0" baseline="0" dirty="0">
              <a:ln>
                <a:noFill/>
              </a:ln>
              <a:effectLst/>
            </a:endParaRPr>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9B580C-2BE2-3AA9-EF88-D208A05C01D3}"/>
              </a:ext>
            </a:extLst>
          </p:cNvPr>
          <p:cNvSpPr txBox="1"/>
          <p:nvPr/>
        </p:nvSpPr>
        <p:spPr>
          <a:xfrm>
            <a:off x="154114" y="1708423"/>
            <a:ext cx="7060014" cy="4119172"/>
          </a:xfrm>
          <a:prstGeom prst="rect">
            <a:avLst/>
          </a:prstGeom>
        </p:spPr>
        <p:txBody>
          <a:bodyPr vert="horz" lIns="91440" tIns="45720" rIns="91440" bIns="45720" rtlCol="0" anchor="t">
            <a:normAutofit/>
          </a:bodyPr>
          <a:lstStyle/>
          <a:p>
            <a:pPr>
              <a:lnSpc>
                <a:spcPct val="90000"/>
              </a:lnSpc>
              <a:spcAft>
                <a:spcPts val="600"/>
              </a:spcAft>
            </a:pPr>
            <a:br>
              <a:rPr lang="en-US" sz="2000" dirty="0"/>
            </a:br>
            <a:endParaRPr lang="en-US" sz="2000" dirty="0"/>
          </a:p>
        </p:txBody>
      </p:sp>
      <p:sp>
        <p:nvSpPr>
          <p:cNvPr id="8" name="TextBox 7">
            <a:extLst>
              <a:ext uri="{FF2B5EF4-FFF2-40B4-BE49-F238E27FC236}">
                <a16:creationId xmlns:a16="http://schemas.microsoft.com/office/drawing/2014/main" id="{72083F06-3F78-3D09-AF08-73B7E839E506}"/>
              </a:ext>
            </a:extLst>
          </p:cNvPr>
          <p:cNvSpPr txBox="1"/>
          <p:nvPr/>
        </p:nvSpPr>
        <p:spPr>
          <a:xfrm>
            <a:off x="31242" y="2619807"/>
            <a:ext cx="5458967" cy="3547872"/>
          </a:xfrm>
          <a:prstGeom prst="rect">
            <a:avLst/>
          </a:prstGeom>
        </p:spPr>
        <p:txBody>
          <a:bodyPr vert="horz" lIns="91440" tIns="45720" rIns="91440" bIns="45720" rtlCol="0" anchor="t">
            <a:normAutofit/>
          </a:bodyPr>
          <a:lstStyle/>
          <a:p>
            <a:pPr marL="114300" indent="-342900">
              <a:lnSpc>
                <a:spcPct val="90000"/>
              </a:lnSpc>
              <a:spcAft>
                <a:spcPts val="600"/>
              </a:spcAft>
              <a:buFont typeface="Wingdings" panose="05000000000000000000" pitchFamily="2" charset="2"/>
              <a:buChar char="§"/>
            </a:pPr>
            <a:endParaRPr lang="en-US" sz="2400" dirty="0"/>
          </a:p>
        </p:txBody>
      </p:sp>
      <p:pic>
        <p:nvPicPr>
          <p:cNvPr id="4" name="Picture 3">
            <a:extLst>
              <a:ext uri="{FF2B5EF4-FFF2-40B4-BE49-F238E27FC236}">
                <a16:creationId xmlns:a16="http://schemas.microsoft.com/office/drawing/2014/main" id="{66FF8974-29FD-FC98-1548-6E4A67F9BB18}"/>
              </a:ext>
            </a:extLst>
          </p:cNvPr>
          <p:cNvPicPr>
            <a:picLocks noChangeAspect="1"/>
          </p:cNvPicPr>
          <p:nvPr/>
        </p:nvPicPr>
        <p:blipFill>
          <a:blip r:embed="rId2"/>
          <a:stretch>
            <a:fillRect/>
          </a:stretch>
        </p:blipFill>
        <p:spPr>
          <a:xfrm>
            <a:off x="7214128" y="2390956"/>
            <a:ext cx="4287976" cy="3749040"/>
          </a:xfrm>
          <a:prstGeom prst="rect">
            <a:avLst/>
          </a:prstGeom>
        </p:spPr>
      </p:pic>
      <p:sp>
        <p:nvSpPr>
          <p:cNvPr id="11" name="TextBox 10">
            <a:extLst>
              <a:ext uri="{FF2B5EF4-FFF2-40B4-BE49-F238E27FC236}">
                <a16:creationId xmlns:a16="http://schemas.microsoft.com/office/drawing/2014/main" id="{DF83E94A-442F-FB41-38CE-64F2F99AB577}"/>
              </a:ext>
            </a:extLst>
          </p:cNvPr>
          <p:cNvSpPr txBox="1"/>
          <p:nvPr/>
        </p:nvSpPr>
        <p:spPr>
          <a:xfrm>
            <a:off x="154114" y="1997839"/>
            <a:ext cx="6277166" cy="4585871"/>
          </a:xfrm>
          <a:prstGeom prst="rect">
            <a:avLst/>
          </a:prstGeom>
          <a:noFill/>
        </p:spPr>
        <p:txBody>
          <a:bodyPr wrap="square">
            <a:spAutoFit/>
          </a:bodyPr>
          <a:lstStyle/>
          <a:p>
            <a:pPr algn="l"/>
            <a:r>
              <a:rPr lang="es-ES" sz="2800" b="1" i="0" dirty="0">
                <a:solidFill>
                  <a:srgbClr val="111827"/>
                </a:solidFill>
                <a:effectLst/>
              </a:rPr>
              <a:t>Variedades de vino</a:t>
            </a:r>
          </a:p>
          <a:p>
            <a:pPr marL="342900" indent="-342900" algn="l">
              <a:buFont typeface="Wingdings" panose="05000000000000000000" pitchFamily="2" charset="2"/>
              <a:buChar char="§"/>
            </a:pPr>
            <a:r>
              <a:rPr lang="es-ES" sz="2400" b="1" i="0" dirty="0">
                <a:solidFill>
                  <a:srgbClr val="111827"/>
                </a:solidFill>
                <a:effectLst/>
              </a:rPr>
              <a:t>Melón de Borgoña (</a:t>
            </a:r>
            <a:r>
              <a:rPr lang="es-ES" sz="2400" b="0" i="0" u="none" strike="noStrike" dirty="0" err="1">
                <a:solidFill>
                  <a:srgbClr val="111827"/>
                </a:solidFill>
                <a:effectLst/>
                <a:hlinkClick r:id="rId3"/>
              </a:rPr>
              <a:t>Muscadet</a:t>
            </a:r>
            <a:r>
              <a:rPr lang="es-ES" sz="2400" b="1" i="0" dirty="0">
                <a:solidFill>
                  <a:srgbClr val="111827"/>
                </a:solidFill>
                <a:effectLst/>
              </a:rPr>
              <a:t>):</a:t>
            </a:r>
            <a:r>
              <a:rPr lang="es-ES" sz="2400" b="0" i="0" dirty="0">
                <a:solidFill>
                  <a:srgbClr val="374151"/>
                </a:solidFill>
                <a:effectLst/>
              </a:rPr>
              <a:t> ¡No está relacionado con la familia Muscat, aunque es primo lejano de </a:t>
            </a:r>
            <a:r>
              <a:rPr lang="es-ES" sz="2400" b="0" i="0" dirty="0" err="1">
                <a:solidFill>
                  <a:srgbClr val="374151"/>
                </a:solidFill>
                <a:effectLst/>
              </a:rPr>
              <a:t>Chardonny</a:t>
            </a:r>
            <a:r>
              <a:rPr lang="es-ES" sz="2400" b="0" i="0" dirty="0">
                <a:solidFill>
                  <a:srgbClr val="374151"/>
                </a:solidFill>
                <a:effectLst/>
              </a:rPr>
              <a:t>! Originalmente fue traído de Borgoña para replantar después de que una helada fría en 1709 matara a un gran número de viñedos del Loira.</a:t>
            </a:r>
          </a:p>
          <a:p>
            <a:pPr marL="342900" indent="-342900" algn="l">
              <a:buFont typeface="Wingdings" panose="05000000000000000000" pitchFamily="2" charset="2"/>
              <a:buChar char="§"/>
            </a:pPr>
            <a:r>
              <a:rPr lang="es-ES" sz="2400" b="1" i="0" dirty="0">
                <a:solidFill>
                  <a:srgbClr val="111827"/>
                </a:solidFill>
                <a:effectLst/>
              </a:rPr>
              <a:t>Folle Blanche:</a:t>
            </a:r>
            <a:r>
              <a:rPr lang="es-ES" sz="2400" b="0" i="0" dirty="0">
                <a:solidFill>
                  <a:srgbClr val="374151"/>
                </a:solidFill>
                <a:effectLst/>
              </a:rPr>
              <a:t> Utilizado en vinos etiquetados con la denominación de origen "Gros </a:t>
            </a:r>
            <a:r>
              <a:rPr lang="es-ES" sz="2400" b="0" i="0" dirty="0" err="1">
                <a:solidFill>
                  <a:srgbClr val="374151"/>
                </a:solidFill>
                <a:effectLst/>
              </a:rPr>
              <a:t>Plant</a:t>
            </a:r>
            <a:r>
              <a:rPr lang="es-ES" sz="2400" b="0" i="0" dirty="0">
                <a:solidFill>
                  <a:srgbClr val="374151"/>
                </a:solidFill>
                <a:effectLst/>
              </a:rPr>
              <a:t> de </a:t>
            </a:r>
            <a:r>
              <a:rPr lang="es-ES" sz="2400" b="0" i="0" dirty="0" err="1">
                <a:solidFill>
                  <a:srgbClr val="374151"/>
                </a:solidFill>
                <a:effectLst/>
              </a:rPr>
              <a:t>Pays</a:t>
            </a:r>
            <a:r>
              <a:rPr lang="es-ES" sz="2400" b="0" i="0" dirty="0">
                <a:solidFill>
                  <a:srgbClr val="374151"/>
                </a:solidFill>
                <a:effectLst/>
              </a:rPr>
              <a:t> </a:t>
            </a:r>
            <a:r>
              <a:rPr lang="es-ES" sz="2400" b="0" i="0" dirty="0" err="1">
                <a:solidFill>
                  <a:srgbClr val="374151"/>
                </a:solidFill>
                <a:effectLst/>
              </a:rPr>
              <a:t>Nantais</a:t>
            </a:r>
            <a:r>
              <a:rPr lang="es-ES" sz="2400" b="0" i="0" dirty="0">
                <a:solidFill>
                  <a:srgbClr val="374151"/>
                </a:solidFill>
                <a:effectLst/>
              </a:rPr>
              <a:t>".</a:t>
            </a:r>
          </a:p>
          <a:p>
            <a:pPr marL="342900" indent="-342900" algn="l">
              <a:buFont typeface="Wingdings" panose="05000000000000000000" pitchFamily="2" charset="2"/>
              <a:buChar char="§"/>
            </a:pPr>
            <a:r>
              <a:rPr lang="es-ES" sz="2400" b="1" i="0" dirty="0" err="1">
                <a:solidFill>
                  <a:srgbClr val="111827"/>
                </a:solidFill>
                <a:effectLst/>
              </a:rPr>
              <a:t>Pinot</a:t>
            </a:r>
            <a:r>
              <a:rPr lang="es-ES" sz="2400" b="1" i="0" dirty="0">
                <a:solidFill>
                  <a:srgbClr val="111827"/>
                </a:solidFill>
                <a:effectLst/>
              </a:rPr>
              <a:t> Gris:</a:t>
            </a:r>
            <a:r>
              <a:rPr lang="es-ES" sz="2400" b="0" i="0" dirty="0">
                <a:solidFill>
                  <a:srgbClr val="374151"/>
                </a:solidFill>
                <a:effectLst/>
              </a:rPr>
              <a:t> Se utiliza en </a:t>
            </a:r>
            <a:r>
              <a:rPr lang="es-ES" sz="2400" b="0" i="0" dirty="0" err="1">
                <a:solidFill>
                  <a:srgbClr val="374151"/>
                </a:solidFill>
                <a:effectLst/>
              </a:rPr>
              <a:t>Coteaux</a:t>
            </a:r>
            <a:r>
              <a:rPr lang="es-ES" sz="2400" b="0" i="0" dirty="0">
                <a:solidFill>
                  <a:srgbClr val="374151"/>
                </a:solidFill>
                <a:effectLst/>
              </a:rPr>
              <a:t> </a:t>
            </a:r>
            <a:r>
              <a:rPr lang="es-ES" sz="2400" b="0" i="0" dirty="0" err="1">
                <a:solidFill>
                  <a:srgbClr val="374151"/>
                </a:solidFill>
                <a:effectLst/>
              </a:rPr>
              <a:t>d'Ancenis</a:t>
            </a:r>
            <a:r>
              <a:rPr lang="es-ES" sz="2400" b="0" i="0" dirty="0">
                <a:solidFill>
                  <a:srgbClr val="374151"/>
                </a:solidFill>
                <a:effectLst/>
              </a:rPr>
              <a:t> </a:t>
            </a:r>
            <a:r>
              <a:rPr lang="es-ES" sz="2400" b="0" i="1" dirty="0" err="1">
                <a:solidFill>
                  <a:srgbClr val="374151"/>
                </a:solidFill>
                <a:effectLst/>
              </a:rPr>
              <a:t>Malvoisie</a:t>
            </a:r>
            <a:r>
              <a:rPr lang="es-ES" sz="2400" b="0" i="0" dirty="0">
                <a:solidFill>
                  <a:srgbClr val="374151"/>
                </a:solidFill>
                <a:effectLst/>
              </a:rPr>
              <a:t> un vino blanco dulce.</a:t>
            </a:r>
          </a:p>
        </p:txBody>
      </p:sp>
    </p:spTree>
    <p:extLst>
      <p:ext uri="{BB962C8B-B14F-4D97-AF65-F5344CB8AC3E}">
        <p14:creationId xmlns:p14="http://schemas.microsoft.com/office/powerpoint/2010/main" val="133049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CEC373F-2027-BAAE-53F9-21E42040D9E3}"/>
              </a:ext>
            </a:extLst>
          </p:cNvPr>
          <p:cNvSpPr>
            <a:spLocks noGrp="1" noChangeArrowheads="1"/>
          </p:cNvSpPr>
          <p:nvPr>
            <p:ph type="title"/>
          </p:nvPr>
        </p:nvSpPr>
        <p:spPr bwMode="auto">
          <a:xfrm>
            <a:off x="838200" y="0"/>
            <a:ext cx="10515600" cy="211327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0000"/>
          </a:bodyPr>
          <a:lstStyle/>
          <a:p>
            <a:pPr marL="0" marR="0" lvl="0" indent="0" algn="ctr" fontAlgn="base">
              <a:spcAft>
                <a:spcPct val="0"/>
              </a:spcAft>
              <a:buClrTx/>
              <a:buSzTx/>
              <a:tabLst/>
            </a:pP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 </a:t>
            </a: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r>
              <a:rPr kumimoji="0" lang="en-US" altLang="en-US" sz="4000" b="1" i="0" u="none" strike="noStrike" cap="none" normalizeH="0" baseline="0" dirty="0">
                <a:ln>
                  <a:noFill/>
                </a:ln>
                <a:effectLst/>
              </a:rPr>
              <a:t>Bajo </a:t>
            </a:r>
            <a:r>
              <a:rPr kumimoji="0" lang="en-US" altLang="en-US" sz="4000" b="1" i="0" u="none" strike="noStrike" cap="none" normalizeH="0" baseline="0" dirty="0" err="1">
                <a:ln>
                  <a:noFill/>
                </a:ln>
                <a:effectLst/>
              </a:rPr>
              <a:t>Loira</a:t>
            </a:r>
            <a:r>
              <a:rPr kumimoji="0" lang="en-US" altLang="en-US" sz="4000" b="1" i="0" u="none" strike="noStrike" cap="none" normalizeH="0" baseline="0" dirty="0">
                <a:ln>
                  <a:noFill/>
                </a:ln>
                <a:effectLst/>
              </a:rPr>
              <a:t> - Pays Nantais y su</a:t>
            </a:r>
            <a:r>
              <a:rPr lang="en-US" altLang="en-US" sz="4000" b="1" dirty="0"/>
              <a:t>s </a:t>
            </a:r>
            <a:r>
              <a:rPr lang="en-US" altLang="en-US" sz="4000" b="1" dirty="0" err="1"/>
              <a:t>denominaciones</a:t>
            </a:r>
            <a:br>
              <a:rPr lang="en-US" altLang="en-US" sz="4000" b="1" dirty="0"/>
            </a:br>
            <a:r>
              <a:rPr lang="en-US" altLang="en-US" b="1" u="sng" dirty="0"/>
              <a:t>Muscadet AOP</a:t>
            </a:r>
            <a:endParaRPr kumimoji="0" lang="en-US" altLang="en-US" sz="4900" b="1" i="0" u="sng" strike="noStrike" cap="none" normalizeH="0" baseline="0" dirty="0">
              <a:ln>
                <a:noFill/>
              </a:ln>
              <a:effectLst/>
            </a:endParaRPr>
          </a:p>
          <a:p>
            <a:pPr marL="0" marR="0" lvl="0" indent="0" fontAlgn="base">
              <a:spcAft>
                <a:spcPct val="0"/>
              </a:spcAft>
              <a:buClrTx/>
              <a:buSzTx/>
              <a:tabLst/>
            </a:pPr>
            <a:endParaRPr kumimoji="0" lang="en-US" altLang="en-US" sz="5400" b="0" i="0" u="none" strike="noStrike" cap="none" normalizeH="0" baseline="0" dirty="0">
              <a:ln>
                <a:noFill/>
              </a:ln>
              <a:effectLst/>
            </a:endParaRPr>
          </a:p>
        </p:txBody>
      </p:sp>
      <p:sp>
        <p:nvSpPr>
          <p:cNvPr id="7" name="Content Placeholder 6">
            <a:extLst>
              <a:ext uri="{FF2B5EF4-FFF2-40B4-BE49-F238E27FC236}">
                <a16:creationId xmlns:a16="http://schemas.microsoft.com/office/drawing/2014/main" id="{1BB70EC8-463D-1DB8-2994-F75C60EA74DD}"/>
              </a:ext>
            </a:extLst>
          </p:cNvPr>
          <p:cNvSpPr>
            <a:spLocks noGrp="1"/>
          </p:cNvSpPr>
          <p:nvPr>
            <p:ph sz="half" idx="1"/>
          </p:nvPr>
        </p:nvSpPr>
        <p:spPr>
          <a:xfrm>
            <a:off x="123127" y="1825625"/>
            <a:ext cx="5972873" cy="4351338"/>
          </a:xfrm>
        </p:spPr>
        <p:txBody>
          <a:bodyPr>
            <a:normAutofit fontScale="85000" lnSpcReduction="20000"/>
          </a:bodyPr>
          <a:lstStyle/>
          <a:p>
            <a:pPr>
              <a:buFont typeface="Wingdings" panose="05000000000000000000" pitchFamily="2" charset="2"/>
              <a:buChar char="§"/>
            </a:pPr>
            <a:r>
              <a:rPr lang="es-ES" b="0" i="0" dirty="0">
                <a:solidFill>
                  <a:srgbClr val="374151"/>
                </a:solidFill>
                <a:effectLst/>
              </a:rPr>
              <a:t>La denominación más grande (en términos de tamaño) en el Valle del Loira contiene varias regiones más enfocadas.</a:t>
            </a:r>
          </a:p>
          <a:p>
            <a:pPr>
              <a:buFont typeface="Wingdings" panose="05000000000000000000" pitchFamily="2" charset="2"/>
              <a:buChar char="§"/>
            </a:pPr>
            <a:r>
              <a:rPr lang="es-ES" b="0" i="0" dirty="0">
                <a:solidFill>
                  <a:srgbClr val="374151"/>
                </a:solidFill>
                <a:effectLst/>
              </a:rPr>
              <a:t> Los vinos etiquetados con </a:t>
            </a:r>
            <a:r>
              <a:rPr lang="es-ES" b="0" i="0" dirty="0" err="1">
                <a:solidFill>
                  <a:srgbClr val="374151"/>
                </a:solidFill>
                <a:effectLst/>
              </a:rPr>
              <a:t>Muscadet</a:t>
            </a:r>
            <a:r>
              <a:rPr lang="es-ES" b="0" i="0" dirty="0">
                <a:solidFill>
                  <a:srgbClr val="374151"/>
                </a:solidFill>
                <a:effectLst/>
              </a:rPr>
              <a:t> AOP son todos elaborados de melón y se disfrutan mejor jóvenes y frescos. </a:t>
            </a:r>
          </a:p>
          <a:p>
            <a:pPr>
              <a:buFont typeface="Wingdings" panose="05000000000000000000" pitchFamily="2" charset="2"/>
              <a:buChar char="§"/>
            </a:pPr>
            <a:r>
              <a:rPr lang="es-ES" b="0" i="0" dirty="0">
                <a:solidFill>
                  <a:srgbClr val="374151"/>
                </a:solidFill>
                <a:effectLst/>
              </a:rPr>
              <a:t>Los vinos </a:t>
            </a:r>
            <a:r>
              <a:rPr lang="es-ES" b="0" i="0" dirty="0" err="1">
                <a:solidFill>
                  <a:srgbClr val="374151"/>
                </a:solidFill>
                <a:effectLst/>
              </a:rPr>
              <a:t>Muscadet</a:t>
            </a:r>
            <a:r>
              <a:rPr lang="es-ES" b="0" i="0" dirty="0">
                <a:solidFill>
                  <a:srgbClr val="374151"/>
                </a:solidFill>
                <a:effectLst/>
              </a:rPr>
              <a:t> AOP son magros, minerales y carecen de fruta, excepto por las sutiles notas de pomelo rosado y pimienta blanca</a:t>
            </a:r>
            <a:r>
              <a:rPr lang="es-ES" sz="2400" b="0" i="0" dirty="0">
                <a:solidFill>
                  <a:srgbClr val="374151"/>
                </a:solidFill>
                <a:effectLst/>
              </a:rPr>
              <a:t>.</a:t>
            </a:r>
            <a:endParaRPr lang="es-PR" sz="2400" dirty="0"/>
          </a:p>
        </p:txBody>
      </p:sp>
      <p:sp>
        <p:nvSpPr>
          <p:cNvPr id="10" name="Content Placeholder 9">
            <a:extLst>
              <a:ext uri="{FF2B5EF4-FFF2-40B4-BE49-F238E27FC236}">
                <a16:creationId xmlns:a16="http://schemas.microsoft.com/office/drawing/2014/main" id="{9568067A-60A7-1A17-D099-64191ED5E264}"/>
              </a:ext>
            </a:extLst>
          </p:cNvPr>
          <p:cNvSpPr>
            <a:spLocks noGrp="1"/>
          </p:cNvSpPr>
          <p:nvPr>
            <p:ph sz="half" idx="2"/>
          </p:nvPr>
        </p:nvSpPr>
        <p:spPr/>
        <p:txBody>
          <a:bodyPr>
            <a:normAutofit fontScale="85000" lnSpcReduction="20000"/>
          </a:bodyPr>
          <a:lstStyle/>
          <a:p>
            <a:pPr>
              <a:buFont typeface="Wingdings" panose="05000000000000000000" pitchFamily="2" charset="2"/>
              <a:buChar char="§"/>
            </a:pPr>
            <a:r>
              <a:rPr lang="es-ES" b="0" i="0" dirty="0">
                <a:solidFill>
                  <a:srgbClr val="374151"/>
                </a:solidFill>
                <a:effectLst/>
              </a:rPr>
              <a:t>Todos los vinos de la región de </a:t>
            </a:r>
            <a:r>
              <a:rPr lang="es-ES" b="0" i="0" dirty="0" err="1">
                <a:solidFill>
                  <a:srgbClr val="374151"/>
                </a:solidFill>
                <a:effectLst/>
              </a:rPr>
              <a:t>Muscadet</a:t>
            </a:r>
            <a:r>
              <a:rPr lang="es-ES" b="0" i="0" dirty="0">
                <a:solidFill>
                  <a:srgbClr val="374151"/>
                </a:solidFill>
                <a:effectLst/>
              </a:rPr>
              <a:t> (excepto </a:t>
            </a:r>
            <a:r>
              <a:rPr lang="es-ES" b="0" i="0" dirty="0" err="1">
                <a:solidFill>
                  <a:srgbClr val="374151"/>
                </a:solidFill>
                <a:effectLst/>
              </a:rPr>
              <a:t>Malvoisie</a:t>
            </a:r>
            <a:r>
              <a:rPr lang="es-ES" b="0" i="0" dirty="0">
                <a:solidFill>
                  <a:srgbClr val="374151"/>
                </a:solidFill>
                <a:effectLst/>
              </a:rPr>
              <a:t>, un vino dulce de </a:t>
            </a:r>
            <a:r>
              <a:rPr lang="es-ES" b="0" i="0" dirty="0" err="1">
                <a:solidFill>
                  <a:srgbClr val="374151"/>
                </a:solidFill>
                <a:effectLst/>
              </a:rPr>
              <a:t>Pinot</a:t>
            </a:r>
            <a:r>
              <a:rPr lang="es-ES" b="0" i="0" dirty="0">
                <a:solidFill>
                  <a:srgbClr val="374151"/>
                </a:solidFill>
                <a:effectLst/>
              </a:rPr>
              <a:t> Gris) envejecen de 6 a 24 meses </a:t>
            </a:r>
            <a:r>
              <a:rPr lang="es-ES" b="0" i="0" u="none" strike="noStrike" dirty="0">
                <a:effectLst/>
                <a:hlinkClick r:id="rId2"/>
              </a:rPr>
              <a:t>sobre sus lías ( "sur lie",</a:t>
            </a:r>
            <a:r>
              <a:rPr lang="es-ES" b="0" i="0" dirty="0">
                <a:solidFill>
                  <a:srgbClr val="374151"/>
                </a:solidFill>
                <a:effectLst/>
              </a:rPr>
              <a:t> para darles una sensación de boca más redonda y flexible.</a:t>
            </a:r>
          </a:p>
          <a:p>
            <a:pPr>
              <a:buFont typeface="Wingdings" panose="05000000000000000000" pitchFamily="2" charset="2"/>
              <a:buChar char="§"/>
            </a:pPr>
            <a:r>
              <a:rPr lang="es-ES" b="0" i="0" dirty="0">
                <a:solidFill>
                  <a:srgbClr val="374151"/>
                </a:solidFill>
                <a:effectLst/>
              </a:rPr>
              <a:t>Envejecer un vino sobre lías es abstenerse de filtrar el vino después de la fermentación y agitar las partículas de levadura muertas a medida que el vino descansa. </a:t>
            </a:r>
          </a:p>
          <a:p>
            <a:pPr>
              <a:buFont typeface="Wingdings" panose="05000000000000000000" pitchFamily="2" charset="2"/>
              <a:buChar char="§"/>
            </a:pPr>
            <a:r>
              <a:rPr lang="es-ES" b="0" i="0" dirty="0">
                <a:solidFill>
                  <a:srgbClr val="374151"/>
                </a:solidFill>
                <a:effectLst/>
              </a:rPr>
              <a:t>Los vinos tienen un sabor más cremoso, pero también a menudo más de los </a:t>
            </a:r>
            <a:r>
              <a:rPr lang="es-ES" b="0" i="0" u="none" strike="noStrike" dirty="0">
                <a:effectLst/>
                <a:hlinkClick r:id="rId3"/>
              </a:rPr>
              <a:t>aromas secundarios</a:t>
            </a:r>
            <a:r>
              <a:rPr lang="es-ES" b="0" i="0" dirty="0">
                <a:solidFill>
                  <a:srgbClr val="374151"/>
                </a:solidFill>
                <a:effectLst/>
              </a:rPr>
              <a:t> y de levadura del queso o la cerveza.</a:t>
            </a:r>
            <a:endParaRPr lang="es-PR" dirty="0"/>
          </a:p>
        </p:txBody>
      </p:sp>
      <p:sp>
        <p:nvSpPr>
          <p:cNvPr id="9" name="TextBox 8">
            <a:extLst>
              <a:ext uri="{FF2B5EF4-FFF2-40B4-BE49-F238E27FC236}">
                <a16:creationId xmlns:a16="http://schemas.microsoft.com/office/drawing/2014/main" id="{DD9B580C-2BE2-3AA9-EF88-D208A05C01D3}"/>
              </a:ext>
            </a:extLst>
          </p:cNvPr>
          <p:cNvSpPr txBox="1"/>
          <p:nvPr/>
        </p:nvSpPr>
        <p:spPr>
          <a:xfrm>
            <a:off x="497840" y="1708423"/>
            <a:ext cx="5384800" cy="4459256"/>
          </a:xfrm>
          <a:prstGeom prst="rect">
            <a:avLst/>
          </a:prstGeom>
        </p:spPr>
        <p:txBody>
          <a:bodyPr vert="horz" lIns="91440" tIns="45720" rIns="91440" bIns="45720" rtlCol="0" anchor="t">
            <a:normAutofit/>
          </a:bodyPr>
          <a:lstStyle/>
          <a:p>
            <a:pPr>
              <a:lnSpc>
                <a:spcPct val="90000"/>
              </a:lnSpc>
              <a:spcAft>
                <a:spcPts val="600"/>
              </a:spcAft>
            </a:pPr>
            <a:br>
              <a:rPr lang="en-US" sz="2000" dirty="0"/>
            </a:br>
            <a:endParaRPr lang="en-US" sz="2000" dirty="0"/>
          </a:p>
        </p:txBody>
      </p:sp>
      <p:sp>
        <p:nvSpPr>
          <p:cNvPr id="8" name="TextBox 7">
            <a:extLst>
              <a:ext uri="{FF2B5EF4-FFF2-40B4-BE49-F238E27FC236}">
                <a16:creationId xmlns:a16="http://schemas.microsoft.com/office/drawing/2014/main" id="{72083F06-3F78-3D09-AF08-73B7E839E506}"/>
              </a:ext>
            </a:extLst>
          </p:cNvPr>
          <p:cNvSpPr txBox="1"/>
          <p:nvPr/>
        </p:nvSpPr>
        <p:spPr>
          <a:xfrm>
            <a:off x="31242" y="2619807"/>
            <a:ext cx="5458967" cy="3547872"/>
          </a:xfrm>
          <a:prstGeom prst="rect">
            <a:avLst/>
          </a:prstGeom>
        </p:spPr>
        <p:txBody>
          <a:bodyPr vert="horz" lIns="91440" tIns="45720" rIns="91440" bIns="45720" rtlCol="0" anchor="t">
            <a:normAutofit/>
          </a:bodyPr>
          <a:lstStyle/>
          <a:p>
            <a:pPr marL="114300" indent="-342900">
              <a:lnSpc>
                <a:spcPct val="90000"/>
              </a:lnSpc>
              <a:spcAft>
                <a:spcPts val="600"/>
              </a:spcAft>
              <a:buFont typeface="Wingdings" panose="05000000000000000000" pitchFamily="2" charset="2"/>
              <a:buChar char="§"/>
            </a:pPr>
            <a:endParaRPr lang="en-US" sz="2400" dirty="0"/>
          </a:p>
        </p:txBody>
      </p:sp>
      <p:pic>
        <p:nvPicPr>
          <p:cNvPr id="13" name="Picture 12">
            <a:extLst>
              <a:ext uri="{FF2B5EF4-FFF2-40B4-BE49-F238E27FC236}">
                <a16:creationId xmlns:a16="http://schemas.microsoft.com/office/drawing/2014/main" id="{12FAD3CF-421D-DE00-BB98-6233BB4B2BBB}"/>
              </a:ext>
            </a:extLst>
          </p:cNvPr>
          <p:cNvPicPr>
            <a:picLocks noChangeAspect="1"/>
          </p:cNvPicPr>
          <p:nvPr/>
        </p:nvPicPr>
        <p:blipFill>
          <a:blip r:embed="rId4"/>
          <a:stretch>
            <a:fillRect/>
          </a:stretch>
        </p:blipFill>
        <p:spPr>
          <a:xfrm>
            <a:off x="3041358" y="4559940"/>
            <a:ext cx="2540736" cy="2298060"/>
          </a:xfrm>
          <a:prstGeom prst="rect">
            <a:avLst/>
          </a:prstGeom>
        </p:spPr>
      </p:pic>
    </p:spTree>
    <p:extLst>
      <p:ext uri="{BB962C8B-B14F-4D97-AF65-F5344CB8AC3E}">
        <p14:creationId xmlns:p14="http://schemas.microsoft.com/office/powerpoint/2010/main" val="3581095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CEC373F-2027-BAAE-53F9-21E42040D9E3}"/>
              </a:ext>
            </a:extLst>
          </p:cNvPr>
          <p:cNvSpPr>
            <a:spLocks noGrp="1" noChangeArrowheads="1"/>
          </p:cNvSpPr>
          <p:nvPr>
            <p:ph type="ctrTitle"/>
          </p:nvPr>
        </p:nvSpPr>
        <p:spPr bwMode="auto">
          <a:xfrm>
            <a:off x="414670" y="574156"/>
            <a:ext cx="10253330" cy="17160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0000"/>
          </a:bodyPr>
          <a:lstStyle/>
          <a:p>
            <a:pPr marL="0" marR="0" lvl="0" indent="0" algn="ctr" fontAlgn="base">
              <a:spcAft>
                <a:spcPct val="0"/>
              </a:spcAft>
              <a:buClrTx/>
              <a:buSzTx/>
              <a:tabLst/>
            </a:pP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r>
              <a:rPr kumimoji="0" lang="en-US" altLang="en-US" sz="5400" b="1" i="0" u="none" strike="noStrike" cap="none" normalizeH="0" baseline="0" dirty="0">
                <a:ln>
                  <a:noFill/>
                </a:ln>
                <a:effectLst/>
              </a:rPr>
              <a:t> </a:t>
            </a: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4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br>
              <a:rPr kumimoji="0" lang="en-US" altLang="en-US" sz="5300" b="1" i="0" u="none" strike="noStrike" cap="none" normalizeH="0" baseline="0" dirty="0">
                <a:ln>
                  <a:noFill/>
                </a:ln>
                <a:effectLst/>
              </a:rPr>
            </a:br>
            <a:r>
              <a:rPr kumimoji="0" lang="en-US" altLang="en-US" sz="4400" b="1" i="0" u="none" strike="noStrike" cap="none" normalizeH="0" baseline="0" dirty="0">
                <a:ln>
                  <a:noFill/>
                </a:ln>
                <a:effectLst/>
                <a:latin typeface="+mn-lt"/>
              </a:rPr>
              <a:t>Bajo </a:t>
            </a:r>
            <a:r>
              <a:rPr kumimoji="0" lang="en-US" altLang="en-US" sz="4400" b="1" i="0" u="none" strike="noStrike" cap="none" normalizeH="0" baseline="0" dirty="0" err="1">
                <a:ln>
                  <a:noFill/>
                </a:ln>
                <a:effectLst/>
                <a:latin typeface="+mn-lt"/>
              </a:rPr>
              <a:t>Loira</a:t>
            </a:r>
            <a:r>
              <a:rPr kumimoji="0" lang="en-US" altLang="en-US" sz="4400" b="1" i="0" u="none" strike="noStrike" cap="none" normalizeH="0" baseline="0" dirty="0">
                <a:ln>
                  <a:noFill/>
                </a:ln>
                <a:effectLst/>
                <a:latin typeface="+mn-lt"/>
              </a:rPr>
              <a:t> - Pays Nantais y su</a:t>
            </a:r>
            <a:r>
              <a:rPr lang="en-US" altLang="en-US" sz="4400" b="1" dirty="0">
                <a:latin typeface="+mn-lt"/>
              </a:rPr>
              <a:t>s </a:t>
            </a:r>
            <a:r>
              <a:rPr lang="en-US" altLang="en-US" sz="4400" b="1" dirty="0" err="1">
                <a:latin typeface="+mn-lt"/>
              </a:rPr>
              <a:t>denominaciones</a:t>
            </a:r>
            <a:br>
              <a:rPr lang="en-US" altLang="en-US" sz="4000" b="1" dirty="0"/>
            </a:br>
            <a:endParaRPr kumimoji="0" lang="en-US" altLang="en-US" sz="4900" b="1" i="0" u="sng" strike="noStrike" cap="none" normalizeH="0" baseline="0" dirty="0">
              <a:ln>
                <a:noFill/>
              </a:ln>
              <a:effectLst/>
            </a:endParaRPr>
          </a:p>
          <a:p>
            <a:pPr marL="0" marR="0" lvl="0" indent="0" fontAlgn="base">
              <a:spcAft>
                <a:spcPct val="0"/>
              </a:spcAft>
              <a:buClrTx/>
              <a:buSzTx/>
              <a:tabLst/>
            </a:pPr>
            <a:endParaRPr kumimoji="0" lang="en-US" altLang="en-US" sz="5400" b="0" i="0" u="none" strike="noStrike" cap="none" normalizeH="0" baseline="0" dirty="0">
              <a:ln>
                <a:noFill/>
              </a:ln>
              <a:effectLst/>
            </a:endParaRPr>
          </a:p>
        </p:txBody>
      </p:sp>
      <p:sp>
        <p:nvSpPr>
          <p:cNvPr id="8" name="TextBox 7">
            <a:extLst>
              <a:ext uri="{FF2B5EF4-FFF2-40B4-BE49-F238E27FC236}">
                <a16:creationId xmlns:a16="http://schemas.microsoft.com/office/drawing/2014/main" id="{72083F06-3F78-3D09-AF08-73B7E839E506}"/>
              </a:ext>
            </a:extLst>
          </p:cNvPr>
          <p:cNvSpPr txBox="1"/>
          <p:nvPr/>
        </p:nvSpPr>
        <p:spPr>
          <a:xfrm>
            <a:off x="31242" y="2619807"/>
            <a:ext cx="5458967" cy="3547872"/>
          </a:xfrm>
          <a:prstGeom prst="rect">
            <a:avLst/>
          </a:prstGeom>
        </p:spPr>
        <p:txBody>
          <a:bodyPr vert="horz" lIns="91440" tIns="45720" rIns="91440" bIns="45720" rtlCol="0" anchor="t">
            <a:normAutofit/>
          </a:bodyPr>
          <a:lstStyle/>
          <a:p>
            <a:pPr marL="114300" indent="-342900">
              <a:lnSpc>
                <a:spcPct val="90000"/>
              </a:lnSpc>
              <a:spcAft>
                <a:spcPts val="600"/>
              </a:spcAft>
              <a:buFont typeface="Wingdings" panose="05000000000000000000" pitchFamily="2" charset="2"/>
              <a:buChar char="§"/>
            </a:pPr>
            <a:endParaRPr lang="en-US" sz="2400" dirty="0"/>
          </a:p>
        </p:txBody>
      </p:sp>
      <p:sp>
        <p:nvSpPr>
          <p:cNvPr id="25" name="TextBox 24">
            <a:extLst>
              <a:ext uri="{FF2B5EF4-FFF2-40B4-BE49-F238E27FC236}">
                <a16:creationId xmlns:a16="http://schemas.microsoft.com/office/drawing/2014/main" id="{17B6B55D-2B32-F0E1-323D-3BC930DDC6D2}"/>
              </a:ext>
            </a:extLst>
          </p:cNvPr>
          <p:cNvSpPr txBox="1"/>
          <p:nvPr/>
        </p:nvSpPr>
        <p:spPr>
          <a:xfrm>
            <a:off x="414670" y="1463045"/>
            <a:ext cx="5539563" cy="5212068"/>
          </a:xfrm>
          <a:prstGeom prst="rect">
            <a:avLst/>
          </a:prstGeom>
          <a:noFill/>
        </p:spPr>
        <p:txBody>
          <a:bodyPr wrap="square">
            <a:spAutoFit/>
          </a:bodyPr>
          <a:lstStyle/>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Muscadet</a:t>
            </a:r>
            <a:r>
              <a:rPr lang="es-PR" sz="2400" dirty="0">
                <a:effectLst/>
                <a:latin typeface="Calibri" panose="020F0502020204030204" pitchFamily="34" charset="0"/>
                <a:ea typeface="Calibri" panose="020F0502020204030204" pitchFamily="34" charset="0"/>
                <a:cs typeface="Calibri" panose="020F0502020204030204" pitchFamily="34" charset="0"/>
              </a:rPr>
              <a:t> </a:t>
            </a:r>
            <a:r>
              <a:rPr lang="es-PR" sz="2400" dirty="0" err="1">
                <a:effectLst/>
                <a:latin typeface="Calibri" panose="020F0502020204030204" pitchFamily="34" charset="0"/>
                <a:ea typeface="Calibri" panose="020F0502020204030204" pitchFamily="34" charset="0"/>
                <a:cs typeface="Calibri" panose="020F0502020204030204" pitchFamily="34" charset="0"/>
              </a:rPr>
              <a:t>Sèvre</a:t>
            </a:r>
            <a:r>
              <a:rPr lang="es-PR" sz="2400" dirty="0">
                <a:effectLst/>
                <a:latin typeface="Calibri" panose="020F0502020204030204" pitchFamily="34" charset="0"/>
                <a:ea typeface="Calibri" panose="020F0502020204030204" pitchFamily="34" charset="0"/>
                <a:cs typeface="Calibri" panose="020F0502020204030204" pitchFamily="34" charset="0"/>
              </a:rPr>
              <a:t> et Maine </a:t>
            </a:r>
            <a:r>
              <a:rPr lang="es-PR" sz="2400" dirty="0" err="1">
                <a:effectLst/>
                <a:latin typeface="Calibri" panose="020F0502020204030204" pitchFamily="34" charset="0"/>
                <a:ea typeface="Calibri" panose="020F0502020204030204" pitchFamily="34" charset="0"/>
                <a:cs typeface="Calibri" panose="020F0502020204030204" pitchFamily="34" charset="0"/>
              </a:rPr>
              <a:t>Clisson</a:t>
            </a:r>
            <a:r>
              <a:rPr lang="es-PR" sz="2400" dirty="0">
                <a:effectLst/>
                <a:latin typeface="Calibri" panose="020F0502020204030204" pitchFamily="34" charset="0"/>
                <a:ea typeface="Calibri" panose="020F0502020204030204" pitchFamily="34" charset="0"/>
                <a:cs typeface="Calibri" panose="020F0502020204030204" pitchFamily="34" charset="0"/>
              </a:rPr>
              <a:t> AOP: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Muscadet </a:t>
            </a:r>
            <a:r>
              <a:rPr lang="en-US" sz="2400" dirty="0" err="1">
                <a:effectLst/>
                <a:latin typeface="Calibri" panose="020F0502020204030204" pitchFamily="34" charset="0"/>
                <a:ea typeface="Calibri" panose="020F0502020204030204" pitchFamily="34" charset="0"/>
                <a:cs typeface="Calibri" panose="020F0502020204030204" pitchFamily="34" charset="0"/>
              </a:rPr>
              <a:t>Sèvre</a:t>
            </a:r>
            <a:r>
              <a:rPr lang="en-US" sz="2400" dirty="0">
                <a:effectLst/>
                <a:latin typeface="Calibri" panose="020F0502020204030204" pitchFamily="34" charset="0"/>
                <a:ea typeface="Calibri" panose="020F0502020204030204" pitchFamily="34" charset="0"/>
                <a:cs typeface="Calibri" panose="020F0502020204030204" pitchFamily="34" charset="0"/>
              </a:rPr>
              <a:t> et Maine Gorges AOP: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Muscadet </a:t>
            </a:r>
            <a:r>
              <a:rPr lang="en-US" sz="2400" dirty="0" err="1">
                <a:effectLst/>
                <a:latin typeface="Calibri" panose="020F0502020204030204" pitchFamily="34" charset="0"/>
                <a:ea typeface="Calibri" panose="020F0502020204030204" pitchFamily="34" charset="0"/>
                <a:cs typeface="Calibri" panose="020F0502020204030204" pitchFamily="34" charset="0"/>
              </a:rPr>
              <a:t>Sèvre</a:t>
            </a:r>
            <a:r>
              <a:rPr lang="en-US" sz="2400" dirty="0">
                <a:effectLst/>
                <a:latin typeface="Calibri" panose="020F0502020204030204" pitchFamily="34" charset="0"/>
                <a:ea typeface="Calibri" panose="020F0502020204030204" pitchFamily="34" charset="0"/>
                <a:cs typeface="Calibri" panose="020F0502020204030204" pitchFamily="34" charset="0"/>
              </a:rPr>
              <a:t> et Main le Pallet AOP: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Goulaine</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Château-Thébaud</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Mouzillon-Tillières</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Monnières</a:t>
            </a:r>
            <a:r>
              <a:rPr lang="es-PR" sz="2400" dirty="0">
                <a:effectLst/>
                <a:latin typeface="Calibri" panose="020F0502020204030204" pitchFamily="34" charset="0"/>
                <a:ea typeface="Calibri" panose="020F0502020204030204" pitchFamily="34" charset="0"/>
                <a:cs typeface="Calibri" panose="020F0502020204030204" pitchFamily="34" charset="0"/>
              </a:rPr>
              <a:t>-Saint </a:t>
            </a:r>
            <a:r>
              <a:rPr lang="es-PR" sz="2400" dirty="0" err="1">
                <a:effectLst/>
                <a:latin typeface="Calibri" panose="020F0502020204030204" pitchFamily="34" charset="0"/>
                <a:ea typeface="Calibri" panose="020F0502020204030204" pitchFamily="34" charset="0"/>
                <a:cs typeface="Calibri" panose="020F0502020204030204" pitchFamily="34" charset="0"/>
              </a:rPr>
              <a:t>Fiacre</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a:effectLst/>
                <a:latin typeface="Calibri" panose="020F0502020204030204" pitchFamily="34" charset="0"/>
                <a:ea typeface="Calibri" panose="020F0502020204030204" pitchFamily="34" charset="0"/>
                <a:cs typeface="Calibri" panose="020F0502020204030204" pitchFamily="34" charset="0"/>
              </a:rPr>
              <a:t>La Haye </a:t>
            </a:r>
            <a:r>
              <a:rPr lang="es-PR" sz="2400" dirty="0" err="1">
                <a:effectLst/>
                <a:latin typeface="Calibri" panose="020F0502020204030204" pitchFamily="34" charset="0"/>
                <a:ea typeface="Calibri" panose="020F0502020204030204" pitchFamily="34" charset="0"/>
                <a:cs typeface="Calibri" panose="020F0502020204030204" pitchFamily="34" charset="0"/>
              </a:rPr>
              <a:t>Foussière</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Vallet</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Champtoceaux</a:t>
            </a:r>
            <a:r>
              <a:rPr lang="es-PR" sz="24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s-PR" sz="2400" dirty="0" err="1">
                <a:effectLst/>
                <a:latin typeface="Calibri" panose="020F0502020204030204" pitchFamily="34" charset="0"/>
                <a:ea typeface="Calibri" panose="020F0502020204030204" pitchFamily="34" charset="0"/>
                <a:cs typeface="Calibri" panose="020F0502020204030204" pitchFamily="34" charset="0"/>
              </a:rPr>
              <a:t>Muscadet</a:t>
            </a:r>
            <a:r>
              <a:rPr lang="es-PR" sz="2400" dirty="0">
                <a:effectLst/>
                <a:latin typeface="Calibri" panose="020F0502020204030204" pitchFamily="34" charset="0"/>
                <a:ea typeface="Calibri" panose="020F0502020204030204" pitchFamily="34" charset="0"/>
                <a:cs typeface="Calibri" panose="020F0502020204030204" pitchFamily="34" charset="0"/>
              </a:rPr>
              <a:t> </a:t>
            </a:r>
            <a:r>
              <a:rPr lang="es-PR" sz="2400" dirty="0" err="1">
                <a:effectLst/>
                <a:latin typeface="Calibri" panose="020F0502020204030204" pitchFamily="34" charset="0"/>
                <a:ea typeface="Calibri" panose="020F0502020204030204" pitchFamily="34" charset="0"/>
                <a:cs typeface="Calibri" panose="020F0502020204030204" pitchFamily="34" charset="0"/>
              </a:rPr>
              <a:t>Coteaux</a:t>
            </a:r>
            <a:r>
              <a:rPr lang="es-PR" sz="2400" dirty="0">
                <a:effectLst/>
                <a:latin typeface="Calibri" panose="020F0502020204030204" pitchFamily="34" charset="0"/>
                <a:ea typeface="Calibri" panose="020F0502020204030204" pitchFamily="34" charset="0"/>
                <a:cs typeface="Calibri" panose="020F0502020204030204" pitchFamily="34" charset="0"/>
              </a:rPr>
              <a:t> de la Loire AOP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Coteaux </a:t>
            </a:r>
            <a:r>
              <a:rPr lang="en-US" sz="2400" dirty="0" err="1">
                <a:effectLst/>
                <a:latin typeface="Calibri" panose="020F0502020204030204" pitchFamily="34" charset="0"/>
                <a:ea typeface="Calibri" panose="020F0502020204030204" pitchFamily="34" charset="0"/>
                <a:cs typeface="Calibri" panose="020F0502020204030204" pitchFamily="34" charset="0"/>
              </a:rPr>
              <a:t>d'Ancenis</a:t>
            </a:r>
            <a:r>
              <a:rPr lang="en-US" sz="2400" dirty="0">
                <a:effectLst/>
                <a:latin typeface="Calibri" panose="020F0502020204030204" pitchFamily="34" charset="0"/>
                <a:ea typeface="Calibri" panose="020F0502020204030204" pitchFamily="34" charset="0"/>
                <a:cs typeface="Calibri" panose="020F0502020204030204" pitchFamily="34" charset="0"/>
              </a:rPr>
              <a:t> AOP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Off-Beat: Fiefs </a:t>
            </a:r>
            <a:r>
              <a:rPr lang="en-US" sz="2400" dirty="0" err="1">
                <a:effectLst/>
                <a:latin typeface="Calibri" panose="020F0502020204030204" pitchFamily="34" charset="0"/>
                <a:ea typeface="Calibri" panose="020F0502020204030204" pitchFamily="34" charset="0"/>
                <a:cs typeface="Calibri" panose="020F0502020204030204" pitchFamily="34" charset="0"/>
              </a:rPr>
              <a:t>Vendéens</a:t>
            </a:r>
            <a:r>
              <a:rPr lang="en-US" sz="2400" dirty="0">
                <a:effectLst/>
                <a:latin typeface="Calibri" panose="020F0502020204030204" pitchFamily="34" charset="0"/>
                <a:ea typeface="Calibri" panose="020F0502020204030204" pitchFamily="34" charset="0"/>
                <a:cs typeface="Calibri" panose="020F0502020204030204" pitchFamily="34" charset="0"/>
              </a:rPr>
              <a:t> AOP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0423825E-3317-F6B2-ABB8-B122C06C83B1}"/>
              </a:ext>
            </a:extLst>
          </p:cNvPr>
          <p:cNvPicPr>
            <a:picLocks noChangeAspect="1"/>
          </p:cNvPicPr>
          <p:nvPr/>
        </p:nvPicPr>
        <p:blipFill rotWithShape="1">
          <a:blip r:embed="rId2"/>
          <a:srcRect t="5720" b="49009"/>
          <a:stretch/>
        </p:blipFill>
        <p:spPr>
          <a:xfrm>
            <a:off x="6946603" y="2358982"/>
            <a:ext cx="4217581" cy="3808697"/>
          </a:xfrm>
          <a:prstGeom prst="rect">
            <a:avLst/>
          </a:prstGeom>
        </p:spPr>
      </p:pic>
    </p:spTree>
    <p:extLst>
      <p:ext uri="{BB962C8B-B14F-4D97-AF65-F5344CB8AC3E}">
        <p14:creationId xmlns:p14="http://schemas.microsoft.com/office/powerpoint/2010/main" val="18511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5B6D2C-7DF3-7122-5613-BFF4F4AA7591}"/>
              </a:ext>
            </a:extLst>
          </p:cNvPr>
          <p:cNvPicPr>
            <a:picLocks noGrp="1" noChangeAspect="1"/>
          </p:cNvPicPr>
          <p:nvPr>
            <p:ph idx="1"/>
          </p:nvPr>
        </p:nvPicPr>
        <p:blipFill>
          <a:blip r:embed="rId2"/>
          <a:stretch>
            <a:fillRect/>
          </a:stretch>
        </p:blipFill>
        <p:spPr>
          <a:xfrm>
            <a:off x="6278550" y="230740"/>
            <a:ext cx="5801784" cy="4872887"/>
          </a:xfrm>
          <a:prstGeom prst="rect">
            <a:avLst/>
          </a:prstGeom>
        </p:spPr>
      </p:pic>
      <p:sp>
        <p:nvSpPr>
          <p:cNvPr id="5" name="Rectangle 1">
            <a:extLst>
              <a:ext uri="{FF2B5EF4-FFF2-40B4-BE49-F238E27FC236}">
                <a16:creationId xmlns:a16="http://schemas.microsoft.com/office/drawing/2014/main" id="{B7F96FA0-FE86-7E9B-4D25-8E2EB51FF40E}"/>
              </a:ext>
            </a:extLst>
          </p:cNvPr>
          <p:cNvSpPr>
            <a:spLocks noGrp="1" noChangeArrowheads="1"/>
          </p:cNvSpPr>
          <p:nvPr>
            <p:ph type="title"/>
          </p:nvPr>
        </p:nvSpPr>
        <p:spPr bwMode="auto">
          <a:xfrm>
            <a:off x="382772" y="196912"/>
            <a:ext cx="102178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111827"/>
                </a:solidFill>
                <a:effectLst/>
                <a:latin typeface="+mn-lt"/>
              </a:rPr>
              <a:t> </a:t>
            </a:r>
            <a:r>
              <a:rPr kumimoji="0" lang="es-PR" altLang="en-US" b="1" i="0" u="none" strike="noStrike" cap="none" normalizeH="0" baseline="0" dirty="0">
                <a:ln>
                  <a:noFill/>
                </a:ln>
                <a:solidFill>
                  <a:srgbClr val="111827"/>
                </a:solidFill>
                <a:effectLst/>
                <a:latin typeface="+mn-lt"/>
              </a:rPr>
              <a:t>Subregión del </a:t>
            </a:r>
            <a:r>
              <a:rPr kumimoji="0" lang="es-PR" altLang="en-US" sz="4800" b="1" i="0" u="none" strike="noStrike" cap="none" normalizeH="0" baseline="0" dirty="0">
                <a:ln>
                  <a:noFill/>
                </a:ln>
                <a:solidFill>
                  <a:srgbClr val="111827"/>
                </a:solidFill>
                <a:effectLst/>
                <a:latin typeface="+mn-lt"/>
              </a:rPr>
              <a:t>Loira Medio</a:t>
            </a:r>
            <a:br>
              <a:rPr kumimoji="0" lang="es-PR" altLang="en-US" sz="3200" b="1" i="0" u="none" strike="noStrike" cap="none" normalizeH="0" baseline="0" dirty="0">
                <a:ln>
                  <a:noFill/>
                </a:ln>
                <a:solidFill>
                  <a:srgbClr val="111827"/>
                </a:solidFill>
                <a:effectLst/>
                <a:latin typeface="+mn-lt"/>
              </a:rPr>
            </a:br>
            <a:r>
              <a:rPr kumimoji="0" lang="es-PR" altLang="en-US" sz="3600" b="1" i="0" u="none" strike="noStrike" cap="none" normalizeH="0" baseline="0" dirty="0">
                <a:ln>
                  <a:noFill/>
                </a:ln>
                <a:solidFill>
                  <a:srgbClr val="111827"/>
                </a:solidFill>
                <a:effectLst/>
                <a:latin typeface="+mn-lt"/>
              </a:rPr>
              <a:t> Anjou, </a:t>
            </a:r>
            <a:r>
              <a:rPr kumimoji="0" lang="es-PR" altLang="en-US" sz="3600" b="1" i="0" u="none" strike="noStrike" cap="none" normalizeH="0" baseline="0" dirty="0" err="1">
                <a:ln>
                  <a:noFill/>
                </a:ln>
                <a:solidFill>
                  <a:srgbClr val="111827"/>
                </a:solidFill>
                <a:effectLst/>
                <a:latin typeface="+mn-lt"/>
              </a:rPr>
              <a:t>Saumur</a:t>
            </a:r>
            <a:r>
              <a:rPr kumimoji="0" lang="es-PR" altLang="en-US" sz="3600" b="1" i="0" u="none" strike="noStrike" cap="none" normalizeH="0" baseline="0" dirty="0">
                <a:ln>
                  <a:noFill/>
                </a:ln>
                <a:solidFill>
                  <a:srgbClr val="111827"/>
                </a:solidFill>
                <a:effectLst/>
                <a:latin typeface="+mn-lt"/>
              </a:rPr>
              <a:t> y Touraine</a:t>
            </a:r>
            <a:endParaRPr kumimoji="0" lang="es-PR" altLang="en-US" sz="3200" b="1" i="0" u="none" strike="noStrike" cap="none" normalizeH="0" baseline="0" dirty="0">
              <a:ln>
                <a:noFill/>
              </a:ln>
              <a:solidFill>
                <a:srgbClr val="111827"/>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55DD8D14-01A9-C8A1-3E08-4EC8DA49270B}"/>
              </a:ext>
            </a:extLst>
          </p:cNvPr>
          <p:cNvSpPr txBox="1"/>
          <p:nvPr/>
        </p:nvSpPr>
        <p:spPr>
          <a:xfrm>
            <a:off x="111666" y="2453059"/>
            <a:ext cx="5984334" cy="3785652"/>
          </a:xfrm>
          <a:prstGeom prst="rect">
            <a:avLst/>
          </a:prstGeom>
          <a:noFill/>
        </p:spPr>
        <p:txBody>
          <a:bodyPr wrap="square">
            <a:spAutoFit/>
          </a:bodyPr>
          <a:lstStyle/>
          <a:p>
            <a:pPr marL="342900" indent="-342900">
              <a:buFont typeface="Wingdings" panose="05000000000000000000" pitchFamily="2" charset="2"/>
              <a:buChar char="§"/>
            </a:pPr>
            <a:r>
              <a:rPr lang="es-ES" sz="2400" b="0" i="0" dirty="0">
                <a:solidFill>
                  <a:srgbClr val="374151"/>
                </a:solidFill>
                <a:effectLst/>
              </a:rPr>
              <a:t>Los viñedos que rodean las ciudades de Angers y Tours se encuentran en algunos de los paisajes más elegantemente impresionantes de toda Francia. </a:t>
            </a:r>
          </a:p>
          <a:p>
            <a:pPr marL="342900" indent="-342900">
              <a:buFont typeface="Wingdings" panose="05000000000000000000" pitchFamily="2" charset="2"/>
              <a:buChar char="§"/>
            </a:pPr>
            <a:endParaRPr lang="es-ES" sz="2400" b="0" i="0" dirty="0">
              <a:solidFill>
                <a:srgbClr val="374151"/>
              </a:solidFill>
              <a:effectLst/>
            </a:endParaRPr>
          </a:p>
          <a:p>
            <a:pPr marL="342900" indent="-342900">
              <a:buFont typeface="Wingdings" panose="05000000000000000000" pitchFamily="2" charset="2"/>
              <a:buChar char="§"/>
            </a:pPr>
            <a:r>
              <a:rPr lang="es-ES" sz="2400" b="0" i="0" dirty="0">
                <a:solidFill>
                  <a:srgbClr val="374151"/>
                </a:solidFill>
                <a:effectLst/>
              </a:rPr>
              <a:t>Aquí es donde Chenin Blanc alcanza su cenit (como en, alucinantemente grande), donde los vinos espumosos gobiernan, y donde el Cabernet </a:t>
            </a:r>
            <a:r>
              <a:rPr lang="es-ES" sz="2400" b="0" i="0" dirty="0" err="1">
                <a:solidFill>
                  <a:srgbClr val="374151"/>
                </a:solidFill>
                <a:effectLst/>
              </a:rPr>
              <a:t>Franc</a:t>
            </a:r>
            <a:r>
              <a:rPr lang="es-ES" sz="2400" b="0" i="0" dirty="0">
                <a:solidFill>
                  <a:srgbClr val="374151"/>
                </a:solidFill>
                <a:effectLst/>
              </a:rPr>
              <a:t> toma el centro del escenario.</a:t>
            </a:r>
            <a:endParaRPr lang="es-PR" sz="2400" dirty="0"/>
          </a:p>
        </p:txBody>
      </p:sp>
    </p:spTree>
    <p:extLst>
      <p:ext uri="{BB962C8B-B14F-4D97-AF65-F5344CB8AC3E}">
        <p14:creationId xmlns:p14="http://schemas.microsoft.com/office/powerpoint/2010/main" val="318690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88A5F-E319-1CFA-5CA7-AEC71F58F4F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5400" b="1" dirty="0">
                <a:latin typeface="+mn-lt"/>
              </a:rPr>
              <a:t>CONTENIDO</a:t>
            </a:r>
            <a:br>
              <a:rPr lang="en-US" sz="5400" b="1" dirty="0">
                <a:latin typeface="+mn-lt"/>
              </a:rPr>
            </a:br>
            <a:r>
              <a:rPr lang="en-US" sz="3600" b="1" dirty="0">
                <a:latin typeface="+mn-lt"/>
              </a:rPr>
              <a:t>Valle del </a:t>
            </a:r>
            <a:r>
              <a:rPr lang="en-US" sz="3600" b="1" dirty="0" err="1">
                <a:latin typeface="+mn-lt"/>
              </a:rPr>
              <a:t>Loira</a:t>
            </a:r>
            <a:endParaRPr lang="en-US" sz="5400" b="1" dirty="0">
              <a:latin typeface="+mn-lt"/>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34A322D-2D76-3E89-CEA8-103B35D5B8B1}"/>
              </a:ext>
            </a:extLst>
          </p:cNvPr>
          <p:cNvSpPr>
            <a:spLocks noGrp="1"/>
          </p:cNvSpPr>
          <p:nvPr>
            <p:ph sz="half" idx="2"/>
          </p:nvPr>
        </p:nvSpPr>
        <p:spPr>
          <a:xfrm>
            <a:off x="233680" y="2872899"/>
            <a:ext cx="4968240" cy="3839222"/>
          </a:xfrm>
        </p:spPr>
        <p:txBody>
          <a:bodyPr vert="horz" lIns="91440" tIns="45720" rIns="91440" bIns="45720" rtlCol="0">
            <a:normAutofit fontScale="92500" lnSpcReduction="20000"/>
          </a:bodyPr>
          <a:lstStyle/>
          <a:p>
            <a:pPr marL="457200"/>
            <a:r>
              <a:rPr lang="es-PR" sz="3000" dirty="0"/>
              <a:t>Mapas </a:t>
            </a:r>
          </a:p>
          <a:p>
            <a:pPr marL="457200"/>
            <a:r>
              <a:rPr lang="es-PR" sz="3000" dirty="0"/>
              <a:t>Historia</a:t>
            </a:r>
          </a:p>
          <a:p>
            <a:pPr marL="457200"/>
            <a:r>
              <a:rPr lang="es-PR" sz="3000" dirty="0"/>
              <a:t>Clima, Suelos y Uvas en general</a:t>
            </a:r>
          </a:p>
          <a:p>
            <a:pPr marL="457200" marR="0" lvl="0" fontAlgn="auto">
              <a:spcBef>
                <a:spcPts val="1000"/>
              </a:spcBef>
              <a:spcAft>
                <a:spcPts val="0"/>
              </a:spcAft>
              <a:buClrTx/>
              <a:buSzTx/>
              <a:tabLst/>
              <a:defRPr/>
            </a:pPr>
            <a:r>
              <a:rPr kumimoji="0" lang="es-PR" sz="3000" i="0" u="none" strike="noStrike" cap="none" spc="0" normalizeH="0" baseline="0" noProof="0" dirty="0">
                <a:ln>
                  <a:noFill/>
                </a:ln>
                <a:effectLst/>
                <a:uLnTx/>
                <a:uFillTx/>
              </a:rPr>
              <a:t>Viticultura y Enología en general</a:t>
            </a:r>
          </a:p>
          <a:p>
            <a:pPr marL="457200" marR="0" lvl="0" fontAlgn="auto">
              <a:spcBef>
                <a:spcPts val="1000"/>
              </a:spcBef>
              <a:spcAft>
                <a:spcPts val="0"/>
              </a:spcAft>
              <a:buClrTx/>
              <a:buSzTx/>
              <a:tabLst/>
              <a:defRPr/>
            </a:pPr>
            <a:r>
              <a:rPr lang="es-PR" sz="3000" dirty="0"/>
              <a:t>Subregiones </a:t>
            </a:r>
            <a:r>
              <a:rPr kumimoji="0" lang="es-PR" sz="3000" i="0" u="none" strike="noStrike" cap="none" spc="0" normalizeH="0" baseline="0" noProof="0" dirty="0">
                <a:ln>
                  <a:noFill/>
                </a:ln>
                <a:effectLst/>
                <a:uLnTx/>
                <a:uFillTx/>
              </a:rPr>
              <a:t>vitivinícolas</a:t>
            </a:r>
          </a:p>
          <a:p>
            <a:pPr marL="457200"/>
            <a:r>
              <a:rPr lang="es-PR" sz="3000" dirty="0"/>
              <a:t>Referencias</a:t>
            </a:r>
          </a:p>
          <a:p>
            <a:pPr marL="457200"/>
            <a:r>
              <a:rPr lang="es-PR" sz="3000" dirty="0"/>
              <a:t>Cata </a:t>
            </a:r>
          </a:p>
          <a:p>
            <a:endParaRPr lang="en-US" sz="2200" dirty="0"/>
          </a:p>
        </p:txBody>
      </p:sp>
      <p:pic>
        <p:nvPicPr>
          <p:cNvPr id="2050" name="Picture 2" descr="See the source image">
            <a:extLst>
              <a:ext uri="{FF2B5EF4-FFF2-40B4-BE49-F238E27FC236}">
                <a16:creationId xmlns:a16="http://schemas.microsoft.com/office/drawing/2014/main" id="{418342C3-73E9-C343-6D05-0207E0A68F3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5722" r="2785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075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5B6D2C-7DF3-7122-5613-BFF4F4AA7591}"/>
              </a:ext>
            </a:extLst>
          </p:cNvPr>
          <p:cNvPicPr>
            <a:picLocks noGrp="1" noChangeAspect="1"/>
          </p:cNvPicPr>
          <p:nvPr>
            <p:ph idx="1"/>
          </p:nvPr>
        </p:nvPicPr>
        <p:blipFill>
          <a:blip r:embed="rId2"/>
          <a:stretch>
            <a:fillRect/>
          </a:stretch>
        </p:blipFill>
        <p:spPr>
          <a:xfrm>
            <a:off x="6278550" y="1315261"/>
            <a:ext cx="5801784" cy="4872887"/>
          </a:xfrm>
          <a:prstGeom prst="rect">
            <a:avLst/>
          </a:prstGeom>
        </p:spPr>
      </p:pic>
      <p:sp>
        <p:nvSpPr>
          <p:cNvPr id="5" name="Rectangle 1">
            <a:extLst>
              <a:ext uri="{FF2B5EF4-FFF2-40B4-BE49-F238E27FC236}">
                <a16:creationId xmlns:a16="http://schemas.microsoft.com/office/drawing/2014/main" id="{B7F96FA0-FE86-7E9B-4D25-8E2EB51FF40E}"/>
              </a:ext>
            </a:extLst>
          </p:cNvPr>
          <p:cNvSpPr>
            <a:spLocks noGrp="1" noChangeArrowheads="1"/>
          </p:cNvSpPr>
          <p:nvPr>
            <p:ph type="title"/>
          </p:nvPr>
        </p:nvSpPr>
        <p:spPr bwMode="auto">
          <a:xfrm>
            <a:off x="838200" y="289243"/>
            <a:ext cx="976246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111827"/>
                </a:solidFill>
                <a:effectLst/>
                <a:latin typeface="+mn-lt"/>
              </a:rPr>
              <a:t> </a:t>
            </a:r>
            <a:r>
              <a:rPr kumimoji="0" lang="en-US" altLang="en-US" sz="4000" b="1" i="0" u="none" strike="noStrike" cap="none" normalizeH="0" baseline="0" dirty="0" err="1">
                <a:ln>
                  <a:noFill/>
                </a:ln>
                <a:solidFill>
                  <a:srgbClr val="111827"/>
                </a:solidFill>
                <a:effectLst/>
                <a:latin typeface="+mn-lt"/>
              </a:rPr>
              <a:t>Loira</a:t>
            </a:r>
            <a:r>
              <a:rPr kumimoji="0" lang="en-US" altLang="en-US" sz="4000" b="1" i="0" u="none" strike="noStrike" cap="none" normalizeH="0" baseline="0" dirty="0">
                <a:ln>
                  <a:noFill/>
                </a:ln>
                <a:solidFill>
                  <a:srgbClr val="111827"/>
                </a:solidFill>
                <a:effectLst/>
                <a:latin typeface="+mn-lt"/>
              </a:rPr>
              <a:t> Medio</a:t>
            </a:r>
            <a:br>
              <a:rPr kumimoji="0" lang="en-US" altLang="en-US" sz="2800" b="1" i="0" u="none" strike="noStrike" cap="none" normalizeH="0" baseline="0" dirty="0">
                <a:ln>
                  <a:noFill/>
                </a:ln>
                <a:solidFill>
                  <a:srgbClr val="111827"/>
                </a:solidFill>
                <a:effectLst/>
                <a:latin typeface="+mn-lt"/>
              </a:rPr>
            </a:br>
            <a:r>
              <a:rPr kumimoji="0" lang="en-US" altLang="en-US" sz="3200" b="1" i="0" u="none" strike="noStrike" cap="none" normalizeH="0" baseline="0" dirty="0">
                <a:ln>
                  <a:noFill/>
                </a:ln>
                <a:solidFill>
                  <a:srgbClr val="111827"/>
                </a:solidFill>
                <a:effectLst/>
                <a:latin typeface="+mn-lt"/>
              </a:rPr>
              <a:t> Anjou, Saumur y Touraine</a:t>
            </a:r>
            <a:endParaRPr kumimoji="0" lang="en-US" altLang="en-US" sz="2800" b="1" i="0" u="none" strike="noStrike" cap="none" normalizeH="0" baseline="0" dirty="0">
              <a:ln>
                <a:noFill/>
              </a:ln>
              <a:solidFill>
                <a:srgbClr val="111827"/>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6EDBACDB-C054-8C64-FB4A-F8BEEDEF72C4}"/>
              </a:ext>
            </a:extLst>
          </p:cNvPr>
          <p:cNvSpPr txBox="1"/>
          <p:nvPr/>
        </p:nvSpPr>
        <p:spPr>
          <a:xfrm>
            <a:off x="111666" y="2232577"/>
            <a:ext cx="6267869" cy="4555093"/>
          </a:xfrm>
          <a:prstGeom prst="rect">
            <a:avLst/>
          </a:prstGeom>
          <a:noFill/>
        </p:spPr>
        <p:txBody>
          <a:bodyPr wrap="square">
            <a:spAutoFit/>
          </a:bodyPr>
          <a:lstStyle/>
          <a:p>
            <a:pPr algn="l"/>
            <a:r>
              <a:rPr lang="es-ES" sz="2800" b="1" i="0" dirty="0">
                <a:solidFill>
                  <a:srgbClr val="111827"/>
                </a:solidFill>
                <a:effectLst/>
              </a:rPr>
              <a:t>El </a:t>
            </a:r>
            <a:r>
              <a:rPr lang="es-ES" sz="2800" b="1" i="0" dirty="0" err="1">
                <a:solidFill>
                  <a:srgbClr val="111827"/>
                </a:solidFill>
                <a:effectLst/>
              </a:rPr>
              <a:t>terroir</a:t>
            </a:r>
            <a:r>
              <a:rPr lang="es-ES" sz="2800" b="1" i="0" dirty="0">
                <a:solidFill>
                  <a:srgbClr val="111827"/>
                </a:solidFill>
                <a:effectLst/>
              </a:rPr>
              <a:t>:</a:t>
            </a:r>
            <a:r>
              <a:rPr lang="es-ES" sz="2800" b="0" i="0" dirty="0">
                <a:solidFill>
                  <a:srgbClr val="374151"/>
                </a:solidFill>
                <a:effectLst/>
              </a:rPr>
              <a:t> </a:t>
            </a:r>
          </a:p>
          <a:p>
            <a:pPr marL="342900" indent="-342900" algn="l">
              <a:buFont typeface="Wingdings" panose="05000000000000000000" pitchFamily="2" charset="2"/>
              <a:buChar char="§"/>
            </a:pPr>
            <a:r>
              <a:rPr lang="es-ES" sz="2400" b="0" i="0" dirty="0">
                <a:solidFill>
                  <a:srgbClr val="374151"/>
                </a:solidFill>
                <a:effectLst/>
              </a:rPr>
              <a:t>El clima marítimo se atenúa a medida que te mueves tierra adentro. Las estaciones y el clima aquí se sienten más definidos y hospitalarios. </a:t>
            </a:r>
          </a:p>
          <a:p>
            <a:pPr marL="342900" indent="-342900" algn="l">
              <a:buFont typeface="Wingdings" panose="05000000000000000000" pitchFamily="2" charset="2"/>
              <a:buChar char="§"/>
            </a:pPr>
            <a:r>
              <a:rPr lang="es-ES" sz="2400" b="0" i="0" dirty="0">
                <a:solidFill>
                  <a:srgbClr val="374151"/>
                </a:solidFill>
                <a:effectLst/>
              </a:rPr>
              <a:t>Esta parte particular del Loira es relativamente plana y es una de las más cálidas de todo el Valle del Loira.</a:t>
            </a:r>
          </a:p>
          <a:p>
            <a:pPr algn="l"/>
            <a:endParaRPr lang="es-ES" dirty="0">
              <a:solidFill>
                <a:srgbClr val="374151"/>
              </a:solidFill>
            </a:endParaRPr>
          </a:p>
          <a:p>
            <a:pPr algn="l"/>
            <a:r>
              <a:rPr lang="es-ES" sz="2800" b="1" i="0" dirty="0">
                <a:solidFill>
                  <a:srgbClr val="111827"/>
                </a:solidFill>
                <a:effectLst/>
              </a:rPr>
              <a:t>Los suelos:</a:t>
            </a:r>
          </a:p>
          <a:p>
            <a:pPr marL="285750" indent="-285750" algn="l">
              <a:buFont typeface="Wingdings" panose="05000000000000000000" pitchFamily="2" charset="2"/>
              <a:buChar char="§"/>
            </a:pPr>
            <a:r>
              <a:rPr lang="es-ES" b="0" i="0" dirty="0">
                <a:solidFill>
                  <a:srgbClr val="374151"/>
                </a:solidFill>
                <a:effectLst/>
              </a:rPr>
              <a:t> </a:t>
            </a:r>
            <a:r>
              <a:rPr lang="es-ES" sz="2400" b="0" i="0" dirty="0">
                <a:solidFill>
                  <a:srgbClr val="374151"/>
                </a:solidFill>
                <a:effectLst/>
              </a:rPr>
              <a:t>Hay una miríada de suelos dentro de las 5 subregiones del Loira Medio:</a:t>
            </a:r>
            <a:endParaRPr lang="es-ES" b="0" i="0" dirty="0">
              <a:solidFill>
                <a:srgbClr val="374151"/>
              </a:solidFill>
              <a:effectLst/>
            </a:endParaRPr>
          </a:p>
        </p:txBody>
      </p:sp>
    </p:spTree>
    <p:extLst>
      <p:ext uri="{BB962C8B-B14F-4D97-AF65-F5344CB8AC3E}">
        <p14:creationId xmlns:p14="http://schemas.microsoft.com/office/powerpoint/2010/main" val="279423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5B6D2C-7DF3-7122-5613-BFF4F4AA7591}"/>
              </a:ext>
            </a:extLst>
          </p:cNvPr>
          <p:cNvPicPr>
            <a:picLocks noGrp="1" noChangeAspect="1"/>
          </p:cNvPicPr>
          <p:nvPr>
            <p:ph idx="1"/>
          </p:nvPr>
        </p:nvPicPr>
        <p:blipFill>
          <a:blip r:embed="rId2"/>
          <a:stretch>
            <a:fillRect/>
          </a:stretch>
        </p:blipFill>
        <p:spPr>
          <a:xfrm>
            <a:off x="8193127" y="826705"/>
            <a:ext cx="3998873" cy="3358632"/>
          </a:xfrm>
          <a:prstGeom prst="rect">
            <a:avLst/>
          </a:prstGeom>
        </p:spPr>
      </p:pic>
      <p:sp>
        <p:nvSpPr>
          <p:cNvPr id="5" name="Rectangle 1">
            <a:extLst>
              <a:ext uri="{FF2B5EF4-FFF2-40B4-BE49-F238E27FC236}">
                <a16:creationId xmlns:a16="http://schemas.microsoft.com/office/drawing/2014/main" id="{B7F96FA0-FE86-7E9B-4D25-8E2EB51FF40E}"/>
              </a:ext>
            </a:extLst>
          </p:cNvPr>
          <p:cNvSpPr>
            <a:spLocks noGrp="1" noChangeArrowheads="1"/>
          </p:cNvSpPr>
          <p:nvPr>
            <p:ph type="title"/>
          </p:nvPr>
        </p:nvSpPr>
        <p:spPr bwMode="auto">
          <a:xfrm>
            <a:off x="0" y="300996"/>
            <a:ext cx="7442791"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111827"/>
                </a:solidFill>
                <a:effectLst/>
                <a:latin typeface="+mn-lt"/>
              </a:rPr>
              <a:t> </a:t>
            </a:r>
            <a:r>
              <a:rPr kumimoji="0" lang="en-US" altLang="en-US" b="1" i="0" u="none" strike="noStrike" cap="none" normalizeH="0" baseline="0" dirty="0" err="1">
                <a:ln>
                  <a:noFill/>
                </a:ln>
                <a:solidFill>
                  <a:srgbClr val="111827"/>
                </a:solidFill>
                <a:effectLst/>
                <a:latin typeface="+mn-lt"/>
              </a:rPr>
              <a:t>Loira</a:t>
            </a:r>
            <a:r>
              <a:rPr kumimoji="0" lang="en-US" altLang="en-US" b="1" i="0" u="none" strike="noStrike" cap="none" normalizeH="0" baseline="0" dirty="0">
                <a:ln>
                  <a:noFill/>
                </a:ln>
                <a:solidFill>
                  <a:srgbClr val="111827"/>
                </a:solidFill>
                <a:effectLst/>
                <a:latin typeface="+mn-lt"/>
              </a:rPr>
              <a:t> Medio</a:t>
            </a:r>
            <a:br>
              <a:rPr kumimoji="0" lang="en-US" altLang="en-US" sz="2800" b="1" i="0" u="none" strike="noStrike" cap="none" normalizeH="0" baseline="0" dirty="0">
                <a:ln>
                  <a:noFill/>
                </a:ln>
                <a:solidFill>
                  <a:srgbClr val="111827"/>
                </a:solidFill>
                <a:effectLst/>
                <a:latin typeface="+mn-lt"/>
              </a:rPr>
            </a:br>
            <a:r>
              <a:rPr kumimoji="0" lang="en-US" altLang="en-US" sz="3200" b="1" i="0" u="none" strike="noStrike" cap="none" normalizeH="0" baseline="0" dirty="0">
                <a:ln>
                  <a:noFill/>
                </a:ln>
                <a:solidFill>
                  <a:srgbClr val="111827"/>
                </a:solidFill>
                <a:effectLst/>
                <a:latin typeface="+mn-lt"/>
              </a:rPr>
              <a:t> Anjou, Saumur y Touraine</a:t>
            </a:r>
            <a:endParaRPr kumimoji="0" lang="en-US" altLang="en-US" sz="2800" b="1" i="0" u="none" strike="noStrike" cap="none" normalizeH="0" baseline="0" dirty="0">
              <a:ln>
                <a:noFill/>
              </a:ln>
              <a:solidFill>
                <a:srgbClr val="111827"/>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8EF5BC4-C52C-23F9-4B71-F54A002BF949}"/>
              </a:ext>
            </a:extLst>
          </p:cNvPr>
          <p:cNvSpPr txBox="1"/>
          <p:nvPr/>
        </p:nvSpPr>
        <p:spPr>
          <a:xfrm>
            <a:off x="127586" y="1738514"/>
            <a:ext cx="8495413" cy="4893647"/>
          </a:xfrm>
          <a:prstGeom prst="rect">
            <a:avLst/>
          </a:prstGeom>
          <a:noFill/>
        </p:spPr>
        <p:txBody>
          <a:bodyPr wrap="square">
            <a:spAutoFit/>
          </a:bodyPr>
          <a:lstStyle/>
          <a:p>
            <a:pPr marL="342900" indent="-342900" algn="l">
              <a:buFont typeface="Wingdings" panose="05000000000000000000" pitchFamily="2" charset="2"/>
              <a:buChar char="§"/>
            </a:pPr>
            <a:r>
              <a:rPr lang="es-ES" sz="2400" b="1" i="0" dirty="0">
                <a:solidFill>
                  <a:srgbClr val="111827"/>
                </a:solidFill>
                <a:effectLst/>
              </a:rPr>
              <a:t>Anjou:</a:t>
            </a:r>
            <a:r>
              <a:rPr lang="es-ES" sz="2400" b="0" i="0" dirty="0">
                <a:solidFill>
                  <a:srgbClr val="374151"/>
                </a:solidFill>
                <a:effectLst/>
              </a:rPr>
              <a:t> Las manchas occidentales muestran suelos de esquisto oscuro conocidos como "Anjou </a:t>
            </a:r>
            <a:r>
              <a:rPr lang="es-ES" sz="2400" b="0" i="0" dirty="0" err="1">
                <a:solidFill>
                  <a:srgbClr val="374151"/>
                </a:solidFill>
                <a:effectLst/>
              </a:rPr>
              <a:t>Noir</a:t>
            </a:r>
            <a:r>
              <a:rPr lang="es-ES" sz="2400" b="0" i="0" dirty="0">
                <a:solidFill>
                  <a:srgbClr val="374151"/>
                </a:solidFill>
                <a:effectLst/>
              </a:rPr>
              <a:t>" que dan como resultado vinos más potentes y estructurados. Es imposible cavar, por lo que las bodegas están sobre el suelo. La parte oriental muestra piedra caliza salpicada de ostras conocida como "</a:t>
            </a:r>
            <a:r>
              <a:rPr lang="es-ES" sz="2400" b="0" i="0" dirty="0" err="1">
                <a:solidFill>
                  <a:srgbClr val="374151"/>
                </a:solidFill>
                <a:effectLst/>
              </a:rPr>
              <a:t>tuffeau</a:t>
            </a:r>
            <a:r>
              <a:rPr lang="es-ES" sz="2400" b="0" i="0" dirty="0">
                <a:solidFill>
                  <a:srgbClr val="374151"/>
                </a:solidFill>
                <a:effectLst/>
              </a:rPr>
              <a:t> </a:t>
            </a:r>
            <a:r>
              <a:rPr lang="es-ES" sz="2400" b="0" i="0" dirty="0" err="1">
                <a:solidFill>
                  <a:srgbClr val="374151"/>
                </a:solidFill>
                <a:effectLst/>
              </a:rPr>
              <a:t>blanc</a:t>
            </a:r>
            <a:r>
              <a:rPr lang="es-ES" sz="2400" b="0" i="0" dirty="0">
                <a:solidFill>
                  <a:srgbClr val="374151"/>
                </a:solidFill>
                <a:effectLst/>
              </a:rPr>
              <a:t>". Estas cosas se desmoronan fácilmente, por lo que hay muchas bodegas ideales para la elaboración de vinos espumosos.</a:t>
            </a:r>
          </a:p>
          <a:p>
            <a:pPr marL="342900" indent="-342900" algn="l">
              <a:buFont typeface="Wingdings" panose="05000000000000000000" pitchFamily="2" charset="2"/>
              <a:buChar char="§"/>
            </a:pPr>
            <a:endParaRPr lang="es-ES" sz="2400" b="0" i="0" dirty="0">
              <a:solidFill>
                <a:srgbClr val="374151"/>
              </a:solidFill>
              <a:effectLst/>
            </a:endParaRPr>
          </a:p>
          <a:p>
            <a:pPr marL="342900" indent="-342900" algn="l">
              <a:buFont typeface="Wingdings" panose="05000000000000000000" pitchFamily="2" charset="2"/>
              <a:buChar char="§"/>
            </a:pPr>
            <a:r>
              <a:rPr lang="es-ES" sz="2400" b="1" i="0" dirty="0" err="1">
                <a:solidFill>
                  <a:srgbClr val="111827"/>
                </a:solidFill>
                <a:effectLst/>
              </a:rPr>
              <a:t>Saumur</a:t>
            </a:r>
            <a:r>
              <a:rPr lang="es-ES" sz="2400" b="1" i="0" dirty="0">
                <a:solidFill>
                  <a:srgbClr val="111827"/>
                </a:solidFill>
                <a:effectLst/>
              </a:rPr>
              <a:t>:</a:t>
            </a:r>
            <a:r>
              <a:rPr lang="es-ES" sz="2400" b="0" i="0" dirty="0">
                <a:solidFill>
                  <a:srgbClr val="374151"/>
                </a:solidFill>
                <a:effectLst/>
              </a:rPr>
              <a:t> En el centro de Anjou-</a:t>
            </a:r>
            <a:r>
              <a:rPr lang="es-ES" sz="2400" b="0" i="0" dirty="0" err="1">
                <a:solidFill>
                  <a:srgbClr val="374151"/>
                </a:solidFill>
                <a:effectLst/>
              </a:rPr>
              <a:t>Saumur</a:t>
            </a:r>
            <a:r>
              <a:rPr lang="es-ES" sz="2400" b="0" i="0" dirty="0">
                <a:solidFill>
                  <a:srgbClr val="374151"/>
                </a:solidFill>
                <a:effectLst/>
              </a:rPr>
              <a:t> se encuentra </a:t>
            </a:r>
            <a:r>
              <a:rPr lang="es-ES" sz="2400" b="0" i="0" dirty="0" err="1">
                <a:solidFill>
                  <a:srgbClr val="374151"/>
                </a:solidFill>
                <a:effectLst/>
              </a:rPr>
              <a:t>Layon</a:t>
            </a:r>
            <a:r>
              <a:rPr lang="es-ES" sz="2400" b="0" i="0" dirty="0">
                <a:solidFill>
                  <a:srgbClr val="374151"/>
                </a:solidFill>
                <a:effectLst/>
              </a:rPr>
              <a:t>. Es una de las mejores condiciones climáticas del mundo para la </a:t>
            </a:r>
            <a:r>
              <a:rPr lang="es-ES" sz="2400" b="0" i="0" u="none" strike="noStrike" dirty="0">
                <a:solidFill>
                  <a:srgbClr val="374151"/>
                </a:solidFill>
                <a:effectLst/>
                <a:hlinkClick r:id="rId3"/>
              </a:rPr>
              <a:t>"podredumbre noble"</a:t>
            </a:r>
            <a:r>
              <a:rPr lang="es-ES" sz="2400" b="0" i="0" dirty="0">
                <a:solidFill>
                  <a:srgbClr val="374151"/>
                </a:solidFill>
                <a:effectLst/>
              </a:rPr>
              <a:t> (niebla matutina, Chenin Blanc, vientos secos "</a:t>
            </a:r>
            <a:r>
              <a:rPr lang="es-ES" sz="2400" b="0" i="0" dirty="0" err="1">
                <a:solidFill>
                  <a:srgbClr val="374151"/>
                </a:solidFill>
                <a:effectLst/>
              </a:rPr>
              <a:t>foehn</a:t>
            </a:r>
            <a:r>
              <a:rPr lang="es-ES" sz="2400" b="0" i="0" dirty="0">
                <a:solidFill>
                  <a:srgbClr val="374151"/>
                </a:solidFill>
                <a:effectLst/>
              </a:rPr>
              <a:t>") y, por lo tanto, el primer vino dulce Grand </a:t>
            </a:r>
            <a:r>
              <a:rPr lang="es-ES" sz="2400" b="0" i="0" dirty="0" err="1">
                <a:solidFill>
                  <a:srgbClr val="374151"/>
                </a:solidFill>
                <a:effectLst/>
              </a:rPr>
              <a:t>Cru</a:t>
            </a:r>
            <a:r>
              <a:rPr lang="es-ES" sz="2400" b="0" i="0" dirty="0">
                <a:solidFill>
                  <a:srgbClr val="374151"/>
                </a:solidFill>
                <a:effectLst/>
              </a:rPr>
              <a:t> del Loira: </a:t>
            </a:r>
            <a:r>
              <a:rPr lang="es-ES" sz="2400" b="0" i="0" dirty="0" err="1">
                <a:solidFill>
                  <a:srgbClr val="374151"/>
                </a:solidFill>
                <a:effectLst/>
              </a:rPr>
              <a:t>Quarts</a:t>
            </a:r>
            <a:r>
              <a:rPr lang="es-ES" sz="2400" b="0" i="0" dirty="0">
                <a:solidFill>
                  <a:srgbClr val="374151"/>
                </a:solidFill>
                <a:effectLst/>
              </a:rPr>
              <a:t> de </a:t>
            </a:r>
            <a:r>
              <a:rPr lang="es-ES" sz="2400" b="0" i="0" dirty="0" err="1">
                <a:solidFill>
                  <a:srgbClr val="374151"/>
                </a:solidFill>
                <a:effectLst/>
              </a:rPr>
              <a:t>Chaume</a:t>
            </a:r>
            <a:r>
              <a:rPr lang="es-ES" sz="2400" b="0" i="0" dirty="0">
                <a:solidFill>
                  <a:srgbClr val="374151"/>
                </a:solidFill>
                <a:effectLst/>
              </a:rPr>
              <a:t> se encuentra aquí.</a:t>
            </a:r>
          </a:p>
        </p:txBody>
      </p:sp>
    </p:spTree>
    <p:extLst>
      <p:ext uri="{BB962C8B-B14F-4D97-AF65-F5344CB8AC3E}">
        <p14:creationId xmlns:p14="http://schemas.microsoft.com/office/powerpoint/2010/main" val="3901215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5B6D2C-7DF3-7122-5613-BFF4F4AA7591}"/>
              </a:ext>
            </a:extLst>
          </p:cNvPr>
          <p:cNvPicPr>
            <a:picLocks noGrp="1" noChangeAspect="1"/>
          </p:cNvPicPr>
          <p:nvPr>
            <p:ph idx="1"/>
          </p:nvPr>
        </p:nvPicPr>
        <p:blipFill>
          <a:blip r:embed="rId2"/>
          <a:stretch>
            <a:fillRect/>
          </a:stretch>
        </p:blipFill>
        <p:spPr>
          <a:xfrm>
            <a:off x="8373167" y="26578"/>
            <a:ext cx="3823137" cy="3211032"/>
          </a:xfrm>
          <a:prstGeom prst="rect">
            <a:avLst/>
          </a:prstGeom>
        </p:spPr>
      </p:pic>
      <p:sp>
        <p:nvSpPr>
          <p:cNvPr id="5" name="Rectangle 1">
            <a:extLst>
              <a:ext uri="{FF2B5EF4-FFF2-40B4-BE49-F238E27FC236}">
                <a16:creationId xmlns:a16="http://schemas.microsoft.com/office/drawing/2014/main" id="{B7F96FA0-FE86-7E9B-4D25-8E2EB51FF40E}"/>
              </a:ext>
            </a:extLst>
          </p:cNvPr>
          <p:cNvSpPr>
            <a:spLocks noGrp="1" noChangeArrowheads="1"/>
          </p:cNvSpPr>
          <p:nvPr>
            <p:ph type="title"/>
          </p:nvPr>
        </p:nvSpPr>
        <p:spPr bwMode="auto">
          <a:xfrm>
            <a:off x="765544" y="335410"/>
            <a:ext cx="654965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111827"/>
                </a:solidFill>
                <a:effectLst/>
                <a:latin typeface="+mn-lt"/>
              </a:rPr>
              <a:t> </a:t>
            </a:r>
            <a:r>
              <a:rPr kumimoji="0" lang="en-US" altLang="en-US" b="1" i="0" u="none" strike="noStrike" cap="none" normalizeH="0" baseline="0" dirty="0" err="1">
                <a:ln>
                  <a:noFill/>
                </a:ln>
                <a:solidFill>
                  <a:srgbClr val="111827"/>
                </a:solidFill>
                <a:effectLst/>
                <a:latin typeface="+mn-lt"/>
              </a:rPr>
              <a:t>Loira</a:t>
            </a:r>
            <a:r>
              <a:rPr kumimoji="0" lang="en-US" altLang="en-US" b="1" i="0" u="none" strike="noStrike" cap="none" normalizeH="0" baseline="0" dirty="0">
                <a:ln>
                  <a:noFill/>
                </a:ln>
                <a:solidFill>
                  <a:srgbClr val="111827"/>
                </a:solidFill>
                <a:effectLst/>
                <a:latin typeface="+mn-lt"/>
              </a:rPr>
              <a:t> Medio</a:t>
            </a:r>
            <a:br>
              <a:rPr kumimoji="0" lang="en-US" altLang="en-US" sz="2800" b="1" i="0" u="none" strike="noStrike" cap="none" normalizeH="0" baseline="0" dirty="0">
                <a:ln>
                  <a:noFill/>
                </a:ln>
                <a:solidFill>
                  <a:srgbClr val="111827"/>
                </a:solidFill>
                <a:effectLst/>
                <a:latin typeface="+mn-lt"/>
              </a:rPr>
            </a:br>
            <a:r>
              <a:rPr kumimoji="0" lang="en-US" altLang="en-US" sz="4000" b="1" i="0" u="none" strike="noStrike" cap="none" normalizeH="0" baseline="0" dirty="0">
                <a:ln>
                  <a:noFill/>
                </a:ln>
                <a:solidFill>
                  <a:srgbClr val="111827"/>
                </a:solidFill>
                <a:effectLst/>
                <a:latin typeface="+mn-lt"/>
              </a:rPr>
              <a:t> </a:t>
            </a:r>
            <a:r>
              <a:rPr kumimoji="0" lang="en-US" altLang="en-US" sz="3200" b="1" i="0" u="none" strike="noStrike" cap="none" normalizeH="0" baseline="0" dirty="0">
                <a:ln>
                  <a:noFill/>
                </a:ln>
                <a:solidFill>
                  <a:srgbClr val="111827"/>
                </a:solidFill>
                <a:effectLst/>
                <a:latin typeface="+mn-lt"/>
              </a:rPr>
              <a:t>Anjou, Saumur y Touraine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8EF5BC4-C52C-23F9-4B71-F54A002BF949}"/>
              </a:ext>
            </a:extLst>
          </p:cNvPr>
          <p:cNvSpPr txBox="1"/>
          <p:nvPr/>
        </p:nvSpPr>
        <p:spPr>
          <a:xfrm>
            <a:off x="127586" y="2174447"/>
            <a:ext cx="8495413" cy="4154984"/>
          </a:xfrm>
          <a:prstGeom prst="rect">
            <a:avLst/>
          </a:prstGeom>
          <a:noFill/>
        </p:spPr>
        <p:txBody>
          <a:bodyPr wrap="square">
            <a:spAutoFit/>
          </a:bodyPr>
          <a:lstStyle/>
          <a:p>
            <a:pPr marL="342900" indent="-342900" algn="l">
              <a:buFont typeface="Wingdings" panose="05000000000000000000" pitchFamily="2" charset="2"/>
              <a:buChar char="§"/>
            </a:pPr>
            <a:r>
              <a:rPr lang="es-ES" sz="2400" b="1" i="0" dirty="0">
                <a:solidFill>
                  <a:srgbClr val="111827"/>
                </a:solidFill>
                <a:effectLst/>
              </a:rPr>
              <a:t>Touraine:</a:t>
            </a:r>
            <a:r>
              <a:rPr lang="es-ES" sz="2400" b="0" i="0" dirty="0">
                <a:solidFill>
                  <a:srgbClr val="374151"/>
                </a:solidFill>
                <a:effectLst/>
              </a:rPr>
              <a:t> Touraine se encuentra en la cuenca de París y, por lo tanto, está llena de piedra caliza (también conocida como "</a:t>
            </a:r>
            <a:r>
              <a:rPr lang="es-ES" sz="2400" b="0" i="0" dirty="0" err="1">
                <a:solidFill>
                  <a:srgbClr val="374151"/>
                </a:solidFill>
                <a:effectLst/>
              </a:rPr>
              <a:t>tuffeau</a:t>
            </a:r>
            <a:r>
              <a:rPr lang="es-ES" sz="2400" b="0" i="0" dirty="0">
                <a:solidFill>
                  <a:srgbClr val="374151"/>
                </a:solidFill>
                <a:effectLst/>
              </a:rPr>
              <a:t> </a:t>
            </a:r>
            <a:r>
              <a:rPr lang="es-ES" sz="2400" b="0" i="0" dirty="0" err="1">
                <a:solidFill>
                  <a:srgbClr val="374151"/>
                </a:solidFill>
                <a:effectLst/>
              </a:rPr>
              <a:t>turoniana</a:t>
            </a:r>
            <a:r>
              <a:rPr lang="es-ES" sz="2400" b="0" i="0" dirty="0">
                <a:solidFill>
                  <a:srgbClr val="374151"/>
                </a:solidFill>
                <a:effectLst/>
              </a:rPr>
              <a:t>") cubierta con arcilla pedernal ("perruches") o arena y grava. Cada uno de estos tipos de suelo imparte niveles de "</a:t>
            </a:r>
            <a:r>
              <a:rPr lang="es-ES" sz="2400" b="0" i="0" dirty="0" err="1">
                <a:solidFill>
                  <a:srgbClr val="374151"/>
                </a:solidFill>
                <a:effectLst/>
              </a:rPr>
              <a:t>puissance</a:t>
            </a:r>
            <a:r>
              <a:rPr lang="es-ES" sz="2400" b="0" i="0" dirty="0">
                <a:solidFill>
                  <a:srgbClr val="374151"/>
                </a:solidFill>
                <a:effectLst/>
              </a:rPr>
              <a:t>", estructura y capacidad de edad. </a:t>
            </a:r>
            <a:r>
              <a:rPr lang="es-ES" sz="2400" b="0" i="0" dirty="0" err="1">
                <a:solidFill>
                  <a:srgbClr val="374151"/>
                </a:solidFill>
                <a:effectLst/>
              </a:rPr>
              <a:t>Tuffeau</a:t>
            </a:r>
            <a:r>
              <a:rPr lang="es-ES" sz="2400" b="0" i="0" dirty="0">
                <a:solidFill>
                  <a:srgbClr val="374151"/>
                </a:solidFill>
                <a:effectLst/>
              </a:rPr>
              <a:t> es el más noble, seguido de </a:t>
            </a:r>
            <a:r>
              <a:rPr lang="es-ES" sz="2400" b="0" i="1" dirty="0">
                <a:solidFill>
                  <a:srgbClr val="374151"/>
                </a:solidFill>
                <a:effectLst/>
              </a:rPr>
              <a:t>perruches</a:t>
            </a:r>
            <a:r>
              <a:rPr lang="es-ES" sz="2400" b="0" i="0" dirty="0">
                <a:solidFill>
                  <a:srgbClr val="374151"/>
                </a:solidFill>
                <a:effectLst/>
              </a:rPr>
              <a:t> y finalmente grava.</a:t>
            </a:r>
          </a:p>
          <a:p>
            <a:pPr marL="342900" indent="-342900" algn="l">
              <a:buFont typeface="Wingdings" panose="05000000000000000000" pitchFamily="2" charset="2"/>
              <a:buChar char="§"/>
            </a:pPr>
            <a:endParaRPr lang="es-ES" sz="2400" b="0" i="0" dirty="0">
              <a:solidFill>
                <a:srgbClr val="374151"/>
              </a:solidFill>
              <a:effectLst/>
            </a:endParaRPr>
          </a:p>
          <a:p>
            <a:pPr marL="342900" indent="-342900" algn="l">
              <a:buFont typeface="Wingdings" panose="05000000000000000000" pitchFamily="2" charset="2"/>
              <a:buChar char="§"/>
            </a:pPr>
            <a:r>
              <a:rPr lang="es-ES" sz="2400" b="1" i="0" dirty="0">
                <a:solidFill>
                  <a:srgbClr val="111827"/>
                </a:solidFill>
                <a:effectLst/>
              </a:rPr>
              <a:t>Orleans:</a:t>
            </a:r>
            <a:r>
              <a:rPr lang="es-ES" sz="2400" b="0" i="0" dirty="0">
                <a:solidFill>
                  <a:srgbClr val="374151"/>
                </a:solidFill>
                <a:effectLst/>
              </a:rPr>
              <a:t> Piedra caliza "</a:t>
            </a:r>
            <a:r>
              <a:rPr lang="es-ES" sz="2400" b="0" i="0" dirty="0" err="1">
                <a:solidFill>
                  <a:srgbClr val="374151"/>
                </a:solidFill>
                <a:effectLst/>
              </a:rPr>
              <a:t>tuffeau</a:t>
            </a:r>
            <a:r>
              <a:rPr lang="es-ES" sz="2400" b="0" i="0" dirty="0">
                <a:solidFill>
                  <a:srgbClr val="374151"/>
                </a:solidFill>
                <a:effectLst/>
              </a:rPr>
              <a:t>" con arcilla, arena y grava.</a:t>
            </a:r>
          </a:p>
          <a:p>
            <a:pPr marL="342900" indent="-342900" algn="l">
              <a:buFont typeface="Wingdings" panose="05000000000000000000" pitchFamily="2" charset="2"/>
              <a:buChar char="§"/>
            </a:pPr>
            <a:endParaRPr lang="es-ES" sz="2400" b="0" i="0" dirty="0">
              <a:solidFill>
                <a:srgbClr val="374151"/>
              </a:solidFill>
              <a:effectLst/>
            </a:endParaRPr>
          </a:p>
          <a:p>
            <a:pPr marL="342900" indent="-342900" algn="l">
              <a:buFont typeface="Wingdings" panose="05000000000000000000" pitchFamily="2" charset="2"/>
              <a:buChar char="§"/>
            </a:pPr>
            <a:r>
              <a:rPr lang="es-ES" sz="2400" b="1" i="0" dirty="0">
                <a:solidFill>
                  <a:srgbClr val="111827"/>
                </a:solidFill>
                <a:effectLst/>
              </a:rPr>
              <a:t>Valle de Loir:</a:t>
            </a:r>
            <a:r>
              <a:rPr lang="es-ES" sz="2400" b="0" i="0" dirty="0">
                <a:solidFill>
                  <a:srgbClr val="374151"/>
                </a:solidFill>
                <a:effectLst/>
              </a:rPr>
              <a:t> Más "</a:t>
            </a:r>
            <a:r>
              <a:rPr lang="es-ES" sz="2400" b="0" i="0" dirty="0" err="1">
                <a:solidFill>
                  <a:srgbClr val="374151"/>
                </a:solidFill>
                <a:effectLst/>
              </a:rPr>
              <a:t>tuffeau</a:t>
            </a:r>
            <a:r>
              <a:rPr lang="es-ES" sz="2400" b="0" i="0" dirty="0">
                <a:solidFill>
                  <a:srgbClr val="374151"/>
                </a:solidFill>
                <a:effectLst/>
              </a:rPr>
              <a:t>" de piedra caliza con arcilla, arena y grava.</a:t>
            </a:r>
          </a:p>
        </p:txBody>
      </p:sp>
    </p:spTree>
    <p:extLst>
      <p:ext uri="{BB962C8B-B14F-4D97-AF65-F5344CB8AC3E}">
        <p14:creationId xmlns:p14="http://schemas.microsoft.com/office/powerpoint/2010/main" val="901643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7F96FA0-FE86-7E9B-4D25-8E2EB51FF40E}"/>
              </a:ext>
            </a:extLst>
          </p:cNvPr>
          <p:cNvSpPr>
            <a:spLocks noGrp="1" noChangeArrowheads="1"/>
          </p:cNvSpPr>
          <p:nvPr>
            <p:ph type="title"/>
          </p:nvPr>
        </p:nvSpPr>
        <p:spPr bwMode="auto">
          <a:xfrm>
            <a:off x="121674" y="172414"/>
            <a:ext cx="681667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111827"/>
                </a:solidFill>
                <a:effectLst/>
                <a:latin typeface="+mn-lt"/>
              </a:rPr>
              <a:t> </a:t>
            </a:r>
            <a:r>
              <a:rPr kumimoji="0" lang="en-US" altLang="en-US" b="1" i="0" u="none" strike="noStrike" cap="none" normalizeH="0" baseline="0" dirty="0" err="1">
                <a:ln>
                  <a:noFill/>
                </a:ln>
                <a:solidFill>
                  <a:srgbClr val="111827"/>
                </a:solidFill>
                <a:effectLst/>
                <a:latin typeface="+mn-lt"/>
              </a:rPr>
              <a:t>Loira</a:t>
            </a:r>
            <a:r>
              <a:rPr kumimoji="0" lang="en-US" altLang="en-US" b="1" i="0" u="none" strike="noStrike" cap="none" normalizeH="0" baseline="0" dirty="0">
                <a:ln>
                  <a:noFill/>
                </a:ln>
                <a:solidFill>
                  <a:srgbClr val="111827"/>
                </a:solidFill>
                <a:effectLst/>
                <a:latin typeface="+mn-lt"/>
              </a:rPr>
              <a:t> Medio</a:t>
            </a:r>
            <a:br>
              <a:rPr kumimoji="0" lang="en-US" altLang="en-US" sz="2400" b="1" i="0" u="none" strike="noStrike" cap="none" normalizeH="0" baseline="0" dirty="0">
                <a:ln>
                  <a:noFill/>
                </a:ln>
                <a:solidFill>
                  <a:srgbClr val="111827"/>
                </a:solidFill>
                <a:effectLst/>
                <a:latin typeface="+mn-lt"/>
              </a:rPr>
            </a:br>
            <a:r>
              <a:rPr kumimoji="0" lang="en-US" altLang="en-US" sz="3600" b="1" i="0" u="none" strike="noStrike" cap="none" normalizeH="0" baseline="0" dirty="0">
                <a:ln>
                  <a:noFill/>
                </a:ln>
                <a:solidFill>
                  <a:srgbClr val="111827"/>
                </a:solidFill>
                <a:effectLst/>
                <a:latin typeface="+mn-lt"/>
              </a:rPr>
              <a:t> </a:t>
            </a:r>
            <a:r>
              <a:rPr kumimoji="0" lang="en-US" altLang="en-US" sz="2800" b="1" i="0" u="none" strike="noStrike" cap="none" normalizeH="0" baseline="0" dirty="0">
                <a:ln>
                  <a:noFill/>
                </a:ln>
                <a:solidFill>
                  <a:srgbClr val="111827"/>
                </a:solidFill>
                <a:effectLst/>
                <a:latin typeface="+mn-lt"/>
              </a:rPr>
              <a:t>Anjou, Saumur y Touraine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Variedades de uva de vino del Valle del Loira Medio por Wine Folly">
            <a:extLst>
              <a:ext uri="{FF2B5EF4-FFF2-40B4-BE49-F238E27FC236}">
                <a16:creationId xmlns:a16="http://schemas.microsoft.com/office/drawing/2014/main" id="{B4AA06D2-9697-7DDD-A634-9CF76786A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145" y="116958"/>
            <a:ext cx="6351181" cy="47633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1842FCF-194C-EB7E-5392-E39B214FC5DC}"/>
              </a:ext>
            </a:extLst>
          </p:cNvPr>
          <p:cNvSpPr txBox="1"/>
          <p:nvPr/>
        </p:nvSpPr>
        <p:spPr>
          <a:xfrm>
            <a:off x="121673" y="1561616"/>
            <a:ext cx="5597471" cy="5386090"/>
          </a:xfrm>
          <a:prstGeom prst="rect">
            <a:avLst/>
          </a:prstGeom>
          <a:noFill/>
        </p:spPr>
        <p:txBody>
          <a:bodyPr wrap="square">
            <a:spAutoFit/>
          </a:bodyPr>
          <a:lstStyle/>
          <a:p>
            <a:pPr algn="l"/>
            <a:r>
              <a:rPr lang="en-US" sz="3200" b="1" i="0" dirty="0" err="1">
                <a:solidFill>
                  <a:srgbClr val="111827"/>
                </a:solidFill>
                <a:effectLst/>
              </a:rPr>
              <a:t>Variedades</a:t>
            </a:r>
            <a:r>
              <a:rPr lang="en-US" sz="3200" b="1" i="0" dirty="0">
                <a:solidFill>
                  <a:srgbClr val="111827"/>
                </a:solidFill>
                <a:effectLst/>
              </a:rPr>
              <a:t> de vino</a:t>
            </a:r>
          </a:p>
          <a:p>
            <a:pPr algn="l">
              <a:buFont typeface="Arial" panose="020B0604020202020204" pitchFamily="34" charset="0"/>
              <a:buChar char="•"/>
            </a:pPr>
            <a:r>
              <a:rPr lang="en-US" sz="2400" b="1" i="0" dirty="0">
                <a:solidFill>
                  <a:srgbClr val="111827"/>
                </a:solidFill>
                <a:effectLst/>
              </a:rPr>
              <a:t>Chenin Blanc:</a:t>
            </a:r>
            <a:r>
              <a:rPr lang="en-US" sz="2400" b="0" i="0" dirty="0">
                <a:solidFill>
                  <a:srgbClr val="374151"/>
                </a:solidFill>
                <a:effectLst/>
              </a:rPr>
              <a:t> A </a:t>
            </a:r>
            <a:r>
              <a:rPr lang="en-US" sz="2400" b="0" i="0" dirty="0" err="1">
                <a:solidFill>
                  <a:srgbClr val="374151"/>
                </a:solidFill>
                <a:effectLst/>
              </a:rPr>
              <a:t>veces</a:t>
            </a:r>
            <a:r>
              <a:rPr lang="en-US" sz="2400" b="0" i="0" dirty="0">
                <a:solidFill>
                  <a:srgbClr val="374151"/>
                </a:solidFill>
                <a:effectLst/>
              </a:rPr>
              <a:t> </a:t>
            </a:r>
            <a:r>
              <a:rPr lang="en-US" sz="2400" b="0" i="0" dirty="0" err="1">
                <a:solidFill>
                  <a:srgbClr val="374151"/>
                </a:solidFill>
                <a:effectLst/>
              </a:rPr>
              <a:t>referido</a:t>
            </a:r>
            <a:r>
              <a:rPr lang="en-US" sz="2400" b="0" i="0" dirty="0">
                <a:solidFill>
                  <a:srgbClr val="374151"/>
                </a:solidFill>
                <a:effectLst/>
              </a:rPr>
              <a:t> </a:t>
            </a:r>
            <a:r>
              <a:rPr lang="en-US" sz="2400" b="0" i="0" dirty="0" err="1">
                <a:solidFill>
                  <a:srgbClr val="374151"/>
                </a:solidFill>
                <a:effectLst/>
              </a:rPr>
              <a:t>como</a:t>
            </a:r>
            <a:r>
              <a:rPr lang="en-US" sz="2400" b="0" i="0" dirty="0">
                <a:solidFill>
                  <a:srgbClr val="374151"/>
                </a:solidFill>
                <a:effectLst/>
              </a:rPr>
              <a:t> "</a:t>
            </a:r>
            <a:r>
              <a:rPr lang="en-US" sz="2400" b="0" i="0" dirty="0" err="1">
                <a:solidFill>
                  <a:srgbClr val="374151"/>
                </a:solidFill>
                <a:effectLst/>
              </a:rPr>
              <a:t>Pineau</a:t>
            </a:r>
            <a:r>
              <a:rPr lang="en-US" sz="2400" b="0" i="0" dirty="0">
                <a:solidFill>
                  <a:srgbClr val="374151"/>
                </a:solidFill>
                <a:effectLst/>
              </a:rPr>
              <a:t> de la Loire"</a:t>
            </a:r>
          </a:p>
          <a:p>
            <a:pPr algn="l">
              <a:buFont typeface="Arial" panose="020B0604020202020204" pitchFamily="34" charset="0"/>
              <a:buChar char="•"/>
            </a:pPr>
            <a:r>
              <a:rPr lang="en-US" sz="2400" b="1" i="0" dirty="0">
                <a:solidFill>
                  <a:srgbClr val="111827"/>
                </a:solidFill>
                <a:effectLst/>
              </a:rPr>
              <a:t>Cabernet Franc:</a:t>
            </a:r>
            <a:r>
              <a:rPr lang="en-US" sz="2400" b="0" i="0" dirty="0">
                <a:solidFill>
                  <a:srgbClr val="374151"/>
                </a:solidFill>
                <a:effectLst/>
              </a:rPr>
              <a:t> </a:t>
            </a:r>
            <a:r>
              <a:rPr lang="en-US" sz="2400" b="0" i="0" dirty="0" err="1">
                <a:solidFill>
                  <a:srgbClr val="374151"/>
                </a:solidFill>
                <a:effectLst/>
              </a:rPr>
              <a:t>originario</a:t>
            </a:r>
            <a:r>
              <a:rPr lang="en-US" sz="2400" b="0" i="0" dirty="0">
                <a:solidFill>
                  <a:srgbClr val="374151"/>
                </a:solidFill>
                <a:effectLst/>
              </a:rPr>
              <a:t> </a:t>
            </a:r>
            <a:r>
              <a:rPr lang="en-US" sz="2400" b="0" i="0" dirty="0" err="1">
                <a:solidFill>
                  <a:srgbClr val="374151"/>
                </a:solidFill>
                <a:effectLst/>
              </a:rPr>
              <a:t>probablemente</a:t>
            </a:r>
            <a:r>
              <a:rPr lang="en-US" sz="2400" b="0" i="0" dirty="0">
                <a:solidFill>
                  <a:srgbClr val="374151"/>
                </a:solidFill>
                <a:effectLst/>
              </a:rPr>
              <a:t> de la </a:t>
            </a:r>
            <a:r>
              <a:rPr lang="en-US" sz="2400" b="0" i="0" dirty="0" err="1">
                <a:solidFill>
                  <a:srgbClr val="374151"/>
                </a:solidFill>
                <a:effectLst/>
              </a:rPr>
              <a:t>región</a:t>
            </a:r>
            <a:r>
              <a:rPr lang="en-US" sz="2400" b="0" i="0" dirty="0">
                <a:solidFill>
                  <a:srgbClr val="374151"/>
                </a:solidFill>
                <a:effectLst/>
              </a:rPr>
              <a:t> </a:t>
            </a:r>
            <a:r>
              <a:rPr lang="en-US" sz="2400" b="0" i="0" dirty="0" err="1">
                <a:solidFill>
                  <a:srgbClr val="374151"/>
                </a:solidFill>
                <a:effectLst/>
              </a:rPr>
              <a:t>vasca</a:t>
            </a:r>
            <a:r>
              <a:rPr lang="en-US" sz="2400" b="0" i="0" dirty="0">
                <a:solidFill>
                  <a:srgbClr val="374151"/>
                </a:solidFill>
                <a:effectLst/>
              </a:rPr>
              <a:t>, se llama "</a:t>
            </a:r>
            <a:r>
              <a:rPr lang="en-US" sz="2400" b="0" i="0" dirty="0" err="1">
                <a:solidFill>
                  <a:srgbClr val="374151"/>
                </a:solidFill>
                <a:effectLst/>
              </a:rPr>
              <a:t>bretón</a:t>
            </a:r>
            <a:r>
              <a:rPr lang="en-US" sz="2400" b="0" i="0" dirty="0">
                <a:solidFill>
                  <a:srgbClr val="374151"/>
                </a:solidFill>
                <a:effectLst/>
              </a:rPr>
              <a:t>" </a:t>
            </a:r>
            <a:r>
              <a:rPr lang="en-US" sz="2400" b="0" i="0" dirty="0" err="1">
                <a:solidFill>
                  <a:srgbClr val="374151"/>
                </a:solidFill>
                <a:effectLst/>
              </a:rPr>
              <a:t>en</a:t>
            </a:r>
            <a:r>
              <a:rPr lang="en-US" sz="2400" b="0" i="0" dirty="0">
                <a:solidFill>
                  <a:srgbClr val="374151"/>
                </a:solidFill>
                <a:effectLst/>
              </a:rPr>
              <a:t> </a:t>
            </a:r>
            <a:r>
              <a:rPr lang="en-US" sz="2400" b="0" i="0" dirty="0" err="1">
                <a:solidFill>
                  <a:srgbClr val="374151"/>
                </a:solidFill>
                <a:effectLst/>
              </a:rPr>
              <a:t>el</a:t>
            </a:r>
            <a:r>
              <a:rPr lang="en-US" sz="2400" b="0" i="0" dirty="0">
                <a:solidFill>
                  <a:srgbClr val="374151"/>
                </a:solidFill>
                <a:effectLst/>
              </a:rPr>
              <a:t> </a:t>
            </a:r>
            <a:r>
              <a:rPr lang="en-US" sz="2400" b="0" i="0" dirty="0" err="1">
                <a:solidFill>
                  <a:srgbClr val="374151"/>
                </a:solidFill>
                <a:effectLst/>
              </a:rPr>
              <a:t>Loira</a:t>
            </a:r>
            <a:endParaRPr lang="en-US" sz="2400" b="0" i="0" dirty="0">
              <a:solidFill>
                <a:srgbClr val="374151"/>
              </a:solidFill>
              <a:effectLst/>
            </a:endParaRPr>
          </a:p>
          <a:p>
            <a:pPr algn="l">
              <a:buFont typeface="Arial" panose="020B0604020202020204" pitchFamily="34" charset="0"/>
              <a:buChar char="•"/>
            </a:pPr>
            <a:r>
              <a:rPr lang="en-US" sz="2400" b="1" i="0" dirty="0" err="1">
                <a:solidFill>
                  <a:srgbClr val="111827"/>
                </a:solidFill>
                <a:effectLst/>
              </a:rPr>
              <a:t>Otros</a:t>
            </a:r>
            <a:r>
              <a:rPr lang="en-US" sz="2400" b="1" i="0" dirty="0">
                <a:solidFill>
                  <a:srgbClr val="111827"/>
                </a:solidFill>
                <a:effectLst/>
              </a:rPr>
              <a:t>:</a:t>
            </a:r>
            <a:r>
              <a:rPr lang="en-US" sz="2400" b="0" i="0" dirty="0">
                <a:solidFill>
                  <a:srgbClr val="374151"/>
                </a:solidFill>
                <a:effectLst/>
              </a:rPr>
              <a:t> </a:t>
            </a:r>
            <a:r>
              <a:rPr lang="en-US" sz="2400" b="0" i="0" dirty="0" err="1">
                <a:solidFill>
                  <a:srgbClr val="374151"/>
                </a:solidFill>
                <a:effectLst/>
              </a:rPr>
              <a:t>Romorantin</a:t>
            </a:r>
            <a:r>
              <a:rPr lang="en-US" sz="2400" b="0" i="0" dirty="0">
                <a:solidFill>
                  <a:srgbClr val="374151"/>
                </a:solidFill>
                <a:effectLst/>
              </a:rPr>
              <a:t>, </a:t>
            </a:r>
            <a:r>
              <a:rPr lang="en-US" sz="2400" b="0" i="0" dirty="0" err="1">
                <a:solidFill>
                  <a:srgbClr val="374151"/>
                </a:solidFill>
                <a:effectLst/>
              </a:rPr>
              <a:t>Arbois</a:t>
            </a:r>
            <a:r>
              <a:rPr lang="en-US" sz="2400" b="0" i="0" dirty="0">
                <a:solidFill>
                  <a:srgbClr val="374151"/>
                </a:solidFill>
                <a:effectLst/>
              </a:rPr>
              <a:t> (</a:t>
            </a:r>
            <a:r>
              <a:rPr lang="en-US" sz="2400" b="0" i="0" dirty="0" err="1">
                <a:solidFill>
                  <a:srgbClr val="374151"/>
                </a:solidFill>
                <a:effectLst/>
              </a:rPr>
              <a:t>uva</a:t>
            </a:r>
            <a:r>
              <a:rPr lang="en-US" sz="2400" b="0" i="0" dirty="0">
                <a:solidFill>
                  <a:srgbClr val="374151"/>
                </a:solidFill>
                <a:effectLst/>
              </a:rPr>
              <a:t> </a:t>
            </a:r>
            <a:r>
              <a:rPr lang="en-US" sz="2400" b="0" i="0" dirty="0" err="1">
                <a:solidFill>
                  <a:srgbClr val="374151"/>
                </a:solidFill>
                <a:effectLst/>
              </a:rPr>
              <a:t>blanca</a:t>
            </a:r>
            <a:r>
              <a:rPr lang="en-US" sz="2400" b="0" i="0" dirty="0">
                <a:solidFill>
                  <a:srgbClr val="374151"/>
                </a:solidFill>
                <a:effectLst/>
              </a:rPr>
              <a:t> </a:t>
            </a:r>
            <a:r>
              <a:rPr lang="en-US" sz="2400" b="0" i="0" dirty="0" err="1">
                <a:solidFill>
                  <a:srgbClr val="374151"/>
                </a:solidFill>
                <a:effectLst/>
              </a:rPr>
              <a:t>autóctona</a:t>
            </a:r>
            <a:r>
              <a:rPr lang="en-US" sz="2400" b="0" i="0" dirty="0">
                <a:solidFill>
                  <a:srgbClr val="374151"/>
                </a:solidFill>
                <a:effectLst/>
              </a:rPr>
              <a:t> rara), Sauvignon Blanc, Pinot Gris, Chardonnay (</a:t>
            </a:r>
            <a:r>
              <a:rPr lang="en-US" sz="2400" b="0" i="0" dirty="0" err="1">
                <a:solidFill>
                  <a:srgbClr val="374151"/>
                </a:solidFill>
                <a:effectLst/>
              </a:rPr>
              <a:t>en</a:t>
            </a:r>
            <a:r>
              <a:rPr lang="en-US" sz="2400" b="0" i="0" dirty="0">
                <a:solidFill>
                  <a:srgbClr val="374151"/>
                </a:solidFill>
                <a:effectLst/>
              </a:rPr>
              <a:t> </a:t>
            </a:r>
            <a:r>
              <a:rPr lang="en-US" sz="2400" b="0" i="0" dirty="0" err="1">
                <a:solidFill>
                  <a:srgbClr val="374151"/>
                </a:solidFill>
                <a:effectLst/>
              </a:rPr>
              <a:t>su</a:t>
            </a:r>
            <a:r>
              <a:rPr lang="en-US" sz="2400" b="0" i="0" dirty="0">
                <a:solidFill>
                  <a:srgbClr val="374151"/>
                </a:solidFill>
                <a:effectLst/>
              </a:rPr>
              <a:t> </a:t>
            </a:r>
            <a:r>
              <a:rPr lang="en-US" sz="2400" b="0" i="0" dirty="0" err="1">
                <a:solidFill>
                  <a:srgbClr val="374151"/>
                </a:solidFill>
                <a:effectLst/>
              </a:rPr>
              <a:t>mayoría</a:t>
            </a:r>
            <a:r>
              <a:rPr lang="en-US" sz="2400" b="0" i="0" dirty="0">
                <a:solidFill>
                  <a:srgbClr val="374151"/>
                </a:solidFill>
                <a:effectLst/>
              </a:rPr>
              <a:t> sin </a:t>
            </a:r>
            <a:r>
              <a:rPr lang="en-US" sz="2400" b="0" i="0" dirty="0" err="1">
                <a:solidFill>
                  <a:srgbClr val="374151"/>
                </a:solidFill>
                <a:effectLst/>
              </a:rPr>
              <a:t>remojar</a:t>
            </a:r>
            <a:r>
              <a:rPr lang="en-US" sz="2400" b="0" i="0" dirty="0">
                <a:solidFill>
                  <a:srgbClr val="374151"/>
                </a:solidFill>
                <a:effectLst/>
              </a:rPr>
              <a:t>), Cabernet Sauvignon, </a:t>
            </a:r>
            <a:r>
              <a:rPr lang="en-US" sz="2400" b="0" i="0" dirty="0" err="1">
                <a:solidFill>
                  <a:srgbClr val="374151"/>
                </a:solidFill>
                <a:effectLst/>
              </a:rPr>
              <a:t>Pineau</a:t>
            </a:r>
            <a:r>
              <a:rPr lang="en-US" sz="2400" b="0" i="0" dirty="0">
                <a:solidFill>
                  <a:srgbClr val="374151"/>
                </a:solidFill>
                <a:effectLst/>
              </a:rPr>
              <a:t> </a:t>
            </a:r>
            <a:r>
              <a:rPr lang="en-US" sz="2400" b="0" i="0" dirty="0" err="1">
                <a:solidFill>
                  <a:srgbClr val="374151"/>
                </a:solidFill>
                <a:effectLst/>
              </a:rPr>
              <a:t>d'Aunis</a:t>
            </a:r>
            <a:r>
              <a:rPr lang="en-US" sz="2400" b="0" i="0" dirty="0">
                <a:solidFill>
                  <a:srgbClr val="374151"/>
                </a:solidFill>
                <a:effectLst/>
              </a:rPr>
              <a:t> (</a:t>
            </a:r>
            <a:r>
              <a:rPr lang="en-US" sz="2400" b="0" i="0" dirty="0" err="1">
                <a:solidFill>
                  <a:srgbClr val="374151"/>
                </a:solidFill>
                <a:effectLst/>
              </a:rPr>
              <a:t>uva</a:t>
            </a:r>
            <a:r>
              <a:rPr lang="en-US" sz="2400" b="0" i="0" dirty="0">
                <a:solidFill>
                  <a:srgbClr val="374151"/>
                </a:solidFill>
                <a:effectLst/>
              </a:rPr>
              <a:t> </a:t>
            </a:r>
            <a:r>
              <a:rPr lang="en-US" sz="2400" b="0" i="0" dirty="0" err="1">
                <a:solidFill>
                  <a:srgbClr val="374151"/>
                </a:solidFill>
                <a:effectLst/>
              </a:rPr>
              <a:t>roja</a:t>
            </a:r>
            <a:r>
              <a:rPr lang="en-US" sz="2400" b="0" i="0" dirty="0">
                <a:solidFill>
                  <a:srgbClr val="374151"/>
                </a:solidFill>
                <a:effectLst/>
              </a:rPr>
              <a:t> </a:t>
            </a:r>
            <a:r>
              <a:rPr lang="en-US" sz="2400" b="0" i="0" dirty="0" err="1">
                <a:solidFill>
                  <a:srgbClr val="374151"/>
                </a:solidFill>
                <a:effectLst/>
              </a:rPr>
              <a:t>autóctona</a:t>
            </a:r>
            <a:r>
              <a:rPr lang="en-US" sz="2400" b="0" i="0" dirty="0">
                <a:solidFill>
                  <a:srgbClr val="374151"/>
                </a:solidFill>
                <a:effectLst/>
              </a:rPr>
              <a:t> rara), Malbec (</a:t>
            </a:r>
            <a:r>
              <a:rPr lang="en-US" sz="2400" b="0" i="0" dirty="0" err="1">
                <a:solidFill>
                  <a:srgbClr val="374151"/>
                </a:solidFill>
                <a:effectLst/>
              </a:rPr>
              <a:t>también</a:t>
            </a:r>
            <a:r>
              <a:rPr lang="en-US" sz="2400" b="0" i="0" dirty="0">
                <a:solidFill>
                  <a:srgbClr val="374151"/>
                </a:solidFill>
                <a:effectLst/>
              </a:rPr>
              <a:t> </a:t>
            </a:r>
            <a:r>
              <a:rPr lang="en-US" sz="2400" b="0" i="0" dirty="0" err="1">
                <a:solidFill>
                  <a:srgbClr val="374151"/>
                </a:solidFill>
                <a:effectLst/>
              </a:rPr>
              <a:t>conocido</a:t>
            </a:r>
            <a:r>
              <a:rPr lang="en-US" sz="2400" b="0" i="0" dirty="0">
                <a:solidFill>
                  <a:srgbClr val="374151"/>
                </a:solidFill>
                <a:effectLst/>
              </a:rPr>
              <a:t> </a:t>
            </a:r>
            <a:r>
              <a:rPr lang="en-US" sz="2400" b="0" i="0" dirty="0" err="1">
                <a:solidFill>
                  <a:srgbClr val="374151"/>
                </a:solidFill>
                <a:effectLst/>
              </a:rPr>
              <a:t>como</a:t>
            </a:r>
            <a:r>
              <a:rPr lang="en-US" sz="2400" b="0" i="0" dirty="0">
                <a:solidFill>
                  <a:srgbClr val="374151"/>
                </a:solidFill>
                <a:effectLst/>
              </a:rPr>
              <a:t> "</a:t>
            </a:r>
            <a:r>
              <a:rPr lang="en-US" sz="2400" b="0" i="0" dirty="0" err="1">
                <a:solidFill>
                  <a:srgbClr val="374151"/>
                </a:solidFill>
                <a:effectLst/>
              </a:rPr>
              <a:t>Côt</a:t>
            </a:r>
            <a:r>
              <a:rPr lang="en-US" sz="2400" b="0" i="0" dirty="0">
                <a:solidFill>
                  <a:srgbClr val="374151"/>
                </a:solidFill>
                <a:effectLst/>
              </a:rPr>
              <a:t>"), Gamay, </a:t>
            </a:r>
            <a:r>
              <a:rPr lang="en-US" sz="2400" b="0" i="0" dirty="0" err="1">
                <a:solidFill>
                  <a:srgbClr val="374151"/>
                </a:solidFill>
                <a:effectLst/>
              </a:rPr>
              <a:t>Grolleau</a:t>
            </a:r>
            <a:r>
              <a:rPr lang="en-US" sz="2400" b="0" i="0" dirty="0">
                <a:solidFill>
                  <a:srgbClr val="374151"/>
                </a:solidFill>
                <a:effectLst/>
              </a:rPr>
              <a:t> Noir (un </a:t>
            </a:r>
            <a:r>
              <a:rPr lang="en-US" sz="2400" b="0" i="0" dirty="0" err="1">
                <a:solidFill>
                  <a:srgbClr val="374151"/>
                </a:solidFill>
                <a:effectLst/>
              </a:rPr>
              <a:t>tinto</a:t>
            </a:r>
            <a:r>
              <a:rPr lang="en-US" sz="2400" b="0" i="0" dirty="0">
                <a:solidFill>
                  <a:srgbClr val="374151"/>
                </a:solidFill>
                <a:effectLst/>
              </a:rPr>
              <a:t>), Pinot Noir y Pinot Meunier.</a:t>
            </a:r>
          </a:p>
        </p:txBody>
      </p:sp>
    </p:spTree>
    <p:extLst>
      <p:ext uri="{BB962C8B-B14F-4D97-AF65-F5344CB8AC3E}">
        <p14:creationId xmlns:p14="http://schemas.microsoft.com/office/powerpoint/2010/main" val="234516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8C2C-1B3E-0DE1-006B-4286FE408686}"/>
              </a:ext>
            </a:extLst>
          </p:cNvPr>
          <p:cNvSpPr>
            <a:spLocks noGrp="1"/>
          </p:cNvSpPr>
          <p:nvPr>
            <p:ph type="title"/>
          </p:nvPr>
        </p:nvSpPr>
        <p:spPr/>
        <p:txBody>
          <a:bodyPr>
            <a:normAutofit fontScale="90000"/>
          </a:bodyPr>
          <a:lstStyle/>
          <a:p>
            <a:r>
              <a:rPr kumimoji="0" lang="en-US" altLang="en-US" b="1" i="0" u="none" strike="noStrike" cap="none" normalizeH="0" baseline="0" dirty="0" err="1">
                <a:ln>
                  <a:noFill/>
                </a:ln>
                <a:effectLst/>
                <a:latin typeface="+mn-lt"/>
              </a:rPr>
              <a:t>Loira</a:t>
            </a:r>
            <a:r>
              <a:rPr kumimoji="0" lang="en-US" altLang="en-US" b="1" i="0" u="none" strike="noStrike" cap="none" normalizeH="0" baseline="0" dirty="0">
                <a:ln>
                  <a:noFill/>
                </a:ln>
                <a:effectLst/>
                <a:latin typeface="+mn-lt"/>
              </a:rPr>
              <a:t> Medio y su</a:t>
            </a:r>
            <a:r>
              <a:rPr lang="en-US" altLang="en-US" b="1" dirty="0">
                <a:latin typeface="+mn-lt"/>
              </a:rPr>
              <a:t>s </a:t>
            </a:r>
            <a:r>
              <a:rPr lang="en-US" altLang="en-US" b="1" dirty="0" err="1">
                <a:latin typeface="+mn-lt"/>
              </a:rPr>
              <a:t>denominaciones</a:t>
            </a:r>
            <a:r>
              <a:rPr lang="en-US" altLang="en-US" b="1" dirty="0">
                <a:latin typeface="+mn-lt"/>
              </a:rPr>
              <a:t>: </a:t>
            </a:r>
            <a:r>
              <a:rPr lang="en-US" altLang="en-US" sz="4900" b="1" dirty="0">
                <a:latin typeface="+mn-lt"/>
              </a:rPr>
              <a:t>Anjou</a:t>
            </a:r>
            <a:br>
              <a:rPr lang="en-US" altLang="en-US" sz="4400" b="1" dirty="0"/>
            </a:br>
            <a:endParaRPr lang="es-PR" dirty="0"/>
          </a:p>
        </p:txBody>
      </p:sp>
      <p:sp>
        <p:nvSpPr>
          <p:cNvPr id="3" name="Content Placeholder 2">
            <a:extLst>
              <a:ext uri="{FF2B5EF4-FFF2-40B4-BE49-F238E27FC236}">
                <a16:creationId xmlns:a16="http://schemas.microsoft.com/office/drawing/2014/main" id="{95D3948E-9B0E-BEE5-D957-26D3ABC6F829}"/>
              </a:ext>
            </a:extLst>
          </p:cNvPr>
          <p:cNvSpPr>
            <a:spLocks noGrp="1"/>
          </p:cNvSpPr>
          <p:nvPr>
            <p:ph idx="1"/>
          </p:nvPr>
        </p:nvSpPr>
        <p:spPr>
          <a:xfrm>
            <a:off x="191386" y="1283360"/>
            <a:ext cx="11855302" cy="1325563"/>
          </a:xfrm>
        </p:spPr>
        <p:txBody>
          <a:bodyPr>
            <a:normAutofit lnSpcReduction="10000"/>
          </a:bodyPr>
          <a:lstStyle/>
          <a:p>
            <a:pPr marL="0" indent="0">
              <a:buNone/>
            </a:pPr>
            <a:r>
              <a:rPr lang="es-ES" b="0" i="0" dirty="0">
                <a:solidFill>
                  <a:srgbClr val="374151"/>
                </a:solidFill>
                <a:effectLst/>
              </a:rPr>
              <a:t>Si Anjou fuera conocido por un solo estilo de vino, sería </a:t>
            </a:r>
            <a:r>
              <a:rPr lang="es-ES" b="1" i="0" dirty="0">
                <a:solidFill>
                  <a:srgbClr val="374151"/>
                </a:solidFill>
                <a:effectLst/>
              </a:rPr>
              <a:t>rosado</a:t>
            </a:r>
            <a:r>
              <a:rPr lang="es-ES" b="0" i="0" dirty="0">
                <a:solidFill>
                  <a:srgbClr val="374151"/>
                </a:solidFill>
                <a:effectLst/>
              </a:rPr>
              <a:t>. El rosado representa la mitad de la producción de la región. </a:t>
            </a:r>
          </a:p>
          <a:p>
            <a:pPr marL="0" indent="0">
              <a:buNone/>
            </a:pPr>
            <a:r>
              <a:rPr lang="es-ES" b="0" i="0" dirty="0">
                <a:solidFill>
                  <a:srgbClr val="374151"/>
                </a:solidFill>
                <a:effectLst/>
              </a:rPr>
              <a:t>Estas son las principales denominaciones para el rosado utilizadas en Anjou:</a:t>
            </a:r>
            <a:endParaRPr lang="es-PR" dirty="0"/>
          </a:p>
        </p:txBody>
      </p:sp>
      <p:sp>
        <p:nvSpPr>
          <p:cNvPr id="5" name="TextBox 4">
            <a:extLst>
              <a:ext uri="{FF2B5EF4-FFF2-40B4-BE49-F238E27FC236}">
                <a16:creationId xmlns:a16="http://schemas.microsoft.com/office/drawing/2014/main" id="{75BA3749-086F-6488-5929-D564799F30A3}"/>
              </a:ext>
            </a:extLst>
          </p:cNvPr>
          <p:cNvSpPr txBox="1"/>
          <p:nvPr/>
        </p:nvSpPr>
        <p:spPr>
          <a:xfrm>
            <a:off x="74429" y="2782669"/>
            <a:ext cx="6741042" cy="1446550"/>
          </a:xfrm>
          <a:prstGeom prst="rect">
            <a:avLst/>
          </a:prstGeom>
          <a:noFill/>
        </p:spPr>
        <p:txBody>
          <a:bodyPr wrap="square">
            <a:spAutoFit/>
          </a:bodyPr>
          <a:lstStyle/>
          <a:p>
            <a:r>
              <a:rPr lang="es-ES" sz="2400" b="1" i="0" dirty="0">
                <a:solidFill>
                  <a:srgbClr val="111827"/>
                </a:solidFill>
                <a:effectLst/>
                <a:latin typeface="Georgia" panose="02040502050405020303" pitchFamily="18" charset="0"/>
              </a:rPr>
              <a:t> </a:t>
            </a:r>
            <a:r>
              <a:rPr lang="es-ES" sz="2800" b="1" i="0" dirty="0">
                <a:solidFill>
                  <a:srgbClr val="111827"/>
                </a:solidFill>
                <a:effectLst/>
              </a:rPr>
              <a:t>Anjou Rosado</a:t>
            </a:r>
          </a:p>
          <a:p>
            <a:pPr marL="285750" indent="-285750">
              <a:buFont typeface="Wingdings" panose="05000000000000000000" pitchFamily="2" charset="2"/>
              <a:buChar char="§"/>
            </a:pPr>
            <a:r>
              <a:rPr lang="es-ES" sz="2000" i="0" dirty="0">
                <a:solidFill>
                  <a:srgbClr val="111827"/>
                </a:solidFill>
                <a:effectLst/>
              </a:rPr>
              <a:t>Rosé de Loire AOP:</a:t>
            </a:r>
            <a:r>
              <a:rPr lang="es-ES" sz="2000" i="0" dirty="0">
                <a:solidFill>
                  <a:srgbClr val="374151"/>
                </a:solidFill>
                <a:effectLst/>
              </a:rPr>
              <a:t> </a:t>
            </a:r>
          </a:p>
          <a:p>
            <a:pPr marL="285750" indent="-285750">
              <a:buFont typeface="Wingdings" panose="05000000000000000000" pitchFamily="2" charset="2"/>
              <a:buChar char="§"/>
            </a:pPr>
            <a:r>
              <a:rPr lang="es-ES" sz="2000" i="0" dirty="0">
                <a:solidFill>
                  <a:srgbClr val="111827"/>
                </a:solidFill>
                <a:effectLst/>
              </a:rPr>
              <a:t>Rosé </a:t>
            </a:r>
            <a:r>
              <a:rPr lang="es-ES" sz="2000" i="0" dirty="0" err="1">
                <a:solidFill>
                  <a:srgbClr val="111827"/>
                </a:solidFill>
                <a:effectLst/>
              </a:rPr>
              <a:t>d'Anjou</a:t>
            </a:r>
            <a:r>
              <a:rPr lang="es-ES" sz="2000" i="0" dirty="0">
                <a:solidFill>
                  <a:srgbClr val="111827"/>
                </a:solidFill>
                <a:effectLst/>
              </a:rPr>
              <a:t> AOP:</a:t>
            </a:r>
            <a:r>
              <a:rPr lang="es-ES" sz="2000" i="0" dirty="0">
                <a:solidFill>
                  <a:srgbClr val="374151"/>
                </a:solidFill>
                <a:effectLst/>
              </a:rPr>
              <a:t> </a:t>
            </a:r>
          </a:p>
          <a:p>
            <a:pPr marL="285750" indent="-285750">
              <a:buFont typeface="Wingdings" panose="05000000000000000000" pitchFamily="2" charset="2"/>
              <a:buChar char="§"/>
            </a:pPr>
            <a:r>
              <a:rPr lang="es-ES" sz="2000" i="0" dirty="0">
                <a:solidFill>
                  <a:srgbClr val="111827"/>
                </a:solidFill>
                <a:effectLst/>
              </a:rPr>
              <a:t>Cabernet </a:t>
            </a:r>
            <a:r>
              <a:rPr lang="es-ES" sz="2000" i="0" dirty="0" err="1">
                <a:solidFill>
                  <a:srgbClr val="111827"/>
                </a:solidFill>
                <a:effectLst/>
              </a:rPr>
              <a:t>d'Anjou</a:t>
            </a:r>
            <a:r>
              <a:rPr lang="es-ES" sz="2000" i="0" dirty="0">
                <a:solidFill>
                  <a:srgbClr val="111827"/>
                </a:solidFill>
                <a:effectLst/>
              </a:rPr>
              <a:t> AOP</a:t>
            </a:r>
            <a:r>
              <a:rPr lang="es-ES" sz="2000" i="0" dirty="0">
                <a:solidFill>
                  <a:srgbClr val="111827"/>
                </a:solidFill>
                <a:effectLst/>
                <a:latin typeface="Georgia" panose="02040502050405020303" pitchFamily="18" charset="0"/>
              </a:rPr>
              <a:t>:</a:t>
            </a:r>
            <a:r>
              <a:rPr lang="es-ES" sz="2000" i="0" dirty="0">
                <a:solidFill>
                  <a:srgbClr val="374151"/>
                </a:solidFill>
                <a:effectLst/>
                <a:latin typeface="Georgia" panose="02040502050405020303" pitchFamily="18" charset="0"/>
              </a:rPr>
              <a:t> </a:t>
            </a:r>
          </a:p>
        </p:txBody>
      </p:sp>
      <p:sp>
        <p:nvSpPr>
          <p:cNvPr id="7" name="TextBox 6">
            <a:extLst>
              <a:ext uri="{FF2B5EF4-FFF2-40B4-BE49-F238E27FC236}">
                <a16:creationId xmlns:a16="http://schemas.microsoft.com/office/drawing/2014/main" id="{230B9203-A4C1-56E9-4302-9BD02B1A6A03}"/>
              </a:ext>
            </a:extLst>
          </p:cNvPr>
          <p:cNvSpPr txBox="1"/>
          <p:nvPr/>
        </p:nvSpPr>
        <p:spPr>
          <a:xfrm>
            <a:off x="85048" y="4687319"/>
            <a:ext cx="6103089" cy="1754326"/>
          </a:xfrm>
          <a:prstGeom prst="rect">
            <a:avLst/>
          </a:prstGeom>
          <a:noFill/>
        </p:spPr>
        <p:txBody>
          <a:bodyPr wrap="square">
            <a:spAutoFit/>
          </a:bodyPr>
          <a:lstStyle/>
          <a:p>
            <a:pPr algn="l"/>
            <a:r>
              <a:rPr lang="en-US" sz="2800" b="1" i="0" dirty="0">
                <a:solidFill>
                  <a:srgbClr val="111827"/>
                </a:solidFill>
                <a:effectLst/>
              </a:rPr>
              <a:t>Vinos </a:t>
            </a:r>
            <a:r>
              <a:rPr lang="en-US" sz="2800" b="1" i="0" dirty="0" err="1">
                <a:solidFill>
                  <a:srgbClr val="111827"/>
                </a:solidFill>
                <a:effectLst/>
              </a:rPr>
              <a:t>tintos</a:t>
            </a:r>
            <a:r>
              <a:rPr lang="en-US" sz="2800" b="1" i="0" dirty="0">
                <a:solidFill>
                  <a:srgbClr val="111827"/>
                </a:solidFill>
                <a:effectLst/>
              </a:rPr>
              <a:t> y </a:t>
            </a:r>
            <a:r>
              <a:rPr lang="en-US" sz="2800" b="1" i="0" dirty="0" err="1">
                <a:solidFill>
                  <a:srgbClr val="111827"/>
                </a:solidFill>
                <a:effectLst/>
              </a:rPr>
              <a:t>blancos</a:t>
            </a:r>
            <a:r>
              <a:rPr lang="en-US" sz="2800" b="1" i="0" dirty="0">
                <a:solidFill>
                  <a:srgbClr val="111827"/>
                </a:solidFill>
                <a:effectLst/>
              </a:rPr>
              <a:t> de Anjou</a:t>
            </a:r>
          </a:p>
          <a:p>
            <a:pPr marL="285750" indent="-285750" algn="l">
              <a:buFont typeface="Wingdings" panose="05000000000000000000" pitchFamily="2" charset="2"/>
              <a:buChar char="§"/>
            </a:pPr>
            <a:r>
              <a:rPr lang="en-US" sz="2000" i="0" dirty="0">
                <a:solidFill>
                  <a:srgbClr val="111827"/>
                </a:solidFill>
                <a:effectLst/>
              </a:rPr>
              <a:t>Anjou Blanc AOP:</a:t>
            </a:r>
          </a:p>
          <a:p>
            <a:pPr marL="285750" indent="-285750" algn="l">
              <a:buFont typeface="Wingdings" panose="05000000000000000000" pitchFamily="2" charset="2"/>
              <a:buChar char="§"/>
            </a:pPr>
            <a:r>
              <a:rPr lang="en-US" sz="2000" i="0" dirty="0">
                <a:solidFill>
                  <a:srgbClr val="111827"/>
                </a:solidFill>
                <a:effectLst/>
              </a:rPr>
              <a:t>Anjou Rouge AOP:</a:t>
            </a:r>
            <a:r>
              <a:rPr lang="en-US" sz="2000" i="0" dirty="0">
                <a:solidFill>
                  <a:srgbClr val="374151"/>
                </a:solidFill>
                <a:effectLst/>
              </a:rPr>
              <a:t> </a:t>
            </a:r>
          </a:p>
          <a:p>
            <a:pPr marL="285750" indent="-285750" algn="l">
              <a:buFont typeface="Wingdings" panose="05000000000000000000" pitchFamily="2" charset="2"/>
              <a:buChar char="§"/>
            </a:pPr>
            <a:r>
              <a:rPr lang="en-US" sz="2000" i="0" dirty="0">
                <a:solidFill>
                  <a:srgbClr val="111827"/>
                </a:solidFill>
                <a:effectLst/>
              </a:rPr>
              <a:t>Anjou Village AOP/Anjou Villages- </a:t>
            </a:r>
            <a:r>
              <a:rPr lang="en-US" sz="2000" i="0" dirty="0" err="1">
                <a:solidFill>
                  <a:srgbClr val="111827"/>
                </a:solidFill>
                <a:effectLst/>
              </a:rPr>
              <a:t>Brissac</a:t>
            </a:r>
            <a:r>
              <a:rPr lang="en-US" sz="2000" i="0" dirty="0">
                <a:solidFill>
                  <a:srgbClr val="111827"/>
                </a:solidFill>
                <a:effectLst/>
              </a:rPr>
              <a:t> AOP:</a:t>
            </a:r>
            <a:r>
              <a:rPr lang="en-US" sz="2000" i="0" dirty="0">
                <a:solidFill>
                  <a:srgbClr val="374151"/>
                </a:solidFill>
                <a:effectLst/>
              </a:rPr>
              <a:t> </a:t>
            </a:r>
          </a:p>
          <a:p>
            <a:pPr marL="285750" indent="-285750" algn="l">
              <a:buFont typeface="Wingdings" panose="05000000000000000000" pitchFamily="2" charset="2"/>
              <a:buChar char="§"/>
            </a:pPr>
            <a:r>
              <a:rPr lang="en-US" sz="2000" i="0" dirty="0">
                <a:solidFill>
                  <a:srgbClr val="111827"/>
                </a:solidFill>
                <a:effectLst/>
              </a:rPr>
              <a:t>Anjou Gamay AOP:</a:t>
            </a:r>
            <a:r>
              <a:rPr lang="en-US" sz="2000" i="0" dirty="0">
                <a:solidFill>
                  <a:srgbClr val="374151"/>
                </a:solidFill>
                <a:effectLst/>
              </a:rPr>
              <a:t> </a:t>
            </a:r>
          </a:p>
        </p:txBody>
      </p:sp>
      <p:pic>
        <p:nvPicPr>
          <p:cNvPr id="10" name="Picture 9">
            <a:extLst>
              <a:ext uri="{FF2B5EF4-FFF2-40B4-BE49-F238E27FC236}">
                <a16:creationId xmlns:a16="http://schemas.microsoft.com/office/drawing/2014/main" id="{98E1AF61-5C99-8E5F-CEE9-97BC9C378F4A}"/>
              </a:ext>
            </a:extLst>
          </p:cNvPr>
          <p:cNvPicPr>
            <a:picLocks noChangeAspect="1"/>
          </p:cNvPicPr>
          <p:nvPr/>
        </p:nvPicPr>
        <p:blipFill>
          <a:blip r:embed="rId2"/>
          <a:stretch>
            <a:fillRect/>
          </a:stretch>
        </p:blipFill>
        <p:spPr>
          <a:xfrm>
            <a:off x="5904614" y="2821404"/>
            <a:ext cx="4781107" cy="3374167"/>
          </a:xfrm>
          <a:prstGeom prst="rect">
            <a:avLst/>
          </a:prstGeom>
        </p:spPr>
      </p:pic>
    </p:spTree>
    <p:extLst>
      <p:ext uri="{BB962C8B-B14F-4D97-AF65-F5344CB8AC3E}">
        <p14:creationId xmlns:p14="http://schemas.microsoft.com/office/powerpoint/2010/main" val="2387862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90E0DF-16CB-2B42-F1A5-E52EF6E841B6}"/>
              </a:ext>
            </a:extLst>
          </p:cNvPr>
          <p:cNvSpPr>
            <a:spLocks noGrp="1"/>
          </p:cNvSpPr>
          <p:nvPr>
            <p:ph type="title"/>
          </p:nvPr>
        </p:nvSpPr>
        <p:spPr>
          <a:xfrm>
            <a:off x="1252800" y="662399"/>
            <a:ext cx="5995987" cy="1494000"/>
          </a:xfrm>
        </p:spPr>
        <p:txBody>
          <a:bodyPr anchor="t">
            <a:normAutofit/>
          </a:bodyPr>
          <a:lstStyle/>
          <a:p>
            <a:r>
              <a:rPr lang="en-US" sz="3200" b="1" i="0" dirty="0">
                <a:effectLst/>
                <a:latin typeface="+mn-lt"/>
              </a:rPr>
              <a:t>¿</a:t>
            </a:r>
            <a:r>
              <a:rPr lang="en-US" sz="3200" b="1" i="0" dirty="0" err="1">
                <a:effectLst/>
                <a:latin typeface="+mn-lt"/>
              </a:rPr>
              <a:t>Futuro</a:t>
            </a:r>
            <a:r>
              <a:rPr lang="en-US" sz="3200" b="1" i="0" dirty="0">
                <a:effectLst/>
                <a:latin typeface="+mn-lt"/>
              </a:rPr>
              <a:t> Grand Cru del </a:t>
            </a:r>
            <a:r>
              <a:rPr lang="en-US" sz="3200" b="1" i="0" dirty="0" err="1">
                <a:effectLst/>
                <a:latin typeface="+mn-lt"/>
              </a:rPr>
              <a:t>Loira</a:t>
            </a:r>
            <a:r>
              <a:rPr lang="en-US" sz="3200" b="1" i="0" dirty="0">
                <a:effectLst/>
                <a:latin typeface="+mn-lt"/>
              </a:rPr>
              <a:t> para: Dry Chenin Blanc? </a:t>
            </a:r>
            <a:r>
              <a:rPr lang="en-US" sz="3200" b="1" i="0" dirty="0" err="1">
                <a:effectLst/>
                <a:latin typeface="+mn-lt"/>
              </a:rPr>
              <a:t>Savennières</a:t>
            </a:r>
            <a:br>
              <a:rPr lang="en-US" sz="3100" b="1" i="0" dirty="0">
                <a:effectLst/>
                <a:latin typeface="Georgia" panose="02040502050405020303" pitchFamily="18" charset="0"/>
              </a:rPr>
            </a:br>
            <a:endParaRPr lang="es-PR" sz="3100" dirty="0"/>
          </a:p>
        </p:txBody>
      </p:sp>
      <p:grpSp>
        <p:nvGrpSpPr>
          <p:cNvPr id="11" name="Group 10">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2"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13"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3" name="Content Placeholder 2">
            <a:extLst>
              <a:ext uri="{FF2B5EF4-FFF2-40B4-BE49-F238E27FC236}">
                <a16:creationId xmlns:a16="http://schemas.microsoft.com/office/drawing/2014/main" id="{829B11BF-1A3F-D3D6-77AD-32793F156532}"/>
              </a:ext>
            </a:extLst>
          </p:cNvPr>
          <p:cNvSpPr>
            <a:spLocks noGrp="1"/>
          </p:cNvSpPr>
          <p:nvPr>
            <p:ph idx="1"/>
          </p:nvPr>
        </p:nvSpPr>
        <p:spPr>
          <a:xfrm>
            <a:off x="1251678" y="2286000"/>
            <a:ext cx="6015897" cy="3844800"/>
          </a:xfrm>
        </p:spPr>
        <p:txBody>
          <a:bodyPr>
            <a:normAutofit lnSpcReduction="10000"/>
          </a:bodyPr>
          <a:lstStyle/>
          <a:p>
            <a:pPr marL="0" indent="0">
              <a:buNone/>
            </a:pPr>
            <a:r>
              <a:rPr lang="es-ES" sz="2400" b="0" i="0" dirty="0" err="1">
                <a:solidFill>
                  <a:schemeClr val="tx1">
                    <a:alpha val="60000"/>
                  </a:schemeClr>
                </a:solidFill>
                <a:effectLst/>
              </a:rPr>
              <a:t>Savennières</a:t>
            </a:r>
            <a:r>
              <a:rPr lang="es-ES" sz="2400" b="0" i="0" dirty="0">
                <a:solidFill>
                  <a:schemeClr val="tx1">
                    <a:alpha val="60000"/>
                  </a:schemeClr>
                </a:solidFill>
                <a:effectLst/>
              </a:rPr>
              <a:t> es un área única de Chenin Blanc que ha estado compitiendo por el estatus de Grand </a:t>
            </a:r>
            <a:r>
              <a:rPr lang="es-ES" sz="2400" b="0" i="0" dirty="0" err="1">
                <a:solidFill>
                  <a:schemeClr val="tx1">
                    <a:alpha val="60000"/>
                  </a:schemeClr>
                </a:solidFill>
                <a:effectLst/>
              </a:rPr>
              <a:t>Cru</a:t>
            </a:r>
            <a:r>
              <a:rPr lang="es-ES" sz="2400" b="0" i="0" dirty="0">
                <a:solidFill>
                  <a:schemeClr val="tx1">
                    <a:alpha val="60000"/>
                  </a:schemeClr>
                </a:solidFill>
                <a:effectLst/>
              </a:rPr>
              <a:t> desde hace algún tiempo. La región es única en el sentido de que los viñedos se han transmitido tradicionalmente de madre a hija. </a:t>
            </a:r>
          </a:p>
          <a:p>
            <a:pPr marL="0" indent="0">
              <a:buNone/>
            </a:pPr>
            <a:r>
              <a:rPr lang="es-ES" sz="2400" b="0" i="0" dirty="0">
                <a:solidFill>
                  <a:schemeClr val="tx1">
                    <a:alpha val="60000"/>
                  </a:schemeClr>
                </a:solidFill>
                <a:effectLst/>
              </a:rPr>
              <a:t>Hay tres denominaciones </a:t>
            </a:r>
            <a:r>
              <a:rPr lang="es-ES" sz="2400" b="1" i="0" dirty="0" err="1">
                <a:solidFill>
                  <a:schemeClr val="tx1">
                    <a:alpha val="60000"/>
                  </a:schemeClr>
                </a:solidFill>
                <a:effectLst/>
              </a:rPr>
              <a:t>Savennières</a:t>
            </a:r>
            <a:r>
              <a:rPr lang="es-ES" sz="2400" b="1" i="0" dirty="0">
                <a:solidFill>
                  <a:schemeClr val="tx1">
                    <a:alpha val="60000"/>
                  </a:schemeClr>
                </a:solidFill>
                <a:effectLst/>
              </a:rPr>
              <a:t>:</a:t>
            </a:r>
          </a:p>
          <a:p>
            <a:pPr>
              <a:buFont typeface="Wingdings" panose="05000000000000000000" pitchFamily="2" charset="2"/>
              <a:buChar char="§"/>
            </a:pPr>
            <a:r>
              <a:rPr lang="es-ES" sz="2400" i="0" dirty="0" err="1">
                <a:solidFill>
                  <a:schemeClr val="tx1">
                    <a:alpha val="60000"/>
                  </a:schemeClr>
                </a:solidFill>
                <a:effectLst/>
              </a:rPr>
              <a:t>Savennières</a:t>
            </a:r>
            <a:r>
              <a:rPr lang="es-ES" sz="2400" i="0" dirty="0">
                <a:solidFill>
                  <a:schemeClr val="tx1">
                    <a:alpha val="60000"/>
                  </a:schemeClr>
                </a:solidFill>
                <a:effectLst/>
              </a:rPr>
              <a:t> AOP</a:t>
            </a:r>
            <a:r>
              <a:rPr lang="es-ES" sz="2400" dirty="0">
                <a:solidFill>
                  <a:schemeClr val="tx1">
                    <a:alpha val="60000"/>
                  </a:schemeClr>
                </a:solidFill>
              </a:rPr>
              <a:t>:</a:t>
            </a:r>
            <a:endParaRPr lang="es-ES" sz="2400" i="0" dirty="0">
              <a:solidFill>
                <a:schemeClr val="tx1">
                  <a:alpha val="60000"/>
                </a:schemeClr>
              </a:solidFill>
              <a:effectLst/>
            </a:endParaRPr>
          </a:p>
          <a:p>
            <a:pPr>
              <a:buFont typeface="Wingdings" panose="05000000000000000000" pitchFamily="2" charset="2"/>
              <a:buChar char="§"/>
            </a:pPr>
            <a:r>
              <a:rPr lang="es-ES" sz="2400" i="0" dirty="0" err="1">
                <a:solidFill>
                  <a:schemeClr val="tx1">
                    <a:alpha val="60000"/>
                  </a:schemeClr>
                </a:solidFill>
                <a:effectLst/>
              </a:rPr>
              <a:t>Savennieres</a:t>
            </a:r>
            <a:r>
              <a:rPr lang="es-ES" sz="2400" i="0" dirty="0">
                <a:solidFill>
                  <a:schemeClr val="tx1">
                    <a:alpha val="60000"/>
                  </a:schemeClr>
                </a:solidFill>
                <a:effectLst/>
              </a:rPr>
              <a:t> Roche </a:t>
            </a:r>
            <a:r>
              <a:rPr lang="es-ES" sz="2400" i="0" dirty="0" err="1">
                <a:solidFill>
                  <a:schemeClr val="tx1">
                    <a:alpha val="60000"/>
                  </a:schemeClr>
                </a:solidFill>
                <a:effectLst/>
              </a:rPr>
              <a:t>aux</a:t>
            </a:r>
            <a:r>
              <a:rPr lang="es-ES" sz="2400" i="0" dirty="0">
                <a:solidFill>
                  <a:schemeClr val="tx1">
                    <a:alpha val="60000"/>
                  </a:schemeClr>
                </a:solidFill>
                <a:effectLst/>
              </a:rPr>
              <a:t> Moines AOP: </a:t>
            </a:r>
          </a:p>
          <a:p>
            <a:pPr>
              <a:buFont typeface="Wingdings" panose="05000000000000000000" pitchFamily="2" charset="2"/>
              <a:buChar char="§"/>
            </a:pPr>
            <a:r>
              <a:rPr lang="es-ES" sz="2400" i="0" dirty="0" err="1">
                <a:solidFill>
                  <a:schemeClr val="tx1">
                    <a:alpha val="60000"/>
                  </a:schemeClr>
                </a:solidFill>
                <a:effectLst/>
              </a:rPr>
              <a:t>Coulee</a:t>
            </a:r>
            <a:r>
              <a:rPr lang="es-ES" sz="2400" i="0" dirty="0">
                <a:solidFill>
                  <a:schemeClr val="tx1">
                    <a:alpha val="60000"/>
                  </a:schemeClr>
                </a:solidFill>
                <a:effectLst/>
              </a:rPr>
              <a:t> de </a:t>
            </a:r>
            <a:r>
              <a:rPr lang="es-ES" sz="2400" i="0" dirty="0" err="1">
                <a:solidFill>
                  <a:schemeClr val="tx1">
                    <a:alpha val="60000"/>
                  </a:schemeClr>
                </a:solidFill>
                <a:effectLst/>
              </a:rPr>
              <a:t>Serrant</a:t>
            </a:r>
            <a:r>
              <a:rPr lang="es-ES" sz="2400" i="0" dirty="0">
                <a:solidFill>
                  <a:schemeClr val="tx1">
                    <a:alpha val="60000"/>
                  </a:schemeClr>
                </a:solidFill>
                <a:effectLst/>
              </a:rPr>
              <a:t> AOP: </a:t>
            </a:r>
            <a:endParaRPr lang="es-PR" sz="2400" dirty="0">
              <a:solidFill>
                <a:schemeClr val="tx1">
                  <a:alpha val="60000"/>
                </a:schemeClr>
              </a:solidFill>
            </a:endParaRPr>
          </a:p>
        </p:txBody>
      </p:sp>
      <p:pic>
        <p:nvPicPr>
          <p:cNvPr id="4" name="Picture 3">
            <a:extLst>
              <a:ext uri="{FF2B5EF4-FFF2-40B4-BE49-F238E27FC236}">
                <a16:creationId xmlns:a16="http://schemas.microsoft.com/office/drawing/2014/main" id="{7AB3EA32-21FA-CDC6-7944-1F47969924B8}"/>
              </a:ext>
            </a:extLst>
          </p:cNvPr>
          <p:cNvPicPr>
            <a:picLocks noChangeAspect="1"/>
          </p:cNvPicPr>
          <p:nvPr/>
        </p:nvPicPr>
        <p:blipFill>
          <a:blip r:embed="rId2"/>
          <a:stretch>
            <a:fillRect/>
          </a:stretch>
        </p:blipFill>
        <p:spPr>
          <a:xfrm>
            <a:off x="7633428" y="819557"/>
            <a:ext cx="3914164" cy="5218885"/>
          </a:xfrm>
          <a:prstGeom prst="rect">
            <a:avLst/>
          </a:prstGeom>
        </p:spPr>
      </p:pic>
    </p:spTree>
    <p:extLst>
      <p:ext uri="{BB962C8B-B14F-4D97-AF65-F5344CB8AC3E}">
        <p14:creationId xmlns:p14="http://schemas.microsoft.com/office/powerpoint/2010/main" val="3057049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0427-973B-1AEA-7641-A490C7969AA0}"/>
              </a:ext>
            </a:extLst>
          </p:cNvPr>
          <p:cNvSpPr>
            <a:spLocks noGrp="1"/>
          </p:cNvSpPr>
          <p:nvPr>
            <p:ph type="title"/>
          </p:nvPr>
        </p:nvSpPr>
        <p:spPr/>
        <p:txBody>
          <a:bodyPr/>
          <a:lstStyle/>
          <a:p>
            <a:r>
              <a:rPr lang="en-US" b="1" i="0" dirty="0">
                <a:solidFill>
                  <a:srgbClr val="111827"/>
                </a:solidFill>
                <a:effectLst/>
                <a:latin typeface="+mn-lt"/>
              </a:rPr>
              <a:t>Vinos </a:t>
            </a:r>
            <a:r>
              <a:rPr lang="en-US" b="1" i="0" dirty="0" err="1">
                <a:solidFill>
                  <a:srgbClr val="111827"/>
                </a:solidFill>
                <a:effectLst/>
                <a:latin typeface="+mn-lt"/>
              </a:rPr>
              <a:t>dulces</a:t>
            </a:r>
            <a:r>
              <a:rPr lang="en-US" b="1" i="0" dirty="0">
                <a:solidFill>
                  <a:srgbClr val="111827"/>
                </a:solidFill>
                <a:effectLst/>
                <a:latin typeface="+mn-lt"/>
              </a:rPr>
              <a:t> Anjou-</a:t>
            </a:r>
            <a:r>
              <a:rPr lang="en-US" b="1" i="0" dirty="0" err="1">
                <a:solidFill>
                  <a:srgbClr val="111827"/>
                </a:solidFill>
                <a:effectLst/>
                <a:latin typeface="+mn-lt"/>
              </a:rPr>
              <a:t>Layon</a:t>
            </a:r>
            <a:br>
              <a:rPr lang="en-US" b="1" i="0" dirty="0">
                <a:solidFill>
                  <a:srgbClr val="111827"/>
                </a:solidFill>
                <a:effectLst/>
                <a:latin typeface="Georgia" panose="02040502050405020303" pitchFamily="18" charset="0"/>
              </a:rPr>
            </a:br>
            <a:endParaRPr lang="es-PR" dirty="0"/>
          </a:p>
        </p:txBody>
      </p:sp>
      <p:sp>
        <p:nvSpPr>
          <p:cNvPr id="3" name="Content Placeholder 2">
            <a:extLst>
              <a:ext uri="{FF2B5EF4-FFF2-40B4-BE49-F238E27FC236}">
                <a16:creationId xmlns:a16="http://schemas.microsoft.com/office/drawing/2014/main" id="{5C1F57B7-52DD-8FE2-9166-2A02CBC6CA44}"/>
              </a:ext>
            </a:extLst>
          </p:cNvPr>
          <p:cNvSpPr>
            <a:spLocks noGrp="1"/>
          </p:cNvSpPr>
          <p:nvPr>
            <p:ph idx="1"/>
          </p:nvPr>
        </p:nvSpPr>
        <p:spPr>
          <a:xfrm>
            <a:off x="464288" y="1414136"/>
            <a:ext cx="11727712" cy="1750920"/>
          </a:xfrm>
        </p:spPr>
        <p:txBody>
          <a:bodyPr>
            <a:normAutofit/>
          </a:bodyPr>
          <a:lstStyle/>
          <a:p>
            <a:pPr marL="0" indent="0">
              <a:buNone/>
            </a:pPr>
            <a:r>
              <a:rPr lang="es-ES" sz="2400" b="0" i="0" dirty="0">
                <a:solidFill>
                  <a:srgbClr val="374151"/>
                </a:solidFill>
                <a:effectLst/>
              </a:rPr>
              <a:t>Los vinos dulces tienen una reputación histórica en muchas de las denominaciones de Anjou. Todos están hechos a mano de Chenin Blanc e influenciados por </a:t>
            </a:r>
            <a:r>
              <a:rPr lang="es-ES" sz="2400" b="0" i="0" u="none" strike="noStrike" dirty="0" err="1">
                <a:effectLst/>
                <a:hlinkClick r:id="rId2"/>
              </a:rPr>
              <a:t>Botrytis</a:t>
            </a:r>
            <a:r>
              <a:rPr lang="es-ES" sz="2400" b="0" i="0" u="none" strike="noStrike" dirty="0">
                <a:effectLst/>
                <a:hlinkClick r:id="rId2"/>
              </a:rPr>
              <a:t> </a:t>
            </a:r>
            <a:r>
              <a:rPr lang="es-ES" sz="2400" b="0" i="0" u="none" strike="noStrike" dirty="0" err="1">
                <a:effectLst/>
                <a:hlinkClick r:id="rId2"/>
              </a:rPr>
              <a:t>cynerea</a:t>
            </a:r>
            <a:r>
              <a:rPr lang="es-ES" sz="2400" b="0" i="0" u="none" strike="noStrike" dirty="0">
                <a:effectLst/>
                <a:hlinkClick r:id="rId2"/>
              </a:rPr>
              <a:t> o "podredumbre noble"</a:t>
            </a:r>
            <a:r>
              <a:rPr lang="es-ES" sz="2400" b="0" i="0" dirty="0">
                <a:solidFill>
                  <a:srgbClr val="374151"/>
                </a:solidFill>
                <a:effectLst/>
              </a:rPr>
              <a:t> que da un matiz rico, </a:t>
            </a:r>
            <a:r>
              <a:rPr lang="es-ES" sz="2400" b="0" i="0" dirty="0" err="1">
                <a:solidFill>
                  <a:srgbClr val="374151"/>
                </a:solidFill>
                <a:effectLst/>
              </a:rPr>
              <a:t>mielado</a:t>
            </a:r>
            <a:r>
              <a:rPr lang="es-ES" sz="2400" b="0" i="0" dirty="0">
                <a:solidFill>
                  <a:srgbClr val="374151"/>
                </a:solidFill>
                <a:effectLst/>
              </a:rPr>
              <a:t> y de nuez a estos dulces néctares.</a:t>
            </a:r>
            <a:endParaRPr lang="es-PR" sz="2400" dirty="0"/>
          </a:p>
        </p:txBody>
      </p:sp>
      <p:sp>
        <p:nvSpPr>
          <p:cNvPr id="5" name="TextBox 4">
            <a:extLst>
              <a:ext uri="{FF2B5EF4-FFF2-40B4-BE49-F238E27FC236}">
                <a16:creationId xmlns:a16="http://schemas.microsoft.com/office/drawing/2014/main" id="{C3923DD1-B439-3814-95D4-53F8977605F9}"/>
              </a:ext>
            </a:extLst>
          </p:cNvPr>
          <p:cNvSpPr txBox="1"/>
          <p:nvPr/>
        </p:nvSpPr>
        <p:spPr>
          <a:xfrm>
            <a:off x="138223" y="3102249"/>
            <a:ext cx="5539563" cy="2246769"/>
          </a:xfrm>
          <a:prstGeom prst="rect">
            <a:avLst/>
          </a:prstGeom>
          <a:noFill/>
        </p:spPr>
        <p:txBody>
          <a:bodyPr wrap="square">
            <a:spAutoFit/>
          </a:bodyPr>
          <a:lstStyle/>
          <a:p>
            <a:pPr marL="285750" indent="-285750" algn="l">
              <a:buFont typeface="Wingdings" panose="05000000000000000000" pitchFamily="2" charset="2"/>
              <a:buChar char="§"/>
            </a:pPr>
            <a:r>
              <a:rPr lang="es-ES" sz="2000" i="0" dirty="0">
                <a:solidFill>
                  <a:srgbClr val="111827"/>
                </a:solidFill>
                <a:effectLst/>
              </a:rPr>
              <a:t>Anjou </a:t>
            </a:r>
            <a:r>
              <a:rPr lang="es-ES" sz="2000" i="0" dirty="0" err="1">
                <a:solidFill>
                  <a:srgbClr val="111827"/>
                </a:solidFill>
                <a:effectLst/>
              </a:rPr>
              <a:t>Côteaux</a:t>
            </a:r>
            <a:r>
              <a:rPr lang="es-ES" sz="2000" i="0" dirty="0">
                <a:solidFill>
                  <a:srgbClr val="111827"/>
                </a:solidFill>
                <a:effectLst/>
              </a:rPr>
              <a:t> de la Loire AOP:</a:t>
            </a:r>
            <a:r>
              <a:rPr lang="es-ES" sz="2000" i="0" dirty="0">
                <a:solidFill>
                  <a:srgbClr val="374151"/>
                </a:solidFill>
                <a:effectLst/>
              </a:rPr>
              <a:t> </a:t>
            </a:r>
          </a:p>
          <a:p>
            <a:pPr marL="285750" indent="-285750" algn="l">
              <a:buFont typeface="Wingdings" panose="05000000000000000000" pitchFamily="2" charset="2"/>
              <a:buChar char="§"/>
            </a:pPr>
            <a:r>
              <a:rPr lang="es-ES" sz="2000" i="0" dirty="0" err="1">
                <a:solidFill>
                  <a:srgbClr val="111827"/>
                </a:solidFill>
                <a:effectLst/>
              </a:rPr>
              <a:t>Bonnezeaux</a:t>
            </a:r>
            <a:r>
              <a:rPr lang="es-ES" sz="2000" i="0" dirty="0">
                <a:solidFill>
                  <a:srgbClr val="111827"/>
                </a:solidFill>
                <a:effectLst/>
              </a:rPr>
              <a:t> AOP:</a:t>
            </a:r>
          </a:p>
          <a:p>
            <a:pPr marL="285750" indent="-285750" algn="l">
              <a:buFont typeface="Wingdings" panose="05000000000000000000" pitchFamily="2" charset="2"/>
              <a:buChar char="§"/>
            </a:pPr>
            <a:r>
              <a:rPr lang="es-ES" sz="2000" i="0" dirty="0" err="1">
                <a:solidFill>
                  <a:srgbClr val="111827"/>
                </a:solidFill>
                <a:effectLst/>
              </a:rPr>
              <a:t>Coteaux</a:t>
            </a:r>
            <a:r>
              <a:rPr lang="es-ES" sz="2000" i="0" dirty="0">
                <a:solidFill>
                  <a:srgbClr val="111827"/>
                </a:solidFill>
                <a:effectLst/>
              </a:rPr>
              <a:t> du </a:t>
            </a:r>
            <a:r>
              <a:rPr lang="es-ES" sz="2000" i="0" dirty="0" err="1">
                <a:solidFill>
                  <a:srgbClr val="111827"/>
                </a:solidFill>
                <a:effectLst/>
              </a:rPr>
              <a:t>Layon</a:t>
            </a:r>
            <a:r>
              <a:rPr lang="es-ES" sz="2000" i="0" dirty="0">
                <a:solidFill>
                  <a:srgbClr val="111827"/>
                </a:solidFill>
                <a:effectLst/>
              </a:rPr>
              <a:t> AOP:</a:t>
            </a:r>
          </a:p>
          <a:p>
            <a:pPr marL="285750" indent="-285750" algn="l">
              <a:buFont typeface="Wingdings" panose="05000000000000000000" pitchFamily="2" charset="2"/>
              <a:buChar char="§"/>
            </a:pPr>
            <a:r>
              <a:rPr lang="es-ES" sz="2000" i="0" dirty="0" err="1">
                <a:solidFill>
                  <a:srgbClr val="111827"/>
                </a:solidFill>
                <a:effectLst/>
              </a:rPr>
              <a:t>Coteaux</a:t>
            </a:r>
            <a:r>
              <a:rPr lang="es-ES" sz="2000" i="0" dirty="0">
                <a:solidFill>
                  <a:srgbClr val="111827"/>
                </a:solidFill>
                <a:effectLst/>
              </a:rPr>
              <a:t> de </a:t>
            </a:r>
            <a:r>
              <a:rPr lang="es-ES" sz="2000" i="0" dirty="0" err="1">
                <a:solidFill>
                  <a:srgbClr val="111827"/>
                </a:solidFill>
                <a:effectLst/>
              </a:rPr>
              <a:t>L'Aubance</a:t>
            </a:r>
            <a:r>
              <a:rPr lang="es-ES" sz="2000" i="0" dirty="0">
                <a:solidFill>
                  <a:srgbClr val="111827"/>
                </a:solidFill>
                <a:effectLst/>
              </a:rPr>
              <a:t> AOP:</a:t>
            </a:r>
            <a:r>
              <a:rPr lang="es-ES" sz="2000" i="0" dirty="0">
                <a:solidFill>
                  <a:srgbClr val="374151"/>
                </a:solidFill>
                <a:effectLst/>
              </a:rPr>
              <a:t> </a:t>
            </a:r>
          </a:p>
          <a:p>
            <a:pPr marL="285750" indent="-285750" algn="l">
              <a:buFont typeface="Wingdings" panose="05000000000000000000" pitchFamily="2" charset="2"/>
              <a:buChar char="§"/>
            </a:pPr>
            <a:r>
              <a:rPr lang="es-ES" sz="2000" b="1" i="0" dirty="0" err="1">
                <a:solidFill>
                  <a:srgbClr val="111827"/>
                </a:solidFill>
                <a:effectLst/>
              </a:rPr>
              <a:t>Quarts</a:t>
            </a:r>
            <a:r>
              <a:rPr lang="es-ES" sz="2000" b="1" i="0" dirty="0">
                <a:solidFill>
                  <a:srgbClr val="111827"/>
                </a:solidFill>
                <a:effectLst/>
              </a:rPr>
              <a:t> de </a:t>
            </a:r>
            <a:r>
              <a:rPr lang="es-ES" sz="2000" b="1" i="0" dirty="0" err="1">
                <a:solidFill>
                  <a:srgbClr val="111827"/>
                </a:solidFill>
                <a:effectLst/>
              </a:rPr>
              <a:t>Chaume</a:t>
            </a:r>
            <a:r>
              <a:rPr lang="es-ES" sz="2000" b="1" i="0" dirty="0">
                <a:solidFill>
                  <a:srgbClr val="111827"/>
                </a:solidFill>
                <a:effectLst/>
              </a:rPr>
              <a:t> AOP</a:t>
            </a:r>
            <a:r>
              <a:rPr lang="es-ES" sz="2000" i="0" dirty="0">
                <a:solidFill>
                  <a:srgbClr val="111827"/>
                </a:solidFill>
                <a:effectLst/>
              </a:rPr>
              <a:t>:</a:t>
            </a:r>
            <a:r>
              <a:rPr lang="es-ES" sz="2000" i="0" dirty="0">
                <a:solidFill>
                  <a:srgbClr val="374151"/>
                </a:solidFill>
                <a:effectLst/>
              </a:rPr>
              <a:t> Un "Grand </a:t>
            </a:r>
            <a:r>
              <a:rPr lang="es-ES" sz="2000" i="0" dirty="0" err="1">
                <a:solidFill>
                  <a:srgbClr val="374151"/>
                </a:solidFill>
                <a:effectLst/>
              </a:rPr>
              <a:t>Cru</a:t>
            </a:r>
            <a:r>
              <a:rPr lang="es-ES" sz="2000" i="0" dirty="0">
                <a:solidFill>
                  <a:srgbClr val="374151"/>
                </a:solidFill>
                <a:effectLst/>
              </a:rPr>
              <a:t>". Los vinos deben tener un mínimo de 85 g/l o 8,5% de azúcar residual.</a:t>
            </a:r>
          </a:p>
        </p:txBody>
      </p:sp>
      <p:pic>
        <p:nvPicPr>
          <p:cNvPr id="6" name="Picture 5">
            <a:extLst>
              <a:ext uri="{FF2B5EF4-FFF2-40B4-BE49-F238E27FC236}">
                <a16:creationId xmlns:a16="http://schemas.microsoft.com/office/drawing/2014/main" id="{E1EB64F7-6CB9-AB84-88E5-629DE8A26504}"/>
              </a:ext>
            </a:extLst>
          </p:cNvPr>
          <p:cNvPicPr>
            <a:picLocks noChangeAspect="1"/>
          </p:cNvPicPr>
          <p:nvPr/>
        </p:nvPicPr>
        <p:blipFill>
          <a:blip r:embed="rId3"/>
          <a:stretch>
            <a:fillRect/>
          </a:stretch>
        </p:blipFill>
        <p:spPr>
          <a:xfrm>
            <a:off x="6328144" y="2849526"/>
            <a:ext cx="4678325" cy="3530010"/>
          </a:xfrm>
          <a:prstGeom prst="rect">
            <a:avLst/>
          </a:prstGeom>
        </p:spPr>
      </p:pic>
    </p:spTree>
    <p:extLst>
      <p:ext uri="{BB962C8B-B14F-4D97-AF65-F5344CB8AC3E}">
        <p14:creationId xmlns:p14="http://schemas.microsoft.com/office/powerpoint/2010/main" val="3769573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56BD-F671-B51B-C665-FF4770176478}"/>
              </a:ext>
            </a:extLst>
          </p:cNvPr>
          <p:cNvSpPr>
            <a:spLocks noGrp="1"/>
          </p:cNvSpPr>
          <p:nvPr>
            <p:ph type="title"/>
          </p:nvPr>
        </p:nvSpPr>
        <p:spPr>
          <a:xfrm>
            <a:off x="838200" y="567146"/>
            <a:ext cx="10515600" cy="1325563"/>
          </a:xfrm>
        </p:spPr>
        <p:txBody>
          <a:bodyPr/>
          <a:lstStyle/>
          <a:p>
            <a:r>
              <a:rPr lang="en-US" b="1" i="0" dirty="0">
                <a:solidFill>
                  <a:srgbClr val="111827"/>
                </a:solidFill>
                <a:effectLst/>
                <a:latin typeface="+mn-lt"/>
              </a:rPr>
              <a:t>Vinos </a:t>
            </a:r>
            <a:r>
              <a:rPr lang="en-US" b="1" i="0" dirty="0" err="1">
                <a:solidFill>
                  <a:srgbClr val="111827"/>
                </a:solidFill>
                <a:effectLst/>
                <a:latin typeface="+mn-lt"/>
              </a:rPr>
              <a:t>espumosos</a:t>
            </a:r>
            <a:r>
              <a:rPr lang="en-US" b="1" i="0" dirty="0">
                <a:solidFill>
                  <a:srgbClr val="111827"/>
                </a:solidFill>
                <a:effectLst/>
                <a:latin typeface="+mn-lt"/>
              </a:rPr>
              <a:t> Anjou</a:t>
            </a:r>
            <a:br>
              <a:rPr lang="en-US" b="1" i="0" dirty="0">
                <a:solidFill>
                  <a:srgbClr val="111827"/>
                </a:solidFill>
                <a:effectLst/>
                <a:latin typeface="Georgia" panose="02040502050405020303" pitchFamily="18" charset="0"/>
              </a:rPr>
            </a:br>
            <a:endParaRPr lang="es-PR" dirty="0"/>
          </a:p>
        </p:txBody>
      </p:sp>
      <p:sp>
        <p:nvSpPr>
          <p:cNvPr id="3" name="Content Placeholder 2">
            <a:extLst>
              <a:ext uri="{FF2B5EF4-FFF2-40B4-BE49-F238E27FC236}">
                <a16:creationId xmlns:a16="http://schemas.microsoft.com/office/drawing/2014/main" id="{E0E6A235-9BA1-3280-003F-956089872F39}"/>
              </a:ext>
            </a:extLst>
          </p:cNvPr>
          <p:cNvSpPr>
            <a:spLocks noGrp="1"/>
          </p:cNvSpPr>
          <p:nvPr>
            <p:ph idx="1"/>
          </p:nvPr>
        </p:nvSpPr>
        <p:spPr>
          <a:xfrm>
            <a:off x="85060" y="1446028"/>
            <a:ext cx="11717080" cy="1435395"/>
          </a:xfrm>
        </p:spPr>
        <p:txBody>
          <a:bodyPr>
            <a:normAutofit/>
          </a:bodyPr>
          <a:lstStyle/>
          <a:p>
            <a:pPr marL="0" indent="0">
              <a:buNone/>
            </a:pPr>
            <a:r>
              <a:rPr lang="es-ES" sz="2400" b="0" i="0" dirty="0">
                <a:solidFill>
                  <a:srgbClr val="374151"/>
                </a:solidFill>
                <a:effectLst/>
              </a:rPr>
              <a:t>Blancos de Chenin Blanc con aromas a nectarinas y madreselva. Las burbujas rosadas incluyen Cabernet </a:t>
            </a:r>
            <a:r>
              <a:rPr lang="es-ES" sz="2400" b="0" i="0" dirty="0" err="1">
                <a:solidFill>
                  <a:srgbClr val="374151"/>
                </a:solidFill>
                <a:effectLst/>
              </a:rPr>
              <a:t>Franc</a:t>
            </a:r>
            <a:r>
              <a:rPr lang="es-ES" sz="2400" b="0" i="0" dirty="0">
                <a:solidFill>
                  <a:srgbClr val="374151"/>
                </a:solidFill>
                <a:effectLst/>
              </a:rPr>
              <a:t> y Cabernet Sauvignon con toques de frambuesas frescas recogidas.</a:t>
            </a:r>
            <a:endParaRPr lang="es-PR" sz="2400" dirty="0"/>
          </a:p>
        </p:txBody>
      </p:sp>
      <p:sp>
        <p:nvSpPr>
          <p:cNvPr id="5" name="TextBox 4">
            <a:extLst>
              <a:ext uri="{FF2B5EF4-FFF2-40B4-BE49-F238E27FC236}">
                <a16:creationId xmlns:a16="http://schemas.microsoft.com/office/drawing/2014/main" id="{AA024654-0056-F1E6-84AE-922DC4D9EF07}"/>
              </a:ext>
            </a:extLst>
          </p:cNvPr>
          <p:cNvSpPr txBox="1"/>
          <p:nvPr/>
        </p:nvSpPr>
        <p:spPr>
          <a:xfrm>
            <a:off x="85060" y="2507925"/>
            <a:ext cx="7049387" cy="4616648"/>
          </a:xfrm>
          <a:prstGeom prst="rect">
            <a:avLst/>
          </a:prstGeom>
          <a:noFill/>
        </p:spPr>
        <p:txBody>
          <a:bodyPr wrap="square">
            <a:spAutoFit/>
          </a:bodyPr>
          <a:lstStyle/>
          <a:p>
            <a:pPr marL="342900" indent="-342900" algn="l">
              <a:buFont typeface="Wingdings" panose="05000000000000000000" pitchFamily="2" charset="2"/>
              <a:buChar char="§"/>
            </a:pPr>
            <a:r>
              <a:rPr lang="es-ES" sz="2400" b="1" i="0" dirty="0">
                <a:solidFill>
                  <a:srgbClr val="111827"/>
                </a:solidFill>
                <a:effectLst/>
              </a:rPr>
              <a:t>Anjou </a:t>
            </a:r>
            <a:r>
              <a:rPr lang="es-ES" sz="2400" b="1" i="0" dirty="0" err="1">
                <a:solidFill>
                  <a:srgbClr val="111827"/>
                </a:solidFill>
                <a:effectLst/>
              </a:rPr>
              <a:t>Mousseaux</a:t>
            </a:r>
            <a:r>
              <a:rPr lang="es-ES" sz="2400" b="1" i="0" dirty="0">
                <a:solidFill>
                  <a:srgbClr val="111827"/>
                </a:solidFill>
                <a:effectLst/>
              </a:rPr>
              <a:t> AOP:</a:t>
            </a:r>
            <a:r>
              <a:rPr lang="es-ES" sz="2400" b="0" i="0" dirty="0">
                <a:solidFill>
                  <a:srgbClr val="374151"/>
                </a:solidFill>
                <a:effectLst/>
              </a:rPr>
              <a:t> también conocido como "Anjou Fines Bulles" método espumoso tradicional predominantemente blanco que cubre vinos de las áreas de Anjou Blanc, Anjou Rouge, Cabernet </a:t>
            </a:r>
            <a:r>
              <a:rPr lang="es-ES" sz="2400" b="0" i="0" dirty="0" err="1">
                <a:solidFill>
                  <a:srgbClr val="374151"/>
                </a:solidFill>
                <a:effectLst/>
              </a:rPr>
              <a:t>d'Anjou</a:t>
            </a:r>
            <a:r>
              <a:rPr lang="es-ES" sz="2400" b="0" i="0" dirty="0">
                <a:solidFill>
                  <a:srgbClr val="374151"/>
                </a:solidFill>
                <a:effectLst/>
              </a:rPr>
              <a:t> y Rose </a:t>
            </a:r>
            <a:r>
              <a:rPr lang="es-ES" sz="2400" b="0" i="0" dirty="0" err="1">
                <a:solidFill>
                  <a:srgbClr val="374151"/>
                </a:solidFill>
                <a:effectLst/>
              </a:rPr>
              <a:t>d'Anjou</a:t>
            </a:r>
            <a:r>
              <a:rPr lang="es-ES" sz="2400" b="0" i="0" dirty="0">
                <a:solidFill>
                  <a:srgbClr val="374151"/>
                </a:solidFill>
                <a:effectLst/>
              </a:rPr>
              <a:t>.</a:t>
            </a:r>
          </a:p>
          <a:p>
            <a:pPr marL="285750" indent="-285750" algn="l">
              <a:buFont typeface="Wingdings" panose="05000000000000000000" pitchFamily="2" charset="2"/>
              <a:buChar char="§"/>
            </a:pPr>
            <a:endParaRPr lang="es-ES" b="0" i="0" dirty="0">
              <a:solidFill>
                <a:srgbClr val="374151"/>
              </a:solidFill>
              <a:effectLst/>
            </a:endParaRPr>
          </a:p>
          <a:p>
            <a:pPr marL="342900" indent="-342900" algn="l">
              <a:buFont typeface="Wingdings" panose="05000000000000000000" pitchFamily="2" charset="2"/>
              <a:buChar char="§"/>
            </a:pPr>
            <a:r>
              <a:rPr lang="es-ES" sz="2400" b="1" i="0" dirty="0" err="1">
                <a:solidFill>
                  <a:srgbClr val="111827"/>
                </a:solidFill>
                <a:effectLst/>
              </a:rPr>
              <a:t>Crémant</a:t>
            </a:r>
            <a:r>
              <a:rPr lang="es-ES" sz="2400" b="1" i="0" dirty="0">
                <a:solidFill>
                  <a:srgbClr val="111827"/>
                </a:solidFill>
                <a:effectLst/>
              </a:rPr>
              <a:t> de Loire AOP:</a:t>
            </a:r>
            <a:r>
              <a:rPr lang="es-ES" sz="2400" b="0" i="0" dirty="0">
                <a:solidFill>
                  <a:srgbClr val="374151"/>
                </a:solidFill>
                <a:effectLst/>
              </a:rPr>
              <a:t> Esta área de producción cubre la mayor parte del Loira Medio. "</a:t>
            </a:r>
            <a:r>
              <a:rPr lang="es-ES" sz="2400" b="0" i="0" dirty="0" err="1">
                <a:solidFill>
                  <a:srgbClr val="374151"/>
                </a:solidFill>
                <a:effectLst/>
              </a:rPr>
              <a:t>Crémant</a:t>
            </a:r>
            <a:r>
              <a:rPr lang="es-ES" sz="2400" b="0" i="0" dirty="0">
                <a:solidFill>
                  <a:srgbClr val="374151"/>
                </a:solidFill>
                <a:effectLst/>
              </a:rPr>
              <a:t>" significa que los productores utilizan </a:t>
            </a:r>
            <a:r>
              <a:rPr lang="es-ES" sz="2400" b="0" i="0" u="none" strike="noStrike" dirty="0">
                <a:solidFill>
                  <a:srgbClr val="374151"/>
                </a:solidFill>
                <a:effectLst/>
                <a:hlinkClick r:id="rId2"/>
              </a:rPr>
              <a:t>el método tradicional</a:t>
            </a:r>
            <a:r>
              <a:rPr lang="es-ES" sz="2400" b="0" i="0" dirty="0">
                <a:solidFill>
                  <a:srgbClr val="374151"/>
                </a:solidFill>
                <a:effectLst/>
              </a:rPr>
              <a:t> y son considerados más serios que el de Anjou </a:t>
            </a:r>
            <a:r>
              <a:rPr lang="es-ES" sz="2400" b="0" i="0" dirty="0" err="1">
                <a:solidFill>
                  <a:srgbClr val="374151"/>
                </a:solidFill>
                <a:effectLst/>
              </a:rPr>
              <a:t>Mousseaux</a:t>
            </a:r>
            <a:r>
              <a:rPr lang="es-ES" sz="2400" b="0" i="0" dirty="0">
                <a:solidFill>
                  <a:srgbClr val="374151"/>
                </a:solidFill>
                <a:effectLst/>
              </a:rPr>
              <a:t>.</a:t>
            </a:r>
          </a:p>
          <a:p>
            <a:br>
              <a:rPr lang="es-ES" dirty="0"/>
            </a:br>
            <a:endParaRPr lang="es-PR" dirty="0"/>
          </a:p>
        </p:txBody>
      </p:sp>
      <p:pic>
        <p:nvPicPr>
          <p:cNvPr id="6" name="Picture 5">
            <a:extLst>
              <a:ext uri="{FF2B5EF4-FFF2-40B4-BE49-F238E27FC236}">
                <a16:creationId xmlns:a16="http://schemas.microsoft.com/office/drawing/2014/main" id="{0DADA1F6-4D13-4E2B-1217-481132E8DECE}"/>
              </a:ext>
            </a:extLst>
          </p:cNvPr>
          <p:cNvPicPr>
            <a:picLocks noChangeAspect="1"/>
          </p:cNvPicPr>
          <p:nvPr/>
        </p:nvPicPr>
        <p:blipFill>
          <a:blip r:embed="rId3"/>
          <a:stretch>
            <a:fillRect/>
          </a:stretch>
        </p:blipFill>
        <p:spPr>
          <a:xfrm>
            <a:off x="7709605" y="2605892"/>
            <a:ext cx="2944217" cy="4252108"/>
          </a:xfrm>
          <a:prstGeom prst="rect">
            <a:avLst/>
          </a:prstGeom>
        </p:spPr>
      </p:pic>
    </p:spTree>
    <p:extLst>
      <p:ext uri="{BB962C8B-B14F-4D97-AF65-F5344CB8AC3E}">
        <p14:creationId xmlns:p14="http://schemas.microsoft.com/office/powerpoint/2010/main" val="1921927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D6CA-316D-F87F-B313-65A15B3C495B}"/>
              </a:ext>
            </a:extLst>
          </p:cNvPr>
          <p:cNvSpPr>
            <a:spLocks noGrp="1"/>
          </p:cNvSpPr>
          <p:nvPr>
            <p:ph type="title"/>
          </p:nvPr>
        </p:nvSpPr>
        <p:spPr/>
        <p:txBody>
          <a:bodyPr/>
          <a:lstStyle/>
          <a:p>
            <a:r>
              <a:rPr lang="en-US" sz="4000" b="1" i="0" dirty="0" err="1">
                <a:solidFill>
                  <a:srgbClr val="111827"/>
                </a:solidFill>
                <a:effectLst/>
                <a:latin typeface="+mn-lt"/>
              </a:rPr>
              <a:t>Denominaciones</a:t>
            </a:r>
            <a:r>
              <a:rPr lang="en-US" sz="4000" b="1" i="0" dirty="0">
                <a:solidFill>
                  <a:srgbClr val="111827"/>
                </a:solidFill>
                <a:effectLst/>
                <a:latin typeface="+mn-lt"/>
              </a:rPr>
              <a:t> de vino Saumur</a:t>
            </a:r>
            <a:br>
              <a:rPr lang="en-US" b="0" i="0" dirty="0">
                <a:solidFill>
                  <a:srgbClr val="111827"/>
                </a:solidFill>
                <a:effectLst/>
                <a:latin typeface="Georgia" panose="02040502050405020303" pitchFamily="18" charset="0"/>
              </a:rPr>
            </a:br>
            <a:endParaRPr lang="es-PR" dirty="0"/>
          </a:p>
        </p:txBody>
      </p:sp>
      <p:sp>
        <p:nvSpPr>
          <p:cNvPr id="3" name="Content Placeholder 2">
            <a:extLst>
              <a:ext uri="{FF2B5EF4-FFF2-40B4-BE49-F238E27FC236}">
                <a16:creationId xmlns:a16="http://schemas.microsoft.com/office/drawing/2014/main" id="{A93D1EEC-61B0-6BB8-BB73-9FBFC4A6739E}"/>
              </a:ext>
            </a:extLst>
          </p:cNvPr>
          <p:cNvSpPr>
            <a:spLocks noGrp="1"/>
          </p:cNvSpPr>
          <p:nvPr>
            <p:ph idx="1"/>
          </p:nvPr>
        </p:nvSpPr>
        <p:spPr>
          <a:xfrm>
            <a:off x="148856" y="1155773"/>
            <a:ext cx="12043144" cy="4351338"/>
          </a:xfrm>
        </p:spPr>
        <p:txBody>
          <a:bodyPr>
            <a:normAutofit/>
          </a:bodyPr>
          <a:lstStyle/>
          <a:p>
            <a:pPr marL="0" indent="0">
              <a:buNone/>
            </a:pPr>
            <a:r>
              <a:rPr lang="es-ES" sz="2400" b="1" i="0" dirty="0" err="1">
                <a:solidFill>
                  <a:srgbClr val="374151"/>
                </a:solidFill>
                <a:effectLst/>
              </a:rPr>
              <a:t>Saumur</a:t>
            </a:r>
            <a:r>
              <a:rPr lang="es-ES" sz="2400" b="1" i="0" dirty="0">
                <a:solidFill>
                  <a:srgbClr val="374151"/>
                </a:solidFill>
                <a:effectLst/>
              </a:rPr>
              <a:t> es un país de vinos espumosos</a:t>
            </a:r>
            <a:r>
              <a:rPr lang="es-ES" sz="2400" b="0" i="0" dirty="0">
                <a:solidFill>
                  <a:srgbClr val="374151"/>
                </a:solidFill>
                <a:effectLst/>
              </a:rPr>
              <a:t>. Los viñedos plantados en suelos de piedra caliza dan a las uvas la acidez brillante que necesitan para hacer vinos espumosos excepcionales. Bajo los viñedos se encuentran kilómetros y kilómetros de túneles y cuevas, "trogloditas", tallados en la piedra caliza, el lugar perfecto para envejecer estos deliciosos y brillantes burbujeantes.</a:t>
            </a:r>
            <a:endParaRPr lang="es-PR" sz="2400" dirty="0"/>
          </a:p>
        </p:txBody>
      </p:sp>
      <p:sp>
        <p:nvSpPr>
          <p:cNvPr id="5" name="TextBox 4">
            <a:extLst>
              <a:ext uri="{FF2B5EF4-FFF2-40B4-BE49-F238E27FC236}">
                <a16:creationId xmlns:a16="http://schemas.microsoft.com/office/drawing/2014/main" id="{CD6EFCF7-5743-D777-ED28-6ABD5DCCEDB3}"/>
              </a:ext>
            </a:extLst>
          </p:cNvPr>
          <p:cNvSpPr txBox="1"/>
          <p:nvPr/>
        </p:nvSpPr>
        <p:spPr>
          <a:xfrm>
            <a:off x="233916" y="3567873"/>
            <a:ext cx="4518837" cy="2308324"/>
          </a:xfrm>
          <a:prstGeom prst="rect">
            <a:avLst/>
          </a:prstGeom>
          <a:noFill/>
        </p:spPr>
        <p:txBody>
          <a:bodyPr wrap="square">
            <a:spAutoFit/>
          </a:bodyPr>
          <a:lstStyle/>
          <a:p>
            <a:pPr marL="285750" indent="-285750" algn="l">
              <a:buFont typeface="Wingdings" panose="05000000000000000000" pitchFamily="2" charset="2"/>
              <a:buChar char="§"/>
            </a:pPr>
            <a:r>
              <a:rPr lang="es-ES" sz="2400" i="0" dirty="0" err="1">
                <a:solidFill>
                  <a:srgbClr val="111827"/>
                </a:solidFill>
                <a:effectLst/>
              </a:rPr>
              <a:t>Coteaux</a:t>
            </a:r>
            <a:r>
              <a:rPr lang="es-ES" sz="2400" i="0" dirty="0">
                <a:solidFill>
                  <a:srgbClr val="111827"/>
                </a:solidFill>
                <a:effectLst/>
              </a:rPr>
              <a:t> de </a:t>
            </a:r>
            <a:r>
              <a:rPr lang="es-ES" sz="2400" i="0" dirty="0" err="1">
                <a:solidFill>
                  <a:srgbClr val="111827"/>
                </a:solidFill>
                <a:effectLst/>
              </a:rPr>
              <a:t>Saumur</a:t>
            </a:r>
            <a:r>
              <a:rPr lang="es-ES" sz="2400" i="0" dirty="0">
                <a:solidFill>
                  <a:srgbClr val="111827"/>
                </a:solidFill>
                <a:effectLst/>
              </a:rPr>
              <a:t> AOP:</a:t>
            </a:r>
            <a:r>
              <a:rPr lang="es-ES" sz="2400" i="0" dirty="0">
                <a:solidFill>
                  <a:srgbClr val="374151"/>
                </a:solidFill>
                <a:effectLst/>
              </a:rPr>
              <a:t> </a:t>
            </a:r>
          </a:p>
          <a:p>
            <a:pPr marL="285750" indent="-285750" algn="l">
              <a:buFont typeface="Wingdings" panose="05000000000000000000" pitchFamily="2" charset="2"/>
              <a:buChar char="§"/>
            </a:pPr>
            <a:r>
              <a:rPr lang="es-ES" sz="2400" i="0" dirty="0" err="1">
                <a:solidFill>
                  <a:srgbClr val="111827"/>
                </a:solidFill>
                <a:effectLst/>
              </a:rPr>
              <a:t>Saumur</a:t>
            </a:r>
            <a:r>
              <a:rPr lang="es-ES" sz="2400" i="0" dirty="0">
                <a:solidFill>
                  <a:srgbClr val="111827"/>
                </a:solidFill>
                <a:effectLst/>
              </a:rPr>
              <a:t> Blanc AOP:</a:t>
            </a:r>
            <a:r>
              <a:rPr lang="es-ES" sz="2400" i="0" dirty="0">
                <a:solidFill>
                  <a:srgbClr val="374151"/>
                </a:solidFill>
                <a:effectLst/>
              </a:rPr>
              <a:t> </a:t>
            </a:r>
          </a:p>
          <a:p>
            <a:pPr marL="285750" indent="-285750" algn="l">
              <a:buFont typeface="Wingdings" panose="05000000000000000000" pitchFamily="2" charset="2"/>
              <a:buChar char="§"/>
            </a:pPr>
            <a:r>
              <a:rPr lang="es-ES" sz="2400" i="0" dirty="0" err="1">
                <a:solidFill>
                  <a:srgbClr val="111827"/>
                </a:solidFill>
                <a:effectLst/>
              </a:rPr>
              <a:t>Saumur</a:t>
            </a:r>
            <a:r>
              <a:rPr lang="es-ES" sz="2400" i="0" dirty="0">
                <a:solidFill>
                  <a:srgbClr val="111827"/>
                </a:solidFill>
                <a:effectLst/>
              </a:rPr>
              <a:t> </a:t>
            </a:r>
            <a:r>
              <a:rPr lang="es-ES" sz="2400" i="0" dirty="0" err="1">
                <a:solidFill>
                  <a:srgbClr val="111827"/>
                </a:solidFill>
                <a:effectLst/>
              </a:rPr>
              <a:t>Mousseux</a:t>
            </a:r>
            <a:r>
              <a:rPr lang="es-ES" sz="2400" i="0" dirty="0">
                <a:solidFill>
                  <a:srgbClr val="111827"/>
                </a:solidFill>
                <a:effectLst/>
              </a:rPr>
              <a:t> AOP:</a:t>
            </a:r>
            <a:r>
              <a:rPr lang="es-ES" sz="2400" i="0" dirty="0">
                <a:solidFill>
                  <a:srgbClr val="374151"/>
                </a:solidFill>
                <a:effectLst/>
              </a:rPr>
              <a:t> </a:t>
            </a:r>
          </a:p>
          <a:p>
            <a:pPr marL="285750" indent="-285750" algn="l">
              <a:buFont typeface="Wingdings" panose="05000000000000000000" pitchFamily="2" charset="2"/>
              <a:buChar char="§"/>
            </a:pPr>
            <a:r>
              <a:rPr lang="es-ES" sz="2400" i="0" dirty="0" err="1">
                <a:solidFill>
                  <a:srgbClr val="111827"/>
                </a:solidFill>
                <a:effectLst/>
              </a:rPr>
              <a:t>Saumur</a:t>
            </a:r>
            <a:r>
              <a:rPr lang="es-ES" sz="2400" i="0" dirty="0">
                <a:solidFill>
                  <a:srgbClr val="111827"/>
                </a:solidFill>
                <a:effectLst/>
              </a:rPr>
              <a:t> Rouge AOP:</a:t>
            </a:r>
            <a:r>
              <a:rPr lang="es-ES" sz="2400" i="0" dirty="0">
                <a:solidFill>
                  <a:srgbClr val="374151"/>
                </a:solidFill>
                <a:effectLst/>
              </a:rPr>
              <a:t> </a:t>
            </a:r>
          </a:p>
          <a:p>
            <a:pPr marL="285750" indent="-285750" algn="l">
              <a:buFont typeface="Wingdings" panose="05000000000000000000" pitchFamily="2" charset="2"/>
              <a:buChar char="§"/>
            </a:pPr>
            <a:r>
              <a:rPr lang="es-ES" sz="2400" i="0" dirty="0" err="1">
                <a:solidFill>
                  <a:srgbClr val="111827"/>
                </a:solidFill>
                <a:effectLst/>
              </a:rPr>
              <a:t>Saumur-Champigny</a:t>
            </a:r>
            <a:r>
              <a:rPr lang="es-ES" sz="2400" i="0" dirty="0">
                <a:solidFill>
                  <a:srgbClr val="111827"/>
                </a:solidFill>
                <a:effectLst/>
              </a:rPr>
              <a:t> AOP:</a:t>
            </a:r>
            <a:r>
              <a:rPr lang="es-ES" sz="2400" i="0" dirty="0">
                <a:solidFill>
                  <a:srgbClr val="374151"/>
                </a:solidFill>
                <a:effectLst/>
              </a:rPr>
              <a:t> </a:t>
            </a:r>
          </a:p>
          <a:p>
            <a:pPr marL="285750" indent="-285750" algn="l">
              <a:buFont typeface="Wingdings" panose="05000000000000000000" pitchFamily="2" charset="2"/>
              <a:buChar char="§"/>
            </a:pPr>
            <a:r>
              <a:rPr lang="es-ES" sz="2400" i="0" dirty="0" err="1">
                <a:solidFill>
                  <a:srgbClr val="111827"/>
                </a:solidFill>
                <a:effectLst/>
              </a:rPr>
              <a:t>Saumur</a:t>
            </a:r>
            <a:r>
              <a:rPr lang="es-ES" sz="2400" i="0" dirty="0">
                <a:solidFill>
                  <a:srgbClr val="111827"/>
                </a:solidFill>
                <a:effectLst/>
              </a:rPr>
              <a:t> Puy-</a:t>
            </a:r>
            <a:r>
              <a:rPr lang="es-ES" sz="2400" i="0" dirty="0" err="1">
                <a:solidFill>
                  <a:srgbClr val="111827"/>
                </a:solidFill>
                <a:effectLst/>
              </a:rPr>
              <a:t>Notre</a:t>
            </a:r>
            <a:r>
              <a:rPr lang="es-ES" sz="2400" i="0" dirty="0">
                <a:solidFill>
                  <a:srgbClr val="111827"/>
                </a:solidFill>
                <a:effectLst/>
              </a:rPr>
              <a:t>-Dame AOP:</a:t>
            </a:r>
            <a:r>
              <a:rPr lang="es-ES" sz="2400" i="0" dirty="0">
                <a:solidFill>
                  <a:srgbClr val="374151"/>
                </a:solidFill>
                <a:effectLst/>
              </a:rPr>
              <a:t> </a:t>
            </a:r>
          </a:p>
        </p:txBody>
      </p:sp>
      <p:pic>
        <p:nvPicPr>
          <p:cNvPr id="6" name="Picture 5">
            <a:extLst>
              <a:ext uri="{FF2B5EF4-FFF2-40B4-BE49-F238E27FC236}">
                <a16:creationId xmlns:a16="http://schemas.microsoft.com/office/drawing/2014/main" id="{3216F197-9D29-BDDE-F71D-CCC51511DC09}"/>
              </a:ext>
            </a:extLst>
          </p:cNvPr>
          <p:cNvPicPr>
            <a:picLocks noChangeAspect="1"/>
          </p:cNvPicPr>
          <p:nvPr/>
        </p:nvPicPr>
        <p:blipFill>
          <a:blip r:embed="rId2"/>
          <a:stretch>
            <a:fillRect/>
          </a:stretch>
        </p:blipFill>
        <p:spPr>
          <a:xfrm>
            <a:off x="6437571" y="2732568"/>
            <a:ext cx="2845687" cy="3874642"/>
          </a:xfrm>
          <a:prstGeom prst="rect">
            <a:avLst/>
          </a:prstGeom>
        </p:spPr>
      </p:pic>
    </p:spTree>
    <p:extLst>
      <p:ext uri="{BB962C8B-B14F-4D97-AF65-F5344CB8AC3E}">
        <p14:creationId xmlns:p14="http://schemas.microsoft.com/office/powerpoint/2010/main" val="2627229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64F5A9B9-20DC-435A-8314-BACE92F58D08}"/>
              </a:ext>
            </a:extLst>
          </p:cNvPr>
          <p:cNvSpPr>
            <a:spLocks noGrp="1" noChangeArrowheads="1"/>
          </p:cNvSpPr>
          <p:nvPr>
            <p:ph type="title"/>
          </p:nvPr>
        </p:nvSpPr>
        <p:spPr bwMode="auto">
          <a:xfrm>
            <a:off x="885825" y="662399"/>
            <a:ext cx="5331148" cy="149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fontScale="90000"/>
          </a:bodyPr>
          <a:lstStyle/>
          <a:p>
            <a:pPr marL="0" marR="0" lvl="0" indent="0" algn="ctr" fontAlgn="base">
              <a:spcAft>
                <a:spcPct val="0"/>
              </a:spcAft>
              <a:buClrTx/>
              <a:buSzTx/>
              <a:tabLst/>
            </a:pPr>
            <a:r>
              <a:rPr kumimoji="0" lang="en-US" altLang="en-US" sz="6000" b="1" i="0" u="none" strike="noStrike" kern="1200" cap="none" normalizeH="0" baseline="0" dirty="0">
                <a:ln>
                  <a:noFill/>
                </a:ln>
                <a:solidFill>
                  <a:schemeClr val="tx1"/>
                </a:solidFill>
                <a:effectLst/>
                <a:latin typeface="+mj-lt"/>
                <a:ea typeface="+mj-ea"/>
                <a:cs typeface="+mj-cs"/>
              </a:rPr>
              <a:t> </a:t>
            </a:r>
            <a:r>
              <a:rPr kumimoji="0" lang="es-PR" altLang="en-US" sz="6000" b="1" i="0" u="none" strike="noStrike" kern="1200" cap="none" normalizeH="0" baseline="0" dirty="0">
                <a:ln>
                  <a:noFill/>
                </a:ln>
                <a:solidFill>
                  <a:schemeClr val="tx1"/>
                </a:solidFill>
                <a:effectLst/>
                <a:latin typeface="+mn-lt"/>
                <a:ea typeface="+mj-ea"/>
                <a:cs typeface="+mj-cs"/>
              </a:rPr>
              <a:t>Subregión del Loira Central</a:t>
            </a:r>
            <a:endParaRPr kumimoji="0" lang="es-PR" altLang="en-US" sz="6000" b="0" i="0" u="none" strike="noStrike" kern="1200" cap="none" normalizeH="0" baseline="0" dirty="0">
              <a:ln>
                <a:noFill/>
              </a:ln>
              <a:solidFill>
                <a:schemeClr val="tx1"/>
              </a:solidFill>
              <a:effectLst/>
              <a:latin typeface="+mn-lt"/>
              <a:ea typeface="+mj-ea"/>
              <a:cs typeface="+mj-cs"/>
            </a:endParaRPr>
          </a:p>
        </p:txBody>
      </p:sp>
      <p:grpSp>
        <p:nvGrpSpPr>
          <p:cNvPr id="14" name="Group 13">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16"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7" name="TextBox 6">
            <a:extLst>
              <a:ext uri="{FF2B5EF4-FFF2-40B4-BE49-F238E27FC236}">
                <a16:creationId xmlns:a16="http://schemas.microsoft.com/office/drawing/2014/main" id="{5EA737CC-E806-B762-D93A-161CE52EBED2}"/>
              </a:ext>
            </a:extLst>
          </p:cNvPr>
          <p:cNvSpPr txBox="1"/>
          <p:nvPr/>
        </p:nvSpPr>
        <p:spPr>
          <a:xfrm>
            <a:off x="1251678" y="2286000"/>
            <a:ext cx="5572564" cy="3844800"/>
          </a:xfrm>
          <a:prstGeom prst="rect">
            <a:avLst/>
          </a:prstGeom>
        </p:spPr>
        <p:txBody>
          <a:bodyPr vert="horz" lIns="91440" tIns="45720" rIns="91440" bIns="45720" rtlCol="0">
            <a:normAutofit/>
          </a:bodyPr>
          <a:lstStyle/>
          <a:p>
            <a:pPr marL="114300" indent="-342900">
              <a:lnSpc>
                <a:spcPct val="90000"/>
              </a:lnSpc>
              <a:spcAft>
                <a:spcPts val="600"/>
              </a:spcAft>
              <a:buFont typeface="Wingdings" panose="05000000000000000000" pitchFamily="2" charset="2"/>
              <a:buChar char="§"/>
            </a:pPr>
            <a:r>
              <a:rPr lang="en-US" sz="2400" b="0" i="0" dirty="0">
                <a:solidFill>
                  <a:schemeClr val="tx1">
                    <a:alpha val="60000"/>
                  </a:schemeClr>
                </a:solidFill>
                <a:effectLst/>
              </a:rPr>
              <a:t>Hogar de la </a:t>
            </a:r>
            <a:r>
              <a:rPr lang="en-US" sz="2400" b="0" i="0" dirty="0" err="1">
                <a:solidFill>
                  <a:schemeClr val="tx1">
                    <a:alpha val="60000"/>
                  </a:schemeClr>
                </a:solidFill>
                <a:effectLst/>
              </a:rPr>
              <a:t>región</a:t>
            </a:r>
            <a:r>
              <a:rPr lang="en-US" sz="2400" b="0" i="0" dirty="0">
                <a:solidFill>
                  <a:schemeClr val="tx1">
                    <a:alpha val="60000"/>
                  </a:schemeClr>
                </a:solidFill>
                <a:effectLst/>
              </a:rPr>
              <a:t> </a:t>
            </a:r>
            <a:r>
              <a:rPr lang="en-US" sz="2400" b="0" i="0" dirty="0" err="1">
                <a:solidFill>
                  <a:schemeClr val="tx1">
                    <a:alpha val="60000"/>
                  </a:schemeClr>
                </a:solidFill>
                <a:effectLst/>
              </a:rPr>
              <a:t>vinícola</a:t>
            </a:r>
            <a:r>
              <a:rPr lang="en-US" sz="2400" b="0" i="0" dirty="0">
                <a:solidFill>
                  <a:schemeClr val="tx1">
                    <a:alpha val="60000"/>
                  </a:schemeClr>
                </a:solidFill>
                <a:effectLst/>
              </a:rPr>
              <a:t> </a:t>
            </a:r>
            <a:r>
              <a:rPr lang="en-US" sz="2400" b="0" i="0" dirty="0" err="1">
                <a:solidFill>
                  <a:schemeClr val="tx1">
                    <a:alpha val="60000"/>
                  </a:schemeClr>
                </a:solidFill>
                <a:effectLst/>
              </a:rPr>
              <a:t>más</a:t>
            </a:r>
            <a:r>
              <a:rPr lang="en-US" sz="2400" b="0" i="0" dirty="0">
                <a:solidFill>
                  <a:schemeClr val="tx1">
                    <a:alpha val="60000"/>
                  </a:schemeClr>
                </a:solidFill>
                <a:effectLst/>
              </a:rPr>
              <a:t> </a:t>
            </a:r>
            <a:r>
              <a:rPr lang="en-US" sz="2400" b="0" i="0" dirty="0" err="1">
                <a:solidFill>
                  <a:schemeClr val="tx1">
                    <a:alpha val="60000"/>
                  </a:schemeClr>
                </a:solidFill>
                <a:effectLst/>
              </a:rPr>
              <a:t>reconocible</a:t>
            </a:r>
            <a:r>
              <a:rPr lang="en-US" sz="2400" b="0" i="0" dirty="0">
                <a:solidFill>
                  <a:schemeClr val="tx1">
                    <a:alpha val="60000"/>
                  </a:schemeClr>
                </a:solidFill>
                <a:effectLst/>
              </a:rPr>
              <a:t> del Valle del </a:t>
            </a:r>
            <a:r>
              <a:rPr lang="en-US" sz="2400" b="0" i="0" dirty="0" err="1">
                <a:solidFill>
                  <a:schemeClr val="tx1">
                    <a:alpha val="60000"/>
                  </a:schemeClr>
                </a:solidFill>
                <a:effectLst/>
              </a:rPr>
              <a:t>Loira</a:t>
            </a:r>
            <a:r>
              <a:rPr lang="en-US" sz="2400" b="0" i="0" dirty="0">
                <a:solidFill>
                  <a:schemeClr val="tx1">
                    <a:alpha val="60000"/>
                  </a:schemeClr>
                </a:solidFill>
                <a:effectLst/>
              </a:rPr>
              <a:t>, Sancerre, </a:t>
            </a:r>
            <a:r>
              <a:rPr lang="en-US" sz="2400" b="0" i="0" dirty="0" err="1">
                <a:solidFill>
                  <a:schemeClr val="tx1">
                    <a:alpha val="60000"/>
                  </a:schemeClr>
                </a:solidFill>
                <a:effectLst/>
              </a:rPr>
              <a:t>conocida</a:t>
            </a:r>
            <a:r>
              <a:rPr lang="en-US" sz="2400" b="0" i="0" dirty="0">
                <a:solidFill>
                  <a:schemeClr val="tx1">
                    <a:alpha val="60000"/>
                  </a:schemeClr>
                </a:solidFill>
                <a:effectLst/>
              </a:rPr>
              <a:t> </a:t>
            </a:r>
            <a:r>
              <a:rPr lang="en-US" sz="2400" b="0" i="0" dirty="0" err="1">
                <a:solidFill>
                  <a:schemeClr val="tx1">
                    <a:alpha val="60000"/>
                  </a:schemeClr>
                </a:solidFill>
                <a:effectLst/>
              </a:rPr>
              <a:t>por</a:t>
            </a:r>
            <a:r>
              <a:rPr lang="en-US" sz="2400" b="0" i="0" dirty="0">
                <a:solidFill>
                  <a:schemeClr val="tx1">
                    <a:alpha val="60000"/>
                  </a:schemeClr>
                </a:solidFill>
                <a:effectLst/>
              </a:rPr>
              <a:t> </a:t>
            </a:r>
            <a:r>
              <a:rPr lang="en-US" sz="2400" b="0" i="0" dirty="0" err="1">
                <a:solidFill>
                  <a:schemeClr val="tx1">
                    <a:alpha val="60000"/>
                  </a:schemeClr>
                </a:solidFill>
                <a:effectLst/>
              </a:rPr>
              <a:t>su</a:t>
            </a:r>
            <a:r>
              <a:rPr lang="en-US" sz="2400" b="0" i="0" dirty="0">
                <a:solidFill>
                  <a:schemeClr val="tx1">
                    <a:alpha val="60000"/>
                  </a:schemeClr>
                </a:solidFill>
                <a:effectLst/>
              </a:rPr>
              <a:t> punto de </a:t>
            </a:r>
            <a:r>
              <a:rPr lang="en-US" sz="2400" b="0" i="0" dirty="0" err="1">
                <a:solidFill>
                  <a:schemeClr val="tx1">
                    <a:alpha val="60000"/>
                  </a:schemeClr>
                </a:solidFill>
                <a:effectLst/>
              </a:rPr>
              <a:t>referencia</a:t>
            </a:r>
            <a:r>
              <a:rPr lang="en-US" sz="2400" b="0" i="0" dirty="0">
                <a:solidFill>
                  <a:schemeClr val="tx1">
                    <a:alpha val="60000"/>
                  </a:schemeClr>
                </a:solidFill>
                <a:effectLst/>
              </a:rPr>
              <a:t> Sauvignon Blanc. </a:t>
            </a:r>
            <a:endParaRPr lang="en-US" sz="2400" dirty="0">
              <a:solidFill>
                <a:schemeClr val="tx1">
                  <a:alpha val="60000"/>
                </a:schemeClr>
              </a:solidFill>
            </a:endParaRPr>
          </a:p>
          <a:p>
            <a:pPr marL="114300" indent="-342900">
              <a:lnSpc>
                <a:spcPct val="90000"/>
              </a:lnSpc>
              <a:spcAft>
                <a:spcPts val="600"/>
              </a:spcAft>
              <a:buFont typeface="Wingdings" panose="05000000000000000000" pitchFamily="2" charset="2"/>
              <a:buChar char="§"/>
            </a:pPr>
            <a:r>
              <a:rPr lang="en-US" sz="2400" b="0" i="0" dirty="0">
                <a:solidFill>
                  <a:schemeClr val="tx1">
                    <a:alpha val="60000"/>
                  </a:schemeClr>
                </a:solidFill>
                <a:effectLst/>
              </a:rPr>
              <a:t>Centro-</a:t>
            </a:r>
            <a:r>
              <a:rPr lang="en-US" sz="2400" b="0" i="0" dirty="0" err="1">
                <a:solidFill>
                  <a:schemeClr val="tx1">
                    <a:alpha val="60000"/>
                  </a:schemeClr>
                </a:solidFill>
                <a:effectLst/>
              </a:rPr>
              <a:t>Loira</a:t>
            </a:r>
            <a:r>
              <a:rPr lang="en-US" sz="2400" b="0" i="0" dirty="0">
                <a:solidFill>
                  <a:schemeClr val="tx1">
                    <a:alpha val="60000"/>
                  </a:schemeClr>
                </a:solidFill>
                <a:effectLst/>
              </a:rPr>
              <a:t> </a:t>
            </a:r>
            <a:r>
              <a:rPr lang="en-US" sz="2400" b="0" i="0" dirty="0" err="1">
                <a:solidFill>
                  <a:schemeClr val="tx1">
                    <a:alpha val="60000"/>
                  </a:schemeClr>
                </a:solidFill>
                <a:effectLst/>
              </a:rPr>
              <a:t>rodea</a:t>
            </a:r>
            <a:r>
              <a:rPr lang="en-US" sz="2400" b="0" i="0" dirty="0">
                <a:solidFill>
                  <a:schemeClr val="tx1">
                    <a:alpha val="60000"/>
                  </a:schemeClr>
                </a:solidFill>
                <a:effectLst/>
              </a:rPr>
              <a:t> </a:t>
            </a:r>
            <a:r>
              <a:rPr lang="en-US" sz="2400" b="0" i="0" dirty="0" err="1">
                <a:solidFill>
                  <a:schemeClr val="tx1">
                    <a:alpha val="60000"/>
                  </a:schemeClr>
                </a:solidFill>
                <a:effectLst/>
              </a:rPr>
              <a:t>el</a:t>
            </a:r>
            <a:r>
              <a:rPr lang="en-US" sz="2400" b="0" i="0" dirty="0">
                <a:solidFill>
                  <a:schemeClr val="tx1">
                    <a:alpha val="60000"/>
                  </a:schemeClr>
                </a:solidFill>
                <a:effectLst/>
              </a:rPr>
              <a:t> punto central </a:t>
            </a:r>
            <a:r>
              <a:rPr lang="en-US" sz="2400" b="0" i="0" dirty="0" err="1">
                <a:solidFill>
                  <a:schemeClr val="tx1">
                    <a:alpha val="60000"/>
                  </a:schemeClr>
                </a:solidFill>
                <a:effectLst/>
              </a:rPr>
              <a:t>exacto</a:t>
            </a:r>
            <a:r>
              <a:rPr lang="en-US" sz="2400" b="0" i="0" dirty="0">
                <a:solidFill>
                  <a:schemeClr val="tx1">
                    <a:alpha val="60000"/>
                  </a:schemeClr>
                </a:solidFill>
                <a:effectLst/>
              </a:rPr>
              <a:t> de Francia! Dado que </a:t>
            </a:r>
            <a:r>
              <a:rPr lang="en-US" sz="2400" b="0" i="0" dirty="0" err="1">
                <a:solidFill>
                  <a:schemeClr val="tx1">
                    <a:alpha val="60000"/>
                  </a:schemeClr>
                </a:solidFill>
                <a:effectLst/>
              </a:rPr>
              <a:t>esta</a:t>
            </a:r>
            <a:r>
              <a:rPr lang="en-US" sz="2400" b="0" i="0" dirty="0">
                <a:solidFill>
                  <a:schemeClr val="tx1">
                    <a:alpha val="60000"/>
                  </a:schemeClr>
                </a:solidFill>
                <a:effectLst/>
              </a:rPr>
              <a:t> </a:t>
            </a:r>
            <a:r>
              <a:rPr lang="en-US" sz="2400" b="0" i="0" dirty="0" err="1">
                <a:solidFill>
                  <a:schemeClr val="tx1">
                    <a:alpha val="60000"/>
                  </a:schemeClr>
                </a:solidFill>
                <a:effectLst/>
              </a:rPr>
              <a:t>área</a:t>
            </a:r>
            <a:r>
              <a:rPr lang="en-US" sz="2400" b="0" i="0" dirty="0">
                <a:solidFill>
                  <a:schemeClr val="tx1">
                    <a:alpha val="60000"/>
                  </a:schemeClr>
                </a:solidFill>
                <a:effectLst/>
              </a:rPr>
              <a:t> </a:t>
            </a:r>
            <a:r>
              <a:rPr lang="en-US" sz="2400" b="0" i="0" dirty="0" err="1">
                <a:solidFill>
                  <a:schemeClr val="tx1">
                    <a:alpha val="60000"/>
                  </a:schemeClr>
                </a:solidFill>
                <a:effectLst/>
              </a:rPr>
              <a:t>está</a:t>
            </a:r>
            <a:r>
              <a:rPr lang="en-US" sz="2400" b="0" i="0" dirty="0">
                <a:solidFill>
                  <a:schemeClr val="tx1">
                    <a:alpha val="60000"/>
                  </a:schemeClr>
                </a:solidFill>
                <a:effectLst/>
              </a:rPr>
              <a:t> </a:t>
            </a:r>
            <a:r>
              <a:rPr lang="en-US" sz="2400" b="0" i="0" dirty="0" err="1">
                <a:solidFill>
                  <a:schemeClr val="tx1">
                    <a:alpha val="60000"/>
                  </a:schemeClr>
                </a:solidFill>
                <a:effectLst/>
              </a:rPr>
              <a:t>geográficamente</a:t>
            </a:r>
            <a:r>
              <a:rPr lang="en-US" sz="2400" b="0" i="0" dirty="0">
                <a:solidFill>
                  <a:schemeClr val="tx1">
                    <a:alpha val="60000"/>
                  </a:schemeClr>
                </a:solidFill>
                <a:effectLst/>
              </a:rPr>
              <a:t> </a:t>
            </a:r>
            <a:r>
              <a:rPr lang="en-US" sz="2400" b="0" i="0" dirty="0" err="1">
                <a:solidFill>
                  <a:schemeClr val="tx1">
                    <a:alpha val="60000"/>
                  </a:schemeClr>
                </a:solidFill>
                <a:effectLst/>
              </a:rPr>
              <a:t>más</a:t>
            </a:r>
            <a:r>
              <a:rPr lang="en-US" sz="2400" b="0" i="0" dirty="0">
                <a:solidFill>
                  <a:schemeClr val="tx1">
                    <a:alpha val="60000"/>
                  </a:schemeClr>
                </a:solidFill>
                <a:effectLst/>
              </a:rPr>
              <a:t> </a:t>
            </a:r>
            <a:r>
              <a:rPr lang="en-US" sz="2400" b="0" i="0" dirty="0" err="1">
                <a:solidFill>
                  <a:schemeClr val="tx1">
                    <a:alpha val="60000"/>
                  </a:schemeClr>
                </a:solidFill>
                <a:effectLst/>
              </a:rPr>
              <a:t>cerca</a:t>
            </a:r>
            <a:r>
              <a:rPr lang="en-US" sz="2400" b="0" i="0" dirty="0">
                <a:solidFill>
                  <a:schemeClr val="tx1">
                    <a:alpha val="60000"/>
                  </a:schemeClr>
                </a:solidFill>
                <a:effectLst/>
              </a:rPr>
              <a:t> de la </a:t>
            </a:r>
            <a:r>
              <a:rPr lang="en-US" sz="2400" b="0" i="0" dirty="0" err="1">
                <a:solidFill>
                  <a:schemeClr val="tx1">
                    <a:alpha val="60000"/>
                  </a:schemeClr>
                </a:solidFill>
                <a:effectLst/>
              </a:rPr>
              <a:t>región</a:t>
            </a:r>
            <a:r>
              <a:rPr lang="en-US" sz="2400" b="0" i="0" dirty="0">
                <a:solidFill>
                  <a:schemeClr val="tx1">
                    <a:alpha val="60000"/>
                  </a:schemeClr>
                </a:solidFill>
                <a:effectLst/>
              </a:rPr>
              <a:t> </a:t>
            </a:r>
            <a:r>
              <a:rPr lang="en-US" sz="2400" b="0" i="0" dirty="0" err="1">
                <a:solidFill>
                  <a:schemeClr val="tx1">
                    <a:alpha val="60000"/>
                  </a:schemeClr>
                </a:solidFill>
                <a:effectLst/>
              </a:rPr>
              <a:t>vinícola</a:t>
            </a:r>
            <a:r>
              <a:rPr lang="en-US" sz="2400" b="0" i="0" dirty="0">
                <a:solidFill>
                  <a:schemeClr val="tx1">
                    <a:alpha val="60000"/>
                  </a:schemeClr>
                </a:solidFill>
                <a:effectLst/>
              </a:rPr>
              <a:t> de </a:t>
            </a:r>
            <a:r>
              <a:rPr lang="en-US" sz="2400" b="0" i="0" dirty="0" err="1">
                <a:solidFill>
                  <a:schemeClr val="tx1">
                    <a:alpha val="60000"/>
                  </a:schemeClr>
                </a:solidFill>
                <a:effectLst/>
              </a:rPr>
              <a:t>Borgoña</a:t>
            </a:r>
            <a:r>
              <a:rPr lang="en-US" sz="2400" b="0" i="0" dirty="0">
                <a:solidFill>
                  <a:schemeClr val="tx1">
                    <a:alpha val="60000"/>
                  </a:schemeClr>
                </a:solidFill>
                <a:effectLst/>
              </a:rPr>
              <a:t> (</a:t>
            </a:r>
            <a:r>
              <a:rPr lang="en-US" sz="2400" b="0" i="0" dirty="0" err="1">
                <a:solidFill>
                  <a:schemeClr val="tx1">
                    <a:alpha val="60000"/>
                  </a:schemeClr>
                </a:solidFill>
                <a:effectLst/>
              </a:rPr>
              <a:t>conocida</a:t>
            </a:r>
            <a:r>
              <a:rPr lang="en-US" sz="2400" b="0" i="0" dirty="0">
                <a:solidFill>
                  <a:schemeClr val="tx1">
                    <a:alpha val="60000"/>
                  </a:schemeClr>
                </a:solidFill>
                <a:effectLst/>
              </a:rPr>
              <a:t> </a:t>
            </a:r>
            <a:r>
              <a:rPr lang="en-US" sz="2400" b="0" i="0" dirty="0" err="1">
                <a:solidFill>
                  <a:schemeClr val="tx1">
                    <a:alpha val="60000"/>
                  </a:schemeClr>
                </a:solidFill>
                <a:effectLst/>
              </a:rPr>
              <a:t>por</a:t>
            </a:r>
            <a:r>
              <a:rPr lang="en-US" sz="2400" b="0" i="0" dirty="0">
                <a:solidFill>
                  <a:schemeClr val="tx1">
                    <a:alpha val="60000"/>
                  </a:schemeClr>
                </a:solidFill>
                <a:effectLst/>
              </a:rPr>
              <a:t> Pinot Noir y Chardonnay), </a:t>
            </a:r>
            <a:r>
              <a:rPr lang="en-US" sz="2400" b="0" i="0" dirty="0" err="1">
                <a:solidFill>
                  <a:schemeClr val="tx1">
                    <a:alpha val="60000"/>
                  </a:schemeClr>
                </a:solidFill>
                <a:effectLst/>
              </a:rPr>
              <a:t>verá</a:t>
            </a:r>
            <a:r>
              <a:rPr lang="en-US" sz="2400" b="0" i="0" dirty="0">
                <a:solidFill>
                  <a:schemeClr val="tx1">
                    <a:alpha val="60000"/>
                  </a:schemeClr>
                </a:solidFill>
                <a:effectLst/>
              </a:rPr>
              <a:t> </a:t>
            </a:r>
            <a:r>
              <a:rPr lang="en-US" sz="2400" b="0" i="0" dirty="0" err="1">
                <a:solidFill>
                  <a:schemeClr val="tx1">
                    <a:alpha val="60000"/>
                  </a:schemeClr>
                </a:solidFill>
                <a:effectLst/>
              </a:rPr>
              <a:t>cierta</a:t>
            </a:r>
            <a:r>
              <a:rPr lang="en-US" sz="2400" b="0" i="0" dirty="0">
                <a:solidFill>
                  <a:schemeClr val="tx1">
                    <a:alpha val="60000"/>
                  </a:schemeClr>
                </a:solidFill>
                <a:effectLst/>
              </a:rPr>
              <a:t> </a:t>
            </a:r>
            <a:r>
              <a:rPr lang="en-US" sz="2400" b="0" i="0" dirty="0" err="1">
                <a:solidFill>
                  <a:schemeClr val="tx1">
                    <a:alpha val="60000"/>
                  </a:schemeClr>
                </a:solidFill>
                <a:effectLst/>
              </a:rPr>
              <a:t>superposición</a:t>
            </a:r>
            <a:r>
              <a:rPr lang="en-US" sz="2400" b="0" i="0" dirty="0">
                <a:solidFill>
                  <a:schemeClr val="tx1">
                    <a:alpha val="60000"/>
                  </a:schemeClr>
                </a:solidFill>
                <a:effectLst/>
              </a:rPr>
              <a:t> </a:t>
            </a:r>
            <a:r>
              <a:rPr lang="en-US" sz="2400" b="0" i="0" dirty="0" err="1">
                <a:solidFill>
                  <a:schemeClr val="tx1">
                    <a:alpha val="60000"/>
                  </a:schemeClr>
                </a:solidFill>
                <a:effectLst/>
              </a:rPr>
              <a:t>aquí</a:t>
            </a:r>
            <a:r>
              <a:rPr lang="en-US" sz="2400" b="0" i="0" dirty="0">
                <a:solidFill>
                  <a:schemeClr val="tx1">
                    <a:alpha val="60000"/>
                  </a:schemeClr>
                </a:solidFill>
                <a:effectLst/>
              </a:rPr>
              <a:t>.</a:t>
            </a:r>
            <a:endParaRPr lang="en-US" sz="2400" dirty="0">
              <a:solidFill>
                <a:schemeClr val="tx1">
                  <a:alpha val="60000"/>
                </a:schemeClr>
              </a:solidFill>
            </a:endParaRPr>
          </a:p>
        </p:txBody>
      </p:sp>
      <p:pic>
        <p:nvPicPr>
          <p:cNvPr id="4" name="Content Placeholder 3">
            <a:extLst>
              <a:ext uri="{FF2B5EF4-FFF2-40B4-BE49-F238E27FC236}">
                <a16:creationId xmlns:a16="http://schemas.microsoft.com/office/drawing/2014/main" id="{390D89B2-E292-0878-C7AA-51E494332DF3}"/>
              </a:ext>
            </a:extLst>
          </p:cNvPr>
          <p:cNvPicPr>
            <a:picLocks noGrp="1" noChangeAspect="1"/>
          </p:cNvPicPr>
          <p:nvPr>
            <p:ph idx="1"/>
          </p:nvPr>
        </p:nvPicPr>
        <p:blipFill>
          <a:blip r:embed="rId2"/>
          <a:stretch>
            <a:fillRect/>
          </a:stretch>
        </p:blipFill>
        <p:spPr>
          <a:xfrm>
            <a:off x="6582826" y="882502"/>
            <a:ext cx="5431964" cy="4986670"/>
          </a:xfrm>
          <a:prstGeom prst="rect">
            <a:avLst/>
          </a:prstGeom>
        </p:spPr>
      </p:pic>
    </p:spTree>
    <p:extLst>
      <p:ext uri="{BB962C8B-B14F-4D97-AF65-F5344CB8AC3E}">
        <p14:creationId xmlns:p14="http://schemas.microsoft.com/office/powerpoint/2010/main" val="122743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FEB7-84A3-EAD9-19D3-67ED0FC70CF0}"/>
              </a:ext>
            </a:extLst>
          </p:cNvPr>
          <p:cNvSpPr>
            <a:spLocks noGrp="1"/>
          </p:cNvSpPr>
          <p:nvPr>
            <p:ph type="title"/>
          </p:nvPr>
        </p:nvSpPr>
        <p:spPr>
          <a:xfrm>
            <a:off x="1056462" y="497250"/>
            <a:ext cx="10333075" cy="828802"/>
          </a:xfrm>
        </p:spPr>
        <p:txBody>
          <a:bodyPr>
            <a:normAutofit/>
          </a:bodyPr>
          <a:lstStyle/>
          <a:p>
            <a:pPr algn="ctr"/>
            <a:r>
              <a:rPr lang="en-US" sz="4800" b="1" dirty="0"/>
              <a:t>Mapas</a:t>
            </a:r>
          </a:p>
        </p:txBody>
      </p:sp>
      <p:pic>
        <p:nvPicPr>
          <p:cNvPr id="3076" name="Picture 4" descr="See the source image">
            <a:extLst>
              <a:ext uri="{FF2B5EF4-FFF2-40B4-BE49-F238E27FC236}">
                <a16:creationId xmlns:a16="http://schemas.microsoft.com/office/drawing/2014/main" id="{2C9F638C-237E-FB2B-A1A0-50A1B495BC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1121" y="1571946"/>
            <a:ext cx="5130799" cy="4496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05F892-6C2B-E0AE-408F-169F37398936}"/>
              </a:ext>
            </a:extLst>
          </p:cNvPr>
          <p:cNvPicPr>
            <a:picLocks noChangeAspect="1"/>
          </p:cNvPicPr>
          <p:nvPr/>
        </p:nvPicPr>
        <p:blipFill>
          <a:blip r:embed="rId3"/>
          <a:stretch>
            <a:fillRect/>
          </a:stretch>
        </p:blipFill>
        <p:spPr>
          <a:xfrm>
            <a:off x="71121" y="560480"/>
            <a:ext cx="10201288" cy="6750658"/>
          </a:xfrm>
          <a:prstGeom prst="rect">
            <a:avLst/>
          </a:prstGeom>
        </p:spPr>
      </p:pic>
    </p:spTree>
    <p:extLst>
      <p:ext uri="{BB962C8B-B14F-4D97-AF65-F5344CB8AC3E}">
        <p14:creationId xmlns:p14="http://schemas.microsoft.com/office/powerpoint/2010/main" val="2447811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64F5A9B9-20DC-435A-8314-BACE92F58D08}"/>
              </a:ext>
            </a:extLst>
          </p:cNvPr>
          <p:cNvSpPr>
            <a:spLocks noGrp="1" noChangeArrowheads="1"/>
          </p:cNvSpPr>
          <p:nvPr>
            <p:ph type="title"/>
          </p:nvPr>
        </p:nvSpPr>
        <p:spPr bwMode="auto">
          <a:xfrm>
            <a:off x="1251677" y="205194"/>
            <a:ext cx="4357499" cy="10175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0" fontAlgn="base">
              <a:spcAft>
                <a:spcPct val="0"/>
              </a:spcAft>
              <a:buClrTx/>
              <a:buSzTx/>
              <a:tabLst/>
            </a:pPr>
            <a:r>
              <a:rPr kumimoji="0" lang="en-US" altLang="en-US" sz="6000" b="1" i="0" u="none" strike="noStrike" kern="1200" cap="none" normalizeH="0" baseline="0" dirty="0">
                <a:ln>
                  <a:noFill/>
                </a:ln>
                <a:solidFill>
                  <a:schemeClr val="tx1"/>
                </a:solidFill>
                <a:effectLst/>
                <a:latin typeface="+mj-lt"/>
                <a:ea typeface="+mj-ea"/>
                <a:cs typeface="+mj-cs"/>
              </a:rPr>
              <a:t> </a:t>
            </a:r>
            <a:r>
              <a:rPr kumimoji="0" lang="en-US" altLang="en-US" sz="6000" b="1" i="0" u="none" strike="noStrike" kern="1200" cap="none" normalizeH="0" baseline="0" dirty="0" err="1">
                <a:ln>
                  <a:noFill/>
                </a:ln>
                <a:solidFill>
                  <a:schemeClr val="tx1"/>
                </a:solidFill>
                <a:effectLst/>
                <a:latin typeface="+mj-lt"/>
                <a:ea typeface="+mj-ea"/>
                <a:cs typeface="+mj-cs"/>
              </a:rPr>
              <a:t>Loira</a:t>
            </a:r>
            <a:r>
              <a:rPr kumimoji="0" lang="en-US" altLang="en-US" sz="6000" b="1" i="0" u="none" strike="noStrike" kern="1200" cap="none" normalizeH="0" baseline="0" dirty="0">
                <a:ln>
                  <a:noFill/>
                </a:ln>
                <a:solidFill>
                  <a:schemeClr val="tx1"/>
                </a:solidFill>
                <a:effectLst/>
                <a:latin typeface="+mj-lt"/>
                <a:ea typeface="+mj-ea"/>
                <a:cs typeface="+mj-cs"/>
              </a:rPr>
              <a:t> Central</a:t>
            </a:r>
            <a:endParaRPr kumimoji="0" lang="en-US" altLang="en-US" sz="6000" b="0" i="0" u="none" strike="noStrike" kern="1200" cap="none" normalizeH="0" baseline="0" dirty="0">
              <a:ln>
                <a:noFill/>
              </a:ln>
              <a:solidFill>
                <a:schemeClr val="tx1"/>
              </a:solidFill>
              <a:effectLst/>
              <a:latin typeface="+mj-lt"/>
              <a:ea typeface="+mj-ea"/>
              <a:cs typeface="+mj-cs"/>
            </a:endParaRPr>
          </a:p>
        </p:txBody>
      </p:sp>
      <p:grpSp>
        <p:nvGrpSpPr>
          <p:cNvPr id="14" name="Group 13">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16"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7" name="TextBox 6">
            <a:extLst>
              <a:ext uri="{FF2B5EF4-FFF2-40B4-BE49-F238E27FC236}">
                <a16:creationId xmlns:a16="http://schemas.microsoft.com/office/drawing/2014/main" id="{5EA737CC-E806-B762-D93A-161CE52EBED2}"/>
              </a:ext>
            </a:extLst>
          </p:cNvPr>
          <p:cNvSpPr txBox="1"/>
          <p:nvPr/>
        </p:nvSpPr>
        <p:spPr>
          <a:xfrm>
            <a:off x="1251678" y="2286000"/>
            <a:ext cx="5572564" cy="3844800"/>
          </a:xfrm>
          <a:prstGeom prst="rect">
            <a:avLst/>
          </a:prstGeom>
        </p:spPr>
        <p:txBody>
          <a:bodyPr vert="horz" lIns="91440" tIns="45720" rIns="91440" bIns="45720" rtlCol="0">
            <a:normAutofit/>
          </a:bodyPr>
          <a:lstStyle/>
          <a:p>
            <a:pPr marL="114300" indent="-342900">
              <a:lnSpc>
                <a:spcPct val="90000"/>
              </a:lnSpc>
              <a:spcAft>
                <a:spcPts val="600"/>
              </a:spcAft>
              <a:buFont typeface="Wingdings" panose="05000000000000000000" pitchFamily="2" charset="2"/>
              <a:buChar char="§"/>
            </a:pPr>
            <a:endParaRPr lang="en-US" sz="2400" dirty="0">
              <a:solidFill>
                <a:schemeClr val="tx1">
                  <a:alpha val="60000"/>
                </a:schemeClr>
              </a:solidFill>
            </a:endParaRPr>
          </a:p>
        </p:txBody>
      </p:sp>
      <p:pic>
        <p:nvPicPr>
          <p:cNvPr id="4" name="Content Placeholder 3">
            <a:extLst>
              <a:ext uri="{FF2B5EF4-FFF2-40B4-BE49-F238E27FC236}">
                <a16:creationId xmlns:a16="http://schemas.microsoft.com/office/drawing/2014/main" id="{390D89B2-E292-0878-C7AA-51E494332DF3}"/>
              </a:ext>
            </a:extLst>
          </p:cNvPr>
          <p:cNvPicPr>
            <a:picLocks noGrp="1" noChangeAspect="1"/>
          </p:cNvPicPr>
          <p:nvPr>
            <p:ph idx="1"/>
          </p:nvPr>
        </p:nvPicPr>
        <p:blipFill>
          <a:blip r:embed="rId2"/>
          <a:stretch>
            <a:fillRect/>
          </a:stretch>
        </p:blipFill>
        <p:spPr>
          <a:xfrm>
            <a:off x="7517218" y="850604"/>
            <a:ext cx="4674782" cy="4986670"/>
          </a:xfrm>
          <a:prstGeom prst="rect">
            <a:avLst/>
          </a:prstGeom>
        </p:spPr>
      </p:pic>
      <p:sp>
        <p:nvSpPr>
          <p:cNvPr id="10" name="TextBox 9">
            <a:extLst>
              <a:ext uri="{FF2B5EF4-FFF2-40B4-BE49-F238E27FC236}">
                <a16:creationId xmlns:a16="http://schemas.microsoft.com/office/drawing/2014/main" id="{44D800FB-AC1F-1257-5545-342DD27A9648}"/>
              </a:ext>
            </a:extLst>
          </p:cNvPr>
          <p:cNvSpPr txBox="1"/>
          <p:nvPr/>
        </p:nvSpPr>
        <p:spPr>
          <a:xfrm>
            <a:off x="681309" y="1303069"/>
            <a:ext cx="6918473" cy="5632311"/>
          </a:xfrm>
          <a:prstGeom prst="rect">
            <a:avLst/>
          </a:prstGeom>
          <a:noFill/>
        </p:spPr>
        <p:txBody>
          <a:bodyPr wrap="square">
            <a:spAutoFit/>
          </a:bodyPr>
          <a:lstStyle/>
          <a:p>
            <a:pPr algn="l"/>
            <a:r>
              <a:rPr lang="es-ES" sz="2400" b="1" i="0" dirty="0">
                <a:solidFill>
                  <a:srgbClr val="111827"/>
                </a:solidFill>
                <a:effectLst/>
                <a:latin typeface="Georgia" panose="02040502050405020303" pitchFamily="18" charset="0"/>
              </a:rPr>
              <a:t>El terreno:</a:t>
            </a:r>
            <a:r>
              <a:rPr lang="es-ES" sz="2400" b="0" i="0" dirty="0">
                <a:solidFill>
                  <a:srgbClr val="374151"/>
                </a:solidFill>
                <a:effectLst/>
                <a:latin typeface="Georgia" panose="02040502050405020303" pitchFamily="18" charset="0"/>
              </a:rPr>
              <a:t> </a:t>
            </a:r>
          </a:p>
          <a:p>
            <a:pPr marL="285750" indent="-285750" algn="l">
              <a:buFont typeface="Wingdings" panose="05000000000000000000" pitchFamily="2" charset="2"/>
              <a:buChar char="§"/>
            </a:pPr>
            <a:r>
              <a:rPr lang="es-ES" sz="2400" b="0" i="0" dirty="0">
                <a:solidFill>
                  <a:srgbClr val="374151"/>
                </a:solidFill>
                <a:effectLst/>
                <a:latin typeface="Georgia" panose="02040502050405020303" pitchFamily="18" charset="0"/>
              </a:rPr>
              <a:t>Situada entre tres ríos, el Loira, el Cher y el Indre, esta región del lejano oriente es continental (veranos cálidos y cálidos e inviernos fríos y nevados) con muy poca influencia en el Océano Atlántico.</a:t>
            </a:r>
          </a:p>
          <a:p>
            <a:pPr algn="l"/>
            <a:endParaRPr lang="es-ES" sz="2400" dirty="0">
              <a:solidFill>
                <a:srgbClr val="374151"/>
              </a:solidFill>
              <a:latin typeface="Georgia" panose="02040502050405020303" pitchFamily="18" charset="0"/>
            </a:endParaRPr>
          </a:p>
          <a:p>
            <a:pPr algn="l"/>
            <a:endParaRPr lang="es-ES" sz="2400" b="0" i="0" dirty="0">
              <a:solidFill>
                <a:srgbClr val="374151"/>
              </a:solidFill>
              <a:effectLst/>
              <a:latin typeface="Georgia" panose="02040502050405020303" pitchFamily="18" charset="0"/>
            </a:endParaRPr>
          </a:p>
          <a:p>
            <a:pPr algn="l"/>
            <a:r>
              <a:rPr lang="es-ES" sz="2400" b="1" i="0" dirty="0">
                <a:solidFill>
                  <a:srgbClr val="111827"/>
                </a:solidFill>
                <a:effectLst/>
                <a:latin typeface="Georgia" panose="02040502050405020303" pitchFamily="18" charset="0"/>
              </a:rPr>
              <a:t>Los suelos:</a:t>
            </a:r>
            <a:r>
              <a:rPr lang="es-ES" sz="2400" b="0" i="0" dirty="0">
                <a:solidFill>
                  <a:srgbClr val="374151"/>
                </a:solidFill>
                <a:effectLst/>
                <a:latin typeface="Georgia" panose="02040502050405020303" pitchFamily="18" charset="0"/>
              </a:rPr>
              <a:t> </a:t>
            </a:r>
          </a:p>
          <a:p>
            <a:pPr marL="285750" indent="-285750" algn="l">
              <a:buFont typeface="Wingdings" panose="05000000000000000000" pitchFamily="2" charset="2"/>
              <a:buChar char="§"/>
            </a:pPr>
            <a:r>
              <a:rPr lang="es-ES" sz="2400" b="0" i="0" dirty="0">
                <a:solidFill>
                  <a:srgbClr val="374151"/>
                </a:solidFill>
                <a:effectLst/>
                <a:latin typeface="Georgia" panose="02040502050405020303" pitchFamily="18" charset="0"/>
              </a:rPr>
              <a:t>Parte de la cuenca de París, Centre-Loire tiene subsuelos de piedra caliza calcárea consistentes con los antiguos mares que una vez se ubicaron allí, como lo demuestran las conchas de ostras fosilizadas que se encuentran debajo de las vides.</a:t>
            </a:r>
          </a:p>
        </p:txBody>
      </p:sp>
    </p:spTree>
    <p:extLst>
      <p:ext uri="{BB962C8B-B14F-4D97-AF65-F5344CB8AC3E}">
        <p14:creationId xmlns:p14="http://schemas.microsoft.com/office/powerpoint/2010/main" val="4184457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64F5A9B9-20DC-435A-8314-BACE92F58D08}"/>
              </a:ext>
            </a:extLst>
          </p:cNvPr>
          <p:cNvSpPr>
            <a:spLocks noGrp="1" noChangeArrowheads="1"/>
          </p:cNvSpPr>
          <p:nvPr>
            <p:ph type="title"/>
          </p:nvPr>
        </p:nvSpPr>
        <p:spPr bwMode="auto">
          <a:xfrm>
            <a:off x="1251677" y="205194"/>
            <a:ext cx="4357499" cy="10175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0" fontAlgn="base">
              <a:spcAft>
                <a:spcPct val="0"/>
              </a:spcAft>
              <a:buClrTx/>
              <a:buSzTx/>
              <a:tabLst/>
            </a:pPr>
            <a:r>
              <a:rPr kumimoji="0" lang="en-US" altLang="en-US" sz="6000" b="1" i="0" u="none" strike="noStrike" kern="1200" cap="none" normalizeH="0" baseline="0" dirty="0">
                <a:ln>
                  <a:noFill/>
                </a:ln>
                <a:solidFill>
                  <a:schemeClr val="tx1"/>
                </a:solidFill>
                <a:effectLst/>
                <a:latin typeface="+mj-lt"/>
                <a:ea typeface="+mj-ea"/>
                <a:cs typeface="+mj-cs"/>
              </a:rPr>
              <a:t> </a:t>
            </a:r>
            <a:r>
              <a:rPr kumimoji="0" lang="en-US" altLang="en-US" sz="6000" b="1" i="0" u="none" strike="noStrike" kern="1200" cap="none" normalizeH="0" baseline="0" dirty="0" err="1">
                <a:ln>
                  <a:noFill/>
                </a:ln>
                <a:solidFill>
                  <a:schemeClr val="tx1"/>
                </a:solidFill>
                <a:effectLst/>
                <a:latin typeface="+mj-lt"/>
                <a:ea typeface="+mj-ea"/>
                <a:cs typeface="+mj-cs"/>
              </a:rPr>
              <a:t>Loira</a:t>
            </a:r>
            <a:r>
              <a:rPr kumimoji="0" lang="en-US" altLang="en-US" sz="6000" b="1" i="0" u="none" strike="noStrike" kern="1200" cap="none" normalizeH="0" baseline="0" dirty="0">
                <a:ln>
                  <a:noFill/>
                </a:ln>
                <a:solidFill>
                  <a:schemeClr val="tx1"/>
                </a:solidFill>
                <a:effectLst/>
                <a:latin typeface="+mj-lt"/>
                <a:ea typeface="+mj-ea"/>
                <a:cs typeface="+mj-cs"/>
              </a:rPr>
              <a:t> Central</a:t>
            </a:r>
            <a:endParaRPr kumimoji="0" lang="en-US" altLang="en-US" sz="6000" b="0" i="0" u="none" strike="noStrike" kern="1200" cap="none" normalizeH="0" baseline="0" dirty="0">
              <a:ln>
                <a:noFill/>
              </a:ln>
              <a:solidFill>
                <a:schemeClr val="tx1"/>
              </a:solidFill>
              <a:effectLst/>
              <a:latin typeface="+mj-lt"/>
              <a:ea typeface="+mj-ea"/>
              <a:cs typeface="+mj-cs"/>
            </a:endParaRPr>
          </a:p>
        </p:txBody>
      </p:sp>
      <p:grpSp>
        <p:nvGrpSpPr>
          <p:cNvPr id="14" name="Group 13">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16"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7" name="TextBox 6">
            <a:extLst>
              <a:ext uri="{FF2B5EF4-FFF2-40B4-BE49-F238E27FC236}">
                <a16:creationId xmlns:a16="http://schemas.microsoft.com/office/drawing/2014/main" id="{5EA737CC-E806-B762-D93A-161CE52EBED2}"/>
              </a:ext>
            </a:extLst>
          </p:cNvPr>
          <p:cNvSpPr txBox="1"/>
          <p:nvPr/>
        </p:nvSpPr>
        <p:spPr>
          <a:xfrm>
            <a:off x="1251678" y="2286000"/>
            <a:ext cx="5572564" cy="3844800"/>
          </a:xfrm>
          <a:prstGeom prst="rect">
            <a:avLst/>
          </a:prstGeom>
        </p:spPr>
        <p:txBody>
          <a:bodyPr vert="horz" lIns="91440" tIns="45720" rIns="91440" bIns="45720" rtlCol="0">
            <a:normAutofit/>
          </a:bodyPr>
          <a:lstStyle/>
          <a:p>
            <a:pPr marL="114300" indent="-342900">
              <a:lnSpc>
                <a:spcPct val="90000"/>
              </a:lnSpc>
              <a:spcAft>
                <a:spcPts val="600"/>
              </a:spcAft>
              <a:buFont typeface="Wingdings" panose="05000000000000000000" pitchFamily="2" charset="2"/>
              <a:buChar char="§"/>
            </a:pPr>
            <a:endParaRPr lang="en-US" sz="2400" dirty="0">
              <a:solidFill>
                <a:schemeClr val="tx1">
                  <a:alpha val="60000"/>
                </a:schemeClr>
              </a:solidFill>
            </a:endParaRPr>
          </a:p>
        </p:txBody>
      </p:sp>
      <p:sp>
        <p:nvSpPr>
          <p:cNvPr id="10" name="TextBox 9">
            <a:extLst>
              <a:ext uri="{FF2B5EF4-FFF2-40B4-BE49-F238E27FC236}">
                <a16:creationId xmlns:a16="http://schemas.microsoft.com/office/drawing/2014/main" id="{44D800FB-AC1F-1257-5545-342DD27A9648}"/>
              </a:ext>
            </a:extLst>
          </p:cNvPr>
          <p:cNvSpPr txBox="1"/>
          <p:nvPr/>
        </p:nvSpPr>
        <p:spPr>
          <a:xfrm>
            <a:off x="559982" y="591799"/>
            <a:ext cx="6918473" cy="1754326"/>
          </a:xfrm>
          <a:prstGeom prst="rect">
            <a:avLst/>
          </a:prstGeom>
          <a:noFill/>
        </p:spPr>
        <p:txBody>
          <a:bodyPr wrap="square">
            <a:spAutoFit/>
          </a:bodyPr>
          <a:lstStyle/>
          <a:p>
            <a:pPr algn="l"/>
            <a:endParaRPr lang="es-ES" sz="2400" dirty="0">
              <a:solidFill>
                <a:srgbClr val="374151"/>
              </a:solidFill>
              <a:latin typeface="Georgia" panose="02040502050405020303" pitchFamily="18" charset="0"/>
            </a:endParaRPr>
          </a:p>
          <a:p>
            <a:pPr algn="l"/>
            <a:endParaRPr lang="es-ES" sz="2400" b="0" i="0" dirty="0">
              <a:solidFill>
                <a:srgbClr val="374151"/>
              </a:solidFill>
              <a:effectLst/>
              <a:latin typeface="Georgia" panose="02040502050405020303" pitchFamily="18" charset="0"/>
            </a:endParaRPr>
          </a:p>
          <a:p>
            <a:pPr algn="l"/>
            <a:r>
              <a:rPr lang="es-ES" sz="2800" b="1" dirty="0">
                <a:solidFill>
                  <a:srgbClr val="111827"/>
                </a:solidFill>
                <a:latin typeface="Georgia" panose="02040502050405020303" pitchFamily="18" charset="0"/>
              </a:rPr>
              <a:t>       </a:t>
            </a:r>
          </a:p>
          <a:p>
            <a:pPr algn="l"/>
            <a:r>
              <a:rPr lang="es-ES" sz="2800" b="1" i="0" dirty="0">
                <a:solidFill>
                  <a:srgbClr val="111827"/>
                </a:solidFill>
                <a:effectLst/>
                <a:latin typeface="Georgia" panose="02040502050405020303" pitchFamily="18" charset="0"/>
              </a:rPr>
              <a:t>     </a:t>
            </a:r>
            <a:r>
              <a:rPr lang="es-ES" sz="3200" b="1" i="0" dirty="0">
                <a:solidFill>
                  <a:srgbClr val="111827"/>
                </a:solidFill>
                <a:effectLst/>
                <a:latin typeface="Georgia" panose="02040502050405020303" pitchFamily="18" charset="0"/>
              </a:rPr>
              <a:t>Los suelos:</a:t>
            </a:r>
            <a:r>
              <a:rPr lang="es-ES" sz="3200" b="0" i="0" dirty="0">
                <a:solidFill>
                  <a:srgbClr val="374151"/>
                </a:solidFill>
                <a:effectLst/>
                <a:latin typeface="Georgia" panose="02040502050405020303" pitchFamily="18" charset="0"/>
              </a:rPr>
              <a:t> </a:t>
            </a:r>
            <a:endParaRPr lang="es-ES" sz="2400" b="0" i="0" dirty="0">
              <a:solidFill>
                <a:srgbClr val="374151"/>
              </a:solidFill>
              <a:effectLst/>
              <a:latin typeface="Georgia" panose="02040502050405020303" pitchFamily="18" charset="0"/>
            </a:endParaRPr>
          </a:p>
        </p:txBody>
      </p:sp>
      <p:sp>
        <p:nvSpPr>
          <p:cNvPr id="11" name="TextBox 10">
            <a:extLst>
              <a:ext uri="{FF2B5EF4-FFF2-40B4-BE49-F238E27FC236}">
                <a16:creationId xmlns:a16="http://schemas.microsoft.com/office/drawing/2014/main" id="{039FD5A4-26D7-044C-DE9A-F01CCC58D996}"/>
              </a:ext>
            </a:extLst>
          </p:cNvPr>
          <p:cNvSpPr txBox="1"/>
          <p:nvPr/>
        </p:nvSpPr>
        <p:spPr>
          <a:xfrm>
            <a:off x="885825" y="2488026"/>
            <a:ext cx="11306175" cy="4339650"/>
          </a:xfrm>
          <a:prstGeom prst="rect">
            <a:avLst/>
          </a:prstGeom>
          <a:noFill/>
        </p:spPr>
        <p:txBody>
          <a:bodyPr wrap="square">
            <a:spAutoFit/>
          </a:bodyPr>
          <a:lstStyle/>
          <a:p>
            <a:pPr marL="342900" indent="-342900" algn="l">
              <a:buFont typeface="Wingdings" panose="05000000000000000000" pitchFamily="2" charset="2"/>
              <a:buChar char="§"/>
            </a:pPr>
            <a:r>
              <a:rPr lang="es-ES" sz="2000" b="1" i="0" dirty="0" err="1">
                <a:solidFill>
                  <a:srgbClr val="111827"/>
                </a:solidFill>
                <a:effectLst/>
              </a:rPr>
              <a:t>Terres</a:t>
            </a:r>
            <a:r>
              <a:rPr lang="es-ES" sz="2000" b="1" i="0" dirty="0">
                <a:solidFill>
                  <a:srgbClr val="111827"/>
                </a:solidFill>
                <a:effectLst/>
              </a:rPr>
              <a:t> </a:t>
            </a:r>
            <a:r>
              <a:rPr lang="es-ES" sz="2000" b="1" i="0" dirty="0" err="1">
                <a:solidFill>
                  <a:srgbClr val="111827"/>
                </a:solidFill>
                <a:effectLst/>
              </a:rPr>
              <a:t>blanches</a:t>
            </a:r>
            <a:r>
              <a:rPr lang="es-ES" sz="2000" b="1" i="0" dirty="0">
                <a:solidFill>
                  <a:srgbClr val="111827"/>
                </a:solidFill>
                <a:effectLst/>
              </a:rPr>
              <a:t> (también conocido como </a:t>
            </a:r>
            <a:r>
              <a:rPr lang="es-ES" sz="2000" b="1" i="0" dirty="0" err="1">
                <a:solidFill>
                  <a:srgbClr val="111827"/>
                </a:solidFill>
                <a:effectLst/>
              </a:rPr>
              <a:t>Kimmeridgian</a:t>
            </a:r>
            <a:r>
              <a:rPr lang="es-ES" sz="2000" b="1" i="0" dirty="0">
                <a:solidFill>
                  <a:srgbClr val="111827"/>
                </a:solidFill>
                <a:effectLst/>
              </a:rPr>
              <a:t>):</a:t>
            </a:r>
            <a:r>
              <a:rPr lang="es-ES" sz="2000" b="0" i="0" dirty="0">
                <a:solidFill>
                  <a:srgbClr val="374151"/>
                </a:solidFill>
                <a:effectLst/>
              </a:rPr>
              <a:t> Marga (arcilla) piedra caliza que es lenta a cálida. Esto se presta a la riqueza y textura de los vinos.</a:t>
            </a:r>
          </a:p>
          <a:p>
            <a:pPr marL="342900" indent="-342900" algn="l">
              <a:buFont typeface="Wingdings" panose="05000000000000000000" pitchFamily="2" charset="2"/>
              <a:buChar char="§"/>
            </a:pPr>
            <a:endParaRPr lang="es-ES" sz="2000" b="0" i="0" dirty="0">
              <a:solidFill>
                <a:srgbClr val="374151"/>
              </a:solidFill>
              <a:effectLst/>
            </a:endParaRPr>
          </a:p>
          <a:p>
            <a:pPr marL="342900" indent="-342900" algn="l">
              <a:buFont typeface="Wingdings" panose="05000000000000000000" pitchFamily="2" charset="2"/>
              <a:buChar char="§"/>
            </a:pPr>
            <a:r>
              <a:rPr lang="es-ES" sz="2000" b="1" i="0" dirty="0" err="1">
                <a:solidFill>
                  <a:srgbClr val="111827"/>
                </a:solidFill>
                <a:effectLst/>
              </a:rPr>
              <a:t>Caillottes</a:t>
            </a:r>
            <a:r>
              <a:rPr lang="es-ES" sz="2000" b="1" i="0" dirty="0">
                <a:solidFill>
                  <a:srgbClr val="111827"/>
                </a:solidFill>
                <a:effectLst/>
              </a:rPr>
              <a:t> (piedra caliza de Portland):</a:t>
            </a:r>
            <a:r>
              <a:rPr lang="es-ES" sz="2000" b="0" i="0" dirty="0">
                <a:solidFill>
                  <a:srgbClr val="374151"/>
                </a:solidFill>
                <a:effectLst/>
              </a:rPr>
              <a:t> también conocida como piedra caliza "oxfordiana" que es pedregosa y rápida de calentar, lo que resulta en vinos magros de maduración temprana con notas vibrantes de fruta de hueso.</a:t>
            </a:r>
          </a:p>
          <a:p>
            <a:pPr marL="342900" indent="-342900" algn="l">
              <a:buFont typeface="Wingdings" panose="05000000000000000000" pitchFamily="2" charset="2"/>
              <a:buChar char="§"/>
            </a:pPr>
            <a:endParaRPr lang="es-ES" sz="2000" b="0" i="0" dirty="0">
              <a:solidFill>
                <a:srgbClr val="374151"/>
              </a:solidFill>
              <a:effectLst/>
            </a:endParaRPr>
          </a:p>
          <a:p>
            <a:pPr marL="342900" indent="-342900" algn="l">
              <a:buFont typeface="Wingdings" panose="05000000000000000000" pitchFamily="2" charset="2"/>
              <a:buChar char="§"/>
            </a:pPr>
            <a:r>
              <a:rPr lang="es-ES" sz="2000" b="1" i="0" dirty="0" err="1">
                <a:solidFill>
                  <a:srgbClr val="111827"/>
                </a:solidFill>
                <a:effectLst/>
              </a:rPr>
              <a:t>Silex</a:t>
            </a:r>
            <a:r>
              <a:rPr lang="es-ES" sz="2000" b="1" i="0" dirty="0">
                <a:solidFill>
                  <a:srgbClr val="111827"/>
                </a:solidFill>
                <a:effectLst/>
              </a:rPr>
              <a:t> (Pedernal):</a:t>
            </a:r>
            <a:r>
              <a:rPr lang="es-ES" sz="2000" b="0" i="0" dirty="0">
                <a:solidFill>
                  <a:srgbClr val="374151"/>
                </a:solidFill>
                <a:effectLst/>
              </a:rPr>
              <a:t> Rocoso con sílex y arcilla, este suelo es lento para calentarse y le da a los vinos blancos un carácter reductivo (huele a humo y a humo) a bonitas flores y </a:t>
            </a:r>
            <a:r>
              <a:rPr lang="es-ES" sz="2000" b="0" i="0" dirty="0" err="1">
                <a:solidFill>
                  <a:srgbClr val="374151"/>
                </a:solidFill>
                <a:effectLst/>
              </a:rPr>
              <a:t>mineralidad</a:t>
            </a:r>
            <a:r>
              <a:rPr lang="es-ES" sz="2000" b="0" i="0" dirty="0">
                <a:solidFill>
                  <a:srgbClr val="374151"/>
                </a:solidFill>
                <a:effectLst/>
              </a:rPr>
              <a:t> cuando los vinos se abren.</a:t>
            </a:r>
          </a:p>
          <a:p>
            <a:pPr marL="342900" indent="-342900" algn="l">
              <a:buFont typeface="Wingdings" panose="05000000000000000000" pitchFamily="2" charset="2"/>
              <a:buChar char="§"/>
            </a:pPr>
            <a:endParaRPr lang="es-ES" sz="2000" b="0" i="0" dirty="0">
              <a:solidFill>
                <a:srgbClr val="374151"/>
              </a:solidFill>
              <a:effectLst/>
            </a:endParaRPr>
          </a:p>
          <a:p>
            <a:pPr marL="342900" indent="-342900" algn="l">
              <a:buFont typeface="Wingdings" panose="05000000000000000000" pitchFamily="2" charset="2"/>
              <a:buChar char="§"/>
            </a:pPr>
            <a:r>
              <a:rPr lang="es-ES" sz="2000" b="1" i="0" dirty="0">
                <a:solidFill>
                  <a:srgbClr val="111827"/>
                </a:solidFill>
                <a:effectLst/>
              </a:rPr>
              <a:t>Sables (Arenas):</a:t>
            </a:r>
            <a:r>
              <a:rPr lang="es-ES" sz="2000" b="0" i="0" dirty="0">
                <a:solidFill>
                  <a:srgbClr val="374151"/>
                </a:solidFill>
                <a:effectLst/>
              </a:rPr>
              <a:t> Suelos bien drenantes que elaboran vinos tintos y rosados de colores claros y afrutados.</a:t>
            </a:r>
          </a:p>
          <a:p>
            <a:br>
              <a:rPr lang="es-ES" dirty="0"/>
            </a:br>
            <a:endParaRPr lang="es-PR" dirty="0"/>
          </a:p>
        </p:txBody>
      </p:sp>
      <p:pic>
        <p:nvPicPr>
          <p:cNvPr id="8" name="Picture 7">
            <a:extLst>
              <a:ext uri="{FF2B5EF4-FFF2-40B4-BE49-F238E27FC236}">
                <a16:creationId xmlns:a16="http://schemas.microsoft.com/office/drawing/2014/main" id="{68D94249-EDA3-9026-5D94-99059CE0F888}"/>
              </a:ext>
            </a:extLst>
          </p:cNvPr>
          <p:cNvPicPr>
            <a:picLocks noChangeAspect="1"/>
          </p:cNvPicPr>
          <p:nvPr/>
        </p:nvPicPr>
        <p:blipFill>
          <a:blip r:embed="rId2"/>
          <a:stretch>
            <a:fillRect/>
          </a:stretch>
        </p:blipFill>
        <p:spPr>
          <a:xfrm>
            <a:off x="8176437" y="56406"/>
            <a:ext cx="3912783" cy="2401296"/>
          </a:xfrm>
          <a:prstGeom prst="rect">
            <a:avLst/>
          </a:prstGeom>
        </p:spPr>
      </p:pic>
    </p:spTree>
    <p:extLst>
      <p:ext uri="{BB962C8B-B14F-4D97-AF65-F5344CB8AC3E}">
        <p14:creationId xmlns:p14="http://schemas.microsoft.com/office/powerpoint/2010/main" val="2014974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7909C-E1C8-D9F8-61C9-57A69D372728}"/>
              </a:ext>
            </a:extLst>
          </p:cNvPr>
          <p:cNvSpPr>
            <a:spLocks noGrp="1"/>
          </p:cNvSpPr>
          <p:nvPr>
            <p:ph type="title"/>
          </p:nvPr>
        </p:nvSpPr>
        <p:spPr>
          <a:xfrm>
            <a:off x="630936" y="-294894"/>
            <a:ext cx="7183994" cy="1481328"/>
          </a:xfrm>
        </p:spPr>
        <p:txBody>
          <a:bodyPr anchor="b">
            <a:normAutofit/>
          </a:bodyPr>
          <a:lstStyle/>
          <a:p>
            <a:r>
              <a:rPr lang="es-PR" sz="5000" b="1" dirty="0">
                <a:latin typeface="+mn-lt"/>
              </a:rPr>
              <a:t>Loira Central y sus Uvas…</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022A8FF-A642-4B38-AB1F-1302CA49CFD4}"/>
              </a:ext>
            </a:extLst>
          </p:cNvPr>
          <p:cNvPicPr>
            <a:picLocks noChangeAspect="1"/>
          </p:cNvPicPr>
          <p:nvPr/>
        </p:nvPicPr>
        <p:blipFill>
          <a:blip r:embed="rId2"/>
          <a:stretch>
            <a:fillRect/>
          </a:stretch>
        </p:blipFill>
        <p:spPr>
          <a:xfrm>
            <a:off x="6453964" y="1031358"/>
            <a:ext cx="5738036" cy="5234195"/>
          </a:xfrm>
          <a:prstGeom prst="rect">
            <a:avLst/>
          </a:prstGeom>
        </p:spPr>
      </p:pic>
      <p:sp>
        <p:nvSpPr>
          <p:cNvPr id="12" name="TextBox 11">
            <a:extLst>
              <a:ext uri="{FF2B5EF4-FFF2-40B4-BE49-F238E27FC236}">
                <a16:creationId xmlns:a16="http://schemas.microsoft.com/office/drawing/2014/main" id="{87FF50BC-264F-03A7-9200-2F34079D4046}"/>
              </a:ext>
            </a:extLst>
          </p:cNvPr>
          <p:cNvSpPr txBox="1"/>
          <p:nvPr/>
        </p:nvSpPr>
        <p:spPr>
          <a:xfrm>
            <a:off x="233918" y="1827712"/>
            <a:ext cx="6220046" cy="4770537"/>
          </a:xfrm>
          <a:prstGeom prst="rect">
            <a:avLst/>
          </a:prstGeom>
          <a:noFill/>
        </p:spPr>
        <p:txBody>
          <a:bodyPr wrap="square">
            <a:spAutoFit/>
          </a:bodyPr>
          <a:lstStyle/>
          <a:p>
            <a:pPr algn="l"/>
            <a:r>
              <a:rPr lang="es-ES" sz="2800" b="1" i="0" dirty="0">
                <a:solidFill>
                  <a:srgbClr val="111827"/>
                </a:solidFill>
                <a:effectLst/>
              </a:rPr>
              <a:t>Variedades de vino </a:t>
            </a:r>
          </a:p>
          <a:p>
            <a:pPr algn="l"/>
            <a:endParaRPr lang="es-ES" dirty="0">
              <a:solidFill>
                <a:srgbClr val="111827"/>
              </a:solidFill>
              <a:latin typeface="Georgia" panose="02040502050405020303" pitchFamily="18" charset="0"/>
            </a:endParaRPr>
          </a:p>
          <a:p>
            <a:pPr algn="l"/>
            <a:endParaRPr lang="es-ES" b="0" i="0" dirty="0">
              <a:solidFill>
                <a:srgbClr val="111827"/>
              </a:solidFill>
              <a:effectLst/>
              <a:latin typeface="Georgia" panose="02040502050405020303" pitchFamily="18" charset="0"/>
            </a:endParaRPr>
          </a:p>
          <a:p>
            <a:pPr marL="285750" indent="-285750" algn="l">
              <a:buFont typeface="Wingdings" panose="05000000000000000000" pitchFamily="2" charset="2"/>
              <a:buChar char="§"/>
            </a:pPr>
            <a:r>
              <a:rPr lang="es-ES" sz="2400" b="1" i="0" dirty="0">
                <a:solidFill>
                  <a:srgbClr val="111827"/>
                </a:solidFill>
                <a:effectLst/>
              </a:rPr>
              <a:t>Sauvignon Blanc:</a:t>
            </a:r>
            <a:r>
              <a:rPr lang="es-ES" sz="2400" b="0" i="0" dirty="0">
                <a:solidFill>
                  <a:srgbClr val="374151"/>
                </a:solidFill>
                <a:effectLst/>
              </a:rPr>
              <a:t> Podría decirse que es la variedad más importante en esta región que se emula en todo el mundo.</a:t>
            </a:r>
          </a:p>
          <a:p>
            <a:pPr marL="285750" indent="-285750" algn="l">
              <a:buFont typeface="Wingdings" panose="05000000000000000000" pitchFamily="2" charset="2"/>
              <a:buChar char="§"/>
            </a:pPr>
            <a:r>
              <a:rPr lang="es-ES" sz="2400" b="1" i="0" dirty="0" err="1">
                <a:solidFill>
                  <a:srgbClr val="111827"/>
                </a:solidFill>
                <a:effectLst/>
              </a:rPr>
              <a:t>Pinot</a:t>
            </a:r>
            <a:r>
              <a:rPr lang="es-ES" sz="2400" b="1" i="0" dirty="0">
                <a:solidFill>
                  <a:srgbClr val="111827"/>
                </a:solidFill>
                <a:effectLst/>
              </a:rPr>
              <a:t> </a:t>
            </a:r>
            <a:r>
              <a:rPr lang="es-ES" sz="2400" b="1" i="0" dirty="0" err="1">
                <a:solidFill>
                  <a:srgbClr val="111827"/>
                </a:solidFill>
                <a:effectLst/>
              </a:rPr>
              <a:t>Noir</a:t>
            </a:r>
            <a:r>
              <a:rPr lang="es-ES" sz="2400" b="1" i="0" dirty="0">
                <a:solidFill>
                  <a:srgbClr val="111827"/>
                </a:solidFill>
                <a:effectLst/>
              </a:rPr>
              <a:t>:</a:t>
            </a:r>
            <a:r>
              <a:rPr lang="es-ES" sz="2400" b="0" i="0" dirty="0">
                <a:solidFill>
                  <a:srgbClr val="374151"/>
                </a:solidFill>
                <a:effectLst/>
              </a:rPr>
              <a:t> Debido a la proximidad e influencia de Borgoña, el </a:t>
            </a:r>
            <a:r>
              <a:rPr lang="es-ES" sz="2400" b="0" i="0" dirty="0" err="1">
                <a:solidFill>
                  <a:srgbClr val="374151"/>
                </a:solidFill>
                <a:effectLst/>
              </a:rPr>
              <a:t>Pinot</a:t>
            </a:r>
            <a:r>
              <a:rPr lang="es-ES" sz="2400" b="0" i="0" dirty="0">
                <a:solidFill>
                  <a:srgbClr val="374151"/>
                </a:solidFill>
                <a:effectLst/>
              </a:rPr>
              <a:t> </a:t>
            </a:r>
            <a:r>
              <a:rPr lang="es-ES" sz="2400" b="0" i="0" dirty="0" err="1">
                <a:solidFill>
                  <a:srgbClr val="374151"/>
                </a:solidFill>
                <a:effectLst/>
              </a:rPr>
              <a:t>Noir</a:t>
            </a:r>
            <a:r>
              <a:rPr lang="es-ES" sz="2400" b="0" i="0" dirty="0">
                <a:solidFill>
                  <a:srgbClr val="374151"/>
                </a:solidFill>
                <a:effectLst/>
              </a:rPr>
              <a:t> es cada vez más importante aquí.</a:t>
            </a:r>
          </a:p>
          <a:p>
            <a:pPr marL="285750" indent="-285750" algn="l">
              <a:buFont typeface="Wingdings" panose="05000000000000000000" pitchFamily="2" charset="2"/>
              <a:buChar char="§"/>
            </a:pPr>
            <a:r>
              <a:rPr lang="es-ES" sz="2400" b="1" i="0" dirty="0" err="1">
                <a:solidFill>
                  <a:srgbClr val="111827"/>
                </a:solidFill>
                <a:effectLst/>
              </a:rPr>
              <a:t>Chasselas</a:t>
            </a:r>
            <a:r>
              <a:rPr lang="es-ES" sz="2400" b="1" i="0" dirty="0">
                <a:solidFill>
                  <a:srgbClr val="111827"/>
                </a:solidFill>
                <a:effectLst/>
              </a:rPr>
              <a:t>:</a:t>
            </a:r>
            <a:r>
              <a:rPr lang="es-ES" sz="2400" b="0" i="0" dirty="0">
                <a:solidFill>
                  <a:srgbClr val="374151"/>
                </a:solidFill>
                <a:effectLst/>
              </a:rPr>
              <a:t> Un raro nativo suizo que aparece en embotellados de la pequeña denominación </a:t>
            </a:r>
            <a:r>
              <a:rPr lang="es-ES" sz="2400" b="0" i="0" dirty="0" err="1">
                <a:solidFill>
                  <a:srgbClr val="374151"/>
                </a:solidFill>
                <a:effectLst/>
              </a:rPr>
              <a:t>Pouilly</a:t>
            </a:r>
            <a:r>
              <a:rPr lang="es-ES" sz="2400" b="0" i="0" dirty="0">
                <a:solidFill>
                  <a:srgbClr val="374151"/>
                </a:solidFill>
                <a:effectLst/>
              </a:rPr>
              <a:t>-sur-Loire.</a:t>
            </a:r>
          </a:p>
          <a:p>
            <a:pPr marL="285750" indent="-285750" algn="l">
              <a:buFont typeface="Wingdings" panose="05000000000000000000" pitchFamily="2" charset="2"/>
              <a:buChar char="§"/>
            </a:pPr>
            <a:r>
              <a:rPr lang="es-ES" sz="2400" b="1" i="0" dirty="0">
                <a:solidFill>
                  <a:srgbClr val="111827"/>
                </a:solidFill>
                <a:effectLst/>
              </a:rPr>
              <a:t>Otros:</a:t>
            </a:r>
            <a:r>
              <a:rPr lang="es-ES" sz="2400" b="0" i="0" dirty="0">
                <a:solidFill>
                  <a:srgbClr val="374151"/>
                </a:solidFill>
                <a:effectLst/>
              </a:rPr>
              <a:t> </a:t>
            </a:r>
            <a:r>
              <a:rPr lang="es-ES" sz="2400" b="0" i="0" dirty="0" err="1">
                <a:solidFill>
                  <a:srgbClr val="374151"/>
                </a:solidFill>
                <a:effectLst/>
              </a:rPr>
              <a:t>Pinot</a:t>
            </a:r>
            <a:r>
              <a:rPr lang="es-ES" sz="2400" b="0" i="0" dirty="0">
                <a:solidFill>
                  <a:srgbClr val="374151"/>
                </a:solidFill>
                <a:effectLst/>
              </a:rPr>
              <a:t> Gris, Sauvignon Gris y </a:t>
            </a:r>
            <a:r>
              <a:rPr lang="es-ES" sz="2400" b="0" i="0" dirty="0" err="1">
                <a:solidFill>
                  <a:srgbClr val="374151"/>
                </a:solidFill>
                <a:effectLst/>
              </a:rPr>
              <a:t>Gamay</a:t>
            </a:r>
            <a:endParaRPr lang="es-ES" sz="2400" b="0" i="0" dirty="0">
              <a:solidFill>
                <a:srgbClr val="374151"/>
              </a:solidFill>
              <a:effectLst/>
            </a:endParaRPr>
          </a:p>
        </p:txBody>
      </p:sp>
    </p:spTree>
    <p:extLst>
      <p:ext uri="{BB962C8B-B14F-4D97-AF65-F5344CB8AC3E}">
        <p14:creationId xmlns:p14="http://schemas.microsoft.com/office/powerpoint/2010/main" val="2002855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452A-CFD8-0719-1681-2EB4766CC763}"/>
              </a:ext>
            </a:extLst>
          </p:cNvPr>
          <p:cNvSpPr>
            <a:spLocks noGrp="1"/>
          </p:cNvSpPr>
          <p:nvPr>
            <p:ph type="title"/>
          </p:nvPr>
        </p:nvSpPr>
        <p:spPr/>
        <p:txBody>
          <a:bodyPr>
            <a:normAutofit/>
          </a:bodyPr>
          <a:lstStyle/>
          <a:p>
            <a:r>
              <a:rPr lang="es-PR" sz="4000" b="1">
                <a:latin typeface="+mn-lt"/>
              </a:rPr>
              <a:t>Loira Central y sus denominaciones…</a:t>
            </a:r>
            <a:endParaRPr lang="es-PR" sz="4000" dirty="0"/>
          </a:p>
        </p:txBody>
      </p:sp>
      <p:sp>
        <p:nvSpPr>
          <p:cNvPr id="3" name="Content Placeholder 2">
            <a:extLst>
              <a:ext uri="{FF2B5EF4-FFF2-40B4-BE49-F238E27FC236}">
                <a16:creationId xmlns:a16="http://schemas.microsoft.com/office/drawing/2014/main" id="{0DA4852C-BACE-052B-F120-248AED7B3409}"/>
              </a:ext>
            </a:extLst>
          </p:cNvPr>
          <p:cNvSpPr>
            <a:spLocks noGrp="1"/>
          </p:cNvSpPr>
          <p:nvPr>
            <p:ph idx="1"/>
          </p:nvPr>
        </p:nvSpPr>
        <p:spPr>
          <a:xfrm>
            <a:off x="0" y="1825625"/>
            <a:ext cx="7942521" cy="4351338"/>
          </a:xfrm>
        </p:spPr>
        <p:txBody>
          <a:bodyPr>
            <a:normAutofit lnSpcReduction="10000"/>
          </a:bodyPr>
          <a:lstStyle/>
          <a:p>
            <a:pPr algn="l">
              <a:buFont typeface="Wingdings" panose="05000000000000000000" pitchFamily="2" charset="2"/>
              <a:buChar char="§"/>
            </a:pPr>
            <a:r>
              <a:rPr lang="es-ES" sz="2400" b="1" i="0">
                <a:solidFill>
                  <a:srgbClr val="111827"/>
                </a:solidFill>
                <a:effectLst/>
              </a:rPr>
              <a:t>Sancerre AOP:</a:t>
            </a:r>
            <a:r>
              <a:rPr lang="es-ES" sz="2400" b="0" i="0">
                <a:solidFill>
                  <a:srgbClr val="374151"/>
                </a:solidFill>
                <a:effectLst/>
              </a:rPr>
              <a:t> </a:t>
            </a:r>
            <a:r>
              <a:rPr lang="es-ES" sz="2200" b="0" i="0">
                <a:solidFill>
                  <a:srgbClr val="374151"/>
                </a:solidFill>
                <a:effectLst/>
              </a:rPr>
              <a:t>Con una reputación centenaria, esta denominación ha definido durante mucho tiempo a Sauvignon Blanc. Originalmente plantado completamente con Chasselas hasta que el impacto </a:t>
            </a:r>
            <a:r>
              <a:rPr lang="es-ES" sz="2200" b="0" i="0" u="none" strike="noStrike">
                <a:solidFill>
                  <a:srgbClr val="374151"/>
                </a:solidFill>
                <a:effectLst/>
                <a:hlinkClick r:id="rId2"/>
              </a:rPr>
              <a:t>de la pandemia de filoxera</a:t>
            </a:r>
            <a:r>
              <a:rPr lang="es-ES" sz="2200" b="0" i="0">
                <a:solidFill>
                  <a:srgbClr val="374151"/>
                </a:solidFill>
                <a:effectLst/>
              </a:rPr>
              <a:t> cambió el enfoque a exclusivamente Sauvignon Blanc para vinos blancos en 1931. Pinot Noir también hace una aparición tanto en rojo como en rosado de Sancerre: acidez vibrante, cerezas ácidas y Pinot de estilo terroso.</a:t>
            </a:r>
          </a:p>
          <a:p>
            <a:pPr algn="l">
              <a:buFont typeface="Wingdings" panose="05000000000000000000" pitchFamily="2" charset="2"/>
              <a:buChar char="§"/>
            </a:pPr>
            <a:r>
              <a:rPr lang="es-ES" sz="2400" b="1" i="0">
                <a:solidFill>
                  <a:srgbClr val="111827"/>
                </a:solidFill>
                <a:effectLst/>
              </a:rPr>
              <a:t>Pouilly-Fumé AOP</a:t>
            </a:r>
            <a:r>
              <a:rPr lang="es-ES" sz="2200" b="1" i="0">
                <a:solidFill>
                  <a:srgbClr val="111827"/>
                </a:solidFill>
                <a:effectLst/>
              </a:rPr>
              <a:t>:</a:t>
            </a:r>
            <a:r>
              <a:rPr lang="es-ES" sz="2200" b="0" i="0">
                <a:solidFill>
                  <a:srgbClr val="374151"/>
                </a:solidFill>
                <a:effectLst/>
              </a:rPr>
              <a:t> (también conocido como Blanc Fumé de Pouilly) perfil de suelo casi idéntico a Sancerre con algunas de las notas más distintivas de gunflint y humo (fumé) en el área.</a:t>
            </a:r>
          </a:p>
          <a:p>
            <a:pPr algn="l">
              <a:buFont typeface="Wingdings" panose="05000000000000000000" pitchFamily="2" charset="2"/>
              <a:buChar char="§"/>
            </a:pPr>
            <a:r>
              <a:rPr lang="es-ES" sz="2400" b="1" i="0">
                <a:solidFill>
                  <a:srgbClr val="111827"/>
                </a:solidFill>
                <a:effectLst/>
              </a:rPr>
              <a:t>Pouilly-sur-Loire AOP</a:t>
            </a:r>
            <a:r>
              <a:rPr lang="es-ES" sz="2200" b="1" i="0">
                <a:solidFill>
                  <a:srgbClr val="111827"/>
                </a:solidFill>
                <a:effectLst/>
              </a:rPr>
              <a:t>:</a:t>
            </a:r>
            <a:r>
              <a:rPr lang="es-ES" sz="2200" b="0" i="0">
                <a:solidFill>
                  <a:srgbClr val="374151"/>
                </a:solidFill>
                <a:effectLst/>
              </a:rPr>
              <a:t> La única denominación en el Loira donde encontrará Chasselas, una variedad subestimada con sutiles notas de margaritas frescas y albaricoque seco.</a:t>
            </a:r>
          </a:p>
          <a:p>
            <a:endParaRPr lang="es-PR" dirty="0"/>
          </a:p>
        </p:txBody>
      </p:sp>
      <p:pic>
        <p:nvPicPr>
          <p:cNvPr id="4" name="Picture 3">
            <a:extLst>
              <a:ext uri="{FF2B5EF4-FFF2-40B4-BE49-F238E27FC236}">
                <a16:creationId xmlns:a16="http://schemas.microsoft.com/office/drawing/2014/main" id="{AA4CDC4A-4B90-EDBC-04E6-A28615305383}"/>
              </a:ext>
            </a:extLst>
          </p:cNvPr>
          <p:cNvPicPr>
            <a:picLocks noChangeAspect="1"/>
          </p:cNvPicPr>
          <p:nvPr/>
        </p:nvPicPr>
        <p:blipFill>
          <a:blip r:embed="rId3"/>
          <a:stretch>
            <a:fillRect/>
          </a:stretch>
        </p:blipFill>
        <p:spPr>
          <a:xfrm>
            <a:off x="7687341" y="1690688"/>
            <a:ext cx="4401878" cy="3338512"/>
          </a:xfrm>
          <a:prstGeom prst="rect">
            <a:avLst/>
          </a:prstGeom>
        </p:spPr>
      </p:pic>
    </p:spTree>
    <p:extLst>
      <p:ext uri="{BB962C8B-B14F-4D97-AF65-F5344CB8AC3E}">
        <p14:creationId xmlns:p14="http://schemas.microsoft.com/office/powerpoint/2010/main" val="2223387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452A-CFD8-0719-1681-2EB4766CC763}"/>
              </a:ext>
            </a:extLst>
          </p:cNvPr>
          <p:cNvSpPr>
            <a:spLocks noGrp="1"/>
          </p:cNvSpPr>
          <p:nvPr>
            <p:ph type="title"/>
          </p:nvPr>
        </p:nvSpPr>
        <p:spPr>
          <a:xfrm>
            <a:off x="159484" y="694736"/>
            <a:ext cx="7974423" cy="846987"/>
          </a:xfrm>
        </p:spPr>
        <p:txBody>
          <a:bodyPr>
            <a:normAutofit/>
          </a:bodyPr>
          <a:lstStyle/>
          <a:p>
            <a:r>
              <a:rPr lang="es-PR" sz="4000" b="1" dirty="0">
                <a:latin typeface="+mn-lt"/>
              </a:rPr>
              <a:t>Loira Central y sus denominaciones…</a:t>
            </a:r>
            <a:endParaRPr lang="es-PR" sz="4000" dirty="0"/>
          </a:p>
        </p:txBody>
      </p:sp>
      <p:sp>
        <p:nvSpPr>
          <p:cNvPr id="3" name="Content Placeholder 2">
            <a:extLst>
              <a:ext uri="{FF2B5EF4-FFF2-40B4-BE49-F238E27FC236}">
                <a16:creationId xmlns:a16="http://schemas.microsoft.com/office/drawing/2014/main" id="{0DA4852C-BACE-052B-F120-248AED7B3409}"/>
              </a:ext>
            </a:extLst>
          </p:cNvPr>
          <p:cNvSpPr>
            <a:spLocks noGrp="1"/>
          </p:cNvSpPr>
          <p:nvPr>
            <p:ph idx="1"/>
          </p:nvPr>
        </p:nvSpPr>
        <p:spPr>
          <a:xfrm>
            <a:off x="0" y="2222205"/>
            <a:ext cx="10175358" cy="4465666"/>
          </a:xfrm>
        </p:spPr>
        <p:txBody>
          <a:bodyPr>
            <a:noAutofit/>
          </a:bodyPr>
          <a:lstStyle/>
          <a:p>
            <a:pPr algn="l">
              <a:buFont typeface="Wingdings" panose="05000000000000000000" pitchFamily="2" charset="2"/>
              <a:buChar char="§"/>
            </a:pPr>
            <a:r>
              <a:rPr lang="es-ES" sz="2000" b="1" i="0" dirty="0">
                <a:solidFill>
                  <a:srgbClr val="111827"/>
                </a:solidFill>
                <a:effectLst/>
              </a:rPr>
              <a:t>Quincy AOP</a:t>
            </a:r>
            <a:r>
              <a:rPr lang="es-ES" sz="1800" b="1" i="0" dirty="0">
                <a:solidFill>
                  <a:srgbClr val="111827"/>
                </a:solidFill>
                <a:effectLst/>
              </a:rPr>
              <a:t>:</a:t>
            </a:r>
            <a:r>
              <a:rPr lang="es-ES" sz="1800" b="0" i="0" dirty="0">
                <a:solidFill>
                  <a:srgbClr val="374151"/>
                </a:solidFill>
                <a:effectLst/>
              </a:rPr>
              <a:t> Uno de los AOP más históricos del Loira como la primera región del Loira en ser nombrada AOC en 1936. (¡convirtiéndolo en el segundo AOC más antiguo </a:t>
            </a:r>
            <a:r>
              <a:rPr lang="es-ES" sz="1800" b="0" i="0" u="none" strike="noStrike" dirty="0">
                <a:solidFill>
                  <a:srgbClr val="374151"/>
                </a:solidFill>
                <a:effectLst/>
                <a:hlinkClick r:id="rId2"/>
              </a:rPr>
              <a:t>de Francia detrás de </a:t>
            </a:r>
            <a:r>
              <a:rPr lang="es-ES" sz="1800" b="0" i="0" u="none" strike="noStrike" dirty="0" err="1">
                <a:solidFill>
                  <a:srgbClr val="374151"/>
                </a:solidFill>
                <a:effectLst/>
                <a:hlinkClick r:id="rId2"/>
              </a:rPr>
              <a:t>Châteauneuf</a:t>
            </a:r>
            <a:r>
              <a:rPr lang="es-ES" sz="1800" b="0" i="0" u="none" strike="noStrike" dirty="0">
                <a:solidFill>
                  <a:srgbClr val="374151"/>
                </a:solidFill>
                <a:effectLst/>
                <a:hlinkClick r:id="rId2"/>
              </a:rPr>
              <a:t> du Pape!</a:t>
            </a:r>
            <a:r>
              <a:rPr lang="es-ES" sz="1800" b="0" i="0" dirty="0">
                <a:solidFill>
                  <a:srgbClr val="374151"/>
                </a:solidFill>
                <a:effectLst/>
              </a:rPr>
              <a:t>) Su meseta orientada al este de tiza crece exclusivamente uvas blancas (Sauvignon Blanc con algo de Sauvignon Gris).</a:t>
            </a:r>
          </a:p>
          <a:p>
            <a:pPr algn="l">
              <a:buFont typeface="Wingdings" panose="05000000000000000000" pitchFamily="2" charset="2"/>
              <a:buChar char="§"/>
            </a:pPr>
            <a:r>
              <a:rPr lang="es-ES" sz="2000" b="1" i="0" dirty="0" err="1">
                <a:solidFill>
                  <a:srgbClr val="111827"/>
                </a:solidFill>
                <a:effectLst/>
              </a:rPr>
              <a:t>Reuilly</a:t>
            </a:r>
            <a:r>
              <a:rPr lang="es-ES" sz="2000" b="1" i="0" dirty="0">
                <a:solidFill>
                  <a:srgbClr val="111827"/>
                </a:solidFill>
                <a:effectLst/>
              </a:rPr>
              <a:t> AOP:</a:t>
            </a:r>
            <a:r>
              <a:rPr lang="es-ES" sz="2000" b="0" i="0" dirty="0">
                <a:solidFill>
                  <a:srgbClr val="374151"/>
                </a:solidFill>
                <a:effectLst/>
              </a:rPr>
              <a:t> </a:t>
            </a:r>
            <a:r>
              <a:rPr lang="es-ES" sz="1800" b="0" i="0" dirty="0">
                <a:solidFill>
                  <a:srgbClr val="374151"/>
                </a:solidFill>
                <a:effectLst/>
              </a:rPr>
              <a:t>Una de las zonas más secas del Centro, esta AOP produce una gama de refrescantes Sauvignon Blanc, </a:t>
            </a:r>
            <a:r>
              <a:rPr lang="es-ES" sz="1800" b="0" i="0" dirty="0" err="1">
                <a:solidFill>
                  <a:srgbClr val="374151"/>
                </a:solidFill>
                <a:effectLst/>
              </a:rPr>
              <a:t>Pinot</a:t>
            </a:r>
            <a:r>
              <a:rPr lang="es-ES" sz="1800" b="0" i="0" dirty="0">
                <a:solidFill>
                  <a:srgbClr val="374151"/>
                </a:solidFill>
                <a:effectLst/>
              </a:rPr>
              <a:t> Gris y </a:t>
            </a:r>
            <a:r>
              <a:rPr lang="es-ES" sz="1800" b="0" i="0" dirty="0" err="1">
                <a:solidFill>
                  <a:srgbClr val="374151"/>
                </a:solidFill>
                <a:effectLst/>
              </a:rPr>
              <a:t>Pinot</a:t>
            </a:r>
            <a:r>
              <a:rPr lang="es-ES" sz="1800" b="0" i="0" dirty="0">
                <a:solidFill>
                  <a:srgbClr val="374151"/>
                </a:solidFill>
                <a:effectLst/>
              </a:rPr>
              <a:t> </a:t>
            </a:r>
            <a:r>
              <a:rPr lang="es-ES" sz="1800" b="0" i="0" dirty="0" err="1">
                <a:solidFill>
                  <a:srgbClr val="374151"/>
                </a:solidFill>
                <a:effectLst/>
              </a:rPr>
              <a:t>Noir</a:t>
            </a:r>
            <a:r>
              <a:rPr lang="es-ES" sz="1800" b="0" i="0" dirty="0">
                <a:solidFill>
                  <a:srgbClr val="374151"/>
                </a:solidFill>
                <a:effectLst/>
              </a:rPr>
              <a:t> picante en laderas de piedra caliza orientadas al sur-sureste.</a:t>
            </a:r>
          </a:p>
          <a:p>
            <a:pPr algn="l">
              <a:buFont typeface="Wingdings" panose="05000000000000000000" pitchFamily="2" charset="2"/>
              <a:buChar char="§"/>
            </a:pPr>
            <a:r>
              <a:rPr lang="es-ES" sz="2000" b="1" i="0" dirty="0" err="1">
                <a:solidFill>
                  <a:srgbClr val="111827"/>
                </a:solidFill>
                <a:effectLst/>
              </a:rPr>
              <a:t>Menetou</a:t>
            </a:r>
            <a:r>
              <a:rPr lang="es-ES" sz="2000" b="1" i="0" dirty="0">
                <a:solidFill>
                  <a:srgbClr val="111827"/>
                </a:solidFill>
                <a:effectLst/>
              </a:rPr>
              <a:t>-Salón AOP:</a:t>
            </a:r>
            <a:r>
              <a:rPr lang="es-ES" sz="2000" b="0" i="0" dirty="0">
                <a:solidFill>
                  <a:srgbClr val="374151"/>
                </a:solidFill>
                <a:effectLst/>
              </a:rPr>
              <a:t> </a:t>
            </a:r>
            <a:r>
              <a:rPr lang="es-ES" sz="1800" b="0" i="0" dirty="0">
                <a:solidFill>
                  <a:srgbClr val="374151"/>
                </a:solidFill>
                <a:effectLst/>
              </a:rPr>
              <a:t>La "gemela más barata" o "hermana" de </a:t>
            </a:r>
            <a:r>
              <a:rPr lang="es-ES" sz="1800" b="0" i="0" dirty="0" err="1">
                <a:solidFill>
                  <a:srgbClr val="374151"/>
                </a:solidFill>
                <a:effectLst/>
              </a:rPr>
              <a:t>Sancerre</a:t>
            </a:r>
            <a:r>
              <a:rPr lang="es-ES" sz="1800" b="0" i="0" dirty="0">
                <a:solidFill>
                  <a:srgbClr val="374151"/>
                </a:solidFill>
                <a:effectLst/>
              </a:rPr>
              <a:t>. (Elija su opción). El terreno más plano de piedra caliza </a:t>
            </a:r>
            <a:r>
              <a:rPr lang="es-ES" sz="1800" b="0" i="0" dirty="0" err="1">
                <a:solidFill>
                  <a:srgbClr val="374151"/>
                </a:solidFill>
                <a:effectLst/>
              </a:rPr>
              <a:t>kimmeridgian</a:t>
            </a:r>
            <a:r>
              <a:rPr lang="es-ES" sz="1800" b="0" i="0" dirty="0">
                <a:solidFill>
                  <a:srgbClr val="374151"/>
                </a:solidFill>
                <a:effectLst/>
              </a:rPr>
              <a:t> (esa materia blanca calcárea) debajo de la marga marrón rica en arcilla produce blancos con un poco de mentol, tintos florales y sedosos aromáticos y vinos rosados </a:t>
            </a:r>
            <a:r>
              <a:rPr lang="es-ES" sz="1800" b="0" i="0" dirty="0" err="1">
                <a:solidFill>
                  <a:srgbClr val="374151"/>
                </a:solidFill>
                <a:effectLst/>
              </a:rPr>
              <a:t>rosados</a:t>
            </a:r>
            <a:r>
              <a:rPr lang="es-ES" sz="1800" b="0" i="0" dirty="0">
                <a:solidFill>
                  <a:srgbClr val="374151"/>
                </a:solidFill>
                <a:effectLst/>
              </a:rPr>
              <a:t> de algodón de azúcar.</a:t>
            </a:r>
          </a:p>
          <a:p>
            <a:pPr algn="l">
              <a:buFont typeface="Wingdings" panose="05000000000000000000" pitchFamily="2" charset="2"/>
              <a:buChar char="§"/>
            </a:pPr>
            <a:r>
              <a:rPr lang="es-ES" sz="2000" b="1" i="0" dirty="0" err="1">
                <a:solidFill>
                  <a:srgbClr val="111827"/>
                </a:solidFill>
                <a:effectLst/>
              </a:rPr>
              <a:t>Coteaux</a:t>
            </a:r>
            <a:r>
              <a:rPr lang="es-ES" sz="2000" b="1" i="0" dirty="0">
                <a:solidFill>
                  <a:srgbClr val="111827"/>
                </a:solidFill>
                <a:effectLst/>
              </a:rPr>
              <a:t> du </a:t>
            </a:r>
            <a:r>
              <a:rPr lang="es-ES" sz="2000" b="1" i="0" dirty="0" err="1">
                <a:solidFill>
                  <a:srgbClr val="111827"/>
                </a:solidFill>
                <a:effectLst/>
              </a:rPr>
              <a:t>Giennois</a:t>
            </a:r>
            <a:r>
              <a:rPr lang="es-ES" sz="2000" b="1" i="0" dirty="0">
                <a:solidFill>
                  <a:srgbClr val="111827"/>
                </a:solidFill>
                <a:effectLst/>
              </a:rPr>
              <a:t> AOP:</a:t>
            </a:r>
            <a:r>
              <a:rPr lang="es-ES" sz="2000" b="0" i="0" dirty="0">
                <a:solidFill>
                  <a:srgbClr val="374151"/>
                </a:solidFill>
                <a:effectLst/>
              </a:rPr>
              <a:t> </a:t>
            </a:r>
            <a:r>
              <a:rPr lang="es-ES" sz="1800" b="0" i="0" dirty="0">
                <a:solidFill>
                  <a:srgbClr val="374151"/>
                </a:solidFill>
                <a:effectLst/>
              </a:rPr>
              <a:t>La piedra caliza </a:t>
            </a:r>
            <a:r>
              <a:rPr lang="es-ES" sz="1800" b="0" i="0" dirty="0" err="1">
                <a:solidFill>
                  <a:srgbClr val="374151"/>
                </a:solidFill>
                <a:effectLst/>
              </a:rPr>
              <a:t>kimmeridgiana</a:t>
            </a:r>
            <a:r>
              <a:rPr lang="es-ES" sz="1800" b="0" i="0" dirty="0">
                <a:solidFill>
                  <a:srgbClr val="374151"/>
                </a:solidFill>
                <a:effectLst/>
              </a:rPr>
              <a:t> con algo de sílex (rocas) produce blancos brillantes, magros y mineralmente de Sauvignon Blanc y vinos tintos / rosados con </a:t>
            </a:r>
            <a:r>
              <a:rPr lang="es-ES" sz="1800" b="0" i="0" dirty="0" err="1">
                <a:solidFill>
                  <a:srgbClr val="374151"/>
                </a:solidFill>
                <a:effectLst/>
              </a:rPr>
              <a:t>Pinot</a:t>
            </a:r>
            <a:r>
              <a:rPr lang="es-ES" sz="1800" b="0" i="0" dirty="0">
                <a:solidFill>
                  <a:srgbClr val="374151"/>
                </a:solidFill>
                <a:effectLst/>
              </a:rPr>
              <a:t> </a:t>
            </a:r>
            <a:r>
              <a:rPr lang="es-ES" sz="1800" b="0" i="0" dirty="0" err="1">
                <a:solidFill>
                  <a:srgbClr val="374151"/>
                </a:solidFill>
                <a:effectLst/>
              </a:rPr>
              <a:t>Noir</a:t>
            </a:r>
            <a:r>
              <a:rPr lang="es-ES" sz="1800" b="0" i="0" dirty="0">
                <a:solidFill>
                  <a:srgbClr val="374151"/>
                </a:solidFill>
                <a:effectLst/>
              </a:rPr>
              <a:t> y </a:t>
            </a:r>
            <a:r>
              <a:rPr lang="es-ES" sz="1800" b="0" i="0" dirty="0" err="1">
                <a:solidFill>
                  <a:srgbClr val="374151"/>
                </a:solidFill>
                <a:effectLst/>
              </a:rPr>
              <a:t>Gamay</a:t>
            </a:r>
            <a:r>
              <a:rPr lang="es-ES" sz="1800" b="0" i="0" dirty="0">
                <a:solidFill>
                  <a:srgbClr val="374151"/>
                </a:solidFill>
                <a:effectLst/>
              </a:rPr>
              <a:t>.</a:t>
            </a:r>
          </a:p>
          <a:p>
            <a:pPr algn="l">
              <a:buFont typeface="Wingdings" panose="05000000000000000000" pitchFamily="2" charset="2"/>
              <a:buChar char="§"/>
            </a:pPr>
            <a:r>
              <a:rPr lang="es-ES" sz="2000" b="1" i="0" dirty="0" err="1">
                <a:solidFill>
                  <a:srgbClr val="111827"/>
                </a:solidFill>
                <a:effectLst/>
              </a:rPr>
              <a:t>Châteaumeillant</a:t>
            </a:r>
            <a:r>
              <a:rPr lang="es-ES" sz="2000" b="1" i="0" dirty="0">
                <a:solidFill>
                  <a:srgbClr val="111827"/>
                </a:solidFill>
                <a:effectLst/>
              </a:rPr>
              <a:t> AOP:</a:t>
            </a:r>
            <a:r>
              <a:rPr lang="es-ES" sz="2000" b="0" i="0" dirty="0">
                <a:solidFill>
                  <a:srgbClr val="374151"/>
                </a:solidFill>
                <a:effectLst/>
              </a:rPr>
              <a:t> </a:t>
            </a:r>
            <a:r>
              <a:rPr lang="es-ES" sz="1800" b="0" i="0" dirty="0">
                <a:solidFill>
                  <a:srgbClr val="374151"/>
                </a:solidFill>
                <a:effectLst/>
              </a:rPr>
              <a:t>¡Sorpresa </a:t>
            </a:r>
            <a:r>
              <a:rPr lang="es-ES" sz="1800" b="0" i="0" dirty="0" err="1">
                <a:solidFill>
                  <a:srgbClr val="374151"/>
                </a:solidFill>
                <a:effectLst/>
              </a:rPr>
              <a:t>sorpresa</a:t>
            </a:r>
            <a:r>
              <a:rPr lang="es-ES" sz="1800" b="0" i="0" dirty="0">
                <a:solidFill>
                  <a:srgbClr val="374151"/>
                </a:solidFill>
                <a:effectLst/>
              </a:rPr>
              <a:t>! Esta denominación es principalmente </a:t>
            </a:r>
            <a:r>
              <a:rPr lang="es-ES" sz="1800" b="0" i="0" dirty="0" err="1">
                <a:solidFill>
                  <a:srgbClr val="374151"/>
                </a:solidFill>
                <a:effectLst/>
              </a:rPr>
              <a:t>Gamay</a:t>
            </a:r>
            <a:r>
              <a:rPr lang="es-ES" sz="1800" b="0" i="0" dirty="0">
                <a:solidFill>
                  <a:srgbClr val="374151"/>
                </a:solidFill>
                <a:effectLst/>
              </a:rPr>
              <a:t> (~ 75%) con un poco de </a:t>
            </a:r>
            <a:r>
              <a:rPr lang="es-ES" sz="1800" b="0" i="0" dirty="0" err="1">
                <a:solidFill>
                  <a:srgbClr val="374151"/>
                </a:solidFill>
                <a:effectLst/>
              </a:rPr>
              <a:t>Pinot</a:t>
            </a:r>
            <a:r>
              <a:rPr lang="es-ES" sz="1800" b="0" i="0" dirty="0">
                <a:solidFill>
                  <a:srgbClr val="374151"/>
                </a:solidFill>
                <a:effectLst/>
              </a:rPr>
              <a:t> </a:t>
            </a:r>
            <a:r>
              <a:rPr lang="es-ES" sz="1800" b="0" i="0" dirty="0" err="1">
                <a:solidFill>
                  <a:srgbClr val="374151"/>
                </a:solidFill>
                <a:effectLst/>
              </a:rPr>
              <a:t>Noir</a:t>
            </a:r>
            <a:r>
              <a:rPr lang="es-ES" sz="1800" b="0" i="0" dirty="0">
                <a:solidFill>
                  <a:srgbClr val="374151"/>
                </a:solidFill>
                <a:effectLst/>
              </a:rPr>
              <a:t> y </a:t>
            </a:r>
            <a:r>
              <a:rPr lang="es-ES" sz="1800" b="0" i="0" dirty="0" err="1">
                <a:solidFill>
                  <a:srgbClr val="374151"/>
                </a:solidFill>
                <a:effectLst/>
              </a:rPr>
              <a:t>Pinot</a:t>
            </a:r>
            <a:r>
              <a:rPr lang="es-ES" sz="1800" b="0" i="0" dirty="0">
                <a:solidFill>
                  <a:srgbClr val="374151"/>
                </a:solidFill>
                <a:effectLst/>
              </a:rPr>
              <a:t> Gris. Espere vinos maduros y jugosos con un toque de ese tanino verde amargo </a:t>
            </a:r>
            <a:r>
              <a:rPr lang="es-ES" sz="1800" b="0" i="0" dirty="0" err="1">
                <a:solidFill>
                  <a:srgbClr val="374151"/>
                </a:solidFill>
                <a:effectLst/>
              </a:rPr>
              <a:t>gamay</a:t>
            </a:r>
            <a:r>
              <a:rPr lang="es-ES" sz="1800" b="0" i="0" dirty="0">
                <a:solidFill>
                  <a:srgbClr val="374151"/>
                </a:solidFill>
                <a:effectLst/>
              </a:rPr>
              <a:t>.</a:t>
            </a:r>
          </a:p>
          <a:p>
            <a:pPr marL="0" indent="0">
              <a:buNone/>
            </a:pPr>
            <a:br>
              <a:rPr lang="es-ES" sz="2000" dirty="0"/>
            </a:br>
            <a:endParaRPr lang="es-PR" sz="2000" dirty="0"/>
          </a:p>
        </p:txBody>
      </p:sp>
      <p:pic>
        <p:nvPicPr>
          <p:cNvPr id="4" name="Picture 3">
            <a:extLst>
              <a:ext uri="{FF2B5EF4-FFF2-40B4-BE49-F238E27FC236}">
                <a16:creationId xmlns:a16="http://schemas.microsoft.com/office/drawing/2014/main" id="{AA4CDC4A-4B90-EDBC-04E6-A28615305383}"/>
              </a:ext>
            </a:extLst>
          </p:cNvPr>
          <p:cNvPicPr>
            <a:picLocks noChangeAspect="1"/>
          </p:cNvPicPr>
          <p:nvPr/>
        </p:nvPicPr>
        <p:blipFill>
          <a:blip r:embed="rId3"/>
          <a:stretch>
            <a:fillRect/>
          </a:stretch>
        </p:blipFill>
        <p:spPr>
          <a:xfrm>
            <a:off x="8698937" y="130187"/>
            <a:ext cx="3252060" cy="2177078"/>
          </a:xfrm>
          <a:prstGeom prst="rect">
            <a:avLst/>
          </a:prstGeom>
        </p:spPr>
      </p:pic>
    </p:spTree>
    <p:extLst>
      <p:ext uri="{BB962C8B-B14F-4D97-AF65-F5344CB8AC3E}">
        <p14:creationId xmlns:p14="http://schemas.microsoft.com/office/powerpoint/2010/main" val="1061317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8FD4-CBBA-A4E3-9F44-DE4540125A2E}"/>
              </a:ext>
            </a:extLst>
          </p:cNvPr>
          <p:cNvSpPr>
            <a:spLocks noGrp="1"/>
          </p:cNvSpPr>
          <p:nvPr>
            <p:ph type="title"/>
          </p:nvPr>
        </p:nvSpPr>
        <p:spPr>
          <a:xfrm>
            <a:off x="520995" y="786815"/>
            <a:ext cx="5124893" cy="1137797"/>
          </a:xfrm>
        </p:spPr>
        <p:txBody>
          <a:bodyPr>
            <a:noAutofit/>
          </a:bodyPr>
          <a:lstStyle/>
          <a:p>
            <a:pPr algn="ctr"/>
            <a:r>
              <a:rPr lang="es-PR" sz="5400" b="1" dirty="0">
                <a:latin typeface="+mn-lt"/>
              </a:rPr>
              <a:t>Subregión del </a:t>
            </a:r>
            <a:br>
              <a:rPr lang="es-PR" sz="5400" b="1" dirty="0">
                <a:latin typeface="+mn-lt"/>
              </a:rPr>
            </a:br>
            <a:r>
              <a:rPr lang="es-PR" sz="5400" b="1" dirty="0">
                <a:latin typeface="+mn-lt"/>
              </a:rPr>
              <a:t>Alto Loira…</a:t>
            </a:r>
            <a:br>
              <a:rPr lang="es-PR" sz="5400" b="1" dirty="0">
                <a:latin typeface="+mn-lt"/>
              </a:rPr>
            </a:br>
            <a:r>
              <a:rPr lang="es-PR" sz="3600" b="1" dirty="0">
                <a:latin typeface="+mn-lt"/>
              </a:rPr>
              <a:t>“Auvernia”</a:t>
            </a:r>
            <a:br>
              <a:rPr lang="es-PR" b="1" dirty="0">
                <a:latin typeface="+mn-lt"/>
              </a:rPr>
            </a:br>
            <a:endParaRPr lang="es-PR" b="1" dirty="0">
              <a:latin typeface="+mn-lt"/>
            </a:endParaRPr>
          </a:p>
        </p:txBody>
      </p:sp>
      <p:pic>
        <p:nvPicPr>
          <p:cNvPr id="4" name="Content Placeholder 3">
            <a:extLst>
              <a:ext uri="{FF2B5EF4-FFF2-40B4-BE49-F238E27FC236}">
                <a16:creationId xmlns:a16="http://schemas.microsoft.com/office/drawing/2014/main" id="{19B3B5C2-7057-209E-6442-D8F099D41BA1}"/>
              </a:ext>
            </a:extLst>
          </p:cNvPr>
          <p:cNvPicPr>
            <a:picLocks noGrp="1" noChangeAspect="1"/>
          </p:cNvPicPr>
          <p:nvPr>
            <p:ph idx="1"/>
          </p:nvPr>
        </p:nvPicPr>
        <p:blipFill>
          <a:blip r:embed="rId2"/>
          <a:stretch>
            <a:fillRect/>
          </a:stretch>
        </p:blipFill>
        <p:spPr>
          <a:xfrm>
            <a:off x="5263116" y="127591"/>
            <a:ext cx="6794205" cy="4195356"/>
          </a:xfrm>
          <a:prstGeom prst="rect">
            <a:avLst/>
          </a:prstGeom>
        </p:spPr>
      </p:pic>
      <p:sp>
        <p:nvSpPr>
          <p:cNvPr id="14" name="TextBox 13">
            <a:extLst>
              <a:ext uri="{FF2B5EF4-FFF2-40B4-BE49-F238E27FC236}">
                <a16:creationId xmlns:a16="http://schemas.microsoft.com/office/drawing/2014/main" id="{AC56047A-5FC1-CD59-759F-43905BD88E3F}"/>
              </a:ext>
            </a:extLst>
          </p:cNvPr>
          <p:cNvSpPr txBox="1"/>
          <p:nvPr/>
        </p:nvSpPr>
        <p:spPr>
          <a:xfrm>
            <a:off x="134679" y="1862232"/>
            <a:ext cx="4649971" cy="4524315"/>
          </a:xfrm>
          <a:prstGeom prst="rect">
            <a:avLst/>
          </a:prstGeom>
          <a:noFill/>
        </p:spPr>
        <p:txBody>
          <a:bodyPr wrap="square">
            <a:spAutoFit/>
          </a:bodyPr>
          <a:lstStyle/>
          <a:p>
            <a:pPr algn="l"/>
            <a:r>
              <a:rPr lang="es-ES" sz="2800" b="1" i="0" dirty="0">
                <a:solidFill>
                  <a:srgbClr val="111827"/>
                </a:solidFill>
                <a:effectLst/>
              </a:rPr>
              <a:t>El terreno:</a:t>
            </a:r>
            <a:r>
              <a:rPr lang="es-ES" sz="2800" b="0" i="0" dirty="0">
                <a:solidFill>
                  <a:srgbClr val="374151"/>
                </a:solidFill>
                <a:effectLst/>
              </a:rPr>
              <a:t> </a:t>
            </a:r>
          </a:p>
          <a:p>
            <a:pPr marL="285750" indent="-285750">
              <a:buFont typeface="Wingdings" panose="05000000000000000000" pitchFamily="2" charset="2"/>
              <a:buChar char="§"/>
            </a:pPr>
            <a:r>
              <a:rPr lang="es-ES" sz="2400" b="0" i="0" dirty="0">
                <a:solidFill>
                  <a:srgbClr val="374151"/>
                </a:solidFill>
                <a:effectLst/>
              </a:rPr>
              <a:t>Considerada la región más oscura del Loira en su punto más meridional (¡que es el centro geográfico real de Francia!) con laderas predominantemente orientadas al oeste y un clima que oscila entre las temperaturas cálidas del valle del Ródano (como </a:t>
            </a:r>
            <a:r>
              <a:rPr lang="es-ES" sz="2400" b="0" i="0" dirty="0" err="1">
                <a:solidFill>
                  <a:srgbClr val="374151"/>
                </a:solidFill>
                <a:effectLst/>
              </a:rPr>
              <a:t>Côte</a:t>
            </a:r>
            <a:r>
              <a:rPr lang="es-ES" sz="2400" b="0" i="0" dirty="0">
                <a:solidFill>
                  <a:srgbClr val="374151"/>
                </a:solidFill>
                <a:effectLst/>
              </a:rPr>
              <a:t> du </a:t>
            </a:r>
            <a:r>
              <a:rPr lang="es-ES" sz="2400" b="0" i="0" dirty="0" err="1">
                <a:solidFill>
                  <a:srgbClr val="374151"/>
                </a:solidFill>
                <a:effectLst/>
              </a:rPr>
              <a:t>Forez</a:t>
            </a:r>
            <a:r>
              <a:rPr lang="es-ES" sz="2400" b="0" i="0" dirty="0">
                <a:solidFill>
                  <a:srgbClr val="374151"/>
                </a:solidFill>
                <a:effectLst/>
              </a:rPr>
              <a:t>) y los extremos de gran altitud.</a:t>
            </a:r>
          </a:p>
          <a:p>
            <a:pPr algn="l"/>
            <a:endParaRPr lang="es-ES" sz="2000" b="0" i="0" dirty="0">
              <a:solidFill>
                <a:srgbClr val="374151"/>
              </a:solidFill>
              <a:effectLst/>
            </a:endParaRPr>
          </a:p>
        </p:txBody>
      </p:sp>
      <p:sp>
        <p:nvSpPr>
          <p:cNvPr id="16" name="TextBox 15">
            <a:extLst>
              <a:ext uri="{FF2B5EF4-FFF2-40B4-BE49-F238E27FC236}">
                <a16:creationId xmlns:a16="http://schemas.microsoft.com/office/drawing/2014/main" id="{5FAC840C-0617-4D40-4556-C37297871B22}"/>
              </a:ext>
            </a:extLst>
          </p:cNvPr>
          <p:cNvSpPr txBox="1"/>
          <p:nvPr/>
        </p:nvSpPr>
        <p:spPr>
          <a:xfrm>
            <a:off x="4784650" y="4827755"/>
            <a:ext cx="7272669" cy="2000548"/>
          </a:xfrm>
          <a:prstGeom prst="rect">
            <a:avLst/>
          </a:prstGeom>
          <a:noFill/>
        </p:spPr>
        <p:txBody>
          <a:bodyPr wrap="square">
            <a:spAutoFit/>
          </a:bodyPr>
          <a:lstStyle/>
          <a:p>
            <a:pPr algn="l"/>
            <a:r>
              <a:rPr lang="es-ES" sz="2800" b="1" i="0" dirty="0">
                <a:solidFill>
                  <a:srgbClr val="111827"/>
                </a:solidFill>
                <a:effectLst/>
              </a:rPr>
              <a:t>Los suelos:</a:t>
            </a:r>
            <a:r>
              <a:rPr lang="es-ES" sz="2800" b="0" i="0" dirty="0">
                <a:solidFill>
                  <a:srgbClr val="374151"/>
                </a:solidFill>
                <a:effectLst/>
              </a:rPr>
              <a:t> </a:t>
            </a:r>
          </a:p>
          <a:p>
            <a:pPr marL="285750" indent="-285750" algn="l">
              <a:buFont typeface="Wingdings" panose="05000000000000000000" pitchFamily="2" charset="2"/>
              <a:buChar char="§"/>
            </a:pPr>
            <a:r>
              <a:rPr lang="es-ES" sz="2400" b="0" i="0" dirty="0">
                <a:solidFill>
                  <a:srgbClr val="374151"/>
                </a:solidFill>
                <a:effectLst/>
              </a:rPr>
              <a:t>Situado en lo alto de más de 500 volcanes extintos y suelos graníticos del Macizo Central. Arcilla calcárea, terrazas de arena y grava y rocas de granito y gneis conforman el subsuelo del Alto Loira.</a:t>
            </a:r>
          </a:p>
        </p:txBody>
      </p:sp>
    </p:spTree>
    <p:extLst>
      <p:ext uri="{BB962C8B-B14F-4D97-AF65-F5344CB8AC3E}">
        <p14:creationId xmlns:p14="http://schemas.microsoft.com/office/powerpoint/2010/main" val="3518787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23C4D-23FB-14A7-10CB-CA0FA43E6C36}"/>
              </a:ext>
            </a:extLst>
          </p:cNvPr>
          <p:cNvSpPr>
            <a:spLocks noGrp="1"/>
          </p:cNvSpPr>
          <p:nvPr>
            <p:ph type="title"/>
          </p:nvPr>
        </p:nvSpPr>
        <p:spPr>
          <a:xfrm>
            <a:off x="640080" y="329184"/>
            <a:ext cx="6894576" cy="1783080"/>
          </a:xfrm>
        </p:spPr>
        <p:txBody>
          <a:bodyPr anchor="b">
            <a:normAutofit/>
          </a:bodyPr>
          <a:lstStyle/>
          <a:p>
            <a:r>
              <a:rPr lang="es-PR" sz="5000" b="1">
                <a:latin typeface="+mn-lt"/>
              </a:rPr>
              <a:t>El Alto Loira y sus Vinos…</a:t>
            </a:r>
            <a:br>
              <a:rPr lang="es-PR" sz="5000" b="1">
                <a:latin typeface="+mn-lt"/>
              </a:rPr>
            </a:br>
            <a:endParaRPr lang="es-PR" sz="5000"/>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11CD9E9-83DD-6930-FA23-D33BDA607E80}"/>
              </a:ext>
            </a:extLst>
          </p:cNvPr>
          <p:cNvSpPr>
            <a:spLocks noGrp="1"/>
          </p:cNvSpPr>
          <p:nvPr>
            <p:ph idx="1"/>
          </p:nvPr>
        </p:nvSpPr>
        <p:spPr>
          <a:xfrm>
            <a:off x="116958" y="1962337"/>
            <a:ext cx="6894576" cy="3483864"/>
          </a:xfrm>
        </p:spPr>
        <p:txBody>
          <a:bodyPr>
            <a:normAutofit lnSpcReduction="10000"/>
          </a:bodyPr>
          <a:lstStyle/>
          <a:p>
            <a:pPr marL="0" indent="0">
              <a:buNone/>
            </a:pPr>
            <a:r>
              <a:rPr lang="es-PR" sz="3200" b="1" i="0" dirty="0">
                <a:effectLst/>
              </a:rPr>
              <a:t>Variedades de vino:</a:t>
            </a:r>
          </a:p>
          <a:p>
            <a:pPr marL="0" indent="0">
              <a:buNone/>
            </a:pPr>
            <a:endParaRPr lang="es-PR" sz="2400" b="1" i="0" dirty="0">
              <a:effectLst/>
            </a:endParaRPr>
          </a:p>
          <a:p>
            <a:pPr>
              <a:buFont typeface="Wingdings" panose="05000000000000000000" pitchFamily="2" charset="2"/>
              <a:buChar char="§"/>
            </a:pPr>
            <a:r>
              <a:rPr lang="es-PR" sz="2400" b="1" i="0" dirty="0" err="1">
                <a:effectLst/>
              </a:rPr>
              <a:t>Gamay</a:t>
            </a:r>
            <a:r>
              <a:rPr lang="es-PR" sz="2400" b="1" i="0" dirty="0">
                <a:effectLst/>
              </a:rPr>
              <a:t>:</a:t>
            </a:r>
            <a:r>
              <a:rPr lang="es-PR" sz="2400" b="0" i="0" dirty="0">
                <a:effectLst/>
              </a:rPr>
              <a:t> Si eres un amante de Beaujolais, los adorarás. De origen borgoñón.</a:t>
            </a:r>
          </a:p>
          <a:p>
            <a:pPr>
              <a:buFont typeface="Wingdings" panose="05000000000000000000" pitchFamily="2" charset="2"/>
              <a:buChar char="§"/>
            </a:pPr>
            <a:r>
              <a:rPr lang="es-PR" sz="2400" b="1" i="0" dirty="0" err="1">
                <a:effectLst/>
              </a:rPr>
              <a:t>Sacy</a:t>
            </a:r>
            <a:r>
              <a:rPr lang="es-PR" sz="2400" b="1" i="0" dirty="0">
                <a:effectLst/>
              </a:rPr>
              <a:t> (</a:t>
            </a:r>
            <a:r>
              <a:rPr lang="es-PR" sz="2400" b="1" i="0" dirty="0" err="1">
                <a:effectLst/>
              </a:rPr>
              <a:t>Tressalier</a:t>
            </a:r>
            <a:r>
              <a:rPr lang="es-PR" sz="2400" b="1" i="0" dirty="0">
                <a:effectLst/>
              </a:rPr>
              <a:t>– un blanco raro):</a:t>
            </a:r>
            <a:r>
              <a:rPr lang="es-PR" sz="2400" b="0" i="0" dirty="0">
                <a:effectLst/>
              </a:rPr>
              <a:t> Aporta "vivacidad".</a:t>
            </a:r>
          </a:p>
          <a:p>
            <a:pPr>
              <a:buFont typeface="Wingdings" panose="05000000000000000000" pitchFamily="2" charset="2"/>
              <a:buChar char="§"/>
            </a:pPr>
            <a:r>
              <a:rPr lang="es-PR" sz="2400" b="1" i="0" dirty="0" err="1">
                <a:effectLst/>
              </a:rPr>
              <a:t>Pinot</a:t>
            </a:r>
            <a:r>
              <a:rPr lang="es-PR" sz="2400" b="1" i="0" dirty="0">
                <a:effectLst/>
              </a:rPr>
              <a:t> </a:t>
            </a:r>
            <a:r>
              <a:rPr lang="es-PR" sz="2400" b="1" i="0" dirty="0" err="1">
                <a:effectLst/>
              </a:rPr>
              <a:t>Noir</a:t>
            </a:r>
            <a:r>
              <a:rPr lang="es-PR" sz="2400" b="1" i="0" dirty="0">
                <a:effectLst/>
              </a:rPr>
              <a:t>:</a:t>
            </a:r>
            <a:r>
              <a:rPr lang="es-PR" sz="2400" b="0" i="0" dirty="0">
                <a:effectLst/>
              </a:rPr>
              <a:t> "</a:t>
            </a:r>
            <a:r>
              <a:rPr lang="es-PR" sz="2400" b="0" i="0" dirty="0" err="1">
                <a:effectLst/>
              </a:rPr>
              <a:t>Auvernat</a:t>
            </a:r>
            <a:r>
              <a:rPr lang="es-PR" sz="2400" b="0" i="0" dirty="0">
                <a:effectLst/>
              </a:rPr>
              <a:t>" significa </a:t>
            </a:r>
            <a:r>
              <a:rPr lang="es-PR" sz="2400" b="0" i="0" dirty="0" err="1">
                <a:effectLst/>
              </a:rPr>
              <a:t>Pinot</a:t>
            </a:r>
            <a:r>
              <a:rPr lang="es-PR" sz="2400" b="0" i="0" dirty="0">
                <a:effectLst/>
              </a:rPr>
              <a:t> </a:t>
            </a:r>
            <a:r>
              <a:rPr lang="es-PR" sz="2400" b="0" i="0" dirty="0" err="1">
                <a:effectLst/>
              </a:rPr>
              <a:t>Noir</a:t>
            </a:r>
            <a:r>
              <a:rPr lang="es-PR" sz="2400" b="0" i="0" dirty="0">
                <a:effectLst/>
              </a:rPr>
              <a:t>... posteriormente esta variedad crece </a:t>
            </a:r>
            <a:r>
              <a:rPr lang="es-PR" sz="2400" dirty="0"/>
              <a:t>muy </a:t>
            </a:r>
            <a:r>
              <a:rPr lang="es-PR" sz="2400" b="0" i="0" dirty="0">
                <a:effectLst/>
              </a:rPr>
              <a:t> bien aquí.</a:t>
            </a:r>
          </a:p>
          <a:p>
            <a:pPr>
              <a:buFont typeface="Wingdings" panose="05000000000000000000" pitchFamily="2" charset="2"/>
              <a:buChar char="§"/>
            </a:pPr>
            <a:r>
              <a:rPr lang="es-PR" sz="2400" b="1" i="0" dirty="0">
                <a:effectLst/>
              </a:rPr>
              <a:t>Otros:</a:t>
            </a:r>
            <a:r>
              <a:rPr lang="es-PR" sz="2400" b="0" i="0" dirty="0">
                <a:effectLst/>
              </a:rPr>
              <a:t> Chardonnay y Sauvignon Blanc</a:t>
            </a:r>
          </a:p>
          <a:p>
            <a:endParaRPr lang="es-PR" sz="2200" dirty="0"/>
          </a:p>
        </p:txBody>
      </p:sp>
      <p:pic>
        <p:nvPicPr>
          <p:cNvPr id="7" name="Picture 6">
            <a:extLst>
              <a:ext uri="{FF2B5EF4-FFF2-40B4-BE49-F238E27FC236}">
                <a16:creationId xmlns:a16="http://schemas.microsoft.com/office/drawing/2014/main" id="{13118297-433B-9D39-AD94-B9FF61232F0A}"/>
              </a:ext>
            </a:extLst>
          </p:cNvPr>
          <p:cNvPicPr>
            <a:picLocks noChangeAspect="1"/>
          </p:cNvPicPr>
          <p:nvPr/>
        </p:nvPicPr>
        <p:blipFill>
          <a:blip r:embed="rId2"/>
          <a:stretch>
            <a:fillRect/>
          </a:stretch>
        </p:blipFill>
        <p:spPr>
          <a:xfrm>
            <a:off x="8348188" y="3429000"/>
            <a:ext cx="3030279" cy="3322673"/>
          </a:xfrm>
          <a:prstGeom prst="rect">
            <a:avLst/>
          </a:prstGeom>
        </p:spPr>
      </p:pic>
      <p:pic>
        <p:nvPicPr>
          <p:cNvPr id="8" name="Picture 7">
            <a:extLst>
              <a:ext uri="{FF2B5EF4-FFF2-40B4-BE49-F238E27FC236}">
                <a16:creationId xmlns:a16="http://schemas.microsoft.com/office/drawing/2014/main" id="{75D933AD-9282-8457-266A-D53AE32881FE}"/>
              </a:ext>
            </a:extLst>
          </p:cNvPr>
          <p:cNvPicPr>
            <a:picLocks noChangeAspect="1"/>
          </p:cNvPicPr>
          <p:nvPr/>
        </p:nvPicPr>
        <p:blipFill>
          <a:blip r:embed="rId3"/>
          <a:stretch>
            <a:fillRect/>
          </a:stretch>
        </p:blipFill>
        <p:spPr>
          <a:xfrm>
            <a:off x="7651614" y="-1"/>
            <a:ext cx="4423428" cy="3072809"/>
          </a:xfrm>
          <a:prstGeom prst="rect">
            <a:avLst/>
          </a:prstGeom>
        </p:spPr>
      </p:pic>
    </p:spTree>
    <p:extLst>
      <p:ext uri="{BB962C8B-B14F-4D97-AF65-F5344CB8AC3E}">
        <p14:creationId xmlns:p14="http://schemas.microsoft.com/office/powerpoint/2010/main" val="320666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5E0C1-78D8-AA87-3509-95B44B4BA388}"/>
              </a:ext>
            </a:extLst>
          </p:cNvPr>
          <p:cNvSpPr>
            <a:spLocks noGrp="1"/>
          </p:cNvSpPr>
          <p:nvPr>
            <p:ph type="title"/>
          </p:nvPr>
        </p:nvSpPr>
        <p:spPr>
          <a:xfrm>
            <a:off x="572493" y="238539"/>
            <a:ext cx="11018520" cy="1434415"/>
          </a:xfrm>
        </p:spPr>
        <p:txBody>
          <a:bodyPr anchor="b">
            <a:normAutofit/>
          </a:bodyPr>
          <a:lstStyle/>
          <a:p>
            <a:r>
              <a:rPr lang="es-PR" sz="4600" b="1" dirty="0">
                <a:latin typeface="+mn-lt"/>
              </a:rPr>
              <a:t>El Alto Loira y sus denominaciones…</a:t>
            </a:r>
            <a:br>
              <a:rPr lang="es-PR" sz="4600" b="1" dirty="0">
                <a:latin typeface="+mn-lt"/>
              </a:rPr>
            </a:br>
            <a:endParaRPr lang="es-PR" sz="4600"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69AD4A-6B16-B315-A97A-C32A55282F3A}"/>
              </a:ext>
            </a:extLst>
          </p:cNvPr>
          <p:cNvSpPr>
            <a:spLocks noGrp="1"/>
          </p:cNvSpPr>
          <p:nvPr>
            <p:ph idx="1"/>
          </p:nvPr>
        </p:nvSpPr>
        <p:spPr>
          <a:xfrm>
            <a:off x="0" y="2071315"/>
            <a:ext cx="8102009" cy="4690991"/>
          </a:xfrm>
        </p:spPr>
        <p:txBody>
          <a:bodyPr anchor="t">
            <a:normAutofit/>
          </a:bodyPr>
          <a:lstStyle/>
          <a:p>
            <a:pPr>
              <a:buFont typeface="Wingdings" panose="05000000000000000000" pitchFamily="2" charset="2"/>
              <a:buChar char="§"/>
            </a:pPr>
            <a:r>
              <a:rPr lang="es-ES" sz="1800" b="1" i="0" dirty="0">
                <a:effectLst/>
              </a:rPr>
              <a:t>Saint-</a:t>
            </a:r>
            <a:r>
              <a:rPr lang="es-ES" sz="1800" b="1" i="0" dirty="0" err="1">
                <a:effectLst/>
              </a:rPr>
              <a:t>Pourçain</a:t>
            </a:r>
            <a:r>
              <a:rPr lang="es-ES" sz="1800" b="1" i="0" dirty="0">
                <a:effectLst/>
              </a:rPr>
              <a:t> AOP:</a:t>
            </a:r>
            <a:r>
              <a:rPr lang="es-ES" sz="1800" b="0" i="0" dirty="0">
                <a:effectLst/>
              </a:rPr>
              <a:t> también conocido como "</a:t>
            </a:r>
            <a:r>
              <a:rPr lang="es-ES" sz="1800" b="0" i="0" dirty="0" err="1">
                <a:effectLst/>
              </a:rPr>
              <a:t>Limagne</a:t>
            </a:r>
            <a:r>
              <a:rPr lang="es-ES" sz="1800" b="0" i="0" dirty="0">
                <a:effectLst/>
              </a:rPr>
              <a:t>" (el nombre de la llanura / meseta donde se encuentra) estos vinos son mezclas de Chardonnay / </a:t>
            </a:r>
            <a:r>
              <a:rPr lang="es-ES" sz="1800" b="0" i="0" dirty="0" err="1">
                <a:effectLst/>
              </a:rPr>
              <a:t>Sacy</a:t>
            </a:r>
            <a:r>
              <a:rPr lang="es-ES" sz="1800" b="0" i="0" dirty="0">
                <a:effectLst/>
              </a:rPr>
              <a:t> para blancos y el </a:t>
            </a:r>
            <a:r>
              <a:rPr lang="es-ES" sz="1800" b="0" i="0" dirty="0" err="1">
                <a:effectLst/>
              </a:rPr>
              <a:t>Gamay</a:t>
            </a:r>
            <a:r>
              <a:rPr lang="es-ES" sz="1800" b="0" i="0" dirty="0">
                <a:effectLst/>
              </a:rPr>
              <a:t> / </a:t>
            </a:r>
            <a:r>
              <a:rPr lang="es-ES" sz="1800" b="0" i="0" dirty="0" err="1">
                <a:effectLst/>
              </a:rPr>
              <a:t>Pinot</a:t>
            </a:r>
            <a:r>
              <a:rPr lang="es-ES" sz="1800" b="0" i="0" dirty="0">
                <a:effectLst/>
              </a:rPr>
              <a:t> </a:t>
            </a:r>
            <a:r>
              <a:rPr lang="es-ES" sz="1800" b="0" i="0" dirty="0" err="1">
                <a:effectLst/>
              </a:rPr>
              <a:t>Noir</a:t>
            </a:r>
            <a:r>
              <a:rPr lang="es-ES" sz="1800" b="0" i="0" dirty="0">
                <a:effectLst/>
              </a:rPr>
              <a:t> recuerda a Borgoña. Los viñedos existen en una sola pendiente de terrazas aluviales, arcilla calcárea y granito / gneis, suelos de esquisto. Variado es el nombre del juego.</a:t>
            </a:r>
          </a:p>
          <a:p>
            <a:pPr>
              <a:buFont typeface="Wingdings" panose="05000000000000000000" pitchFamily="2" charset="2"/>
              <a:buChar char="§"/>
            </a:pPr>
            <a:r>
              <a:rPr lang="es-ES" sz="1800" b="1" i="0" dirty="0" err="1">
                <a:effectLst/>
              </a:rPr>
              <a:t>Côtes</a:t>
            </a:r>
            <a:r>
              <a:rPr lang="es-ES" sz="1800" b="1" i="0" dirty="0">
                <a:effectLst/>
              </a:rPr>
              <a:t> </a:t>
            </a:r>
            <a:r>
              <a:rPr lang="es-ES" sz="1800" b="1" i="0" dirty="0" err="1">
                <a:effectLst/>
              </a:rPr>
              <a:t>d'Auvergne</a:t>
            </a:r>
            <a:r>
              <a:rPr lang="es-ES" sz="1800" b="1" i="0" dirty="0">
                <a:effectLst/>
              </a:rPr>
              <a:t> AOP:</a:t>
            </a:r>
            <a:r>
              <a:rPr lang="es-ES" sz="1800" b="0" i="0" dirty="0">
                <a:effectLst/>
              </a:rPr>
              <a:t> Esta fue una vez una de las regiones productoras más altas de Francia (siglo 19) y se encuentra en la misma latitud que Saint-</a:t>
            </a:r>
            <a:r>
              <a:rPr lang="es-ES" sz="1800" b="0" i="0" dirty="0" err="1">
                <a:effectLst/>
              </a:rPr>
              <a:t>Emilion</a:t>
            </a:r>
            <a:r>
              <a:rPr lang="es-ES" sz="1800" b="0" i="0" dirty="0">
                <a:effectLst/>
              </a:rPr>
              <a:t>, </a:t>
            </a:r>
            <a:r>
              <a:rPr lang="es-ES" sz="1800" b="0" i="0" dirty="0" err="1">
                <a:effectLst/>
              </a:rPr>
              <a:t>Côte</a:t>
            </a:r>
            <a:r>
              <a:rPr lang="es-ES" sz="1800" b="0" i="0" dirty="0">
                <a:effectLst/>
              </a:rPr>
              <a:t> </a:t>
            </a:r>
            <a:r>
              <a:rPr lang="es-ES" sz="1800" b="0" i="0" dirty="0" err="1">
                <a:effectLst/>
              </a:rPr>
              <a:t>Rotie</a:t>
            </a:r>
            <a:r>
              <a:rPr lang="es-ES" sz="1800" b="0" i="0" dirty="0">
                <a:effectLst/>
              </a:rPr>
              <a:t>, </a:t>
            </a:r>
            <a:r>
              <a:rPr lang="es-ES" sz="1800" b="0" i="0" dirty="0" err="1">
                <a:effectLst/>
              </a:rPr>
              <a:t>Piemonte</a:t>
            </a:r>
            <a:r>
              <a:rPr lang="es-ES" sz="1800" b="0" i="0" dirty="0">
                <a:effectLst/>
              </a:rPr>
              <a:t> y el valle de Willamette (¡el paralelo 45!) ... Esta emocionante región de diversos suelos montañosos de arcilla, basalto, marga, granito, gneis y ceniza de lava sedimentaria crece </a:t>
            </a:r>
            <a:r>
              <a:rPr lang="es-ES" sz="1800" b="0" i="0" dirty="0" err="1">
                <a:effectLst/>
              </a:rPr>
              <a:t>Gamay</a:t>
            </a:r>
            <a:r>
              <a:rPr lang="es-ES" sz="1800" b="0" i="0" dirty="0">
                <a:effectLst/>
              </a:rPr>
              <a:t>, </a:t>
            </a:r>
            <a:r>
              <a:rPr lang="es-ES" sz="1800" b="0" i="0" dirty="0" err="1">
                <a:effectLst/>
              </a:rPr>
              <a:t>Pinot</a:t>
            </a:r>
            <a:r>
              <a:rPr lang="es-ES" sz="1800" b="0" i="0" dirty="0">
                <a:effectLst/>
              </a:rPr>
              <a:t> </a:t>
            </a:r>
            <a:r>
              <a:rPr lang="es-ES" sz="1800" b="0" i="0" dirty="0" err="1">
                <a:effectLst/>
              </a:rPr>
              <a:t>Noir</a:t>
            </a:r>
            <a:r>
              <a:rPr lang="es-ES" sz="1800" b="0" i="0" dirty="0">
                <a:effectLst/>
              </a:rPr>
              <a:t> y Chardonnay.</a:t>
            </a:r>
          </a:p>
          <a:p>
            <a:pPr>
              <a:buFont typeface="Wingdings" panose="05000000000000000000" pitchFamily="2" charset="2"/>
              <a:buChar char="§"/>
            </a:pPr>
            <a:r>
              <a:rPr lang="es-ES" sz="1800" b="1" i="0" dirty="0" err="1">
                <a:effectLst/>
              </a:rPr>
              <a:t>Côtes</a:t>
            </a:r>
            <a:r>
              <a:rPr lang="es-ES" sz="1800" b="1" i="0" dirty="0">
                <a:effectLst/>
              </a:rPr>
              <a:t> du </a:t>
            </a:r>
            <a:r>
              <a:rPr lang="es-ES" sz="1800" b="1" i="0" dirty="0" err="1">
                <a:effectLst/>
              </a:rPr>
              <a:t>Forez</a:t>
            </a:r>
            <a:r>
              <a:rPr lang="es-ES" sz="1800" b="1" i="0" dirty="0">
                <a:effectLst/>
              </a:rPr>
              <a:t> AOP:</a:t>
            </a:r>
            <a:r>
              <a:rPr lang="es-ES" sz="1800" b="0" i="0" dirty="0">
                <a:effectLst/>
              </a:rPr>
              <a:t> Estos viñedos más meridionales del Loira se remontan al siglo 1 </a:t>
            </a:r>
            <a:r>
              <a:rPr lang="es-ES" sz="1800" b="0" i="0" dirty="0" err="1">
                <a:effectLst/>
              </a:rPr>
              <a:t>dC</a:t>
            </a:r>
            <a:r>
              <a:rPr lang="es-ES" sz="1800" b="0" i="0" dirty="0">
                <a:effectLst/>
              </a:rPr>
              <a:t>. Estribaciones protegidas orientadas al sur/sureste de laderas de basalto y granito. ¡La región es de solo 9 productores!</a:t>
            </a:r>
          </a:p>
          <a:p>
            <a:pPr>
              <a:buFont typeface="Wingdings" panose="05000000000000000000" pitchFamily="2" charset="2"/>
              <a:buChar char="§"/>
            </a:pPr>
            <a:r>
              <a:rPr lang="es-ES" sz="1800" b="1" i="0" dirty="0" err="1">
                <a:effectLst/>
              </a:rPr>
              <a:t>Côte</a:t>
            </a:r>
            <a:r>
              <a:rPr lang="es-ES" sz="1800" b="1" i="0" dirty="0">
                <a:effectLst/>
              </a:rPr>
              <a:t> </a:t>
            </a:r>
            <a:r>
              <a:rPr lang="es-ES" sz="1800" b="1" i="0" dirty="0" err="1">
                <a:effectLst/>
              </a:rPr>
              <a:t>Roannaise</a:t>
            </a:r>
            <a:r>
              <a:rPr lang="es-ES" sz="1800" b="1" i="0" dirty="0">
                <a:effectLst/>
              </a:rPr>
              <a:t> AOP:</a:t>
            </a:r>
            <a:r>
              <a:rPr lang="es-ES" sz="1800" b="0" i="0" dirty="0">
                <a:effectLst/>
              </a:rPr>
              <a:t> 100% </a:t>
            </a:r>
            <a:r>
              <a:rPr lang="es-ES" sz="1800" b="0" i="0" dirty="0" err="1">
                <a:effectLst/>
              </a:rPr>
              <a:t>Gamay</a:t>
            </a:r>
            <a:r>
              <a:rPr lang="es-ES" sz="1800" b="0" i="0" dirty="0">
                <a:effectLst/>
              </a:rPr>
              <a:t> (tinto y rosado), la mitad de los cuales se cultivan orgánicamente y se elaboran mediante maceración semi o carbónica para vinos </a:t>
            </a:r>
            <a:r>
              <a:rPr lang="es-ES" sz="1800" b="0" i="0" dirty="0" err="1">
                <a:effectLst/>
              </a:rPr>
              <a:t>tutti-frutti</a:t>
            </a:r>
            <a:r>
              <a:rPr lang="es-ES" sz="1800" b="0" i="0" dirty="0">
                <a:effectLst/>
              </a:rPr>
              <a:t> "</a:t>
            </a:r>
            <a:r>
              <a:rPr lang="es-ES" sz="1800" b="0" i="0" dirty="0" err="1">
                <a:effectLst/>
              </a:rPr>
              <a:t>quaffable</a:t>
            </a:r>
            <a:r>
              <a:rPr lang="es-ES" sz="1800" b="0" i="0" dirty="0">
                <a:effectLst/>
              </a:rPr>
              <a:t>" o fermentación tradicional para un poco más de estructura. Cuarzo multicolor (rosa, rojo y blanco) con mezcla de arcilla roja.</a:t>
            </a:r>
          </a:p>
          <a:p>
            <a:endParaRPr lang="es-PR" sz="1400" dirty="0"/>
          </a:p>
        </p:txBody>
      </p:sp>
      <p:pic>
        <p:nvPicPr>
          <p:cNvPr id="4" name="Picture 3">
            <a:extLst>
              <a:ext uri="{FF2B5EF4-FFF2-40B4-BE49-F238E27FC236}">
                <a16:creationId xmlns:a16="http://schemas.microsoft.com/office/drawing/2014/main" id="{29C5AE7A-62FC-E4F7-D50F-BC2102B329B9}"/>
              </a:ext>
            </a:extLst>
          </p:cNvPr>
          <p:cNvPicPr>
            <a:picLocks noChangeAspect="1"/>
          </p:cNvPicPr>
          <p:nvPr/>
        </p:nvPicPr>
        <p:blipFill rotWithShape="1">
          <a:blip r:embed="rId2"/>
          <a:srcRect l="24505" r="11279" b="2"/>
          <a:stretch/>
        </p:blipFill>
        <p:spPr>
          <a:xfrm>
            <a:off x="8174948" y="2368554"/>
            <a:ext cx="3941064" cy="4096512"/>
          </a:xfrm>
          <a:prstGeom prst="rect">
            <a:avLst/>
          </a:prstGeom>
        </p:spPr>
      </p:pic>
    </p:spTree>
    <p:extLst>
      <p:ext uri="{BB962C8B-B14F-4D97-AF65-F5344CB8AC3E}">
        <p14:creationId xmlns:p14="http://schemas.microsoft.com/office/powerpoint/2010/main" val="3165514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helf, book, indoor&#10;&#10;Description automatically generated">
            <a:extLst>
              <a:ext uri="{FF2B5EF4-FFF2-40B4-BE49-F238E27FC236}">
                <a16:creationId xmlns:a16="http://schemas.microsoft.com/office/drawing/2014/main" id="{BAE17175-2AD5-2BF3-FBE7-7E7EEA9F05A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96" r="8580"/>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5A0CAB-ED9B-0F5B-A87F-9E3DFA796CB7}"/>
              </a:ext>
            </a:extLst>
          </p:cNvPr>
          <p:cNvSpPr>
            <a:spLocks noGrp="1"/>
          </p:cNvSpPr>
          <p:nvPr>
            <p:ph type="title"/>
          </p:nvPr>
        </p:nvSpPr>
        <p:spPr>
          <a:xfrm>
            <a:off x="838200" y="365125"/>
            <a:ext cx="3822189" cy="1899912"/>
          </a:xfrm>
        </p:spPr>
        <p:txBody>
          <a:bodyPr>
            <a:normAutofit/>
          </a:bodyPr>
          <a:lstStyle/>
          <a:p>
            <a:r>
              <a:rPr lang="en-US" sz="4000">
                <a:latin typeface="+mn-lt"/>
              </a:rPr>
              <a:t>Referencias</a:t>
            </a:r>
            <a:endParaRPr lang="en-US" sz="4000" dirty="0">
              <a:latin typeface="+mn-lt"/>
            </a:endParaRPr>
          </a:p>
        </p:txBody>
      </p:sp>
      <p:sp>
        <p:nvSpPr>
          <p:cNvPr id="3" name="Content Placeholder 2">
            <a:extLst>
              <a:ext uri="{FF2B5EF4-FFF2-40B4-BE49-F238E27FC236}">
                <a16:creationId xmlns:a16="http://schemas.microsoft.com/office/drawing/2014/main" id="{1EB6A987-912E-5A13-8B92-FE51339B7EE6}"/>
              </a:ext>
            </a:extLst>
          </p:cNvPr>
          <p:cNvSpPr>
            <a:spLocks noGrp="1"/>
          </p:cNvSpPr>
          <p:nvPr>
            <p:ph idx="1"/>
          </p:nvPr>
        </p:nvSpPr>
        <p:spPr>
          <a:xfrm>
            <a:off x="127592" y="2434201"/>
            <a:ext cx="5114260" cy="3742762"/>
          </a:xfrm>
        </p:spPr>
        <p:txBody>
          <a:bodyPr>
            <a:normAutofit/>
          </a:bodyPr>
          <a:lstStyle/>
          <a:p>
            <a:r>
              <a:rPr lang="en-US" b="1" dirty="0"/>
              <a:t>Atlas Mundial del vino 8va </a:t>
            </a:r>
            <a:r>
              <a:rPr lang="en-US" b="1" dirty="0" err="1"/>
              <a:t>edicion</a:t>
            </a:r>
            <a:endParaRPr lang="en-US" b="1" dirty="0"/>
          </a:p>
          <a:p>
            <a:r>
              <a:rPr lang="en-US" b="1" dirty="0"/>
              <a:t>La Biblia del Vino 2da </a:t>
            </a:r>
            <a:r>
              <a:rPr lang="en-US" b="1" dirty="0" err="1"/>
              <a:t>edicion</a:t>
            </a:r>
            <a:endParaRPr lang="en-US" b="1" dirty="0"/>
          </a:p>
          <a:p>
            <a:r>
              <a:rPr lang="en-US" b="1" dirty="0" err="1"/>
              <a:t>Mr</a:t>
            </a:r>
            <a:r>
              <a:rPr lang="en-US" b="1" dirty="0"/>
              <a:t> Vinos.com</a:t>
            </a:r>
          </a:p>
          <a:p>
            <a:r>
              <a:rPr lang="en-US" b="1" dirty="0"/>
              <a:t>Wine </a:t>
            </a:r>
            <a:r>
              <a:rPr lang="en-US" b="1" dirty="0" err="1"/>
              <a:t>Folley</a:t>
            </a:r>
            <a:endParaRPr lang="en-US" b="1" dirty="0"/>
          </a:p>
          <a:p>
            <a:r>
              <a:rPr lang="en-US" b="1" dirty="0"/>
              <a:t>Wein. Plus</a:t>
            </a:r>
          </a:p>
          <a:p>
            <a:endParaRPr lang="en-US" sz="2000" dirty="0"/>
          </a:p>
        </p:txBody>
      </p:sp>
    </p:spTree>
    <p:extLst>
      <p:ext uri="{BB962C8B-B14F-4D97-AF65-F5344CB8AC3E}">
        <p14:creationId xmlns:p14="http://schemas.microsoft.com/office/powerpoint/2010/main" val="3254446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3237D-5DFC-998D-F027-3C8B9C514B97}"/>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6600" b="1" dirty="0"/>
              <a:t>CATA</a:t>
            </a:r>
          </a:p>
        </p:txBody>
      </p:sp>
      <p:pic>
        <p:nvPicPr>
          <p:cNvPr id="7" name="Content Placeholder 6" descr="A person pouring wine into a glass&#10;&#10;Description automatically generated with medium confidence">
            <a:extLst>
              <a:ext uri="{FF2B5EF4-FFF2-40B4-BE49-F238E27FC236}">
                <a16:creationId xmlns:a16="http://schemas.microsoft.com/office/drawing/2014/main" id="{EAC40EF7-1797-4FCE-E5AE-42F402E05C0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78" r="49777"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12F5BA-DB67-28B0-ED3A-22CF42E0F0A0}"/>
              </a:ext>
            </a:extLst>
          </p:cNvPr>
          <p:cNvPicPr>
            <a:picLocks noChangeAspect="1"/>
          </p:cNvPicPr>
          <p:nvPr/>
        </p:nvPicPr>
        <p:blipFill>
          <a:blip r:embed="rId4"/>
          <a:stretch>
            <a:fillRect/>
          </a:stretch>
        </p:blipFill>
        <p:spPr>
          <a:xfrm>
            <a:off x="9253196" y="1308747"/>
            <a:ext cx="1798476" cy="3267739"/>
          </a:xfrm>
          <a:prstGeom prst="rect">
            <a:avLst/>
          </a:prstGeom>
        </p:spPr>
      </p:pic>
    </p:spTree>
    <p:extLst>
      <p:ext uri="{BB962C8B-B14F-4D97-AF65-F5344CB8AC3E}">
        <p14:creationId xmlns:p14="http://schemas.microsoft.com/office/powerpoint/2010/main" val="414094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DE9A0-5B69-EEA7-7417-138E724D8DC1}"/>
              </a:ext>
            </a:extLst>
          </p:cNvPr>
          <p:cNvSpPr>
            <a:spLocks noGrp="1"/>
          </p:cNvSpPr>
          <p:nvPr>
            <p:ph type="title"/>
          </p:nvPr>
        </p:nvSpPr>
        <p:spPr>
          <a:xfrm>
            <a:off x="838200" y="2356485"/>
            <a:ext cx="6111240" cy="1325563"/>
          </a:xfrm>
        </p:spPr>
        <p:txBody>
          <a:bodyPr>
            <a:normAutofit fontScale="90000"/>
          </a:bodyPr>
          <a:lstStyle/>
          <a:p>
            <a:pPr algn="ctr"/>
            <a:r>
              <a:rPr lang="es-ES" b="1" dirty="0">
                <a:latin typeface="+mn-lt"/>
              </a:rPr>
              <a:t>El Valle del Loira es una región tan amplia que normalmente sus decenas de AOC se estudian agrupándolas por zonas</a:t>
            </a:r>
            <a:endParaRPr lang="en-US" b="1" dirty="0">
              <a:latin typeface="+mn-lt"/>
            </a:endParaRPr>
          </a:p>
        </p:txBody>
      </p:sp>
      <p:pic>
        <p:nvPicPr>
          <p:cNvPr id="8" name="Content Placeholder 7">
            <a:extLst>
              <a:ext uri="{FF2B5EF4-FFF2-40B4-BE49-F238E27FC236}">
                <a16:creationId xmlns:a16="http://schemas.microsoft.com/office/drawing/2014/main" id="{4A5E0B7E-E20D-879F-20F1-8C233757EBB2}"/>
              </a:ext>
            </a:extLst>
          </p:cNvPr>
          <p:cNvPicPr>
            <a:picLocks noGrp="1" noChangeAspect="1"/>
          </p:cNvPicPr>
          <p:nvPr>
            <p:ph idx="1"/>
          </p:nvPr>
        </p:nvPicPr>
        <p:blipFill>
          <a:blip r:embed="rId2"/>
          <a:stretch>
            <a:fillRect/>
          </a:stretch>
        </p:blipFill>
        <p:spPr>
          <a:xfrm>
            <a:off x="6746241" y="365126"/>
            <a:ext cx="5283200" cy="5986498"/>
          </a:xfrm>
        </p:spPr>
      </p:pic>
    </p:spTree>
    <p:extLst>
      <p:ext uri="{BB962C8B-B14F-4D97-AF65-F5344CB8AC3E}">
        <p14:creationId xmlns:p14="http://schemas.microsoft.com/office/powerpoint/2010/main" val="352129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81912AC-BB3C-9FB7-47C0-DEF86B8953EE}"/>
              </a:ext>
            </a:extLst>
          </p:cNvPr>
          <p:cNvPicPr>
            <a:picLocks noGrp="1" noChangeAspect="1"/>
          </p:cNvPicPr>
          <p:nvPr>
            <p:ph idx="1"/>
          </p:nvPr>
        </p:nvPicPr>
        <p:blipFill>
          <a:blip r:embed="rId2"/>
          <a:stretch>
            <a:fillRect/>
          </a:stretch>
        </p:blipFill>
        <p:spPr>
          <a:xfrm>
            <a:off x="0" y="370840"/>
            <a:ext cx="12192000" cy="6953693"/>
          </a:xfrm>
          <a:prstGeom prst="rect">
            <a:avLst/>
          </a:prstGeom>
        </p:spPr>
      </p:pic>
    </p:spTree>
    <p:extLst>
      <p:ext uri="{BB962C8B-B14F-4D97-AF65-F5344CB8AC3E}">
        <p14:creationId xmlns:p14="http://schemas.microsoft.com/office/powerpoint/2010/main" val="3528475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A4BF39F3-FEB0-11E9-F43F-7CF504090ADC}"/>
              </a:ext>
            </a:extLst>
          </p:cNvPr>
          <p:cNvSpPr>
            <a:spLocks noGrp="1"/>
          </p:cNvSpPr>
          <p:nvPr>
            <p:ph type="title"/>
          </p:nvPr>
        </p:nvSpPr>
        <p:spPr>
          <a:xfrm>
            <a:off x="828675" y="494414"/>
            <a:ext cx="10534650" cy="817403"/>
          </a:xfrm>
        </p:spPr>
        <p:txBody>
          <a:bodyPr vert="horz" lIns="91440" tIns="45720" rIns="91440" bIns="45720" rtlCol="0" anchor="b">
            <a:noAutofit/>
          </a:bodyPr>
          <a:lstStyle/>
          <a:p>
            <a:pPr algn="ctr"/>
            <a:r>
              <a:rPr lang="en-US" sz="3600" b="1" kern="1200" dirty="0">
                <a:solidFill>
                  <a:schemeClr val="tx1"/>
                </a:solidFill>
                <a:latin typeface="+mn-lt"/>
                <a:ea typeface="+mj-ea"/>
                <a:cs typeface="+mj-cs"/>
              </a:rPr>
              <a:t>Las 4 </a:t>
            </a:r>
            <a:r>
              <a:rPr lang="es-PR" sz="3600" b="1" kern="1200" dirty="0">
                <a:solidFill>
                  <a:schemeClr val="tx1"/>
                </a:solidFill>
                <a:latin typeface="+mn-lt"/>
                <a:ea typeface="+mj-ea"/>
                <a:cs typeface="+mj-cs"/>
              </a:rPr>
              <a:t>principales áreas vitivinícolas del Loira</a:t>
            </a:r>
            <a:br>
              <a:rPr lang="es-PR" sz="2800" kern="1200" dirty="0">
                <a:solidFill>
                  <a:schemeClr val="tx1"/>
                </a:solidFill>
                <a:latin typeface="+mn-lt"/>
                <a:ea typeface="+mj-ea"/>
                <a:cs typeface="+mj-cs"/>
              </a:rPr>
            </a:br>
            <a:endParaRPr lang="es-PR" sz="2800" b="1" kern="1200" dirty="0">
              <a:solidFill>
                <a:schemeClr val="tx1"/>
              </a:solidFill>
              <a:latin typeface="+mn-lt"/>
              <a:ea typeface="+mj-ea"/>
              <a:cs typeface="+mj-cs"/>
            </a:endParaRPr>
          </a:p>
        </p:txBody>
      </p:sp>
      <p:pic>
        <p:nvPicPr>
          <p:cNvPr id="6" name="Content Placeholder 5" descr="Diagram, map&#10;&#10;Description automatically generated">
            <a:extLst>
              <a:ext uri="{FF2B5EF4-FFF2-40B4-BE49-F238E27FC236}">
                <a16:creationId xmlns:a16="http://schemas.microsoft.com/office/drawing/2014/main" id="{FE495355-6DFE-F293-37B8-E4C1A5AC6B1F}"/>
              </a:ext>
            </a:extLst>
          </p:cNvPr>
          <p:cNvPicPr>
            <a:picLocks noChangeAspect="1"/>
          </p:cNvPicPr>
          <p:nvPr/>
        </p:nvPicPr>
        <p:blipFill rotWithShape="1">
          <a:blip r:embed="rId2"/>
          <a:srcRect t="1521" r="2" b="14565"/>
          <a:stretch/>
        </p:blipFill>
        <p:spPr>
          <a:xfrm>
            <a:off x="-1" y="1667594"/>
            <a:ext cx="8727440" cy="5051769"/>
          </a:xfrm>
          <a:prstGeom prst="rect">
            <a:avLst/>
          </a:prstGeom>
        </p:spPr>
      </p:pic>
      <p:sp>
        <p:nvSpPr>
          <p:cNvPr id="16" name="TextBox 15">
            <a:extLst>
              <a:ext uri="{FF2B5EF4-FFF2-40B4-BE49-F238E27FC236}">
                <a16:creationId xmlns:a16="http://schemas.microsoft.com/office/drawing/2014/main" id="{DF095EA9-922C-AFED-E4A2-E14BD8BAACAD}"/>
              </a:ext>
            </a:extLst>
          </p:cNvPr>
          <p:cNvSpPr txBox="1"/>
          <p:nvPr/>
        </p:nvSpPr>
        <p:spPr>
          <a:xfrm>
            <a:off x="8229600" y="2413338"/>
            <a:ext cx="3962400" cy="3693319"/>
          </a:xfrm>
          <a:prstGeom prst="rect">
            <a:avLst/>
          </a:prstGeom>
          <a:noFill/>
        </p:spPr>
        <p:txBody>
          <a:bodyPr wrap="square">
            <a:spAutoFit/>
          </a:bodyPr>
          <a:lstStyle/>
          <a:p>
            <a:pPr algn="l">
              <a:buFont typeface="+mj-lt"/>
              <a:buAutoNum type="arabicPeriod"/>
            </a:pPr>
            <a:r>
              <a:rPr lang="es-ES" b="1" dirty="0">
                <a:solidFill>
                  <a:srgbClr val="111827"/>
                </a:solidFill>
              </a:rPr>
              <a:t>Loira Bajo</a:t>
            </a:r>
            <a:r>
              <a:rPr lang="es-ES" b="1" i="0" dirty="0">
                <a:solidFill>
                  <a:srgbClr val="111827"/>
                </a:solidFill>
                <a:effectLst/>
              </a:rPr>
              <a:t>:</a:t>
            </a:r>
            <a:r>
              <a:rPr lang="es-ES" b="0" i="0" dirty="0">
                <a:solidFill>
                  <a:srgbClr val="374151"/>
                </a:solidFill>
                <a:effectLst/>
              </a:rPr>
              <a:t> Una región marítima llamada </a:t>
            </a:r>
            <a:r>
              <a:rPr lang="es-ES" b="0" i="0" dirty="0" err="1">
                <a:solidFill>
                  <a:srgbClr val="374151"/>
                </a:solidFill>
                <a:effectLst/>
              </a:rPr>
              <a:t>Pays</a:t>
            </a:r>
            <a:r>
              <a:rPr lang="es-ES" b="0" i="0" dirty="0">
                <a:solidFill>
                  <a:srgbClr val="374151"/>
                </a:solidFill>
                <a:effectLst/>
              </a:rPr>
              <a:t> </a:t>
            </a:r>
            <a:r>
              <a:rPr lang="es-ES" b="0" i="0" dirty="0" err="1">
                <a:solidFill>
                  <a:srgbClr val="374151"/>
                </a:solidFill>
                <a:effectLst/>
              </a:rPr>
              <a:t>Nantais</a:t>
            </a:r>
            <a:r>
              <a:rPr lang="es-ES" b="0" i="0" dirty="0">
                <a:solidFill>
                  <a:srgbClr val="374151"/>
                </a:solidFill>
                <a:effectLst/>
              </a:rPr>
              <a:t> ("País de Nantes").</a:t>
            </a:r>
          </a:p>
          <a:p>
            <a:pPr algn="l">
              <a:buFont typeface="+mj-lt"/>
              <a:buAutoNum type="arabicPeriod"/>
            </a:pPr>
            <a:endParaRPr lang="es-ES" b="0" i="0" dirty="0">
              <a:solidFill>
                <a:srgbClr val="374151"/>
              </a:solidFill>
              <a:effectLst/>
            </a:endParaRPr>
          </a:p>
          <a:p>
            <a:pPr algn="l">
              <a:buFont typeface="+mj-lt"/>
              <a:buAutoNum type="arabicPeriod"/>
            </a:pPr>
            <a:r>
              <a:rPr lang="es-ES" b="1" i="0" dirty="0">
                <a:solidFill>
                  <a:srgbClr val="111827"/>
                </a:solidFill>
                <a:effectLst/>
              </a:rPr>
              <a:t>Loira Medio:</a:t>
            </a:r>
            <a:r>
              <a:rPr lang="es-ES" b="0" i="0" dirty="0">
                <a:solidFill>
                  <a:srgbClr val="374151"/>
                </a:solidFill>
                <a:effectLst/>
              </a:rPr>
              <a:t> Los viñedos de Anjou, </a:t>
            </a:r>
            <a:r>
              <a:rPr lang="es-ES" b="0" i="0" dirty="0" err="1">
                <a:solidFill>
                  <a:srgbClr val="374151"/>
                </a:solidFill>
                <a:effectLst/>
              </a:rPr>
              <a:t>Saumur</a:t>
            </a:r>
            <a:r>
              <a:rPr lang="es-ES" b="0" i="0" dirty="0">
                <a:solidFill>
                  <a:srgbClr val="374151"/>
                </a:solidFill>
                <a:effectLst/>
              </a:rPr>
              <a:t> y Touraine (el "Jardín de Francia").</a:t>
            </a:r>
          </a:p>
          <a:p>
            <a:pPr algn="l">
              <a:buFont typeface="+mj-lt"/>
              <a:buAutoNum type="arabicPeriod"/>
            </a:pPr>
            <a:endParaRPr lang="es-ES" b="0" i="0" dirty="0">
              <a:solidFill>
                <a:srgbClr val="374151"/>
              </a:solidFill>
              <a:effectLst/>
            </a:endParaRPr>
          </a:p>
          <a:p>
            <a:pPr algn="l">
              <a:buFont typeface="+mj-lt"/>
              <a:buAutoNum type="arabicPeriod"/>
            </a:pPr>
            <a:r>
              <a:rPr lang="es-ES" b="1" i="0" dirty="0">
                <a:solidFill>
                  <a:srgbClr val="111827"/>
                </a:solidFill>
                <a:effectLst/>
              </a:rPr>
              <a:t>Loira Central:</a:t>
            </a:r>
            <a:r>
              <a:rPr lang="es-ES" b="0" i="0" dirty="0">
                <a:solidFill>
                  <a:srgbClr val="374151"/>
                </a:solidFill>
                <a:effectLst/>
              </a:rPr>
              <a:t> Los viñedos de Centre-Loire que incluyen </a:t>
            </a:r>
            <a:r>
              <a:rPr lang="es-ES" b="0" i="0" dirty="0" err="1">
                <a:solidFill>
                  <a:srgbClr val="374151"/>
                </a:solidFill>
                <a:effectLst/>
              </a:rPr>
              <a:t>Sancerre</a:t>
            </a:r>
            <a:r>
              <a:rPr lang="es-ES" b="0" i="0" dirty="0">
                <a:solidFill>
                  <a:srgbClr val="374151"/>
                </a:solidFill>
                <a:effectLst/>
              </a:rPr>
              <a:t> que flanquean Borgoña.</a:t>
            </a:r>
          </a:p>
          <a:p>
            <a:pPr algn="l">
              <a:buFont typeface="+mj-lt"/>
              <a:buAutoNum type="arabicPeriod"/>
            </a:pPr>
            <a:endParaRPr lang="es-ES" b="0" i="0" dirty="0">
              <a:solidFill>
                <a:srgbClr val="374151"/>
              </a:solidFill>
              <a:effectLst/>
            </a:endParaRPr>
          </a:p>
          <a:p>
            <a:pPr algn="l">
              <a:buFont typeface="+mj-lt"/>
              <a:buAutoNum type="arabicPeriod"/>
            </a:pPr>
            <a:r>
              <a:rPr lang="es-ES" b="1" i="0" dirty="0">
                <a:solidFill>
                  <a:srgbClr val="111827"/>
                </a:solidFill>
                <a:effectLst/>
              </a:rPr>
              <a:t>Alto Loira:</a:t>
            </a:r>
            <a:r>
              <a:rPr lang="es-ES" b="0" i="0" dirty="0">
                <a:solidFill>
                  <a:srgbClr val="374151"/>
                </a:solidFill>
                <a:effectLst/>
              </a:rPr>
              <a:t> Contiene Auvernia y viñedos circundantes.</a:t>
            </a:r>
          </a:p>
        </p:txBody>
      </p:sp>
    </p:spTree>
    <p:extLst>
      <p:ext uri="{BB962C8B-B14F-4D97-AF65-F5344CB8AC3E}">
        <p14:creationId xmlns:p14="http://schemas.microsoft.com/office/powerpoint/2010/main" val="156009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FE70782-2EE6-2E32-78FB-435115801DCB}"/>
              </a:ext>
            </a:extLst>
          </p:cNvPr>
          <p:cNvSpPr>
            <a:spLocks noGrp="1"/>
          </p:cNvSpPr>
          <p:nvPr>
            <p:ph type="title"/>
          </p:nvPr>
        </p:nvSpPr>
        <p:spPr>
          <a:xfrm>
            <a:off x="572493" y="238539"/>
            <a:ext cx="11018520" cy="1434415"/>
          </a:xfrm>
        </p:spPr>
        <p:txBody>
          <a:bodyPr anchor="b">
            <a:normAutofit/>
          </a:bodyPr>
          <a:lstStyle/>
          <a:p>
            <a:r>
              <a:rPr lang="en-US" sz="5400" b="1" dirty="0">
                <a:latin typeface="+mn-lt"/>
              </a:rPr>
              <a:t>Historia</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F052314-42A1-1B20-3986-432FA9BA9FB7}"/>
              </a:ext>
            </a:extLst>
          </p:cNvPr>
          <p:cNvSpPr>
            <a:spLocks noGrp="1"/>
          </p:cNvSpPr>
          <p:nvPr>
            <p:ph idx="1"/>
          </p:nvPr>
        </p:nvSpPr>
        <p:spPr>
          <a:xfrm>
            <a:off x="572492" y="2071316"/>
            <a:ext cx="6999561" cy="4681066"/>
          </a:xfrm>
        </p:spPr>
        <p:txBody>
          <a:bodyPr anchor="t">
            <a:normAutofit fontScale="92500" lnSpcReduction="10000"/>
          </a:bodyPr>
          <a:lstStyle/>
          <a:p>
            <a:pPr algn="just"/>
            <a:r>
              <a:rPr lang="es-ES" b="1" i="0" dirty="0">
                <a:effectLst/>
              </a:rPr>
              <a:t>El Valle del Loira </a:t>
            </a:r>
            <a:r>
              <a:rPr lang="es-ES" b="0" i="0" dirty="0">
                <a:effectLst/>
              </a:rPr>
              <a:t>(Val de Loire), en cuanto a extensión es la tercera región vitivinícola de Francia por detrás de Burdeos y Borgoña. Sus viñedos bordean el río Loira y sus afluentes, extendiéndose desde </a:t>
            </a:r>
            <a:r>
              <a:rPr lang="es-ES" b="0" i="0" dirty="0" err="1">
                <a:effectLst/>
              </a:rPr>
              <a:t>Sancerre</a:t>
            </a:r>
            <a:r>
              <a:rPr lang="es-ES" b="0" i="0" dirty="0">
                <a:effectLst/>
              </a:rPr>
              <a:t> hasta el Atlántico.</a:t>
            </a:r>
          </a:p>
          <a:p>
            <a:pPr algn="just"/>
            <a:r>
              <a:rPr lang="es-ES" b="1" i="0" dirty="0">
                <a:effectLst/>
              </a:rPr>
              <a:t>La Región del Valle del Loira </a:t>
            </a:r>
            <a:r>
              <a:rPr lang="es-ES" b="0" i="0" dirty="0">
                <a:effectLst/>
              </a:rPr>
              <a:t>puede ser la más antigua del país con vides existentes desde el siglo I, llegando a su punto cumbre en la Alta Edad Media donde sus vinos tenían una fama en Francia y en Inglaterra mayor que los de Burdeos. Las investigaciones se inclinan porque fueran los romanos quienes plantaron esas primeras vides durante el periodo de colonización de la Galia.</a:t>
            </a:r>
          </a:p>
          <a:p>
            <a:endParaRPr lang="en-US" sz="2000" dirty="0"/>
          </a:p>
        </p:txBody>
      </p:sp>
      <p:pic>
        <p:nvPicPr>
          <p:cNvPr id="1026" name="Picture 2" descr="See the source image">
            <a:extLst>
              <a:ext uri="{FF2B5EF4-FFF2-40B4-BE49-F238E27FC236}">
                <a16:creationId xmlns:a16="http://schemas.microsoft.com/office/drawing/2014/main" id="{566AF8B7-E1A9-0C93-8A22-3903FCB10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99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FE70782-2EE6-2E32-78FB-435115801DC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dirty="0">
                <a:latin typeface="+mn-lt"/>
              </a:rPr>
              <a:t>Historia</a:t>
            </a:r>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EC2F91-B0E4-0BF6-1C3C-32472550AAEC}"/>
              </a:ext>
            </a:extLst>
          </p:cNvPr>
          <p:cNvSpPr txBox="1"/>
          <p:nvPr/>
        </p:nvSpPr>
        <p:spPr>
          <a:xfrm>
            <a:off x="102742" y="2071316"/>
            <a:ext cx="7479585" cy="4119172"/>
          </a:xfrm>
          <a:prstGeom prst="rect">
            <a:avLst/>
          </a:prstGeom>
        </p:spPr>
        <p:txBody>
          <a:bodyPr vert="horz" lIns="91440" tIns="45720" rIns="91440" bIns="45720" rtlCol="0" anchor="t">
            <a:normAutofit fontScale="92500" lnSpcReduction="10000"/>
          </a:bodyPr>
          <a:lstStyle/>
          <a:p>
            <a:pPr marL="342900" indent="-228600">
              <a:lnSpc>
                <a:spcPct val="90000"/>
              </a:lnSpc>
              <a:spcAft>
                <a:spcPts val="600"/>
              </a:spcAft>
              <a:buFont typeface="Arial" panose="020B0604020202020204" pitchFamily="34" charset="0"/>
              <a:buChar char="•"/>
            </a:pPr>
            <a:r>
              <a:rPr lang="en-US" sz="2400" dirty="0" err="1"/>
              <a:t>En</a:t>
            </a:r>
            <a:r>
              <a:rPr lang="en-US" sz="2400" dirty="0"/>
              <a:t> la Alta </a:t>
            </a:r>
            <a:r>
              <a:rPr lang="en-US" sz="2400" dirty="0" err="1"/>
              <a:t>Edad</a:t>
            </a:r>
            <a:r>
              <a:rPr lang="en-US" sz="2400" dirty="0"/>
              <a:t> Media, </a:t>
            </a:r>
            <a:r>
              <a:rPr lang="en-US" sz="2400" dirty="0" err="1"/>
              <a:t>los</a:t>
            </a:r>
            <a:r>
              <a:rPr lang="en-US" sz="2400" dirty="0"/>
              <a:t> vinos del </a:t>
            </a:r>
            <a:r>
              <a:rPr lang="en-US" sz="2400" dirty="0" err="1"/>
              <a:t>valle</a:t>
            </a:r>
            <a:r>
              <a:rPr lang="en-US" sz="2400" dirty="0"/>
              <a:t> del </a:t>
            </a:r>
            <a:r>
              <a:rPr lang="en-US" sz="2400" dirty="0" err="1"/>
              <a:t>Loira</a:t>
            </a:r>
            <a:r>
              <a:rPr lang="en-US" sz="2400" dirty="0"/>
              <a:t> </a:t>
            </a:r>
            <a:r>
              <a:rPr lang="en-US" sz="2400" dirty="0" err="1"/>
              <a:t>eran</a:t>
            </a:r>
            <a:r>
              <a:rPr lang="en-US" sz="2400" dirty="0"/>
              <a:t> </a:t>
            </a:r>
            <a:r>
              <a:rPr lang="en-US" sz="2400" dirty="0" err="1"/>
              <a:t>apreciados</a:t>
            </a:r>
            <a:r>
              <a:rPr lang="en-US" sz="2400" dirty="0"/>
              <a:t> </a:t>
            </a:r>
            <a:r>
              <a:rPr lang="en-US" sz="2400" dirty="0" err="1"/>
              <a:t>en</a:t>
            </a:r>
            <a:r>
              <a:rPr lang="en-US" sz="2400" dirty="0"/>
              <a:t> </a:t>
            </a:r>
            <a:r>
              <a:rPr lang="en-US" sz="2400" dirty="0" err="1"/>
              <a:t>Inglaterra</a:t>
            </a:r>
            <a:r>
              <a:rPr lang="en-US" sz="2400" dirty="0"/>
              <a:t> y Francia, </a:t>
            </a:r>
            <a:r>
              <a:rPr lang="en-US" sz="2400" dirty="0" err="1"/>
              <a:t>incluso</a:t>
            </a:r>
            <a:r>
              <a:rPr lang="en-US" sz="2400" dirty="0"/>
              <a:t> </a:t>
            </a:r>
            <a:r>
              <a:rPr lang="en-US" sz="2400" dirty="0" err="1"/>
              <a:t>más</a:t>
            </a:r>
            <a:r>
              <a:rPr lang="en-US" sz="2400" dirty="0"/>
              <a:t> </a:t>
            </a:r>
            <a:r>
              <a:rPr lang="en-US" sz="2400" dirty="0" err="1"/>
              <a:t>costosos</a:t>
            </a:r>
            <a:r>
              <a:rPr lang="en-US" sz="2400" dirty="0"/>
              <a:t> que </a:t>
            </a:r>
            <a:r>
              <a:rPr lang="en-US" sz="2400" dirty="0" err="1"/>
              <a:t>los</a:t>
            </a:r>
            <a:r>
              <a:rPr lang="en-US" sz="2400" dirty="0"/>
              <a:t> de </a:t>
            </a:r>
            <a:r>
              <a:rPr lang="en-US" sz="2400" dirty="0" err="1"/>
              <a:t>Burdeos</a:t>
            </a:r>
            <a:r>
              <a:rPr lang="en-US" sz="2400" dirty="0"/>
              <a:t>.</a:t>
            </a:r>
          </a:p>
          <a:p>
            <a:pPr marL="342900" indent="-228600">
              <a:lnSpc>
                <a:spcPct val="90000"/>
              </a:lnSpc>
              <a:spcAft>
                <a:spcPts val="600"/>
              </a:spcAft>
              <a:buFont typeface="Arial" panose="020B0604020202020204" pitchFamily="34" charset="0"/>
              <a:buChar char="•"/>
            </a:pPr>
            <a:r>
              <a:rPr lang="en-US" sz="2400" dirty="0"/>
              <a:t>Al </a:t>
            </a:r>
            <a:r>
              <a:rPr lang="en-US" sz="2400" dirty="0" err="1"/>
              <a:t>llegar</a:t>
            </a:r>
            <a:r>
              <a:rPr lang="en-US" sz="2400" dirty="0"/>
              <a:t> </a:t>
            </a:r>
            <a:r>
              <a:rPr lang="en-US" sz="2400" dirty="0" err="1"/>
              <a:t>el</a:t>
            </a:r>
            <a:r>
              <a:rPr lang="en-US" sz="2400" dirty="0"/>
              <a:t> </a:t>
            </a:r>
            <a:r>
              <a:rPr lang="en-US" sz="2400" dirty="0" err="1"/>
              <a:t>siglo</a:t>
            </a:r>
            <a:r>
              <a:rPr lang="en-US" sz="2400" dirty="0"/>
              <a:t> XI, </a:t>
            </a:r>
            <a:r>
              <a:rPr lang="en-US" sz="2400" dirty="0" err="1"/>
              <a:t>los</a:t>
            </a:r>
            <a:r>
              <a:rPr lang="en-US" sz="2400" dirty="0"/>
              <a:t> vinos de Sancerre </a:t>
            </a:r>
            <a:r>
              <a:rPr lang="en-US" sz="2400" dirty="0" err="1"/>
              <a:t>tenían</a:t>
            </a:r>
            <a:r>
              <a:rPr lang="en-US" sz="2400" dirty="0"/>
              <a:t> </a:t>
            </a:r>
            <a:r>
              <a:rPr lang="en-US" sz="2400" dirty="0" err="1"/>
              <a:t>una</a:t>
            </a:r>
            <a:r>
              <a:rPr lang="en-US" sz="2400" dirty="0"/>
              <a:t> </a:t>
            </a:r>
            <a:r>
              <a:rPr lang="en-US" sz="2400" dirty="0" err="1"/>
              <a:t>reputación</a:t>
            </a:r>
            <a:r>
              <a:rPr lang="en-US" sz="2400" dirty="0"/>
              <a:t> </a:t>
            </a:r>
            <a:r>
              <a:rPr lang="en-US" sz="2400" dirty="0" err="1"/>
              <a:t>por</a:t>
            </a:r>
            <a:r>
              <a:rPr lang="en-US" sz="2400" dirty="0"/>
              <a:t> </a:t>
            </a:r>
            <a:r>
              <a:rPr lang="en-US" sz="2400" dirty="0" err="1"/>
              <a:t>toda</a:t>
            </a:r>
            <a:r>
              <a:rPr lang="en-US" sz="2400" dirty="0"/>
              <a:t> Europa </a:t>
            </a:r>
            <a:r>
              <a:rPr lang="en-US" sz="2400" dirty="0" err="1"/>
              <a:t>debido</a:t>
            </a:r>
            <a:r>
              <a:rPr lang="en-US" sz="2400" dirty="0"/>
              <a:t> a </a:t>
            </a:r>
            <a:r>
              <a:rPr lang="en-US" sz="2400" dirty="0" err="1"/>
              <a:t>su</a:t>
            </a:r>
            <a:r>
              <a:rPr lang="en-US" sz="2400" dirty="0"/>
              <a:t> </a:t>
            </a:r>
            <a:r>
              <a:rPr lang="en-US" sz="2400" dirty="0" err="1"/>
              <a:t>alta</a:t>
            </a:r>
            <a:r>
              <a:rPr lang="en-US" sz="2400" dirty="0"/>
              <a:t> </a:t>
            </a:r>
            <a:r>
              <a:rPr lang="en-US" sz="2400" dirty="0" err="1"/>
              <a:t>calidad</a:t>
            </a:r>
            <a:endParaRPr lang="en-US" sz="2400" dirty="0"/>
          </a:p>
          <a:p>
            <a:pPr marL="342900" indent="-228600">
              <a:lnSpc>
                <a:spcPct val="90000"/>
              </a:lnSpc>
              <a:spcAft>
                <a:spcPts val="600"/>
              </a:spcAft>
              <a:buFont typeface="Arial" panose="020B0604020202020204" pitchFamily="34" charset="0"/>
              <a:buChar char="•"/>
            </a:pPr>
            <a:r>
              <a:rPr lang="en-US" sz="2400" dirty="0" err="1"/>
              <a:t>Así</a:t>
            </a:r>
            <a:r>
              <a:rPr lang="en-US" sz="2400" dirty="0"/>
              <a:t>, </a:t>
            </a:r>
            <a:r>
              <a:rPr lang="en-US" sz="2400" dirty="0" err="1"/>
              <a:t>durante</a:t>
            </a:r>
            <a:r>
              <a:rPr lang="en-US" sz="2400" dirty="0"/>
              <a:t> </a:t>
            </a:r>
            <a:r>
              <a:rPr lang="en-US" sz="2400" dirty="0" err="1"/>
              <a:t>casi</a:t>
            </a:r>
            <a:r>
              <a:rPr lang="en-US" sz="2400" dirty="0"/>
              <a:t> un </a:t>
            </a:r>
            <a:r>
              <a:rPr lang="en-US" sz="2400" dirty="0" err="1"/>
              <a:t>milenio</a:t>
            </a:r>
            <a:r>
              <a:rPr lang="en-US" sz="2400" dirty="0"/>
              <a:t>, </a:t>
            </a:r>
            <a:r>
              <a:rPr lang="en-US" sz="2400" dirty="0" err="1"/>
              <a:t>todos</a:t>
            </a:r>
            <a:r>
              <a:rPr lang="en-US" sz="2400" dirty="0"/>
              <a:t> </a:t>
            </a:r>
            <a:r>
              <a:rPr lang="en-US" sz="2400" dirty="0" err="1"/>
              <a:t>los</a:t>
            </a:r>
            <a:r>
              <a:rPr lang="en-US" sz="2400" dirty="0"/>
              <a:t> </a:t>
            </a:r>
            <a:r>
              <a:rPr lang="en-US" sz="2400" dirty="0" err="1"/>
              <a:t>reyes</a:t>
            </a:r>
            <a:r>
              <a:rPr lang="en-US" sz="2400" dirty="0"/>
              <a:t> de Francia e </a:t>
            </a:r>
            <a:r>
              <a:rPr lang="en-US" sz="2400" dirty="0" err="1"/>
              <a:t>Inglaterra</a:t>
            </a:r>
            <a:r>
              <a:rPr lang="en-US" sz="2400" dirty="0"/>
              <a:t> </a:t>
            </a:r>
            <a:r>
              <a:rPr lang="en-US" sz="2400" dirty="0" err="1"/>
              <a:t>contribuyen</a:t>
            </a:r>
            <a:r>
              <a:rPr lang="en-US" sz="2400" dirty="0"/>
              <a:t> a la </a:t>
            </a:r>
            <a:r>
              <a:rPr lang="en-US" sz="2400" dirty="0" err="1"/>
              <a:t>reputación</a:t>
            </a:r>
            <a:r>
              <a:rPr lang="en-US" sz="2400" dirty="0"/>
              <a:t> de </a:t>
            </a:r>
            <a:r>
              <a:rPr lang="en-US" sz="2400" dirty="0" err="1"/>
              <a:t>los</a:t>
            </a:r>
            <a:r>
              <a:rPr lang="en-US" sz="2400" dirty="0"/>
              <a:t> vinos del </a:t>
            </a:r>
            <a:r>
              <a:rPr lang="en-US" sz="2400" dirty="0" err="1"/>
              <a:t>Loira</a:t>
            </a:r>
            <a:r>
              <a:rPr lang="en-US" sz="2400" dirty="0"/>
              <a:t>. </a:t>
            </a:r>
            <a:r>
              <a:rPr lang="en-US" sz="2400" dirty="0" err="1"/>
              <a:t>Capetos</a:t>
            </a:r>
            <a:r>
              <a:rPr lang="en-US" sz="2400" dirty="0"/>
              <a:t>, Plantagenet y Valois.</a:t>
            </a:r>
          </a:p>
          <a:p>
            <a:pPr marL="342900" indent="-228600">
              <a:lnSpc>
                <a:spcPct val="90000"/>
              </a:lnSpc>
              <a:spcAft>
                <a:spcPts val="600"/>
              </a:spcAft>
              <a:buFont typeface="Arial" panose="020B0604020202020204" pitchFamily="34" charset="0"/>
              <a:buChar char="•"/>
            </a:pPr>
            <a:r>
              <a:rPr lang="en-US" sz="2400" dirty="0"/>
              <a:t>Sin embargo </a:t>
            </a:r>
            <a:r>
              <a:rPr lang="en-US" sz="2400" dirty="0" err="1"/>
              <a:t>cuando</a:t>
            </a:r>
            <a:r>
              <a:rPr lang="en-US" sz="2400" dirty="0"/>
              <a:t> </a:t>
            </a:r>
            <a:r>
              <a:rPr lang="en-US" sz="2400" dirty="0" err="1"/>
              <a:t>los</a:t>
            </a:r>
            <a:r>
              <a:rPr lang="en-US" sz="2400" dirty="0"/>
              <a:t> </a:t>
            </a:r>
            <a:r>
              <a:rPr lang="en-US" sz="2400" dirty="0" err="1"/>
              <a:t>ingleses</a:t>
            </a:r>
            <a:r>
              <a:rPr lang="en-US" sz="2400" dirty="0"/>
              <a:t> </a:t>
            </a:r>
            <a:r>
              <a:rPr lang="en-US" sz="2400" dirty="0" err="1"/>
              <a:t>pusieron</a:t>
            </a:r>
            <a:r>
              <a:rPr lang="en-US" sz="2400" dirty="0"/>
              <a:t> sus </a:t>
            </a:r>
            <a:r>
              <a:rPr lang="en-US" sz="2400" dirty="0" err="1"/>
              <a:t>ojos</a:t>
            </a:r>
            <a:r>
              <a:rPr lang="en-US" sz="2400" dirty="0"/>
              <a:t> </a:t>
            </a:r>
            <a:r>
              <a:rPr lang="en-US" sz="2400" dirty="0" err="1"/>
              <a:t>en</a:t>
            </a:r>
            <a:r>
              <a:rPr lang="en-US" sz="2400" dirty="0"/>
              <a:t> </a:t>
            </a:r>
            <a:r>
              <a:rPr lang="en-US" sz="2400" dirty="0" err="1"/>
              <a:t>Burdeos</a:t>
            </a:r>
            <a:r>
              <a:rPr lang="en-US" sz="2400" dirty="0"/>
              <a:t>, </a:t>
            </a:r>
            <a:r>
              <a:rPr lang="en-US" sz="2400" dirty="0" err="1"/>
              <a:t>los</a:t>
            </a:r>
            <a:r>
              <a:rPr lang="en-US" sz="2400" dirty="0"/>
              <a:t> vinos del </a:t>
            </a:r>
            <a:r>
              <a:rPr lang="en-US" sz="2400" dirty="0" err="1"/>
              <a:t>Loira</a:t>
            </a:r>
            <a:r>
              <a:rPr lang="en-US" sz="2400" dirty="0"/>
              <a:t> </a:t>
            </a:r>
            <a:r>
              <a:rPr lang="en-US" sz="2400" dirty="0" err="1"/>
              <a:t>entraron</a:t>
            </a:r>
            <a:r>
              <a:rPr lang="en-US" sz="2400" dirty="0"/>
              <a:t> </a:t>
            </a:r>
            <a:r>
              <a:rPr lang="en-US" sz="2400" dirty="0" err="1"/>
              <a:t>en</a:t>
            </a:r>
            <a:r>
              <a:rPr lang="en-US" sz="2400" dirty="0"/>
              <a:t> </a:t>
            </a:r>
            <a:r>
              <a:rPr lang="en-US" sz="2400" dirty="0" err="1"/>
              <a:t>declive</a:t>
            </a:r>
            <a:r>
              <a:rPr lang="en-US" sz="2400" dirty="0"/>
              <a:t>.</a:t>
            </a:r>
          </a:p>
          <a:p>
            <a:pPr marL="342900" indent="-228600">
              <a:lnSpc>
                <a:spcPct val="90000"/>
              </a:lnSpc>
              <a:spcAft>
                <a:spcPts val="600"/>
              </a:spcAft>
              <a:buFont typeface="Arial" panose="020B0604020202020204" pitchFamily="34" charset="0"/>
              <a:buChar char="•"/>
            </a:pPr>
            <a:r>
              <a:rPr lang="en-US" sz="2400" dirty="0" err="1"/>
              <a:t>Históricamente</a:t>
            </a:r>
            <a:r>
              <a:rPr lang="en-US" sz="2400" dirty="0"/>
              <a:t>, las bodegas del </a:t>
            </a:r>
            <a:r>
              <a:rPr lang="en-US" sz="2400" dirty="0" err="1"/>
              <a:t>valle</a:t>
            </a:r>
            <a:r>
              <a:rPr lang="en-US" sz="2400" dirty="0"/>
              <a:t> del </a:t>
            </a:r>
            <a:r>
              <a:rPr lang="en-US" sz="2400" dirty="0" err="1"/>
              <a:t>Loira</a:t>
            </a:r>
            <a:r>
              <a:rPr lang="en-US" sz="2400" dirty="0"/>
              <a:t> son </a:t>
            </a:r>
            <a:r>
              <a:rPr lang="en-US" sz="2400" dirty="0" err="1"/>
              <a:t>pequeñas</a:t>
            </a:r>
            <a:r>
              <a:rPr lang="en-US" sz="2400" dirty="0"/>
              <a:t>… </a:t>
            </a:r>
            <a:r>
              <a:rPr lang="en-US" sz="2400" dirty="0" err="1"/>
              <a:t>familiares</a:t>
            </a:r>
            <a:r>
              <a:rPr lang="en-US" sz="2400" dirty="0"/>
              <a:t>, que </a:t>
            </a:r>
            <a:r>
              <a:rPr lang="en-US" sz="2400" dirty="0" err="1"/>
              <a:t>hacen</a:t>
            </a:r>
            <a:r>
              <a:rPr lang="en-US" sz="2400" dirty="0"/>
              <a:t> </a:t>
            </a:r>
            <a:r>
              <a:rPr lang="en-US" sz="2400" dirty="0" err="1"/>
              <a:t>mucho</a:t>
            </a:r>
            <a:r>
              <a:rPr lang="en-US" sz="2400" dirty="0"/>
              <a:t> vino </a:t>
            </a:r>
            <a:r>
              <a:rPr lang="en-US" sz="2400" dirty="0" err="1"/>
              <a:t>embotellado</a:t>
            </a:r>
            <a:r>
              <a:rPr lang="en-US" sz="2400" dirty="0"/>
              <a:t> </a:t>
            </a:r>
            <a:r>
              <a:rPr lang="en-US" sz="2400" dirty="0" err="1"/>
              <a:t>en</a:t>
            </a:r>
            <a:r>
              <a:rPr lang="en-US" sz="2400" dirty="0"/>
              <a:t> la </a:t>
            </a:r>
            <a:r>
              <a:rPr lang="en-US" sz="2400" dirty="0" err="1"/>
              <a:t>propia</a:t>
            </a:r>
            <a:r>
              <a:rPr lang="en-US" sz="2400" dirty="0"/>
              <a:t> finca.</a:t>
            </a:r>
          </a:p>
        </p:txBody>
      </p:sp>
      <p:pic>
        <p:nvPicPr>
          <p:cNvPr id="7" name="Content Placeholder 6">
            <a:extLst>
              <a:ext uri="{FF2B5EF4-FFF2-40B4-BE49-F238E27FC236}">
                <a16:creationId xmlns:a16="http://schemas.microsoft.com/office/drawing/2014/main" id="{160C4545-EE9D-155F-EA27-04B3C0CA8AA5}"/>
              </a:ext>
            </a:extLst>
          </p:cNvPr>
          <p:cNvPicPr>
            <a:picLocks noGrp="1" noChangeAspect="1"/>
          </p:cNvPicPr>
          <p:nvPr>
            <p:ph idx="1"/>
          </p:nvPr>
        </p:nvPicPr>
        <p:blipFill rotWithShape="1">
          <a:blip r:embed="rId2"/>
          <a:srcRect l="5529" r="13419" b="1"/>
          <a:stretch/>
        </p:blipFill>
        <p:spPr>
          <a:xfrm>
            <a:off x="7675658" y="2093976"/>
            <a:ext cx="3941064" cy="4096512"/>
          </a:xfrm>
          <a:prstGeom prst="rect">
            <a:avLst/>
          </a:prstGeom>
        </p:spPr>
      </p:pic>
    </p:spTree>
    <p:extLst>
      <p:ext uri="{BB962C8B-B14F-4D97-AF65-F5344CB8AC3E}">
        <p14:creationId xmlns:p14="http://schemas.microsoft.com/office/powerpoint/2010/main" val="3714766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5004</TotalTime>
  <Words>5019</Words>
  <Application>Microsoft Office PowerPoint</Application>
  <PresentationFormat>Widescreen</PresentationFormat>
  <Paragraphs>253</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Georgia</vt:lpstr>
      <vt:lpstr>Wingdings</vt:lpstr>
      <vt:lpstr>Office Theme</vt:lpstr>
      <vt:lpstr>Valle del Loira, Francia Jose C Trinidad </vt:lpstr>
      <vt:lpstr>Valle del Loira y sus Castillos…</vt:lpstr>
      <vt:lpstr>CONTENIDO Valle del Loira</vt:lpstr>
      <vt:lpstr>Mapas</vt:lpstr>
      <vt:lpstr>El Valle del Loira es una región tan amplia que normalmente sus decenas de AOC se estudian agrupándolas por zonas</vt:lpstr>
      <vt:lpstr>PowerPoint Presentation</vt:lpstr>
      <vt:lpstr>Las 4 principales áreas vitivinícolas del Loira </vt:lpstr>
      <vt:lpstr>Historia</vt:lpstr>
      <vt:lpstr>Historia</vt:lpstr>
      <vt:lpstr>Región del Valle del Loira</vt:lpstr>
      <vt:lpstr>Clima en: Nantes Tours Bourges</vt:lpstr>
      <vt:lpstr>Clima &amp; Suelos</vt:lpstr>
      <vt:lpstr>Clima &amp; Suelos</vt:lpstr>
      <vt:lpstr>El Valle del Loira VITICULTURA &amp; ENOLOGIA</vt:lpstr>
      <vt:lpstr>El Valle del Loira VITICULTURA &amp; ENOLOGIA</vt:lpstr>
      <vt:lpstr>El Valle del Loira y sus UVAS…</vt:lpstr>
      <vt:lpstr>Chenin Blanc Más famosos conocidos en Savennières, Anjou, Saumur, Touraine, Vourvray, Montlouis y Jasnières. </vt:lpstr>
      <vt:lpstr>Cabernet Franc Más famoso conocido en Chinon, Saumur-Champigny y Bourgeuil. </vt:lpstr>
      <vt:lpstr>Sauvignon Blanc Más famoso conocido en Sancerre y Pouilly-Fumé. </vt:lpstr>
      <vt:lpstr>Melón de Borgoña Más famoso conocido en Muscadet Sèvre et Maine. </vt:lpstr>
      <vt:lpstr> Gamay Más conocido en Saint-Pourçain, Cotes du Forez, Cotes d'Auvergne y Cote Roannaise. </vt:lpstr>
      <vt:lpstr>Otras Uvas que mencionar… </vt:lpstr>
      <vt:lpstr>Áreas Vitivinícolas Subregiones y denominaciones</vt:lpstr>
      <vt:lpstr>Subregión del Bajo Loira - Pays Nantais  </vt:lpstr>
      <vt:lpstr>                              Bajo Loira - Pays Nantais  </vt:lpstr>
      <vt:lpstr>                              Bajo Loira - Pays Nantais  </vt:lpstr>
      <vt:lpstr>                                                     Bajo Loira - Pays Nantais y sus denominaciones Muscadet AOP </vt:lpstr>
      <vt:lpstr>                                                                        Bajo Loira - Pays Nantais y sus denominaciones  </vt:lpstr>
      <vt:lpstr> Subregión del Loira Medio  Anjou, Saumur y Touraine </vt:lpstr>
      <vt:lpstr> Loira Medio  Anjou, Saumur y Touraine </vt:lpstr>
      <vt:lpstr> Loira Medio  Anjou, Saumur y Touraine </vt:lpstr>
      <vt:lpstr> Loira Medio  Anjou, Saumur y Touraine</vt:lpstr>
      <vt:lpstr> Loira Medio  Anjou, Saumur y Touraine</vt:lpstr>
      <vt:lpstr>Loira Medio y sus denominaciones: Anjou </vt:lpstr>
      <vt:lpstr>¿Futuro Grand Cru del Loira para: Dry Chenin Blanc? Savennières </vt:lpstr>
      <vt:lpstr>Vinos dulces Anjou-Layon </vt:lpstr>
      <vt:lpstr>Vinos espumosos Anjou </vt:lpstr>
      <vt:lpstr>Denominaciones de vino Saumur </vt:lpstr>
      <vt:lpstr> Subregión del Loira Central</vt:lpstr>
      <vt:lpstr> Loira Central</vt:lpstr>
      <vt:lpstr> Loira Central</vt:lpstr>
      <vt:lpstr>Loira Central y sus Uvas…</vt:lpstr>
      <vt:lpstr>Loira Central y sus denominaciones…</vt:lpstr>
      <vt:lpstr>Loira Central y sus denominaciones…</vt:lpstr>
      <vt:lpstr>Subregión del  Alto Loira… “Auvernia” </vt:lpstr>
      <vt:lpstr>El Alto Loira y sus Vinos… </vt:lpstr>
      <vt:lpstr>El Alto Loira y sus denominaciones… </vt:lpstr>
      <vt:lpstr>Referencias</vt:lpstr>
      <vt:lpstr>CATA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Valle del Loira, Francia Jose C TRinidad</dc:title>
  <dc:creator>Jose Trinidad</dc:creator>
  <cp:lastModifiedBy>Alejandro Ferris</cp:lastModifiedBy>
  <cp:revision>452</cp:revision>
  <dcterms:created xsi:type="dcterms:W3CDTF">2022-06-18T17:17:02Z</dcterms:created>
  <dcterms:modified xsi:type="dcterms:W3CDTF">2024-04-03T03:52:43Z</dcterms:modified>
</cp:coreProperties>
</file>