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80" r:id="rId2"/>
    <p:sldId id="281" r:id="rId3"/>
    <p:sldId id="292" r:id="rId4"/>
    <p:sldId id="313" r:id="rId5"/>
    <p:sldId id="278" r:id="rId6"/>
    <p:sldId id="366" r:id="rId7"/>
    <p:sldId id="343" r:id="rId8"/>
    <p:sldId id="312" r:id="rId9"/>
    <p:sldId id="318" r:id="rId10"/>
    <p:sldId id="316" r:id="rId11"/>
    <p:sldId id="360" r:id="rId12"/>
    <p:sldId id="323" r:id="rId13"/>
    <p:sldId id="340" r:id="rId14"/>
    <p:sldId id="326" r:id="rId15"/>
    <p:sldId id="293" r:id="rId16"/>
    <p:sldId id="310" r:id="rId17"/>
    <p:sldId id="311" r:id="rId18"/>
    <p:sldId id="352" r:id="rId19"/>
    <p:sldId id="345" r:id="rId20"/>
    <p:sldId id="319" r:id="rId21"/>
    <p:sldId id="357" r:id="rId22"/>
    <p:sldId id="368" r:id="rId23"/>
    <p:sldId id="315" r:id="rId24"/>
    <p:sldId id="342" r:id="rId25"/>
    <p:sldId id="341" r:id="rId26"/>
    <p:sldId id="329" r:id="rId27"/>
    <p:sldId id="320" r:id="rId28"/>
    <p:sldId id="349" r:id="rId29"/>
    <p:sldId id="348" r:id="rId30"/>
    <p:sldId id="347" r:id="rId31"/>
    <p:sldId id="364" r:id="rId32"/>
    <p:sldId id="363" r:id="rId33"/>
    <p:sldId id="305" r:id="rId34"/>
    <p:sldId id="334" r:id="rId35"/>
    <p:sldId id="358" r:id="rId36"/>
    <p:sldId id="332" r:id="rId37"/>
    <p:sldId id="282" r:id="rId38"/>
    <p:sldId id="327" r:id="rId39"/>
    <p:sldId id="356" r:id="rId40"/>
    <p:sldId id="367" r:id="rId41"/>
    <p:sldId id="354" r:id="rId42"/>
    <p:sldId id="314" r:id="rId43"/>
    <p:sldId id="355" r:id="rId44"/>
    <p:sldId id="359" r:id="rId45"/>
    <p:sldId id="369" r:id="rId46"/>
    <p:sldId id="256" r:id="rId47"/>
    <p:sldId id="325" r:id="rId48"/>
    <p:sldId id="288" r:id="rId49"/>
    <p:sldId id="302" r:id="rId50"/>
    <p:sldId id="304" r:id="rId51"/>
    <p:sldId id="303" r:id="rId52"/>
    <p:sldId id="373" r:id="rId53"/>
    <p:sldId id="299" r:id="rId54"/>
    <p:sldId id="257" r:id="rId55"/>
    <p:sldId id="269" r:id="rId56"/>
    <p:sldId id="298" r:id="rId57"/>
    <p:sldId id="306" r:id="rId58"/>
    <p:sldId id="297" r:id="rId59"/>
    <p:sldId id="301" r:id="rId60"/>
    <p:sldId id="271" r:id="rId61"/>
    <p:sldId id="371" r:id="rId62"/>
    <p:sldId id="374" r:id="rId63"/>
    <p:sldId id="372" r:id="rId64"/>
    <p:sldId id="378" r:id="rId65"/>
    <p:sldId id="379" r:id="rId66"/>
    <p:sldId id="375" r:id="rId67"/>
    <p:sldId id="376" r:id="rId68"/>
    <p:sldId id="377" r:id="rId69"/>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00"/>
    <a:srgbClr val="FCF600"/>
    <a:srgbClr val="9E00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59F3E-36CA-42B2-9AE3-CCCEDFF4FF17}" v="49" dt="2023-02-27T23:46:43.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4" autoAdjust="0"/>
    <p:restoredTop sz="94660"/>
  </p:normalViewPr>
  <p:slideViewPr>
    <p:cSldViewPr snapToGrid="0">
      <p:cViewPr varScale="1">
        <p:scale>
          <a:sx n="70" d="100"/>
          <a:sy n="70" d="100"/>
        </p:scale>
        <p:origin x="163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AA3BD-C178-4BE8-BAB6-3054BEF275AC}" type="datetimeFigureOut">
              <a:rPr lang="en-US" smtClean="0"/>
              <a:t>2/27/2023</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D6EC9-F913-48B6-824F-567D5BFF3ABB}" type="slidenum">
              <a:rPr lang="en-US" smtClean="0"/>
              <a:t>‹#›</a:t>
            </a:fld>
            <a:endParaRPr lang="en-US"/>
          </a:p>
        </p:txBody>
      </p:sp>
    </p:spTree>
    <p:extLst>
      <p:ext uri="{BB962C8B-B14F-4D97-AF65-F5344CB8AC3E}">
        <p14:creationId xmlns:p14="http://schemas.microsoft.com/office/powerpoint/2010/main" val="61333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E321-1E40-4582-A190-0F7488802623}" type="slidenum">
              <a:rPr lang="en-US" smtClean="0"/>
              <a:t>1</a:t>
            </a:fld>
            <a:endParaRPr lang="en-US"/>
          </a:p>
        </p:txBody>
      </p:sp>
    </p:spTree>
    <p:extLst>
      <p:ext uri="{BB962C8B-B14F-4D97-AF65-F5344CB8AC3E}">
        <p14:creationId xmlns:p14="http://schemas.microsoft.com/office/powerpoint/2010/main" val="35265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3E321-1E40-4582-A190-0F7488802623}" type="slidenum">
              <a:rPr lang="en-US" smtClean="0"/>
              <a:t>2</a:t>
            </a:fld>
            <a:endParaRPr lang="en-US"/>
          </a:p>
        </p:txBody>
      </p:sp>
    </p:spTree>
    <p:extLst>
      <p:ext uri="{BB962C8B-B14F-4D97-AF65-F5344CB8AC3E}">
        <p14:creationId xmlns:p14="http://schemas.microsoft.com/office/powerpoint/2010/main" val="97557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731697-CAA8-403D-A341-1ABD20291E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307697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31697-CAA8-403D-A341-1ABD20291E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154438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31697-CAA8-403D-A341-1ABD20291E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259564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31697-CAA8-403D-A341-1ABD20291E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126615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31697-CAA8-403D-A341-1ABD20291E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399056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731697-CAA8-403D-A341-1ABD20291E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394487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731697-CAA8-403D-A341-1ABD20291ED4}"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311764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31697-CAA8-403D-A341-1ABD20291ED4}"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172179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31697-CAA8-403D-A341-1ABD20291ED4}"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111759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1731697-CAA8-403D-A341-1ABD20291E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423855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1731697-CAA8-403D-A341-1ABD20291E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4CD38-4C7A-43BD-BBE1-3F67282A37B6}" type="slidenum">
              <a:rPr lang="en-US" smtClean="0"/>
              <a:t>‹#›</a:t>
            </a:fld>
            <a:endParaRPr lang="en-US"/>
          </a:p>
        </p:txBody>
      </p:sp>
    </p:spTree>
    <p:extLst>
      <p:ext uri="{BB962C8B-B14F-4D97-AF65-F5344CB8AC3E}">
        <p14:creationId xmlns:p14="http://schemas.microsoft.com/office/powerpoint/2010/main" val="166466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1731697-CAA8-403D-A341-1ABD20291ED4}" type="datetimeFigureOut">
              <a:rPr lang="en-US" smtClean="0"/>
              <a:t>2/27/2023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0234CD38-4C7A-43BD-BBE1-3F67282A37B6}" type="slidenum">
              <a:rPr lang="en-US" smtClean="0"/>
              <a:t>‹#›</a:t>
            </a:fld>
            <a:endParaRPr lang="en-US"/>
          </a:p>
        </p:txBody>
      </p:sp>
    </p:spTree>
    <p:extLst>
      <p:ext uri="{BB962C8B-B14F-4D97-AF65-F5344CB8AC3E}">
        <p14:creationId xmlns:p14="http://schemas.microsoft.com/office/powerpoint/2010/main" val="4072126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9.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0.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hyperlink" Target="https://www.wine-searcher.com/regions-cote+de+beaune" TargetMode="External"/><Relationship Id="rId3" Type="http://schemas.openxmlformats.org/officeDocument/2006/relationships/image" Target="../media/image3.png"/><Relationship Id="rId7" Type="http://schemas.openxmlformats.org/officeDocument/2006/relationships/hyperlink" Target="https://en.wikipedia.org/wiki/C%C3%B4te-d%27Or" TargetMode="External"/><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en.wikipedia.org/wiki/Beaune" TargetMode="External"/><Relationship Id="rId11" Type="http://schemas.openxmlformats.org/officeDocument/2006/relationships/hyperlink" Target="https://www.bourgogne-wines.com/our-wines-our-terroir/our-vineyards/cote-de-beaune-and-hautes-cotes-de-beaune/cote-de-beaune-and-the-hautes-cotes-de-beaune-a-winegrowing-region-renowned-for-its-legendary-wines,2471,9314.html" TargetMode="External"/><Relationship Id="rId5" Type="http://schemas.openxmlformats.org/officeDocument/2006/relationships/image" Target="../media/image5.png"/><Relationship Id="rId10" Type="http://schemas.openxmlformats.org/officeDocument/2006/relationships/hyperlink" Target="https://www.bourgogne-wines.com/our-wines-our-terroir/bourgogne-and-its-appellations/cote-de-beaune,2458,9253.html?&amp;args=Y29tcF9pZD0yMjc4JmFjdGlvbj12aWV3RmljaGUmaWQ9Mjk2Jnw%3D" TargetMode="External"/><Relationship Id="rId4" Type="http://schemas.openxmlformats.org/officeDocument/2006/relationships/image" Target="../media/image4.png"/><Relationship Id="rId9" Type="http://schemas.openxmlformats.org/officeDocument/2006/relationships/hyperlink" Target="https://en.wikipedia.org/wiki/C%C3%B4te_de_Nuits" TargetMode="External"/></Relationships>
</file>

<file path=ppt/slides/_rels/slide38.xml.rels><?xml version="1.0" encoding="UTF-8" standalone="yes"?>
<Relationships xmlns="http://schemas.openxmlformats.org/package/2006/relationships"><Relationship Id="rId13" Type="http://schemas.openxmlformats.org/officeDocument/2006/relationships/hyperlink" Target="https://www.bourgogne-wines.com/our-wines-our-terroir/all-bourgogne-wines,2459.html?&amp;args=Y29tcF9pZD0xNDUyJmFjdGlvbj12aWV3UmVzdWx0YXRzJmlkPSZ8" TargetMode="External"/><Relationship Id="rId18" Type="http://schemas.openxmlformats.org/officeDocument/2006/relationships/hyperlink" Target="https://www.bourgogne-wines.com/our-wines-our-terroir/the-bourgogne-winegrowing-region-and-its-appellations/chassagne-montrachet,2458,9253.html?&amp;args=Y29tcF9pZD0yMjc4JmFjdGlvbj12aWV3RmljaGUmaWQ9Mjc2Jnw%3D" TargetMode="External"/><Relationship Id="rId26" Type="http://schemas.openxmlformats.org/officeDocument/2006/relationships/hyperlink" Target="https://www.bourgogne-wines.com/our-wines-our-terroir/the-bourgogne-winegrowing-region-and-its-appellations/pernand-vergelesses,2458,9253.html?&amp;args=Y29tcF9pZD0yMjc4JmFjdGlvbj12aWV3RmljaGUmaWQ9MzY0Jnw%3D" TargetMode="External"/><Relationship Id="rId39" Type="http://schemas.openxmlformats.org/officeDocument/2006/relationships/hyperlink" Target="https://www.bourgogne-wines.com/our-wines-our-terroir/the-bourgogne-winegrowing-region-and-its-appellations/bourgogne-cote-d-or,2458,9253.html?&amp;args=Y29tcF9pZD0yMjc4JmFjdGlvbj12aWV3RmljaGUmaWQ9Nzc0Jnw%3D" TargetMode="External"/><Relationship Id="rId21" Type="http://schemas.openxmlformats.org/officeDocument/2006/relationships/hyperlink" Target="https://www.bourgogne-wines.com/our-wines-our-terroir/the-bourgogne-winegrowing-region-and-its-appellations/cote-de-beaune-villages,2458,9253.html?&amp;args=Y29tcF9pZD0yMjc4JmFjdGlvbj12aWV3RmljaGUmaWQ9Mjk3Jnw%3D" TargetMode="External"/><Relationship Id="rId34" Type="http://schemas.openxmlformats.org/officeDocument/2006/relationships/hyperlink" Target="https://www.bourgogne-wines.com/our-wines-our-terroir/the-bourgogne-winegrowing-region-and-its-appellations/bourgogne,2458,9253.html?&amp;args=Y29tcF9pZD0yMjc4JmFjdGlvbj12aWV3RmljaGUmaWQ9MjI1Jnw%3D" TargetMode="External"/><Relationship Id="rId7" Type="http://schemas.openxmlformats.org/officeDocument/2006/relationships/hyperlink" Target="https://www.bourgogne-wines.com/our-wines-our-terroir/the-bourgogne-winegrowing-region-and-its-appellations/corton-charlemagne,2458,9253.html?&amp;args=Y29tcF9pZD0yMjc4JmFjdGlvbj12aWV3RmljaGUmaWQ9MjcyJnw%3D" TargetMode="External"/><Relationship Id="rId12" Type="http://schemas.openxmlformats.org/officeDocument/2006/relationships/hyperlink" Target="https://www.bourgogne-wines.com/our-wines-our-terroir/the-bourgogne-winegrowing-region-and-its-appellations/bienvenues-batard-montrachet,2458,9253.html?&amp;args=Y29tcF9pZD0yMjc4JmFjdGlvbj12aWV3RmljaGUmaWQ9MjE5Jnw%3D" TargetMode="External"/><Relationship Id="rId17" Type="http://schemas.openxmlformats.org/officeDocument/2006/relationships/hyperlink" Target="https://www.bourgogne-wines.com/our-wines-our-terroir/the-bourgogne-winegrowing-region-and-its-appellations/blagny,2458,9253.html?&amp;args=Y29tcF9pZD0yMjc4JmFjdGlvbj12aWV3RmljaGUmaWQ9MjIxJnw%3D" TargetMode="External"/><Relationship Id="rId25" Type="http://schemas.openxmlformats.org/officeDocument/2006/relationships/hyperlink" Target="https://www.bourgogne-wines.com/our-wines-our-terroir/the-bourgogne-winegrowing-region-and-its-appellations/monthelie,2458,9253.html?&amp;args=Y29tcF9pZD0yMjc4JmFjdGlvbj12aWV3RmljaGUmaWQ9MzUzJnw%3D" TargetMode="External"/><Relationship Id="rId33" Type="http://schemas.openxmlformats.org/officeDocument/2006/relationships/hyperlink" Target="https://www.bourgogne-wines.com/our-wines-our-terroir/the-bourgogne-winegrowing-region-and-its-appellations/volnay,2458,9253.html?&amp;args=Y29tcF9pZD0yMjc4JmFjdGlvbj12aWV3RmljaGUmaWQ9NDA0Jnw%3D" TargetMode="External"/><Relationship Id="rId38" Type="http://schemas.openxmlformats.org/officeDocument/2006/relationships/hyperlink" Target="https://www.bourgogne-wines.com/our-wines-our-terroir/the-bourgogne-winegrowing-region-and-its-appellations/cremant-de-bourgogne,2458,9253.html?&amp;args=Y29tcF9pZD0yMjc4JmFjdGlvbj12aWV3RmljaGUmaWQ9MzAxJnw%3D" TargetMode="External"/><Relationship Id="rId2" Type="http://schemas.openxmlformats.org/officeDocument/2006/relationships/image" Target="../media/image2.png"/><Relationship Id="rId16" Type="http://schemas.openxmlformats.org/officeDocument/2006/relationships/hyperlink" Target="https://www.bourgogne-wines.com/our-wines-our-terroir/the-bourgogne-winegrowing-region-and-its-appellations/beaune,2458,9253.html?&amp;args=Y29tcF9pZD0yMjc4JmFjdGlvbj12aWV3RmljaGUmaWQ9MjE4Jnw%3D" TargetMode="External"/><Relationship Id="rId20" Type="http://schemas.openxmlformats.org/officeDocument/2006/relationships/hyperlink" Target="https://www.bourgogne-wines.com/our-wines-our-terroir/the-bourgogne-winegrowing-region-and-its-appellations/cote-de-beaune,2458,9253.html?&amp;args=Y29tcF9pZD0yMjc4JmFjdGlvbj12aWV3RmljaGUmaWQ9Mjk2Jnw%3D" TargetMode="External"/><Relationship Id="rId29" Type="http://schemas.openxmlformats.org/officeDocument/2006/relationships/hyperlink" Target="https://www.bourgogne-wines.com/our-wines-our-terroir/the-bourgogne-winegrowing-region-and-its-appellations/saint-aubin,2458,9253.html?&amp;args=Y29tcF9pZD0yMjc4JmFjdGlvbj12aWV3RmljaGUmaWQ9Mzg5Jnw%3D" TargetMode="External"/><Relationship Id="rId1" Type="http://schemas.openxmlformats.org/officeDocument/2006/relationships/slideLayout" Target="../slideLayouts/slideLayout7.xml"/><Relationship Id="rId6" Type="http://schemas.openxmlformats.org/officeDocument/2006/relationships/hyperlink" Target="https://www.bourgogne-wines.com/our-wines-our-terroir/the-bourgogne-winegrowing-region-and-its-appellations/corton,2458,9253.html?&amp;args=Y29tcF9pZD0yMjc4JmFjdGlvbj12aWV3RmljaGUmaWQ9MjkyJnw%3D" TargetMode="External"/><Relationship Id="rId11" Type="http://schemas.openxmlformats.org/officeDocument/2006/relationships/hyperlink" Target="https://www.bourgogne-wines.com/our-wines-our-terroir/the-bourgogne-winegrowing-region-and-its-appellations/criots-batard-montrachet,2458,9253.html?&amp;args=Y29tcF9pZD0yMjc4JmFjdGlvbj12aWV3RmljaGUmaWQ9MzA0Jnw%3D" TargetMode="External"/><Relationship Id="rId24" Type="http://schemas.openxmlformats.org/officeDocument/2006/relationships/hyperlink" Target="https://www.bourgogne-wines.com/our-wines-our-terroir/the-bourgogne-winegrowing-region-and-its-appellations/meursault,2458,9253.html?&amp;args=Y29tcF9pZD0yMjc4JmFjdGlvbj12aWV3RmljaGUmaWQ9MzQ5Jnw%3D" TargetMode="External"/><Relationship Id="rId32" Type="http://schemas.openxmlformats.org/officeDocument/2006/relationships/hyperlink" Target="https://www.bourgogne-wines.com/our-wines-our-terroir/the-bourgogne-winegrowing-region-and-its-appellations/savigny-les-beaune,2458,9253.html?&amp;args=Y29tcF9pZD0yMjc4JmFjdGlvbj12aWV3RmljaGUmaWQ9Mzk5Jnw%3D" TargetMode="External"/><Relationship Id="rId37" Type="http://schemas.openxmlformats.org/officeDocument/2006/relationships/hyperlink" Target="https://www.bourgogne-wines.com/our-wines-our-terroir/the-bourgogne-winegrowing-region-and-its-appellations/coteaux-bourguignons-bourgogne-grand-ordinaire-bourgogne-ordinaire,2458,9253.html?&amp;args=Y29tcF9pZD0yMjc4JmFjdGlvbj12aWV3RmljaGUmaWQ9MjQ1Jnw%3D" TargetMode="External"/><Relationship Id="rId5" Type="http://schemas.openxmlformats.org/officeDocument/2006/relationships/image" Target="../media/image5.png"/><Relationship Id="rId15" Type="http://schemas.openxmlformats.org/officeDocument/2006/relationships/hyperlink" Target="https://www.bourgogne-wines.com/our-wines-our-terroir/the-bourgogne-winegrowing-region-and-its-appellations/auxey-duresses,2458,9253.html?&amp;args=Y29tcF9pZD0yMjc4JmFjdGlvbj12aWV3RmljaGUmaWQ9MjEzJnw%3D" TargetMode="External"/><Relationship Id="rId23" Type="http://schemas.openxmlformats.org/officeDocument/2006/relationships/hyperlink" Target="https://www.bourgogne-wines.com/our-wines-our-terroir/the-bourgogne-winegrowing-region-and-its-appellations/maranges,2458,9253.html?&amp;args=Y29tcF9pZD0yMjc4JmFjdGlvbj12aWV3RmljaGUmaWQ9MzM4Jnw%3D" TargetMode="External"/><Relationship Id="rId28" Type="http://schemas.openxmlformats.org/officeDocument/2006/relationships/hyperlink" Target="https://www.bourgogne-wines.com/our-wines-our-terroir/the-bourgogne-winegrowing-region-and-its-appellations/puligny-montrachet,2458,9253.html?&amp;args=Y29tcF9pZD0yMjc4JmFjdGlvbj12aWV3RmljaGUmaWQ9Mzc4Jnw%3D" TargetMode="External"/><Relationship Id="rId36" Type="http://schemas.openxmlformats.org/officeDocument/2006/relationships/hyperlink" Target="https://www.bourgogne-wines.com/our-wines-our-terroir/the-bourgogne-winegrowing-region-and-its-appellations/bourgogne-passe-tout-grains,2458,9253.html?&amp;args=Y29tcF9pZD0yMjc4JmFjdGlvbj12aWV3RmljaGUmaWQ9MjU0Jnw%3D" TargetMode="External"/><Relationship Id="rId10" Type="http://schemas.openxmlformats.org/officeDocument/2006/relationships/hyperlink" Target="https://www.bourgogne-wines.com/our-wines-our-terroir/the-bourgogne-winegrowing-region-and-its-appellations/chevalier-montrachet,2458,9253.html?&amp;args=Y29tcF9pZD0yMjc4JmFjdGlvbj12aWV3RmljaGUmaWQ9Mjc4Jnw%3D" TargetMode="External"/><Relationship Id="rId19" Type="http://schemas.openxmlformats.org/officeDocument/2006/relationships/hyperlink" Target="https://www.bourgogne-wines.com/our-wines-our-terroir/the-bourgogne-winegrowing-region-and-its-appellations/chorey-les-beaune,2458,9253.html?&amp;args=Y29tcF9pZD0yMjc4JmFjdGlvbj12aWV3RmljaGUmaWQ9Mjc5Jnw%3D" TargetMode="External"/><Relationship Id="rId31" Type="http://schemas.openxmlformats.org/officeDocument/2006/relationships/hyperlink" Target="https://www.bourgogne-wines.com/our-wines-our-terroir/the-bourgogne-winegrowing-region-and-its-appellations/santenay,2458,9253.html?&amp;args=Y29tcF9pZD0yMjc4JmFjdGlvbj12aWV3RmljaGUmaWQ9Mzk4Jnw%3D" TargetMode="External"/><Relationship Id="rId4" Type="http://schemas.openxmlformats.org/officeDocument/2006/relationships/image" Target="../media/image4.png"/><Relationship Id="rId9" Type="http://schemas.openxmlformats.org/officeDocument/2006/relationships/hyperlink" Target="https://www.bourgogne-wines.com/our-wines-our-terroir/the-bourgogne-winegrowing-region-and-its-appellations/batard-montrachet,2458,9253.html?&amp;args=Y29tcF9pZD0yMjc4JmFjdGlvbj12aWV3RmljaGUmaWQ9MjE2Jnw%3D" TargetMode="External"/><Relationship Id="rId14" Type="http://schemas.openxmlformats.org/officeDocument/2006/relationships/hyperlink" Target="https://www.bourgogne-wines.com/our-wines-our-terroir/the-bourgogne-winegrowing-region-and-its-appellations/aloxe-corton,2458,9253.html?&amp;args=Y29tcF9pZD0yMjc4JmFjdGlvbj12aWV3RmljaGUmaWQ9MjEyJnw%3D" TargetMode="External"/><Relationship Id="rId22" Type="http://schemas.openxmlformats.org/officeDocument/2006/relationships/hyperlink" Target="https://www.bourgogne-wines.com/our-wines-our-terroir/the-bourgogne-winegrowing-region-and-its-appellations/ladoix,2458,9253.html?&amp;args=Y29tcF9pZD0yMjc4JmFjdGlvbj12aWV3RmljaGUmaWQ9MzI1Jnw%3D" TargetMode="External"/><Relationship Id="rId27" Type="http://schemas.openxmlformats.org/officeDocument/2006/relationships/hyperlink" Target="https://www.bourgogne-wines.com/our-wines-our-terroir/the-bourgogne-winegrowing-region-and-its-appellations/pommard,2458,9253.html?&amp;args=Y29tcF9pZD0yMjc4JmFjdGlvbj12aWV3RmljaGUmaWQ9MzcwJnw%3D" TargetMode="External"/><Relationship Id="rId30" Type="http://schemas.openxmlformats.org/officeDocument/2006/relationships/hyperlink" Target="https://www.bourgogne-wines.com/our-wines-our-terroir/the-bourgogne-winegrowing-region-and-its-appellations/saint-romain,2458,9253.html?&amp;args=Y29tcF9pZD0yMjc4JmFjdGlvbj12aWV3RmljaGUmaWQ9MzkzJnw%3D" TargetMode="External"/><Relationship Id="rId35" Type="http://schemas.openxmlformats.org/officeDocument/2006/relationships/hyperlink" Target="https://www.bourgogne-wines.com/our-wines-our-terroir/the-bourgogne-winegrowing-region-and-its-appellations/bourgogne-aligote,2458,9253.html?&amp;args=Y29tcF9pZD0yMjc4JmFjdGlvbj12aWV3RmljaGUmaWQ9MjI4Jnw%3D" TargetMode="External"/><Relationship Id="rId8" Type="http://schemas.openxmlformats.org/officeDocument/2006/relationships/hyperlink" Target="https://www.bourgogne-wines.com/our-wines-our-terroir/the-bourgogne-winegrowing-region-and-its-appellations/montrachet,2458,9253.html?&amp;args=Y29tcF9pZD0yMjc4JmFjdGlvbj12aWV3RmljaGUmaWQ9MzU2Jnw%3D" TargetMode="Externa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microsoft.com/office/2007/relationships/hdphoto" Target="../media/hdphoto1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hyperlink" Target="https://youtu.be/sVvTFBaB-vk" TargetMode="External"/><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png"/><Relationship Id="rId10" Type="http://schemas.microsoft.com/office/2007/relationships/hdphoto" Target="../media/hdphoto14.wdp"/><Relationship Id="rId4" Type="http://schemas.openxmlformats.org/officeDocument/2006/relationships/image" Target="../media/image4.png"/><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hyperlink" Target="https://en.wikipedia.org/wiki/Special:BookSources/0-7892-0883-0" TargetMode="External"/><Relationship Id="rId3" Type="http://schemas.openxmlformats.org/officeDocument/2006/relationships/hyperlink" Target="https://en.wikipedia.org/wiki/ISBN_(identifier)" TargetMode="External"/><Relationship Id="rId7" Type="http://schemas.openxmlformats.org/officeDocument/2006/relationships/hyperlink" Target="https://en.wikipedia.org/wiki/Wayback_Machine" TargetMode="External"/><Relationship Id="rId2" Type="http://schemas.openxmlformats.org/officeDocument/2006/relationships/hyperlink" Target="https://books.google.com/books?id=aOfzAAAAMAAJ&amp;pg=PA22" TargetMode="External"/><Relationship Id="rId1" Type="http://schemas.openxmlformats.org/officeDocument/2006/relationships/slideLayout" Target="../slideLayouts/slideLayout2.xml"/><Relationship Id="rId6" Type="http://schemas.openxmlformats.org/officeDocument/2006/relationships/hyperlink" Target="https://web.archive.org/web/20081119053316/http:/www.winespectator.com/Wine/Archives/Show_Article/0,1275,6680,00.html" TargetMode="External"/><Relationship Id="rId5" Type="http://schemas.openxmlformats.org/officeDocument/2006/relationships/hyperlink" Target="http://www.winespectator.com/Wine/Archives/Show_Article/0,1275,6680,00.html" TargetMode="External"/><Relationship Id="rId4" Type="http://schemas.openxmlformats.org/officeDocument/2006/relationships/hyperlink" Target="https://en.wikipedia.org/wiki/Special:BookSources/0856671797" TargetMode="External"/><Relationship Id="rId9" Type="http://schemas.openxmlformats.org/officeDocument/2006/relationships/hyperlink" Target="https://en.wikipedia.org/wiki/Special:BookSources/978-0-9564003-0-7"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8891" y="2292127"/>
            <a:ext cx="5992090" cy="3896638"/>
          </a:xfrm>
          <a:custGeom>
            <a:avLst/>
            <a:gdLst/>
            <a:ahLst/>
            <a:cxnLst/>
            <a:rect l="l" t="t" r="r" b="b"/>
            <a:pathLst>
              <a:path w="4124325" h="3209925">
                <a:moveTo>
                  <a:pt x="0" y="3209543"/>
                </a:moveTo>
                <a:lnTo>
                  <a:pt x="4123944" y="3209543"/>
                </a:lnTo>
                <a:lnTo>
                  <a:pt x="4123944" y="0"/>
                </a:lnTo>
                <a:lnTo>
                  <a:pt x="0" y="0"/>
                </a:lnTo>
                <a:lnTo>
                  <a:pt x="0" y="3209543"/>
                </a:lnTo>
                <a:close/>
              </a:path>
            </a:pathLst>
          </a:custGeom>
          <a:solidFill>
            <a:schemeClr val="accent6">
              <a:lumMod val="75000"/>
            </a:schemeClr>
          </a:solidFill>
        </p:spPr>
        <p:txBody>
          <a:bodyPr wrap="square" lIns="0" tIns="0" rIns="0" bIns="0" rtlCol="0"/>
          <a:lstStyle/>
          <a:p>
            <a:endParaRPr sz="1308"/>
          </a:p>
        </p:txBody>
      </p:sp>
      <p:sp>
        <p:nvSpPr>
          <p:cNvPr id="7" name="object 3">
            <a:extLst>
              <a:ext uri="{FF2B5EF4-FFF2-40B4-BE49-F238E27FC236}">
                <a16:creationId xmlns:a16="http://schemas.microsoft.com/office/drawing/2014/main" id="{11642EDD-2558-063C-469E-519FC9E896A4}"/>
              </a:ext>
            </a:extLst>
          </p:cNvPr>
          <p:cNvSpPr/>
          <p:nvPr/>
        </p:nvSpPr>
        <p:spPr>
          <a:xfrm>
            <a:off x="2070101" y="3276599"/>
            <a:ext cx="6444507" cy="3591881"/>
          </a:xfrm>
          <a:custGeom>
            <a:avLst/>
            <a:gdLst/>
            <a:ahLst/>
            <a:cxnLst/>
            <a:rect l="l" t="t" r="r" b="b"/>
            <a:pathLst>
              <a:path w="5600700" h="6057900">
                <a:moveTo>
                  <a:pt x="0" y="6057900"/>
                </a:moveTo>
                <a:lnTo>
                  <a:pt x="5600700" y="6057900"/>
                </a:lnTo>
                <a:lnTo>
                  <a:pt x="5600700" y="0"/>
                </a:lnTo>
                <a:lnTo>
                  <a:pt x="0" y="0"/>
                </a:lnTo>
                <a:lnTo>
                  <a:pt x="0" y="6057900"/>
                </a:lnTo>
                <a:close/>
              </a:path>
            </a:pathLst>
          </a:custGeom>
          <a:solidFill>
            <a:srgbClr val="960000"/>
          </a:solidFill>
        </p:spPr>
        <p:txBody>
          <a:bodyPr wrap="square" lIns="0" tIns="0" rIns="0" bIns="0" rtlCol="0"/>
          <a:lstStyle/>
          <a:p>
            <a:endParaRPr sz="1308" dirty="0">
              <a:solidFill>
                <a:srgbClr val="C00000"/>
              </a:solidFill>
            </a:endParaRPr>
          </a:p>
        </p:txBody>
      </p:sp>
      <p:sp>
        <p:nvSpPr>
          <p:cNvPr id="4" name="object 4"/>
          <p:cNvSpPr txBox="1"/>
          <p:nvPr/>
        </p:nvSpPr>
        <p:spPr>
          <a:xfrm>
            <a:off x="965200" y="2755327"/>
            <a:ext cx="7023099" cy="3384132"/>
          </a:xfrm>
          <a:prstGeom prst="rect">
            <a:avLst/>
          </a:prstGeom>
          <a:solidFill>
            <a:srgbClr val="FFFFFF"/>
          </a:solidFill>
          <a:ln w="34925">
            <a:solidFill>
              <a:srgbClr val="000000"/>
            </a:solidFill>
          </a:ln>
        </p:spPr>
        <p:txBody>
          <a:bodyPr vert="horz" wrap="square" lIns="0" tIns="0" rIns="0" bIns="0" rtlCol="0">
            <a:spAutoFit/>
          </a:bodyPr>
          <a:lstStyle/>
          <a:p>
            <a:pPr>
              <a:spcBef>
                <a:spcPts val="25"/>
              </a:spcBef>
            </a:pPr>
            <a:endParaRPr sz="1962" dirty="0">
              <a:latin typeface="Times New Roman"/>
              <a:cs typeface="Times New Roman"/>
            </a:endParaRPr>
          </a:p>
          <a:p>
            <a:pPr algn="ctr">
              <a:lnSpc>
                <a:spcPct val="100000"/>
              </a:lnSpc>
            </a:pPr>
            <a:r>
              <a:rPr lang="en-US" spc="-4" dirty="0">
                <a:latin typeface="Tahoma"/>
                <a:cs typeface="Tahoma"/>
              </a:rPr>
              <a:t> </a:t>
            </a:r>
          </a:p>
          <a:p>
            <a:pPr>
              <a:spcBef>
                <a:spcPts val="22"/>
              </a:spcBef>
            </a:pPr>
            <a:endParaRPr sz="763" dirty="0">
              <a:latin typeface="Times New Roman"/>
              <a:cs typeface="Times New Roman"/>
            </a:endParaRPr>
          </a:p>
          <a:p>
            <a:pPr marL="206760" marR="201683" indent="462" algn="ctr">
              <a:tabLst>
                <a:tab pos="1504549" algn="l"/>
                <a:tab pos="1831303" algn="l"/>
              </a:tabLst>
            </a:pPr>
            <a:r>
              <a:rPr lang="en-US" sz="4400" b="1" spc="-4" dirty="0">
                <a:solidFill>
                  <a:schemeClr val="tx1">
                    <a:lumMod val="65000"/>
                    <a:lumOff val="35000"/>
                  </a:schemeClr>
                </a:solidFill>
                <a:latin typeface="Tahoma"/>
                <a:cs typeface="Tahoma"/>
              </a:rPr>
              <a:t> </a:t>
            </a:r>
            <a:r>
              <a:rPr lang="en-US" sz="2616" b="1" spc="-4" dirty="0">
                <a:solidFill>
                  <a:schemeClr val="tx1">
                    <a:lumMod val="65000"/>
                    <a:lumOff val="35000"/>
                  </a:schemeClr>
                </a:solidFill>
                <a:latin typeface="Tahoma"/>
                <a:cs typeface="Tahoma"/>
              </a:rPr>
              <a:t> </a:t>
            </a:r>
            <a:r>
              <a:rPr lang="en-US" sz="5400" b="0" i="0" dirty="0">
                <a:solidFill>
                  <a:schemeClr val="tx1">
                    <a:lumMod val="50000"/>
                    <a:lumOff val="50000"/>
                  </a:schemeClr>
                </a:solidFill>
                <a:effectLst/>
                <a:latin typeface="Arial Black" panose="020B0A04020102020204" pitchFamily="34" charset="0"/>
              </a:rPr>
              <a:t>Côte d'Or</a:t>
            </a:r>
            <a:endParaRPr lang="en-US" sz="5400" b="1" spc="-4" dirty="0">
              <a:solidFill>
                <a:schemeClr val="tx1">
                  <a:lumMod val="50000"/>
                  <a:lumOff val="50000"/>
                </a:schemeClr>
              </a:solidFill>
              <a:latin typeface="Arial Black" panose="020B0A04020102020204" pitchFamily="34" charset="0"/>
              <a:cs typeface="Tahoma"/>
            </a:endParaRPr>
          </a:p>
          <a:p>
            <a:pPr marL="206760" marR="201683" indent="462" algn="ctr">
              <a:tabLst>
                <a:tab pos="1504549" algn="l"/>
                <a:tab pos="1831303" algn="l"/>
              </a:tabLst>
            </a:pPr>
            <a:endParaRPr lang="es-PR" sz="1050" b="1" dirty="0">
              <a:solidFill>
                <a:srgbClr val="960000"/>
              </a:solidFill>
              <a:latin typeface="Arial" panose="020B0604020202020204" pitchFamily="34" charset="0"/>
              <a:ea typeface="Times New Roman" panose="02020603050405020304" pitchFamily="18" charset="0"/>
              <a:cs typeface="Arial" panose="020B0604020202020204" pitchFamily="34" charset="0"/>
            </a:endParaRPr>
          </a:p>
          <a:p>
            <a:pPr marL="206760" marR="201683" indent="462" algn="ctr">
              <a:tabLst>
                <a:tab pos="1504549" algn="l"/>
                <a:tab pos="1831303" algn="l"/>
              </a:tabLst>
            </a:pPr>
            <a:r>
              <a:rPr lang="es-PR" sz="4400" dirty="0" err="1">
                <a:solidFill>
                  <a:srgbClr val="960000"/>
                </a:solidFill>
                <a:latin typeface="Arial" panose="020B0604020202020204" pitchFamily="34" charset="0"/>
                <a:ea typeface="Times New Roman" panose="02020603050405020304" pitchFamily="18" charset="0"/>
                <a:cs typeface="Arial" panose="020B0604020202020204" pitchFamily="34" charset="0"/>
              </a:rPr>
              <a:t>Bourgogne</a:t>
            </a:r>
            <a:r>
              <a:rPr lang="en-US" sz="4000" b="1" spc="-4" dirty="0">
                <a:solidFill>
                  <a:schemeClr val="tx1">
                    <a:lumMod val="65000"/>
                    <a:lumOff val="35000"/>
                  </a:schemeClr>
                </a:solidFill>
                <a:latin typeface="Tahoma"/>
                <a:cs typeface="Tahoma"/>
              </a:rPr>
              <a:t> </a:t>
            </a:r>
          </a:p>
          <a:p>
            <a:pPr marL="206760" marR="201683" indent="462" algn="ctr">
              <a:tabLst>
                <a:tab pos="1504549" algn="l"/>
                <a:tab pos="1831303" algn="l"/>
              </a:tabLst>
            </a:pPr>
            <a:r>
              <a:rPr lang="es-PR" sz="4000" b="1" dirty="0" err="1">
                <a:solidFill>
                  <a:srgbClr val="960000"/>
                </a:solidFill>
                <a:latin typeface="Arial" panose="020B0604020202020204" pitchFamily="34" charset="0"/>
                <a:ea typeface="Times New Roman" panose="02020603050405020304" pitchFamily="18" charset="0"/>
                <a:cs typeface="Arial" panose="020B0604020202020204" pitchFamily="34" charset="0"/>
              </a:rPr>
              <a:t>Beaune</a:t>
            </a:r>
            <a:r>
              <a:rPr lang="es-PR" sz="4000" b="1" dirty="0">
                <a:solidFill>
                  <a:srgbClr val="960000"/>
                </a:solidFill>
                <a:latin typeface="Arial" panose="020B0604020202020204" pitchFamily="34" charset="0"/>
                <a:ea typeface="Times New Roman" panose="02020603050405020304" pitchFamily="18" charset="0"/>
                <a:cs typeface="Arial" panose="020B0604020202020204" pitchFamily="34" charset="0"/>
              </a:rPr>
              <a:t> &amp; Cote </a:t>
            </a:r>
            <a:r>
              <a:rPr lang="es-PR" sz="4000" b="1" dirty="0" err="1">
                <a:solidFill>
                  <a:srgbClr val="960000"/>
                </a:solidFill>
                <a:latin typeface="Arial" panose="020B0604020202020204" pitchFamily="34" charset="0"/>
                <a:ea typeface="Times New Roman" panose="02020603050405020304" pitchFamily="18" charset="0"/>
                <a:cs typeface="Arial" panose="020B0604020202020204" pitchFamily="34" charset="0"/>
              </a:rPr>
              <a:t>Nuits</a:t>
            </a:r>
            <a:endParaRPr lang="en-US" sz="4000" b="1" spc="-4" dirty="0">
              <a:solidFill>
                <a:schemeClr val="tx1">
                  <a:lumMod val="65000"/>
                  <a:lumOff val="35000"/>
                </a:schemeClr>
              </a:solidFill>
              <a:latin typeface="Tahoma"/>
              <a:cs typeface="Tahoma"/>
            </a:endParaRPr>
          </a:p>
          <a:p>
            <a:pPr marL="206760" marR="201683" indent="462" algn="ctr">
              <a:tabLst>
                <a:tab pos="1504549" algn="l"/>
                <a:tab pos="1831303" algn="l"/>
              </a:tabLst>
            </a:pPr>
            <a:endParaRPr sz="2616" dirty="0">
              <a:latin typeface="Tahoma"/>
              <a:cs typeface="Tahoma"/>
            </a:endParaRPr>
          </a:p>
        </p:txBody>
      </p:sp>
      <p:pic>
        <p:nvPicPr>
          <p:cNvPr id="10" name="Picture 9">
            <a:extLst>
              <a:ext uri="{FF2B5EF4-FFF2-40B4-BE49-F238E27FC236}">
                <a16:creationId xmlns:a16="http://schemas.microsoft.com/office/drawing/2014/main" id="{9E03CB4A-B170-DFBE-22AA-42B0FD033FA8}"/>
              </a:ext>
            </a:extLst>
          </p:cNvPr>
          <p:cNvPicPr>
            <a:picLocks noChangeAspect="1"/>
          </p:cNvPicPr>
          <p:nvPr/>
        </p:nvPicPr>
        <p:blipFill>
          <a:blip r:embed="rId3"/>
          <a:stretch>
            <a:fillRect/>
          </a:stretch>
        </p:blipFill>
        <p:spPr>
          <a:xfrm>
            <a:off x="7706591" y="286424"/>
            <a:ext cx="1812799" cy="2277406"/>
          </a:xfrm>
          <a:prstGeom prst="rect">
            <a:avLst/>
          </a:prstGeom>
        </p:spPr>
      </p:pic>
      <p:sp>
        <p:nvSpPr>
          <p:cNvPr id="3" name="Rectangle 2"/>
          <p:cNvSpPr/>
          <p:nvPr/>
        </p:nvSpPr>
        <p:spPr>
          <a:xfrm>
            <a:off x="-270456" y="7289442"/>
            <a:ext cx="3206840" cy="293607"/>
          </a:xfrm>
          <a:prstGeom prst="rect">
            <a:avLst/>
          </a:prstGeom>
        </p:spPr>
        <p:txBody>
          <a:bodyPr wrap="square">
            <a:spAutoFit/>
          </a:bodyPr>
          <a:lstStyle/>
          <a:p>
            <a:pPr marL="707507">
              <a:tabLst>
                <a:tab pos="874115" algn="l"/>
              </a:tabLst>
            </a:pPr>
            <a:r>
              <a:rPr lang="en-US" sz="1308" dirty="0">
                <a:solidFill>
                  <a:schemeClr val="tx1">
                    <a:lumMod val="65000"/>
                    <a:lumOff val="35000"/>
                  </a:schemeClr>
                </a:solidFill>
                <a:latin typeface="Arial" panose="020B0604020202020204" pitchFamily="34" charset="0"/>
                <a:cs typeface="Arial" panose="020B0604020202020204" pitchFamily="34" charset="0"/>
              </a:rPr>
              <a:t>J. Cimadevilla – Nov. /22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60ABAA26-BFE8-251D-8DDF-13A6ECB17AD1}"/>
              </a:ext>
            </a:extLst>
          </p:cNvPr>
          <p:cNvSpPr txBox="1"/>
          <p:nvPr/>
        </p:nvSpPr>
        <p:spPr>
          <a:xfrm>
            <a:off x="1242812" y="360019"/>
            <a:ext cx="5871991"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Varietales</a:t>
            </a:r>
          </a:p>
        </p:txBody>
      </p:sp>
      <p:sp>
        <p:nvSpPr>
          <p:cNvPr id="4" name="Rectangle 1">
            <a:extLst>
              <a:ext uri="{FF2B5EF4-FFF2-40B4-BE49-F238E27FC236}">
                <a16:creationId xmlns:a16="http://schemas.microsoft.com/office/drawing/2014/main" id="{55EE2CE1-7268-6C11-8EF1-052D52F7EA9C}"/>
              </a:ext>
            </a:extLst>
          </p:cNvPr>
          <p:cNvSpPr>
            <a:spLocks noChangeArrowheads="1"/>
          </p:cNvSpPr>
          <p:nvPr/>
        </p:nvSpPr>
        <p:spPr bwMode="auto">
          <a:xfrm>
            <a:off x="1242812" y="2900522"/>
            <a:ext cx="7714158" cy="22179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lang="es-PR" sz="3200" b="1" dirty="0" err="1">
                <a:solidFill>
                  <a:schemeClr val="accent6">
                    <a:lumMod val="75000"/>
                  </a:schemeClr>
                </a:solidFill>
                <a:latin typeface="Arial" panose="020B0604020202020204" pitchFamily="34" charset="0"/>
                <a:cs typeface="Arial" panose="020B0604020202020204" pitchFamily="34" charset="0"/>
              </a:rPr>
              <a:t>Pinot</a:t>
            </a:r>
            <a:r>
              <a:rPr lang="es-PR" sz="3200" b="1" dirty="0">
                <a:solidFill>
                  <a:schemeClr val="accent6">
                    <a:lumMod val="75000"/>
                  </a:schemeClr>
                </a:solidFill>
                <a:latin typeface="Arial" panose="020B0604020202020204" pitchFamily="34" charset="0"/>
                <a:cs typeface="Arial" panose="020B0604020202020204" pitchFamily="34" charset="0"/>
              </a:rPr>
              <a:t> </a:t>
            </a:r>
            <a:r>
              <a:rPr lang="es-PR" sz="3200" b="1" dirty="0" err="1">
                <a:solidFill>
                  <a:schemeClr val="accent6">
                    <a:lumMod val="75000"/>
                  </a:schemeClr>
                </a:solidFill>
                <a:latin typeface="Arial" panose="020B0604020202020204" pitchFamily="34" charset="0"/>
                <a:cs typeface="Arial" panose="020B0604020202020204" pitchFamily="34" charset="0"/>
              </a:rPr>
              <a:t>Noir</a:t>
            </a:r>
            <a:endParaRPr lang="es-PR" sz="3200" u="sng" dirty="0">
              <a:solidFill>
                <a:srgbClr val="9E000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200" b="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u="none" strike="noStrike" cap="none" normalizeH="0" baseline="0" dirty="0">
                <a:ln>
                  <a:noFill/>
                </a:ln>
                <a:solidFill>
                  <a:srgbClr val="202124"/>
                </a:solidFill>
                <a:effectLst/>
                <a:latin typeface="Arial" panose="020B0604020202020204" pitchFamily="34" charset="0"/>
                <a:cs typeface="Arial" panose="020B0604020202020204" pitchFamily="34" charset="0"/>
              </a:rPr>
              <a:t>El vino tinto de </a:t>
            </a:r>
            <a:r>
              <a:rPr kumimoji="0" lang="es-ES" altLang="en-US" sz="2000" b="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u="none" strike="noStrike" cap="none" normalizeH="0" baseline="0" dirty="0">
                <a:ln>
                  <a:noFill/>
                </a:ln>
                <a:solidFill>
                  <a:srgbClr val="202124"/>
                </a:solidFill>
                <a:effectLst/>
                <a:latin typeface="Arial" panose="020B0604020202020204" pitchFamily="34" charset="0"/>
                <a:cs typeface="Arial" panose="020B0604020202020204" pitchFamily="34" charset="0"/>
              </a:rPr>
              <a:t> es de color rubí liso con un toque de reflejos malva. La nariz es sencilla (</a:t>
            </a:r>
            <a:r>
              <a:rPr kumimoji="0" lang="es-ES" altLang="en-US" sz="2000" b="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pequeños frutos rojos y notas de animal, humus y sotobosque</a:t>
            </a:r>
            <a:r>
              <a:rPr kumimoji="0" lang="es-ES" altLang="en-US" sz="2000" b="0" u="none" strike="noStrike" cap="none" normalizeH="0" baseline="0" dirty="0">
                <a:ln>
                  <a:noFill/>
                </a:ln>
                <a:solidFill>
                  <a:srgbClr val="202124"/>
                </a:solidFill>
                <a:effectLst/>
                <a:latin typeface="Arial" panose="020B0604020202020204" pitchFamily="34" charset="0"/>
                <a:cs typeface="Arial" panose="020B0604020202020204" pitchFamily="34" charset="0"/>
              </a:rPr>
              <a:t>), y preludia un paladar redondo y seductor con el grado justo de acidez para asegurar un cierto potencial de guarda. Su textura es firme sin severidad.</a:t>
            </a:r>
            <a:endPar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28EFD3DD-E325-4DAA-5B18-527A0D043796}"/>
              </a:ext>
            </a:extLst>
          </p:cNvPr>
          <p:cNvSpPr>
            <a:spLocks noChangeArrowheads="1"/>
          </p:cNvSpPr>
          <p:nvPr/>
        </p:nvSpPr>
        <p:spPr bwMode="auto">
          <a:xfrm>
            <a:off x="1242812" y="5442372"/>
            <a:ext cx="7714158" cy="191014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lang="es-PR" sz="3200" b="1" dirty="0">
                <a:solidFill>
                  <a:schemeClr val="accent6">
                    <a:lumMod val="75000"/>
                  </a:schemeClr>
                </a:solidFill>
                <a:latin typeface="Arial" panose="020B0604020202020204" pitchFamily="34" charset="0"/>
                <a:cs typeface="Arial" panose="020B0604020202020204" pitchFamily="34" charset="0"/>
              </a:rPr>
              <a:t>Chardonnay</a:t>
            </a:r>
            <a:endParaRPr kumimoji="0" lang="es-ES" altLang="en-US" sz="2000" b="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2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blanco tiene color dorado intenso, vivacidad y brillo.  El </a:t>
            </a:r>
            <a:r>
              <a:rPr lang="es-ES" altLang="en-US" sz="2000" dirty="0">
                <a:solidFill>
                  <a:srgbClr val="202124"/>
                </a:solidFill>
                <a:latin typeface="Arial" panose="020B0604020202020204" pitchFamily="34" charset="0"/>
                <a:cs typeface="Arial" panose="020B0604020202020204" pitchFamily="34" charset="0"/>
              </a:rPr>
              <a:t>vino</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presenta cítricos y hierba recién cortada. Redondo y flexible, tiene un buen respaldo de la acidez.  Encanta el paladar con su fruta más un toque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mineralidad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finaliza, con avellana.</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C1530DB-9F76-7156-0D31-F139F7F8AEC8}"/>
              </a:ext>
            </a:extLst>
          </p:cNvPr>
          <p:cNvSpPr txBox="1"/>
          <p:nvPr/>
        </p:nvSpPr>
        <p:spPr>
          <a:xfrm>
            <a:off x="1162318" y="1099268"/>
            <a:ext cx="8085853"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2000" dirty="0">
                <a:solidFill>
                  <a:srgbClr val="202124"/>
                </a:solidFill>
                <a:latin typeface="Arial" panose="020B0604020202020204" pitchFamily="34" charset="0"/>
                <a:cs typeface="Arial" panose="020B0604020202020204" pitchFamily="34" charset="0"/>
              </a:rPr>
              <a:t>L</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os viticultores de Borgoña utilizaban la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proporción de piedra caliza </a:t>
            </a:r>
            <a:r>
              <a:rPr lang="es-ES" altLang="en-US" sz="2000" b="1" dirty="0">
                <a:solidFill>
                  <a:srgbClr val="202124"/>
                </a:solidFill>
                <a:latin typeface="Arial" panose="020B0604020202020204" pitchFamily="34" charset="0"/>
                <a:cs typeface="Arial" panose="020B0604020202020204" pitchFamily="34" charset="0"/>
              </a:rPr>
              <a:t>a</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marga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como guía para determinar la vid más adecuada.  Si el área tenía una alta concentración de marga, se plantaba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El Chardonnay crecería </a:t>
            </a:r>
            <a:r>
              <a:rPr lang="es-ES" altLang="en-US" sz="2000" dirty="0">
                <a:solidFill>
                  <a:srgbClr val="202124"/>
                </a:solidFill>
                <a:latin typeface="Arial" panose="020B0604020202020204" pitchFamily="34" charset="0"/>
                <a:cs typeface="Arial" panose="020B0604020202020204" pitchFamily="34" charset="0"/>
              </a:rPr>
              <a:t>mejor en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viñedos dominados por piedra caliza.</a:t>
            </a:r>
          </a:p>
        </p:txBody>
      </p:sp>
    </p:spTree>
    <p:extLst>
      <p:ext uri="{BB962C8B-B14F-4D97-AF65-F5344CB8AC3E}">
        <p14:creationId xmlns:p14="http://schemas.microsoft.com/office/powerpoint/2010/main" val="22016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TextBox 3">
            <a:extLst>
              <a:ext uri="{FF2B5EF4-FFF2-40B4-BE49-F238E27FC236}">
                <a16:creationId xmlns:a16="http://schemas.microsoft.com/office/drawing/2014/main" id="{244FA70A-B778-C325-BA45-8805F206548E}"/>
              </a:ext>
            </a:extLst>
          </p:cNvPr>
          <p:cNvSpPr txBox="1"/>
          <p:nvPr/>
        </p:nvSpPr>
        <p:spPr>
          <a:xfrm>
            <a:off x="1218364" y="353680"/>
            <a:ext cx="3203165" cy="707886"/>
          </a:xfrm>
          <a:prstGeom prst="rect">
            <a:avLst/>
          </a:prstGeom>
          <a:noFill/>
        </p:spPr>
        <p:txBody>
          <a:bodyPr wrap="square">
            <a:spAutoFit/>
          </a:bodyPr>
          <a:lstStyle/>
          <a:p>
            <a:r>
              <a:rPr lang="es-PR" sz="4000" b="1" spc="-5" dirty="0">
                <a:solidFill>
                  <a:schemeClr val="bg1"/>
                </a:solidFill>
                <a:highlight>
                  <a:srgbClr val="960000"/>
                </a:highlight>
                <a:latin typeface="Arial Black" panose="020B0A04020102020204" pitchFamily="34" charset="0"/>
                <a:cs typeface="Arial" panose="020B0604020202020204" pitchFamily="34" charset="0"/>
              </a:rPr>
              <a:t>Cote </a:t>
            </a:r>
            <a:r>
              <a:rPr lang="es-PR" sz="4000" b="1" spc="-5" dirty="0" err="1">
                <a:solidFill>
                  <a:schemeClr val="bg1"/>
                </a:solidFill>
                <a:highlight>
                  <a:srgbClr val="960000"/>
                </a:highlight>
                <a:latin typeface="Arial Black" panose="020B0A04020102020204" pitchFamily="34" charset="0"/>
                <a:cs typeface="Arial" panose="020B0604020202020204" pitchFamily="34" charset="0"/>
              </a:rPr>
              <a:t>d’Or</a:t>
            </a:r>
            <a:endParaRPr lang="en-US" sz="4000" dirty="0">
              <a:solidFill>
                <a:schemeClr val="bg1"/>
              </a:solidFill>
              <a:highlight>
                <a:srgbClr val="960000"/>
              </a:highlight>
              <a:latin typeface="Arial Black" panose="020B0A04020102020204" pitchFamily="34" charset="0"/>
            </a:endParaRPr>
          </a:p>
        </p:txBody>
      </p:sp>
      <p:sp>
        <p:nvSpPr>
          <p:cNvPr id="8" name="TextBox 7">
            <a:extLst>
              <a:ext uri="{FF2B5EF4-FFF2-40B4-BE49-F238E27FC236}">
                <a16:creationId xmlns:a16="http://schemas.microsoft.com/office/drawing/2014/main" id="{969448A8-4E8B-8272-B752-5ACEE93CA005}"/>
              </a:ext>
            </a:extLst>
          </p:cNvPr>
          <p:cNvSpPr txBox="1"/>
          <p:nvPr/>
        </p:nvSpPr>
        <p:spPr>
          <a:xfrm>
            <a:off x="1218364" y="1303614"/>
            <a:ext cx="8117006"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Una estrecha franja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5 km (3 mi.) de ancho y una extensión de 25 km (16 mi.) </a:t>
            </a:r>
            <a:r>
              <a:rPr lang="es-ES" altLang="en-US" sz="2000" dirty="0">
                <a:solidFill>
                  <a:srgbClr val="202124"/>
                </a:solidFill>
                <a:latin typeface="Arial" panose="020B0604020202020204" pitchFamily="34" charset="0"/>
                <a:cs typeface="Arial" panose="020B0604020202020204" pitchFamily="34" charset="0"/>
              </a:rPr>
              <a:t>es l</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principal área de viñedos de la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Tiene casi el mismo tamaño y forma que su contraparte del norte, la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Juntos, forman la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Famoso por producir algunos de los vinos blancos más caros del mundo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 al sur), también, de los mejores vinos tintos de Borgoña,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Pommard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el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grand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al norte</a:t>
            </a:r>
            <a:r>
              <a:rPr lang="es-ES" altLang="en-US" sz="2000" dirty="0">
                <a:solidFill>
                  <a:srgbClr val="202124"/>
                </a:solidFill>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4AD50AC-6B8C-BB1F-0CEF-93C2391736C8}"/>
              </a:ext>
            </a:extLst>
          </p:cNvPr>
          <p:cNvSpPr txBox="1"/>
          <p:nvPr/>
        </p:nvSpPr>
        <p:spPr>
          <a:xfrm>
            <a:off x="1218364" y="4837570"/>
            <a:ext cx="8234341"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En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2017</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 los productores de la denominación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Régionale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les concedió el nombre amplio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sus vinos se convirtieron así en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Identifiés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dentro de la AOC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Régionale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limitada a áreas geográficas específicas dentro de la Denominación Borgoña.</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DB1F3232-DC2E-40F1-2E04-5F9B4F7FD6C7}"/>
              </a:ext>
            </a:extLst>
          </p:cNvPr>
          <p:cNvSpPr/>
          <p:nvPr/>
        </p:nvSpPr>
        <p:spPr>
          <a:xfrm>
            <a:off x="1084209" y="4761927"/>
            <a:ext cx="8368496" cy="1782502"/>
          </a:xfrm>
          <a:prstGeom prst="roundRect">
            <a:avLst/>
          </a:prstGeom>
          <a:solidFill>
            <a:srgbClr val="92D050">
              <a:alpha val="1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79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10" name="Picture 9">
            <a:extLst>
              <a:ext uri="{FF2B5EF4-FFF2-40B4-BE49-F238E27FC236}">
                <a16:creationId xmlns:a16="http://schemas.microsoft.com/office/drawing/2014/main" id="{D29D660F-81BE-76F3-961B-B08FE832CC7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0000"/>
                    </a14:imgEffect>
                    <a14:imgEffect>
                      <a14:brightnessContrast bright="-5000" contrast="5000"/>
                    </a14:imgEffect>
                  </a14:imgLayer>
                </a14:imgProps>
              </a:ext>
            </a:extLst>
          </a:blip>
          <a:stretch>
            <a:fillRect/>
          </a:stretch>
        </p:blipFill>
        <p:spPr>
          <a:xfrm>
            <a:off x="1232714" y="1054113"/>
            <a:ext cx="8349027" cy="6472982"/>
          </a:xfrm>
          <a:prstGeom prst="rect">
            <a:avLst/>
          </a:prstGeom>
        </p:spPr>
      </p:pic>
      <p:sp>
        <p:nvSpPr>
          <p:cNvPr id="11" name="TextBox 10">
            <a:extLst>
              <a:ext uri="{FF2B5EF4-FFF2-40B4-BE49-F238E27FC236}">
                <a16:creationId xmlns:a16="http://schemas.microsoft.com/office/drawing/2014/main" id="{5B59A469-5F22-7ECA-49B5-CC3EF458BF5B}"/>
              </a:ext>
            </a:extLst>
          </p:cNvPr>
          <p:cNvSpPr txBox="1"/>
          <p:nvPr/>
        </p:nvSpPr>
        <p:spPr>
          <a:xfrm>
            <a:off x="1411254" y="365621"/>
            <a:ext cx="8170487"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Cote </a:t>
            </a:r>
            <a:r>
              <a:rPr lang="es-PR" sz="3200" b="1" dirty="0" err="1">
                <a:solidFill>
                  <a:srgbClr val="960000"/>
                </a:solidFill>
                <a:latin typeface="Arial" panose="020B0604020202020204" pitchFamily="34" charset="0"/>
                <a:cs typeface="Arial" panose="020B0604020202020204" pitchFamily="34" charset="0"/>
              </a:rPr>
              <a:t>d’Or</a:t>
            </a:r>
            <a:r>
              <a:rPr lang="es-PR" sz="3200" b="1" dirty="0">
                <a:solidFill>
                  <a:srgbClr val="960000"/>
                </a:solidFill>
                <a:latin typeface="Arial" panose="020B0604020202020204" pitchFamily="34" charset="0"/>
                <a:cs typeface="Arial" panose="020B0604020202020204" pitchFamily="34" charset="0"/>
              </a:rPr>
              <a:t> = </a:t>
            </a:r>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Nuits</a:t>
            </a:r>
            <a:r>
              <a:rPr lang="es-PR" sz="2800" dirty="0">
                <a:solidFill>
                  <a:srgbClr val="960000"/>
                </a:solidFill>
                <a:latin typeface="Arial" panose="020B0604020202020204" pitchFamily="34" charset="0"/>
                <a:cs typeface="Arial" panose="020B0604020202020204" pitchFamily="34" charset="0"/>
              </a:rPr>
              <a:t> + Cote de </a:t>
            </a:r>
            <a:r>
              <a:rPr lang="es-PR" sz="2800" dirty="0" err="1">
                <a:solidFill>
                  <a:srgbClr val="960000"/>
                </a:solidFill>
                <a:latin typeface="Arial" panose="020B0604020202020204" pitchFamily="34" charset="0"/>
                <a:cs typeface="Arial" panose="020B0604020202020204" pitchFamily="34" charset="0"/>
              </a:rPr>
              <a:t>Beaune</a:t>
            </a:r>
            <a:endParaRPr lang="es-PR" sz="3200" dirty="0">
              <a:solidFill>
                <a:srgbClr val="96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5AD451A-3843-1B0F-FF9E-07AACBEB76B0}"/>
              </a:ext>
            </a:extLst>
          </p:cNvPr>
          <p:cNvPicPr>
            <a:picLocks noChangeAspect="1"/>
          </p:cNvPicPr>
          <p:nvPr/>
        </p:nvPicPr>
        <p:blipFill>
          <a:blip r:embed="rId8"/>
          <a:stretch>
            <a:fillRect/>
          </a:stretch>
        </p:blipFill>
        <p:spPr>
          <a:xfrm>
            <a:off x="7069540" y="6919880"/>
            <a:ext cx="2512202" cy="607215"/>
          </a:xfrm>
          <a:prstGeom prst="rect">
            <a:avLst/>
          </a:prstGeom>
        </p:spPr>
      </p:pic>
    </p:spTree>
    <p:extLst>
      <p:ext uri="{BB962C8B-B14F-4D97-AF65-F5344CB8AC3E}">
        <p14:creationId xmlns:p14="http://schemas.microsoft.com/office/powerpoint/2010/main" val="422096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0D5E1F86-B7FE-14BD-762B-B549D371DDC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1078745" y="1333930"/>
            <a:ext cx="8170486" cy="5695888"/>
          </a:xfrm>
          <a:prstGeom prst="rect">
            <a:avLst/>
          </a:prstGeom>
        </p:spPr>
      </p:pic>
      <p:sp>
        <p:nvSpPr>
          <p:cNvPr id="6" name="TextBox 5">
            <a:extLst>
              <a:ext uri="{FF2B5EF4-FFF2-40B4-BE49-F238E27FC236}">
                <a16:creationId xmlns:a16="http://schemas.microsoft.com/office/drawing/2014/main" id="{89E3C5BB-2B71-03F0-3787-10321CEFBBDE}"/>
              </a:ext>
            </a:extLst>
          </p:cNvPr>
          <p:cNvSpPr txBox="1"/>
          <p:nvPr/>
        </p:nvSpPr>
        <p:spPr>
          <a:xfrm>
            <a:off x="1411254" y="365621"/>
            <a:ext cx="8170487"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Cote </a:t>
            </a:r>
            <a:r>
              <a:rPr lang="es-PR" sz="3200" b="1" dirty="0" err="1">
                <a:solidFill>
                  <a:srgbClr val="960000"/>
                </a:solidFill>
                <a:latin typeface="Arial" panose="020B0604020202020204" pitchFamily="34" charset="0"/>
                <a:cs typeface="Arial" panose="020B0604020202020204" pitchFamily="34" charset="0"/>
              </a:rPr>
              <a:t>d’Or</a:t>
            </a:r>
            <a:r>
              <a:rPr lang="es-PR" sz="3200" b="1" dirty="0">
                <a:solidFill>
                  <a:srgbClr val="960000"/>
                </a:solidFill>
                <a:latin typeface="Arial" panose="020B0604020202020204" pitchFamily="34" charset="0"/>
                <a:cs typeface="Arial" panose="020B0604020202020204" pitchFamily="34" charset="0"/>
              </a:rPr>
              <a:t> = </a:t>
            </a:r>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Nuits</a:t>
            </a:r>
            <a:r>
              <a:rPr lang="es-PR" sz="2800" dirty="0">
                <a:solidFill>
                  <a:srgbClr val="960000"/>
                </a:solidFill>
                <a:latin typeface="Arial" panose="020B0604020202020204" pitchFamily="34" charset="0"/>
                <a:cs typeface="Arial" panose="020B0604020202020204" pitchFamily="34" charset="0"/>
              </a:rPr>
              <a:t> + Cote de </a:t>
            </a:r>
            <a:r>
              <a:rPr lang="es-PR" sz="2800" dirty="0" err="1">
                <a:solidFill>
                  <a:srgbClr val="960000"/>
                </a:solidFill>
                <a:latin typeface="Arial" panose="020B0604020202020204" pitchFamily="34" charset="0"/>
                <a:cs typeface="Arial" panose="020B0604020202020204" pitchFamily="34" charset="0"/>
              </a:rPr>
              <a:t>Beaune</a:t>
            </a:r>
            <a:endParaRPr lang="es-PR" sz="3200" dirty="0">
              <a:solidFill>
                <a:srgbClr val="9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86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2" name="Picture 1">
            <a:extLst>
              <a:ext uri="{FF2B5EF4-FFF2-40B4-BE49-F238E27FC236}">
                <a16:creationId xmlns:a16="http://schemas.microsoft.com/office/drawing/2014/main" id="{3655033A-1C0C-7A98-44A6-0546BC46DB1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1151907" y="1020764"/>
            <a:ext cx="8533224" cy="6351005"/>
          </a:xfrm>
          <a:prstGeom prst="rect">
            <a:avLst/>
          </a:prstGeom>
        </p:spPr>
      </p:pic>
      <p:sp>
        <p:nvSpPr>
          <p:cNvPr id="4" name="TextBox 3">
            <a:extLst>
              <a:ext uri="{FF2B5EF4-FFF2-40B4-BE49-F238E27FC236}">
                <a16:creationId xmlns:a16="http://schemas.microsoft.com/office/drawing/2014/main" id="{1A60F0DA-9B3B-647D-07E5-470368DD20F7}"/>
              </a:ext>
            </a:extLst>
          </p:cNvPr>
          <p:cNvSpPr txBox="1"/>
          <p:nvPr/>
        </p:nvSpPr>
        <p:spPr>
          <a:xfrm>
            <a:off x="1327165" y="344055"/>
            <a:ext cx="4301739" cy="642035"/>
          </a:xfrm>
          <a:prstGeom prst="rect">
            <a:avLst/>
          </a:prstGeom>
          <a:noFill/>
        </p:spPr>
        <p:txBody>
          <a:bodyPr wrap="square">
            <a:spAutoFit/>
          </a:bodyPr>
          <a:lstStyle/>
          <a:p>
            <a:pPr marL="0" marR="0">
              <a:lnSpc>
                <a:spcPct val="107000"/>
              </a:lnSpc>
              <a:spcBef>
                <a:spcPts val="750"/>
              </a:spcBef>
              <a:spcAft>
                <a:spcPts val="1200"/>
              </a:spcAft>
            </a:pPr>
            <a:r>
              <a:rPr lang="es-PR" sz="36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Côtes</a:t>
            </a:r>
            <a:r>
              <a:rPr lang="es-PR" sz="36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de </a:t>
            </a:r>
            <a:r>
              <a:rPr lang="es-PR" sz="3600" dirty="0" err="1">
                <a:solidFill>
                  <a:srgbClr val="960000"/>
                </a:solidFill>
                <a:latin typeface="Arial" panose="020B0604020202020204" pitchFamily="34" charset="0"/>
                <a:ea typeface="Times New Roman" panose="02020603050405020304" pitchFamily="18" charset="0"/>
                <a:cs typeface="Arial" panose="020B0604020202020204" pitchFamily="34" charset="0"/>
              </a:rPr>
              <a:t>Beaune</a:t>
            </a:r>
            <a:endParaRPr lang="es-PR" sz="3600" dirty="0">
              <a:solidFill>
                <a:srgbClr val="96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362C8E13-5271-5E9A-8D22-1CCA443F0E3A}"/>
              </a:ext>
            </a:extLst>
          </p:cNvPr>
          <p:cNvSpPr/>
          <p:nvPr/>
        </p:nvSpPr>
        <p:spPr>
          <a:xfrm>
            <a:off x="7551782" y="3240913"/>
            <a:ext cx="1354711" cy="173620"/>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520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9" name="TextBox 8">
            <a:extLst>
              <a:ext uri="{FF2B5EF4-FFF2-40B4-BE49-F238E27FC236}">
                <a16:creationId xmlns:a16="http://schemas.microsoft.com/office/drawing/2014/main" id="{541A6B7F-49E7-143F-50F5-4950FF520DAC}"/>
              </a:ext>
            </a:extLst>
          </p:cNvPr>
          <p:cNvSpPr txBox="1"/>
          <p:nvPr/>
        </p:nvSpPr>
        <p:spPr>
          <a:xfrm>
            <a:off x="1327165" y="344055"/>
            <a:ext cx="8188310" cy="642035"/>
          </a:xfrm>
          <a:prstGeom prst="rect">
            <a:avLst/>
          </a:prstGeom>
          <a:noFill/>
        </p:spPr>
        <p:txBody>
          <a:bodyPr wrap="square">
            <a:spAutoFit/>
          </a:bodyPr>
          <a:lstStyle/>
          <a:p>
            <a:pPr marL="0" marR="0">
              <a:lnSpc>
                <a:spcPct val="107000"/>
              </a:lnSpc>
              <a:spcBef>
                <a:spcPts val="750"/>
              </a:spcBef>
              <a:spcAft>
                <a:spcPts val="1200"/>
              </a:spcAft>
            </a:pPr>
            <a:r>
              <a:rPr lang="es-PR" sz="3600" b="1" dirty="0">
                <a:solidFill>
                  <a:srgbClr val="960000"/>
                </a:solidFill>
                <a:latin typeface="Arial" panose="020B0604020202020204" pitchFamily="34" charset="0"/>
                <a:ea typeface="Times New Roman" panose="02020603050405020304" pitchFamily="18" charset="0"/>
                <a:cs typeface="Arial" panose="020B0604020202020204" pitchFamily="34" charset="0"/>
              </a:rPr>
              <a:t>8</a:t>
            </a:r>
            <a:r>
              <a:rPr lang="es-PR" sz="3600" b="1"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tipos de AOC </a:t>
            </a:r>
            <a:r>
              <a:rPr lang="es-PR" sz="28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(AOP) en </a:t>
            </a:r>
            <a:r>
              <a:rPr lang="es-PR" sz="28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Côtes</a:t>
            </a:r>
            <a:r>
              <a:rPr lang="es-PR" sz="28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de </a:t>
            </a:r>
            <a:r>
              <a:rPr lang="es-PR" sz="2800" dirty="0" err="1">
                <a:solidFill>
                  <a:srgbClr val="960000"/>
                </a:solidFill>
                <a:latin typeface="Arial" panose="020B0604020202020204" pitchFamily="34" charset="0"/>
                <a:ea typeface="Times New Roman" panose="02020603050405020304" pitchFamily="18" charset="0"/>
                <a:cs typeface="Arial" panose="020B0604020202020204" pitchFamily="34" charset="0"/>
              </a:rPr>
              <a:t>Beaune</a:t>
            </a:r>
            <a:endParaRPr lang="es-PR" sz="2800" dirty="0">
              <a:solidFill>
                <a:srgbClr val="96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2755E08F-1702-534B-28B3-A3C937476203}"/>
              </a:ext>
            </a:extLst>
          </p:cNvPr>
          <p:cNvPicPr>
            <a:picLocks noChangeAspect="1"/>
          </p:cNvPicPr>
          <p:nvPr/>
        </p:nvPicPr>
        <p:blipFill>
          <a:blip r:embed="rId6"/>
          <a:stretch>
            <a:fillRect/>
          </a:stretch>
        </p:blipFill>
        <p:spPr>
          <a:xfrm>
            <a:off x="8204196" y="5163575"/>
            <a:ext cx="1595536" cy="1602596"/>
          </a:xfrm>
          <a:prstGeom prst="rect">
            <a:avLst/>
          </a:prstGeom>
        </p:spPr>
      </p:pic>
      <p:sp>
        <p:nvSpPr>
          <p:cNvPr id="2" name="TextBox 1">
            <a:extLst>
              <a:ext uri="{FF2B5EF4-FFF2-40B4-BE49-F238E27FC236}">
                <a16:creationId xmlns:a16="http://schemas.microsoft.com/office/drawing/2014/main" id="{C67C3CB1-5443-9DFA-28F2-B3B813F40F2E}"/>
              </a:ext>
            </a:extLst>
          </p:cNvPr>
          <p:cNvSpPr txBox="1"/>
          <p:nvPr/>
        </p:nvSpPr>
        <p:spPr>
          <a:xfrm>
            <a:off x="1327162" y="1804329"/>
            <a:ext cx="7771675" cy="397738"/>
          </a:xfrm>
          <a:prstGeom prst="rect">
            <a:avLst/>
          </a:prstGeom>
          <a:noFill/>
        </p:spPr>
        <p:txBody>
          <a:bodyPr wrap="square">
            <a:spAutoFit/>
          </a:bodyPr>
          <a:lstStyle/>
          <a:p>
            <a:pPr>
              <a:lnSpc>
                <a:spcPct val="107000"/>
              </a:lnSpc>
              <a:spcBef>
                <a:spcPts val="750"/>
              </a:spcBef>
              <a:spcAft>
                <a:spcPts val="750"/>
              </a:spcAft>
            </a:pPr>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Côtes</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de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Beaune</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Villages</a:t>
            </a:r>
            <a:r>
              <a:rPr lang="es-PR" sz="16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  </a:t>
            </a:r>
            <a:r>
              <a:rPr lang="es-PR" sz="20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Abarca </a:t>
            </a:r>
            <a:r>
              <a:rPr lang="es-ES" altLang="en-US" sz="2000" dirty="0">
                <a:solidFill>
                  <a:srgbClr val="202124"/>
                </a:solidFill>
                <a:latin typeface="Arial Narrow" panose="020B0606020202030204" pitchFamily="34" charset="0"/>
              </a:rPr>
              <a:t>18 pueblos del distrito</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5B0B35C-1055-D0F2-3365-7A57E74C8E00}"/>
              </a:ext>
            </a:extLst>
          </p:cNvPr>
          <p:cNvSpPr txBox="1"/>
          <p:nvPr/>
        </p:nvSpPr>
        <p:spPr>
          <a:xfrm>
            <a:off x="1327159" y="4353880"/>
            <a:ext cx="7771677" cy="551048"/>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Premier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ES" altLang="en-US" sz="2000" dirty="0">
                <a:solidFill>
                  <a:srgbClr val="202124"/>
                </a:solidFill>
                <a:latin typeface="inherit"/>
              </a:rPr>
              <a:t> </a:t>
            </a:r>
            <a:r>
              <a:rPr lang="es-ES" altLang="en-US" sz="2000" dirty="0">
                <a:solidFill>
                  <a:srgbClr val="202124"/>
                </a:solidFill>
                <a:latin typeface="Arial Narrow" panose="020B0606020202030204" pitchFamily="34" charset="0"/>
                <a:cs typeface="Arial" panose="020B0604020202020204" pitchFamily="34" charset="0"/>
              </a:rPr>
              <a:t>- Mezcla de varios viñedos Premier </a:t>
            </a:r>
            <a:r>
              <a:rPr lang="es-ES" altLang="en-US" sz="2000" dirty="0" err="1">
                <a:solidFill>
                  <a:srgbClr val="202124"/>
                </a:solidFill>
                <a:latin typeface="Arial Narrow" panose="020B0606020202030204" pitchFamily="34" charset="0"/>
                <a:cs typeface="Arial" panose="020B0604020202020204" pitchFamily="34" charset="0"/>
              </a:rPr>
              <a:t>Cru</a:t>
            </a:r>
            <a:r>
              <a:rPr lang="es-PR" sz="2000" b="1"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CAF1860-5D4A-84B8-9803-2DD6A08677DE}"/>
              </a:ext>
            </a:extLst>
          </p:cNvPr>
          <p:cNvSpPr txBox="1"/>
          <p:nvPr/>
        </p:nvSpPr>
        <p:spPr>
          <a:xfrm>
            <a:off x="1327160" y="5515889"/>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Grand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dirty="0">
                <a:solidFill>
                  <a:srgbClr val="252A2F"/>
                </a:solidFill>
                <a:latin typeface="Arial Narrow" panose="020B0606020202030204" pitchFamily="34" charset="0"/>
                <a:ea typeface="Times New Roman" panose="02020603050405020304" pitchFamily="18" charset="0"/>
                <a:cs typeface="Arial" panose="020B0604020202020204" pitchFamily="34" charset="0"/>
              </a:rPr>
              <a:t>- L</a:t>
            </a:r>
            <a:r>
              <a:rPr lang="es-PR" sz="20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os </a:t>
            </a:r>
            <a:r>
              <a:rPr lang="es-ES" altLang="en-US" sz="2000" dirty="0" err="1">
                <a:solidFill>
                  <a:srgbClr val="202124"/>
                </a:solidFill>
                <a:latin typeface="Arial Narrow" panose="020B0606020202030204" pitchFamily="34" charset="0"/>
              </a:rPr>
              <a:t>Corton</a:t>
            </a:r>
            <a:r>
              <a:rPr lang="es-ES" altLang="en-US" sz="2000" dirty="0">
                <a:solidFill>
                  <a:srgbClr val="202124"/>
                </a:solidFill>
                <a:latin typeface="Arial Narrow" panose="020B0606020202030204" pitchFamily="34" charset="0"/>
              </a:rPr>
              <a:t> &amp; </a:t>
            </a:r>
            <a:r>
              <a:rPr lang="es-ES" altLang="en-US" sz="2000" dirty="0" err="1">
                <a:solidFill>
                  <a:srgbClr val="202124"/>
                </a:solidFill>
                <a:latin typeface="Arial Narrow" panose="020B0606020202030204" pitchFamily="34" charset="0"/>
              </a:rPr>
              <a:t>Montrachet</a:t>
            </a:r>
            <a:r>
              <a:rPr lang="es-ES" altLang="en-US" sz="2000" dirty="0">
                <a:solidFill>
                  <a:srgbClr val="202124"/>
                </a:solidFill>
                <a:latin typeface="Arial Narrow" panose="020B0606020202030204" pitchFamily="34" charset="0"/>
              </a:rPr>
              <a:t> </a:t>
            </a:r>
            <a:r>
              <a:rPr lang="es-PR" sz="2000" b="1"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a:t>
            </a:r>
            <a:endParaRPr lang="en-US" sz="20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799C2B-E78A-0253-1A70-C7B1D62BA52E}"/>
              </a:ext>
            </a:extLst>
          </p:cNvPr>
          <p:cNvSpPr txBox="1"/>
          <p:nvPr/>
        </p:nvSpPr>
        <p:spPr>
          <a:xfrm>
            <a:off x="1327159" y="2790463"/>
            <a:ext cx="7771677" cy="843436"/>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ES" altLang="en-US" sz="2000" b="1" dirty="0">
                <a:solidFill>
                  <a:srgbClr val="202124"/>
                </a:solidFill>
                <a:latin typeface="Arial" panose="020B0604020202020204" pitchFamily="34" charset="0"/>
                <a:cs typeface="Arial" panose="020B0604020202020204" pitchFamily="34" charset="0"/>
              </a:rPr>
              <a:t>Hautes-</a:t>
            </a:r>
            <a:r>
              <a:rPr lang="es-ES" altLang="en-US" sz="2000" b="1" dirty="0" err="1">
                <a:solidFill>
                  <a:srgbClr val="202124"/>
                </a:solidFill>
                <a:latin typeface="Arial" panose="020B0604020202020204" pitchFamily="34" charset="0"/>
                <a:cs typeface="Arial" panose="020B0604020202020204" pitchFamily="34" charset="0"/>
              </a:rPr>
              <a:t>Côtes</a:t>
            </a:r>
            <a:r>
              <a:rPr lang="es-ES" altLang="en-US" sz="2000" b="1" dirty="0">
                <a:solidFill>
                  <a:srgbClr val="202124"/>
                </a:solidFill>
                <a:latin typeface="Arial" panose="020B0604020202020204" pitchFamily="34" charset="0"/>
                <a:cs typeface="Arial" panose="020B0604020202020204" pitchFamily="34" charset="0"/>
              </a:rPr>
              <a:t> de </a:t>
            </a:r>
            <a:r>
              <a:rPr lang="es-ES" altLang="en-US" sz="2000" b="1" dirty="0" err="1">
                <a:solidFill>
                  <a:srgbClr val="202124"/>
                </a:solidFill>
                <a:latin typeface="Arial" panose="020B0604020202020204" pitchFamily="34" charset="0"/>
                <a:cs typeface="Arial" panose="020B0604020202020204" pitchFamily="34" charset="0"/>
              </a:rPr>
              <a:t>Beaune</a:t>
            </a:r>
            <a:r>
              <a:rPr lang="es-ES" altLang="en-US" sz="2000" b="1" dirty="0">
                <a:solidFill>
                  <a:srgbClr val="202124"/>
                </a:solidFill>
                <a:latin typeface="Arial" panose="020B0604020202020204" pitchFamily="34" charset="0"/>
                <a:cs typeface="Arial" panose="020B0604020202020204" pitchFamily="34" charset="0"/>
              </a:rPr>
              <a:t> </a:t>
            </a:r>
            <a:r>
              <a:rPr lang="es-ES" altLang="en-US" sz="1600" dirty="0">
                <a:solidFill>
                  <a:srgbClr val="202124"/>
                </a:solidFill>
                <a:latin typeface="inherit"/>
              </a:rPr>
              <a:t> </a:t>
            </a:r>
            <a:r>
              <a:rPr lang="es-ES" altLang="en-US" sz="2000" dirty="0">
                <a:solidFill>
                  <a:srgbClr val="202124"/>
                </a:solidFill>
                <a:latin typeface="Arial Narrow" panose="020B0606020202030204" pitchFamily="34" charset="0"/>
              </a:rPr>
              <a:t>Las colinas al oeste de </a:t>
            </a:r>
            <a:r>
              <a:rPr lang="es-ES" altLang="en-US" sz="2000" dirty="0" err="1">
                <a:solidFill>
                  <a:srgbClr val="202124"/>
                </a:solidFill>
                <a:latin typeface="Arial Narrow" panose="020B0606020202030204" pitchFamily="34" charset="0"/>
              </a:rPr>
              <a:t>Beaune</a:t>
            </a:r>
            <a:endParaRPr lang="es-ES" altLang="en-US" sz="2000" dirty="0">
              <a:solidFill>
                <a:srgbClr val="202124"/>
              </a:solidFill>
              <a:latin typeface="Arial Narrow" panose="020B0606020202030204" pitchFamily="34" charset="0"/>
            </a:endParaRPr>
          </a:p>
          <a:p>
            <a:r>
              <a:rPr lang="es-ES" sz="2000" b="1" dirty="0">
                <a:solidFill>
                  <a:srgbClr val="202124"/>
                </a:solidFill>
                <a:effectLst/>
                <a:latin typeface="Arial Narrow" panose="020B0606020202030204" pitchFamily="34" charset="0"/>
                <a:ea typeface="Calibri" panose="020F0502020204030204" pitchFamily="34" charset="0"/>
                <a:cs typeface="Arial" panose="020B0604020202020204" pitchFamily="34" charset="0"/>
              </a:rPr>
              <a:t>        </a:t>
            </a:r>
            <a:r>
              <a:rPr lang="es-ES" sz="2000" dirty="0">
                <a:solidFill>
                  <a:srgbClr val="202124"/>
                </a:solidFill>
                <a:effectLst/>
                <a:latin typeface="Arial Narrow" panose="020B0606020202030204" pitchFamily="34" charset="0"/>
                <a:ea typeface="Calibri" panose="020F0502020204030204" pitchFamily="34" charset="0"/>
                <a:cs typeface="Arial" panose="020B0604020202020204" pitchFamily="34" charset="0"/>
              </a:rPr>
              <a:t>48 </a:t>
            </a:r>
            <a:r>
              <a:rPr lang="es-ES" sz="2000" dirty="0" err="1">
                <a:solidFill>
                  <a:srgbClr val="202124"/>
                </a:solidFill>
                <a:effectLst/>
                <a:latin typeface="Arial Narrow" panose="020B0606020202030204" pitchFamily="34" charset="0"/>
                <a:ea typeface="Calibri" panose="020F0502020204030204" pitchFamily="34" charset="0"/>
                <a:cs typeface="Arial" panose="020B0604020202020204" pitchFamily="34" charset="0"/>
              </a:rPr>
              <a:t>villages</a:t>
            </a:r>
            <a:r>
              <a:rPr lang="es-ES" sz="2000" dirty="0">
                <a:solidFill>
                  <a:srgbClr val="202124"/>
                </a:solidFill>
                <a:effectLst/>
                <a:latin typeface="Arial Narrow" panose="020B0606020202030204" pitchFamily="34" charset="0"/>
                <a:ea typeface="Calibri" panose="020F0502020204030204" pitchFamily="34" charset="0"/>
                <a:cs typeface="Arial" panose="020B0604020202020204" pitchFamily="34" charset="0"/>
              </a:rPr>
              <a:t> sembrado a 300-400 Mt. </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B18794F-FCAD-4CE7-E50A-92973FBA7071}"/>
              </a:ext>
            </a:extLst>
          </p:cNvPr>
          <p:cNvSpPr txBox="1"/>
          <p:nvPr/>
        </p:nvSpPr>
        <p:spPr>
          <a:xfrm>
            <a:off x="1327160" y="2205271"/>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ES" altLang="en-US" sz="2000" b="1" dirty="0" err="1">
                <a:solidFill>
                  <a:srgbClr val="202124"/>
                </a:solidFill>
                <a:latin typeface="Arial" panose="020B0604020202020204" pitchFamily="34" charset="0"/>
                <a:cs typeface="Arial" panose="020B0604020202020204" pitchFamily="34" charset="0"/>
              </a:rPr>
              <a:t>Côtes</a:t>
            </a:r>
            <a:r>
              <a:rPr lang="es-ES" altLang="en-US" sz="2000" b="1" dirty="0">
                <a:solidFill>
                  <a:srgbClr val="202124"/>
                </a:solidFill>
                <a:latin typeface="Arial" panose="020B0604020202020204" pitchFamily="34" charset="0"/>
                <a:cs typeface="Arial" panose="020B0604020202020204" pitchFamily="34" charset="0"/>
              </a:rPr>
              <a:t> de </a:t>
            </a:r>
            <a:r>
              <a:rPr lang="es-ES" altLang="en-US" sz="2000" b="1" dirty="0" err="1">
                <a:solidFill>
                  <a:srgbClr val="202124"/>
                </a:solidFill>
                <a:latin typeface="Arial" panose="020B0604020202020204" pitchFamily="34" charset="0"/>
                <a:cs typeface="Arial" panose="020B0604020202020204" pitchFamily="34" charset="0"/>
              </a:rPr>
              <a:t>Beaune</a:t>
            </a:r>
            <a:r>
              <a:rPr lang="es-ES" altLang="en-US" sz="2000" b="1" dirty="0">
                <a:solidFill>
                  <a:srgbClr val="202124"/>
                </a:solidFill>
                <a:latin typeface="Arial" panose="020B0604020202020204" pitchFamily="34" charset="0"/>
                <a:cs typeface="Arial" panose="020B0604020202020204" pitchFamily="34" charset="0"/>
              </a:rPr>
              <a:t>  </a:t>
            </a:r>
            <a:r>
              <a:rPr lang="es-ES" altLang="en-US" sz="2000" dirty="0">
                <a:solidFill>
                  <a:srgbClr val="202124"/>
                </a:solidFill>
                <a:latin typeface="Arial Narrow" panose="020B0606020202030204" pitchFamily="34" charset="0"/>
              </a:rPr>
              <a:t>- 4 viñedos en una colina sobre </a:t>
            </a:r>
            <a:r>
              <a:rPr lang="es-ES" altLang="en-US" sz="2000" dirty="0" err="1">
                <a:solidFill>
                  <a:srgbClr val="202124"/>
                </a:solidFill>
                <a:latin typeface="Arial Narrow" panose="020B0606020202030204" pitchFamily="34" charset="0"/>
              </a:rPr>
              <a:t>Beaune</a:t>
            </a:r>
            <a:r>
              <a:rPr lang="es-ES" altLang="en-US" sz="2000" dirty="0">
                <a:solidFill>
                  <a:srgbClr val="202124"/>
                </a:solidFill>
                <a:latin typeface="Arial Narrow" panose="020B0606020202030204" pitchFamily="34" charset="0"/>
              </a:rPr>
              <a:t> </a:t>
            </a:r>
            <a:endParaRPr lang="en-US" sz="1600" b="1"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40BC9A2-59D5-58FE-68BC-A8EE6E7F8296}"/>
              </a:ext>
            </a:extLst>
          </p:cNvPr>
          <p:cNvSpPr txBox="1"/>
          <p:nvPr/>
        </p:nvSpPr>
        <p:spPr>
          <a:xfrm>
            <a:off x="1327159" y="3723318"/>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 “nombre” </a:t>
            </a:r>
            <a:r>
              <a:rPr lang="es-ES" sz="2000" dirty="0">
                <a:solidFill>
                  <a:srgbClr val="202124"/>
                </a:solidFill>
                <a:latin typeface="Arial" panose="020B0604020202020204" pitchFamily="34" charset="0"/>
                <a:cs typeface="Arial" panose="020B0604020202020204" pitchFamily="34" charset="0"/>
              </a:rPr>
              <a:t>P</a:t>
            </a:r>
            <a:r>
              <a:rPr lang="es-ES" altLang="en-US" sz="2000" dirty="0">
                <a:solidFill>
                  <a:srgbClr val="202124"/>
                </a:solidFill>
                <a:latin typeface="Arial" panose="020B0604020202020204" pitchFamily="34" charset="0"/>
                <a:cs typeface="Arial" panose="020B0604020202020204" pitchFamily="34" charset="0"/>
              </a:rPr>
              <a:t>ueblos individuales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9B0BBAC-C5B0-6065-0376-300E169EBA16}"/>
              </a:ext>
            </a:extLst>
          </p:cNvPr>
          <p:cNvSpPr txBox="1"/>
          <p:nvPr/>
        </p:nvSpPr>
        <p:spPr>
          <a:xfrm>
            <a:off x="1327159" y="4954461"/>
            <a:ext cx="7771677" cy="551048"/>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Premier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 </a:t>
            </a:r>
            <a:r>
              <a:rPr lang="es-ES" altLang="en-US" sz="2000" dirty="0">
                <a:solidFill>
                  <a:srgbClr val="202124"/>
                </a:solidFill>
                <a:latin typeface="Arial" panose="020B0604020202020204" pitchFamily="34" charset="0"/>
                <a:cs typeface="Arial" panose="020B0604020202020204" pitchFamily="34" charset="0"/>
              </a:rPr>
              <a:t>viñedos individuales</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1A16B72-05A7-0771-8C5A-316FEBB8D7DF}"/>
              </a:ext>
            </a:extLst>
          </p:cNvPr>
          <p:cNvSpPr txBox="1"/>
          <p:nvPr/>
        </p:nvSpPr>
        <p:spPr>
          <a:xfrm>
            <a:off x="1327160" y="1196200"/>
            <a:ext cx="8188310" cy="458780"/>
          </a:xfrm>
          <a:prstGeom prst="rect">
            <a:avLst/>
          </a:prstGeom>
          <a:noFill/>
        </p:spPr>
        <p:txBody>
          <a:bodyPr wrap="square">
            <a:spAutoFit/>
          </a:bodyPr>
          <a:lstStyle/>
          <a:p>
            <a:pPr marL="0" marR="0">
              <a:lnSpc>
                <a:spcPct val="107000"/>
              </a:lnSpc>
              <a:spcBef>
                <a:spcPts val="750"/>
              </a:spcBef>
              <a:spcAft>
                <a:spcPts val="1200"/>
              </a:spcAft>
            </a:pPr>
            <a:r>
              <a:rPr lang="es-PR" sz="1800" dirty="0">
                <a:effectLst/>
                <a:latin typeface="Arial" panose="020B0604020202020204" pitchFamily="34" charset="0"/>
                <a:ea typeface="Times New Roman" panose="02020603050405020304" pitchFamily="18" charset="0"/>
                <a:cs typeface="Arial" panose="020B0604020202020204" pitchFamily="34" charset="0"/>
              </a:rPr>
              <a:t>●</a:t>
            </a:r>
            <a:r>
              <a:rPr lang="es-PR" sz="24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16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(Nov 19, 1937)</a:t>
            </a:r>
            <a:r>
              <a:rPr lang="es-ES" altLang="en-US" sz="1600" dirty="0">
                <a:solidFill>
                  <a:srgbClr val="202124"/>
                </a:solidFill>
                <a:latin typeface="Arial Narrow" panose="020B0606020202030204" pitchFamily="34" charset="0"/>
              </a:rPr>
              <a:t> – </a:t>
            </a:r>
            <a:r>
              <a:rPr lang="es-ES" altLang="en-US" sz="2000" dirty="0" err="1">
                <a:solidFill>
                  <a:srgbClr val="202124"/>
                </a:solidFill>
                <a:latin typeface="Arial Narrow" panose="020B0606020202030204" pitchFamily="34" charset="0"/>
              </a:rPr>
              <a:t>blends</a:t>
            </a:r>
            <a:r>
              <a:rPr lang="es-ES" altLang="en-US" sz="2000" dirty="0">
                <a:solidFill>
                  <a:srgbClr val="202124"/>
                </a:solidFill>
                <a:latin typeface="Arial Narrow" panose="020B0606020202030204" pitchFamily="34" charset="0"/>
              </a:rPr>
              <a:t> de varios lotes</a:t>
            </a:r>
            <a:r>
              <a:rPr lang="es-PR" sz="20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a:t>
            </a:r>
            <a:endParaRPr lang="es-PR" sz="3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6CC5FB18-F466-168B-3DFC-716A3850EC9D}"/>
              </a:ext>
            </a:extLst>
          </p:cNvPr>
          <p:cNvSpPr>
            <a:spLocks noChangeArrowheads="1"/>
          </p:cNvSpPr>
          <p:nvPr/>
        </p:nvSpPr>
        <p:spPr bwMode="auto">
          <a:xfrm>
            <a:off x="1565391" y="6952082"/>
            <a:ext cx="8234341" cy="2789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Las </a:t>
            </a:r>
            <a:r>
              <a:rPr kumimoji="0" lang="es-ES" altLang="en-US" sz="200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etiquetas se escriben con los </a:t>
            </a:r>
            <a:r>
              <a:rPr kumimoji="0" lang="es-ES" altLang="en-US" sz="2000" i="0" u="sng" strike="noStrike" cap="none" normalizeH="0" baseline="0" dirty="0">
                <a:ln>
                  <a:noFill/>
                </a:ln>
                <a:solidFill>
                  <a:srgbClr val="202124"/>
                </a:solidFill>
                <a:effectLst/>
                <a:latin typeface="Arial Narrow" panose="020B0606020202030204" pitchFamily="34" charset="0"/>
                <a:cs typeface="Arial" panose="020B0604020202020204" pitchFamily="34" charset="0"/>
              </a:rPr>
              <a:t>nombres de los pueblos y no las variedades de uva</a:t>
            </a:r>
            <a:r>
              <a:rPr kumimoji="0" lang="es-ES" altLang="en-US" sz="200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endParaRPr kumimoji="0" lang="es-ES" altLang="en-US" sz="14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3205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116D6820-B478-5114-79A8-C206104C8CD0}"/>
              </a:ext>
            </a:extLst>
          </p:cNvPr>
          <p:cNvSpPr txBox="1"/>
          <p:nvPr/>
        </p:nvSpPr>
        <p:spPr>
          <a:xfrm>
            <a:off x="1407863" y="317144"/>
            <a:ext cx="5871991"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Clasificaciones</a:t>
            </a:r>
          </a:p>
        </p:txBody>
      </p:sp>
      <p:sp>
        <p:nvSpPr>
          <p:cNvPr id="8" name="Rectangle 1">
            <a:extLst>
              <a:ext uri="{FF2B5EF4-FFF2-40B4-BE49-F238E27FC236}">
                <a16:creationId xmlns:a16="http://schemas.microsoft.com/office/drawing/2014/main" id="{F59EE6CA-2E48-2950-37D0-8839FF72561B}"/>
              </a:ext>
            </a:extLst>
          </p:cNvPr>
          <p:cNvSpPr>
            <a:spLocks noChangeArrowheads="1"/>
          </p:cNvSpPr>
          <p:nvPr/>
        </p:nvSpPr>
        <p:spPr bwMode="auto">
          <a:xfrm>
            <a:off x="1108781" y="1176156"/>
            <a:ext cx="8700857" cy="612668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Por encima del AOC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básico se encuentra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Villages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una denominación general para los vinos de uno o más de los 18 pueblos del distrito, excepto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Aloxe-Corton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Pommard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Volnay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Cuatro viñedos en una colina sobre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reciben la confusa designación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lang="es-ES" altLang="en-US" sz="2000" dirty="0">
                <a:solidFill>
                  <a:srgbClr val="202124"/>
                </a:solidFill>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que cubre solo una delgada franja de tierra en las laderas superiores sobre la ciudad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Las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Hautes-</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una denominación separada para las colinas al oeste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Las denominaciones individuales de '</a:t>
            </a:r>
            <a:r>
              <a:rPr kumimoji="0" lang="es-ES" altLang="en-US" sz="2000" b="1" i="1" u="none" strike="noStrike" cap="none" normalizeH="0" baseline="0" dirty="0">
                <a:ln>
                  <a:noFill/>
                </a:ln>
                <a:solidFill>
                  <a:srgbClr val="202124"/>
                </a:solidFill>
                <a:effectLst/>
                <a:latin typeface="Arial" panose="020B0604020202020204" pitchFamily="34" charset="0"/>
                <a:cs typeface="Arial" panose="020B0604020202020204" pitchFamily="34" charset="0"/>
              </a:rPr>
              <a:t>pueblo</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el siguiente paso, seguidas por los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Premiers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por sí solo se refiere a una mezcla de varios viñedos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lang="es-ES" altLang="en-US" sz="2000" dirty="0">
                <a:solidFill>
                  <a:srgbClr val="202124"/>
                </a:solidFill>
                <a:latin typeface="Arial" panose="020B0604020202020204" pitchFamily="34" charset="0"/>
                <a:cs typeface="Arial" panose="020B0604020202020204" pitchFamily="34" charset="0"/>
              </a:rPr>
              <a:t>.  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 vino elaborado en un solo lugar dirá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seguido del nombre del viñedo. Total 629.</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Aloxe-Corton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los únicos vinos tintos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Grand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misma comuna tiene uno de los grandes vinos blancos en el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Corton-Charlemagne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mientras que la familia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está más al sur, dividida entre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4105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11AAD86D-550C-19EA-4AA6-FEDC9D085659}"/>
              </a:ext>
            </a:extLst>
          </p:cNvPr>
          <p:cNvPicPr>
            <a:picLocks noChangeAspect="1"/>
          </p:cNvPicPr>
          <p:nvPr/>
        </p:nvPicPr>
        <p:blipFill>
          <a:blip r:embed="rId6"/>
          <a:stretch>
            <a:fillRect/>
          </a:stretch>
        </p:blipFill>
        <p:spPr>
          <a:xfrm>
            <a:off x="1391178" y="-1"/>
            <a:ext cx="7709287" cy="7690710"/>
          </a:xfrm>
          <a:prstGeom prst="rect">
            <a:avLst/>
          </a:prstGeom>
        </p:spPr>
      </p:pic>
    </p:spTree>
    <p:extLst>
      <p:ext uri="{BB962C8B-B14F-4D97-AF65-F5344CB8AC3E}">
        <p14:creationId xmlns:p14="http://schemas.microsoft.com/office/powerpoint/2010/main" val="288723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3D3E929D-C69C-9B15-8DEC-0C8B539BA86B}"/>
              </a:ext>
            </a:extLst>
          </p:cNvPr>
          <p:cNvSpPr txBox="1"/>
          <p:nvPr/>
        </p:nvSpPr>
        <p:spPr>
          <a:xfrm>
            <a:off x="1411254" y="365621"/>
            <a:ext cx="3052462" cy="523220"/>
          </a:xfrm>
          <a:prstGeom prst="rect">
            <a:avLst/>
          </a:prstGeom>
          <a:noFill/>
        </p:spPr>
        <p:txBody>
          <a:bodyPr wrap="square" rtlCol="0">
            <a:spAutoFit/>
          </a:bodyPr>
          <a:lstStyle/>
          <a:p>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Beaune</a:t>
            </a:r>
            <a:endParaRPr lang="es-PR" sz="3200" dirty="0">
              <a:solidFill>
                <a:srgbClr val="960000"/>
              </a:solidFill>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6F6AE019-89A3-06B8-2023-3F6330738F09}"/>
              </a:ext>
            </a:extLst>
          </p:cNvPr>
          <p:cNvSpPr>
            <a:spLocks noChangeArrowheads="1"/>
          </p:cNvSpPr>
          <p:nvPr/>
        </p:nvSpPr>
        <p:spPr bwMode="auto">
          <a:xfrm>
            <a:off x="1197499" y="1325948"/>
            <a:ext cx="8065254" cy="28796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Aloxe</a:t>
            </a:r>
            <a:r>
              <a:rPr kumimoji="0" lang="es-ES" altLang="en-US" sz="21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-Cortón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está dominada por un solo viñedo. El lado este de la colina de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unas 100 ha, está dedicado a los vinos tintos. </a:t>
            </a:r>
            <a:r>
              <a:rPr kumimoji="0" lang="es-ES" altLang="en-US" sz="21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Cada una de las 22 parcelas puede agregar su nombre al del viñedo</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por lo que puede ver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Clos du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Roi</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Corton-Bressandes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Corton-Renardes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etc. La denominación de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Aloxe-Corton</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abarca 297,1 ha. de las cuales 169,6 ha son Grand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37,5 ha son Premier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a:ln>
                  <a:noFill/>
                </a:ln>
                <a:solidFill>
                  <a:srgbClr val="202124"/>
                </a:solidFill>
                <a:effectLst/>
                <a:latin typeface="Arial Narrow" panose="020B0606020202030204" pitchFamily="34" charset="0"/>
              </a:rPr>
              <a:t>Al suroeste de la colina hay un terreno cedido por Carlomagno (</a:t>
            </a:r>
            <a:r>
              <a:rPr kumimoji="0" lang="es-ES" altLang="en-US" sz="2100" b="0" i="0" u="none" strike="noStrike" cap="none" normalizeH="0" baseline="0" dirty="0" err="1">
                <a:ln>
                  <a:noFill/>
                </a:ln>
                <a:solidFill>
                  <a:srgbClr val="202124"/>
                </a:solidFill>
                <a:effectLst/>
                <a:latin typeface="Arial Narrow" panose="020B0606020202030204" pitchFamily="34" charset="0"/>
              </a:rPr>
              <a:t>Corton-Charlemagne</a:t>
            </a:r>
            <a:r>
              <a:rPr kumimoji="0" lang="es-ES" altLang="en-US" sz="2100" b="0" i="0" u="none" strike="noStrike" cap="none" normalizeH="0" baseline="0" dirty="0">
                <a:ln>
                  <a:noFill/>
                </a:ln>
                <a:solidFill>
                  <a:srgbClr val="202124"/>
                </a:solidFill>
                <a:effectLst/>
                <a:latin typeface="Arial Narrow" panose="020B0606020202030204" pitchFamily="34" charset="0"/>
              </a:rPr>
              <a:t> - 72 ha) a la Abadía de </a:t>
            </a:r>
            <a:r>
              <a:rPr kumimoji="0" lang="es-ES" altLang="en-US" sz="2100" b="0" i="0" u="none" strike="noStrike" cap="none" normalizeH="0" baseline="0" dirty="0" err="1">
                <a:ln>
                  <a:noFill/>
                </a:ln>
                <a:solidFill>
                  <a:srgbClr val="202124"/>
                </a:solidFill>
                <a:effectLst/>
                <a:latin typeface="Arial Narrow" panose="020B0606020202030204" pitchFamily="34" charset="0"/>
              </a:rPr>
              <a:t>Saulieu</a:t>
            </a:r>
            <a:r>
              <a:rPr kumimoji="0" lang="es-ES" altLang="en-US" sz="2100" b="0" i="0" u="none" strike="noStrike" cap="none" normalizeH="0" baseline="0" dirty="0">
                <a:ln>
                  <a:noFill/>
                </a:ln>
                <a:solidFill>
                  <a:srgbClr val="202124"/>
                </a:solidFill>
                <a:effectLst/>
                <a:latin typeface="Arial Narrow" panose="020B0606020202030204" pitchFamily="34" charset="0"/>
              </a:rPr>
              <a:t> en 775 plantado de blanco.  </a:t>
            </a:r>
            <a:endParaRPr kumimoji="0" lang="es-ES" altLang="en-US" sz="1800" b="0" i="0" u="none" strike="noStrike" cap="none" normalizeH="0" baseline="0" dirty="0">
              <a:ln>
                <a:noFill/>
              </a:ln>
              <a:solidFill>
                <a:schemeClr val="tx1"/>
              </a:solidFill>
              <a:effectLst/>
              <a:latin typeface="Arial Narrow" panose="020B0606020202030204" pitchFamily="34" charset="0"/>
            </a:endParaRPr>
          </a:p>
        </p:txBody>
      </p:sp>
      <p:sp>
        <p:nvSpPr>
          <p:cNvPr id="8" name="Rectangle 1">
            <a:extLst>
              <a:ext uri="{FF2B5EF4-FFF2-40B4-BE49-F238E27FC236}">
                <a16:creationId xmlns:a16="http://schemas.microsoft.com/office/drawing/2014/main" id="{248654C3-7FAC-C44D-C4C8-085AC304928C}"/>
              </a:ext>
            </a:extLst>
          </p:cNvPr>
          <p:cNvSpPr>
            <a:spLocks noChangeArrowheads="1"/>
          </p:cNvSpPr>
          <p:nvPr/>
        </p:nvSpPr>
        <p:spPr bwMode="auto">
          <a:xfrm>
            <a:off x="1197499" y="5179189"/>
            <a:ext cx="7863374" cy="158698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Pommard</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produce algunos de los vinos más tánicos y con cuerpo de Cote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Ya famoso antes del AOC.  130.000 cajas de 337ha hacen de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Pommard</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segunda área más grande por producción después de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Beaune</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135ha de eso es Premier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,[1] de los cuales Les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Epenots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Les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Rugiens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los más notables.</a:t>
            </a:r>
            <a:r>
              <a:rPr kumimoji="0" lang="es-ES" altLang="en-US" sz="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s-E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703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ACFD3095-ABA0-B193-9576-51F5AB05B9B8}"/>
              </a:ext>
            </a:extLst>
          </p:cNvPr>
          <p:cNvSpPr txBox="1"/>
          <p:nvPr/>
        </p:nvSpPr>
        <p:spPr>
          <a:xfrm>
            <a:off x="1411254" y="365621"/>
            <a:ext cx="3052462" cy="523220"/>
          </a:xfrm>
          <a:prstGeom prst="rect">
            <a:avLst/>
          </a:prstGeom>
          <a:noFill/>
        </p:spPr>
        <p:txBody>
          <a:bodyPr wrap="square" rtlCol="0">
            <a:spAutoFit/>
          </a:bodyPr>
          <a:lstStyle/>
          <a:p>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Beaune</a:t>
            </a:r>
            <a:endParaRPr lang="es-PR" sz="3200"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B34D1FEB-A694-53FF-53DA-F930246596E5}"/>
              </a:ext>
            </a:extLst>
          </p:cNvPr>
          <p:cNvSpPr>
            <a:spLocks noChangeArrowheads="1"/>
          </p:cNvSpPr>
          <p:nvPr/>
        </p:nvSpPr>
        <p:spPr bwMode="auto">
          <a:xfrm>
            <a:off x="1300560" y="6120866"/>
            <a:ext cx="7879066" cy="89448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San Aubin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al oeste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eclipsado este famoso vecino. Los vinos tintos tienen notas coriáceas en su juventud, que se suavizan con la edad. 156ha de las 237ha son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endParaRPr lang="es-ES" altLang="en-US" sz="2000" dirty="0">
              <a:solidFill>
                <a:srgbClr val="202124"/>
              </a:solidFill>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07356CFB-C570-800A-B263-67FB3C5BBA4E}"/>
              </a:ext>
            </a:extLst>
          </p:cNvPr>
          <p:cNvSpPr>
            <a:spLocks noChangeArrowheads="1"/>
          </p:cNvSpPr>
          <p:nvPr/>
        </p:nvSpPr>
        <p:spPr bwMode="auto">
          <a:xfrm>
            <a:off x="1300560" y="4157657"/>
            <a:ext cx="7980061" cy="12022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Meursault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uno de los nombres más famosos de Borgoña no tiene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cultiva Chardonnay casi exclusivamente, lo que produce un Borgoña blanco muy rico y mantecoso, que desarrolla una cierta nuez con el tiempo.  Los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ocupan 132ha de las 437ha</a:t>
            </a: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15DC946C-6600-C506-0B95-8E70D2955A4B}"/>
              </a:ext>
            </a:extLst>
          </p:cNvPr>
          <p:cNvSpPr>
            <a:spLocks noChangeArrowheads="1"/>
          </p:cNvSpPr>
          <p:nvPr/>
        </p:nvSpPr>
        <p:spPr bwMode="auto">
          <a:xfrm>
            <a:off x="1300560" y="1258152"/>
            <a:ext cx="8351960" cy="212559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Volnay</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vinos mas ligeros y elegantes que otros tintos de borgoña. 80.000 cajas provienen de sus 242ha de viñedos, de las cuales 115ha se reparten entre 26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Los más notables son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Bousse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Champans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Clos des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Chenese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Clos des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Ducs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Les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Caillerets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Santenots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Taille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Pied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El vino tinto del viñedo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Santenots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clasifica como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Volnay</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Santenots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mientras que el vino blanco del mismo viñedo puede llamarse Meursault 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o Meursault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Santenots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endParaRPr kumimoji="0" lang="es-E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41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0982" y="477982"/>
            <a:ext cx="4655782" cy="4712204"/>
          </a:xfrm>
          <a:custGeom>
            <a:avLst/>
            <a:gdLst/>
            <a:ahLst/>
            <a:cxnLst/>
            <a:rect l="l" t="t" r="r" b="b"/>
            <a:pathLst>
              <a:path w="4124325" h="3209925">
                <a:moveTo>
                  <a:pt x="0" y="3209543"/>
                </a:moveTo>
                <a:lnTo>
                  <a:pt x="4123944" y="3209543"/>
                </a:lnTo>
                <a:lnTo>
                  <a:pt x="4123944" y="0"/>
                </a:lnTo>
                <a:lnTo>
                  <a:pt x="0" y="0"/>
                </a:lnTo>
                <a:lnTo>
                  <a:pt x="0" y="3209543"/>
                </a:lnTo>
                <a:close/>
              </a:path>
            </a:pathLst>
          </a:custGeom>
          <a:solidFill>
            <a:schemeClr val="accent6">
              <a:lumMod val="75000"/>
            </a:schemeClr>
          </a:solidFill>
        </p:spPr>
        <p:txBody>
          <a:bodyPr wrap="square" lIns="0" tIns="0" rIns="0" bIns="0" rtlCol="0"/>
          <a:lstStyle/>
          <a:p>
            <a:endParaRPr sz="1308"/>
          </a:p>
        </p:txBody>
      </p:sp>
      <p:sp>
        <p:nvSpPr>
          <p:cNvPr id="7" name="object 3">
            <a:extLst>
              <a:ext uri="{FF2B5EF4-FFF2-40B4-BE49-F238E27FC236}">
                <a16:creationId xmlns:a16="http://schemas.microsoft.com/office/drawing/2014/main" id="{11642EDD-2558-063C-469E-519FC9E896A4}"/>
              </a:ext>
            </a:extLst>
          </p:cNvPr>
          <p:cNvSpPr/>
          <p:nvPr/>
        </p:nvSpPr>
        <p:spPr>
          <a:xfrm>
            <a:off x="3348507" y="1839817"/>
            <a:ext cx="5317512" cy="5011743"/>
          </a:xfrm>
          <a:custGeom>
            <a:avLst/>
            <a:gdLst/>
            <a:ahLst/>
            <a:cxnLst/>
            <a:rect l="l" t="t" r="r" b="b"/>
            <a:pathLst>
              <a:path w="5600700" h="6057900">
                <a:moveTo>
                  <a:pt x="0" y="6057900"/>
                </a:moveTo>
                <a:lnTo>
                  <a:pt x="5600700" y="6057900"/>
                </a:lnTo>
                <a:lnTo>
                  <a:pt x="5600700" y="0"/>
                </a:lnTo>
                <a:lnTo>
                  <a:pt x="0" y="0"/>
                </a:lnTo>
                <a:lnTo>
                  <a:pt x="0" y="6057900"/>
                </a:lnTo>
                <a:close/>
              </a:path>
            </a:pathLst>
          </a:custGeom>
          <a:solidFill>
            <a:srgbClr val="960000"/>
          </a:solidFill>
        </p:spPr>
        <p:txBody>
          <a:bodyPr wrap="square" lIns="0" tIns="0" rIns="0" bIns="0" rtlCol="0"/>
          <a:lstStyle/>
          <a:p>
            <a:endParaRPr sz="1308" dirty="0">
              <a:solidFill>
                <a:srgbClr val="C00000"/>
              </a:solidFill>
            </a:endParaRPr>
          </a:p>
        </p:txBody>
      </p:sp>
      <p:sp>
        <p:nvSpPr>
          <p:cNvPr id="6" name="object 7">
            <a:extLst>
              <a:ext uri="{FF2B5EF4-FFF2-40B4-BE49-F238E27FC236}">
                <a16:creationId xmlns:a16="http://schemas.microsoft.com/office/drawing/2014/main" id="{A9013B2C-88B8-E3FA-5233-4A4934C74299}"/>
              </a:ext>
            </a:extLst>
          </p:cNvPr>
          <p:cNvSpPr txBox="1"/>
          <p:nvPr/>
        </p:nvSpPr>
        <p:spPr>
          <a:xfrm>
            <a:off x="2291644" y="920840"/>
            <a:ext cx="6016738" cy="5770811"/>
          </a:xfrm>
          <a:prstGeom prst="rect">
            <a:avLst/>
          </a:prstGeom>
          <a:solidFill>
            <a:srgbClr val="FFFFFF"/>
          </a:solidFill>
          <a:ln w="34925">
            <a:solidFill>
              <a:srgbClr val="000000"/>
            </a:solidFill>
          </a:ln>
        </p:spPr>
        <p:txBody>
          <a:bodyPr vert="horz" wrap="square" lIns="0" tIns="0" rIns="0" bIns="0" rtlCol="0">
            <a:spAutoFit/>
          </a:bodyPr>
          <a:lstStyle/>
          <a:p>
            <a:pPr>
              <a:lnSpc>
                <a:spcPct val="100000"/>
              </a:lnSpc>
            </a:pPr>
            <a:endParaRPr sz="1200" dirty="0">
              <a:latin typeface="Times New Roman"/>
              <a:cs typeface="Times New Roman"/>
            </a:endParaRPr>
          </a:p>
          <a:p>
            <a:pPr>
              <a:lnSpc>
                <a:spcPct val="100000"/>
              </a:lnSpc>
            </a:pPr>
            <a:endParaRPr lang="en-US" sz="1200" dirty="0">
              <a:latin typeface="Times New Roman"/>
              <a:cs typeface="Times New Roman"/>
            </a:endParaRPr>
          </a:p>
          <a:p>
            <a:pPr marL="973455">
              <a:lnSpc>
                <a:spcPct val="100000"/>
              </a:lnSpc>
              <a:tabLst>
                <a:tab pos="1202690" algn="l"/>
              </a:tabLst>
            </a:pPr>
            <a:r>
              <a:rPr lang="en-US" sz="1600" b="1" spc="-5" dirty="0">
                <a:solidFill>
                  <a:schemeClr val="tx1">
                    <a:lumMod val="65000"/>
                    <a:lumOff val="35000"/>
                  </a:schemeClr>
                </a:solidFill>
                <a:latin typeface="Tahoma"/>
                <a:cs typeface="Tahoma"/>
              </a:rPr>
              <a:t>1.</a:t>
            </a:r>
            <a:r>
              <a:rPr lang="en-US" sz="2000" b="1" spc="-5" dirty="0">
                <a:solidFill>
                  <a:schemeClr val="tx1">
                    <a:lumMod val="65000"/>
                    <a:lumOff val="35000"/>
                  </a:schemeClr>
                </a:solidFill>
                <a:latin typeface="Tahoma"/>
                <a:cs typeface="Tahoma"/>
              </a:rPr>
              <a:t> </a:t>
            </a:r>
            <a:r>
              <a:rPr lang="en-US" sz="2000" b="1" spc="-5" dirty="0" err="1">
                <a:solidFill>
                  <a:schemeClr val="tx1">
                    <a:lumMod val="65000"/>
                    <a:lumOff val="35000"/>
                  </a:schemeClr>
                </a:solidFill>
                <a:latin typeface="Tahoma"/>
                <a:cs typeface="Tahoma"/>
              </a:rPr>
              <a:t>Introducci</a:t>
            </a:r>
            <a:r>
              <a:rPr lang="es-PR" sz="2000" b="1" spc="-5" dirty="0" err="1">
                <a:solidFill>
                  <a:schemeClr val="tx1">
                    <a:lumMod val="65000"/>
                    <a:lumOff val="35000"/>
                  </a:schemeClr>
                </a:solidFill>
                <a:latin typeface="Tahoma"/>
                <a:cs typeface="Tahoma"/>
              </a:rPr>
              <a:t>ó</a:t>
            </a:r>
            <a:r>
              <a:rPr lang="en-US" sz="2000" b="1" spc="-5" dirty="0">
                <a:solidFill>
                  <a:schemeClr val="tx1">
                    <a:lumMod val="65000"/>
                    <a:lumOff val="35000"/>
                  </a:schemeClr>
                </a:solidFill>
                <a:latin typeface="Tahoma"/>
                <a:cs typeface="Tahoma"/>
              </a:rPr>
              <a:t>n</a:t>
            </a:r>
          </a:p>
          <a:p>
            <a:pPr marL="973455">
              <a:lnSpc>
                <a:spcPct val="100000"/>
              </a:lnSpc>
              <a:tabLst>
                <a:tab pos="1202690" algn="l"/>
              </a:tabLst>
            </a:pPr>
            <a:endParaRPr lang="en-US" sz="2000" b="1" spc="-5" dirty="0">
              <a:solidFill>
                <a:schemeClr val="tx1">
                  <a:lumMod val="65000"/>
                  <a:lumOff val="35000"/>
                </a:schemeClr>
              </a:solidFill>
              <a:latin typeface="Tahoma"/>
              <a:cs typeface="Tahoma"/>
            </a:endParaRPr>
          </a:p>
          <a:p>
            <a:pPr marL="973455">
              <a:lnSpc>
                <a:spcPct val="100000"/>
              </a:lnSpc>
              <a:tabLst>
                <a:tab pos="1202690" algn="l"/>
              </a:tabLst>
            </a:pPr>
            <a:r>
              <a:rPr lang="en-US" sz="1600" b="1" spc="-5" dirty="0">
                <a:solidFill>
                  <a:schemeClr val="tx1">
                    <a:lumMod val="65000"/>
                    <a:lumOff val="35000"/>
                  </a:schemeClr>
                </a:solidFill>
                <a:latin typeface="Tahoma"/>
                <a:cs typeface="Tahoma"/>
              </a:rPr>
              <a:t>2. </a:t>
            </a:r>
            <a:r>
              <a:rPr lang="en-US" sz="2000" b="1" spc="-5" dirty="0">
                <a:solidFill>
                  <a:schemeClr val="tx1">
                    <a:lumMod val="65000"/>
                    <a:lumOff val="35000"/>
                  </a:schemeClr>
                </a:solidFill>
                <a:latin typeface="Tahoma"/>
                <a:cs typeface="Tahoma"/>
              </a:rPr>
              <a:t>Historia </a:t>
            </a:r>
            <a:r>
              <a:rPr lang="es-PR" sz="2000" b="1" spc="-5" dirty="0">
                <a:solidFill>
                  <a:schemeClr val="tx1">
                    <a:lumMod val="65000"/>
                    <a:lumOff val="35000"/>
                  </a:schemeClr>
                </a:solidFill>
                <a:latin typeface="Tahoma"/>
                <a:cs typeface="Tahoma"/>
              </a:rPr>
              <a:t>vinícola de </a:t>
            </a:r>
            <a:r>
              <a:rPr lang="en-US" sz="2000" b="0" i="0" dirty="0">
                <a:solidFill>
                  <a:schemeClr val="tx1">
                    <a:lumMod val="65000"/>
                    <a:lumOff val="35000"/>
                  </a:schemeClr>
                </a:solidFill>
                <a:effectLst/>
                <a:latin typeface="Arial Black" panose="020B0A04020102020204" pitchFamily="34" charset="0"/>
              </a:rPr>
              <a:t>Côte d'Or</a:t>
            </a:r>
            <a:endParaRPr lang="es-PR" sz="2000" b="1" dirty="0">
              <a:solidFill>
                <a:schemeClr val="tx1">
                  <a:lumMod val="65000"/>
                  <a:lumOff val="35000"/>
                </a:schemeClr>
              </a:solidFill>
              <a:latin typeface="Tahoma"/>
              <a:cs typeface="Tahoma"/>
            </a:endParaRPr>
          </a:p>
          <a:p>
            <a:pPr marL="1202055" indent="-228600">
              <a:lnSpc>
                <a:spcPct val="100000"/>
              </a:lnSpc>
              <a:buAutoNum type="arabicPeriod"/>
              <a:tabLst>
                <a:tab pos="1202690" algn="l"/>
              </a:tabLst>
            </a:pPr>
            <a:endParaRPr sz="1000" dirty="0">
              <a:solidFill>
                <a:schemeClr val="tx1">
                  <a:lumMod val="65000"/>
                  <a:lumOff val="35000"/>
                </a:schemeClr>
              </a:solidFill>
              <a:latin typeface="Tahoma"/>
              <a:cs typeface="Tahoma"/>
            </a:endParaRPr>
          </a:p>
          <a:p>
            <a:pPr marL="973455">
              <a:lnSpc>
                <a:spcPct val="100000"/>
              </a:lnSpc>
              <a:spcBef>
                <a:spcPts val="605"/>
              </a:spcBef>
              <a:tabLst>
                <a:tab pos="1202690" algn="l"/>
              </a:tabLst>
            </a:pPr>
            <a:r>
              <a:rPr lang="en-US" sz="1600" b="1" spc="-5" dirty="0">
                <a:solidFill>
                  <a:schemeClr val="tx1">
                    <a:lumMod val="65000"/>
                    <a:lumOff val="35000"/>
                  </a:schemeClr>
                </a:solidFill>
                <a:latin typeface="Tahoma"/>
                <a:cs typeface="Tahoma"/>
              </a:rPr>
              <a:t>3.</a:t>
            </a:r>
            <a:r>
              <a:rPr lang="en-US" sz="2000" b="1" spc="-5" dirty="0">
                <a:solidFill>
                  <a:schemeClr val="tx1">
                    <a:lumMod val="65000"/>
                    <a:lumOff val="35000"/>
                  </a:schemeClr>
                </a:solidFill>
                <a:latin typeface="Tahoma"/>
                <a:cs typeface="Tahoma"/>
              </a:rPr>
              <a:t> </a:t>
            </a:r>
            <a:r>
              <a:rPr sz="2000" b="1" spc="-5" dirty="0">
                <a:solidFill>
                  <a:schemeClr val="tx1">
                    <a:lumMod val="65000"/>
                    <a:lumOff val="35000"/>
                  </a:schemeClr>
                </a:solidFill>
                <a:latin typeface="Tahoma"/>
                <a:cs typeface="Tahoma"/>
              </a:rPr>
              <a:t>El</a:t>
            </a:r>
            <a:r>
              <a:rPr sz="2000" b="1" spc="-40" dirty="0">
                <a:solidFill>
                  <a:schemeClr val="tx1">
                    <a:lumMod val="65000"/>
                    <a:lumOff val="35000"/>
                  </a:schemeClr>
                </a:solidFill>
                <a:latin typeface="Tahoma"/>
                <a:cs typeface="Tahoma"/>
              </a:rPr>
              <a:t> </a:t>
            </a:r>
            <a:r>
              <a:rPr lang="en-US" sz="2000" b="1" spc="-10" dirty="0">
                <a:solidFill>
                  <a:schemeClr val="tx1">
                    <a:lumMod val="65000"/>
                    <a:lumOff val="35000"/>
                  </a:schemeClr>
                </a:solidFill>
                <a:latin typeface="Tahoma"/>
                <a:cs typeface="Tahoma"/>
              </a:rPr>
              <a:t>Terroir</a:t>
            </a:r>
          </a:p>
          <a:p>
            <a:pPr marL="973455">
              <a:lnSpc>
                <a:spcPct val="100000"/>
              </a:lnSpc>
              <a:spcBef>
                <a:spcPts val="605"/>
              </a:spcBef>
              <a:tabLst>
                <a:tab pos="1202690" algn="l"/>
              </a:tabLst>
            </a:pPr>
            <a:r>
              <a:rPr lang="en-US" sz="2400" b="1" spc="-10" dirty="0">
                <a:solidFill>
                  <a:schemeClr val="tx1">
                    <a:lumMod val="65000"/>
                    <a:lumOff val="35000"/>
                  </a:schemeClr>
                </a:solidFill>
                <a:latin typeface="Tahoma"/>
                <a:cs typeface="Tahoma"/>
              </a:rPr>
              <a:t>	</a:t>
            </a:r>
            <a:r>
              <a:rPr lang="en-US" sz="1600" b="1" spc="-10" dirty="0">
                <a:solidFill>
                  <a:schemeClr val="tx1">
                    <a:lumMod val="65000"/>
                    <a:lumOff val="35000"/>
                  </a:schemeClr>
                </a:solidFill>
                <a:latin typeface="Tahoma"/>
                <a:cs typeface="Tahoma"/>
              </a:rPr>
              <a:t> 1. </a:t>
            </a:r>
            <a:r>
              <a:rPr lang="en-US" sz="1600" b="1" spc="-10" dirty="0" err="1">
                <a:solidFill>
                  <a:schemeClr val="tx1">
                    <a:lumMod val="65000"/>
                    <a:lumOff val="35000"/>
                  </a:schemeClr>
                </a:solidFill>
                <a:latin typeface="Tahoma"/>
                <a:cs typeface="Tahoma"/>
              </a:rPr>
              <a:t>Clima</a:t>
            </a:r>
            <a:r>
              <a:rPr lang="en-US" sz="1600" b="1" spc="-10" dirty="0">
                <a:solidFill>
                  <a:schemeClr val="tx1">
                    <a:lumMod val="65000"/>
                    <a:lumOff val="35000"/>
                  </a:schemeClr>
                </a:solidFill>
                <a:latin typeface="Tahoma"/>
                <a:cs typeface="Tahoma"/>
              </a:rPr>
              <a:t>	  2. Geografia        3. </a:t>
            </a:r>
            <a:r>
              <a:rPr lang="en-US" sz="1600" b="1" spc="-10" dirty="0" err="1">
                <a:solidFill>
                  <a:schemeClr val="tx1">
                    <a:lumMod val="65000"/>
                    <a:lumOff val="35000"/>
                  </a:schemeClr>
                </a:solidFill>
                <a:latin typeface="Tahoma"/>
                <a:cs typeface="Tahoma"/>
              </a:rPr>
              <a:t>Suelos</a:t>
            </a:r>
            <a:endParaRPr lang="en-US" sz="1600" b="1" spc="-10" dirty="0">
              <a:solidFill>
                <a:schemeClr val="tx1">
                  <a:lumMod val="65000"/>
                  <a:lumOff val="35000"/>
                </a:schemeClr>
              </a:solidFill>
              <a:latin typeface="Tahoma"/>
              <a:cs typeface="Tahoma"/>
            </a:endParaRPr>
          </a:p>
          <a:p>
            <a:pPr marL="973455">
              <a:lnSpc>
                <a:spcPct val="100000"/>
              </a:lnSpc>
              <a:spcBef>
                <a:spcPts val="605"/>
              </a:spcBef>
              <a:tabLst>
                <a:tab pos="1202690" algn="l"/>
              </a:tabLst>
            </a:pPr>
            <a:endParaRPr lang="en-US" sz="1000" b="1" spc="-10" dirty="0">
              <a:solidFill>
                <a:schemeClr val="tx1">
                  <a:lumMod val="65000"/>
                  <a:lumOff val="35000"/>
                </a:schemeClr>
              </a:solidFill>
              <a:latin typeface="Tahoma"/>
              <a:cs typeface="Tahoma"/>
            </a:endParaRPr>
          </a:p>
          <a:p>
            <a:pPr marL="973455">
              <a:spcBef>
                <a:spcPts val="605"/>
              </a:spcBef>
              <a:tabLst>
                <a:tab pos="1202690" algn="l"/>
              </a:tabLst>
            </a:pPr>
            <a:r>
              <a:rPr lang="en-US" sz="1600" b="1" spc="-5" dirty="0">
                <a:solidFill>
                  <a:schemeClr val="tx1">
                    <a:lumMod val="65000"/>
                    <a:lumOff val="35000"/>
                  </a:schemeClr>
                </a:solidFill>
                <a:latin typeface="Tahoma"/>
                <a:cs typeface="Tahoma"/>
              </a:rPr>
              <a:t>4</a:t>
            </a:r>
            <a:r>
              <a:rPr lang="en-US" sz="1400" b="1" spc="-5" dirty="0">
                <a:solidFill>
                  <a:schemeClr val="tx1">
                    <a:lumMod val="65000"/>
                    <a:lumOff val="35000"/>
                  </a:schemeClr>
                </a:solidFill>
                <a:latin typeface="Tahoma"/>
                <a:cs typeface="Tahoma"/>
              </a:rPr>
              <a:t>. </a:t>
            </a:r>
            <a:r>
              <a:rPr lang="en-US" b="1" spc="-5" dirty="0" err="1">
                <a:solidFill>
                  <a:schemeClr val="tx1">
                    <a:lumMod val="65000"/>
                    <a:lumOff val="35000"/>
                  </a:schemeClr>
                </a:solidFill>
                <a:latin typeface="Tahoma"/>
                <a:cs typeface="Tahoma"/>
              </a:rPr>
              <a:t>Varietales</a:t>
            </a:r>
            <a:r>
              <a:rPr lang="en-US" b="1" spc="-5" dirty="0">
                <a:solidFill>
                  <a:schemeClr val="tx1">
                    <a:lumMod val="65000"/>
                    <a:lumOff val="35000"/>
                  </a:schemeClr>
                </a:solidFill>
                <a:latin typeface="Tahoma"/>
                <a:cs typeface="Tahoma"/>
              </a:rPr>
              <a:t> </a:t>
            </a:r>
          </a:p>
          <a:p>
            <a:pPr marL="1202055" indent="-228600">
              <a:lnSpc>
                <a:spcPct val="100000"/>
              </a:lnSpc>
              <a:spcBef>
                <a:spcPts val="605"/>
              </a:spcBef>
              <a:buAutoNum type="arabicPeriod"/>
              <a:tabLst>
                <a:tab pos="1202690" algn="l"/>
              </a:tabLst>
            </a:pPr>
            <a:endParaRPr sz="1000" dirty="0">
              <a:solidFill>
                <a:schemeClr val="tx1">
                  <a:lumMod val="65000"/>
                  <a:lumOff val="35000"/>
                </a:schemeClr>
              </a:solidFill>
              <a:latin typeface="Tahoma"/>
              <a:cs typeface="Tahoma"/>
            </a:endParaRPr>
          </a:p>
          <a:p>
            <a:pPr marL="973455">
              <a:lnSpc>
                <a:spcPct val="100000"/>
              </a:lnSpc>
              <a:spcBef>
                <a:spcPts val="610"/>
              </a:spcBef>
              <a:tabLst>
                <a:tab pos="1202690" algn="l"/>
              </a:tabLst>
            </a:pPr>
            <a:r>
              <a:rPr lang="en-US" sz="1600" b="1" spc="-5" dirty="0">
                <a:solidFill>
                  <a:schemeClr val="tx1">
                    <a:lumMod val="65000"/>
                    <a:lumOff val="35000"/>
                  </a:schemeClr>
                </a:solidFill>
                <a:latin typeface="Tahoma"/>
                <a:cs typeface="Tahoma"/>
              </a:rPr>
              <a:t>5. </a:t>
            </a:r>
            <a:r>
              <a:rPr lang="en-US" sz="2000" b="1" spc="-5" dirty="0" err="1">
                <a:solidFill>
                  <a:schemeClr val="tx1">
                    <a:lumMod val="65000"/>
                    <a:lumOff val="35000"/>
                  </a:schemeClr>
                </a:solidFill>
                <a:latin typeface="Tahoma"/>
                <a:cs typeface="Tahoma"/>
              </a:rPr>
              <a:t>Clasificaciones</a:t>
            </a:r>
            <a:r>
              <a:rPr lang="en-US" sz="2000" b="1" spc="-5" dirty="0">
                <a:solidFill>
                  <a:schemeClr val="tx1">
                    <a:lumMod val="65000"/>
                    <a:lumOff val="35000"/>
                  </a:schemeClr>
                </a:solidFill>
                <a:latin typeface="Tahoma"/>
                <a:cs typeface="Tahoma"/>
              </a:rPr>
              <a:t> &amp; AOC </a:t>
            </a:r>
          </a:p>
          <a:p>
            <a:pPr marL="973455">
              <a:lnSpc>
                <a:spcPct val="100000"/>
              </a:lnSpc>
              <a:spcBef>
                <a:spcPts val="610"/>
              </a:spcBef>
              <a:tabLst>
                <a:tab pos="1202690" algn="l"/>
              </a:tabLst>
            </a:pPr>
            <a:r>
              <a:rPr lang="en-US" sz="2400" b="1" spc="-5" dirty="0">
                <a:solidFill>
                  <a:schemeClr val="tx1">
                    <a:lumMod val="65000"/>
                    <a:lumOff val="35000"/>
                  </a:schemeClr>
                </a:solidFill>
                <a:latin typeface="Tahoma"/>
                <a:cs typeface="Tahoma"/>
              </a:rPr>
              <a:t>	</a:t>
            </a:r>
            <a:r>
              <a:rPr lang="en-US" sz="1600" b="1" spc="-5" dirty="0">
                <a:solidFill>
                  <a:schemeClr val="tx1">
                    <a:lumMod val="65000"/>
                    <a:lumOff val="35000"/>
                  </a:schemeClr>
                </a:solidFill>
                <a:latin typeface="Tahoma"/>
                <a:cs typeface="Tahoma"/>
              </a:rPr>
              <a:t> 1.  </a:t>
            </a:r>
            <a:r>
              <a:rPr lang="es-ES" sz="1600" b="1"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Côtes</a:t>
            </a:r>
            <a:r>
              <a:rPr lang="es-ES" sz="16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 </a:t>
            </a:r>
            <a:r>
              <a:rPr lang="es-ES" sz="1600" b="1"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Beaune</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PR" sz="1600" b="1" spc="-5" dirty="0">
                <a:solidFill>
                  <a:schemeClr val="tx1">
                    <a:lumMod val="65000"/>
                    <a:lumOff val="35000"/>
                  </a:schemeClr>
                </a:solidFill>
                <a:latin typeface="Tahoma"/>
                <a:cs typeface="Tahoma"/>
              </a:rPr>
              <a:t>  2.  </a:t>
            </a:r>
            <a:r>
              <a:rPr lang="es-ES" sz="1600" b="1"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Côtes</a:t>
            </a:r>
            <a:r>
              <a:rPr lang="es-ES" sz="16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 </a:t>
            </a:r>
            <a:r>
              <a:rPr lang="es-ES" sz="1600" b="1"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Nuites</a:t>
            </a:r>
            <a:endParaRPr lang="es-PR" sz="1600" b="1" spc="-5" dirty="0">
              <a:solidFill>
                <a:schemeClr val="tx1">
                  <a:lumMod val="65000"/>
                  <a:lumOff val="35000"/>
                </a:schemeClr>
              </a:solidFill>
              <a:latin typeface="Tahoma"/>
              <a:cs typeface="Tahoma"/>
            </a:endParaRPr>
          </a:p>
          <a:p>
            <a:pPr marL="1202055" indent="-228600">
              <a:lnSpc>
                <a:spcPct val="100000"/>
              </a:lnSpc>
              <a:spcBef>
                <a:spcPts val="610"/>
              </a:spcBef>
              <a:buAutoNum type="arabicPeriod"/>
              <a:tabLst>
                <a:tab pos="1202690" algn="l"/>
              </a:tabLst>
            </a:pPr>
            <a:endParaRPr sz="1000" dirty="0">
              <a:solidFill>
                <a:schemeClr val="tx1">
                  <a:lumMod val="65000"/>
                  <a:lumOff val="35000"/>
                </a:schemeClr>
              </a:solidFill>
              <a:latin typeface="Tahoma"/>
              <a:cs typeface="Tahoma"/>
            </a:endParaRPr>
          </a:p>
          <a:p>
            <a:pPr marL="973455">
              <a:lnSpc>
                <a:spcPct val="100000"/>
              </a:lnSpc>
              <a:spcBef>
                <a:spcPts val="605"/>
              </a:spcBef>
              <a:tabLst>
                <a:tab pos="1202690" algn="l"/>
              </a:tabLst>
            </a:pPr>
            <a:r>
              <a:rPr lang="en-US" sz="1600" b="1" spc="-5" dirty="0">
                <a:solidFill>
                  <a:schemeClr val="tx1">
                    <a:lumMod val="65000"/>
                    <a:lumOff val="35000"/>
                  </a:schemeClr>
                </a:solidFill>
                <a:latin typeface="Tahoma"/>
                <a:cs typeface="Tahoma"/>
              </a:rPr>
              <a:t>6</a:t>
            </a:r>
            <a:r>
              <a:rPr lang="en-US" b="1" spc="-5" dirty="0">
                <a:solidFill>
                  <a:schemeClr val="tx1">
                    <a:lumMod val="65000"/>
                    <a:lumOff val="35000"/>
                  </a:schemeClr>
                </a:solidFill>
                <a:latin typeface="Tahoma"/>
                <a:cs typeface="Tahoma"/>
              </a:rPr>
              <a:t>. </a:t>
            </a:r>
            <a:r>
              <a:rPr lang="en-US" sz="2000" b="1" spc="-5" dirty="0" err="1">
                <a:solidFill>
                  <a:schemeClr val="tx1">
                    <a:lumMod val="65000"/>
                    <a:lumOff val="35000"/>
                  </a:schemeClr>
                </a:solidFill>
                <a:latin typeface="Tahoma"/>
                <a:cs typeface="Tahoma"/>
              </a:rPr>
              <a:t>Vinicultura</a:t>
            </a:r>
            <a:r>
              <a:rPr lang="en-US" spc="-5" dirty="0">
                <a:solidFill>
                  <a:schemeClr val="tx1">
                    <a:lumMod val="65000"/>
                    <a:lumOff val="35000"/>
                  </a:schemeClr>
                </a:solidFill>
                <a:latin typeface="Tahoma"/>
                <a:cs typeface="Tahoma"/>
              </a:rPr>
              <a:t> </a:t>
            </a:r>
            <a:endParaRPr lang="en-US" sz="1600" b="1" spc="-5" dirty="0">
              <a:solidFill>
                <a:schemeClr val="tx1">
                  <a:lumMod val="65000"/>
                  <a:lumOff val="35000"/>
                </a:schemeClr>
              </a:solidFill>
              <a:latin typeface="Tahoma"/>
              <a:cs typeface="Tahoma"/>
            </a:endParaRPr>
          </a:p>
          <a:p>
            <a:pPr marL="1202055" indent="-228600">
              <a:lnSpc>
                <a:spcPct val="100000"/>
              </a:lnSpc>
              <a:spcBef>
                <a:spcPts val="605"/>
              </a:spcBef>
              <a:buAutoNum type="arabicPeriod"/>
              <a:tabLst>
                <a:tab pos="1202690" algn="l"/>
              </a:tabLst>
            </a:pPr>
            <a:endParaRPr sz="1000" dirty="0">
              <a:solidFill>
                <a:schemeClr val="tx1">
                  <a:lumMod val="65000"/>
                  <a:lumOff val="35000"/>
                </a:schemeClr>
              </a:solidFill>
              <a:latin typeface="Tahoma"/>
              <a:cs typeface="Tahoma"/>
            </a:endParaRPr>
          </a:p>
          <a:p>
            <a:pPr marL="973455">
              <a:lnSpc>
                <a:spcPct val="100000"/>
              </a:lnSpc>
              <a:spcBef>
                <a:spcPts val="610"/>
              </a:spcBef>
              <a:tabLst>
                <a:tab pos="1202690" algn="l"/>
              </a:tabLst>
            </a:pPr>
            <a:r>
              <a:rPr lang="en-US" sz="1600" b="1" spc="-5" dirty="0">
                <a:solidFill>
                  <a:schemeClr val="tx1">
                    <a:lumMod val="65000"/>
                    <a:lumOff val="35000"/>
                  </a:schemeClr>
                </a:solidFill>
                <a:latin typeface="Tahoma"/>
                <a:cs typeface="Tahoma"/>
              </a:rPr>
              <a:t>7. </a:t>
            </a:r>
            <a:r>
              <a:rPr lang="en-US" sz="2000" b="1" spc="-5" dirty="0" err="1">
                <a:solidFill>
                  <a:schemeClr val="tx1">
                    <a:lumMod val="65000"/>
                    <a:lumOff val="35000"/>
                  </a:schemeClr>
                </a:solidFill>
                <a:latin typeface="Tahoma"/>
                <a:cs typeface="Tahoma"/>
              </a:rPr>
              <a:t>Normas</a:t>
            </a:r>
            <a:r>
              <a:rPr lang="en-US" sz="2000" b="1" spc="-5" dirty="0">
                <a:solidFill>
                  <a:schemeClr val="tx1">
                    <a:lumMod val="65000"/>
                    <a:lumOff val="35000"/>
                  </a:schemeClr>
                </a:solidFill>
                <a:latin typeface="Tahoma"/>
                <a:cs typeface="Tahoma"/>
              </a:rPr>
              <a:t> &amp; </a:t>
            </a:r>
            <a:r>
              <a:rPr lang="en-US" sz="2000" b="1" spc="-5" dirty="0" err="1">
                <a:solidFill>
                  <a:schemeClr val="tx1">
                    <a:lumMod val="65000"/>
                    <a:lumOff val="35000"/>
                  </a:schemeClr>
                </a:solidFill>
                <a:latin typeface="Tahoma"/>
                <a:cs typeface="Tahoma"/>
              </a:rPr>
              <a:t>Reglamentos</a:t>
            </a:r>
            <a:r>
              <a:rPr lang="en-US" b="1" spc="-5" dirty="0">
                <a:solidFill>
                  <a:schemeClr val="tx1">
                    <a:lumMod val="65000"/>
                    <a:lumOff val="35000"/>
                  </a:schemeClr>
                </a:solidFill>
                <a:latin typeface="Tahoma"/>
                <a:cs typeface="Tahoma"/>
              </a:rPr>
              <a:t>   </a:t>
            </a:r>
          </a:p>
          <a:p>
            <a:pPr marL="973455">
              <a:lnSpc>
                <a:spcPct val="100000"/>
              </a:lnSpc>
              <a:spcBef>
                <a:spcPts val="610"/>
              </a:spcBef>
              <a:tabLst>
                <a:tab pos="1202690" algn="l"/>
              </a:tabLst>
            </a:pPr>
            <a:r>
              <a:rPr lang="en-US" b="1" spc="-5" dirty="0">
                <a:solidFill>
                  <a:schemeClr val="tx1">
                    <a:lumMod val="65000"/>
                    <a:lumOff val="35000"/>
                  </a:schemeClr>
                </a:solidFill>
                <a:latin typeface="Tahoma"/>
                <a:cs typeface="Tahoma"/>
              </a:rPr>
              <a:t>8.- </a:t>
            </a:r>
            <a:r>
              <a:rPr lang="en-US" b="1" spc="-5" dirty="0" err="1">
                <a:solidFill>
                  <a:schemeClr val="tx1">
                    <a:lumMod val="65000"/>
                    <a:lumOff val="35000"/>
                  </a:schemeClr>
                </a:solidFill>
                <a:latin typeface="Tahoma"/>
                <a:cs typeface="Tahoma"/>
              </a:rPr>
              <a:t>Otras</a:t>
            </a:r>
            <a:r>
              <a:rPr lang="en-US" b="1" spc="-5" dirty="0">
                <a:solidFill>
                  <a:schemeClr val="tx1">
                    <a:lumMod val="65000"/>
                    <a:lumOff val="35000"/>
                  </a:schemeClr>
                </a:solidFill>
                <a:latin typeface="Tahoma"/>
                <a:cs typeface="Tahoma"/>
              </a:rPr>
              <a:t> zonas de </a:t>
            </a:r>
            <a:r>
              <a:rPr lang="en-US" b="1" spc="-5" dirty="0" err="1">
                <a:solidFill>
                  <a:schemeClr val="tx1">
                    <a:lumMod val="65000"/>
                    <a:lumOff val="35000"/>
                  </a:schemeClr>
                </a:solidFill>
                <a:latin typeface="Tahoma"/>
                <a:cs typeface="Tahoma"/>
              </a:rPr>
              <a:t>Borgoña</a:t>
            </a:r>
            <a:r>
              <a:rPr lang="en-US" b="1" spc="-5" dirty="0">
                <a:solidFill>
                  <a:schemeClr val="tx1">
                    <a:lumMod val="65000"/>
                    <a:lumOff val="35000"/>
                  </a:schemeClr>
                </a:solidFill>
                <a:latin typeface="Tahoma"/>
                <a:cs typeface="Tahoma"/>
              </a:rPr>
              <a:t>    </a:t>
            </a:r>
            <a:endParaRPr sz="1000" dirty="0">
              <a:solidFill>
                <a:schemeClr val="tx1">
                  <a:lumMod val="65000"/>
                  <a:lumOff val="35000"/>
                </a:schemeClr>
              </a:solidFill>
              <a:latin typeface="Tahoma"/>
              <a:cs typeface="Tahoma"/>
            </a:endParaRPr>
          </a:p>
          <a:p>
            <a:pPr marL="973455">
              <a:lnSpc>
                <a:spcPct val="100000"/>
              </a:lnSpc>
              <a:spcBef>
                <a:spcPts val="605"/>
              </a:spcBef>
            </a:pPr>
            <a:endParaRPr sz="1200" dirty="0">
              <a:latin typeface="Tahoma"/>
              <a:cs typeface="Tahoma"/>
            </a:endParaRPr>
          </a:p>
        </p:txBody>
      </p:sp>
    </p:spTree>
    <p:extLst>
      <p:ext uri="{BB962C8B-B14F-4D97-AF65-F5344CB8AC3E}">
        <p14:creationId xmlns:p14="http://schemas.microsoft.com/office/powerpoint/2010/main" val="501376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Rectangle 1">
            <a:extLst>
              <a:ext uri="{FF2B5EF4-FFF2-40B4-BE49-F238E27FC236}">
                <a16:creationId xmlns:a16="http://schemas.microsoft.com/office/drawing/2014/main" id="{A73954D4-31B8-BCA3-1E57-337A5EC7C768}"/>
              </a:ext>
            </a:extLst>
          </p:cNvPr>
          <p:cNvSpPr>
            <a:spLocks noChangeArrowheads="1"/>
          </p:cNvSpPr>
          <p:nvPr/>
        </p:nvSpPr>
        <p:spPr bwMode="auto">
          <a:xfrm>
            <a:off x="1027857" y="1017698"/>
            <a:ext cx="8733660" cy="335669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Puligny-Montrachet</a:t>
            </a:r>
            <a:r>
              <a:rPr lang="es-ES" altLang="en-US" sz="2000" dirty="0">
                <a:solidFill>
                  <a:srgbClr val="202124"/>
                </a:solidFill>
                <a:latin typeface="Arial" panose="020B0604020202020204" pitchFamily="34" charset="0"/>
                <a:cs typeface="Arial" panose="020B0604020202020204" pitchFamily="34" charset="0"/>
              </a:rPr>
              <a:t>, solo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una ondulación entre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de los viñedos más famosos del mundo.  Los vinos del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lado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llaman "Le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los del lado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solo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(4 ha de cada uno).  Por encima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lang="es-ES" altLang="en-US" sz="2000" dirty="0" err="1">
                <a:solidFill>
                  <a:srgbClr val="202124"/>
                </a:solidFill>
                <a:latin typeface="Arial" panose="020B0604020202020204" pitchFamily="34" charset="0"/>
                <a:cs typeface="Arial" panose="020B0604020202020204" pitchFamily="34" charset="0"/>
              </a:rPr>
              <a:t>estan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las 7.59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Chevalier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al pie de la pendiente las 6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Bâtard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también contiene el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Bienvenues-Bâtard-Montrachet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(3,69ha). </a:t>
            </a:r>
            <a:r>
              <a:rPr lang="es-ES" altLang="en-US" sz="2000" dirty="0">
                <a:solidFill>
                  <a:srgbClr val="202124"/>
                </a:solidFill>
                <a:latin typeface="Arial" panose="020B0604020202020204" pitchFamily="34" charset="0"/>
                <a:cs typeface="Arial" panose="020B0604020202020204" pitchFamily="34" charset="0"/>
              </a:rPr>
              <a:t> 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total de 235ha. en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hay 100ha de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Técnicamente hay 24 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aunque 10 de ellos representan parcelas particulares dentro de otros 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Si bien los vinos blancos complejos y minerales reciben toda la atención, hay 6,4 ha de tinto. </a:t>
            </a: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94077CF-29CB-A7E3-F90E-DE5327BF0DD7}"/>
              </a:ext>
            </a:extLst>
          </p:cNvPr>
          <p:cNvSpPr>
            <a:spLocks noChangeArrowheads="1"/>
          </p:cNvSpPr>
          <p:nvPr/>
        </p:nvSpPr>
        <p:spPr bwMode="auto">
          <a:xfrm>
            <a:off x="1027857" y="5263774"/>
            <a:ext cx="8128018" cy="181781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Chassagne-Montrachet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Además de 4 ha de Le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5,85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Bâtard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contiene las 1,57 ha de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Criots-Bâtard-Montrachet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Hay 159 hectáreas de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las 350,4ha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El vino blanco tiende a ser más rico que el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pero no tan elegante; los tintos son bastante robustos y necesitan añejarse.</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72467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9" name="Picture 8">
            <a:extLst>
              <a:ext uri="{FF2B5EF4-FFF2-40B4-BE49-F238E27FC236}">
                <a16:creationId xmlns:a16="http://schemas.microsoft.com/office/drawing/2014/main" id="{60B85F39-F951-8BA5-F014-EEA07BA5DC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973778" y="141361"/>
            <a:ext cx="8888342" cy="7493170"/>
          </a:xfrm>
          <a:prstGeom prst="rect">
            <a:avLst/>
          </a:prstGeom>
        </p:spPr>
      </p:pic>
      <p:sp>
        <p:nvSpPr>
          <p:cNvPr id="2" name="Oval 1">
            <a:extLst>
              <a:ext uri="{FF2B5EF4-FFF2-40B4-BE49-F238E27FC236}">
                <a16:creationId xmlns:a16="http://schemas.microsoft.com/office/drawing/2014/main" id="{25513E4F-BFBA-5344-633C-44376C05D690}"/>
              </a:ext>
            </a:extLst>
          </p:cNvPr>
          <p:cNvSpPr/>
          <p:nvPr/>
        </p:nvSpPr>
        <p:spPr>
          <a:xfrm>
            <a:off x="2002420" y="1893635"/>
            <a:ext cx="1377388" cy="11111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663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Rectangle 1">
            <a:extLst>
              <a:ext uri="{FF2B5EF4-FFF2-40B4-BE49-F238E27FC236}">
                <a16:creationId xmlns:a16="http://schemas.microsoft.com/office/drawing/2014/main" id="{A73954D4-31B8-BCA3-1E57-337A5EC7C768}"/>
              </a:ext>
            </a:extLst>
          </p:cNvPr>
          <p:cNvSpPr>
            <a:spLocks noChangeArrowheads="1"/>
          </p:cNvSpPr>
          <p:nvPr/>
        </p:nvSpPr>
        <p:spPr bwMode="auto">
          <a:xfrm>
            <a:off x="1027857" y="1017698"/>
            <a:ext cx="8733660" cy="335669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Puligny-Montrachet</a:t>
            </a:r>
            <a:r>
              <a:rPr lang="es-ES" altLang="en-US" sz="2000" dirty="0">
                <a:solidFill>
                  <a:srgbClr val="202124"/>
                </a:solidFill>
                <a:latin typeface="Arial" panose="020B0604020202020204" pitchFamily="34" charset="0"/>
                <a:cs typeface="Arial" panose="020B0604020202020204" pitchFamily="34" charset="0"/>
              </a:rPr>
              <a:t>, solo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una ondulación entre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de los viñedos más famosos del mundo.  Los vinos del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lado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llaman "Le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los del lado de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solo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(4 ha de cada uno).  Por encima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lang="es-ES" altLang="en-US" sz="2000" dirty="0" err="1">
                <a:solidFill>
                  <a:srgbClr val="202124"/>
                </a:solidFill>
                <a:latin typeface="Arial" panose="020B0604020202020204" pitchFamily="34" charset="0"/>
                <a:cs typeface="Arial" panose="020B0604020202020204" pitchFamily="34" charset="0"/>
              </a:rPr>
              <a:t>estan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las 7.59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Chevalier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al pie de la pendiente las 6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Bâtard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también contiene el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Bienvenues-Bâtard-Montrachet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(3,69ha </a:t>
            </a:r>
            <a:r>
              <a:rPr lang="es-ES" altLang="en-US" sz="2000" dirty="0">
                <a:solidFill>
                  <a:srgbClr val="202124"/>
                </a:solidFill>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9 </a:t>
            </a:r>
            <a:r>
              <a:rPr kumimoji="0" lang="es-ES" altLang="en-US" sz="2000" b="0"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cu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lang="es-ES" altLang="en-US" sz="2000" dirty="0">
                <a:solidFill>
                  <a:srgbClr val="202124"/>
                </a:solidFill>
                <a:latin typeface="Arial" panose="020B0604020202020204" pitchFamily="34" charset="0"/>
                <a:cs typeface="Arial" panose="020B0604020202020204" pitchFamily="34" charset="0"/>
              </a:rPr>
              <a:t> 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total de 235ha. en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hay 100ha de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Técnicamente hay 24 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aunque 10 de ellos representan parcelas particulares dentro de otros Premier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Si bien los vinos blancos complejos y minerales reciben toda la atención, hay 6,4 ha de tinto. </a:t>
            </a: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94077CF-29CB-A7E3-F90E-DE5327BF0DD7}"/>
              </a:ext>
            </a:extLst>
          </p:cNvPr>
          <p:cNvSpPr>
            <a:spLocks noChangeArrowheads="1"/>
          </p:cNvSpPr>
          <p:nvPr/>
        </p:nvSpPr>
        <p:spPr bwMode="auto">
          <a:xfrm>
            <a:off x="1027857" y="5263774"/>
            <a:ext cx="8128018" cy="181781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err="1">
                <a:ln>
                  <a:noFill/>
                </a:ln>
                <a:solidFill>
                  <a:srgbClr val="C00000"/>
                </a:solidFill>
                <a:effectLst/>
                <a:latin typeface="Arial" panose="020B0604020202020204" pitchFamily="34" charset="0"/>
                <a:cs typeface="Arial" panose="020B0604020202020204" pitchFamily="34" charset="0"/>
              </a:rPr>
              <a:t>Chassagne-Montrachet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Además de 4 ha de Le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5,85 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Bâtard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contiene las 1,57 ha </a:t>
            </a:r>
            <a:r>
              <a:rPr kumimoji="0" lang="es-ES" altLang="en-US" sz="20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(4 </a:t>
            </a:r>
            <a:r>
              <a:rPr kumimoji="0" lang="es-ES" altLang="en-US" sz="2000" b="0"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cu</a:t>
            </a:r>
            <a:r>
              <a:rPr kumimoji="0" lang="es-ES" altLang="en-US" sz="20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de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Criots-Bâtard-Montrachet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Hay 159 hectáreas de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las 350,4ha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Chassagne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El vino blanco tiende a ser más rico que el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Puligny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pero no tan elegante; los tintos son bastante robustos y necesitan añejarse.</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25905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2" name="Picture 1">
            <a:extLst>
              <a:ext uri="{FF2B5EF4-FFF2-40B4-BE49-F238E27FC236}">
                <a16:creationId xmlns:a16="http://schemas.microsoft.com/office/drawing/2014/main" id="{470A1A7A-9FD5-01B2-87AC-0087BE45014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5724164" y="-1496291"/>
            <a:ext cx="15574666" cy="8834640"/>
          </a:xfrm>
          <a:prstGeom prst="rect">
            <a:avLst/>
          </a:prstGeom>
        </p:spPr>
      </p:pic>
      <p:sp>
        <p:nvSpPr>
          <p:cNvPr id="4" name="Oval 3">
            <a:extLst>
              <a:ext uri="{FF2B5EF4-FFF2-40B4-BE49-F238E27FC236}">
                <a16:creationId xmlns:a16="http://schemas.microsoft.com/office/drawing/2014/main" id="{750E364A-92C5-B75F-3A73-1E85892329B1}"/>
              </a:ext>
            </a:extLst>
          </p:cNvPr>
          <p:cNvSpPr/>
          <p:nvPr/>
        </p:nvSpPr>
        <p:spPr>
          <a:xfrm>
            <a:off x="7144436" y="4007443"/>
            <a:ext cx="623116" cy="114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104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TextBox 3">
            <a:extLst>
              <a:ext uri="{FF2B5EF4-FFF2-40B4-BE49-F238E27FC236}">
                <a16:creationId xmlns:a16="http://schemas.microsoft.com/office/drawing/2014/main" id="{0F331402-5AF2-9BAE-B154-42485C76A7A8}"/>
              </a:ext>
            </a:extLst>
          </p:cNvPr>
          <p:cNvSpPr txBox="1"/>
          <p:nvPr/>
        </p:nvSpPr>
        <p:spPr>
          <a:xfrm>
            <a:off x="1327165" y="344055"/>
            <a:ext cx="4301739" cy="642035"/>
          </a:xfrm>
          <a:prstGeom prst="rect">
            <a:avLst/>
          </a:prstGeom>
          <a:noFill/>
        </p:spPr>
        <p:txBody>
          <a:bodyPr wrap="square">
            <a:spAutoFit/>
          </a:bodyPr>
          <a:lstStyle/>
          <a:p>
            <a:pPr marL="0" marR="0">
              <a:lnSpc>
                <a:spcPct val="107000"/>
              </a:lnSpc>
              <a:spcBef>
                <a:spcPts val="750"/>
              </a:spcBef>
              <a:spcAft>
                <a:spcPts val="1200"/>
              </a:spcAft>
            </a:pPr>
            <a:r>
              <a:rPr lang="es-PR" sz="36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Côtes</a:t>
            </a:r>
            <a:r>
              <a:rPr lang="es-PR" sz="36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de </a:t>
            </a:r>
            <a:r>
              <a:rPr lang="es-PR" sz="36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Nuits</a:t>
            </a:r>
            <a:endParaRPr lang="es-PR" sz="3600" dirty="0">
              <a:solidFill>
                <a:srgbClr val="96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97DB1157-5779-E57C-647A-F72B2B63ED7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1327165" y="1333930"/>
            <a:ext cx="8261572" cy="5683494"/>
          </a:xfrm>
          <a:prstGeom prst="rect">
            <a:avLst/>
          </a:prstGeom>
        </p:spPr>
      </p:pic>
    </p:spTree>
    <p:extLst>
      <p:ext uri="{BB962C8B-B14F-4D97-AF65-F5344CB8AC3E}">
        <p14:creationId xmlns:p14="http://schemas.microsoft.com/office/powerpoint/2010/main" val="521699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TextBox 3">
            <a:extLst>
              <a:ext uri="{FF2B5EF4-FFF2-40B4-BE49-F238E27FC236}">
                <a16:creationId xmlns:a16="http://schemas.microsoft.com/office/drawing/2014/main" id="{B2D9C2F2-5C4D-6225-2C23-285020F7497F}"/>
              </a:ext>
            </a:extLst>
          </p:cNvPr>
          <p:cNvSpPr txBox="1"/>
          <p:nvPr/>
        </p:nvSpPr>
        <p:spPr>
          <a:xfrm>
            <a:off x="1327165" y="344055"/>
            <a:ext cx="8188310" cy="642035"/>
          </a:xfrm>
          <a:prstGeom prst="rect">
            <a:avLst/>
          </a:prstGeom>
          <a:noFill/>
        </p:spPr>
        <p:txBody>
          <a:bodyPr wrap="square">
            <a:spAutoFit/>
          </a:bodyPr>
          <a:lstStyle/>
          <a:p>
            <a:pPr marL="0" marR="0">
              <a:lnSpc>
                <a:spcPct val="107000"/>
              </a:lnSpc>
              <a:spcBef>
                <a:spcPts val="750"/>
              </a:spcBef>
              <a:spcAft>
                <a:spcPts val="1200"/>
              </a:spcAft>
            </a:pPr>
            <a:r>
              <a:rPr lang="es-PR" sz="3600" b="1" dirty="0">
                <a:solidFill>
                  <a:srgbClr val="960000"/>
                </a:solidFill>
                <a:latin typeface="Arial" panose="020B0604020202020204" pitchFamily="34" charset="0"/>
                <a:ea typeface="Times New Roman" panose="02020603050405020304" pitchFamily="18" charset="0"/>
                <a:cs typeface="Arial" panose="020B0604020202020204" pitchFamily="34" charset="0"/>
              </a:rPr>
              <a:t>8</a:t>
            </a:r>
            <a:r>
              <a:rPr lang="es-PR" sz="3600" b="1"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tipos de AOC </a:t>
            </a:r>
            <a:r>
              <a:rPr lang="es-PR" sz="28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(AOP) en </a:t>
            </a:r>
            <a:r>
              <a:rPr lang="es-PR" sz="28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Côtes</a:t>
            </a:r>
            <a:r>
              <a:rPr lang="es-PR" sz="2800" dirty="0">
                <a:solidFill>
                  <a:srgbClr val="960000"/>
                </a:solidFill>
                <a:effectLst/>
                <a:latin typeface="Arial" panose="020B0604020202020204" pitchFamily="34" charset="0"/>
                <a:ea typeface="Times New Roman" panose="02020603050405020304" pitchFamily="18" charset="0"/>
                <a:cs typeface="Arial" panose="020B0604020202020204" pitchFamily="34" charset="0"/>
              </a:rPr>
              <a:t> de </a:t>
            </a:r>
            <a:r>
              <a:rPr lang="es-PR" sz="2800" dirty="0" err="1">
                <a:solidFill>
                  <a:srgbClr val="960000"/>
                </a:solidFill>
                <a:effectLst/>
                <a:latin typeface="Arial" panose="020B0604020202020204" pitchFamily="34" charset="0"/>
                <a:ea typeface="Times New Roman" panose="02020603050405020304" pitchFamily="18" charset="0"/>
                <a:cs typeface="Arial" panose="020B0604020202020204" pitchFamily="34" charset="0"/>
              </a:rPr>
              <a:t>Nuits</a:t>
            </a:r>
            <a:endParaRPr lang="es-PR" sz="2800" dirty="0">
              <a:solidFill>
                <a:srgbClr val="96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B528D74F-E841-D42B-039A-79D8E31BF4F8}"/>
              </a:ext>
            </a:extLst>
          </p:cNvPr>
          <p:cNvSpPr txBox="1"/>
          <p:nvPr/>
        </p:nvSpPr>
        <p:spPr>
          <a:xfrm>
            <a:off x="1327165" y="1890619"/>
            <a:ext cx="8188310" cy="458780"/>
          </a:xfrm>
          <a:prstGeom prst="rect">
            <a:avLst/>
          </a:prstGeom>
          <a:noFill/>
        </p:spPr>
        <p:txBody>
          <a:bodyPr wrap="square">
            <a:spAutoFit/>
          </a:bodyPr>
          <a:lstStyle/>
          <a:p>
            <a:pPr marL="0" marR="0">
              <a:lnSpc>
                <a:spcPct val="107000"/>
              </a:lnSpc>
              <a:spcBef>
                <a:spcPts val="750"/>
              </a:spcBef>
              <a:spcAft>
                <a:spcPts val="1200"/>
              </a:spcAft>
            </a:pPr>
            <a:r>
              <a:rPr lang="es-PR" sz="1800" dirty="0">
                <a:effectLst/>
                <a:latin typeface="Arial" panose="020B0604020202020204" pitchFamily="34" charset="0"/>
                <a:ea typeface="Times New Roman" panose="02020603050405020304" pitchFamily="18" charset="0"/>
                <a:cs typeface="Arial" panose="020B0604020202020204" pitchFamily="34" charset="0"/>
              </a:rPr>
              <a:t>●</a:t>
            </a:r>
            <a:r>
              <a:rPr lang="es-PR" sz="24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16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(Nov 19, 1937)</a:t>
            </a:r>
            <a:endParaRPr lang="es-PR" sz="3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88CC6466-76CE-B08D-95D5-161F48EFFD09}"/>
              </a:ext>
            </a:extLst>
          </p:cNvPr>
          <p:cNvSpPr txBox="1"/>
          <p:nvPr/>
        </p:nvSpPr>
        <p:spPr>
          <a:xfrm>
            <a:off x="1327156" y="2414954"/>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ES" altLang="en-US" sz="2000" b="1" dirty="0" err="1">
                <a:solidFill>
                  <a:srgbClr val="202124"/>
                </a:solidFill>
                <a:latin typeface="Arial" panose="020B0604020202020204" pitchFamily="34" charset="0"/>
                <a:cs typeface="Arial" panose="020B0604020202020204" pitchFamily="34" charset="0"/>
              </a:rPr>
              <a:t>Côtes</a:t>
            </a:r>
            <a:r>
              <a:rPr lang="es-ES" altLang="en-US" sz="2000" b="1" dirty="0">
                <a:solidFill>
                  <a:srgbClr val="202124"/>
                </a:solidFill>
                <a:latin typeface="Arial" panose="020B0604020202020204" pitchFamily="34" charset="0"/>
                <a:cs typeface="Arial" panose="020B0604020202020204" pitchFamily="34" charset="0"/>
              </a:rPr>
              <a:t> de </a:t>
            </a:r>
            <a:r>
              <a:rPr lang="es-ES" altLang="en-US" sz="2000" b="1" dirty="0" err="1">
                <a:solidFill>
                  <a:srgbClr val="202124"/>
                </a:solidFill>
                <a:latin typeface="Arial" panose="020B0604020202020204" pitchFamily="34" charset="0"/>
                <a:cs typeface="Arial" panose="020B0604020202020204" pitchFamily="34" charset="0"/>
              </a:rPr>
              <a:t>Nuits</a:t>
            </a:r>
            <a:r>
              <a:rPr lang="es-ES" altLang="en-US" sz="2000" b="1" dirty="0">
                <a:solidFill>
                  <a:srgbClr val="202124"/>
                </a:solidFill>
                <a:latin typeface="Arial" panose="020B0604020202020204" pitchFamily="34" charset="0"/>
                <a:cs typeface="Arial" panose="020B0604020202020204" pitchFamily="34" charset="0"/>
              </a:rPr>
              <a:t> </a:t>
            </a:r>
            <a:r>
              <a:rPr lang="es-PR" sz="1600" dirty="0">
                <a:solidFill>
                  <a:srgbClr val="252A2F"/>
                </a:solidFill>
                <a:latin typeface="Arial Narrow" panose="020B0606020202030204" pitchFamily="34" charset="0"/>
                <a:ea typeface="Times New Roman" panose="02020603050405020304" pitchFamily="18" charset="0"/>
                <a:cs typeface="Arial" panose="020B0604020202020204" pitchFamily="34" charset="0"/>
              </a:rPr>
              <a:t>-  </a:t>
            </a:r>
            <a:r>
              <a:rPr lang="es-PR" sz="2000" dirty="0">
                <a:solidFill>
                  <a:srgbClr val="252A2F"/>
                </a:solidFill>
                <a:latin typeface="Arial Narrow" panose="020B0606020202030204" pitchFamily="34" charset="0"/>
                <a:ea typeface="Times New Roman" panose="02020603050405020304" pitchFamily="18" charset="0"/>
                <a:cs typeface="Arial" panose="020B0604020202020204" pitchFamily="34" charset="0"/>
              </a:rPr>
              <a:t>Colinas mas bajas </a:t>
            </a:r>
            <a:r>
              <a:rPr lang="es-ES" altLang="en-US" sz="2000" b="1" dirty="0">
                <a:solidFill>
                  <a:srgbClr val="202124"/>
                </a:solidFill>
                <a:latin typeface="Arial" panose="020B0604020202020204" pitchFamily="34" charset="0"/>
                <a:cs typeface="Arial" panose="020B0604020202020204" pitchFamily="34" charset="0"/>
              </a:rPr>
              <a:t> </a:t>
            </a:r>
            <a:endParaRPr lang="en-US" sz="1600" b="1"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68A958-538B-C44F-061C-6F4F129A61C3}"/>
              </a:ext>
            </a:extLst>
          </p:cNvPr>
          <p:cNvSpPr txBox="1"/>
          <p:nvPr/>
        </p:nvSpPr>
        <p:spPr>
          <a:xfrm>
            <a:off x="1327159" y="3783372"/>
            <a:ext cx="7771675" cy="397738"/>
          </a:xfrm>
          <a:prstGeom prst="rect">
            <a:avLst/>
          </a:prstGeom>
          <a:noFill/>
        </p:spPr>
        <p:txBody>
          <a:bodyPr wrap="square">
            <a:spAutoFit/>
          </a:bodyPr>
          <a:lstStyle/>
          <a:p>
            <a:pPr>
              <a:lnSpc>
                <a:spcPct val="107000"/>
              </a:lnSpc>
              <a:spcBef>
                <a:spcPts val="750"/>
              </a:spcBef>
              <a:spcAft>
                <a:spcPts val="750"/>
              </a:spcAft>
            </a:pPr>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Côtes</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de </a:t>
            </a:r>
            <a:r>
              <a:rPr lang="es-PR" sz="2000" b="1" dirty="0" err="1">
                <a:solidFill>
                  <a:srgbClr val="252A2F"/>
                </a:solidFill>
                <a:latin typeface="Arial" panose="020B0604020202020204" pitchFamily="34" charset="0"/>
                <a:ea typeface="Times New Roman" panose="02020603050405020304" pitchFamily="18" charset="0"/>
                <a:cs typeface="Arial" panose="020B0604020202020204" pitchFamily="34" charset="0"/>
              </a:rPr>
              <a:t>Nuits</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Villages</a:t>
            </a:r>
            <a:r>
              <a:rPr lang="es-PR" sz="16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  </a:t>
            </a:r>
            <a:r>
              <a:rPr lang="es-PR" sz="20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Abarca </a:t>
            </a:r>
            <a:r>
              <a:rPr lang="es-PR" sz="2000" dirty="0">
                <a:solidFill>
                  <a:srgbClr val="252A2F"/>
                </a:solidFill>
                <a:latin typeface="Arial Narrow" panose="020B0606020202030204" pitchFamily="34" charset="0"/>
                <a:ea typeface="Times New Roman" panose="02020603050405020304" pitchFamily="18" charset="0"/>
                <a:cs typeface="Arial" panose="020B0604020202020204" pitchFamily="34" charset="0"/>
              </a:rPr>
              <a:t>5</a:t>
            </a:r>
            <a:r>
              <a:rPr lang="es-ES" altLang="en-US" sz="2000" dirty="0">
                <a:solidFill>
                  <a:srgbClr val="202124"/>
                </a:solidFill>
                <a:latin typeface="Arial Narrow" panose="020B0606020202030204" pitchFamily="34" charset="0"/>
              </a:rPr>
              <a:t> pueblos del distrito</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59172A-EFD4-02F9-01F6-3F61C474B474}"/>
              </a:ext>
            </a:extLst>
          </p:cNvPr>
          <p:cNvSpPr txBox="1"/>
          <p:nvPr/>
        </p:nvSpPr>
        <p:spPr>
          <a:xfrm>
            <a:off x="1327156" y="3043818"/>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a:t>
            </a:r>
            <a:r>
              <a:rPr lang="es-ES" altLang="en-US" sz="2000" b="1" dirty="0">
                <a:solidFill>
                  <a:srgbClr val="202124"/>
                </a:solidFill>
                <a:latin typeface="Arial" panose="020B0604020202020204" pitchFamily="34" charset="0"/>
                <a:cs typeface="Arial" panose="020B0604020202020204" pitchFamily="34" charset="0"/>
              </a:rPr>
              <a:t>Hautes-</a:t>
            </a:r>
            <a:r>
              <a:rPr lang="es-ES" altLang="en-US" sz="2000" b="1" dirty="0" err="1">
                <a:solidFill>
                  <a:srgbClr val="202124"/>
                </a:solidFill>
                <a:latin typeface="Arial" panose="020B0604020202020204" pitchFamily="34" charset="0"/>
                <a:cs typeface="Arial" panose="020B0604020202020204" pitchFamily="34" charset="0"/>
              </a:rPr>
              <a:t>Côtes</a:t>
            </a:r>
            <a:r>
              <a:rPr lang="es-ES" altLang="en-US" sz="2000" b="1" dirty="0">
                <a:solidFill>
                  <a:srgbClr val="202124"/>
                </a:solidFill>
                <a:latin typeface="Arial" panose="020B0604020202020204" pitchFamily="34" charset="0"/>
                <a:cs typeface="Arial" panose="020B0604020202020204" pitchFamily="34" charset="0"/>
              </a:rPr>
              <a:t> de </a:t>
            </a:r>
            <a:r>
              <a:rPr lang="es-ES" altLang="en-US" sz="2000" b="1" dirty="0" err="1">
                <a:solidFill>
                  <a:srgbClr val="202124"/>
                </a:solidFill>
                <a:latin typeface="Arial" panose="020B0604020202020204" pitchFamily="34" charset="0"/>
                <a:cs typeface="Arial" panose="020B0604020202020204" pitchFamily="34" charset="0"/>
              </a:rPr>
              <a:t>Nuits</a:t>
            </a:r>
            <a:r>
              <a:rPr lang="es-ES" altLang="en-US" sz="2000" b="1" dirty="0">
                <a:solidFill>
                  <a:srgbClr val="202124"/>
                </a:solidFill>
                <a:latin typeface="Arial" panose="020B0604020202020204" pitchFamily="34" charset="0"/>
                <a:cs typeface="Arial" panose="020B0604020202020204" pitchFamily="34" charset="0"/>
              </a:rPr>
              <a:t> </a:t>
            </a:r>
            <a:r>
              <a:rPr lang="es-ES" altLang="en-US" sz="1600" dirty="0">
                <a:solidFill>
                  <a:srgbClr val="202124"/>
                </a:solidFill>
                <a:latin typeface="inherit"/>
              </a:rPr>
              <a:t> </a:t>
            </a:r>
            <a:r>
              <a:rPr lang="es-ES" altLang="en-US" sz="2000" dirty="0">
                <a:solidFill>
                  <a:srgbClr val="202124"/>
                </a:solidFill>
                <a:latin typeface="Arial Narrow" panose="020B0606020202030204" pitchFamily="34" charset="0"/>
              </a:rPr>
              <a:t>Las colinas mas altas</a:t>
            </a:r>
            <a:r>
              <a:rPr lang="es-ES" sz="2000" dirty="0">
                <a:solidFill>
                  <a:srgbClr val="202124"/>
                </a:solidFill>
                <a:effectLst/>
                <a:latin typeface="Arial Narrow" panose="020B0606020202030204" pitchFamily="34" charset="0"/>
                <a:ea typeface="Calibri" panose="020F0502020204030204" pitchFamily="34" charset="0"/>
                <a:cs typeface="Arial" panose="020B0604020202020204" pitchFamily="34" charset="0"/>
              </a:rPr>
              <a:t> </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1921F67-B0A8-3401-DBCE-23E7CB3E3874}"/>
              </a:ext>
            </a:extLst>
          </p:cNvPr>
          <p:cNvSpPr txBox="1"/>
          <p:nvPr/>
        </p:nvSpPr>
        <p:spPr>
          <a:xfrm>
            <a:off x="1327157" y="4334714"/>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 “nombre” </a:t>
            </a:r>
            <a:r>
              <a:rPr lang="es-ES" sz="2000" dirty="0">
                <a:solidFill>
                  <a:srgbClr val="202124"/>
                </a:solidFill>
                <a:latin typeface="Arial" panose="020B0604020202020204" pitchFamily="34" charset="0"/>
                <a:cs typeface="Arial" panose="020B0604020202020204" pitchFamily="34" charset="0"/>
              </a:rPr>
              <a:t>P</a:t>
            </a:r>
            <a:r>
              <a:rPr lang="es-ES" altLang="en-US" sz="2000" dirty="0">
                <a:solidFill>
                  <a:srgbClr val="202124"/>
                </a:solidFill>
                <a:latin typeface="Arial" panose="020B0604020202020204" pitchFamily="34" charset="0"/>
                <a:cs typeface="Arial" panose="020B0604020202020204" pitchFamily="34" charset="0"/>
              </a:rPr>
              <a:t>ueblos individuales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12FC9EA-D171-4141-F466-EE63A85B499C}"/>
              </a:ext>
            </a:extLst>
          </p:cNvPr>
          <p:cNvSpPr txBox="1"/>
          <p:nvPr/>
        </p:nvSpPr>
        <p:spPr>
          <a:xfrm>
            <a:off x="1327158" y="5037444"/>
            <a:ext cx="7771677" cy="551048"/>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Premier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ES" altLang="en-US" sz="2000" dirty="0">
                <a:solidFill>
                  <a:srgbClr val="202124"/>
                </a:solidFill>
                <a:latin typeface="inherit"/>
              </a:rPr>
              <a:t> </a:t>
            </a:r>
            <a:r>
              <a:rPr lang="es-ES" altLang="en-US" sz="2000" dirty="0">
                <a:solidFill>
                  <a:srgbClr val="202124"/>
                </a:solidFill>
                <a:latin typeface="Arial Narrow" panose="020B0606020202030204" pitchFamily="34" charset="0"/>
                <a:cs typeface="Arial" panose="020B0604020202020204" pitchFamily="34" charset="0"/>
              </a:rPr>
              <a:t>- Mezcla de varios viñedos Premier </a:t>
            </a:r>
            <a:r>
              <a:rPr lang="es-ES" altLang="en-US" sz="2000" dirty="0" err="1">
                <a:solidFill>
                  <a:srgbClr val="202124"/>
                </a:solidFill>
                <a:latin typeface="Arial Narrow" panose="020B0606020202030204" pitchFamily="34" charset="0"/>
                <a:cs typeface="Arial" panose="020B0604020202020204" pitchFamily="34" charset="0"/>
              </a:rPr>
              <a:t>Cru</a:t>
            </a:r>
            <a:r>
              <a:rPr lang="es-PR" sz="2000" b="1"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a:t>
            </a:r>
            <a:endParaRPr lang="en-US" sz="16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713F125-3491-5DDC-2590-2DF76C194368}"/>
              </a:ext>
            </a:extLst>
          </p:cNvPr>
          <p:cNvSpPr txBox="1"/>
          <p:nvPr/>
        </p:nvSpPr>
        <p:spPr>
          <a:xfrm>
            <a:off x="1327158" y="5622460"/>
            <a:ext cx="7771677" cy="551048"/>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Premier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 </a:t>
            </a:r>
            <a:r>
              <a:rPr lang="es-ES" altLang="en-US" sz="2000" dirty="0">
                <a:solidFill>
                  <a:srgbClr val="202124"/>
                </a:solidFill>
                <a:latin typeface="Arial" panose="020B0604020202020204" pitchFamily="34" charset="0"/>
                <a:cs typeface="Arial" panose="020B0604020202020204" pitchFamily="34" charset="0"/>
              </a:rPr>
              <a:t>viñedos individuales</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E33C756-BD69-098E-CCFE-52747880D92C}"/>
              </a:ext>
            </a:extLst>
          </p:cNvPr>
          <p:cNvSpPr txBox="1"/>
          <p:nvPr/>
        </p:nvSpPr>
        <p:spPr>
          <a:xfrm>
            <a:off x="1327158" y="6275246"/>
            <a:ext cx="7771677" cy="535659"/>
          </a:xfrm>
          <a:prstGeom prst="rect">
            <a:avLst/>
          </a:prstGeom>
          <a:noFill/>
        </p:spPr>
        <p:txBody>
          <a:bodyPr wrap="square">
            <a:spAutoFit/>
          </a:bodyPr>
          <a:lstStyle/>
          <a:p>
            <a:pPr>
              <a:lnSpc>
                <a:spcPct val="107000"/>
              </a:lnSpc>
              <a:spcBef>
                <a:spcPts val="750"/>
              </a:spcBef>
              <a:spcAft>
                <a:spcPts val="750"/>
              </a:spcAft>
            </a:pPr>
            <a:endParaRPr lang="es-PR" sz="2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endParaRPr>
          </a:p>
          <a:p>
            <a:r>
              <a:rPr lang="es-PR" sz="1800" dirty="0">
                <a:effectLst/>
                <a:latin typeface="Arial" panose="020B0604020202020204" pitchFamily="34" charset="0"/>
                <a:ea typeface="Times New Roman" panose="02020603050405020304" pitchFamily="18" charset="0"/>
                <a:cs typeface="Arial" panose="020B0604020202020204" pitchFamily="34" charset="0"/>
              </a:rPr>
              <a:t>● </a:t>
            </a:r>
            <a:r>
              <a:rPr lang="es-PR" sz="1800"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AOC Grand </a:t>
            </a:r>
            <a:r>
              <a:rPr lang="es-PR" sz="2000" b="1" dirty="0" err="1">
                <a:solidFill>
                  <a:srgbClr val="252A2F"/>
                </a:solidFill>
                <a:effectLst/>
                <a:latin typeface="Arial" panose="020B0604020202020204" pitchFamily="34" charset="0"/>
                <a:ea typeface="Times New Roman" panose="02020603050405020304" pitchFamily="18" charset="0"/>
                <a:cs typeface="Arial" panose="020B0604020202020204" pitchFamily="34" charset="0"/>
              </a:rPr>
              <a:t>Cru</a:t>
            </a:r>
            <a:r>
              <a:rPr lang="es-PR" sz="2000" b="1" dirty="0">
                <a:solidFill>
                  <a:srgbClr val="252A2F"/>
                </a:solidFill>
                <a:effectLst/>
                <a:latin typeface="Arial" panose="020B0604020202020204" pitchFamily="34" charset="0"/>
                <a:ea typeface="Times New Roman" panose="02020603050405020304" pitchFamily="18" charset="0"/>
                <a:cs typeface="Arial" panose="020B0604020202020204" pitchFamily="34" charset="0"/>
              </a:rPr>
              <a:t> </a:t>
            </a:r>
            <a:r>
              <a:rPr lang="es-PR" sz="2000" dirty="0">
                <a:solidFill>
                  <a:srgbClr val="252A2F"/>
                </a:solidFill>
                <a:latin typeface="Arial Narrow" panose="020B0606020202030204" pitchFamily="34" charset="0"/>
                <a:ea typeface="Times New Roman" panose="02020603050405020304" pitchFamily="18" charset="0"/>
                <a:cs typeface="Arial" panose="020B0604020202020204" pitchFamily="34" charset="0"/>
              </a:rPr>
              <a:t>- L</a:t>
            </a:r>
            <a:r>
              <a:rPr lang="es-PR" sz="2000"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os </a:t>
            </a:r>
            <a:r>
              <a:rPr lang="es-ES" altLang="en-US" sz="2000" dirty="0" err="1">
                <a:solidFill>
                  <a:srgbClr val="202124"/>
                </a:solidFill>
                <a:latin typeface="Arial Narrow" panose="020B0606020202030204" pitchFamily="34" charset="0"/>
              </a:rPr>
              <a:t>Corton</a:t>
            </a:r>
            <a:r>
              <a:rPr lang="es-ES" altLang="en-US" sz="2000" dirty="0">
                <a:solidFill>
                  <a:srgbClr val="202124"/>
                </a:solidFill>
                <a:latin typeface="Arial Narrow" panose="020B0606020202030204" pitchFamily="34" charset="0"/>
              </a:rPr>
              <a:t> &amp; </a:t>
            </a:r>
            <a:r>
              <a:rPr lang="es-ES" altLang="en-US" sz="2000" dirty="0" err="1">
                <a:solidFill>
                  <a:srgbClr val="202124"/>
                </a:solidFill>
                <a:latin typeface="Arial Narrow" panose="020B0606020202030204" pitchFamily="34" charset="0"/>
              </a:rPr>
              <a:t>Montrachet</a:t>
            </a:r>
            <a:r>
              <a:rPr lang="es-ES" altLang="en-US" sz="2000" dirty="0">
                <a:solidFill>
                  <a:srgbClr val="202124"/>
                </a:solidFill>
                <a:latin typeface="Arial Narrow" panose="020B0606020202030204" pitchFamily="34" charset="0"/>
              </a:rPr>
              <a:t> </a:t>
            </a:r>
            <a:r>
              <a:rPr lang="es-PR" sz="2000" b="1" dirty="0">
                <a:solidFill>
                  <a:srgbClr val="252A2F"/>
                </a:solidFill>
                <a:effectLst/>
                <a:latin typeface="Arial Narrow" panose="020B0606020202030204" pitchFamily="34" charset="0"/>
                <a:ea typeface="Times New Roman" panose="02020603050405020304" pitchFamily="18" charset="0"/>
                <a:cs typeface="Arial" panose="020B0604020202020204" pitchFamily="34" charset="0"/>
              </a:rPr>
              <a:t> </a:t>
            </a:r>
            <a:endParaRPr lang="en-US" sz="2000" dirty="0">
              <a:effectLst/>
              <a:latin typeface="Arial Narrow" panose="020B060602020203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9E29250-A6F0-2CEB-E66A-41F2D53FB100}"/>
              </a:ext>
            </a:extLst>
          </p:cNvPr>
          <p:cNvPicPr>
            <a:picLocks noChangeAspect="1"/>
          </p:cNvPicPr>
          <p:nvPr/>
        </p:nvPicPr>
        <p:blipFill>
          <a:blip r:embed="rId6"/>
          <a:stretch>
            <a:fillRect/>
          </a:stretch>
        </p:blipFill>
        <p:spPr>
          <a:xfrm>
            <a:off x="8207341" y="5774902"/>
            <a:ext cx="1595536" cy="1602596"/>
          </a:xfrm>
          <a:prstGeom prst="rect">
            <a:avLst/>
          </a:prstGeom>
        </p:spPr>
      </p:pic>
      <p:pic>
        <p:nvPicPr>
          <p:cNvPr id="16" name="Picture 15">
            <a:extLst>
              <a:ext uri="{FF2B5EF4-FFF2-40B4-BE49-F238E27FC236}">
                <a16:creationId xmlns:a16="http://schemas.microsoft.com/office/drawing/2014/main" id="{16493D94-62B7-7C6E-F405-5D698FCDF415}"/>
              </a:ext>
            </a:extLst>
          </p:cNvPr>
          <p:cNvPicPr>
            <a:picLocks noChangeAspect="1"/>
          </p:cNvPicPr>
          <p:nvPr/>
        </p:nvPicPr>
        <p:blipFill>
          <a:blip r:embed="rId7"/>
          <a:stretch>
            <a:fillRect/>
          </a:stretch>
        </p:blipFill>
        <p:spPr>
          <a:xfrm>
            <a:off x="6749371" y="1003402"/>
            <a:ext cx="2915940" cy="2039166"/>
          </a:xfrm>
          <a:prstGeom prst="rect">
            <a:avLst/>
          </a:prstGeom>
        </p:spPr>
      </p:pic>
    </p:spTree>
    <p:extLst>
      <p:ext uri="{BB962C8B-B14F-4D97-AF65-F5344CB8AC3E}">
        <p14:creationId xmlns:p14="http://schemas.microsoft.com/office/powerpoint/2010/main" val="4926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0882133F-C4D8-0765-8602-7730A2C53749}"/>
              </a:ext>
            </a:extLst>
          </p:cNvPr>
          <p:cNvSpPr txBox="1"/>
          <p:nvPr/>
        </p:nvSpPr>
        <p:spPr>
          <a:xfrm>
            <a:off x="1574117" y="374576"/>
            <a:ext cx="5871991"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Clasificaciones</a:t>
            </a:r>
          </a:p>
        </p:txBody>
      </p:sp>
      <p:sp>
        <p:nvSpPr>
          <p:cNvPr id="4" name="Rectangle 1">
            <a:extLst>
              <a:ext uri="{FF2B5EF4-FFF2-40B4-BE49-F238E27FC236}">
                <a16:creationId xmlns:a16="http://schemas.microsoft.com/office/drawing/2014/main" id="{775C074D-E9B0-532E-AA26-A96B3FB96939}"/>
              </a:ext>
            </a:extLst>
          </p:cNvPr>
          <p:cNvSpPr>
            <a:spLocks noChangeArrowheads="1"/>
          </p:cNvSpPr>
          <p:nvPr/>
        </p:nvSpPr>
        <p:spPr bwMode="auto">
          <a:xfrm>
            <a:off x="1009403" y="1422375"/>
            <a:ext cx="8526483" cy="56342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vinos de las laderas más bajas de la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etiquetan con una denominación genérica como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en el que la pureza de </a:t>
            </a:r>
            <a:r>
              <a:rPr kumimoji="0" lang="es-ES" altLang="en-US" sz="16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Pinot</a:t>
            </a:r>
            <a:r>
              <a:rPr kumimoji="0" lang="es-ES" altLang="en-US" sz="16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se tiñe al mezclarla con </a:t>
            </a:r>
            <a:r>
              <a:rPr kumimoji="0" lang="es-ES" altLang="en-US" sz="16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Gamay</a:t>
            </a:r>
            <a:r>
              <a:rPr kumimoji="0" lang="es-ES" altLang="en-US" sz="16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de Beaujolais</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 denominación regional de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Hautes-</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Côtes</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(colinas al oeste) produce tintos algo superiores, en las laderas más altas. Un escalón por encima están los vinos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Côtes</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Nuits-Villages</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5 pueblos pequeños al sur: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Fixin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Brochon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Prémeaux</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Comblanchien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Corgoloin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los vinos de pueblo más prestigiosos, que llevan como denominación el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nombre del pueblo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(por ejemplo, simplemente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Morey</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-Denis o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Gevrey-Chambertin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lang="es-ES" altLang="en-US" sz="1600" dirty="0">
                <a:solidFill>
                  <a:srgbClr val="202124"/>
                </a:solidFill>
                <a:latin typeface="Arial" panose="020B0604020202020204" pitchFamily="34" charset="0"/>
                <a:cs typeface="Arial" panose="020B0604020202020204" pitchFamily="34" charset="0"/>
              </a:rPr>
              <a:t>Algunos de los mejores vinos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de Borgoña durante los primeros 3 a 4 años después de la cosecha.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principales pueblos de la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norte a sur, son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Gevrey-Chambertin</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Morey</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-Denis,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Chambolle-Musigny</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Vougeot</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Vosne-Romanée</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Flagey-Échézeaux</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-Georges.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En cada pueblo, los sitios con el potencial para hacer un vino claramente superior (aquellos con una exposición especialmente favorable y un buen drenaje) fueron clasificados en el siglo XIX como </a:t>
            </a:r>
            <a:r>
              <a:rPr lang="es-ES" altLang="en-US" sz="1600" b="1" dirty="0">
                <a:solidFill>
                  <a:srgbClr val="202124"/>
                </a:solidFill>
                <a:latin typeface="Arial" panose="020B0604020202020204" pitchFamily="34" charset="0"/>
                <a:cs typeface="Arial" panose="020B0604020202020204" pitchFamily="34" charset="0"/>
              </a:rPr>
              <a:t>P</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remier </a:t>
            </a:r>
            <a:r>
              <a:rPr lang="es-ES" altLang="en-US" sz="1600" b="1" dirty="0" err="1">
                <a:solidFill>
                  <a:srgbClr val="202124"/>
                </a:solidFill>
                <a:latin typeface="Arial" panose="020B0604020202020204" pitchFamily="34" charset="0"/>
                <a:cs typeface="Arial" panose="020B0604020202020204" pitchFamily="34" charset="0"/>
              </a:rPr>
              <a:t>C</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ru</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16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la respuesta de Borgoña a la clasificación de Burdeos de 1855</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Los mejores sitios, menos del 1% de la producción total de Borgoña, son </a:t>
            </a:r>
            <a:r>
              <a:rPr lang="es-ES" altLang="en-US" sz="1600" b="1" dirty="0">
                <a:solidFill>
                  <a:srgbClr val="202124"/>
                </a:solidFill>
                <a:latin typeface="Arial" panose="020B0604020202020204" pitchFamily="34" charset="0"/>
                <a:cs typeface="Arial" panose="020B0604020202020204" pitchFamily="34" charset="0"/>
              </a:rPr>
              <a:t>G</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rand </a:t>
            </a:r>
            <a:r>
              <a:rPr lang="es-ES" altLang="en-US" sz="1600" b="1" dirty="0" err="1">
                <a:solidFill>
                  <a:srgbClr val="202124"/>
                </a:solidFill>
                <a:latin typeface="Arial" panose="020B0604020202020204" pitchFamily="34" charset="0"/>
                <a:cs typeface="Arial" panose="020B0604020202020204" pitchFamily="34" charset="0"/>
              </a:rPr>
              <a:t>C</a:t>
            </a:r>
            <a:r>
              <a:rPr kumimoji="0" lang="es-ES" altLang="en-US" sz="16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ru</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vinos muy conocidos, suntuosamente concentrados que pueden beneficiarse de muchos años de envejecimiento en botella.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estilo depende en parte del carácter del pueblo: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Gevrey-Chambertin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Vougeot</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-Georges tienden a producir vinos robustos y de larga vida;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Chambolle-Musigny</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16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Vosne-Romanée</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personifican finura y elegancia.  Diferentes viñedos muestran sus características individuales de acuerdo con la estructura exacta del suelo, la elevación y la topografía.</a:t>
            </a:r>
            <a:r>
              <a:rPr kumimoji="0" lang="es-ES" altLang="en-US" sz="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s-E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256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53F95D3D-E0A9-4C00-1482-3D797CBC5887}"/>
              </a:ext>
            </a:extLst>
          </p:cNvPr>
          <p:cNvSpPr txBox="1"/>
          <p:nvPr/>
        </p:nvSpPr>
        <p:spPr>
          <a:xfrm>
            <a:off x="1411254" y="365621"/>
            <a:ext cx="4255620" cy="523220"/>
          </a:xfrm>
          <a:prstGeom prst="rect">
            <a:avLst/>
          </a:prstGeom>
          <a:noFill/>
        </p:spPr>
        <p:txBody>
          <a:bodyPr wrap="square" rtlCol="0">
            <a:spAutoFit/>
          </a:bodyPr>
          <a:lstStyle/>
          <a:p>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Nuits</a:t>
            </a:r>
            <a:r>
              <a:rPr lang="es-PR" sz="2800" dirty="0">
                <a:solidFill>
                  <a:srgbClr val="960000"/>
                </a:solidFill>
                <a:latin typeface="Arial" panose="020B0604020202020204" pitchFamily="34" charset="0"/>
                <a:cs typeface="Arial" panose="020B0604020202020204" pitchFamily="34" charset="0"/>
              </a:rPr>
              <a:t> - </a:t>
            </a:r>
            <a:r>
              <a:rPr lang="es-PR" sz="2800" dirty="0" err="1">
                <a:solidFill>
                  <a:srgbClr val="960000"/>
                </a:solidFill>
                <a:latin typeface="Arial" panose="020B0604020202020204" pitchFamily="34" charset="0"/>
                <a:cs typeface="Arial" panose="020B0604020202020204" pitchFamily="34" charset="0"/>
              </a:rPr>
              <a:t>Terroir</a:t>
            </a:r>
            <a:endParaRPr lang="es-PR" sz="3200"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95F235A6-F5C7-4723-C2C2-7175D38A9959}"/>
              </a:ext>
            </a:extLst>
          </p:cNvPr>
          <p:cNvSpPr>
            <a:spLocks noChangeArrowheads="1"/>
          </p:cNvSpPr>
          <p:nvPr/>
        </p:nvSpPr>
        <p:spPr bwMode="auto">
          <a:xfrm>
            <a:off x="1246910" y="1360821"/>
            <a:ext cx="8182099" cy="575735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2000" dirty="0">
                <a:solidFill>
                  <a:srgbClr val="202124"/>
                </a:solidFill>
                <a:latin typeface="Arial" panose="020B0604020202020204" pitchFamily="34" charset="0"/>
                <a:cs typeface="Arial" panose="020B0604020202020204" pitchFamily="34" charset="0"/>
              </a:rPr>
              <a:t>C</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erca del paralelo 47, al sur de Dijon, Cote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 una de las regiones más </a:t>
            </a:r>
            <a:r>
              <a:rPr lang="es-ES" altLang="en-US" sz="2000" dirty="0">
                <a:solidFill>
                  <a:srgbClr val="202124"/>
                </a:solidFill>
                <a:latin typeface="Arial" panose="020B0604020202020204" pitchFamily="34" charset="0"/>
                <a:cs typeface="Arial" panose="020B0604020202020204" pitchFamily="34" charset="0"/>
              </a:rPr>
              <a:t>al norte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para producir vinos tintos de primera calidad.  Esta ubicación trae una gran variedad de cosechas de un año a otro.  Los viñedos están plantados en laderas orientadas al este y sureste entre 250 y 300 m.</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valles secos conocidos como combes, como el Combe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Lavaux</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cerca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Gevery-Chambertain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los afluentes del Saona, como el río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Meuzin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cerca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-Georges y el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Vouge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cerca de la ciudad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Vougeot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rompen el escarpe y crear parches de tierra con diferentes aspectos y orientaciones.</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suelos de Cote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son extremadamente variados.  Incluso áreas en la misma ladera pueden tener composiciones de suelo muy diferentes.  Los borgoñones atribuyen esta diversidad como explicación parcial de cómo un vino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Gevrey-Chambertin</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puede tener un sabor tan diferente al de uno elaborado en el pueblo contiguo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Morey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St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-Denis.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286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D59EDBCB-56BF-4CA5-2291-611A79EA5E18}"/>
              </a:ext>
            </a:extLst>
          </p:cNvPr>
          <p:cNvSpPr txBox="1"/>
          <p:nvPr/>
        </p:nvSpPr>
        <p:spPr>
          <a:xfrm>
            <a:off x="1411254" y="365621"/>
            <a:ext cx="3858578" cy="523220"/>
          </a:xfrm>
          <a:prstGeom prst="rect">
            <a:avLst/>
          </a:prstGeom>
          <a:noFill/>
        </p:spPr>
        <p:txBody>
          <a:bodyPr wrap="square" rtlCol="0">
            <a:spAutoFit/>
          </a:bodyPr>
          <a:lstStyle/>
          <a:p>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Nuits</a:t>
            </a:r>
            <a:r>
              <a:rPr lang="es-PR" sz="2800" dirty="0">
                <a:solidFill>
                  <a:srgbClr val="960000"/>
                </a:solidFill>
                <a:latin typeface="Arial" panose="020B0604020202020204" pitchFamily="34" charset="0"/>
                <a:cs typeface="Arial" panose="020B0604020202020204" pitchFamily="34" charset="0"/>
              </a:rPr>
              <a:t> - Suelos</a:t>
            </a:r>
            <a:endParaRPr lang="es-PR" sz="3200"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47B68D1D-6AE7-6627-111D-3F95F5960995}"/>
              </a:ext>
            </a:extLst>
          </p:cNvPr>
          <p:cNvSpPr>
            <a:spLocks noChangeArrowheads="1"/>
          </p:cNvSpPr>
          <p:nvPr/>
        </p:nvSpPr>
        <p:spPr bwMode="auto">
          <a:xfrm>
            <a:off x="1112745" y="410601"/>
            <a:ext cx="8693303" cy="705001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pesar de estas diferencias, se pueden hacer algunas generalizaciones La mayoría de los suelos de viñedos de la región se remontan al período Jurásico (195-135 millones), cuando toda la región de Borgoña formaba parte de un gran mar interior.  Esto dejó una base predominantemente de piedra caliza hecha de los fragmentos de esqueletos de la vida marina. amplias.  La mayoría de los viñedos contienen un suelo base de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piedra caliza con marga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que a menudo incluye una mezcla de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grava y arena</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Históricamente, los viticultores de Borgoña utilizaban la proporción de piedra caliza para la marga como guía para saber qué tipo de variedades de uva serían las más adecuadas para la zona.  Si el área tenía una alta concentración de marga, se plantaba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mientras que Chardonnay crecería en viñedos dominados por piedra caliza</a:t>
            </a:r>
            <a:r>
              <a:rPr lang="es-ES" altLang="en-US" sz="2000" dirty="0">
                <a:solidFill>
                  <a:srgbClr val="202124"/>
                </a:solidFill>
                <a:latin typeface="Arial" panose="020B0604020202020204" pitchFamily="34" charset="0"/>
                <a:cs typeface="Arial" panose="020B0604020202020204" pitchFamily="34" charset="0"/>
              </a:rPr>
              <a:t>.</a:t>
            </a:r>
            <a:endPar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medida que avanza hacia arriba a lo largo de la colina, el suelo se vuelve menos fértil con mayores proporciones de piedra caliza altamente porosa, con buen drenaje y menos arcilla.  Cerca de los 250 m (800 pies), comienzan la mayoría de los viñedos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 primer nivel y las áreas de ubicación mas favorecida se designan como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grand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banda de suelos adecuados para la viticultura es estrecha porque muy arriba de las colinas (más allá de 1000 pies/300 m) la capa superior del suelo se vuelve demasiado delgada para la siembra.</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580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43F974A1-5425-5B64-DD03-1D553B391B54}"/>
              </a:ext>
            </a:extLst>
          </p:cNvPr>
          <p:cNvSpPr txBox="1"/>
          <p:nvPr/>
        </p:nvSpPr>
        <p:spPr>
          <a:xfrm>
            <a:off x="1338092" y="405353"/>
            <a:ext cx="4363904"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Vinicultura</a:t>
            </a:r>
            <a:endParaRPr lang="es-PR" sz="3600" b="1"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DF591216-9F5D-18E7-A3A2-D4BA6A5F8ED6}"/>
              </a:ext>
            </a:extLst>
          </p:cNvPr>
          <p:cNvSpPr>
            <a:spLocks noChangeArrowheads="1"/>
          </p:cNvSpPr>
          <p:nvPr/>
        </p:nvSpPr>
        <p:spPr bwMode="auto">
          <a:xfrm>
            <a:off x="1338092" y="5715563"/>
            <a:ext cx="8409640" cy="181781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través de siglos de prueba y error, dos variedades han demostrado producir la calidad más consistente de la región. En términos generales, el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1"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tiende a plantarse en áreas con una alta proporción de margas, mientras que el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chardonnay</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se encuentra con mayor frecuencia en viñedos dominados por piedra caliza.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4454D65-E6CD-6288-180B-ADD6F9901C5C}"/>
              </a:ext>
            </a:extLst>
          </p:cNvPr>
          <p:cNvSpPr txBox="1"/>
          <p:nvPr/>
        </p:nvSpPr>
        <p:spPr>
          <a:xfrm>
            <a:off x="1338092" y="1241430"/>
            <a:ext cx="8409640" cy="707886"/>
          </a:xfrm>
          <a:prstGeom prst="rect">
            <a:avLst/>
          </a:prstGeom>
          <a:noFill/>
        </p:spPr>
        <p:txBody>
          <a:bodyPr wrap="square" rtlCol="0">
            <a:spAutoFit/>
          </a:bodyPr>
          <a:lstStyle/>
          <a:p>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Como la mayoría de las regiones vinícolas francesas, la viticultura en Cote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está dictada por la tradición y las normas de la AOC. </a:t>
            </a:r>
            <a:endParaRPr lang="es-PR" sz="3200" dirty="0">
              <a:solidFill>
                <a:srgbClr val="960000"/>
              </a:solidFill>
              <a:latin typeface="Arial" panose="020B0604020202020204" pitchFamily="34" charset="0"/>
              <a:cs typeface="Arial" panose="020B0604020202020204" pitchFamily="34" charset="0"/>
            </a:endParaRPr>
          </a:p>
        </p:txBody>
      </p:sp>
      <p:sp>
        <p:nvSpPr>
          <p:cNvPr id="8" name="Rectangle 1">
            <a:extLst>
              <a:ext uri="{FF2B5EF4-FFF2-40B4-BE49-F238E27FC236}">
                <a16:creationId xmlns:a16="http://schemas.microsoft.com/office/drawing/2014/main" id="{47AB35A4-ECD4-68B3-C000-410E35F74C14}"/>
              </a:ext>
            </a:extLst>
          </p:cNvPr>
          <p:cNvSpPr>
            <a:spLocks noChangeArrowheads="1"/>
          </p:cNvSpPr>
          <p:nvPr/>
        </p:nvSpPr>
        <p:spPr bwMode="auto">
          <a:xfrm>
            <a:off x="1338092" y="2403674"/>
            <a:ext cx="8303619" cy="12022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Alta densidad de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4,000</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vides por acre (vs. 2,000 en Sonoma),  Los rendimientos de la cosecha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están limitados a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40 hl/ha </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s-ES" altLang="en-US" sz="20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2,3 toneladas por acre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para vinos premier </a:t>
            </a:r>
            <a:r>
              <a:rPr lang="es-ES" altLang="en-US" sz="2000" dirty="0" err="1">
                <a:solidFill>
                  <a:srgbClr val="202124"/>
                </a:solidFill>
                <a:latin typeface="Arial" panose="020B0604020202020204" pitchFamily="34" charset="0"/>
                <a:cs typeface="Arial" panose="020B0604020202020204" pitchFamily="34" charset="0"/>
              </a:rPr>
              <a:t>C</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Villages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a 35 hl/ha para </a:t>
            </a:r>
            <a:r>
              <a:rPr lang="es-ES" altLang="en-US" sz="2000" dirty="0">
                <a:solidFill>
                  <a:srgbClr val="202124"/>
                </a:solidFill>
                <a:latin typeface="Arial" panose="020B0604020202020204" pitchFamily="34" charset="0"/>
                <a:cs typeface="Arial" panose="020B0604020202020204" pitchFamily="34" charset="0"/>
              </a:rPr>
              <a:t>G</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rand </a:t>
            </a:r>
            <a:r>
              <a:rPr lang="es-ES" altLang="en-US" sz="2000" dirty="0" err="1">
                <a:solidFill>
                  <a:srgbClr val="202124"/>
                </a:solidFill>
                <a:latin typeface="Arial" panose="020B0604020202020204" pitchFamily="34" charset="0"/>
                <a:cs typeface="Arial" panose="020B0604020202020204" pitchFamily="34" charset="0"/>
              </a:rPr>
              <a:t>C</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Para "años excepcionales" se puede aumentar del 20-30%.</a:t>
            </a:r>
            <a:endParaRPr lang="es-ES" altLang="en-US" sz="2000" dirty="0">
              <a:solidFill>
                <a:srgbClr val="202124"/>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A52F18D6-2138-DA68-8C0F-CF6363EB17C0}"/>
              </a:ext>
            </a:extLst>
          </p:cNvPr>
          <p:cNvSpPr>
            <a:spLocks noChangeArrowheads="1"/>
          </p:cNvSpPr>
          <p:nvPr/>
        </p:nvSpPr>
        <p:spPr bwMode="auto">
          <a:xfrm>
            <a:off x="1338091" y="4047676"/>
            <a:ext cx="7979529" cy="15715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 mayoría de las vides usan el sistema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Guyot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2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aunque se experimenta con el </a:t>
            </a:r>
            <a:r>
              <a:rPr kumimoji="0" lang="es-ES" altLang="en-US" sz="220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Royat</a:t>
            </a:r>
            <a:r>
              <a:rPr kumimoji="0" lang="es-ES" altLang="en-US" sz="22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para moderar el vigor de portainjertos </a:t>
            </a:r>
            <a:r>
              <a:rPr kumimoji="0" lang="es-ES" altLang="en-US" sz="22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sobre-productivos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dirty="0">
                <a:ln>
                  <a:noFill/>
                </a:ln>
                <a:solidFill>
                  <a:srgbClr val="202124"/>
                </a:solidFill>
                <a:effectLst/>
                <a:latin typeface="Arial" panose="020B0604020202020204" pitchFamily="34" charset="0"/>
                <a:cs typeface="Arial" panose="020B0604020202020204" pitchFamily="34" charset="0"/>
              </a:rPr>
              <a:t>  Pl</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antaciones densas y la tradición generalmente exigen la cosecha manual, especialmente para los viñedos premier y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grand</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2000"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70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2" name="Picture 1">
            <a:extLst>
              <a:ext uri="{FF2B5EF4-FFF2-40B4-BE49-F238E27FC236}">
                <a16:creationId xmlns:a16="http://schemas.microsoft.com/office/drawing/2014/main" id="{5656B56D-748D-3192-14FD-25F8DFABA17E}"/>
              </a:ext>
            </a:extLst>
          </p:cNvPr>
          <p:cNvPicPr>
            <a:picLocks noChangeAspect="1"/>
          </p:cNvPicPr>
          <p:nvPr/>
        </p:nvPicPr>
        <p:blipFill>
          <a:blip r:embed="rId6"/>
          <a:stretch>
            <a:fillRect/>
          </a:stretch>
        </p:blipFill>
        <p:spPr>
          <a:xfrm>
            <a:off x="818420" y="967397"/>
            <a:ext cx="5472212" cy="5837606"/>
          </a:xfrm>
          <a:prstGeom prst="rect">
            <a:avLst/>
          </a:prstGeom>
        </p:spPr>
      </p:pic>
      <p:sp>
        <p:nvSpPr>
          <p:cNvPr id="6" name="TextBox 5">
            <a:extLst>
              <a:ext uri="{FF2B5EF4-FFF2-40B4-BE49-F238E27FC236}">
                <a16:creationId xmlns:a16="http://schemas.microsoft.com/office/drawing/2014/main" id="{00F259C0-593F-8E27-DAD6-A3278BFB363E}"/>
              </a:ext>
            </a:extLst>
          </p:cNvPr>
          <p:cNvSpPr txBox="1"/>
          <p:nvPr/>
        </p:nvSpPr>
        <p:spPr>
          <a:xfrm>
            <a:off x="5880205" y="687100"/>
            <a:ext cx="3735033" cy="1938992"/>
          </a:xfrm>
          <a:prstGeom prst="rect">
            <a:avLst/>
          </a:prstGeom>
          <a:noFill/>
        </p:spPr>
        <p:txBody>
          <a:bodyPr wrap="square">
            <a:spAutoFit/>
          </a:bodyPr>
          <a:lstStyle/>
          <a:p>
            <a:pPr marL="973455">
              <a:lnSpc>
                <a:spcPct val="100000"/>
              </a:lnSpc>
              <a:tabLst>
                <a:tab pos="1202690" algn="l"/>
              </a:tabLst>
            </a:pPr>
            <a:r>
              <a:rPr lang="en-US" sz="4000" b="1" spc="-5" dirty="0" err="1">
                <a:solidFill>
                  <a:srgbClr val="960000"/>
                </a:solidFill>
                <a:latin typeface="Arial" panose="020B0604020202020204" pitchFamily="34" charset="0"/>
                <a:cs typeface="Arial" panose="020B0604020202020204" pitchFamily="34" charset="0"/>
              </a:rPr>
              <a:t>Regiones</a:t>
            </a:r>
            <a:r>
              <a:rPr lang="en-US" sz="4000" b="1" spc="-5" dirty="0">
                <a:solidFill>
                  <a:srgbClr val="960000"/>
                </a:solidFill>
                <a:latin typeface="Arial" panose="020B0604020202020204" pitchFamily="34" charset="0"/>
                <a:cs typeface="Arial" panose="020B0604020202020204" pitchFamily="34" charset="0"/>
              </a:rPr>
              <a:t> </a:t>
            </a:r>
            <a:r>
              <a:rPr lang="es-PR" sz="4000" b="1" spc="-5" dirty="0">
                <a:solidFill>
                  <a:srgbClr val="960000"/>
                </a:solidFill>
                <a:latin typeface="Arial" panose="020B0604020202020204" pitchFamily="34" charset="0"/>
                <a:cs typeface="Arial" panose="020B0604020202020204" pitchFamily="34" charset="0"/>
              </a:rPr>
              <a:t>vinícolas de Francia</a:t>
            </a:r>
            <a:endParaRPr lang="es-PR" sz="4000" b="1" dirty="0">
              <a:solidFill>
                <a:srgbClr val="96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94AF76D-F4C9-EDFB-B4A6-7A60A2DBC61B}"/>
              </a:ext>
            </a:extLst>
          </p:cNvPr>
          <p:cNvSpPr/>
          <p:nvPr/>
        </p:nvSpPr>
        <p:spPr>
          <a:xfrm>
            <a:off x="6492157" y="578501"/>
            <a:ext cx="3230503" cy="2156189"/>
          </a:xfrm>
          <a:prstGeom prst="roundRect">
            <a:avLst/>
          </a:prstGeom>
          <a:solidFill>
            <a:schemeClr val="accent1">
              <a:alpha val="1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CE1D5EE-683F-7083-1EEE-31C1FB598A46}"/>
              </a:ext>
            </a:extLst>
          </p:cNvPr>
          <p:cNvCxnSpPr>
            <a:cxnSpLocks/>
          </p:cNvCxnSpPr>
          <p:nvPr/>
        </p:nvCxnSpPr>
        <p:spPr>
          <a:xfrm flipV="1">
            <a:off x="3451452" y="3709550"/>
            <a:ext cx="510948" cy="353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ABA7A07-2DCE-FC5E-3EA3-E55DE9833C6D}"/>
              </a:ext>
            </a:extLst>
          </p:cNvPr>
          <p:cNvSpPr/>
          <p:nvPr/>
        </p:nvSpPr>
        <p:spPr>
          <a:xfrm>
            <a:off x="4744278" y="3233530"/>
            <a:ext cx="1546354" cy="4760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8AAC4E1-0DEE-26B6-D5A9-EEF952E1EA8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5000"/>
                    </a14:imgEffect>
                  </a14:imgLayer>
                </a14:imgProps>
              </a:ext>
            </a:extLst>
          </a:blip>
          <a:stretch>
            <a:fillRect/>
          </a:stretch>
        </p:blipFill>
        <p:spPr>
          <a:xfrm>
            <a:off x="6485936" y="4548852"/>
            <a:ext cx="3479892" cy="2645048"/>
          </a:xfrm>
          <a:prstGeom prst="rect">
            <a:avLst/>
          </a:prstGeom>
        </p:spPr>
      </p:pic>
      <p:pic>
        <p:nvPicPr>
          <p:cNvPr id="19" name="Picture 18">
            <a:extLst>
              <a:ext uri="{FF2B5EF4-FFF2-40B4-BE49-F238E27FC236}">
                <a16:creationId xmlns:a16="http://schemas.microsoft.com/office/drawing/2014/main" id="{EE2AC2CB-45B9-6103-F221-82E3E376C3D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0000"/>
                    </a14:imgEffect>
                    <a14:imgEffect>
                      <a14:brightnessContrast bright="-5000"/>
                    </a14:imgEffect>
                  </a14:imgLayer>
                </a14:imgProps>
              </a:ext>
            </a:extLst>
          </a:blip>
          <a:stretch>
            <a:fillRect/>
          </a:stretch>
        </p:blipFill>
        <p:spPr>
          <a:xfrm>
            <a:off x="6974839" y="3343707"/>
            <a:ext cx="2265141" cy="1084985"/>
          </a:xfrm>
          <a:prstGeom prst="rect">
            <a:avLst/>
          </a:prstGeom>
        </p:spPr>
      </p:pic>
    </p:spTree>
    <p:extLst>
      <p:ext uri="{BB962C8B-B14F-4D97-AF65-F5344CB8AC3E}">
        <p14:creationId xmlns:p14="http://schemas.microsoft.com/office/powerpoint/2010/main" val="38678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AD4B0C1E-5EC0-794F-45B1-7299C2BFE090}"/>
              </a:ext>
            </a:extLst>
          </p:cNvPr>
          <p:cNvSpPr txBox="1"/>
          <p:nvPr/>
        </p:nvSpPr>
        <p:spPr>
          <a:xfrm>
            <a:off x="1283013" y="405354"/>
            <a:ext cx="5145957"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Vinicultura</a:t>
            </a:r>
            <a:endParaRPr lang="es-PR" sz="3600" b="1"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0005ADB9-8B1B-0C51-7B0C-89FD5A9F6427}"/>
              </a:ext>
            </a:extLst>
          </p:cNvPr>
          <p:cNvSpPr>
            <a:spLocks noChangeArrowheads="1"/>
          </p:cNvSpPr>
          <p:nvPr/>
        </p:nvSpPr>
        <p:spPr bwMode="auto">
          <a:xfrm>
            <a:off x="1369147" y="1274883"/>
            <a:ext cx="7587855" cy="89448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diferencia de otras regiones vinícolas de Francia, la vinificación en Cote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a:t>
            </a:r>
            <a:r>
              <a:rPr lang="es-ES" altLang="en-US" sz="2000" dirty="0" err="1">
                <a:solidFill>
                  <a:srgbClr val="202124"/>
                </a:solidFill>
                <a:latin typeface="Arial" panose="020B0604020202020204" pitchFamily="34" charset="0"/>
                <a:cs typeface="Arial" panose="020B0604020202020204" pitchFamily="34" charset="0"/>
              </a:rPr>
              <a:t>’Or</a:t>
            </a:r>
            <a:r>
              <a:rPr lang="es-ES" altLang="en-US" sz="2000" dirty="0">
                <a:solidFill>
                  <a:srgbClr val="202124"/>
                </a:solidFill>
                <a:latin typeface="Arial" panose="020B0604020202020204" pitchFamily="34" charset="0"/>
                <a:cs typeface="Arial" panose="020B0604020202020204" pitchFamily="34" charset="0"/>
              </a:rPr>
              <a:t> es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una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escala muy pequeña</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El dominio típico produce de 100 a 1,000 cajas (vs. 20,000 en Burdeos)</a:t>
            </a:r>
            <a:endParaRPr lang="es-ES" altLang="en-US" sz="2000" dirty="0">
              <a:solidFill>
                <a:srgbClr val="202124"/>
              </a:solidFill>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C119F4D5-65E7-CB3B-2D99-B7F1EE3CF6A0}"/>
              </a:ext>
            </a:extLst>
          </p:cNvPr>
          <p:cNvSpPr>
            <a:spLocks noChangeArrowheads="1"/>
          </p:cNvSpPr>
          <p:nvPr/>
        </p:nvSpPr>
        <p:spPr bwMode="auto">
          <a:xfrm>
            <a:off x="1369146" y="2454122"/>
            <a:ext cx="7587855" cy="15100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viñedos de la zona están muy fragmentados, con múltiples propietarios, cada uno de los cuales posee piezas de una familia. Un productor puede poseer solo 2 o 3 filas de vides en un viñedo que podría producir como un vino separado o mezclarlo con la producción de otras explotaciones pequeñas. </a:t>
            </a:r>
            <a:endParaRPr lang="es-ES" altLang="en-US" sz="2000" dirty="0">
              <a:solidFill>
                <a:srgbClr val="202124"/>
              </a:solidFill>
              <a:latin typeface="Arial" panose="020B0604020202020204" pitchFamily="34" charset="0"/>
              <a:cs typeface="Arial" panose="020B0604020202020204" pitchFamily="34" charset="0"/>
            </a:endParaRPr>
          </a:p>
        </p:txBody>
      </p:sp>
      <p:sp>
        <p:nvSpPr>
          <p:cNvPr id="8" name="Rectangle 1">
            <a:extLst>
              <a:ext uri="{FF2B5EF4-FFF2-40B4-BE49-F238E27FC236}">
                <a16:creationId xmlns:a16="http://schemas.microsoft.com/office/drawing/2014/main" id="{919B79D2-4E61-9C77-55C4-29F8B8742FA2}"/>
              </a:ext>
            </a:extLst>
          </p:cNvPr>
          <p:cNvSpPr>
            <a:spLocks noChangeArrowheads="1"/>
          </p:cNvSpPr>
          <p:nvPr/>
        </p:nvSpPr>
        <p:spPr bwMode="auto">
          <a:xfrm>
            <a:off x="1283013" y="4271932"/>
            <a:ext cx="7587855" cy="12022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Aquellos productores que mantienen la producción separada y sin mezclar (como para un Grand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o Premier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harán varios lotes de cantidades muy pequeñas de vino que pueden alcanzar precios altos debido a la demanda de su oferta limitada. </a:t>
            </a:r>
            <a:endParaRPr lang="es-ES" altLang="en-US" sz="2000" dirty="0">
              <a:solidFill>
                <a:srgbClr val="202124"/>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0EA0CC1-212D-0A98-6C44-B587C71CFB04}"/>
              </a:ext>
            </a:extLst>
          </p:cNvPr>
          <p:cNvSpPr>
            <a:spLocks noChangeArrowheads="1"/>
          </p:cNvSpPr>
          <p:nvPr/>
        </p:nvSpPr>
        <p:spPr bwMode="auto">
          <a:xfrm>
            <a:off x="1283013" y="5857008"/>
            <a:ext cx="7896613" cy="15100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Como variedad de uva, el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refleja mucho el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terroir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el que se cultiva, lo que, junto con los suelos altamente variables de la zona, puede causar que dos productores de vino Cote de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Nuits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el mismo año y por el mismo productor sean dramáticamente diferentes. debido a dónde se cultivaron exactamente.</a:t>
            </a:r>
            <a:endPar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20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Rectangle 1">
            <a:extLst>
              <a:ext uri="{FF2B5EF4-FFF2-40B4-BE49-F238E27FC236}">
                <a16:creationId xmlns:a16="http://schemas.microsoft.com/office/drawing/2014/main" id="{2629DF56-8986-AC88-AFFA-FA36B7379AF9}"/>
              </a:ext>
            </a:extLst>
          </p:cNvPr>
          <p:cNvSpPr>
            <a:spLocks noChangeArrowheads="1"/>
          </p:cNvSpPr>
          <p:nvPr/>
        </p:nvSpPr>
        <p:spPr bwMode="auto">
          <a:xfrm>
            <a:off x="1491357" y="1469143"/>
            <a:ext cx="7989211" cy="12022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 pesar de estar hecho de la misma uva, el estilo de vinificación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pinot</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noir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Cote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está lejos de ser monolítico.  El estilo individual del productor y las decisiones que toman en cada paso del proceso de elaboración, afectarán inmensamente la calidad resultante del vino. </a:t>
            </a:r>
          </a:p>
        </p:txBody>
      </p:sp>
      <p:sp>
        <p:nvSpPr>
          <p:cNvPr id="8" name="TextBox 7">
            <a:extLst>
              <a:ext uri="{FF2B5EF4-FFF2-40B4-BE49-F238E27FC236}">
                <a16:creationId xmlns:a16="http://schemas.microsoft.com/office/drawing/2014/main" id="{E4AE63F6-5610-6FAE-ED81-B9AFF196CEFE}"/>
              </a:ext>
            </a:extLst>
          </p:cNvPr>
          <p:cNvSpPr txBox="1"/>
          <p:nvPr/>
        </p:nvSpPr>
        <p:spPr>
          <a:xfrm>
            <a:off x="1283013" y="500357"/>
            <a:ext cx="5145957"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Vinicultura</a:t>
            </a:r>
            <a:endParaRPr lang="es-PR" sz="3600" b="1" dirty="0">
              <a:solidFill>
                <a:srgbClr val="96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B5B3F3-89DC-2148-C34F-0F94F420E0E0}"/>
              </a:ext>
            </a:extLst>
          </p:cNvPr>
          <p:cNvSpPr txBox="1"/>
          <p:nvPr/>
        </p:nvSpPr>
        <p:spPr>
          <a:xfrm>
            <a:off x="2152892" y="4606122"/>
            <a:ext cx="6296532" cy="2677656"/>
          </a:xfrm>
          <a:prstGeom prst="rect">
            <a:avLst/>
          </a:prstGeom>
          <a:solidFill>
            <a:schemeClr val="accent6">
              <a:lumMod val="20000"/>
              <a:lumOff val="80000"/>
              <a:alpha val="36000"/>
            </a:schemeClr>
          </a:solidFill>
          <a:ln w="34925">
            <a:solidFill>
              <a:schemeClr val="accent6">
                <a:lumMod val="75000"/>
              </a:schemeClr>
            </a:solidFill>
          </a:ln>
        </p:spPr>
        <p:txBody>
          <a:bodyPr wrap="none" rtlCol="0">
            <a:spAutoFit/>
          </a:bodyPr>
          <a:lstStyle/>
          <a:p>
            <a:r>
              <a:rPr lang="en-US" sz="2400" dirty="0">
                <a:latin typeface="Arial" panose="020B0604020202020204" pitchFamily="34" charset="0"/>
                <a:cs typeface="Arial" panose="020B0604020202020204" pitchFamily="34" charset="0"/>
              </a:rPr>
              <a:t>►</a:t>
            </a:r>
            <a:r>
              <a:rPr lang="en-US" sz="2400" dirty="0" err="1"/>
              <a:t>Lotes</a:t>
            </a:r>
            <a:r>
              <a:rPr lang="en-US" sz="2400" dirty="0"/>
              <a:t> </a:t>
            </a:r>
            <a:r>
              <a:rPr lang="en-US" sz="2400" dirty="0" err="1"/>
              <a:t>pequenos</a:t>
            </a:r>
            <a:r>
              <a:rPr lang="en-US" sz="2400" dirty="0"/>
              <a:t> </a:t>
            </a:r>
            <a:r>
              <a:rPr lang="en-US" sz="2400" dirty="0" err="1"/>
              <a:t>vinificados</a:t>
            </a:r>
            <a:r>
              <a:rPr lang="en-US" sz="2400" dirty="0"/>
              <a:t> </a:t>
            </a:r>
            <a:r>
              <a:rPr lang="en-US" sz="2400" dirty="0" err="1"/>
              <a:t>por</a:t>
            </a:r>
            <a:r>
              <a:rPr lang="en-US" sz="2400" dirty="0"/>
              <a:t> </a:t>
            </a:r>
            <a:r>
              <a:rPr lang="en-US" sz="2400" dirty="0" err="1"/>
              <a:t>separado</a:t>
            </a:r>
            <a:endParaRPr lang="en-US" sz="2400" dirty="0"/>
          </a:p>
          <a:p>
            <a:r>
              <a:rPr lang="en-US" sz="2400" dirty="0">
                <a:latin typeface="Arial" panose="020B0604020202020204" pitchFamily="34" charset="0"/>
                <a:cs typeface="Arial" panose="020B0604020202020204" pitchFamily="34" charset="0"/>
              </a:rPr>
              <a:t>►</a:t>
            </a:r>
            <a:r>
              <a:rPr lang="en-US" sz="2400" dirty="0"/>
              <a:t>Se </a:t>
            </a:r>
            <a:r>
              <a:rPr lang="en-US" sz="2400" dirty="0" err="1"/>
              <a:t>usan</a:t>
            </a:r>
            <a:r>
              <a:rPr lang="en-US" sz="2400" dirty="0"/>
              <a:t> </a:t>
            </a:r>
            <a:r>
              <a:rPr lang="en-US" sz="2400" dirty="0" err="1"/>
              <a:t>levaduras</a:t>
            </a:r>
            <a:r>
              <a:rPr lang="en-US" sz="2400" dirty="0"/>
              <a:t> </a:t>
            </a:r>
            <a:r>
              <a:rPr lang="en-US" sz="2400" dirty="0" err="1"/>
              <a:t>ingigenas</a:t>
            </a:r>
            <a:endParaRPr lang="en-US" sz="2400" dirty="0"/>
          </a:p>
          <a:p>
            <a:r>
              <a:rPr lang="en-US" sz="2400" dirty="0">
                <a:latin typeface="Arial" panose="020B0604020202020204" pitchFamily="34" charset="0"/>
                <a:cs typeface="Arial" panose="020B0604020202020204" pitchFamily="34" charset="0"/>
              </a:rPr>
              <a:t>►</a:t>
            </a:r>
            <a:r>
              <a:rPr lang="en-US" sz="2400" dirty="0" err="1"/>
              <a:t>Barricas</a:t>
            </a:r>
            <a:r>
              <a:rPr lang="en-US" sz="2400" dirty="0"/>
              <a:t> se roble </a:t>
            </a:r>
            <a:r>
              <a:rPr lang="en-US" sz="2400" dirty="0" err="1"/>
              <a:t>blanco</a:t>
            </a:r>
            <a:r>
              <a:rPr lang="en-US" sz="2400" dirty="0"/>
              <a:t> – no 100% </a:t>
            </a:r>
            <a:r>
              <a:rPr lang="en-US" sz="2400" dirty="0" err="1"/>
              <a:t>nuevas</a:t>
            </a:r>
            <a:endParaRPr lang="en-US" sz="2400" dirty="0"/>
          </a:p>
          <a:p>
            <a:r>
              <a:rPr lang="en-US" sz="2400" dirty="0">
                <a:latin typeface="Arial" panose="020B0604020202020204" pitchFamily="34" charset="0"/>
                <a:cs typeface="Arial" panose="020B0604020202020204" pitchFamily="34" charset="0"/>
              </a:rPr>
              <a:t>►</a:t>
            </a:r>
            <a:r>
              <a:rPr lang="en-US" sz="2400" dirty="0" err="1"/>
              <a:t>Fermentacion</a:t>
            </a:r>
            <a:r>
              <a:rPr lang="en-US" sz="2400" dirty="0"/>
              <a:t> </a:t>
            </a:r>
            <a:r>
              <a:rPr lang="en-US" sz="2400" dirty="0" err="1"/>
              <a:t>malolactica</a:t>
            </a:r>
            <a:r>
              <a:rPr lang="en-US" sz="2400" dirty="0"/>
              <a:t> de los </a:t>
            </a:r>
            <a:r>
              <a:rPr lang="en-US" sz="2400" dirty="0" err="1"/>
              <a:t>blancos</a:t>
            </a:r>
            <a:endParaRPr lang="en-US" sz="2400" dirty="0"/>
          </a:p>
          <a:p>
            <a:r>
              <a:rPr lang="en-US" sz="2400" dirty="0">
                <a:latin typeface="Arial" panose="020B0604020202020204" pitchFamily="34" charset="0"/>
                <a:cs typeface="Arial" panose="020B0604020202020204" pitchFamily="34" charset="0"/>
              </a:rPr>
              <a:t>►</a:t>
            </a:r>
            <a:r>
              <a:rPr lang="en-US" sz="2400" dirty="0"/>
              <a:t>Largo </a:t>
            </a:r>
            <a:r>
              <a:rPr lang="en-US" sz="2400" dirty="0" err="1"/>
              <a:t>tiempo</a:t>
            </a:r>
            <a:r>
              <a:rPr lang="en-US" sz="2400" dirty="0"/>
              <a:t> de </a:t>
            </a:r>
            <a:r>
              <a:rPr lang="en-US" sz="2400" dirty="0" err="1"/>
              <a:t>contacto</a:t>
            </a:r>
            <a:r>
              <a:rPr lang="en-US" sz="2400" dirty="0"/>
              <a:t> con las </a:t>
            </a:r>
            <a:r>
              <a:rPr lang="en-US" sz="2400" dirty="0" err="1"/>
              <a:t>lias</a:t>
            </a:r>
            <a:r>
              <a:rPr lang="en-US" sz="2400" dirty="0"/>
              <a:t> </a:t>
            </a:r>
          </a:p>
          <a:p>
            <a:r>
              <a:rPr lang="en-US" sz="2400" dirty="0">
                <a:latin typeface="Arial" panose="020B0604020202020204" pitchFamily="34" charset="0"/>
                <a:cs typeface="Arial" panose="020B0604020202020204" pitchFamily="34" charset="0"/>
              </a:rPr>
              <a:t>►</a:t>
            </a:r>
            <a:r>
              <a:rPr lang="en-US" sz="2400" dirty="0" err="1"/>
              <a:t>Clirificacion</a:t>
            </a:r>
            <a:r>
              <a:rPr lang="en-US" sz="2400" dirty="0"/>
              <a:t>: </a:t>
            </a:r>
            <a:r>
              <a:rPr lang="en-US" sz="2400" dirty="0" err="1"/>
              <a:t>Blancos</a:t>
            </a:r>
            <a:r>
              <a:rPr lang="en-US" sz="2400" dirty="0"/>
              <a:t> - Casein &amp; </a:t>
            </a:r>
            <a:r>
              <a:rPr lang="en-US" sz="2400" dirty="0" err="1"/>
              <a:t>Tintos</a:t>
            </a:r>
            <a:r>
              <a:rPr lang="en-US" sz="2400" dirty="0"/>
              <a:t> – </a:t>
            </a:r>
            <a:r>
              <a:rPr lang="en-US" sz="2400" dirty="0" err="1"/>
              <a:t>yemas</a:t>
            </a:r>
            <a:endParaRPr lang="en-US" sz="2400" dirty="0"/>
          </a:p>
          <a:p>
            <a:r>
              <a:rPr lang="en-US" sz="2400" dirty="0">
                <a:latin typeface="Arial" panose="020B0604020202020204" pitchFamily="34" charset="0"/>
                <a:cs typeface="Arial" panose="020B0604020202020204" pitchFamily="34" charset="0"/>
              </a:rPr>
              <a:t>►</a:t>
            </a:r>
            <a:r>
              <a:rPr lang="en-US" sz="2400" dirty="0"/>
              <a:t>15 a 18 meses </a:t>
            </a:r>
            <a:r>
              <a:rPr lang="en-US" sz="2400" dirty="0" err="1"/>
              <a:t>en</a:t>
            </a:r>
            <a:r>
              <a:rPr lang="en-US" sz="2400" dirty="0"/>
              <a:t> </a:t>
            </a:r>
            <a:r>
              <a:rPr lang="en-US" sz="2400" dirty="0" err="1"/>
              <a:t>barrica</a:t>
            </a:r>
            <a:r>
              <a:rPr lang="en-US" sz="2400" dirty="0"/>
              <a:t> </a:t>
            </a:r>
          </a:p>
        </p:txBody>
      </p:sp>
      <p:sp>
        <p:nvSpPr>
          <p:cNvPr id="9" name="Rectangle 1">
            <a:extLst>
              <a:ext uri="{FF2B5EF4-FFF2-40B4-BE49-F238E27FC236}">
                <a16:creationId xmlns:a16="http://schemas.microsoft.com/office/drawing/2014/main" id="{A6904334-7413-BB58-CFD1-42D52AD64DC3}"/>
              </a:ext>
            </a:extLst>
          </p:cNvPr>
          <p:cNvSpPr>
            <a:spLocks noChangeArrowheads="1"/>
          </p:cNvSpPr>
          <p:nvPr/>
        </p:nvSpPr>
        <p:spPr bwMode="auto">
          <a:xfrm>
            <a:off x="1491356" y="3019850"/>
            <a:ext cx="7989211" cy="12022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Es por esta razón, junto con la propiedad variada y compleja de la mayoría de los viñedos de Gran y Primer </a:t>
            </a:r>
            <a:r>
              <a:rPr kumimoji="0" lang="es-ES" altLang="en-US" sz="20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que la mayoría de los expertos en vinos ponen más peso en la reputación del productor y el año de cosecha al evaluar todo el vino de Borgoña. </a:t>
            </a:r>
            <a:endPar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Rectangle 2">
            <a:extLst>
              <a:ext uri="{FF2B5EF4-FFF2-40B4-BE49-F238E27FC236}">
                <a16:creationId xmlns:a16="http://schemas.microsoft.com/office/drawing/2014/main" id="{68660A8C-A4A6-1D18-0D55-8DAEA248BC60}"/>
              </a:ext>
            </a:extLst>
          </p:cNvPr>
          <p:cNvSpPr>
            <a:spLocks noChangeArrowheads="1"/>
          </p:cNvSpPr>
          <p:nvPr/>
        </p:nvSpPr>
        <p:spPr bwMode="auto">
          <a:xfrm>
            <a:off x="1095094" y="1333930"/>
            <a:ext cx="8405165" cy="56342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600" dirty="0">
                <a:solidFill>
                  <a:srgbClr val="202124"/>
                </a:solidFill>
                <a:latin typeface="Arial" panose="020B0604020202020204" pitchFamily="34" charset="0"/>
                <a:cs typeface="Arial" panose="020B0604020202020204" pitchFamily="34" charset="0"/>
              </a:rPr>
              <a:t>L</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as decisiones de vinificación, donde el estilo de un productor puede trascender, comienzan en la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mesa de selección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Luego la decisión de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despalillar</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antes de la molienda.  El manejo del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sombrero</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contacto con el jugo para extraer el color y los compuestos fenólicos que afectarán el sabor y el aroma del vino.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grado de extracción de taninos deseado dependerá del enólogo; algunos taninos se suman a la sensación en la boca y al potencial de envejecimiento del vino, mientras que demasiados pueden hacer que el vino parezca áspero, amargo y fuera de balance.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tiempo de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maceración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la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temperatura</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durante toda la fermentación.  Esto influirá en la extracción de color, taninos y fenoles.  La temperatura de fermentación también afectará la volatilización de los compuestos que contribuyen al aroma del vino.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Después de la fermentación, el régimen de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envejecimiento</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barricas de roble variará con el tiempo y la proporción de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barricas nuevas </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que se utilicen. La mayoría de los productores envejecen sus vinos tintos durante al menos </a:t>
            </a:r>
            <a:r>
              <a:rPr lang="es-ES" altLang="en-US" sz="1600" dirty="0">
                <a:solidFill>
                  <a:srgbClr val="202124"/>
                </a:solidFill>
                <a:latin typeface="Arial" panose="020B0604020202020204" pitchFamily="34" charset="0"/>
                <a:cs typeface="Arial" panose="020B0604020202020204" pitchFamily="34" charset="0"/>
              </a:rPr>
              <a:t>12</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 18 meses y mezclan lotes entre barricas de diferentes edades.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6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Antes del embotellado, el productor decidirá qué métodos de </a:t>
            </a:r>
            <a:r>
              <a:rPr kumimoji="0" lang="es-ES" altLang="en-US" sz="16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clarificación y filtración</a:t>
            </a:r>
            <a:r>
              <a:rPr kumimoji="0" lang="es-ES" altLang="en-US" sz="16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si los hay, se utilizarán en la clarificación y estabilización del vino. Algunos productores usarán ambos, otros clarificarán y no filtrarán y unos pocos optarán por no usar ninguno, creyendo que pueden reducir la complejidad del vino a pesar de que el vino puede tener un mayor riesgo de deterioro e inestabilidad.</a:t>
            </a: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96E6C9-49D6-B4A2-C3F8-3668C6232AB1}"/>
              </a:ext>
            </a:extLst>
          </p:cNvPr>
          <p:cNvSpPr txBox="1"/>
          <p:nvPr/>
        </p:nvSpPr>
        <p:spPr>
          <a:xfrm>
            <a:off x="1283013" y="405354"/>
            <a:ext cx="6649704" cy="584775"/>
          </a:xfrm>
          <a:prstGeom prst="rect">
            <a:avLst/>
          </a:prstGeom>
          <a:noFill/>
        </p:spPr>
        <p:txBody>
          <a:bodyPr wrap="square" rtlCol="0">
            <a:spAutoFit/>
          </a:bodyPr>
          <a:lstStyle/>
          <a:p>
            <a:r>
              <a:rPr lang="es-PR" sz="3200" b="1" dirty="0">
                <a:solidFill>
                  <a:srgbClr val="960000"/>
                </a:solidFill>
                <a:latin typeface="Arial" panose="020B0604020202020204" pitchFamily="34" charset="0"/>
                <a:cs typeface="Arial" panose="020B0604020202020204" pitchFamily="34" charset="0"/>
              </a:rPr>
              <a:t>Vinicultura – </a:t>
            </a:r>
            <a:r>
              <a:rPr lang="es-PR" sz="2800" dirty="0">
                <a:solidFill>
                  <a:srgbClr val="960000"/>
                </a:solidFill>
                <a:latin typeface="Arial" panose="020B0604020202020204" pitchFamily="34" charset="0"/>
                <a:cs typeface="Arial" panose="020B0604020202020204" pitchFamily="34" charset="0"/>
              </a:rPr>
              <a:t>Repaso de vinificación </a:t>
            </a:r>
            <a:endParaRPr lang="es-PR" sz="3600" b="1" dirty="0">
              <a:solidFill>
                <a:srgbClr val="9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345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391279B2-5120-4CF0-4EAF-E0C0116EAB98}"/>
              </a:ext>
            </a:extLst>
          </p:cNvPr>
          <p:cNvSpPr txBox="1"/>
          <p:nvPr/>
        </p:nvSpPr>
        <p:spPr>
          <a:xfrm>
            <a:off x="1242812" y="374576"/>
            <a:ext cx="6488948" cy="646331"/>
          </a:xfrm>
          <a:prstGeom prst="rect">
            <a:avLst/>
          </a:prstGeom>
          <a:noFill/>
        </p:spPr>
        <p:txBody>
          <a:bodyPr wrap="square" rtlCol="0">
            <a:spAutoFit/>
          </a:bodyPr>
          <a:lstStyle/>
          <a:p>
            <a:r>
              <a:rPr lang="en-US" sz="3600" b="1" strike="sngStrike" spc="-5" dirty="0" err="1">
                <a:solidFill>
                  <a:schemeClr val="accent6">
                    <a:lumMod val="75000"/>
                  </a:schemeClr>
                </a:solidFill>
                <a:latin typeface="Arial" panose="020B0604020202020204" pitchFamily="34" charset="0"/>
                <a:cs typeface="Arial" panose="020B0604020202020204" pitchFamily="34" charset="0"/>
              </a:rPr>
              <a:t>Normas</a:t>
            </a:r>
            <a:r>
              <a:rPr lang="en-US" sz="3600" b="1" strike="sngStrike" spc="-5" dirty="0">
                <a:solidFill>
                  <a:schemeClr val="accent6">
                    <a:lumMod val="75000"/>
                  </a:schemeClr>
                </a:solidFill>
                <a:latin typeface="Arial" panose="020B0604020202020204" pitchFamily="34" charset="0"/>
                <a:cs typeface="Arial" panose="020B0604020202020204" pitchFamily="34" charset="0"/>
              </a:rPr>
              <a:t> &amp; </a:t>
            </a:r>
            <a:r>
              <a:rPr lang="en-US" sz="3600" b="1" strike="sngStrike" spc="-5" dirty="0" err="1">
                <a:solidFill>
                  <a:schemeClr val="accent6">
                    <a:lumMod val="75000"/>
                  </a:schemeClr>
                </a:solidFill>
                <a:latin typeface="Arial" panose="020B0604020202020204" pitchFamily="34" charset="0"/>
                <a:cs typeface="Arial" panose="020B0604020202020204" pitchFamily="34" charset="0"/>
              </a:rPr>
              <a:t>Reglamentos</a:t>
            </a:r>
            <a:endParaRPr lang="es-PR" sz="3600" b="1" strike="sngStrike" dirty="0">
              <a:solidFill>
                <a:schemeClr val="accent6">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E8F009-D064-B119-8C10-72D9A88F5FD7}"/>
              </a:ext>
            </a:extLst>
          </p:cNvPr>
          <p:cNvSpPr txBox="1"/>
          <p:nvPr/>
        </p:nvSpPr>
        <p:spPr>
          <a:xfrm>
            <a:off x="1335709" y="1676396"/>
            <a:ext cx="6139881" cy="615553"/>
          </a:xfrm>
          <a:prstGeom prst="rect">
            <a:avLst/>
          </a:prstGeom>
          <a:noFill/>
        </p:spPr>
        <p:txBody>
          <a:bodyPr wrap="square" rtlCol="0">
            <a:spAutoFit/>
          </a:bodyPr>
          <a:lstStyle/>
          <a:p>
            <a:r>
              <a:rPr lang="en-US" sz="3400" b="1" spc="-5" dirty="0">
                <a:solidFill>
                  <a:srgbClr val="960000"/>
                </a:solidFill>
                <a:latin typeface="Arial" panose="020B0604020202020204" pitchFamily="34" charset="0"/>
                <a:cs typeface="Arial" panose="020B0604020202020204" pitchFamily="34" charset="0"/>
              </a:rPr>
              <a:t>Hay que </a:t>
            </a:r>
            <a:r>
              <a:rPr lang="en-US" sz="3400" b="1" spc="-5" dirty="0" err="1">
                <a:solidFill>
                  <a:srgbClr val="960000"/>
                </a:solidFill>
                <a:latin typeface="Arial" panose="020B0604020202020204" pitchFamily="34" charset="0"/>
                <a:cs typeface="Arial" panose="020B0604020202020204" pitchFamily="34" charset="0"/>
              </a:rPr>
              <a:t>Entender</a:t>
            </a:r>
            <a:r>
              <a:rPr lang="en-US" sz="3400" b="1" spc="-5" dirty="0">
                <a:solidFill>
                  <a:srgbClr val="960000"/>
                </a:solidFill>
                <a:latin typeface="Arial" panose="020B0604020202020204" pitchFamily="34" charset="0"/>
                <a:cs typeface="Arial" panose="020B0604020202020204" pitchFamily="34" charset="0"/>
              </a:rPr>
              <a:t> la </a:t>
            </a:r>
            <a:r>
              <a:rPr lang="en-US" sz="3400" b="1" spc="-5" dirty="0" err="1">
                <a:solidFill>
                  <a:srgbClr val="960000"/>
                </a:solidFill>
                <a:latin typeface="Arial" panose="020B0604020202020204" pitchFamily="34" charset="0"/>
                <a:cs typeface="Arial" panose="020B0604020202020204" pitchFamily="34" charset="0"/>
              </a:rPr>
              <a:t>Etiqueta</a:t>
            </a:r>
            <a:endParaRPr lang="es-PR" sz="3400" b="1" dirty="0">
              <a:solidFill>
                <a:srgbClr val="96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D5F1F37-F3BA-E523-9B99-37387EDDB226}"/>
              </a:ext>
            </a:extLst>
          </p:cNvPr>
          <p:cNvPicPr>
            <a:picLocks noChangeAspect="1"/>
          </p:cNvPicPr>
          <p:nvPr/>
        </p:nvPicPr>
        <p:blipFill>
          <a:blip r:embed="rId6"/>
          <a:stretch>
            <a:fillRect/>
          </a:stretch>
        </p:blipFill>
        <p:spPr>
          <a:xfrm>
            <a:off x="7731760" y="213097"/>
            <a:ext cx="2032104" cy="2241665"/>
          </a:xfrm>
          <a:prstGeom prst="rect">
            <a:avLst/>
          </a:prstGeom>
        </p:spPr>
      </p:pic>
      <p:sp>
        <p:nvSpPr>
          <p:cNvPr id="14" name="TextBox 13">
            <a:extLst>
              <a:ext uri="{FF2B5EF4-FFF2-40B4-BE49-F238E27FC236}">
                <a16:creationId xmlns:a16="http://schemas.microsoft.com/office/drawing/2014/main" id="{C5758E61-F1FD-4914-0EA0-B2D3055A776D}"/>
              </a:ext>
            </a:extLst>
          </p:cNvPr>
          <p:cNvSpPr txBox="1"/>
          <p:nvPr/>
        </p:nvSpPr>
        <p:spPr>
          <a:xfrm>
            <a:off x="1335709" y="2384400"/>
            <a:ext cx="6234134" cy="2416046"/>
          </a:xfrm>
          <a:prstGeom prst="rect">
            <a:avLst/>
          </a:prstGeom>
          <a:noFill/>
        </p:spPr>
        <p:txBody>
          <a:bodyPr wrap="square">
            <a:spAutoFit/>
          </a:bodyPr>
          <a:lstStyle/>
          <a:p>
            <a:r>
              <a:rPr lang="en-US" sz="2000" b="0" i="0" dirty="0" err="1">
                <a:effectLst/>
                <a:latin typeface="Arial" panose="020B0604020202020204" pitchFamily="34" charset="0"/>
                <a:cs typeface="Arial" panose="020B0604020202020204" pitchFamily="34" charset="0"/>
              </a:rPr>
              <a:t>En</a:t>
            </a:r>
            <a:r>
              <a:rPr lang="en-US" sz="2000" b="0" i="0" dirty="0">
                <a:effectLst/>
                <a:latin typeface="Arial" panose="020B0604020202020204" pitchFamily="34" charset="0"/>
                <a:cs typeface="Arial" panose="020B0604020202020204" pitchFamily="34" charset="0"/>
              </a:rPr>
              <a:t> Côte d’Or se </a:t>
            </a:r>
            <a:r>
              <a:rPr lang="en-US" sz="2000" b="0" i="0" dirty="0" err="1">
                <a:effectLst/>
                <a:latin typeface="Arial" panose="020B0604020202020204" pitchFamily="34" charset="0"/>
                <a:cs typeface="Arial" panose="020B0604020202020204" pitchFamily="34" charset="0"/>
              </a:rPr>
              <a:t>trata</a:t>
            </a:r>
            <a:r>
              <a:rPr lang="en-US" sz="2000" b="0" i="0" dirty="0">
                <a:effectLst/>
                <a:latin typeface="Arial" panose="020B0604020202020204" pitchFamily="34" charset="0"/>
                <a:cs typeface="Arial" panose="020B0604020202020204" pitchFamily="34" charset="0"/>
              </a:rPr>
              <a:t> de </a:t>
            </a:r>
            <a:r>
              <a:rPr lang="en-US" sz="2000" b="0" i="0" dirty="0" err="1">
                <a:effectLst/>
                <a:latin typeface="Arial" panose="020B0604020202020204" pitchFamily="34" charset="0"/>
                <a:cs typeface="Arial" panose="020B0604020202020204" pitchFamily="34" charset="0"/>
              </a:rPr>
              <a:t>segregacion</a:t>
            </a:r>
            <a:r>
              <a:rPr lang="en-US" sz="2000" b="0" i="0" dirty="0">
                <a:effectLst/>
                <a:latin typeface="Arial" panose="020B0604020202020204" pitchFamily="34" charset="0"/>
                <a:cs typeface="Arial" panose="020B0604020202020204" pitchFamily="34" charset="0"/>
              </a:rPr>
              <a:t> </a:t>
            </a:r>
            <a:r>
              <a:rPr lang="en-US" sz="2000" b="0" i="0" dirty="0" err="1">
                <a:effectLst/>
                <a:latin typeface="Arial" panose="020B0604020202020204" pitchFamily="34" charset="0"/>
                <a:cs typeface="Arial" panose="020B0604020202020204" pitchFamily="34" charset="0"/>
              </a:rPr>
              <a:t>por</a:t>
            </a:r>
            <a:r>
              <a:rPr lang="en-US" sz="2000" b="0" i="0" dirty="0">
                <a:effectLst/>
                <a:latin typeface="Arial" panose="020B0604020202020204" pitchFamily="34" charset="0"/>
                <a:cs typeface="Arial" panose="020B0604020202020204" pitchFamily="34" charset="0"/>
              </a:rPr>
              <a:t> </a:t>
            </a:r>
            <a:r>
              <a:rPr lang="en-US" sz="2000" i="0" dirty="0" err="1">
                <a:effectLst/>
                <a:latin typeface="Arial" panose="020B0604020202020204" pitchFamily="34" charset="0"/>
                <a:cs typeface="Arial" panose="020B0604020202020204" pitchFamily="34" charset="0"/>
              </a:rPr>
              <a:t>Climat</a:t>
            </a:r>
            <a:r>
              <a:rPr lang="en-US" sz="2000" i="0" dirty="0">
                <a:effectLst/>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L</a:t>
            </a:r>
            <a:r>
              <a:rPr lang="en-US" sz="2000" b="0" i="0" dirty="0">
                <a:effectLst/>
                <a:latin typeface="Arial" panose="020B0604020202020204" pitchFamily="34" charset="0"/>
                <a:cs typeface="Arial" panose="020B0604020202020204" pitchFamily="34" charset="0"/>
              </a:rPr>
              <a:t>a </a:t>
            </a:r>
            <a:r>
              <a:rPr lang="en-US" sz="2000" b="0" i="0" dirty="0" err="1">
                <a:effectLst/>
                <a:latin typeface="Arial" panose="020B0604020202020204" pitchFamily="34" charset="0"/>
                <a:cs typeface="Arial" panose="020B0604020202020204" pitchFamily="34" charset="0"/>
              </a:rPr>
              <a:t>personalidad</a:t>
            </a:r>
            <a:r>
              <a:rPr lang="en-US" sz="2000" b="0" i="0" dirty="0">
                <a:effectLst/>
                <a:latin typeface="Arial" panose="020B0604020202020204" pitchFamily="34" charset="0"/>
                <a:cs typeface="Arial" panose="020B0604020202020204" pitchFamily="34" charset="0"/>
              </a:rPr>
              <a:t> del </a:t>
            </a:r>
            <a:r>
              <a:rPr lang="en-US" sz="2000" b="0" i="0" dirty="0" err="1">
                <a:effectLst/>
                <a:latin typeface="Arial" panose="020B0604020202020204" pitchFamily="34" charset="0"/>
                <a:cs typeface="Arial" panose="020B0604020202020204" pitchFamily="34" charset="0"/>
              </a:rPr>
              <a:t>climat</a:t>
            </a:r>
            <a:r>
              <a:rPr lang="en-US" sz="2000" b="0" i="0" dirty="0">
                <a:effectLst/>
                <a:latin typeface="Arial" panose="020B0604020202020204" pitchFamily="34" charset="0"/>
                <a:cs typeface="Arial" panose="020B0604020202020204" pitchFamily="34" charset="0"/>
              </a:rPr>
              <a:t> </a:t>
            </a:r>
            <a:r>
              <a:rPr lang="en-US" sz="2000" b="0" i="0" dirty="0" err="1">
                <a:effectLst/>
                <a:latin typeface="Arial" panose="020B0604020202020204" pitchFamily="34" charset="0"/>
                <a:cs typeface="Arial" panose="020B0604020202020204" pitchFamily="34" charset="0"/>
              </a:rPr>
              <a:t>emana</a:t>
            </a:r>
            <a:r>
              <a:rPr lang="en-US" sz="2000" b="0" i="0" dirty="0">
                <a:effectLst/>
                <a:latin typeface="Arial" panose="020B0604020202020204" pitchFamily="34" charset="0"/>
                <a:cs typeface="Arial" panose="020B0604020202020204" pitchFamily="34" charset="0"/>
              </a:rPr>
              <a:t> </a:t>
            </a:r>
            <a:r>
              <a:rPr lang="en-US" sz="2000" b="0" i="0" dirty="0" err="1">
                <a:effectLst/>
                <a:latin typeface="Arial" panose="020B0604020202020204" pitchFamily="34" charset="0"/>
                <a:cs typeface="Arial" panose="020B0604020202020204" pitchFamily="34" charset="0"/>
              </a:rPr>
              <a:t>atraves</a:t>
            </a:r>
            <a:r>
              <a:rPr lang="en-US" sz="2000" b="0" i="0" dirty="0">
                <a:effectLst/>
                <a:latin typeface="Arial" panose="020B0604020202020204" pitchFamily="34" charset="0"/>
                <a:cs typeface="Arial" panose="020B0604020202020204" pitchFamily="34" charset="0"/>
              </a:rPr>
              <a:t> del vino. </a:t>
            </a:r>
          </a:p>
          <a:p>
            <a:endParaRPr lang="en-US" sz="20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Climat</a:t>
            </a:r>
            <a:r>
              <a:rPr lang="en-US" sz="2000"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parcela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especifica</a:t>
            </a:r>
            <a:r>
              <a:rPr lang="en-US" dirty="0">
                <a:latin typeface="Arial" panose="020B0604020202020204" pitchFamily="34" charset="0"/>
                <a:cs typeface="Arial" panose="020B0604020202020204" pitchFamily="34" charset="0"/>
              </a:rPr>
              <a:t> con terroir </a:t>
            </a:r>
            <a:r>
              <a:rPr lang="en-US" dirty="0" err="1">
                <a:latin typeface="Arial" panose="020B0604020202020204" pitchFamily="34" charset="0"/>
                <a:cs typeface="Arial" panose="020B0604020202020204" pitchFamily="34" charset="0"/>
              </a:rPr>
              <a:t>caracteristico</a:t>
            </a:r>
            <a:endParaRPr lang="en-US"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Lieu-</a:t>
            </a:r>
            <a:r>
              <a:rPr lang="en-US" sz="2000" b="1" dirty="0" err="1">
                <a:latin typeface="Arial" panose="020B0604020202020204" pitchFamily="34" charset="0"/>
                <a:cs typeface="Arial" panose="020B0604020202020204" pitchFamily="34" charset="0"/>
              </a:rPr>
              <a:t>dit</a:t>
            </a:r>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vi</a:t>
            </a:r>
            <a:r>
              <a:rPr lang="es-ES" altLang="en-US" dirty="0">
                <a:solidFill>
                  <a:srgbClr val="202124"/>
                </a:solidFill>
                <a:latin typeface="Arial" panose="020B0604020202020204" pitchFamily="34" charset="0"/>
                <a:cs typeface="Arial" panose="020B0604020202020204" pitchFamily="34" charset="0"/>
              </a:rPr>
              <a:t>ñ</a:t>
            </a:r>
            <a:r>
              <a:rPr lang="en-US" dirty="0" err="1">
                <a:latin typeface="Arial" panose="020B0604020202020204" pitchFamily="34" charset="0"/>
                <a:cs typeface="Arial" panose="020B0604020202020204" pitchFamily="34" charset="0"/>
              </a:rPr>
              <a:t>edo</a:t>
            </a:r>
            <a:r>
              <a:rPr lang="en-US" dirty="0">
                <a:latin typeface="Arial" panose="020B0604020202020204" pitchFamily="34" charset="0"/>
                <a:cs typeface="Arial" panose="020B0604020202020204" pitchFamily="34" charset="0"/>
              </a:rPr>
              <a:t> con un </a:t>
            </a:r>
            <a:r>
              <a:rPr lang="en-US" dirty="0" err="1">
                <a:latin typeface="Arial" panose="020B0604020202020204" pitchFamily="34" charset="0"/>
                <a:cs typeface="Arial" panose="020B0604020202020204" pitchFamily="34" charset="0"/>
              </a:rPr>
              <a:t>nombre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establecido</a:t>
            </a:r>
            <a:r>
              <a:rPr lang="en-US" dirty="0">
                <a:latin typeface="Arial" panose="020B0604020202020204" pitchFamily="34" charset="0"/>
                <a:cs typeface="Arial" panose="020B0604020202020204" pitchFamily="34" charset="0"/>
              </a:rPr>
              <a:t> </a:t>
            </a:r>
          </a:p>
          <a:p>
            <a:endParaRPr lang="en-US" sz="6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Monopole</a:t>
            </a:r>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Vi</a:t>
            </a:r>
            <a:r>
              <a:rPr lang="es-ES" altLang="en-US" dirty="0">
                <a:solidFill>
                  <a:srgbClr val="202124"/>
                </a:solidFill>
                <a:latin typeface="Arial" panose="020B0604020202020204" pitchFamily="34" charset="0"/>
                <a:cs typeface="Arial" panose="020B0604020202020204" pitchFamily="34" charset="0"/>
              </a:rPr>
              <a:t>ñ</a:t>
            </a:r>
            <a:r>
              <a:rPr lang="en-US" dirty="0" err="1">
                <a:latin typeface="Arial" panose="020B0604020202020204" pitchFamily="34" charset="0"/>
                <a:cs typeface="Arial" panose="020B0604020202020204" pitchFamily="34" charset="0"/>
              </a:rPr>
              <a:t>edo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controlado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un productor</a:t>
            </a:r>
          </a:p>
          <a:p>
            <a:r>
              <a:rPr lang="en-US" dirty="0">
                <a:latin typeface="Arial" panose="020B0604020202020204" pitchFamily="34" charset="0"/>
                <a:cs typeface="Arial" panose="020B0604020202020204" pitchFamily="34" charset="0"/>
              </a:rPr>
              <a:t>(</a:t>
            </a:r>
            <a:r>
              <a:rPr lang="en-US" dirty="0">
                <a:latin typeface="Arial Narrow" panose="020B0606020202030204" pitchFamily="34" charset="0"/>
                <a:cs typeface="Arial" panose="020B0604020202020204" pitchFamily="34" charset="0"/>
              </a:rPr>
              <a:t>no un due</a:t>
            </a:r>
            <a:r>
              <a:rPr lang="es-ES" altLang="en-US" dirty="0">
                <a:solidFill>
                  <a:srgbClr val="202124"/>
                </a:solidFill>
                <a:latin typeface="Arial Narrow" panose="020B0606020202030204" pitchFamily="34" charset="0"/>
                <a:cs typeface="Arial" panose="020B0604020202020204" pitchFamily="34" charset="0"/>
              </a:rPr>
              <a:t>ñ</a:t>
            </a:r>
            <a:r>
              <a:rPr lang="en-US" dirty="0">
                <a:latin typeface="Arial Narrow" panose="020B060602020203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solo 5 Grand Crus (</a:t>
            </a:r>
            <a:r>
              <a:rPr lang="en-US" dirty="0">
                <a:latin typeface="Arial Narrow" panose="020B0606020202030204" pitchFamily="34" charset="0"/>
                <a:cs typeface="Arial" panose="020B0604020202020204" pitchFamily="34" charset="0"/>
              </a:rPr>
              <a:t>1 a 12 cu.</a:t>
            </a:r>
            <a:r>
              <a:rPr lang="en-US"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185C41B1-D669-DE7D-6505-F3F75042B587}"/>
              </a:ext>
            </a:extLst>
          </p:cNvPr>
          <p:cNvSpPr txBox="1"/>
          <p:nvPr/>
        </p:nvSpPr>
        <p:spPr>
          <a:xfrm>
            <a:off x="1335709" y="5095201"/>
            <a:ext cx="6868036" cy="1631216"/>
          </a:xfrm>
          <a:prstGeom prst="rect">
            <a:avLst/>
          </a:prstGeom>
          <a:noFill/>
        </p:spPr>
        <p:txBody>
          <a:bodyPr wrap="square">
            <a:spAutoFit/>
          </a:bodyPr>
          <a:lstStyle/>
          <a:p>
            <a:r>
              <a:rPr lang="en-US" sz="2000" b="1" i="0" dirty="0" err="1">
                <a:effectLst/>
                <a:latin typeface="Arial" panose="020B0604020202020204" pitchFamily="34" charset="0"/>
                <a:cs typeface="Arial" panose="020B0604020202020204" pitchFamily="34" charset="0"/>
              </a:rPr>
              <a:t>Nombre</a:t>
            </a:r>
            <a:r>
              <a:rPr lang="en-US" sz="2000" b="1" i="0" dirty="0">
                <a:effectLst/>
                <a:latin typeface="Arial" panose="020B0604020202020204" pitchFamily="34" charset="0"/>
                <a:cs typeface="Arial" panose="020B0604020202020204" pitchFamily="34" charset="0"/>
              </a:rPr>
              <a:t> del pueblo</a:t>
            </a:r>
            <a:r>
              <a:rPr lang="en-US" sz="2000" b="0" i="0" dirty="0">
                <a:effectLst/>
                <a:latin typeface="Arial" panose="020B0604020202020204" pitchFamily="34" charset="0"/>
                <a:cs typeface="Arial" panose="020B0604020202020204" pitchFamily="34" charset="0"/>
              </a:rPr>
              <a:t>: </a:t>
            </a:r>
            <a:r>
              <a:rPr lang="en-US" sz="2000" b="0" i="0" dirty="0" err="1">
                <a:effectLst/>
                <a:latin typeface="Arial" panose="020B0604020202020204" pitchFamily="34" charset="0"/>
                <a:cs typeface="Arial" panose="020B0604020202020204" pitchFamily="34" charset="0"/>
              </a:rPr>
              <a:t>Ej</a:t>
            </a:r>
            <a:r>
              <a:rPr lang="en-US" sz="2000" b="0" i="0" dirty="0">
                <a:effectLst/>
                <a:latin typeface="Arial" panose="020B0604020202020204" pitchFamily="34" charset="0"/>
                <a:cs typeface="Arial" panose="020B0604020202020204" pitchFamily="34" charset="0"/>
              </a:rPr>
              <a:t>.: Pommard, Volnay (y </a:t>
            </a:r>
            <a:r>
              <a:rPr lang="en-US" sz="2000" b="0" i="0" dirty="0" err="1">
                <a:effectLst/>
                <a:latin typeface="Arial" panose="020B0604020202020204" pitchFamily="34" charset="0"/>
                <a:cs typeface="Arial" panose="020B0604020202020204" pitchFamily="34" charset="0"/>
              </a:rPr>
              <a:t>muchos</a:t>
            </a:r>
            <a:endParaRPr lang="en-US" sz="2000" b="0" i="0" dirty="0">
              <a:effectLst/>
              <a:latin typeface="Arial" panose="020B0604020202020204" pitchFamily="34" charset="0"/>
              <a:cs typeface="Arial" panose="020B0604020202020204" pitchFamily="34" charset="0"/>
            </a:endParaRPr>
          </a:p>
          <a:p>
            <a:r>
              <a:rPr lang="en-US" sz="2000" b="0" i="0" dirty="0">
                <a:effectLst/>
                <a:latin typeface="Arial" panose="020B0604020202020204" pitchFamily="34" charset="0"/>
                <a:cs typeface="Arial" panose="020B0604020202020204" pitchFamily="34" charset="0"/>
              </a:rPr>
              <a:t>Usan </a:t>
            </a:r>
            <a:r>
              <a:rPr lang="en-US" sz="2000" b="0" i="0" dirty="0" err="1">
                <a:effectLst/>
                <a:latin typeface="Arial" panose="020B0604020202020204" pitchFamily="34" charset="0"/>
                <a:cs typeface="Arial" panose="020B0604020202020204" pitchFamily="34" charset="0"/>
              </a:rPr>
              <a:t>guion</a:t>
            </a:r>
            <a:r>
              <a:rPr lang="en-US" sz="2000" b="0" i="0" dirty="0">
                <a:effectLst/>
                <a:latin typeface="Arial" panose="020B0604020202020204" pitchFamily="34" charset="0"/>
                <a:cs typeface="Arial" panose="020B0604020202020204" pitchFamily="34" charset="0"/>
              </a:rPr>
              <a:t> </a:t>
            </a:r>
            <a:r>
              <a:rPr lang="en-US" sz="2000" b="0" i="0" dirty="0" err="1">
                <a:effectLst/>
                <a:latin typeface="Arial" panose="020B0604020202020204" pitchFamily="34" charset="0"/>
                <a:cs typeface="Arial" panose="020B0604020202020204" pitchFamily="34" charset="0"/>
              </a:rPr>
              <a:t>Vosne</a:t>
            </a:r>
            <a:r>
              <a:rPr lang="en-US" sz="2000" dirty="0" err="1">
                <a:latin typeface="Arial" panose="020B0604020202020204" pitchFamily="34" charset="0"/>
                <a:cs typeface="Arial" panose="020B0604020202020204" pitchFamily="34" charset="0"/>
              </a:rPr>
              <a:t>-Romanee</a:t>
            </a:r>
            <a:r>
              <a:rPr lang="en-US" sz="2000" b="0" i="0" dirty="0">
                <a:effectLst/>
                <a:latin typeface="Arial" panose="020B0604020202020204" pitchFamily="34" charset="0"/>
                <a:cs typeface="Arial" panose="020B0604020202020204" pitchFamily="34" charset="0"/>
              </a:rPr>
              <a:t>, Puligny-Montrachet</a:t>
            </a:r>
          </a:p>
          <a:p>
            <a:endParaRPr lang="en-US" b="0" i="0" dirty="0">
              <a:effectLst/>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Nombre</a:t>
            </a:r>
            <a:r>
              <a:rPr lang="en-US" sz="2000" b="1" dirty="0">
                <a:latin typeface="Arial" panose="020B0604020202020204" pitchFamily="34" charset="0"/>
                <a:cs typeface="Arial" panose="020B0604020202020204" pitchFamily="34" charset="0"/>
              </a:rPr>
              <a:t> del vi</a:t>
            </a:r>
            <a:r>
              <a:rPr kumimoji="0" lang="es-ES" altLang="en-US" sz="2000" b="1" i="0" u="none" strike="noStrike" cap="none" normalizeH="0" baseline="0" dirty="0">
                <a:ln>
                  <a:noFill/>
                </a:ln>
                <a:effectLst/>
                <a:latin typeface="Arial" panose="020B0604020202020204" pitchFamily="34" charset="0"/>
                <a:cs typeface="Arial" panose="020B0604020202020204" pitchFamily="34" charset="0"/>
              </a:rPr>
              <a:t>ñ</a:t>
            </a:r>
            <a:r>
              <a:rPr lang="en-US" sz="2000" b="1" dirty="0" err="1">
                <a:latin typeface="Arial" panose="020B0604020202020204" pitchFamily="34" charset="0"/>
                <a:cs typeface="Arial" panose="020B0604020202020204" pitchFamily="34" charset="0"/>
              </a:rPr>
              <a:t>edo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casi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siempre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llevan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articulo</a:t>
            </a: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le</a:t>
            </a:r>
            <a:r>
              <a:rPr lang="en-US" sz="2000" dirty="0">
                <a:latin typeface="Arial" panose="020B0604020202020204" pitchFamily="34" charset="0"/>
                <a:cs typeface="Arial" panose="020B0604020202020204" pitchFamily="34" charset="0"/>
              </a:rPr>
              <a:t> or </a:t>
            </a:r>
            <a:r>
              <a:rPr lang="en-US" sz="2000" b="1" i="1" dirty="0">
                <a:latin typeface="Arial" panose="020B0604020202020204" pitchFamily="34" charset="0"/>
                <a:cs typeface="Arial" panose="020B0604020202020204" pitchFamily="34" charset="0"/>
              </a:rPr>
              <a:t>la</a:t>
            </a:r>
            <a:r>
              <a:rPr lang="en-US" sz="2000" dirty="0">
                <a:latin typeface="Arial" panose="020B0604020202020204" pitchFamily="34" charset="0"/>
                <a:cs typeface="Arial" panose="020B0604020202020204" pitchFamily="34" charset="0"/>
              </a:rPr>
              <a:t>)</a:t>
            </a:r>
          </a:p>
          <a:p>
            <a:r>
              <a:rPr lang="en-US" sz="2000" dirty="0" err="1">
                <a:latin typeface="Arial" panose="020B0604020202020204" pitchFamily="34" charset="0"/>
                <a:cs typeface="Arial" panose="020B0604020202020204" pitchFamily="34" charset="0"/>
              </a:rPr>
              <a:t>Ej</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Trache</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Romanee</a:t>
            </a:r>
            <a:r>
              <a:rPr lang="en-US" sz="2000" dirty="0">
                <a:latin typeface="Arial" panose="020B0604020202020204" pitchFamily="34" charset="0"/>
                <a:cs typeface="Arial" panose="020B0604020202020204" pitchFamily="34" charset="0"/>
              </a:rPr>
              <a:t>, Le Montrachet, Le </a:t>
            </a:r>
            <a:r>
              <a:rPr lang="en-US" sz="2000" dirty="0" err="1">
                <a:latin typeface="Arial" panose="020B0604020202020204" pitchFamily="34" charset="0"/>
                <a:cs typeface="Arial" panose="020B0604020202020204" pitchFamily="34" charset="0"/>
              </a:rPr>
              <a:t>Musgny</a:t>
            </a:r>
            <a:r>
              <a:rPr lang="en-US" sz="2000" dirty="0">
                <a:latin typeface="Arial" panose="020B0604020202020204" pitchFamily="34" charset="0"/>
                <a:cs typeface="Arial" panose="020B0604020202020204" pitchFamily="34" charset="0"/>
              </a:rPr>
              <a:t> </a:t>
            </a:r>
          </a:p>
        </p:txBody>
      </p:sp>
      <p:sp>
        <p:nvSpPr>
          <p:cNvPr id="4" name="Rectangle: Rounded Corners 3">
            <a:extLst>
              <a:ext uri="{FF2B5EF4-FFF2-40B4-BE49-F238E27FC236}">
                <a16:creationId xmlns:a16="http://schemas.microsoft.com/office/drawing/2014/main" id="{299BD8FC-D3AF-2B41-32A1-83FF314D8FC7}"/>
              </a:ext>
            </a:extLst>
          </p:cNvPr>
          <p:cNvSpPr/>
          <p:nvPr/>
        </p:nvSpPr>
        <p:spPr>
          <a:xfrm>
            <a:off x="1216956" y="5002750"/>
            <a:ext cx="6986789" cy="1907336"/>
          </a:xfrm>
          <a:prstGeom prst="roundRect">
            <a:avLst>
              <a:gd name="adj" fmla="val 14927"/>
            </a:avLst>
          </a:prstGeom>
          <a:solidFill>
            <a:srgbClr val="FAF400">
              <a:alpha val="25000"/>
            </a:srgbClr>
          </a:solidFill>
          <a:ln w="25400">
            <a:solidFill>
              <a:srgbClr val="FAF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2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9" name="Picture 8">
            <a:extLst>
              <a:ext uri="{FF2B5EF4-FFF2-40B4-BE49-F238E27FC236}">
                <a16:creationId xmlns:a16="http://schemas.microsoft.com/office/drawing/2014/main" id="{6275A685-CEEA-A6C2-41B7-843518772504}"/>
              </a:ext>
            </a:extLst>
          </p:cNvPr>
          <p:cNvPicPr>
            <a:picLocks noChangeAspect="1"/>
          </p:cNvPicPr>
          <p:nvPr/>
        </p:nvPicPr>
        <p:blipFill>
          <a:blip r:embed="rId6"/>
          <a:stretch>
            <a:fillRect/>
          </a:stretch>
        </p:blipFill>
        <p:spPr>
          <a:xfrm>
            <a:off x="878121" y="4152471"/>
            <a:ext cx="3850203" cy="2833648"/>
          </a:xfrm>
          <a:prstGeom prst="rect">
            <a:avLst/>
          </a:prstGeom>
        </p:spPr>
      </p:pic>
      <p:graphicFrame>
        <p:nvGraphicFramePr>
          <p:cNvPr id="10" name="Table 9">
            <a:extLst>
              <a:ext uri="{FF2B5EF4-FFF2-40B4-BE49-F238E27FC236}">
                <a16:creationId xmlns:a16="http://schemas.microsoft.com/office/drawing/2014/main" id="{4047FE5D-5BF8-17BB-8C2C-3FA891355A0A}"/>
              </a:ext>
            </a:extLst>
          </p:cNvPr>
          <p:cNvGraphicFramePr>
            <a:graphicFrameLocks noGrp="1"/>
          </p:cNvGraphicFramePr>
          <p:nvPr>
            <p:extLst>
              <p:ext uri="{D42A27DB-BD31-4B8C-83A1-F6EECF244321}">
                <p14:modId xmlns:p14="http://schemas.microsoft.com/office/powerpoint/2010/main" val="1721814287"/>
              </p:ext>
            </p:extLst>
          </p:nvPr>
        </p:nvGraphicFramePr>
        <p:xfrm>
          <a:off x="878121" y="1333930"/>
          <a:ext cx="5978091" cy="2286000"/>
        </p:xfrm>
        <a:graphic>
          <a:graphicData uri="http://schemas.openxmlformats.org/drawingml/2006/table">
            <a:tbl>
              <a:tblPr/>
              <a:tblGrid>
                <a:gridCol w="1972769">
                  <a:extLst>
                    <a:ext uri="{9D8B030D-6E8A-4147-A177-3AD203B41FA5}">
                      <a16:colId xmlns:a16="http://schemas.microsoft.com/office/drawing/2014/main" val="2818110291"/>
                    </a:ext>
                  </a:extLst>
                </a:gridCol>
                <a:gridCol w="2002661">
                  <a:extLst>
                    <a:ext uri="{9D8B030D-6E8A-4147-A177-3AD203B41FA5}">
                      <a16:colId xmlns:a16="http://schemas.microsoft.com/office/drawing/2014/main" val="3724779586"/>
                    </a:ext>
                  </a:extLst>
                </a:gridCol>
                <a:gridCol w="2002661">
                  <a:extLst>
                    <a:ext uri="{9D8B030D-6E8A-4147-A177-3AD203B41FA5}">
                      <a16:colId xmlns:a16="http://schemas.microsoft.com/office/drawing/2014/main" val="1264543974"/>
                    </a:ext>
                  </a:extLst>
                </a:gridCol>
              </a:tblGrid>
              <a:tr h="2097408">
                <a:tc>
                  <a:txBody>
                    <a:bodyPr/>
                    <a:lstStyle/>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Rugiens</a:t>
                      </a:r>
                      <a:r>
                        <a:rPr lang="fr-FR" sz="1600" dirty="0">
                          <a:solidFill>
                            <a:schemeClr val="tx1">
                              <a:lumMod val="65000"/>
                              <a:lumOff val="35000"/>
                            </a:schemeClr>
                          </a:solidFill>
                          <a:effectLst/>
                          <a:latin typeface="Arial Narrow" panose="020B0606020202030204" pitchFamily="34" charset="0"/>
                        </a:rPr>
                        <a:t>-Bas</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Rugiens</a:t>
                      </a:r>
                      <a:r>
                        <a:rPr lang="fr-FR" sz="1600" dirty="0">
                          <a:solidFill>
                            <a:schemeClr val="tx1">
                              <a:lumMod val="65000"/>
                              <a:lumOff val="35000"/>
                            </a:schemeClr>
                          </a:solidFill>
                          <a:effectLst/>
                          <a:latin typeface="Arial Narrow" panose="020B0606020202030204" pitchFamily="34" charset="0"/>
                        </a:rPr>
                        <a:t>-Haut</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Grands-</a:t>
                      </a:r>
                      <a:r>
                        <a:rPr lang="fr-FR" sz="1600" dirty="0" err="1">
                          <a:solidFill>
                            <a:schemeClr val="tx1">
                              <a:lumMod val="65000"/>
                              <a:lumOff val="35000"/>
                            </a:schemeClr>
                          </a:solidFill>
                          <a:effectLst/>
                          <a:latin typeface="Arial Narrow" panose="020B0606020202030204" pitchFamily="34" charset="0"/>
                        </a:rPr>
                        <a:t>Épenots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Petits-</a:t>
                      </a:r>
                      <a:r>
                        <a:rPr lang="fr-FR" sz="1600" dirty="0" err="1">
                          <a:solidFill>
                            <a:schemeClr val="tx1">
                              <a:lumMod val="65000"/>
                              <a:lumOff val="35000"/>
                            </a:schemeClr>
                          </a:solidFill>
                          <a:effectLst/>
                          <a:latin typeface="Arial Narrow" panose="020B0606020202030204" pitchFamily="34" charset="0"/>
                        </a:rPr>
                        <a:t>Épenots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Clos des </a:t>
                      </a:r>
                      <a:r>
                        <a:rPr lang="fr-FR" sz="1600" dirty="0" err="1">
                          <a:solidFill>
                            <a:schemeClr val="tx1">
                              <a:lumMod val="65000"/>
                              <a:lumOff val="35000"/>
                            </a:schemeClr>
                          </a:solidFill>
                          <a:effectLst/>
                          <a:latin typeface="Arial Narrow" panose="020B0606020202030204" pitchFamily="34" charset="0"/>
                        </a:rPr>
                        <a:t>Épeneaux</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Charmots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Arvelets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La Platière</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La </a:t>
                      </a:r>
                      <a:r>
                        <a:rPr lang="fr-FR" sz="1600" dirty="0" err="1">
                          <a:solidFill>
                            <a:schemeClr val="tx1">
                              <a:lumMod val="65000"/>
                              <a:lumOff val="35000"/>
                            </a:schemeClr>
                          </a:solidFill>
                          <a:effectLst/>
                          <a:latin typeface="Arial Narrow" panose="020B0606020202030204" pitchFamily="34" charset="0"/>
                        </a:rPr>
                        <a:t>Chanière</a:t>
                      </a:r>
                      <a:endParaRPr lang="fr-FR" sz="1600" dirty="0">
                        <a:solidFill>
                          <a:schemeClr val="tx1">
                            <a:lumMod val="65000"/>
                            <a:lumOff val="35000"/>
                          </a:schemeClr>
                        </a:solidFill>
                        <a:effectLst/>
                        <a:latin typeface="Arial Narrow" panose="020B0606020202030204" pitchFamily="34" charset="0"/>
                      </a:endParaRPr>
                    </a:p>
                  </a:txBody>
                  <a:tcPr>
                    <a:lnL>
                      <a:noFill/>
                    </a:lnL>
                    <a:lnR>
                      <a:noFill/>
                    </a:lnR>
                    <a:lnT>
                      <a:noFill/>
                    </a:lnT>
                    <a:lnB>
                      <a:noFill/>
                    </a:lnB>
                    <a:noFill/>
                  </a:tcPr>
                </a:tc>
                <a:tc>
                  <a:txBody>
                    <a:bodyPr/>
                    <a:lstStyle/>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Pézerolles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Saucilles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Boucherottes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En Largillière</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Clos de Verger</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Clos de la </a:t>
                      </a:r>
                      <a:r>
                        <a:rPr lang="fr-FR" sz="1600" dirty="0" err="1">
                          <a:solidFill>
                            <a:schemeClr val="tx1">
                              <a:lumMod val="65000"/>
                              <a:lumOff val="35000"/>
                            </a:schemeClr>
                          </a:solidFill>
                          <a:effectLst/>
                          <a:latin typeface="Arial Narrow" panose="020B0606020202030204" pitchFamily="34" charset="0"/>
                        </a:rPr>
                        <a:t>Comaraine</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La </a:t>
                      </a:r>
                      <a:r>
                        <a:rPr lang="fr-FR" sz="1600" dirty="0" err="1">
                          <a:solidFill>
                            <a:schemeClr val="tx1">
                              <a:lumMod val="65000"/>
                              <a:lumOff val="35000"/>
                            </a:schemeClr>
                          </a:solidFill>
                          <a:effectLst/>
                          <a:latin typeface="Arial Narrow" panose="020B0606020202030204" pitchFamily="34" charset="0"/>
                        </a:rPr>
                        <a:t>Refène</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Clos Blanc</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Derrière Saint-Jean</a:t>
                      </a:r>
                    </a:p>
                  </a:txBody>
                  <a:tcPr>
                    <a:lnL>
                      <a:noFill/>
                    </a:lnL>
                    <a:lnR>
                      <a:noFill/>
                    </a:lnR>
                    <a:lnT>
                      <a:noFill/>
                    </a:lnT>
                    <a:lnB>
                      <a:noFill/>
                    </a:lnB>
                    <a:noFill/>
                  </a:tcPr>
                </a:tc>
                <a:tc>
                  <a:txBody>
                    <a:bodyPr/>
                    <a:lstStyle/>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Chaponnières</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Croix Noires</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Poutures</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 Clos </a:t>
                      </a:r>
                      <a:r>
                        <a:rPr lang="fr-FR" sz="1600" dirty="0" err="1">
                          <a:solidFill>
                            <a:schemeClr val="tx1">
                              <a:lumMod val="65000"/>
                              <a:lumOff val="35000"/>
                            </a:schemeClr>
                          </a:solidFill>
                          <a:effectLst/>
                          <a:latin typeface="Arial Narrow" panose="020B0606020202030204" pitchFamily="34" charset="0"/>
                        </a:rPr>
                        <a:t>Micault</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Combes-Dessus</a:t>
                      </a: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Bertins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Fremiers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Jarolières</a:t>
                      </a:r>
                      <a:endParaRPr lang="fr-FR" sz="1600" dirty="0">
                        <a:solidFill>
                          <a:schemeClr val="tx1">
                            <a:lumMod val="65000"/>
                            <a:lumOff val="35000"/>
                          </a:schemeClr>
                        </a:solidFill>
                        <a:effectLst/>
                        <a:latin typeface="Arial Narrow" panose="020B0606020202030204" pitchFamily="34" charset="0"/>
                      </a:endParaRPr>
                    </a:p>
                    <a:p>
                      <a:pPr>
                        <a:buFont typeface="Arial" panose="020B0604020202020204" pitchFamily="34" charset="0"/>
                        <a:buChar char="•"/>
                      </a:pPr>
                      <a:r>
                        <a:rPr lang="fr-FR" sz="1600" dirty="0">
                          <a:solidFill>
                            <a:schemeClr val="tx1">
                              <a:lumMod val="65000"/>
                              <a:lumOff val="35000"/>
                            </a:schemeClr>
                          </a:solidFill>
                          <a:effectLst/>
                          <a:latin typeface="Arial Narrow" panose="020B0606020202030204" pitchFamily="34" charset="0"/>
                        </a:rPr>
                        <a:t>Les </a:t>
                      </a:r>
                      <a:r>
                        <a:rPr lang="fr-FR" sz="1600" dirty="0" err="1">
                          <a:solidFill>
                            <a:schemeClr val="tx1">
                              <a:lumMod val="65000"/>
                              <a:lumOff val="35000"/>
                            </a:schemeClr>
                          </a:solidFill>
                          <a:effectLst/>
                          <a:latin typeface="Arial Narrow" panose="020B0606020202030204" pitchFamily="34" charset="0"/>
                        </a:rPr>
                        <a:t>Chanlins</a:t>
                      </a:r>
                      <a:r>
                        <a:rPr lang="fr-FR" sz="1600" dirty="0">
                          <a:solidFill>
                            <a:schemeClr val="tx1">
                              <a:lumMod val="65000"/>
                              <a:lumOff val="35000"/>
                            </a:schemeClr>
                          </a:solidFill>
                          <a:effectLst/>
                          <a:latin typeface="Arial Narrow" panose="020B0606020202030204" pitchFamily="34" charset="0"/>
                        </a:rPr>
                        <a:t>-Bas</a:t>
                      </a:r>
                    </a:p>
                  </a:txBody>
                  <a:tcPr>
                    <a:lnL>
                      <a:noFill/>
                    </a:lnL>
                    <a:lnR>
                      <a:noFill/>
                    </a:lnR>
                    <a:lnT>
                      <a:noFill/>
                    </a:lnT>
                    <a:lnB>
                      <a:noFill/>
                    </a:lnB>
                    <a:noFill/>
                  </a:tcPr>
                </a:tc>
                <a:extLst>
                  <a:ext uri="{0D108BD9-81ED-4DB2-BD59-A6C34878D82A}">
                    <a16:rowId xmlns:a16="http://schemas.microsoft.com/office/drawing/2014/main" val="3053908713"/>
                  </a:ext>
                </a:extLst>
              </a:tr>
            </a:tbl>
          </a:graphicData>
        </a:graphic>
      </p:graphicFrame>
      <p:sp>
        <p:nvSpPr>
          <p:cNvPr id="12" name="TextBox 11">
            <a:extLst>
              <a:ext uri="{FF2B5EF4-FFF2-40B4-BE49-F238E27FC236}">
                <a16:creationId xmlns:a16="http://schemas.microsoft.com/office/drawing/2014/main" id="{7A0F8C35-933D-BA91-D01B-558B4BECF8E9}"/>
              </a:ext>
            </a:extLst>
          </p:cNvPr>
          <p:cNvSpPr txBox="1"/>
          <p:nvPr/>
        </p:nvSpPr>
        <p:spPr>
          <a:xfrm>
            <a:off x="878121" y="351354"/>
            <a:ext cx="6488948" cy="646331"/>
          </a:xfrm>
          <a:prstGeom prst="rect">
            <a:avLst/>
          </a:prstGeom>
          <a:noFill/>
        </p:spPr>
        <p:txBody>
          <a:bodyPr wrap="square" rtlCol="0">
            <a:spAutoFit/>
          </a:bodyPr>
          <a:lstStyle/>
          <a:p>
            <a:r>
              <a:rPr lang="en-US" sz="3600" b="1" spc="-5" dirty="0">
                <a:solidFill>
                  <a:schemeClr val="accent6">
                    <a:lumMod val="75000"/>
                  </a:schemeClr>
                </a:solidFill>
                <a:latin typeface="Arial" panose="020B0604020202020204" pitchFamily="34" charset="0"/>
                <a:cs typeface="Arial" panose="020B0604020202020204" pitchFamily="34" charset="0"/>
              </a:rPr>
              <a:t>Pommard – 27 Premier Cru</a:t>
            </a:r>
            <a:endParaRPr lang="es-PR" sz="3600" b="1" dirty="0">
              <a:solidFill>
                <a:schemeClr val="accent6">
                  <a:lumMod val="7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5DE9021-E965-5B0C-783F-F45B548F5526}"/>
              </a:ext>
            </a:extLst>
          </p:cNvPr>
          <p:cNvPicPr>
            <a:picLocks noChangeAspect="1"/>
          </p:cNvPicPr>
          <p:nvPr/>
        </p:nvPicPr>
        <p:blipFill>
          <a:blip r:embed="rId7"/>
          <a:stretch>
            <a:fillRect/>
          </a:stretch>
        </p:blipFill>
        <p:spPr>
          <a:xfrm>
            <a:off x="7206219" y="302255"/>
            <a:ext cx="2640299" cy="3583945"/>
          </a:xfrm>
          <a:prstGeom prst="rect">
            <a:avLst/>
          </a:prstGeom>
        </p:spPr>
      </p:pic>
      <p:pic>
        <p:nvPicPr>
          <p:cNvPr id="17" name="Picture 16">
            <a:extLst>
              <a:ext uri="{FF2B5EF4-FFF2-40B4-BE49-F238E27FC236}">
                <a16:creationId xmlns:a16="http://schemas.microsoft.com/office/drawing/2014/main" id="{5F509730-D50D-2F14-A033-BAA7EC07CB33}"/>
              </a:ext>
            </a:extLst>
          </p:cNvPr>
          <p:cNvPicPr>
            <a:picLocks noChangeAspect="1"/>
          </p:cNvPicPr>
          <p:nvPr/>
        </p:nvPicPr>
        <p:blipFill>
          <a:blip r:embed="rId8"/>
          <a:stretch>
            <a:fillRect/>
          </a:stretch>
        </p:blipFill>
        <p:spPr>
          <a:xfrm>
            <a:off x="5330077" y="4152472"/>
            <a:ext cx="3860609" cy="2833648"/>
          </a:xfrm>
          <a:prstGeom prst="rect">
            <a:avLst/>
          </a:prstGeom>
        </p:spPr>
      </p:pic>
    </p:spTree>
    <p:extLst>
      <p:ext uri="{BB962C8B-B14F-4D97-AF65-F5344CB8AC3E}">
        <p14:creationId xmlns:p14="http://schemas.microsoft.com/office/powerpoint/2010/main" val="266641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8" name="Picture 7">
            <a:extLst>
              <a:ext uri="{FF2B5EF4-FFF2-40B4-BE49-F238E27FC236}">
                <a16:creationId xmlns:a16="http://schemas.microsoft.com/office/drawing/2014/main" id="{057332C1-A6CB-49CC-1A1C-B30D445A50B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
                    </a14:imgEffect>
                  </a14:imgLayer>
                </a14:imgProps>
              </a:ext>
            </a:extLst>
          </a:blip>
          <a:stretch>
            <a:fillRect/>
          </a:stretch>
        </p:blipFill>
        <p:spPr>
          <a:xfrm>
            <a:off x="605681" y="486888"/>
            <a:ext cx="9439130" cy="6115792"/>
          </a:xfrm>
          <a:prstGeom prst="rect">
            <a:avLst/>
          </a:prstGeom>
        </p:spPr>
      </p:pic>
    </p:spTree>
    <p:extLst>
      <p:ext uri="{BB962C8B-B14F-4D97-AF65-F5344CB8AC3E}">
        <p14:creationId xmlns:p14="http://schemas.microsoft.com/office/powerpoint/2010/main" val="1462729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12" name="Picture 11">
            <a:extLst>
              <a:ext uri="{FF2B5EF4-FFF2-40B4-BE49-F238E27FC236}">
                <a16:creationId xmlns:a16="http://schemas.microsoft.com/office/drawing/2014/main" id="{189E01E0-C898-6B00-37A4-B7F0711D3491}"/>
              </a:ext>
            </a:extLst>
          </p:cNvPr>
          <p:cNvPicPr>
            <a:picLocks noChangeAspect="1"/>
          </p:cNvPicPr>
          <p:nvPr/>
        </p:nvPicPr>
        <p:blipFill>
          <a:blip r:embed="rId6"/>
          <a:stretch>
            <a:fillRect/>
          </a:stretch>
        </p:blipFill>
        <p:spPr>
          <a:xfrm>
            <a:off x="878121" y="3821069"/>
            <a:ext cx="5107043" cy="3534846"/>
          </a:xfrm>
          <a:prstGeom prst="rect">
            <a:avLst/>
          </a:prstGeom>
        </p:spPr>
      </p:pic>
      <p:sp>
        <p:nvSpPr>
          <p:cNvPr id="14" name="TextBox 13">
            <a:extLst>
              <a:ext uri="{FF2B5EF4-FFF2-40B4-BE49-F238E27FC236}">
                <a16:creationId xmlns:a16="http://schemas.microsoft.com/office/drawing/2014/main" id="{8940DFD6-9633-3D92-8B56-897B703DB357}"/>
              </a:ext>
            </a:extLst>
          </p:cNvPr>
          <p:cNvSpPr txBox="1"/>
          <p:nvPr/>
        </p:nvSpPr>
        <p:spPr>
          <a:xfrm>
            <a:off x="878121" y="351354"/>
            <a:ext cx="4151079" cy="584775"/>
          </a:xfrm>
          <a:prstGeom prst="rect">
            <a:avLst/>
          </a:prstGeom>
          <a:noFill/>
        </p:spPr>
        <p:txBody>
          <a:bodyPr wrap="square" rtlCol="0">
            <a:spAutoFit/>
          </a:bodyPr>
          <a:lstStyle/>
          <a:p>
            <a:r>
              <a:rPr lang="en-US" sz="3200" b="1" spc="-5" dirty="0">
                <a:solidFill>
                  <a:schemeClr val="accent6">
                    <a:lumMod val="75000"/>
                  </a:schemeClr>
                </a:solidFill>
                <a:latin typeface="Arial" panose="020B0604020202020204" pitchFamily="34" charset="0"/>
                <a:cs typeface="Arial" panose="020B0604020202020204" pitchFamily="34" charset="0"/>
              </a:rPr>
              <a:t>Pommard - </a:t>
            </a:r>
            <a:r>
              <a:rPr lang="en-US" sz="3200" b="1" spc="-5" dirty="0" err="1">
                <a:solidFill>
                  <a:schemeClr val="accent6">
                    <a:lumMod val="75000"/>
                  </a:schemeClr>
                </a:solidFill>
                <a:latin typeface="Arial" panose="020B0604020202020204" pitchFamily="34" charset="0"/>
                <a:cs typeface="Arial" panose="020B0604020202020204" pitchFamily="34" charset="0"/>
              </a:rPr>
              <a:t>Epenots</a:t>
            </a:r>
            <a:endParaRPr lang="es-PR" sz="32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3B05A3F-32D8-993A-218E-DC92951D633E}"/>
              </a:ext>
            </a:extLst>
          </p:cNvPr>
          <p:cNvSpPr>
            <a:spLocks noChangeArrowheads="1"/>
          </p:cNvSpPr>
          <p:nvPr/>
        </p:nvSpPr>
        <p:spPr bwMode="auto">
          <a:xfrm>
            <a:off x="878121" y="1201898"/>
            <a:ext cx="4980979" cy="2187146"/>
          </a:xfrm>
          <a:prstGeom prst="rect">
            <a:avLst/>
          </a:prstGeom>
          <a:solidFill>
            <a:srgbClr val="F8F9F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4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Epenots</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es un </a:t>
            </a:r>
            <a:r>
              <a:rPr kumimoji="0" lang="es-ES" altLang="en-US" sz="24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lieu-dit</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r>
              <a:rPr kumimoji="0" lang="es-ES" altLang="en-US" sz="22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localidad</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histórico de </a:t>
            </a:r>
            <a:r>
              <a:rPr kumimoji="0" lang="es-ES" altLang="en-US" sz="24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Pommard</a:t>
            </a:r>
            <a:r>
              <a:rPr lang="es-ES" altLang="en-US" sz="2400" dirty="0">
                <a:solidFill>
                  <a:srgbClr val="202124"/>
                </a:solidFill>
                <a:latin typeface="Arial Narrow" panose="020B0606020202030204" pitchFamily="34" charset="0"/>
                <a:cs typeface="Arial" panose="020B0604020202020204" pitchFamily="34" charset="0"/>
              </a:rPr>
              <a:t>.  S</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e compone de tres climas: </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Les </a:t>
            </a:r>
            <a:r>
              <a:rPr kumimoji="0" lang="es-ES" altLang="en-US" sz="2400" b="0" i="1"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Grands</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r>
              <a:rPr kumimoji="0" lang="es-ES" altLang="en-US" sz="2400" b="0" i="1"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Epenots</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Les </a:t>
            </a:r>
            <a:r>
              <a:rPr kumimoji="0" lang="es-ES" altLang="en-US" sz="2400" b="0" i="1"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Petits</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r>
              <a:rPr kumimoji="0" lang="es-ES" altLang="en-US" sz="2400" b="0" i="1"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Epenots</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 </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y </a:t>
            </a:r>
            <a:r>
              <a:rPr kumimoji="0" lang="es-ES" altLang="en-US" sz="2400" b="0" i="1"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Clos des </a:t>
            </a:r>
            <a:r>
              <a:rPr kumimoji="0" lang="es-ES" altLang="en-US" sz="2400" b="0" i="1"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Epeneaux</a:t>
            </a:r>
            <a:r>
              <a:rPr lang="es-ES" altLang="en-US" sz="2400" dirty="0">
                <a:solidFill>
                  <a:srgbClr val="202124"/>
                </a:solidFill>
                <a:latin typeface="Arial Narrow" panose="020B0606020202030204" pitchFamily="34" charset="0"/>
                <a:cs typeface="Arial" panose="020B0604020202020204" pitchFamily="34" charset="0"/>
              </a:rPr>
              <a:t>.   P</a:t>
            </a:r>
            <a:r>
              <a:rPr kumimoji="0" lang="es-ES" altLang="en-US" sz="24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ueden </a:t>
            </a:r>
            <a:r>
              <a:rPr kumimoji="0" lang="es-ES" altLang="en-US" sz="2400" b="1"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etiquetarse con el nombre de su viñedo individual o bajo la designación amplia de </a:t>
            </a:r>
            <a:r>
              <a:rPr kumimoji="0" lang="es-ES" altLang="en-US" sz="2400" b="1"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Epenots</a:t>
            </a:r>
            <a:r>
              <a:rPr kumimoji="0" lang="es-ES" altLang="en-US" sz="2400" b="1"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a:t>
            </a:r>
            <a:r>
              <a:rPr kumimoji="0" lang="es-ES" altLang="en-US" sz="24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t>
            </a:r>
          </a:p>
        </p:txBody>
      </p:sp>
      <p:pic>
        <p:nvPicPr>
          <p:cNvPr id="17" name="Picture 16">
            <a:extLst>
              <a:ext uri="{FF2B5EF4-FFF2-40B4-BE49-F238E27FC236}">
                <a16:creationId xmlns:a16="http://schemas.microsoft.com/office/drawing/2014/main" id="{74FD4664-AA8C-B7D0-F6E6-FA08F53A742B}"/>
              </a:ext>
            </a:extLst>
          </p:cNvPr>
          <p:cNvPicPr>
            <a:picLocks noChangeAspect="1"/>
          </p:cNvPicPr>
          <p:nvPr/>
        </p:nvPicPr>
        <p:blipFill>
          <a:blip r:embed="rId7"/>
          <a:stretch>
            <a:fillRect/>
          </a:stretch>
        </p:blipFill>
        <p:spPr>
          <a:xfrm>
            <a:off x="6468662" y="333417"/>
            <a:ext cx="3315761" cy="2310985"/>
          </a:xfrm>
          <a:prstGeom prst="rect">
            <a:avLst/>
          </a:prstGeom>
        </p:spPr>
      </p:pic>
      <p:pic>
        <p:nvPicPr>
          <p:cNvPr id="21" name="Picture 20">
            <a:extLst>
              <a:ext uri="{FF2B5EF4-FFF2-40B4-BE49-F238E27FC236}">
                <a16:creationId xmlns:a16="http://schemas.microsoft.com/office/drawing/2014/main" id="{11315DF8-454A-B40A-D5AB-D53D68CDDA0E}"/>
              </a:ext>
            </a:extLst>
          </p:cNvPr>
          <p:cNvPicPr>
            <a:picLocks noChangeAspect="1"/>
          </p:cNvPicPr>
          <p:nvPr/>
        </p:nvPicPr>
        <p:blipFill>
          <a:blip r:embed="rId8"/>
          <a:stretch>
            <a:fillRect/>
          </a:stretch>
        </p:blipFill>
        <p:spPr>
          <a:xfrm>
            <a:off x="6468662" y="5276583"/>
            <a:ext cx="3137876" cy="1904811"/>
          </a:xfrm>
          <a:prstGeom prst="rect">
            <a:avLst/>
          </a:prstGeom>
        </p:spPr>
      </p:pic>
      <p:pic>
        <p:nvPicPr>
          <p:cNvPr id="25" name="Picture 24">
            <a:extLst>
              <a:ext uri="{FF2B5EF4-FFF2-40B4-BE49-F238E27FC236}">
                <a16:creationId xmlns:a16="http://schemas.microsoft.com/office/drawing/2014/main" id="{C8FE967F-76DF-D727-2745-D7B4E5990C16}"/>
              </a:ext>
            </a:extLst>
          </p:cNvPr>
          <p:cNvPicPr>
            <a:picLocks noChangeAspect="1"/>
          </p:cNvPicPr>
          <p:nvPr/>
        </p:nvPicPr>
        <p:blipFill>
          <a:blip r:embed="rId9"/>
          <a:stretch>
            <a:fillRect/>
          </a:stretch>
        </p:blipFill>
        <p:spPr>
          <a:xfrm>
            <a:off x="6401975" y="2936117"/>
            <a:ext cx="3382448" cy="2048751"/>
          </a:xfrm>
          <a:prstGeom prst="rect">
            <a:avLst/>
          </a:prstGeom>
        </p:spPr>
      </p:pic>
    </p:spTree>
    <p:extLst>
      <p:ext uri="{BB962C8B-B14F-4D97-AF65-F5344CB8AC3E}">
        <p14:creationId xmlns:p14="http://schemas.microsoft.com/office/powerpoint/2010/main" val="717843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TextBox 3">
            <a:extLst>
              <a:ext uri="{FF2B5EF4-FFF2-40B4-BE49-F238E27FC236}">
                <a16:creationId xmlns:a16="http://schemas.microsoft.com/office/drawing/2014/main" id="{F1F56D40-A846-A569-D268-36681E4EF882}"/>
              </a:ext>
            </a:extLst>
          </p:cNvPr>
          <p:cNvSpPr txBox="1"/>
          <p:nvPr/>
        </p:nvSpPr>
        <p:spPr>
          <a:xfrm>
            <a:off x="1182084" y="3450208"/>
            <a:ext cx="8453572" cy="332398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hlinkClick r:id="rId6"/>
              </a:rPr>
              <a:t>https://en.wikipedia.org/wiki/Beaune</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7"/>
              </a:rPr>
              <a:t>https://en.wikipedia.org/wiki/C%C3%B4te-d%27Or</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8"/>
              </a:rPr>
              <a:t>https://www.wine-searcher.com/regions-cote+de+beaune</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9"/>
              </a:rPr>
              <a:t>https://en.wikipedia.org/wiki/C%C3%B4te_de_Nuits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10"/>
              </a:rPr>
              <a:t>https://www.bourgogne-wines.com/our-wines-our-terroir/bourgogne-and-its-appellations/cote-de-beaune,2458,9253.html?&amp;args=Y29tcF9pZD0yMjc4JmFjdGlvbj12aWV3RmljaGUmaWQ9Mjk2Jnw%3D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11"/>
              </a:rPr>
              <a:t>https://www.bourgogne-wines.com/our-wines-our-terroir/our-vineyards/cote-de-beaune-and-hautes-cotes-de-beaune/cote-de-beaune-and-the-hautes-cotes-de-beaune-a-winegrowing-region-renowned-for-its-legendary-wines,2471,9314.html</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EC4940E9-52DB-1E5C-DEFE-E249C001AE99}"/>
              </a:ext>
            </a:extLst>
          </p:cNvPr>
          <p:cNvSpPr txBox="1"/>
          <p:nvPr/>
        </p:nvSpPr>
        <p:spPr>
          <a:xfrm>
            <a:off x="1568450" y="666964"/>
            <a:ext cx="4111036" cy="307777"/>
          </a:xfrm>
          <a:prstGeom prst="rect">
            <a:avLst/>
          </a:prstGeom>
        </p:spPr>
        <p:txBody>
          <a:bodyPr vert="horz" wrap="square" lIns="0" tIns="0" rIns="0" bIns="0" rtlCol="0">
            <a:spAutoFit/>
          </a:bodyPr>
          <a:lstStyle/>
          <a:p>
            <a:pPr marL="12700">
              <a:lnSpc>
                <a:spcPct val="100000"/>
              </a:lnSpc>
            </a:pPr>
            <a:r>
              <a:rPr lang="es-PR" sz="2000" b="1" dirty="0">
                <a:solidFill>
                  <a:schemeClr val="accent6">
                    <a:lumMod val="75000"/>
                  </a:schemeClr>
                </a:solidFill>
                <a:latin typeface="Tahoma"/>
                <a:cs typeface="Tahoma"/>
              </a:rPr>
              <a:t>Bibliografía</a:t>
            </a:r>
            <a:endParaRPr sz="2000" b="1" dirty="0">
              <a:solidFill>
                <a:schemeClr val="accent6">
                  <a:lumMod val="75000"/>
                </a:schemeClr>
              </a:solidFill>
              <a:latin typeface="Tahoma"/>
              <a:cs typeface="Tahoma"/>
            </a:endParaRPr>
          </a:p>
        </p:txBody>
      </p:sp>
      <p:sp>
        <p:nvSpPr>
          <p:cNvPr id="10" name="object 3">
            <a:extLst>
              <a:ext uri="{FF2B5EF4-FFF2-40B4-BE49-F238E27FC236}">
                <a16:creationId xmlns:a16="http://schemas.microsoft.com/office/drawing/2014/main" id="{27126DF2-6B36-E69D-B7BA-7061ACEC74B6}"/>
              </a:ext>
            </a:extLst>
          </p:cNvPr>
          <p:cNvSpPr txBox="1"/>
          <p:nvPr/>
        </p:nvSpPr>
        <p:spPr>
          <a:xfrm>
            <a:off x="1568450" y="2973147"/>
            <a:ext cx="4111036" cy="307777"/>
          </a:xfrm>
          <a:prstGeom prst="rect">
            <a:avLst/>
          </a:prstGeom>
        </p:spPr>
        <p:txBody>
          <a:bodyPr vert="horz" wrap="square" lIns="0" tIns="0" rIns="0" bIns="0" rtlCol="0">
            <a:spAutoFit/>
          </a:bodyPr>
          <a:lstStyle/>
          <a:p>
            <a:pPr marL="12700">
              <a:lnSpc>
                <a:spcPct val="100000"/>
              </a:lnSpc>
            </a:pPr>
            <a:r>
              <a:rPr lang="es-PR" sz="2000" dirty="0">
                <a:solidFill>
                  <a:schemeClr val="accent6">
                    <a:lumMod val="75000"/>
                  </a:schemeClr>
                </a:solidFill>
                <a:latin typeface="Tahoma"/>
                <a:cs typeface="Tahoma"/>
              </a:rPr>
              <a:t>Web Sites</a:t>
            </a:r>
            <a:endParaRPr sz="2000" dirty="0">
              <a:solidFill>
                <a:schemeClr val="accent6">
                  <a:lumMod val="75000"/>
                </a:schemeClr>
              </a:solidFill>
              <a:latin typeface="Tahoma"/>
              <a:cs typeface="Tahoma"/>
            </a:endParaRPr>
          </a:p>
        </p:txBody>
      </p:sp>
      <p:sp>
        <p:nvSpPr>
          <p:cNvPr id="12" name="TextBox 11">
            <a:extLst>
              <a:ext uri="{FF2B5EF4-FFF2-40B4-BE49-F238E27FC236}">
                <a16:creationId xmlns:a16="http://schemas.microsoft.com/office/drawing/2014/main" id="{BE41FE19-67EC-D3B3-3EBE-E87DE79437E9}"/>
              </a:ext>
            </a:extLst>
          </p:cNvPr>
          <p:cNvSpPr txBox="1"/>
          <p:nvPr/>
        </p:nvSpPr>
        <p:spPr>
          <a:xfrm>
            <a:off x="1182084" y="1144025"/>
            <a:ext cx="8129342" cy="1184940"/>
          </a:xfrm>
          <a:prstGeom prst="rect">
            <a:avLst/>
          </a:prstGeom>
          <a:noFill/>
        </p:spPr>
        <p:txBody>
          <a:bodyPr wrap="square">
            <a:spAutoFit/>
          </a:bodyPr>
          <a:lstStyle/>
          <a:p>
            <a:r>
              <a:rPr lang="es-PR" sz="1600" dirty="0"/>
              <a:t>Hugh Johnson / </a:t>
            </a:r>
            <a:r>
              <a:rPr lang="es-PR" sz="1600" dirty="0" err="1"/>
              <a:t>Jancis</a:t>
            </a:r>
            <a:r>
              <a:rPr lang="es-PR" sz="1600" dirty="0"/>
              <a:t> Robinson, </a:t>
            </a:r>
            <a:r>
              <a:rPr lang="es-PR" sz="1600" b="1" dirty="0" err="1"/>
              <a:t>The</a:t>
            </a:r>
            <a:r>
              <a:rPr lang="es-PR" sz="1600" b="1" dirty="0"/>
              <a:t> </a:t>
            </a:r>
            <a:r>
              <a:rPr lang="es-PR" sz="1600" b="1" dirty="0" err="1"/>
              <a:t>World</a:t>
            </a:r>
            <a:r>
              <a:rPr lang="es-PR" sz="1600" b="1" dirty="0"/>
              <a:t> Atlas of WINE</a:t>
            </a:r>
            <a:r>
              <a:rPr lang="es-PR" sz="1600" dirty="0"/>
              <a:t>, 8th ed. </a:t>
            </a:r>
            <a:r>
              <a:rPr lang="es-PR" sz="1600" dirty="0" err="1"/>
              <a:t>Octopus</a:t>
            </a:r>
            <a:r>
              <a:rPr lang="es-PR" sz="1600" dirty="0"/>
              <a:t> Publishing 2019</a:t>
            </a:r>
          </a:p>
          <a:p>
            <a:endParaRPr lang="es-PR" sz="1100" dirty="0"/>
          </a:p>
          <a:p>
            <a:r>
              <a:rPr lang="es-PR" sz="1600" dirty="0"/>
              <a:t>Karen </a:t>
            </a:r>
            <a:r>
              <a:rPr lang="es-PR" sz="1600" dirty="0" err="1"/>
              <a:t>MacNeil</a:t>
            </a:r>
            <a:r>
              <a:rPr lang="es-PR" sz="1600" dirty="0"/>
              <a:t> </a:t>
            </a:r>
            <a:r>
              <a:rPr lang="es-PR" sz="1600" b="1" dirty="0" err="1"/>
              <a:t>The</a:t>
            </a:r>
            <a:r>
              <a:rPr lang="es-PR" sz="1600" b="1" dirty="0"/>
              <a:t> </a:t>
            </a:r>
            <a:r>
              <a:rPr lang="es-PR" sz="1600" b="1" dirty="0" err="1"/>
              <a:t>Wine</a:t>
            </a:r>
            <a:r>
              <a:rPr lang="es-PR" sz="1600" b="1" dirty="0"/>
              <a:t> </a:t>
            </a:r>
            <a:r>
              <a:rPr lang="es-PR" sz="1600" b="1" dirty="0" err="1"/>
              <a:t>Bible</a:t>
            </a:r>
            <a:r>
              <a:rPr lang="es-PR" sz="1600" dirty="0"/>
              <a:t>, </a:t>
            </a:r>
            <a:r>
              <a:rPr lang="es-PR" sz="1600" dirty="0" err="1"/>
              <a:t>Workman</a:t>
            </a:r>
            <a:r>
              <a:rPr lang="es-PR" sz="1600" dirty="0"/>
              <a:t> Publishing Co., Inc. 2015</a:t>
            </a:r>
          </a:p>
          <a:p>
            <a:endParaRPr lang="es-PR" sz="1100" dirty="0"/>
          </a:p>
          <a:p>
            <a:r>
              <a:rPr lang="es-PR" sz="1600" dirty="0" err="1"/>
              <a:t>Produced</a:t>
            </a:r>
            <a:r>
              <a:rPr lang="es-PR" sz="1600" dirty="0"/>
              <a:t> </a:t>
            </a:r>
            <a:r>
              <a:rPr lang="es-PR" sz="1600" dirty="0" err="1"/>
              <a:t>for</a:t>
            </a:r>
            <a:r>
              <a:rPr lang="es-PR" sz="1600" dirty="0"/>
              <a:t> </a:t>
            </a:r>
            <a:r>
              <a:rPr lang="es-PR" sz="1600" dirty="0" err="1"/>
              <a:t>Dorling</a:t>
            </a:r>
            <a:r>
              <a:rPr lang="es-PR" sz="1600" dirty="0"/>
              <a:t> </a:t>
            </a:r>
            <a:r>
              <a:rPr lang="es-PR" sz="1600" dirty="0" err="1"/>
              <a:t>Kindersley</a:t>
            </a:r>
            <a:r>
              <a:rPr lang="es-PR" sz="1600" dirty="0"/>
              <a:t> </a:t>
            </a:r>
            <a:r>
              <a:rPr lang="es-PR" sz="1600" dirty="0" err="1"/>
              <a:t>by</a:t>
            </a:r>
            <a:r>
              <a:rPr lang="es-PR" sz="1600" dirty="0"/>
              <a:t> </a:t>
            </a:r>
            <a:r>
              <a:rPr lang="es-PR" sz="1600" dirty="0" err="1"/>
              <a:t>Departure</a:t>
            </a:r>
            <a:r>
              <a:rPr lang="es-PR" sz="1600" dirty="0"/>
              <a:t> Lounge, </a:t>
            </a:r>
            <a:r>
              <a:rPr lang="es-PR" sz="1600" b="1" dirty="0" err="1"/>
              <a:t>Wines</a:t>
            </a:r>
            <a:r>
              <a:rPr lang="es-PR" sz="1600" b="1" dirty="0"/>
              <a:t> of </a:t>
            </a:r>
            <a:r>
              <a:rPr lang="es-PR" sz="1600" b="1" dirty="0" err="1"/>
              <a:t>the</a:t>
            </a:r>
            <a:r>
              <a:rPr lang="es-PR" sz="1600" b="1" dirty="0"/>
              <a:t> </a:t>
            </a:r>
            <a:r>
              <a:rPr lang="es-PR" sz="1600" b="1" dirty="0" err="1"/>
              <a:t>World</a:t>
            </a:r>
            <a:r>
              <a:rPr lang="es-PR" sz="1600" dirty="0"/>
              <a:t>, DK </a:t>
            </a:r>
            <a:r>
              <a:rPr lang="es-PR" sz="1600" dirty="0" err="1"/>
              <a:t>Publising</a:t>
            </a:r>
            <a:r>
              <a:rPr lang="es-PR" sz="1600" dirty="0"/>
              <a:t> 2004</a:t>
            </a:r>
            <a:endParaRPr lang="en-US" sz="1600" dirty="0"/>
          </a:p>
        </p:txBody>
      </p:sp>
      <p:pic>
        <p:nvPicPr>
          <p:cNvPr id="2" name="Picture 1">
            <a:extLst>
              <a:ext uri="{FF2B5EF4-FFF2-40B4-BE49-F238E27FC236}">
                <a16:creationId xmlns:a16="http://schemas.microsoft.com/office/drawing/2014/main" id="{38CBF60D-8973-ABE7-A4E9-4536D1487DA0}"/>
              </a:ext>
            </a:extLst>
          </p:cNvPr>
          <p:cNvPicPr>
            <a:picLocks noChangeAspect="1"/>
          </p:cNvPicPr>
          <p:nvPr/>
        </p:nvPicPr>
        <p:blipFill>
          <a:blip r:embed="rId12"/>
          <a:stretch>
            <a:fillRect/>
          </a:stretch>
        </p:blipFill>
        <p:spPr>
          <a:xfrm>
            <a:off x="8222425" y="2759391"/>
            <a:ext cx="1413231" cy="1775432"/>
          </a:xfrm>
          <a:prstGeom prst="rect">
            <a:avLst/>
          </a:prstGeom>
        </p:spPr>
      </p:pic>
    </p:spTree>
    <p:extLst>
      <p:ext uri="{BB962C8B-B14F-4D97-AF65-F5344CB8AC3E}">
        <p14:creationId xmlns:p14="http://schemas.microsoft.com/office/powerpoint/2010/main" val="1192146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4" name="TextBox 3">
            <a:extLst>
              <a:ext uri="{FF2B5EF4-FFF2-40B4-BE49-F238E27FC236}">
                <a16:creationId xmlns:a16="http://schemas.microsoft.com/office/drawing/2014/main" id="{60BF8489-80EB-2DC2-A750-0FE7181670B2}"/>
              </a:ext>
            </a:extLst>
          </p:cNvPr>
          <p:cNvSpPr txBox="1"/>
          <p:nvPr/>
        </p:nvSpPr>
        <p:spPr>
          <a:xfrm>
            <a:off x="1081634" y="1561843"/>
            <a:ext cx="8016067" cy="5416868"/>
          </a:xfrm>
          <a:prstGeom prst="rect">
            <a:avLst/>
          </a:prstGeom>
          <a:noFill/>
        </p:spPr>
        <p:txBody>
          <a:bodyPr wrap="square">
            <a:spAutoFit/>
          </a:bodyPr>
          <a:lstStyle/>
          <a:p>
            <a:pPr algn="l">
              <a:buFont typeface="Arial" panose="020B0604020202020204" pitchFamily="34" charset="0"/>
              <a:buChar char="•"/>
            </a:pPr>
            <a:r>
              <a:rPr lang="en-US" b="0" i="0" dirty="0">
                <a:solidFill>
                  <a:srgbClr val="000000"/>
                </a:solidFill>
                <a:effectLst/>
                <a:latin typeface="Roboto" panose="02000000000000000000" pitchFamily="2" charset="0"/>
              </a:rPr>
              <a:t>     </a:t>
            </a:r>
            <a:r>
              <a:rPr lang="en-US" sz="2000" b="1" i="0" dirty="0">
                <a:solidFill>
                  <a:srgbClr val="000000"/>
                </a:solidFill>
                <a:effectLst/>
                <a:latin typeface="Roboto" panose="02000000000000000000" pitchFamily="2" charset="0"/>
              </a:rPr>
              <a:t>Appellations Grands Crus</a:t>
            </a:r>
            <a:r>
              <a:rPr lang="en-US" sz="2000" b="0" i="0" dirty="0">
                <a:solidFill>
                  <a:srgbClr val="000000"/>
                </a:solidFill>
                <a:effectLst/>
                <a:latin typeface="Roboto" panose="02000000000000000000" pitchFamily="2" charset="0"/>
              </a:rPr>
              <a:t>: </a:t>
            </a:r>
            <a:endParaRPr lang="en-US" b="0" i="0" dirty="0">
              <a:solidFill>
                <a:srgbClr val="000000"/>
              </a:solidFill>
              <a:effectLst/>
              <a:latin typeface="Roboto" panose="02000000000000000000" pitchFamily="2" charset="0"/>
            </a:endParaRPr>
          </a:p>
          <a:p>
            <a:pPr algn="l">
              <a:buFont typeface="Arial" panose="020B0604020202020204" pitchFamily="34" charset="0"/>
              <a:buChar char="•"/>
            </a:pPr>
            <a:endParaRPr lang="en-US" u="none" strike="noStrike" dirty="0">
              <a:solidFill>
                <a:srgbClr val="000000"/>
              </a:solidFill>
              <a:latin typeface="Roboto" panose="02000000000000000000" pitchFamily="2" charset="0"/>
              <a:hlinkClick r:id="rId6"/>
            </a:endParaRPr>
          </a:p>
          <a:p>
            <a:pPr algn="l"/>
            <a:r>
              <a:rPr lang="en-US" b="0" i="0" u="none" strike="noStrike" dirty="0" err="1">
                <a:solidFill>
                  <a:srgbClr val="A16B01"/>
                </a:solidFill>
                <a:effectLst/>
                <a:latin typeface="Roboto" panose="02000000000000000000" pitchFamily="2" charset="0"/>
                <a:hlinkClick r:id="rId6"/>
              </a:rPr>
              <a:t>Corton</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7"/>
              </a:rPr>
              <a:t>Corton</a:t>
            </a:r>
            <a:r>
              <a:rPr lang="en-US" b="0" i="0" u="none" strike="noStrike" dirty="0">
                <a:solidFill>
                  <a:srgbClr val="A16B01"/>
                </a:solidFill>
                <a:effectLst/>
                <a:latin typeface="Roboto" panose="02000000000000000000" pitchFamily="2" charset="0"/>
                <a:hlinkClick r:id="rId7"/>
              </a:rPr>
              <a:t>-Charlemagne</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8"/>
              </a:rPr>
              <a:t>Montrachet</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9"/>
              </a:rPr>
              <a:t>Bâtard</a:t>
            </a:r>
            <a:r>
              <a:rPr lang="en-US" b="0" i="0" u="none" strike="noStrike" dirty="0">
                <a:solidFill>
                  <a:srgbClr val="A16B01"/>
                </a:solidFill>
                <a:effectLst/>
                <a:latin typeface="Roboto" panose="02000000000000000000" pitchFamily="2" charset="0"/>
                <a:hlinkClick r:id="rId9"/>
              </a:rPr>
              <a:t>-Montrachet</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10"/>
              </a:rPr>
              <a:t>Chevalier-Montrachet</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11"/>
              </a:rPr>
              <a:t>Criots</a:t>
            </a:r>
            <a:r>
              <a:rPr lang="en-US" b="0" i="0" u="none" strike="noStrike" dirty="0">
                <a:solidFill>
                  <a:srgbClr val="A16B01"/>
                </a:solidFill>
                <a:effectLst/>
                <a:latin typeface="Roboto" panose="02000000000000000000" pitchFamily="2" charset="0"/>
                <a:hlinkClick r:id="rId11"/>
              </a:rPr>
              <a:t>-</a:t>
            </a:r>
            <a:r>
              <a:rPr lang="en-US" b="0" i="0" u="none" strike="noStrike" dirty="0" err="1">
                <a:solidFill>
                  <a:srgbClr val="A16B01"/>
                </a:solidFill>
                <a:effectLst/>
                <a:latin typeface="Roboto" panose="02000000000000000000" pitchFamily="2" charset="0"/>
                <a:hlinkClick r:id="rId11"/>
              </a:rPr>
              <a:t>Bâtard</a:t>
            </a:r>
            <a:r>
              <a:rPr lang="en-US" b="0" i="0" u="none" strike="noStrike" dirty="0">
                <a:solidFill>
                  <a:srgbClr val="A16B01"/>
                </a:solidFill>
                <a:effectLst/>
                <a:latin typeface="Roboto" panose="02000000000000000000" pitchFamily="2" charset="0"/>
                <a:hlinkClick r:id="rId11"/>
              </a:rPr>
              <a:t>-Montrachet</a:t>
            </a:r>
            <a:r>
              <a:rPr lang="en-US" b="0" i="0" dirty="0">
                <a:solidFill>
                  <a:srgbClr val="000000"/>
                </a:solidFill>
                <a:effectLst/>
                <a:latin typeface="Roboto" panose="02000000000000000000" pitchFamily="2" charset="0"/>
              </a:rPr>
              <a:t>,</a:t>
            </a:r>
            <a:r>
              <a:rPr lang="en-US" b="0" i="0" u="none" strike="noStrike" dirty="0">
                <a:solidFill>
                  <a:srgbClr val="A16B01"/>
                </a:solidFill>
                <a:effectLst/>
                <a:latin typeface="Roboto" panose="02000000000000000000" pitchFamily="2" charset="0"/>
                <a:hlinkClick r:id="rId12"/>
              </a:rPr>
              <a:t> </a:t>
            </a:r>
            <a:r>
              <a:rPr lang="en-US" b="0" i="0" u="none" strike="noStrike" dirty="0" err="1">
                <a:solidFill>
                  <a:srgbClr val="A16B01"/>
                </a:solidFill>
                <a:effectLst/>
                <a:latin typeface="Roboto" panose="02000000000000000000" pitchFamily="2" charset="0"/>
                <a:hlinkClick r:id="rId12"/>
              </a:rPr>
              <a:t>Bienvenue</a:t>
            </a:r>
            <a:r>
              <a:rPr lang="en-US" b="0" i="0" u="none" strike="noStrike" dirty="0">
                <a:solidFill>
                  <a:srgbClr val="A16B01"/>
                </a:solidFill>
                <a:effectLst/>
                <a:latin typeface="Roboto" panose="02000000000000000000" pitchFamily="2" charset="0"/>
                <a:hlinkClick r:id="rId12"/>
              </a:rPr>
              <a:t>-</a:t>
            </a:r>
            <a:r>
              <a:rPr lang="en-US" b="0" i="0" u="none" strike="noStrike" dirty="0" err="1">
                <a:solidFill>
                  <a:srgbClr val="A16B01"/>
                </a:solidFill>
                <a:effectLst/>
                <a:latin typeface="Roboto" panose="02000000000000000000" pitchFamily="2" charset="0"/>
                <a:hlinkClick r:id="rId12"/>
              </a:rPr>
              <a:t>Bâtard</a:t>
            </a:r>
            <a:r>
              <a:rPr lang="en-US" b="0" i="0" u="none" strike="noStrike" dirty="0">
                <a:solidFill>
                  <a:srgbClr val="A16B01"/>
                </a:solidFill>
                <a:effectLst/>
                <a:latin typeface="Roboto" panose="02000000000000000000" pitchFamily="2" charset="0"/>
                <a:hlinkClick r:id="rId12"/>
              </a:rPr>
              <a:t>-Montrachet</a:t>
            </a:r>
            <a:r>
              <a:rPr lang="en-US" b="0" i="0" dirty="0">
                <a:solidFill>
                  <a:srgbClr val="000000"/>
                </a:solidFill>
                <a:effectLst/>
                <a:latin typeface="Roboto" panose="02000000000000000000" pitchFamily="2" charset="0"/>
              </a:rPr>
              <a:t>.</a:t>
            </a:r>
          </a:p>
          <a:p>
            <a:pPr algn="l">
              <a:buFont typeface="Arial" panose="020B0604020202020204" pitchFamily="34" charset="0"/>
              <a:buChar char="•"/>
            </a:pPr>
            <a:endParaRPr lang="en-US" b="0" i="0" dirty="0">
              <a:solidFill>
                <a:srgbClr val="000000"/>
              </a:solidFill>
              <a:effectLst/>
              <a:latin typeface="Roboto" panose="02000000000000000000" pitchFamily="2" charset="0"/>
            </a:endParaRPr>
          </a:p>
          <a:p>
            <a:pPr algn="l">
              <a:buFont typeface="Arial" panose="020B0604020202020204" pitchFamily="34" charset="0"/>
              <a:buChar char="•"/>
            </a:pPr>
            <a:r>
              <a:rPr lang="en-US" b="0" i="0" dirty="0">
                <a:solidFill>
                  <a:srgbClr val="000000"/>
                </a:solidFill>
                <a:effectLst/>
                <a:latin typeface="Roboto" panose="02000000000000000000" pitchFamily="2" charset="0"/>
              </a:rPr>
              <a:t>    </a:t>
            </a:r>
            <a:r>
              <a:rPr lang="en-US" b="1" i="0" dirty="0">
                <a:solidFill>
                  <a:srgbClr val="000000"/>
                </a:solidFill>
                <a:effectLst/>
                <a:latin typeface="Roboto" panose="02000000000000000000" pitchFamily="2" charset="0"/>
              </a:rPr>
              <a:t> </a:t>
            </a:r>
            <a:r>
              <a:rPr lang="en-US" sz="2000" b="1" i="0" u="none" strike="noStrike" dirty="0">
                <a:effectLst/>
                <a:latin typeface="Roboto" panose="02000000000000000000" pitchFamily="2" charset="0"/>
                <a:hlinkClick r:id="rId13">
                  <a:extLst>
                    <a:ext uri="{A12FA001-AC4F-418D-AE19-62706E023703}">
                      <ahyp:hlinkClr xmlns:ahyp="http://schemas.microsoft.com/office/drawing/2018/hyperlinkcolor" val="tx"/>
                    </a:ext>
                  </a:extLst>
                </a:hlinkClick>
              </a:rPr>
              <a:t>Appellations Village</a:t>
            </a:r>
            <a:r>
              <a:rPr lang="en-US" sz="2000" b="0" i="0" dirty="0">
                <a:effectLst/>
                <a:latin typeface="Roboto" panose="02000000000000000000" pitchFamily="2" charset="0"/>
              </a:rPr>
              <a:t> </a:t>
            </a:r>
            <a:r>
              <a:rPr lang="en-US" b="0" i="0" dirty="0">
                <a:effectLst/>
                <a:latin typeface="Roboto" panose="02000000000000000000" pitchFamily="2" charset="0"/>
              </a:rPr>
              <a:t>- </a:t>
            </a:r>
            <a:r>
              <a:rPr lang="en-US" b="0" i="0" dirty="0">
                <a:solidFill>
                  <a:srgbClr val="000000"/>
                </a:solidFill>
                <a:effectLst/>
                <a:latin typeface="Arial Narrow" panose="020B0606020202030204" pitchFamily="34" charset="0"/>
              </a:rPr>
              <a:t>some have </a:t>
            </a:r>
            <a:r>
              <a:rPr lang="en-US" b="0" i="1" dirty="0" err="1">
                <a:solidFill>
                  <a:srgbClr val="000000"/>
                </a:solidFill>
                <a:effectLst/>
                <a:latin typeface="Arial Narrow" panose="020B0606020202030204" pitchFamily="34" charset="0"/>
              </a:rPr>
              <a:t>Climats</a:t>
            </a:r>
            <a:r>
              <a:rPr lang="en-US" b="0" i="0" dirty="0">
                <a:solidFill>
                  <a:srgbClr val="000000"/>
                </a:solidFill>
                <a:effectLst/>
                <a:latin typeface="Arial Narrow" panose="020B0606020202030204" pitchFamily="34" charset="0"/>
              </a:rPr>
              <a:t> classified as Premiers Crus</a:t>
            </a:r>
            <a:r>
              <a:rPr lang="en-US" dirty="0">
                <a:solidFill>
                  <a:srgbClr val="000000"/>
                </a:solidFill>
                <a:latin typeface="Arial Narrow" panose="020B0606020202030204" pitchFamily="34" charset="0"/>
              </a:rPr>
              <a:t> </a:t>
            </a:r>
            <a:endParaRPr lang="en-US" b="0" i="0" dirty="0">
              <a:solidFill>
                <a:srgbClr val="000000"/>
              </a:solidFill>
              <a:effectLst/>
              <a:latin typeface="Arial Narrow" panose="020B0606020202030204" pitchFamily="34" charset="0"/>
            </a:endParaRPr>
          </a:p>
          <a:p>
            <a:pPr algn="l">
              <a:buFont typeface="Arial" panose="020B0604020202020204" pitchFamily="34" charset="0"/>
              <a:buChar char="•"/>
            </a:pPr>
            <a:endParaRPr lang="en-US" u="none" strike="noStrike" dirty="0">
              <a:solidFill>
                <a:srgbClr val="000000"/>
              </a:solidFill>
              <a:latin typeface="Roboto" panose="02000000000000000000" pitchFamily="2" charset="0"/>
              <a:hlinkClick r:id="rId14"/>
            </a:endParaRPr>
          </a:p>
          <a:p>
            <a:pPr algn="l"/>
            <a:r>
              <a:rPr lang="en-US" b="0" i="0" u="none" strike="noStrike" dirty="0" err="1">
                <a:solidFill>
                  <a:srgbClr val="A16B01"/>
                </a:solidFill>
                <a:effectLst/>
                <a:latin typeface="Roboto" panose="02000000000000000000" pitchFamily="2" charset="0"/>
                <a:hlinkClick r:id="rId14"/>
              </a:rPr>
              <a:t>Aloxe-Corton</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15"/>
              </a:rPr>
              <a:t>Auxey-Duresses</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16"/>
              </a:rPr>
              <a:t>Beaune</a:t>
            </a:r>
            <a:r>
              <a:rPr lang="en-US" b="0" i="0" dirty="0">
                <a:solidFill>
                  <a:srgbClr val="000000"/>
                </a:solidFill>
                <a:effectLst/>
                <a:latin typeface="Roboto" panose="02000000000000000000" pitchFamily="2" charset="0"/>
              </a:rPr>
              <a:t>,</a:t>
            </a:r>
            <a:r>
              <a:rPr lang="en-US" b="0" i="0" u="none" strike="noStrike" dirty="0">
                <a:solidFill>
                  <a:srgbClr val="A16B01"/>
                </a:solidFill>
                <a:effectLst/>
                <a:latin typeface="Roboto" panose="02000000000000000000" pitchFamily="2" charset="0"/>
                <a:hlinkClick r:id="rId17"/>
              </a:rPr>
              <a:t> </a:t>
            </a:r>
            <a:r>
              <a:rPr lang="en-US" b="0" i="0" u="none" strike="noStrike" dirty="0" err="1">
                <a:solidFill>
                  <a:srgbClr val="A16B01"/>
                </a:solidFill>
                <a:effectLst/>
                <a:latin typeface="Roboto" panose="02000000000000000000" pitchFamily="2" charset="0"/>
                <a:hlinkClick r:id="rId17"/>
              </a:rPr>
              <a:t>Blagny</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18"/>
              </a:rPr>
              <a:t>Chassagne-Montrachet</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19"/>
              </a:rPr>
              <a:t>Chorey</a:t>
            </a:r>
            <a:r>
              <a:rPr lang="en-US" b="0" i="0" u="none" strike="noStrike" dirty="0">
                <a:solidFill>
                  <a:srgbClr val="A16B01"/>
                </a:solidFill>
                <a:effectLst/>
                <a:latin typeface="Roboto" panose="02000000000000000000" pitchFamily="2" charset="0"/>
                <a:hlinkClick r:id="rId19"/>
              </a:rPr>
              <a:t>-les-Beaune</a:t>
            </a:r>
            <a:r>
              <a:rPr lang="en-US" b="0" i="0" dirty="0">
                <a:solidFill>
                  <a:srgbClr val="000000"/>
                </a:solidFill>
                <a:effectLst/>
                <a:latin typeface="Roboto" panose="02000000000000000000" pitchFamily="2" charset="0"/>
              </a:rPr>
              <a:t>, </a:t>
            </a:r>
            <a:r>
              <a:rPr lang="en-US" b="0" i="0" u="sng" dirty="0">
                <a:solidFill>
                  <a:srgbClr val="A16B01"/>
                </a:solidFill>
                <a:effectLst/>
                <a:latin typeface="Roboto" panose="02000000000000000000" pitchFamily="2" charset="0"/>
                <a:hlinkClick r:id="rId20"/>
              </a:rPr>
              <a:t>Côte de Beaune</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21"/>
              </a:rPr>
              <a:t>Côte de Beaune-Village</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22"/>
              </a:rPr>
              <a:t>Ladoix</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23"/>
              </a:rPr>
              <a:t>Maranges</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24"/>
              </a:rPr>
              <a:t>Meursault</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25"/>
              </a:rPr>
              <a:t>Monthélie</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26"/>
              </a:rPr>
              <a:t>Pernand-Vergelesses</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27"/>
              </a:rPr>
              <a:t>Pommard</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28"/>
              </a:rPr>
              <a:t>Puligny-Montrachet</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29"/>
              </a:rPr>
              <a:t>Saint-Aubin</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0"/>
              </a:rPr>
              <a:t>Saint-Romain</a:t>
            </a:r>
            <a:r>
              <a:rPr lang="en-US" b="0" i="0" dirty="0">
                <a:solidFill>
                  <a:srgbClr val="000000"/>
                </a:solidFill>
                <a:effectLst/>
                <a:latin typeface="Roboto" panose="02000000000000000000" pitchFamily="2" charset="0"/>
              </a:rPr>
              <a:t>, </a:t>
            </a:r>
            <a:r>
              <a:rPr lang="en-US" b="0" i="0" u="none" strike="noStrike" dirty="0" err="1">
                <a:solidFill>
                  <a:srgbClr val="A16B01"/>
                </a:solidFill>
                <a:effectLst/>
                <a:latin typeface="Roboto" panose="02000000000000000000" pitchFamily="2" charset="0"/>
                <a:hlinkClick r:id="rId31"/>
              </a:rPr>
              <a:t>Santenay</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2"/>
              </a:rPr>
              <a:t>Savigny-</a:t>
            </a:r>
            <a:r>
              <a:rPr lang="en-US" b="0" i="0" u="none" strike="noStrike" dirty="0" err="1">
                <a:solidFill>
                  <a:srgbClr val="A16B01"/>
                </a:solidFill>
                <a:effectLst/>
                <a:latin typeface="Roboto" panose="02000000000000000000" pitchFamily="2" charset="0"/>
                <a:hlinkClick r:id="rId32"/>
              </a:rPr>
              <a:t>lès</a:t>
            </a:r>
            <a:r>
              <a:rPr lang="en-US" b="0" i="0" u="none" strike="noStrike" dirty="0">
                <a:solidFill>
                  <a:srgbClr val="A16B01"/>
                </a:solidFill>
                <a:effectLst/>
                <a:latin typeface="Roboto" panose="02000000000000000000" pitchFamily="2" charset="0"/>
                <a:hlinkClick r:id="rId32"/>
              </a:rPr>
              <a:t>-Beaune</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3"/>
              </a:rPr>
              <a:t>Volnay</a:t>
            </a:r>
            <a:r>
              <a:rPr lang="en-US" b="0" i="0" dirty="0">
                <a:solidFill>
                  <a:srgbClr val="000000"/>
                </a:solidFill>
                <a:effectLst/>
                <a:latin typeface="Roboto" panose="02000000000000000000" pitchFamily="2" charset="0"/>
              </a:rPr>
              <a:t>.</a:t>
            </a:r>
          </a:p>
          <a:p>
            <a:pPr algn="l">
              <a:buFont typeface="Arial" panose="020B0604020202020204" pitchFamily="34" charset="0"/>
              <a:buChar char="•"/>
            </a:pPr>
            <a:endParaRPr lang="en-US" b="0" i="0" dirty="0">
              <a:solidFill>
                <a:srgbClr val="000000"/>
              </a:solidFill>
              <a:effectLst/>
              <a:latin typeface="Roboto" panose="02000000000000000000" pitchFamily="2" charset="0"/>
            </a:endParaRPr>
          </a:p>
          <a:p>
            <a:pPr algn="l">
              <a:buFont typeface="Arial" panose="020B0604020202020204" pitchFamily="34" charset="0"/>
              <a:buChar char="•"/>
            </a:pPr>
            <a:r>
              <a:rPr lang="en-US" b="0" i="0" dirty="0">
                <a:solidFill>
                  <a:srgbClr val="000000"/>
                </a:solidFill>
                <a:effectLst/>
                <a:latin typeface="Roboto" panose="02000000000000000000" pitchFamily="2" charset="0"/>
              </a:rPr>
              <a:t>    </a:t>
            </a:r>
            <a:r>
              <a:rPr lang="en-US" b="1" i="0" dirty="0">
                <a:solidFill>
                  <a:srgbClr val="000000"/>
                </a:solidFill>
                <a:effectLst/>
                <a:latin typeface="Roboto" panose="02000000000000000000" pitchFamily="2" charset="0"/>
              </a:rPr>
              <a:t> </a:t>
            </a:r>
            <a:r>
              <a:rPr lang="en-US" sz="2000" b="1" i="0" u="none" strike="noStrike" dirty="0">
                <a:effectLst/>
                <a:latin typeface="Roboto" panose="02000000000000000000" pitchFamily="2" charset="0"/>
                <a:hlinkClick r:id="rId13">
                  <a:extLst>
                    <a:ext uri="{A12FA001-AC4F-418D-AE19-62706E023703}">
                      <ahyp:hlinkClr xmlns:ahyp="http://schemas.microsoft.com/office/drawing/2018/hyperlinkcolor" val="tx"/>
                    </a:ext>
                  </a:extLst>
                </a:hlinkClick>
              </a:rPr>
              <a:t>Appellation </a:t>
            </a:r>
            <a:r>
              <a:rPr lang="en-US" sz="2000" b="1" i="0" u="none" strike="noStrike" dirty="0" err="1">
                <a:effectLst/>
                <a:latin typeface="Roboto" panose="02000000000000000000" pitchFamily="2" charset="0"/>
                <a:hlinkClick r:id="rId13">
                  <a:extLst>
                    <a:ext uri="{A12FA001-AC4F-418D-AE19-62706E023703}">
                      <ahyp:hlinkClr xmlns:ahyp="http://schemas.microsoft.com/office/drawing/2018/hyperlinkcolor" val="tx"/>
                    </a:ext>
                  </a:extLst>
                </a:hlinkClick>
              </a:rPr>
              <a:t>R</a:t>
            </a:r>
            <a:r>
              <a:rPr lang="en-US" sz="2000" b="1" i="0" dirty="0" err="1">
                <a:solidFill>
                  <a:srgbClr val="000000"/>
                </a:solidFill>
                <a:effectLst/>
                <a:latin typeface="Roboto" panose="02000000000000000000" pitchFamily="2" charset="0"/>
              </a:rPr>
              <a:t>é</a:t>
            </a:r>
            <a:r>
              <a:rPr lang="en-US" sz="2000" b="1" i="0" u="none" strike="noStrike" dirty="0" err="1">
                <a:effectLst/>
                <a:latin typeface="Roboto" panose="02000000000000000000" pitchFamily="2" charset="0"/>
                <a:hlinkClick r:id="rId13">
                  <a:extLst>
                    <a:ext uri="{A12FA001-AC4F-418D-AE19-62706E023703}">
                      <ahyp:hlinkClr xmlns:ahyp="http://schemas.microsoft.com/office/drawing/2018/hyperlinkcolor" val="tx"/>
                    </a:ext>
                  </a:extLst>
                </a:hlinkClick>
              </a:rPr>
              <a:t>gionales</a:t>
            </a:r>
            <a:r>
              <a:rPr lang="en-US" sz="2000" b="1" i="0" u="none" strike="noStrike" dirty="0">
                <a:effectLst/>
                <a:latin typeface="Roboto" panose="02000000000000000000" pitchFamily="2" charset="0"/>
                <a:hlinkClick r:id="rId13">
                  <a:extLst>
                    <a:ext uri="{A12FA001-AC4F-418D-AE19-62706E023703}">
                      <ahyp:hlinkClr xmlns:ahyp="http://schemas.microsoft.com/office/drawing/2018/hyperlinkcolor" val="tx"/>
                    </a:ext>
                  </a:extLst>
                </a:hlinkClick>
              </a:rPr>
              <a:t> </a:t>
            </a:r>
            <a:endParaRPr lang="en-US" b="0" i="0" dirty="0">
              <a:solidFill>
                <a:srgbClr val="000000"/>
              </a:solidFill>
              <a:effectLst/>
              <a:latin typeface="Roboto" panose="02000000000000000000" pitchFamily="2" charset="0"/>
            </a:endParaRPr>
          </a:p>
          <a:p>
            <a:pPr algn="just"/>
            <a:endParaRPr lang="en-US" b="0" i="0" u="none" strike="noStrike" dirty="0">
              <a:solidFill>
                <a:srgbClr val="A16B01"/>
              </a:solidFill>
              <a:effectLst/>
              <a:latin typeface="Roboto" panose="02000000000000000000" pitchFamily="2" charset="0"/>
              <a:hlinkClick r:id="rId34"/>
            </a:endParaRPr>
          </a:p>
          <a:p>
            <a:pPr algn="just"/>
            <a:r>
              <a:rPr lang="en-US" b="0" i="0" u="none" strike="noStrike" dirty="0">
                <a:solidFill>
                  <a:srgbClr val="A16B01"/>
                </a:solidFill>
                <a:effectLst/>
                <a:latin typeface="Roboto" panose="02000000000000000000" pitchFamily="2" charset="0"/>
                <a:hlinkClick r:id="rId34"/>
              </a:rPr>
              <a:t>Bourgogne</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5"/>
              </a:rPr>
              <a:t>Bourgogne Aligoté</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6"/>
              </a:rPr>
              <a:t>Bourgogne Passe-Tout-Grains</a:t>
            </a:r>
            <a:r>
              <a:rPr lang="en-US" b="0" i="0" dirty="0">
                <a:solidFill>
                  <a:srgbClr val="000000"/>
                </a:solidFill>
                <a:effectLst/>
                <a:latin typeface="Roboto" panose="02000000000000000000" pitchFamily="2" charset="0"/>
              </a:rPr>
              <a:t>, </a:t>
            </a:r>
            <a:r>
              <a:rPr lang="en-US" b="0" i="0" u="none" strike="noStrike" dirty="0">
                <a:solidFill>
                  <a:srgbClr val="A16B01"/>
                </a:solidFill>
                <a:effectLst/>
                <a:latin typeface="Roboto" panose="02000000000000000000" pitchFamily="2" charset="0"/>
                <a:hlinkClick r:id="rId37"/>
              </a:rPr>
              <a:t>Coteaux Bourguignons </a:t>
            </a:r>
            <a:r>
              <a:rPr lang="en-US" b="0" i="0" dirty="0">
                <a:solidFill>
                  <a:srgbClr val="000000"/>
                </a:solidFill>
                <a:effectLst/>
                <a:latin typeface="Roboto" panose="02000000000000000000" pitchFamily="2" charset="0"/>
              </a:rPr>
              <a:t>and </a:t>
            </a:r>
            <a:r>
              <a:rPr lang="en-US" b="0" i="0" u="none" strike="noStrike" dirty="0">
                <a:solidFill>
                  <a:srgbClr val="A16B01"/>
                </a:solidFill>
                <a:effectLst/>
                <a:latin typeface="Roboto" panose="02000000000000000000" pitchFamily="2" charset="0"/>
                <a:hlinkClick r:id="rId38"/>
              </a:rPr>
              <a:t>Crémant de Bourgogne</a:t>
            </a:r>
            <a:r>
              <a:rPr lang="en-US" b="0" i="0" dirty="0">
                <a:solidFill>
                  <a:srgbClr val="000000"/>
                </a:solidFill>
                <a:effectLst/>
                <a:latin typeface="Roboto" panose="02000000000000000000" pitchFamily="2" charset="0"/>
              </a:rPr>
              <a:t> et </a:t>
            </a:r>
            <a:r>
              <a:rPr lang="en-US" b="0" i="0" u="none" strike="noStrike" dirty="0">
                <a:solidFill>
                  <a:srgbClr val="A16B01"/>
                </a:solidFill>
                <a:effectLst/>
                <a:latin typeface="Roboto" panose="02000000000000000000" pitchFamily="2" charset="0"/>
                <a:hlinkClick r:id="rId39" tooltip="Bourgogne Côte d'Or appellation"/>
              </a:rPr>
              <a:t>Bourgogne Côte d'Or</a:t>
            </a:r>
            <a:r>
              <a:rPr lang="en-US" b="0" i="0" dirty="0">
                <a:solidFill>
                  <a:srgbClr val="000000"/>
                </a:solidFill>
                <a:effectLst/>
                <a:latin typeface="Roboto" panose="02000000000000000000" pitchFamily="2" charset="0"/>
              </a:rPr>
              <a:t>.</a:t>
            </a:r>
          </a:p>
          <a:p>
            <a:br>
              <a:rPr lang="en-US" dirty="0"/>
            </a:br>
            <a:endParaRPr lang="en-US" dirty="0"/>
          </a:p>
        </p:txBody>
      </p:sp>
      <p:sp>
        <p:nvSpPr>
          <p:cNvPr id="2" name="TextBox 1">
            <a:extLst>
              <a:ext uri="{FF2B5EF4-FFF2-40B4-BE49-F238E27FC236}">
                <a16:creationId xmlns:a16="http://schemas.microsoft.com/office/drawing/2014/main" id="{63C1621C-24EC-FD4C-2417-E2D0B4D6EAA2}"/>
              </a:ext>
            </a:extLst>
          </p:cNvPr>
          <p:cNvSpPr txBox="1"/>
          <p:nvPr/>
        </p:nvSpPr>
        <p:spPr>
          <a:xfrm>
            <a:off x="1081634" y="538875"/>
            <a:ext cx="3203165" cy="707886"/>
          </a:xfrm>
          <a:prstGeom prst="rect">
            <a:avLst/>
          </a:prstGeom>
          <a:noFill/>
        </p:spPr>
        <p:txBody>
          <a:bodyPr wrap="square">
            <a:spAutoFit/>
          </a:bodyPr>
          <a:lstStyle/>
          <a:p>
            <a:r>
              <a:rPr lang="es-PR" sz="4000" b="1" spc="-5" dirty="0" err="1">
                <a:solidFill>
                  <a:schemeClr val="bg1"/>
                </a:solidFill>
                <a:highlight>
                  <a:srgbClr val="960000"/>
                </a:highlight>
                <a:latin typeface="Arial Black" panose="020B0A04020102020204" pitchFamily="34" charset="0"/>
                <a:cs typeface="Arial" panose="020B0604020202020204" pitchFamily="34" charset="0"/>
              </a:rPr>
              <a:t>Homework</a:t>
            </a:r>
            <a:endParaRPr lang="en-US" sz="4000" dirty="0">
              <a:solidFill>
                <a:schemeClr val="bg1"/>
              </a:solidFill>
              <a:highlight>
                <a:srgbClr val="960000"/>
              </a:highlight>
              <a:latin typeface="Arial Black" panose="020B0A04020102020204" pitchFamily="34" charset="0"/>
            </a:endParaRPr>
          </a:p>
        </p:txBody>
      </p:sp>
    </p:spTree>
    <p:extLst>
      <p:ext uri="{BB962C8B-B14F-4D97-AF65-F5344CB8AC3E}">
        <p14:creationId xmlns:p14="http://schemas.microsoft.com/office/powerpoint/2010/main" val="2889367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Tree>
    <p:extLst>
      <p:ext uri="{BB962C8B-B14F-4D97-AF65-F5344CB8AC3E}">
        <p14:creationId xmlns:p14="http://schemas.microsoft.com/office/powerpoint/2010/main" val="327798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6" name="TextBox 5">
            <a:extLst>
              <a:ext uri="{FF2B5EF4-FFF2-40B4-BE49-F238E27FC236}">
                <a16:creationId xmlns:a16="http://schemas.microsoft.com/office/drawing/2014/main" id="{D5D267C1-2C0B-330E-7BB3-2A04AAED7E1A}"/>
              </a:ext>
            </a:extLst>
          </p:cNvPr>
          <p:cNvSpPr txBox="1"/>
          <p:nvPr/>
        </p:nvSpPr>
        <p:spPr>
          <a:xfrm>
            <a:off x="1121093" y="953650"/>
            <a:ext cx="2874240" cy="2277547"/>
          </a:xfrm>
          <a:prstGeom prst="rect">
            <a:avLst/>
          </a:prstGeom>
          <a:noFill/>
        </p:spPr>
        <p:txBody>
          <a:bodyPr wrap="square" rtlCol="0">
            <a:spAutoFit/>
          </a:bodyPr>
          <a:lstStyle/>
          <a:p>
            <a:r>
              <a:rPr lang="es-PR" sz="4000" b="1" dirty="0">
                <a:solidFill>
                  <a:srgbClr val="960000"/>
                </a:solidFill>
                <a:latin typeface="Arial" panose="020B0604020202020204" pitchFamily="34" charset="0"/>
                <a:cs typeface="Arial" panose="020B0604020202020204" pitchFamily="34" charset="0"/>
              </a:rPr>
              <a:t>Cote </a:t>
            </a:r>
            <a:r>
              <a:rPr lang="es-PR" sz="4000" b="1" dirty="0" err="1">
                <a:solidFill>
                  <a:srgbClr val="960000"/>
                </a:solidFill>
                <a:latin typeface="Arial" panose="020B0604020202020204" pitchFamily="34" charset="0"/>
                <a:cs typeface="Arial" panose="020B0604020202020204" pitchFamily="34" charset="0"/>
              </a:rPr>
              <a:t>d’Or</a:t>
            </a:r>
            <a:r>
              <a:rPr lang="es-PR" sz="4000" b="1" dirty="0">
                <a:solidFill>
                  <a:srgbClr val="960000"/>
                </a:solidFill>
                <a:latin typeface="Arial" panose="020B0604020202020204" pitchFamily="34" charset="0"/>
                <a:cs typeface="Arial" panose="020B0604020202020204" pitchFamily="34" charset="0"/>
              </a:rPr>
              <a:t> </a:t>
            </a:r>
            <a:r>
              <a:rPr lang="es-PR" sz="2800" dirty="0">
                <a:solidFill>
                  <a:srgbClr val="960000"/>
                </a:solidFill>
                <a:latin typeface="Arial" panose="020B0604020202020204" pitchFamily="34" charset="0"/>
                <a:cs typeface="Arial" panose="020B0604020202020204" pitchFamily="34" charset="0"/>
              </a:rPr>
              <a:t>Cote de </a:t>
            </a:r>
            <a:r>
              <a:rPr lang="es-PR" sz="2800" dirty="0" err="1">
                <a:solidFill>
                  <a:srgbClr val="960000"/>
                </a:solidFill>
                <a:latin typeface="Arial" panose="020B0604020202020204" pitchFamily="34" charset="0"/>
                <a:cs typeface="Arial" panose="020B0604020202020204" pitchFamily="34" charset="0"/>
              </a:rPr>
              <a:t>Nuits</a:t>
            </a:r>
            <a:r>
              <a:rPr lang="es-PR" sz="2800" dirty="0">
                <a:solidFill>
                  <a:srgbClr val="960000"/>
                </a:solidFill>
                <a:latin typeface="Arial" panose="020B0604020202020204" pitchFamily="34" charset="0"/>
                <a:cs typeface="Arial" panose="020B0604020202020204" pitchFamily="34" charset="0"/>
              </a:rPr>
              <a:t> + Cote de </a:t>
            </a:r>
            <a:r>
              <a:rPr lang="es-PR" sz="2800" dirty="0" err="1">
                <a:solidFill>
                  <a:srgbClr val="960000"/>
                </a:solidFill>
                <a:latin typeface="Arial" panose="020B0604020202020204" pitchFamily="34" charset="0"/>
                <a:cs typeface="Arial" panose="020B0604020202020204" pitchFamily="34" charset="0"/>
              </a:rPr>
              <a:t>Beaune</a:t>
            </a:r>
            <a:endParaRPr lang="es-PR" sz="2800" dirty="0">
              <a:solidFill>
                <a:srgbClr val="960000"/>
              </a:solidFill>
              <a:latin typeface="Arial" panose="020B0604020202020204" pitchFamily="34" charset="0"/>
              <a:cs typeface="Arial" panose="020B0604020202020204" pitchFamily="34" charset="0"/>
            </a:endParaRPr>
          </a:p>
          <a:p>
            <a:endParaRPr lang="es-PR" sz="1600" dirty="0">
              <a:solidFill>
                <a:srgbClr val="960000"/>
              </a:solidFill>
              <a:latin typeface="Arial" panose="020B0604020202020204" pitchFamily="34" charset="0"/>
              <a:cs typeface="Arial" panose="020B0604020202020204" pitchFamily="34" charset="0"/>
            </a:endParaRPr>
          </a:p>
          <a:p>
            <a:endParaRPr lang="es-PR" sz="3000" dirty="0">
              <a:solidFill>
                <a:schemeClr val="tx1">
                  <a:lumMod val="65000"/>
                  <a:lumOff val="35000"/>
                </a:schemeClr>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C3B4EC5-AF13-F941-E49E-C1B56C3948F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5000"/>
                    </a14:imgEffect>
                  </a14:imgLayer>
                </a14:imgProps>
              </a:ext>
            </a:extLst>
          </a:blip>
          <a:stretch>
            <a:fillRect/>
          </a:stretch>
        </p:blipFill>
        <p:spPr>
          <a:xfrm>
            <a:off x="4268474" y="154328"/>
            <a:ext cx="5620471" cy="7463744"/>
          </a:xfrm>
          <a:prstGeom prst="rect">
            <a:avLst/>
          </a:prstGeom>
        </p:spPr>
      </p:pic>
      <p:sp>
        <p:nvSpPr>
          <p:cNvPr id="10" name="Oval 9">
            <a:extLst>
              <a:ext uri="{FF2B5EF4-FFF2-40B4-BE49-F238E27FC236}">
                <a16:creationId xmlns:a16="http://schemas.microsoft.com/office/drawing/2014/main" id="{BAFD5D91-6289-E728-B7F6-713511FC5179}"/>
              </a:ext>
            </a:extLst>
          </p:cNvPr>
          <p:cNvSpPr/>
          <p:nvPr/>
        </p:nvSpPr>
        <p:spPr>
          <a:xfrm rot="1884698">
            <a:off x="7777384" y="272699"/>
            <a:ext cx="716625" cy="2712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ACCA408-1D63-ED8A-4D86-5C8912D96CBE}"/>
              </a:ext>
            </a:extLst>
          </p:cNvPr>
          <p:cNvPicPr>
            <a:picLocks noChangeAspect="1"/>
          </p:cNvPicPr>
          <p:nvPr/>
        </p:nvPicPr>
        <p:blipFill>
          <a:blip r:embed="rId8"/>
          <a:stretch>
            <a:fillRect/>
          </a:stretch>
        </p:blipFill>
        <p:spPr>
          <a:xfrm>
            <a:off x="533400" y="3624943"/>
            <a:ext cx="3853543" cy="2557756"/>
          </a:xfrm>
          <a:prstGeom prst="rect">
            <a:avLst/>
          </a:prstGeom>
          <a:ln w="31750">
            <a:solidFill>
              <a:schemeClr val="tx1">
                <a:lumMod val="65000"/>
                <a:lumOff val="35000"/>
              </a:schemeClr>
            </a:solidFill>
          </a:ln>
        </p:spPr>
      </p:pic>
    </p:spTree>
    <p:extLst>
      <p:ext uri="{BB962C8B-B14F-4D97-AF65-F5344CB8AC3E}">
        <p14:creationId xmlns:p14="http://schemas.microsoft.com/office/powerpoint/2010/main" val="392402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Tree>
    <p:extLst>
      <p:ext uri="{BB962C8B-B14F-4D97-AF65-F5344CB8AC3E}">
        <p14:creationId xmlns:p14="http://schemas.microsoft.com/office/powerpoint/2010/main" val="1461807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Tree>
    <p:extLst>
      <p:ext uri="{BB962C8B-B14F-4D97-AF65-F5344CB8AC3E}">
        <p14:creationId xmlns:p14="http://schemas.microsoft.com/office/powerpoint/2010/main" val="129210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9F5204E3-1A44-8895-ECF8-E65D605C323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0000"/>
                    </a14:imgEffect>
                    <a14:imgEffect>
                      <a14:brightnessContrast bright="-5000" contrast="-15000"/>
                    </a14:imgEffect>
                  </a14:imgLayer>
                </a14:imgProps>
              </a:ext>
            </a:extLst>
          </a:blip>
          <a:stretch>
            <a:fillRect/>
          </a:stretch>
        </p:blipFill>
        <p:spPr>
          <a:xfrm>
            <a:off x="764026" y="244558"/>
            <a:ext cx="7251922" cy="5343934"/>
          </a:xfrm>
          <a:prstGeom prst="rect">
            <a:avLst/>
          </a:prstGeom>
        </p:spPr>
      </p:pic>
      <p:pic>
        <p:nvPicPr>
          <p:cNvPr id="2" name="Picture 1">
            <a:extLst>
              <a:ext uri="{FF2B5EF4-FFF2-40B4-BE49-F238E27FC236}">
                <a16:creationId xmlns:a16="http://schemas.microsoft.com/office/drawing/2014/main" id="{6C8494E6-065D-73B7-A913-C5EEC7616387}"/>
              </a:ext>
            </a:extLst>
          </p:cNvPr>
          <p:cNvPicPr>
            <a:picLocks noChangeAspect="1"/>
          </p:cNvPicPr>
          <p:nvPr/>
        </p:nvPicPr>
        <p:blipFill>
          <a:blip r:embed="rId8"/>
          <a:stretch>
            <a:fillRect/>
          </a:stretch>
        </p:blipFill>
        <p:spPr>
          <a:xfrm>
            <a:off x="4262665" y="4104644"/>
            <a:ext cx="5667617" cy="3384175"/>
          </a:xfrm>
          <a:prstGeom prst="rect">
            <a:avLst/>
          </a:prstGeom>
        </p:spPr>
      </p:pic>
    </p:spTree>
    <p:extLst>
      <p:ext uri="{BB962C8B-B14F-4D97-AF65-F5344CB8AC3E}">
        <p14:creationId xmlns:p14="http://schemas.microsoft.com/office/powerpoint/2010/main" val="125948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CBEA6F3F-3D61-85E8-53B8-F8A018765048}"/>
              </a:ext>
            </a:extLst>
          </p:cNvPr>
          <p:cNvPicPr>
            <a:picLocks noChangeAspect="1"/>
          </p:cNvPicPr>
          <p:nvPr/>
        </p:nvPicPr>
        <p:blipFill>
          <a:blip r:embed="rId6"/>
          <a:stretch>
            <a:fillRect/>
          </a:stretch>
        </p:blipFill>
        <p:spPr>
          <a:xfrm>
            <a:off x="923334" y="666964"/>
            <a:ext cx="3518081" cy="1435174"/>
          </a:xfrm>
          <a:prstGeom prst="rect">
            <a:avLst/>
          </a:prstGeom>
        </p:spPr>
      </p:pic>
      <p:pic>
        <p:nvPicPr>
          <p:cNvPr id="10" name="Picture 9">
            <a:extLst>
              <a:ext uri="{FF2B5EF4-FFF2-40B4-BE49-F238E27FC236}">
                <a16:creationId xmlns:a16="http://schemas.microsoft.com/office/drawing/2014/main" id="{BCAEFA9F-A9DC-12B9-0449-A5E18E34434C}"/>
              </a:ext>
            </a:extLst>
          </p:cNvPr>
          <p:cNvPicPr>
            <a:picLocks noChangeAspect="1"/>
          </p:cNvPicPr>
          <p:nvPr/>
        </p:nvPicPr>
        <p:blipFill>
          <a:blip r:embed="rId7"/>
          <a:stretch>
            <a:fillRect/>
          </a:stretch>
        </p:blipFill>
        <p:spPr>
          <a:xfrm>
            <a:off x="948735" y="2391554"/>
            <a:ext cx="3213265" cy="1847945"/>
          </a:xfrm>
          <a:prstGeom prst="rect">
            <a:avLst/>
          </a:prstGeom>
        </p:spPr>
      </p:pic>
      <p:sp>
        <p:nvSpPr>
          <p:cNvPr id="6" name="TextBox 5">
            <a:extLst>
              <a:ext uri="{FF2B5EF4-FFF2-40B4-BE49-F238E27FC236}">
                <a16:creationId xmlns:a16="http://schemas.microsoft.com/office/drawing/2014/main" id="{79CA92F8-55B4-15DF-9A34-D2FAEE96E4F0}"/>
              </a:ext>
            </a:extLst>
          </p:cNvPr>
          <p:cNvSpPr txBox="1"/>
          <p:nvPr/>
        </p:nvSpPr>
        <p:spPr>
          <a:xfrm>
            <a:off x="1278545" y="6834180"/>
            <a:ext cx="3049623" cy="369332"/>
          </a:xfrm>
          <a:prstGeom prst="rect">
            <a:avLst/>
          </a:prstGeom>
          <a:noFill/>
        </p:spPr>
        <p:txBody>
          <a:bodyPr wrap="square">
            <a:spAutoFit/>
          </a:bodyPr>
          <a:lstStyle/>
          <a:p>
            <a:r>
              <a:rPr lang="en-US" dirty="0">
                <a:hlinkClick r:id="rId8"/>
              </a:rPr>
              <a:t>https://youtu.be/sVvTFBaB-vk</a:t>
            </a:r>
            <a:r>
              <a:rPr lang="en-US" dirty="0"/>
              <a:t>        </a:t>
            </a:r>
          </a:p>
        </p:txBody>
      </p:sp>
      <p:sp>
        <p:nvSpPr>
          <p:cNvPr id="11" name="TextBox 10">
            <a:extLst>
              <a:ext uri="{FF2B5EF4-FFF2-40B4-BE49-F238E27FC236}">
                <a16:creationId xmlns:a16="http://schemas.microsoft.com/office/drawing/2014/main" id="{50C49C8D-038A-401F-6EC8-6929F2D8E55A}"/>
              </a:ext>
            </a:extLst>
          </p:cNvPr>
          <p:cNvSpPr txBox="1"/>
          <p:nvPr/>
        </p:nvSpPr>
        <p:spPr>
          <a:xfrm>
            <a:off x="4913844" y="6649514"/>
            <a:ext cx="4195821" cy="738664"/>
          </a:xfrm>
          <a:prstGeom prst="rect">
            <a:avLst/>
          </a:prstGeom>
          <a:noFill/>
        </p:spPr>
        <p:txBody>
          <a:bodyPr wrap="square">
            <a:spAutoFit/>
          </a:bodyPr>
          <a:lstStyle/>
          <a:p>
            <a:r>
              <a:rPr lang="en-US" sz="1400" dirty="0"/>
              <a:t>https://www.beaune-tourism.com/discover/burgundy-wines/burgundy-wines-vineyards/burgundy-wine-classification-system</a:t>
            </a:r>
          </a:p>
        </p:txBody>
      </p:sp>
      <p:sp>
        <p:nvSpPr>
          <p:cNvPr id="12" name="TextBox 11">
            <a:extLst>
              <a:ext uri="{FF2B5EF4-FFF2-40B4-BE49-F238E27FC236}">
                <a16:creationId xmlns:a16="http://schemas.microsoft.com/office/drawing/2014/main" id="{11F9A255-B31F-FE92-E29D-2AE723DA0B72}"/>
              </a:ext>
            </a:extLst>
          </p:cNvPr>
          <p:cNvSpPr txBox="1"/>
          <p:nvPr/>
        </p:nvSpPr>
        <p:spPr>
          <a:xfrm>
            <a:off x="1044317" y="5928692"/>
            <a:ext cx="8169131" cy="646331"/>
          </a:xfrm>
          <a:prstGeom prst="rect">
            <a:avLst/>
          </a:prstGeom>
          <a:noFill/>
        </p:spPr>
        <p:txBody>
          <a:bodyPr wrap="square">
            <a:spAutoFit/>
          </a:bodyPr>
          <a:lstStyle/>
          <a:p>
            <a:r>
              <a:rPr lang="en-US" dirty="0"/>
              <a:t>https://www.winescholarguild.org/wine-maps/french-wine-maps/regional-wine-maps-of-france/bourgogne-cote-de-beaune-wine-map</a:t>
            </a:r>
          </a:p>
        </p:txBody>
      </p:sp>
      <p:pic>
        <p:nvPicPr>
          <p:cNvPr id="14" name="Picture 13">
            <a:extLst>
              <a:ext uri="{FF2B5EF4-FFF2-40B4-BE49-F238E27FC236}">
                <a16:creationId xmlns:a16="http://schemas.microsoft.com/office/drawing/2014/main" id="{2BCB40C0-619E-986C-B929-30108D339944}"/>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40000"/>
                    </a14:imgEffect>
                    <a14:imgEffect>
                      <a14:brightnessContrast bright="5000" contrast="10000"/>
                    </a14:imgEffect>
                  </a14:imgLayer>
                </a14:imgProps>
              </a:ext>
            </a:extLst>
          </a:blip>
          <a:stretch>
            <a:fillRect/>
          </a:stretch>
        </p:blipFill>
        <p:spPr>
          <a:xfrm>
            <a:off x="5135210" y="384222"/>
            <a:ext cx="4652469" cy="4996117"/>
          </a:xfrm>
          <a:prstGeom prst="rect">
            <a:avLst/>
          </a:prstGeom>
        </p:spPr>
      </p:pic>
    </p:spTree>
    <p:extLst>
      <p:ext uri="{BB962C8B-B14F-4D97-AF65-F5344CB8AC3E}">
        <p14:creationId xmlns:p14="http://schemas.microsoft.com/office/powerpoint/2010/main" val="101136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3900479B-2218-4067-D61E-6A79FB9C58CB}"/>
              </a:ext>
            </a:extLst>
          </p:cNvPr>
          <p:cNvPicPr>
            <a:picLocks noChangeAspect="1"/>
          </p:cNvPicPr>
          <p:nvPr/>
        </p:nvPicPr>
        <p:blipFill>
          <a:blip r:embed="rId6"/>
          <a:stretch>
            <a:fillRect/>
          </a:stretch>
        </p:blipFill>
        <p:spPr>
          <a:xfrm>
            <a:off x="1409514" y="893418"/>
            <a:ext cx="3619686" cy="4781796"/>
          </a:xfrm>
          <a:prstGeom prst="rect">
            <a:avLst/>
          </a:prstGeom>
        </p:spPr>
      </p:pic>
      <p:pic>
        <p:nvPicPr>
          <p:cNvPr id="9" name="Picture 8">
            <a:extLst>
              <a:ext uri="{FF2B5EF4-FFF2-40B4-BE49-F238E27FC236}">
                <a16:creationId xmlns:a16="http://schemas.microsoft.com/office/drawing/2014/main" id="{ABC52AAA-DBFB-FF2D-7BB5-226F464C4344}"/>
              </a:ext>
            </a:extLst>
          </p:cNvPr>
          <p:cNvPicPr>
            <a:picLocks noChangeAspect="1"/>
          </p:cNvPicPr>
          <p:nvPr/>
        </p:nvPicPr>
        <p:blipFill>
          <a:blip r:embed="rId7"/>
          <a:stretch>
            <a:fillRect/>
          </a:stretch>
        </p:blipFill>
        <p:spPr>
          <a:xfrm>
            <a:off x="4572000" y="463138"/>
            <a:ext cx="4907873" cy="7024764"/>
          </a:xfrm>
          <a:prstGeom prst="rect">
            <a:avLst/>
          </a:prstGeom>
        </p:spPr>
      </p:pic>
    </p:spTree>
    <p:extLst>
      <p:ext uri="{BB962C8B-B14F-4D97-AF65-F5344CB8AC3E}">
        <p14:creationId xmlns:p14="http://schemas.microsoft.com/office/powerpoint/2010/main" val="3334388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D6B7D2-ED4C-43A5-FA54-901C0D59BE92}"/>
              </a:ext>
            </a:extLst>
          </p:cNvPr>
          <p:cNvSpPr txBox="1"/>
          <p:nvPr/>
        </p:nvSpPr>
        <p:spPr>
          <a:xfrm>
            <a:off x="6158306" y="2021820"/>
            <a:ext cx="3372028" cy="3274329"/>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200" dirty="0" err="1">
                <a:latin typeface="+mj-lt"/>
                <a:ea typeface="+mj-ea"/>
                <a:cs typeface="+mj-cs"/>
              </a:rPr>
              <a:t>Otras</a:t>
            </a:r>
            <a:r>
              <a:rPr lang="en-US" sz="5200" dirty="0">
                <a:latin typeface="+mj-lt"/>
                <a:ea typeface="+mj-ea"/>
                <a:cs typeface="+mj-cs"/>
              </a:rPr>
              <a:t> zonas </a:t>
            </a:r>
            <a:r>
              <a:rPr lang="en-US" sz="5200" dirty="0" err="1">
                <a:latin typeface="+mj-lt"/>
                <a:ea typeface="+mj-ea"/>
                <a:cs typeface="+mj-cs"/>
              </a:rPr>
              <a:t>adicionalesde</a:t>
            </a:r>
            <a:r>
              <a:rPr lang="en-US" sz="5200" dirty="0">
                <a:latin typeface="+mj-lt"/>
                <a:ea typeface="+mj-ea"/>
                <a:cs typeface="+mj-cs"/>
              </a:rPr>
              <a:t> </a:t>
            </a:r>
            <a:r>
              <a:rPr lang="en-US" sz="5200" dirty="0" err="1">
                <a:latin typeface="+mj-lt"/>
                <a:ea typeface="+mj-ea"/>
                <a:cs typeface="+mj-cs"/>
              </a:rPr>
              <a:t>Borgoña</a:t>
            </a:r>
            <a:endParaRPr lang="en-US" sz="5200" dirty="0">
              <a:latin typeface="+mj-lt"/>
              <a:ea typeface="+mj-ea"/>
              <a:cs typeface="+mj-cs"/>
            </a:endParaRPr>
          </a:p>
        </p:txBody>
      </p:sp>
      <p:sp>
        <p:nvSpPr>
          <p:cNvPr id="10"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930142" cy="77724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0F546CF-A153-0B69-8A19-DB24D0B3B037}"/>
              </a:ext>
            </a:extLst>
          </p:cNvPr>
          <p:cNvPicPr>
            <a:picLocks noChangeAspect="1"/>
          </p:cNvPicPr>
          <p:nvPr/>
        </p:nvPicPr>
        <p:blipFill rotWithShape="1">
          <a:blip r:embed="rId2"/>
          <a:srcRect b="23261"/>
          <a:stretch/>
        </p:blipFill>
        <p:spPr>
          <a:xfrm>
            <a:off x="20" y="10"/>
            <a:ext cx="5798489" cy="77723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51E58539-C9CF-6605-31DD-322F63A55024}"/>
              </a:ext>
            </a:extLst>
          </p:cNvPr>
          <p:cNvSpPr txBox="1"/>
          <p:nvPr/>
        </p:nvSpPr>
        <p:spPr>
          <a:xfrm>
            <a:off x="1340866" y="1251857"/>
            <a:ext cx="1393372"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ZONA ADICIONAL</a:t>
            </a:r>
          </a:p>
        </p:txBody>
      </p:sp>
      <p:sp>
        <p:nvSpPr>
          <p:cNvPr id="6" name="TextBox 5">
            <a:extLst>
              <a:ext uri="{FF2B5EF4-FFF2-40B4-BE49-F238E27FC236}">
                <a16:creationId xmlns:a16="http://schemas.microsoft.com/office/drawing/2014/main" id="{F1514842-94A8-2468-6954-C8101B06F247}"/>
              </a:ext>
            </a:extLst>
          </p:cNvPr>
          <p:cNvSpPr txBox="1"/>
          <p:nvPr/>
        </p:nvSpPr>
        <p:spPr>
          <a:xfrm>
            <a:off x="2734238" y="2514600"/>
            <a:ext cx="677108" cy="4811485"/>
          </a:xfrm>
          <a:prstGeom prst="rect">
            <a:avLst/>
          </a:prstGeom>
          <a:ln/>
        </p:spPr>
        <p:style>
          <a:lnRef idx="2">
            <a:schemeClr val="dk1"/>
          </a:lnRef>
          <a:fillRef idx="1">
            <a:schemeClr val="lt1"/>
          </a:fillRef>
          <a:effectRef idx="0">
            <a:schemeClr val="dk1"/>
          </a:effectRef>
          <a:fontRef idx="minor">
            <a:schemeClr val="dk1"/>
          </a:fontRef>
        </p:style>
        <p:txBody>
          <a:bodyPr vert="vert270" wrap="square" rtlCol="0">
            <a:spAutoFit/>
          </a:bodyPr>
          <a:lstStyle/>
          <a:p>
            <a:pPr algn="ctr"/>
            <a:r>
              <a:rPr lang="en-US" sz="3200" spc="600" dirty="0"/>
              <a:t>ZONA  ADICIONAL</a:t>
            </a:r>
          </a:p>
        </p:txBody>
      </p:sp>
    </p:spTree>
    <p:extLst>
      <p:ext uri="{BB962C8B-B14F-4D97-AF65-F5344CB8AC3E}">
        <p14:creationId xmlns:p14="http://schemas.microsoft.com/office/powerpoint/2010/main" val="88793475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2E50A-C0C3-773F-11EE-774BBA78C979}"/>
              </a:ext>
            </a:extLst>
          </p:cNvPr>
          <p:cNvSpPr>
            <a:spLocks noGrp="1"/>
          </p:cNvSpPr>
          <p:nvPr>
            <p:ph type="ctrTitle"/>
          </p:nvPr>
        </p:nvSpPr>
        <p:spPr>
          <a:xfrm>
            <a:off x="1212286" y="110541"/>
            <a:ext cx="7125585" cy="1032460"/>
          </a:xfrm>
        </p:spPr>
        <p:txBody>
          <a:bodyPr/>
          <a:lstStyle/>
          <a:p>
            <a:r>
              <a:rPr lang="es-PR" dirty="0"/>
              <a:t>Chablis</a:t>
            </a:r>
          </a:p>
        </p:txBody>
      </p:sp>
      <p:sp>
        <p:nvSpPr>
          <p:cNvPr id="3" name="Subtitle 2">
            <a:extLst>
              <a:ext uri="{FF2B5EF4-FFF2-40B4-BE49-F238E27FC236}">
                <a16:creationId xmlns:a16="http://schemas.microsoft.com/office/drawing/2014/main" id="{2F1E7CF8-2557-B8D0-7EE0-7E020FFBC763}"/>
              </a:ext>
            </a:extLst>
          </p:cNvPr>
          <p:cNvSpPr>
            <a:spLocks noGrp="1"/>
          </p:cNvSpPr>
          <p:nvPr>
            <p:ph type="subTitle" idx="1"/>
          </p:nvPr>
        </p:nvSpPr>
        <p:spPr>
          <a:xfrm>
            <a:off x="1983063" y="3626530"/>
            <a:ext cx="7125584" cy="806537"/>
          </a:xfrm>
        </p:spPr>
        <p:txBody>
          <a:bodyPr/>
          <a:lstStyle/>
          <a:p>
            <a:r>
              <a:rPr lang="es-PR" dirty="0"/>
              <a:t>Emanuel Pérez</a:t>
            </a:r>
          </a:p>
        </p:txBody>
      </p:sp>
      <p:pic>
        <p:nvPicPr>
          <p:cNvPr id="4" name="Content Placeholder 4">
            <a:extLst>
              <a:ext uri="{FF2B5EF4-FFF2-40B4-BE49-F238E27FC236}">
                <a16:creationId xmlns:a16="http://schemas.microsoft.com/office/drawing/2014/main" id="{7E49A8D6-1D02-5F7B-D970-B27ECFAEE4BD}"/>
              </a:ext>
            </a:extLst>
          </p:cNvPr>
          <p:cNvPicPr>
            <a:picLocks noChangeAspect="1"/>
          </p:cNvPicPr>
          <p:nvPr/>
        </p:nvPicPr>
        <p:blipFill>
          <a:blip r:embed="rId2"/>
          <a:stretch>
            <a:fillRect/>
          </a:stretch>
        </p:blipFill>
        <p:spPr>
          <a:xfrm>
            <a:off x="2169216" y="1387060"/>
            <a:ext cx="5211724" cy="5285475"/>
          </a:xfrm>
          <a:prstGeom prst="rect">
            <a:avLst/>
          </a:prstGeom>
        </p:spPr>
      </p:pic>
    </p:spTree>
    <p:extLst>
      <p:ext uri="{BB962C8B-B14F-4D97-AF65-F5344CB8AC3E}">
        <p14:creationId xmlns:p14="http://schemas.microsoft.com/office/powerpoint/2010/main" val="2533015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Rectangle 1">
            <a:extLst>
              <a:ext uri="{FF2B5EF4-FFF2-40B4-BE49-F238E27FC236}">
                <a16:creationId xmlns:a16="http://schemas.microsoft.com/office/drawing/2014/main" id="{D970B003-E92B-8176-2C2D-3AF67F2A5000}"/>
              </a:ext>
            </a:extLst>
          </p:cNvPr>
          <p:cNvSpPr>
            <a:spLocks noChangeArrowheads="1"/>
          </p:cNvSpPr>
          <p:nvPr/>
        </p:nvSpPr>
        <p:spPr bwMode="auto">
          <a:xfrm>
            <a:off x="1242812" y="1169966"/>
            <a:ext cx="7860245" cy="4418526"/>
          </a:xfrm>
          <a:prstGeom prst="rect">
            <a:avLst/>
          </a:prstGeom>
          <a:solidFill>
            <a:srgbClr val="F8F9FA">
              <a:alpha val="24000"/>
            </a:srgbClr>
          </a:solidFill>
          <a:ln>
            <a:noFill/>
          </a:ln>
          <a:effec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Famoso por su Chardonnay </a:t>
            </a:r>
            <a:r>
              <a:rPr lang="es-ES" altLang="en-US" sz="1700" dirty="0">
                <a:solidFill>
                  <a:srgbClr val="202124"/>
                </a:solidFill>
                <a:latin typeface="Arial" panose="020B0604020202020204" pitchFamily="34" charset="0"/>
                <a:cs typeface="Arial" panose="020B0604020202020204" pitchFamily="34" charset="0"/>
              </a:rPr>
              <a:t>mineral</a:t>
            </a: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y sin roble.  Todos los vinos son blancos, 100% Chardonnay, principalmente para exportación. </a:t>
            </a:r>
          </a:p>
          <a:p>
            <a:pPr defTabSz="914400" eaLnBrk="0" fontAlgn="base" hangingPunct="0">
              <a:spcBef>
                <a:spcPct val="0"/>
              </a:spcBef>
              <a:spcAft>
                <a:spcPct val="0"/>
              </a:spcAft>
            </a:pPr>
            <a:endParaRPr lang="es-ES" altLang="en-US" sz="1700" dirty="0">
              <a:solidFill>
                <a:srgbClr val="202124"/>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​​Las uvas se han cultivado aquí desde que los monjes iniciaron los primeros viñedos en el siglo XII. </a:t>
            </a:r>
          </a:p>
          <a:p>
            <a:pPr defTabSz="914400" eaLnBrk="0" fontAlgn="base" hangingPunct="0">
              <a:spcBef>
                <a:spcPct val="0"/>
              </a:spcBef>
              <a:spcAft>
                <a:spcPct val="0"/>
              </a:spcAft>
            </a:pPr>
            <a:endPar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1700" dirty="0">
                <a:solidFill>
                  <a:srgbClr val="202124"/>
                </a:solidFill>
                <a:latin typeface="Arial" panose="020B0604020202020204" pitchFamily="34" charset="0"/>
                <a:cs typeface="Arial" panose="020B0604020202020204" pitchFamily="34" charset="0"/>
              </a:rPr>
              <a:t>G</a:t>
            </a: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eográficamente separada del resto del distrito de Borgoña, (150 km al NO).  Más cerca de Champagne tanto en ubicación como en clima.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suelo dominante aquí se llama piedra caliza al igual que en Champagne.  Su textura blanca y calcárea es excelente para retener y reflejar el calor del sol, lo que ayuda a que las uvas maduren.</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7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7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Solo 25 comunas en un área 15 x 9 Km.  Tienen inviernos duros y fríos, heladas primaverales y veranos calurosos.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7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1700" dirty="0">
                <a:solidFill>
                  <a:srgbClr val="202124"/>
                </a:solidFill>
                <a:latin typeface="Arial" panose="020B0604020202020204" pitchFamily="34" charset="0"/>
                <a:cs typeface="Arial" panose="020B0604020202020204" pitchFamily="34" charset="0"/>
              </a:rPr>
              <a:t>AOC designado en 1938.  Hoy tiene 40 Premier </a:t>
            </a:r>
            <a:r>
              <a:rPr lang="es-ES" altLang="en-US" sz="1700" dirty="0" err="1">
                <a:solidFill>
                  <a:srgbClr val="202124"/>
                </a:solidFill>
                <a:latin typeface="Arial" panose="020B0604020202020204" pitchFamily="34" charset="0"/>
                <a:cs typeface="Arial" panose="020B0604020202020204" pitchFamily="34" charset="0"/>
              </a:rPr>
              <a:t>Cru</a:t>
            </a:r>
            <a:r>
              <a:rPr lang="es-ES" altLang="en-US" sz="1700" dirty="0">
                <a:solidFill>
                  <a:srgbClr val="202124"/>
                </a:solidFill>
                <a:latin typeface="Arial" panose="020B0604020202020204" pitchFamily="34" charset="0"/>
                <a:cs typeface="Arial" panose="020B0604020202020204" pitchFamily="34" charset="0"/>
              </a:rPr>
              <a:t> y 7 Grand </a:t>
            </a:r>
            <a:r>
              <a:rPr lang="es-ES" altLang="en-US" sz="1700" dirty="0" err="1">
                <a:solidFill>
                  <a:srgbClr val="202124"/>
                </a:solidFill>
                <a:latin typeface="Arial" panose="020B0604020202020204" pitchFamily="34" charset="0"/>
                <a:cs typeface="Arial" panose="020B0604020202020204" pitchFamily="34" charset="0"/>
              </a:rPr>
              <a:t>Cru</a:t>
            </a:r>
            <a:endParaRPr lang="es-ES" altLang="en-US" sz="1700" dirty="0">
              <a:solidFill>
                <a:srgbClr val="202124"/>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BE37CC-8041-368C-D828-AF29325C0871}"/>
              </a:ext>
            </a:extLst>
          </p:cNvPr>
          <p:cNvSpPr txBox="1"/>
          <p:nvPr/>
        </p:nvSpPr>
        <p:spPr>
          <a:xfrm>
            <a:off x="1242812" y="374576"/>
            <a:ext cx="8146848" cy="646331"/>
          </a:xfrm>
          <a:prstGeom prst="rect">
            <a:avLst/>
          </a:prstGeom>
          <a:noFill/>
        </p:spPr>
        <p:txBody>
          <a:bodyPr wrap="square" rtlCol="0">
            <a:spAutoFit/>
          </a:bodyPr>
          <a:lstStyle/>
          <a:p>
            <a:r>
              <a:rPr lang="es-PR" sz="3600" b="1" dirty="0">
                <a:solidFill>
                  <a:schemeClr val="accent6">
                    <a:lumMod val="75000"/>
                  </a:schemeClr>
                </a:solidFill>
                <a:latin typeface="Arial" panose="020B0604020202020204" pitchFamily="34" charset="0"/>
                <a:cs typeface="Arial" panose="020B0604020202020204" pitchFamily="34" charset="0"/>
              </a:rPr>
              <a:t>Chablis </a:t>
            </a:r>
            <a:r>
              <a:rPr lang="es-PR" sz="3200" dirty="0">
                <a:solidFill>
                  <a:schemeClr val="accent6">
                    <a:lumMod val="75000"/>
                  </a:schemeClr>
                </a:solidFill>
                <a:latin typeface="Arial" panose="020B0604020202020204" pitchFamily="34" charset="0"/>
                <a:cs typeface="Arial" panose="020B0604020202020204" pitchFamily="34" charset="0"/>
              </a:rPr>
              <a:t>- </a:t>
            </a:r>
            <a:endParaRPr lang="es-PR" sz="3600" u="sng" dirty="0">
              <a:solidFill>
                <a:srgbClr val="9E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976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2AD7-5A0E-3D41-BD23-A9BAFD6FAE26}"/>
              </a:ext>
            </a:extLst>
          </p:cNvPr>
          <p:cNvSpPr>
            <a:spLocks noGrp="1"/>
          </p:cNvSpPr>
          <p:nvPr>
            <p:ph type="title"/>
          </p:nvPr>
        </p:nvSpPr>
        <p:spPr>
          <a:xfrm>
            <a:off x="1923078" y="487605"/>
            <a:ext cx="5675150" cy="865619"/>
          </a:xfrm>
        </p:spPr>
        <p:txBody>
          <a:bodyPr/>
          <a:lstStyle/>
          <a:p>
            <a:r>
              <a:rPr lang="es-PR" dirty="0"/>
              <a:t>Introduccion a Chablis</a:t>
            </a:r>
          </a:p>
        </p:txBody>
      </p:sp>
      <p:sp>
        <p:nvSpPr>
          <p:cNvPr id="3" name="Content Placeholder 2">
            <a:extLst>
              <a:ext uri="{FF2B5EF4-FFF2-40B4-BE49-F238E27FC236}">
                <a16:creationId xmlns:a16="http://schemas.microsoft.com/office/drawing/2014/main" id="{7EFB9351-77AA-4E80-A90A-7793F8BBEE7C}"/>
              </a:ext>
            </a:extLst>
          </p:cNvPr>
          <p:cNvSpPr>
            <a:spLocks noGrp="1"/>
          </p:cNvSpPr>
          <p:nvPr>
            <p:ph idx="1"/>
          </p:nvPr>
        </p:nvSpPr>
        <p:spPr>
          <a:xfrm>
            <a:off x="83392" y="1695597"/>
            <a:ext cx="9804789" cy="4723579"/>
          </a:xfrm>
          <a:solidFill>
            <a:schemeClr val="bg1"/>
          </a:solidFill>
        </p:spPr>
        <p:txBody>
          <a:bodyPr>
            <a:normAutofit fontScale="92500" lnSpcReduction="20000"/>
          </a:bodyPr>
          <a:lstStyle/>
          <a:p>
            <a:r>
              <a:rPr lang="es-ES" dirty="0"/>
              <a:t>Chablis es una histórica ciudad y región productora de vino en el centro norte de Francia. </a:t>
            </a:r>
          </a:p>
          <a:p>
            <a:r>
              <a:rPr lang="es-ES" dirty="0"/>
              <a:t>Produce vinos blancos ligeros y secos famosos por su </a:t>
            </a:r>
            <a:r>
              <a:rPr lang="es-ES" dirty="0" err="1"/>
              <a:t>mineralidad</a:t>
            </a:r>
            <a:r>
              <a:rPr lang="es-ES" dirty="0"/>
              <a:t> pedernal y acidez crujiente. </a:t>
            </a:r>
          </a:p>
          <a:p>
            <a:r>
              <a:rPr lang="es-ES" dirty="0"/>
              <a:t>Los vinos AOC/AOP Chablis se elaboran exclusivamente a partir de la variedad de uva Chardonnay.</a:t>
            </a:r>
          </a:p>
          <a:p>
            <a:r>
              <a:rPr lang="es-ES" dirty="0"/>
              <a:t>Los vinos Chablis se elaboran en un estilo bastante diferente de los producidos en otras partes de Borgoña. Son más secos y frescos, en lugar de más pesados y ricos sabores. </a:t>
            </a:r>
          </a:p>
          <a:p>
            <a:r>
              <a:rPr lang="es-ES" dirty="0"/>
              <a:t>La mayoría de los Chablis básicos se fermentan y envejecen en acero inoxidable, con el uso de barricas de roble más comunes en vinos de nivel superior, aunque es más probable que se empleen barricas más grandes.</a:t>
            </a:r>
          </a:p>
          <a:p>
            <a:endParaRPr lang="es-ES" dirty="0"/>
          </a:p>
          <a:p>
            <a:endParaRPr lang="es-PR" dirty="0"/>
          </a:p>
        </p:txBody>
      </p:sp>
    </p:spTree>
    <p:extLst>
      <p:ext uri="{BB962C8B-B14F-4D97-AF65-F5344CB8AC3E}">
        <p14:creationId xmlns:p14="http://schemas.microsoft.com/office/powerpoint/2010/main" val="3653781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9F7B-9910-2D51-C81B-5C656CF3D21F}"/>
              </a:ext>
            </a:extLst>
          </p:cNvPr>
          <p:cNvSpPr>
            <a:spLocks noGrp="1"/>
          </p:cNvSpPr>
          <p:nvPr>
            <p:ph type="title"/>
          </p:nvPr>
        </p:nvSpPr>
        <p:spPr/>
        <p:txBody>
          <a:bodyPr/>
          <a:lstStyle/>
          <a:p>
            <a:r>
              <a:rPr lang="es-PR" dirty="0"/>
              <a:t>Historia</a:t>
            </a:r>
          </a:p>
        </p:txBody>
      </p:sp>
      <p:sp>
        <p:nvSpPr>
          <p:cNvPr id="3" name="Content Placeholder 2">
            <a:extLst>
              <a:ext uri="{FF2B5EF4-FFF2-40B4-BE49-F238E27FC236}">
                <a16:creationId xmlns:a16="http://schemas.microsoft.com/office/drawing/2014/main" id="{30383291-3728-2CB1-1B7A-0DED6ADD9753}"/>
              </a:ext>
            </a:extLst>
          </p:cNvPr>
          <p:cNvSpPr>
            <a:spLocks noGrp="1"/>
          </p:cNvSpPr>
          <p:nvPr>
            <p:ph idx="1"/>
          </p:nvPr>
        </p:nvSpPr>
        <p:spPr/>
        <p:txBody>
          <a:bodyPr>
            <a:normAutofit fontScale="92500" lnSpcReduction="10000"/>
          </a:bodyPr>
          <a:lstStyle/>
          <a:p>
            <a:r>
              <a:rPr lang="es-ES" dirty="0"/>
              <a:t>Durante la Edad Media, la Iglesia Católica, particularmente los monjes cistercienses, se convirtió en una gran influencia en el establecimiento del interés económico y comercial de la viticultura para la región.  La abadía de </a:t>
            </a:r>
            <a:r>
              <a:rPr lang="es-ES" dirty="0" err="1"/>
              <a:t>Pontigny</a:t>
            </a:r>
            <a:r>
              <a:rPr lang="es-ES" dirty="0"/>
              <a:t> fue fundada en 1114, y los monjes plantaron vides a lo largo del </a:t>
            </a:r>
            <a:r>
              <a:rPr lang="es-ES" dirty="0" err="1"/>
              <a:t>Serein</a:t>
            </a:r>
            <a:r>
              <a:rPr lang="es-ES" dirty="0"/>
              <a:t>.  </a:t>
            </a:r>
            <a:r>
              <a:rPr lang="es-ES" dirty="0" err="1"/>
              <a:t>Anséric</a:t>
            </a:r>
            <a:r>
              <a:rPr lang="es-ES" dirty="0"/>
              <a:t> de </a:t>
            </a:r>
            <a:r>
              <a:rPr lang="es-ES" dirty="0" err="1"/>
              <a:t>Montréal</a:t>
            </a:r>
            <a:r>
              <a:rPr lang="es-ES" dirty="0"/>
              <a:t> dio un viñedo en Chablis a la abadía en 1186. </a:t>
            </a:r>
          </a:p>
          <a:p>
            <a:r>
              <a:rPr lang="es-ES" dirty="0"/>
              <a:t> En 1245 el cronista </a:t>
            </a:r>
            <a:r>
              <a:rPr lang="es-ES" dirty="0" err="1"/>
              <a:t>Salimbene</a:t>
            </a:r>
            <a:r>
              <a:rPr lang="es-ES" dirty="0"/>
              <a:t> di Adam describió un vino Chablis.</a:t>
            </a:r>
          </a:p>
          <a:p>
            <a:r>
              <a:rPr lang="es-ES" dirty="0"/>
              <a:t>Chardonnay se cree que han sido plantados por primera vez en Chablis por los cistercienses de la abadía de </a:t>
            </a:r>
            <a:r>
              <a:rPr lang="es-ES" dirty="0" err="1"/>
              <a:t>Pontigny</a:t>
            </a:r>
            <a:r>
              <a:rPr lang="es-ES" dirty="0"/>
              <a:t> en el siglo 12, y desde allí se extendió hacia el sur al resto de la región de Borgoña. </a:t>
            </a:r>
            <a:endParaRPr lang="es-PR" dirty="0"/>
          </a:p>
        </p:txBody>
      </p:sp>
    </p:spTree>
    <p:extLst>
      <p:ext uri="{BB962C8B-B14F-4D97-AF65-F5344CB8AC3E}">
        <p14:creationId xmlns:p14="http://schemas.microsoft.com/office/powerpoint/2010/main" val="224898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B8249AAF-0113-FDEF-9E06-481CF19825CC}"/>
              </a:ext>
            </a:extLst>
          </p:cNvPr>
          <p:cNvSpPr txBox="1"/>
          <p:nvPr/>
        </p:nvSpPr>
        <p:spPr>
          <a:xfrm>
            <a:off x="1128512" y="666964"/>
            <a:ext cx="5871991" cy="584775"/>
          </a:xfrm>
          <a:prstGeom prst="rect">
            <a:avLst/>
          </a:prstGeom>
          <a:noFill/>
        </p:spPr>
        <p:txBody>
          <a:bodyPr wrap="square" rtlCol="0">
            <a:spAutoFit/>
          </a:bodyPr>
          <a:lstStyle/>
          <a:p>
            <a:r>
              <a:rPr lang="en-US" sz="3200" b="1" spc="-5" dirty="0">
                <a:solidFill>
                  <a:srgbClr val="960000"/>
                </a:solidFill>
                <a:latin typeface="Arial" panose="020B0604020202020204" pitchFamily="34" charset="0"/>
                <a:cs typeface="Arial" panose="020B0604020202020204" pitchFamily="34" charset="0"/>
              </a:rPr>
              <a:t>Historia </a:t>
            </a:r>
            <a:r>
              <a:rPr lang="es-PR" sz="3200" b="1" spc="-5" dirty="0">
                <a:solidFill>
                  <a:srgbClr val="960000"/>
                </a:solidFill>
                <a:latin typeface="Arial" panose="020B0604020202020204" pitchFamily="34" charset="0"/>
                <a:cs typeface="Arial" panose="020B0604020202020204" pitchFamily="34" charset="0"/>
              </a:rPr>
              <a:t>vinícola – Cote </a:t>
            </a:r>
            <a:r>
              <a:rPr lang="es-PR" sz="3200" b="1" spc="-5" dirty="0" err="1">
                <a:solidFill>
                  <a:srgbClr val="960000"/>
                </a:solidFill>
                <a:latin typeface="Arial" panose="020B0604020202020204" pitchFamily="34" charset="0"/>
                <a:cs typeface="Arial" panose="020B0604020202020204" pitchFamily="34" charset="0"/>
              </a:rPr>
              <a:t>d’Or</a:t>
            </a:r>
            <a:endParaRPr lang="es-PR" sz="3200" b="1" dirty="0">
              <a:solidFill>
                <a:srgbClr val="96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086FDB4-729F-FCA1-9F7B-24EFCB8489C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
                    </a14:imgEffect>
                    <a14:imgEffect>
                      <a14:brightnessContrast bright="6000"/>
                    </a14:imgEffect>
                  </a14:imgLayer>
                </a14:imgProps>
              </a:ext>
            </a:extLst>
          </a:blip>
          <a:stretch>
            <a:fillRect/>
          </a:stretch>
        </p:blipFill>
        <p:spPr>
          <a:xfrm>
            <a:off x="8651003" y="141896"/>
            <a:ext cx="1239871" cy="1333931"/>
          </a:xfrm>
          <a:prstGeom prst="rect">
            <a:avLst/>
          </a:prstGeom>
        </p:spPr>
      </p:pic>
      <p:sp>
        <p:nvSpPr>
          <p:cNvPr id="8" name="Rectangle 7">
            <a:extLst>
              <a:ext uri="{FF2B5EF4-FFF2-40B4-BE49-F238E27FC236}">
                <a16:creationId xmlns:a16="http://schemas.microsoft.com/office/drawing/2014/main" id="{41CC13BA-3451-C9C1-4068-650DF3342108}"/>
              </a:ext>
            </a:extLst>
          </p:cNvPr>
          <p:cNvSpPr>
            <a:spLocks noChangeArrowheads="1"/>
          </p:cNvSpPr>
          <p:nvPr/>
        </p:nvSpPr>
        <p:spPr bwMode="auto">
          <a:xfrm>
            <a:off x="1317624" y="1797633"/>
            <a:ext cx="7953314" cy="617486"/>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vid se cultiva aquí desde la antigüedad, y luego por las órdenes religiosas, los duques de Borgoña</a:t>
            </a:r>
            <a:r>
              <a:rPr lang="es-ES" altLang="en-US" sz="2100" dirty="0">
                <a:solidFill>
                  <a:srgbClr val="202124"/>
                </a:solidFill>
                <a:latin typeface="Arial" panose="020B0604020202020204" pitchFamily="34" charset="0"/>
                <a:cs typeface="Arial" panose="020B0604020202020204" pitchFamily="34" charset="0"/>
              </a:rPr>
              <a:t> y </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comerciantes de vino.</a:t>
            </a:r>
            <a:endParaRPr lang="es-ES" altLang="en-US" dirty="0">
              <a:solidFill>
                <a:srgbClr val="202124"/>
              </a:solidFill>
              <a:latin typeface="inherit"/>
            </a:endParaRPr>
          </a:p>
        </p:txBody>
      </p:sp>
      <p:sp>
        <p:nvSpPr>
          <p:cNvPr id="9" name="Rectangle 8">
            <a:extLst>
              <a:ext uri="{FF2B5EF4-FFF2-40B4-BE49-F238E27FC236}">
                <a16:creationId xmlns:a16="http://schemas.microsoft.com/office/drawing/2014/main" id="{92F01766-0013-7193-0872-06AB24D8D04F}"/>
              </a:ext>
            </a:extLst>
          </p:cNvPr>
          <p:cNvSpPr>
            <a:spLocks noChangeArrowheads="1"/>
          </p:cNvSpPr>
          <p:nvPr/>
        </p:nvSpPr>
        <p:spPr bwMode="auto">
          <a:xfrm>
            <a:off x="1317624" y="2746126"/>
            <a:ext cx="7953314" cy="940651"/>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 </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 elaboración del vino data de los romanos en el </a:t>
            </a:r>
            <a:r>
              <a:rPr kumimoji="0" lang="es-ES" altLang="en-US" sz="21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siglo I</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pero fueron los </a:t>
            </a:r>
            <a:r>
              <a:rPr kumimoji="0" lang="es-ES" altLang="en-US" sz="21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monjes Benedictinos </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que establecieron los viñedos en la Edad Media.  </a:t>
            </a:r>
            <a:r>
              <a:rPr kumimoji="0" lang="es-ES" altLang="en-US" sz="21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Referencia al Chardonnay en 1330 en Clos de </a:t>
            </a:r>
            <a:r>
              <a:rPr kumimoji="0" lang="es-ES" altLang="en-US" sz="2100" b="0" i="0" u="none" strike="noStrike" cap="none" normalizeH="0" baseline="0" dirty="0" err="1">
                <a:ln>
                  <a:noFill/>
                </a:ln>
                <a:solidFill>
                  <a:srgbClr val="202124"/>
                </a:solidFill>
                <a:effectLst/>
                <a:latin typeface="Arial Narrow" panose="020B0606020202030204" pitchFamily="34" charset="0"/>
                <a:cs typeface="Arial" panose="020B0604020202020204" pitchFamily="34" charset="0"/>
              </a:rPr>
              <a:t>Vougeot</a:t>
            </a:r>
            <a:r>
              <a:rPr kumimoji="0" lang="es-ES" altLang="en-US" sz="2100" b="0" i="0" u="none" strike="noStrike" cap="none" normalizeH="0" baseline="0" dirty="0">
                <a:ln>
                  <a:noFill/>
                </a:ln>
                <a:solidFill>
                  <a:srgbClr val="202124"/>
                </a:solidFill>
                <a:effectLst/>
                <a:latin typeface="Arial Narrow" panose="020B0606020202030204" pitchFamily="34" charset="0"/>
                <a:cs typeface="Arial" panose="020B0604020202020204" pitchFamily="34" charset="0"/>
              </a:rPr>
              <a:t>.</a:t>
            </a:r>
            <a:endParaRPr lang="es-ES" altLang="en-US" dirty="0">
              <a:solidFill>
                <a:srgbClr val="202124"/>
              </a:solidFill>
              <a:latin typeface="inherit"/>
            </a:endParaRPr>
          </a:p>
        </p:txBody>
      </p:sp>
      <p:sp>
        <p:nvSpPr>
          <p:cNvPr id="10" name="Rectangle 9">
            <a:extLst>
              <a:ext uri="{FF2B5EF4-FFF2-40B4-BE49-F238E27FC236}">
                <a16:creationId xmlns:a16="http://schemas.microsoft.com/office/drawing/2014/main" id="{123BD371-572A-6838-E658-6648CD33BDCA}"/>
              </a:ext>
            </a:extLst>
          </p:cNvPr>
          <p:cNvSpPr>
            <a:spLocks noChangeArrowheads="1"/>
          </p:cNvSpPr>
          <p:nvPr/>
        </p:nvSpPr>
        <p:spPr bwMode="auto">
          <a:xfrm>
            <a:off x="1317624" y="5279749"/>
            <a:ext cx="7953314" cy="617486"/>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a:t>
            </a:r>
            <a:r>
              <a:rPr lang="es-ES" altLang="en-US" sz="2100" dirty="0">
                <a:solidFill>
                  <a:srgbClr val="202124"/>
                </a:solidFill>
                <a:latin typeface="Arial" panose="020B0604020202020204" pitchFamily="34" charset="0"/>
                <a:cs typeface="Arial" panose="020B0604020202020204" pitchFamily="34" charset="0"/>
              </a:rPr>
              <a:t> Los </a:t>
            </a:r>
            <a:r>
              <a:rPr lang="es-ES" altLang="en-US" sz="2100" b="1" dirty="0">
                <a:solidFill>
                  <a:srgbClr val="202124"/>
                </a:solidFill>
                <a:latin typeface="Arial" panose="020B0604020202020204" pitchFamily="34" charset="0"/>
                <a:cs typeface="Arial" panose="020B0604020202020204" pitchFamily="34" charset="0"/>
              </a:rPr>
              <a:t>Duques</a:t>
            </a:r>
            <a:r>
              <a:rPr lang="es-ES" altLang="en-US" sz="2100" dirty="0">
                <a:solidFill>
                  <a:srgbClr val="202124"/>
                </a:solidFill>
                <a:latin typeface="Arial" panose="020B0604020202020204" pitchFamily="34" charset="0"/>
                <a:cs typeface="Arial" panose="020B0604020202020204" pitchFamily="34" charset="0"/>
              </a:rPr>
              <a:t> de Borgoña sirvieron de promotores de estos vinos, ante nobles, reyes y papas.</a:t>
            </a:r>
            <a:endParaRPr lang="es-ES" altLang="en-US" dirty="0">
              <a:solidFill>
                <a:srgbClr val="202124"/>
              </a:solidFill>
              <a:latin typeface="inherit"/>
            </a:endParaRPr>
          </a:p>
        </p:txBody>
      </p:sp>
      <p:sp>
        <p:nvSpPr>
          <p:cNvPr id="11" name="Rectangle 10">
            <a:extLst>
              <a:ext uri="{FF2B5EF4-FFF2-40B4-BE49-F238E27FC236}">
                <a16:creationId xmlns:a16="http://schemas.microsoft.com/office/drawing/2014/main" id="{E26376DE-A4DC-A1F2-850E-C1C945A63ED2}"/>
              </a:ext>
            </a:extLst>
          </p:cNvPr>
          <p:cNvSpPr>
            <a:spLocks noChangeArrowheads="1"/>
          </p:cNvSpPr>
          <p:nvPr/>
        </p:nvSpPr>
        <p:spPr bwMode="auto">
          <a:xfrm>
            <a:off x="1317624" y="6157346"/>
            <a:ext cx="7953314" cy="1217650"/>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a:t>
            </a:r>
            <a:r>
              <a:rPr lang="en-US" sz="2100" b="0" i="0" dirty="0">
                <a:solidFill>
                  <a:srgbClr val="202122"/>
                </a:solidFill>
                <a:effectLst/>
                <a:latin typeface="Arial" panose="020B0604020202020204" pitchFamily="34" charset="0"/>
                <a:cs typeface="Arial" panose="020B0604020202020204" pitchFamily="34" charset="0"/>
              </a:rPr>
              <a:t> La </a:t>
            </a:r>
            <a:r>
              <a:rPr lang="en-US" sz="2100" dirty="0" err="1">
                <a:solidFill>
                  <a:srgbClr val="202122"/>
                </a:solidFill>
                <a:latin typeface="Arial" panose="020B0604020202020204" pitchFamily="34" charset="0"/>
                <a:cs typeface="Arial" panose="020B0604020202020204" pitchFamily="34" charset="0"/>
              </a:rPr>
              <a:t>Revolucion</a:t>
            </a:r>
            <a:r>
              <a:rPr lang="en-US" sz="2100" dirty="0">
                <a:solidFill>
                  <a:srgbClr val="202122"/>
                </a:solidFill>
                <a:latin typeface="Arial" panose="020B0604020202020204" pitchFamily="34" charset="0"/>
                <a:cs typeface="Arial" panose="020B0604020202020204" pitchFamily="34" charset="0"/>
              </a:rPr>
              <a:t> </a:t>
            </a:r>
            <a:r>
              <a:rPr lang="en-US" sz="2100" dirty="0" err="1">
                <a:solidFill>
                  <a:srgbClr val="202122"/>
                </a:solidFill>
                <a:latin typeface="Arial" panose="020B0604020202020204" pitchFamily="34" charset="0"/>
                <a:cs typeface="Arial" panose="020B0604020202020204" pitchFamily="34" charset="0"/>
              </a:rPr>
              <a:t>Francesa</a:t>
            </a:r>
            <a:r>
              <a:rPr lang="en-US" sz="2100" dirty="0">
                <a:solidFill>
                  <a:srgbClr val="202122"/>
                </a:solidFill>
                <a:latin typeface="Arial" panose="020B0604020202020204" pitchFamily="34" charset="0"/>
                <a:cs typeface="Arial" panose="020B0604020202020204" pitchFamily="34" charset="0"/>
              </a:rPr>
              <a:t> </a:t>
            </a:r>
            <a:r>
              <a:rPr lang="en-US" sz="2100" dirty="0" err="1">
                <a:solidFill>
                  <a:srgbClr val="202122"/>
                </a:solidFill>
                <a:latin typeface="Arial" panose="020B0604020202020204" pitchFamily="34" charset="0"/>
                <a:cs typeface="Arial" panose="020B0604020202020204" pitchFamily="34" charset="0"/>
              </a:rPr>
              <a:t>confisco</a:t>
            </a:r>
            <a:r>
              <a:rPr lang="en-US" sz="2100" dirty="0">
                <a:solidFill>
                  <a:srgbClr val="202122"/>
                </a:solidFill>
                <a:latin typeface="Arial" panose="020B0604020202020204" pitchFamily="34" charset="0"/>
                <a:cs typeface="Arial" panose="020B0604020202020204" pitchFamily="34" charset="0"/>
              </a:rPr>
              <a:t>, </a:t>
            </a:r>
            <a:r>
              <a:rPr lang="en-US" sz="2100" dirty="0" err="1">
                <a:solidFill>
                  <a:srgbClr val="202122"/>
                </a:solidFill>
                <a:latin typeface="Arial" panose="020B0604020202020204" pitchFamily="34" charset="0"/>
                <a:cs typeface="Arial" panose="020B0604020202020204" pitchFamily="34" charset="0"/>
              </a:rPr>
              <a:t>dividio</a:t>
            </a:r>
            <a:r>
              <a:rPr lang="en-US" sz="2100" dirty="0">
                <a:solidFill>
                  <a:srgbClr val="202122"/>
                </a:solidFill>
                <a:latin typeface="Arial" panose="020B0604020202020204" pitchFamily="34" charset="0"/>
                <a:cs typeface="Arial" panose="020B0604020202020204" pitchFamily="34" charset="0"/>
              </a:rPr>
              <a:t> y </a:t>
            </a:r>
            <a:r>
              <a:rPr lang="en-US" sz="2100" b="1" dirty="0" err="1">
                <a:solidFill>
                  <a:srgbClr val="202122"/>
                </a:solidFill>
                <a:latin typeface="Arial" panose="020B0604020202020204" pitchFamily="34" charset="0"/>
                <a:cs typeface="Arial" panose="020B0604020202020204" pitchFamily="34" charset="0"/>
              </a:rPr>
              <a:t>redistribuyo</a:t>
            </a:r>
            <a:r>
              <a:rPr lang="en-US" sz="2100" b="1" dirty="0">
                <a:solidFill>
                  <a:srgbClr val="202122"/>
                </a:solidFill>
                <a:latin typeface="Arial" panose="020B0604020202020204" pitchFamily="34" charset="0"/>
                <a:cs typeface="Arial" panose="020B0604020202020204" pitchFamily="34" charset="0"/>
              </a:rPr>
              <a:t> tierras </a:t>
            </a:r>
            <a:r>
              <a:rPr lang="en-US" sz="2100" dirty="0">
                <a:solidFill>
                  <a:srgbClr val="202122"/>
                </a:solidFill>
                <a:latin typeface="Arial" panose="020B0604020202020204" pitchFamily="34" charset="0"/>
                <a:cs typeface="Arial" panose="020B0604020202020204" pitchFamily="34" charset="0"/>
              </a:rPr>
              <a:t>a los campesinos.  C</a:t>
            </a:r>
            <a:r>
              <a:rPr lang="en-US" sz="2100" b="0" i="0" dirty="0">
                <a:solidFill>
                  <a:srgbClr val="202122"/>
                </a:solidFill>
                <a:effectLst/>
                <a:latin typeface="Arial" panose="020B0604020202020204" pitchFamily="34" charset="0"/>
                <a:cs typeface="Arial" panose="020B0604020202020204" pitchFamily="34" charset="0"/>
              </a:rPr>
              <a:t>ôte-d’Or es uno de los 83 </a:t>
            </a:r>
            <a:r>
              <a:rPr lang="en-US" sz="2100" b="0" i="0" dirty="0" err="1">
                <a:solidFill>
                  <a:srgbClr val="202122"/>
                </a:solidFill>
                <a:effectLst/>
                <a:latin typeface="Arial" panose="020B0604020202020204" pitchFamily="34" charset="0"/>
                <a:cs typeface="Arial" panose="020B0604020202020204" pitchFamily="34" charset="0"/>
              </a:rPr>
              <a:t>departamentos</a:t>
            </a:r>
            <a:r>
              <a:rPr lang="en-US" sz="2100" b="0" i="0" dirty="0">
                <a:solidFill>
                  <a:srgbClr val="202122"/>
                </a:solidFill>
                <a:effectLst/>
                <a:latin typeface="Arial" panose="020B0604020202020204" pitchFamily="34" charset="0"/>
                <a:cs typeface="Arial" panose="020B0604020202020204" pitchFamily="34" charset="0"/>
              </a:rPr>
              <a:t> </a:t>
            </a:r>
            <a:r>
              <a:rPr lang="en-US" sz="2100" b="0" i="0" dirty="0" err="1">
                <a:solidFill>
                  <a:srgbClr val="202122"/>
                </a:solidFill>
                <a:effectLst/>
                <a:latin typeface="Arial" panose="020B0604020202020204" pitchFamily="34" charset="0"/>
                <a:cs typeface="Arial" panose="020B0604020202020204" pitchFamily="34" charset="0"/>
              </a:rPr>
              <a:t>originales</a:t>
            </a:r>
            <a:r>
              <a:rPr lang="en-US" sz="2100" b="0" i="0" dirty="0">
                <a:solidFill>
                  <a:srgbClr val="202122"/>
                </a:solidFill>
                <a:effectLst/>
                <a:latin typeface="Arial" panose="020B0604020202020204" pitchFamily="34" charset="0"/>
                <a:cs typeface="Arial" panose="020B0604020202020204" pitchFamily="34" charset="0"/>
              </a:rPr>
              <a:t> </a:t>
            </a:r>
            <a:r>
              <a:rPr lang="en-US" sz="2100" b="0" i="0" dirty="0" err="1">
                <a:solidFill>
                  <a:srgbClr val="202122"/>
                </a:solidFill>
                <a:effectLst/>
                <a:latin typeface="Arial" panose="020B0604020202020204" pitchFamily="34" charset="0"/>
                <a:cs typeface="Arial" panose="020B0604020202020204" pitchFamily="34" charset="0"/>
              </a:rPr>
              <a:t>creados</a:t>
            </a:r>
            <a:r>
              <a:rPr lang="en-US" sz="2100" b="0" i="0" dirty="0">
                <a:solidFill>
                  <a:srgbClr val="202122"/>
                </a:solidFill>
                <a:effectLst/>
                <a:latin typeface="Arial" panose="020B0604020202020204" pitchFamily="34" charset="0"/>
                <a:cs typeface="Arial" panose="020B0604020202020204" pitchFamily="34" charset="0"/>
              </a:rPr>
              <a:t> </a:t>
            </a:r>
            <a:r>
              <a:rPr lang="en-US" sz="2100" b="0" i="0" dirty="0" err="1">
                <a:solidFill>
                  <a:srgbClr val="202122"/>
                </a:solidFill>
                <a:effectLst/>
                <a:latin typeface="Arial" panose="020B0604020202020204" pitchFamily="34" charset="0"/>
                <a:cs typeface="Arial" panose="020B0604020202020204" pitchFamily="34" charset="0"/>
              </a:rPr>
              <a:t>durante</a:t>
            </a:r>
            <a:r>
              <a:rPr lang="en-US" sz="2100" b="0" i="0" dirty="0">
                <a:solidFill>
                  <a:srgbClr val="202122"/>
                </a:solidFill>
                <a:effectLst/>
                <a:latin typeface="Arial" panose="020B0604020202020204" pitchFamily="34" charset="0"/>
                <a:cs typeface="Arial" panose="020B0604020202020204" pitchFamily="34" charset="0"/>
              </a:rPr>
              <a:t> la </a:t>
            </a:r>
            <a:r>
              <a:rPr lang="en-US" sz="2100" dirty="0" err="1">
                <a:solidFill>
                  <a:srgbClr val="202122"/>
                </a:solidFill>
                <a:latin typeface="Arial" panose="020B0604020202020204" pitchFamily="34" charset="0"/>
                <a:cs typeface="Arial" panose="020B0604020202020204" pitchFamily="34" charset="0"/>
              </a:rPr>
              <a:t>R</a:t>
            </a:r>
            <a:r>
              <a:rPr lang="en-US" sz="2100" b="0" i="0" dirty="0" err="1">
                <a:solidFill>
                  <a:srgbClr val="202122"/>
                </a:solidFill>
                <a:effectLst/>
                <a:latin typeface="Arial" panose="020B0604020202020204" pitchFamily="34" charset="0"/>
                <a:cs typeface="Arial" panose="020B0604020202020204" pitchFamily="34" charset="0"/>
              </a:rPr>
              <a:t>evolucion</a:t>
            </a:r>
            <a:r>
              <a:rPr lang="en-US" sz="2100" b="0" i="0" dirty="0">
                <a:solidFill>
                  <a:srgbClr val="202122"/>
                </a:solidFill>
                <a:effectLst/>
                <a:latin typeface="Arial" panose="020B0604020202020204" pitchFamily="34" charset="0"/>
                <a:cs typeface="Arial" panose="020B0604020202020204" pitchFamily="34" charset="0"/>
              </a:rPr>
              <a:t> (</a:t>
            </a:r>
            <a:r>
              <a:rPr lang="en-US" sz="2100" b="0" i="0" dirty="0" err="1">
                <a:solidFill>
                  <a:srgbClr val="202122"/>
                </a:solidFill>
                <a:effectLst/>
                <a:latin typeface="Arial" panose="020B0604020202020204" pitchFamily="34" charset="0"/>
                <a:cs typeface="Arial" panose="020B0604020202020204" pitchFamily="34" charset="0"/>
              </a:rPr>
              <a:t>marzo</a:t>
            </a:r>
            <a:r>
              <a:rPr lang="en-US" sz="2100" b="0" i="0" dirty="0">
                <a:solidFill>
                  <a:srgbClr val="202122"/>
                </a:solidFill>
                <a:effectLst/>
                <a:latin typeface="Arial" panose="020B0604020202020204" pitchFamily="34" charset="0"/>
                <a:cs typeface="Arial" panose="020B0604020202020204" pitchFamily="34" charset="0"/>
              </a:rPr>
              <a:t> 4 de 1790).  </a:t>
            </a:r>
            <a:endParaRPr lang="es-ES" altLang="en-US" sz="2100" dirty="0">
              <a:solidFill>
                <a:srgbClr val="202124"/>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dirty="0">
              <a:solidFill>
                <a:srgbClr val="202124"/>
              </a:solidFill>
              <a:latin typeface="inherit"/>
            </a:endParaRPr>
          </a:p>
        </p:txBody>
      </p:sp>
      <p:sp>
        <p:nvSpPr>
          <p:cNvPr id="4" name="Rectangle 3">
            <a:extLst>
              <a:ext uri="{FF2B5EF4-FFF2-40B4-BE49-F238E27FC236}">
                <a16:creationId xmlns:a16="http://schemas.microsoft.com/office/drawing/2014/main" id="{9DB2D05F-A305-781F-8B9E-4B7D604AAB85}"/>
              </a:ext>
            </a:extLst>
          </p:cNvPr>
          <p:cNvSpPr>
            <a:spLocks noChangeArrowheads="1"/>
          </p:cNvSpPr>
          <p:nvPr/>
        </p:nvSpPr>
        <p:spPr bwMode="auto">
          <a:xfrm>
            <a:off x="1317624" y="4008091"/>
            <a:ext cx="7814801" cy="909874"/>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lvl="0" defTabSz="914400" eaLnBrk="0" fontAlgn="base" hangingPunct="0">
              <a:spcBef>
                <a:spcPct val="0"/>
              </a:spcBef>
              <a:spcAft>
                <a:spcPct val="0"/>
              </a:spcAft>
            </a:pPr>
            <a:r>
              <a:rPr lang="es-ES" sz="2100" dirty="0">
                <a:latin typeface="Arial" panose="020B0604020202020204" pitchFamily="34" charset="0"/>
                <a:cs typeface="Arial" panose="020B0604020202020204" pitchFamily="34" charset="0"/>
              </a:rPr>
              <a:t>●</a:t>
            </a:r>
            <a:r>
              <a:rPr lang="es-ES" altLang="en-US" sz="2100" dirty="0">
                <a:solidFill>
                  <a:srgbClr val="202124"/>
                </a:solidFill>
                <a:latin typeface="Arial" panose="020B0604020202020204" pitchFamily="34" charset="0"/>
                <a:cs typeface="Arial" panose="020B0604020202020204" pitchFamily="34" charset="0"/>
              </a:rPr>
              <a:t> </a:t>
            </a:r>
            <a:r>
              <a:rPr lang="es-ES" altLang="en-US" sz="2000" dirty="0">
                <a:solidFill>
                  <a:srgbClr val="202124"/>
                </a:solidFill>
                <a:latin typeface="Arial" panose="020B0604020202020204" pitchFamily="34" charset="0"/>
                <a:cs typeface="Arial" panose="020B0604020202020204" pitchFamily="34" charset="0"/>
              </a:rPr>
              <a:t>La delimitación de los viñedos fue determinada por los monjes en la edad media, no por quien es dueño ahora.</a:t>
            </a:r>
            <a:endParaRPr lang="es-ES" altLang="en-US" sz="1100" dirty="0">
              <a:solidFill>
                <a:srgbClr val="202124"/>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s-ES" altLang="en-US" sz="2000" dirty="0">
                <a:solidFill>
                  <a:srgbClr val="202124"/>
                </a:solidFill>
                <a:latin typeface="Arial Narrow" panose="020B0606020202030204" pitchFamily="34" charset="0"/>
                <a:cs typeface="Arial" panose="020B0604020202020204" pitchFamily="34" charset="0"/>
              </a:rPr>
              <a:t>Ej. Clos de </a:t>
            </a:r>
            <a:r>
              <a:rPr lang="es-ES" altLang="en-US" sz="2000" dirty="0" err="1">
                <a:solidFill>
                  <a:srgbClr val="202124"/>
                </a:solidFill>
                <a:latin typeface="Arial Narrow" panose="020B0606020202030204" pitchFamily="34" charset="0"/>
                <a:cs typeface="Arial" panose="020B0604020202020204" pitchFamily="34" charset="0"/>
              </a:rPr>
              <a:t>Vougeut</a:t>
            </a:r>
            <a:r>
              <a:rPr lang="es-ES" altLang="en-US" sz="2000" dirty="0">
                <a:solidFill>
                  <a:srgbClr val="202124"/>
                </a:solidFill>
                <a:latin typeface="Arial Narrow" panose="020B0606020202030204" pitchFamily="34" charset="0"/>
                <a:cs typeface="Arial" panose="020B0604020202020204" pitchFamily="34" charset="0"/>
              </a:rPr>
              <a:t> (50 ha.) son 8 dueños – cada uno hace su vino.</a:t>
            </a:r>
            <a:endParaRPr lang="es-ES" altLang="en-US" sz="1600" dirty="0">
              <a:solidFill>
                <a:srgbClr val="202124"/>
              </a:solidFill>
              <a:latin typeface="inherit"/>
            </a:endParaRPr>
          </a:p>
        </p:txBody>
      </p:sp>
    </p:spTree>
    <p:extLst>
      <p:ext uri="{BB962C8B-B14F-4D97-AF65-F5344CB8AC3E}">
        <p14:creationId xmlns:p14="http://schemas.microsoft.com/office/powerpoint/2010/main" val="220830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9F7B-9910-2D51-C81B-5C656CF3D21F}"/>
              </a:ext>
            </a:extLst>
          </p:cNvPr>
          <p:cNvSpPr>
            <a:spLocks noGrp="1"/>
          </p:cNvSpPr>
          <p:nvPr>
            <p:ph type="title"/>
          </p:nvPr>
        </p:nvSpPr>
        <p:spPr/>
        <p:txBody>
          <a:bodyPr/>
          <a:lstStyle/>
          <a:p>
            <a:r>
              <a:rPr lang="es-PR" dirty="0"/>
              <a:t>Historia</a:t>
            </a:r>
          </a:p>
        </p:txBody>
      </p:sp>
      <p:sp>
        <p:nvSpPr>
          <p:cNvPr id="3" name="Content Placeholder 2">
            <a:extLst>
              <a:ext uri="{FF2B5EF4-FFF2-40B4-BE49-F238E27FC236}">
                <a16:creationId xmlns:a16="http://schemas.microsoft.com/office/drawing/2014/main" id="{30383291-3728-2CB1-1B7A-0DED6ADD9753}"/>
              </a:ext>
            </a:extLst>
          </p:cNvPr>
          <p:cNvSpPr>
            <a:spLocks noGrp="1"/>
          </p:cNvSpPr>
          <p:nvPr>
            <p:ph idx="1"/>
          </p:nvPr>
        </p:nvSpPr>
        <p:spPr/>
        <p:txBody>
          <a:bodyPr>
            <a:normAutofit lnSpcReduction="10000"/>
          </a:bodyPr>
          <a:lstStyle/>
          <a:p>
            <a:r>
              <a:rPr lang="es-ES" dirty="0"/>
              <a:t>El río </a:t>
            </a:r>
            <a:r>
              <a:rPr lang="es-ES" dirty="0" err="1"/>
              <a:t>Seine</a:t>
            </a:r>
            <a:r>
              <a:rPr lang="es-ES" dirty="0"/>
              <a:t>, fácilmente accesible a través del cercano río Yonne, dio a los productores de vino de Chablis un casi monopolio en el lucrativo mercado parisino</a:t>
            </a:r>
          </a:p>
          <a:p>
            <a:r>
              <a:rPr lang="es-ES" dirty="0"/>
              <a:t>En el siglo 17, los ingleses descubrieron el vino y comenzaron a importar grandes volúmenes.  </a:t>
            </a:r>
          </a:p>
          <a:p>
            <a:r>
              <a:rPr lang="es-ES" dirty="0"/>
              <a:t>En el siglo 19 había casi 40.000 hectáreas (98.840 acres) de vides plantadas en Chablis con viñedos que se extienden desde la ciudad de Chablis a </a:t>
            </a:r>
            <a:r>
              <a:rPr lang="es-ES" dirty="0" err="1"/>
              <a:t>Joigny</a:t>
            </a:r>
            <a:r>
              <a:rPr lang="es-ES" dirty="0"/>
              <a:t> y </a:t>
            </a:r>
            <a:r>
              <a:rPr lang="es-ES" dirty="0" err="1"/>
              <a:t>Sens</a:t>
            </a:r>
            <a:r>
              <a:rPr lang="es-ES" dirty="0"/>
              <a:t> a lo largo del Yonne. Algunos productores de champán utilizaron Chablis como base para un vino base espumoso. </a:t>
            </a:r>
          </a:p>
        </p:txBody>
      </p:sp>
    </p:spTree>
    <p:extLst>
      <p:ext uri="{BB962C8B-B14F-4D97-AF65-F5344CB8AC3E}">
        <p14:creationId xmlns:p14="http://schemas.microsoft.com/office/powerpoint/2010/main" val="47988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9F7B-9910-2D51-C81B-5C656CF3D21F}"/>
              </a:ext>
            </a:extLst>
          </p:cNvPr>
          <p:cNvSpPr>
            <a:spLocks noGrp="1"/>
          </p:cNvSpPr>
          <p:nvPr>
            <p:ph type="title"/>
          </p:nvPr>
        </p:nvSpPr>
        <p:spPr/>
        <p:txBody>
          <a:bodyPr/>
          <a:lstStyle/>
          <a:p>
            <a:r>
              <a:rPr lang="es-PR" dirty="0"/>
              <a:t>Historia</a:t>
            </a:r>
          </a:p>
        </p:txBody>
      </p:sp>
      <p:sp>
        <p:nvSpPr>
          <p:cNvPr id="3" name="Content Placeholder 2">
            <a:extLst>
              <a:ext uri="{FF2B5EF4-FFF2-40B4-BE49-F238E27FC236}">
                <a16:creationId xmlns:a16="http://schemas.microsoft.com/office/drawing/2014/main" id="{30383291-3728-2CB1-1B7A-0DED6ADD9753}"/>
              </a:ext>
            </a:extLst>
          </p:cNvPr>
          <p:cNvSpPr>
            <a:spLocks noGrp="1"/>
          </p:cNvSpPr>
          <p:nvPr>
            <p:ph idx="1"/>
          </p:nvPr>
        </p:nvSpPr>
        <p:spPr/>
        <p:txBody>
          <a:bodyPr>
            <a:normAutofit fontScale="92500" lnSpcReduction="10000"/>
          </a:bodyPr>
          <a:lstStyle/>
          <a:p>
            <a:r>
              <a:rPr lang="es-ES" dirty="0"/>
              <a:t>El final del siglo 19 fue un momento difícil para los cultivadores de Chablis. En primer lugar, con los nuevos sistemas ferroviarios que unían todas las partes del país con París, había vino barato de las regiones del </a:t>
            </a:r>
            <a:r>
              <a:rPr lang="es-ES" dirty="0" err="1"/>
              <a:t>Midi</a:t>
            </a:r>
            <a:r>
              <a:rPr lang="es-ES" dirty="0"/>
              <a:t> que socavaban Chablis. Los viñedos fueron afectados por el </a:t>
            </a:r>
            <a:r>
              <a:rPr lang="es-ES" dirty="0" err="1"/>
              <a:t>oidio</a:t>
            </a:r>
            <a:r>
              <a:rPr lang="es-ES" dirty="0"/>
              <a:t> desde 1886, y luego por la filoxera desde 1887. La sustitución efectiva de las cepas para contrarrestar la filoxera llevó unos 15 años.</a:t>
            </a:r>
            <a:endParaRPr lang="es-PR" dirty="0"/>
          </a:p>
          <a:p>
            <a:r>
              <a:rPr lang="es-ES" dirty="0"/>
              <a:t>Muchos productores de Chablis abandonaron la vinificación, la superficie en la región disminuyó constantemente durante gran parte del siglo 20. En la década de 1950 sólo había 500 hectáreas (1.235 acres) de vides plantadas en Chablis. </a:t>
            </a:r>
          </a:p>
          <a:p>
            <a:endParaRPr lang="es-ES" dirty="0"/>
          </a:p>
          <a:p>
            <a:endParaRPr lang="es-PR" dirty="0"/>
          </a:p>
          <a:p>
            <a:endParaRPr lang="es-PR" dirty="0"/>
          </a:p>
        </p:txBody>
      </p:sp>
    </p:spTree>
    <p:extLst>
      <p:ext uri="{BB962C8B-B14F-4D97-AF65-F5344CB8AC3E}">
        <p14:creationId xmlns:p14="http://schemas.microsoft.com/office/powerpoint/2010/main" val="3078304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3802-381E-60D9-88E8-EB5B676FFAA9}"/>
              </a:ext>
            </a:extLst>
          </p:cNvPr>
          <p:cNvSpPr>
            <a:spLocks noGrp="1"/>
          </p:cNvSpPr>
          <p:nvPr>
            <p:ph type="title"/>
          </p:nvPr>
        </p:nvSpPr>
        <p:spPr/>
        <p:txBody>
          <a:bodyPr/>
          <a:lstStyle/>
          <a:p>
            <a:r>
              <a:rPr lang="es-PR" dirty="0"/>
              <a:t>Chablis en cifras</a:t>
            </a:r>
          </a:p>
        </p:txBody>
      </p:sp>
      <p:sp>
        <p:nvSpPr>
          <p:cNvPr id="3" name="Content Placeholder 2">
            <a:extLst>
              <a:ext uri="{FF2B5EF4-FFF2-40B4-BE49-F238E27FC236}">
                <a16:creationId xmlns:a16="http://schemas.microsoft.com/office/drawing/2014/main" id="{C2F7E053-FE17-E8E8-69C3-0D494DABAAD5}"/>
              </a:ext>
            </a:extLst>
          </p:cNvPr>
          <p:cNvSpPr>
            <a:spLocks noGrp="1"/>
          </p:cNvSpPr>
          <p:nvPr>
            <p:ph idx="1"/>
          </p:nvPr>
        </p:nvSpPr>
        <p:spPr/>
        <p:txBody>
          <a:bodyPr>
            <a:normAutofit fontScale="85000" lnSpcReduction="10000"/>
          </a:bodyPr>
          <a:lstStyle/>
          <a:p>
            <a:r>
              <a:rPr lang="es-ES" dirty="0"/>
              <a:t>Según el presidente de la organización de productores de Chablis, la producción de Chablis 2021 está en un mínimo histórico de 2.5 kilolitros por hectárea, con una producción total de aproximadamente 15,000-17,000 kilolitros, la mitad de la producción promedio en años anteriores (la producción promedio en años anteriores fue de 32,000-34,000 kilolitros), debido a condiciones climáticas severas como heladas generalizadas,  granizo y lluvia locales.</a:t>
            </a:r>
          </a:p>
          <a:p>
            <a:endParaRPr lang="es-ES" dirty="0"/>
          </a:p>
          <a:p>
            <a:r>
              <a:rPr lang="es-ES" dirty="0"/>
              <a:t>La baja producción condujo inevitablemente a aumentos de precios, con el primer Chablis cotizando al doble del precio total. Este año, el precio del barril de Chablis (barril </a:t>
            </a:r>
            <a:r>
              <a:rPr lang="es-ES" dirty="0" err="1"/>
              <a:t>Feuillette</a:t>
            </a:r>
            <a:r>
              <a:rPr lang="es-ES" dirty="0"/>
              <a:t> de 132 litros de capacidad) ha aumentado a 1.400 euros, frente a los 700-750 euros del año pasado.</a:t>
            </a:r>
            <a:endParaRPr lang="es-PR" dirty="0"/>
          </a:p>
        </p:txBody>
      </p:sp>
    </p:spTree>
    <p:extLst>
      <p:ext uri="{BB962C8B-B14F-4D97-AF65-F5344CB8AC3E}">
        <p14:creationId xmlns:p14="http://schemas.microsoft.com/office/powerpoint/2010/main" val="1053520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93C9-FAFF-B482-D39C-E6EB0BE64791}"/>
              </a:ext>
            </a:extLst>
          </p:cNvPr>
          <p:cNvSpPr>
            <a:spLocks noGrp="1"/>
          </p:cNvSpPr>
          <p:nvPr>
            <p:ph type="title"/>
          </p:nvPr>
        </p:nvSpPr>
        <p:spPr>
          <a:xfrm>
            <a:off x="139261" y="192216"/>
            <a:ext cx="7922702" cy="865619"/>
          </a:xfrm>
        </p:spPr>
        <p:txBody>
          <a:bodyPr/>
          <a:lstStyle/>
          <a:p>
            <a:r>
              <a:rPr lang="es-PR" dirty="0"/>
              <a:t>Mapa de Chablis</a:t>
            </a:r>
          </a:p>
        </p:txBody>
      </p:sp>
      <p:sp>
        <p:nvSpPr>
          <p:cNvPr id="3" name="Content Placeholder 2">
            <a:extLst>
              <a:ext uri="{FF2B5EF4-FFF2-40B4-BE49-F238E27FC236}">
                <a16:creationId xmlns:a16="http://schemas.microsoft.com/office/drawing/2014/main" id="{FE125442-1345-D8E9-2DE3-A6742C8561D4}"/>
              </a:ext>
            </a:extLst>
          </p:cNvPr>
          <p:cNvSpPr>
            <a:spLocks noGrp="1"/>
          </p:cNvSpPr>
          <p:nvPr>
            <p:ph idx="1"/>
          </p:nvPr>
        </p:nvSpPr>
        <p:spPr>
          <a:xfrm>
            <a:off x="4335855" y="1057835"/>
            <a:ext cx="5522442" cy="6184901"/>
          </a:xfrm>
          <a:solidFill>
            <a:schemeClr val="bg1"/>
          </a:solidFill>
        </p:spPr>
        <p:txBody>
          <a:bodyPr>
            <a:normAutofit fontScale="92500" lnSpcReduction="10000"/>
          </a:bodyPr>
          <a:lstStyle/>
          <a:p>
            <a:r>
              <a:rPr lang="es-ES" dirty="0"/>
              <a:t>La región de Chablis es el distrito vinícola más septentrional de la región de Borgoña en Francia. </a:t>
            </a:r>
          </a:p>
          <a:p>
            <a:r>
              <a:rPr lang="es-ES" dirty="0"/>
              <a:t>El clima fresco de esta región produce vinos con más acidez y sabores menos afrutados que los vinos Chardonnay cultivados en climas más cálidos.</a:t>
            </a:r>
          </a:p>
          <a:p>
            <a:r>
              <a:rPr lang="es-ES" dirty="0"/>
              <a:t> Estos vinos a menudo tienen una nota "pedernal", a veces descrita como "</a:t>
            </a:r>
            <a:r>
              <a:rPr lang="es-ES" dirty="0" err="1"/>
              <a:t>goût</a:t>
            </a:r>
            <a:r>
              <a:rPr lang="es-ES" dirty="0"/>
              <a:t> de </a:t>
            </a:r>
            <a:r>
              <a:rPr lang="es-ES" dirty="0" err="1"/>
              <a:t>pierre</a:t>
            </a:r>
            <a:r>
              <a:rPr lang="es-ES" dirty="0"/>
              <a:t> à fusil" ("degustación de pedernal"), y a veces como "acerada". </a:t>
            </a:r>
          </a:p>
          <a:p>
            <a:r>
              <a:rPr lang="es-ES" dirty="0"/>
              <a:t>La Chablis </a:t>
            </a:r>
            <a:r>
              <a:rPr lang="es-ES" dirty="0" err="1"/>
              <a:t>Appellation</a:t>
            </a:r>
            <a:r>
              <a:rPr lang="es-ES" dirty="0"/>
              <a:t> </a:t>
            </a:r>
            <a:r>
              <a:rPr lang="es-ES" dirty="0" err="1"/>
              <a:t>d'origine</a:t>
            </a:r>
            <a:r>
              <a:rPr lang="es-ES" dirty="0"/>
              <a:t> </a:t>
            </a:r>
            <a:r>
              <a:rPr lang="es-ES" dirty="0" err="1"/>
              <a:t>contrôlée</a:t>
            </a:r>
            <a:r>
              <a:rPr lang="es-ES" dirty="0"/>
              <a:t> está obligada a utilizar únicamente uvas Chardonnay.</a:t>
            </a:r>
          </a:p>
          <a:p>
            <a:endParaRPr lang="es-ES" dirty="0"/>
          </a:p>
          <a:p>
            <a:endParaRPr lang="es-PR" dirty="0"/>
          </a:p>
        </p:txBody>
      </p:sp>
      <p:pic>
        <p:nvPicPr>
          <p:cNvPr id="6148" name="Picture 4" descr="See the source image">
            <a:extLst>
              <a:ext uri="{FF2B5EF4-FFF2-40B4-BE49-F238E27FC236}">
                <a16:creationId xmlns:a16="http://schemas.microsoft.com/office/drawing/2014/main" id="{625B282D-478E-F640-C975-E9E9DF81F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61" y="1516249"/>
            <a:ext cx="4196594" cy="51566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056147-DF70-77E7-0981-5F2D8CC0C6B9}"/>
              </a:ext>
            </a:extLst>
          </p:cNvPr>
          <p:cNvSpPr/>
          <p:nvPr/>
        </p:nvSpPr>
        <p:spPr>
          <a:xfrm>
            <a:off x="2042630" y="2484794"/>
            <a:ext cx="847226" cy="8656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sz="1485"/>
          </a:p>
        </p:txBody>
      </p:sp>
    </p:spTree>
    <p:extLst>
      <p:ext uri="{BB962C8B-B14F-4D97-AF65-F5344CB8AC3E}">
        <p14:creationId xmlns:p14="http://schemas.microsoft.com/office/powerpoint/2010/main" val="2437607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A563-C678-2CD8-A06C-B1204B026F73}"/>
              </a:ext>
            </a:extLst>
          </p:cNvPr>
          <p:cNvSpPr>
            <a:spLocks noGrp="1"/>
          </p:cNvSpPr>
          <p:nvPr>
            <p:ph type="title"/>
          </p:nvPr>
        </p:nvSpPr>
        <p:spPr>
          <a:xfrm>
            <a:off x="257915" y="439551"/>
            <a:ext cx="3959706" cy="296592"/>
          </a:xfrm>
        </p:spPr>
        <p:txBody>
          <a:bodyPr>
            <a:normAutofit fontScale="90000"/>
          </a:bodyPr>
          <a:lstStyle/>
          <a:p>
            <a:r>
              <a:rPr lang="es-PR" dirty="0"/>
              <a:t>Localización</a:t>
            </a:r>
          </a:p>
        </p:txBody>
      </p:sp>
      <p:pic>
        <p:nvPicPr>
          <p:cNvPr id="4098" name="Picture 2" descr="Map of Chablis">
            <a:extLst>
              <a:ext uri="{FF2B5EF4-FFF2-40B4-BE49-F238E27FC236}">
                <a16:creationId xmlns:a16="http://schemas.microsoft.com/office/drawing/2014/main" id="{92E09322-A501-6ADD-A208-E5E7D33D3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938" y="1241557"/>
            <a:ext cx="7020611" cy="5473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875D65-C319-2B7C-2A3A-4818F277F161}"/>
              </a:ext>
            </a:extLst>
          </p:cNvPr>
          <p:cNvSpPr txBox="1"/>
          <p:nvPr/>
        </p:nvSpPr>
        <p:spPr>
          <a:xfrm>
            <a:off x="170830" y="3432991"/>
            <a:ext cx="3051342" cy="3970318"/>
          </a:xfrm>
          <a:prstGeom prst="rect">
            <a:avLst/>
          </a:prstGeom>
          <a:solidFill>
            <a:schemeClr val="bg1"/>
          </a:solidFill>
        </p:spPr>
        <p:txBody>
          <a:bodyPr wrap="square">
            <a:spAutoFit/>
          </a:bodyPr>
          <a:lstStyle/>
          <a:p>
            <a:r>
              <a:rPr lang="es-ES" dirty="0"/>
              <a:t>La ciudad y sus viñedos se encuentran a una distancia considerable (más de 60 millas) al noroeste de las principales zonas productoras de vino. De hecho, están más cerca de </a:t>
            </a:r>
            <a:r>
              <a:rPr lang="es-ES" dirty="0" err="1"/>
              <a:t>Sancerre</a:t>
            </a:r>
            <a:r>
              <a:rPr lang="es-ES" dirty="0"/>
              <a:t> (Loira) y Les </a:t>
            </a:r>
            <a:r>
              <a:rPr lang="es-ES" dirty="0" err="1"/>
              <a:t>Riceys</a:t>
            </a:r>
            <a:r>
              <a:rPr lang="es-ES" dirty="0"/>
              <a:t> (sur de Champagne) y de la ciudad de París. En consecuencia, Chablis tiene un clima más fresco que el resto de Borgoña, y </a:t>
            </a:r>
            <a:r>
              <a:rPr lang="es-ES" dirty="0" err="1"/>
              <a:t>macroclimas</a:t>
            </a:r>
            <a:r>
              <a:rPr lang="es-ES" dirty="0"/>
              <a:t> de viñedos similares a Champagne.</a:t>
            </a:r>
            <a:endParaRPr lang="es-PR" dirty="0"/>
          </a:p>
        </p:txBody>
      </p:sp>
      <p:pic>
        <p:nvPicPr>
          <p:cNvPr id="4100" name="Picture 4">
            <a:extLst>
              <a:ext uri="{FF2B5EF4-FFF2-40B4-BE49-F238E27FC236}">
                <a16:creationId xmlns:a16="http://schemas.microsoft.com/office/drawing/2014/main" id="{E69DF682-BF4D-0DBB-855B-D94A4D039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58" y="1661207"/>
            <a:ext cx="1571625" cy="168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682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34A49-53F7-B0E2-99CC-1A66603BB343}"/>
              </a:ext>
            </a:extLst>
          </p:cNvPr>
          <p:cNvSpPr>
            <a:spLocks noGrp="1"/>
          </p:cNvSpPr>
          <p:nvPr>
            <p:ph type="title"/>
          </p:nvPr>
        </p:nvSpPr>
        <p:spPr>
          <a:xfrm>
            <a:off x="76200" y="261257"/>
            <a:ext cx="9099433" cy="836385"/>
          </a:xfrm>
        </p:spPr>
        <p:txBody>
          <a:bodyPr>
            <a:normAutofit fontScale="90000"/>
          </a:bodyPr>
          <a:lstStyle/>
          <a:p>
            <a:r>
              <a:rPr lang="es-PR" cap="none" dirty="0"/>
              <a:t>Tipos de suelo</a:t>
            </a:r>
            <a:br>
              <a:rPr lang="en-US" sz="1485" dirty="0">
                <a:latin typeface="Calibri" panose="020F0502020204030204" pitchFamily="34" charset="0"/>
                <a:ea typeface="Calibri" panose="020F0502020204030204" pitchFamily="34" charset="0"/>
                <a:cs typeface="Times New Roman" panose="02020603050405020304" pitchFamily="18" charset="0"/>
              </a:rPr>
            </a:br>
            <a:endParaRPr lang="es-PR" dirty="0"/>
          </a:p>
        </p:txBody>
      </p:sp>
      <p:sp>
        <p:nvSpPr>
          <p:cNvPr id="3" name="Content Placeholder 2">
            <a:extLst>
              <a:ext uri="{FF2B5EF4-FFF2-40B4-BE49-F238E27FC236}">
                <a16:creationId xmlns:a16="http://schemas.microsoft.com/office/drawing/2014/main" id="{1D32BCD6-037F-5CC8-A979-7E6BCC072947}"/>
              </a:ext>
            </a:extLst>
          </p:cNvPr>
          <p:cNvSpPr>
            <a:spLocks noGrp="1"/>
          </p:cNvSpPr>
          <p:nvPr>
            <p:ph idx="1"/>
          </p:nvPr>
        </p:nvSpPr>
        <p:spPr>
          <a:xfrm>
            <a:off x="196266" y="936172"/>
            <a:ext cx="5170558" cy="6476998"/>
          </a:xfrm>
          <a:solidFill>
            <a:schemeClr val="bg1"/>
          </a:solidFill>
        </p:spPr>
        <p:txBody>
          <a:bodyPr>
            <a:normAutofit fontScale="55000" lnSpcReduction="20000"/>
          </a:bodyPr>
          <a:lstStyle/>
          <a:p>
            <a:pPr marL="0" indent="0">
              <a:buNone/>
            </a:pPr>
            <a:r>
              <a:rPr lang="es-ES" sz="4400" dirty="0"/>
              <a:t>Chablis, en el norte de Borgoña, es un viñedo de cuenca sedimentaria. ¿Qué significa esto? Que esta zona de baja presión, ocupada por el mar en un momento, se ha llenado gradualmente de materiales que constituyen hoy el suelo y el subsuelo del viñedo Chablis.</a:t>
            </a:r>
          </a:p>
          <a:p>
            <a:pPr marL="0" indent="0">
              <a:buNone/>
            </a:pPr>
            <a:r>
              <a:rPr lang="es-ES" sz="4400" dirty="0"/>
              <a:t>Este subsuelo en Chablis se llama </a:t>
            </a:r>
            <a:r>
              <a:rPr lang="es-ES" sz="4400" dirty="0" err="1"/>
              <a:t>kimmeridgian</a:t>
            </a:r>
            <a:r>
              <a:rPr lang="es-ES" sz="4400" dirty="0"/>
              <a:t>, El Kimmeridgiense es en realidad una etapa geológica que data del Jurásico Superior, hace unos 150 millones de años. En Chablis, hay margas grises en el subsuelo que se alternan con bancos de piedra caliza a veces muy ricos en fósiles de </a:t>
            </a:r>
            <a:r>
              <a:rPr lang="es-ES" sz="4400" dirty="0" err="1"/>
              <a:t>Exogyra</a:t>
            </a:r>
            <a:r>
              <a:rPr lang="es-ES" sz="4400" dirty="0"/>
              <a:t> </a:t>
            </a:r>
            <a:r>
              <a:rPr lang="es-ES" sz="4400" dirty="0" err="1"/>
              <a:t>virgula</a:t>
            </a:r>
            <a:r>
              <a:rPr lang="es-ES" sz="4400" dirty="0"/>
              <a:t>, una pequeña ostra en forma de coma característica de las margas de </a:t>
            </a:r>
            <a:r>
              <a:rPr lang="es-ES" sz="4400" dirty="0" err="1"/>
              <a:t>Kimmeridgian</a:t>
            </a:r>
            <a:r>
              <a:rPr lang="es-ES" sz="4400" dirty="0"/>
              <a:t> Medio y Superior.</a:t>
            </a:r>
          </a:p>
          <a:p>
            <a:pPr marL="0" indent="0">
              <a:buNone/>
            </a:pPr>
            <a:endParaRPr lang="es-ES" sz="4400" dirty="0"/>
          </a:p>
          <a:p>
            <a:pPr marL="0" indent="0">
              <a:buNone/>
            </a:pPr>
            <a:r>
              <a:rPr lang="es-ES" sz="4400" dirty="0"/>
              <a:t>Es en este sótano particular, al ras en algunos lugares, donde los vinos Chablis dibujan su tipicidad, su pureza, su finura, su </a:t>
            </a:r>
            <a:r>
              <a:rPr lang="es-ES" sz="4400" dirty="0" err="1"/>
              <a:t>mineralidad</a:t>
            </a:r>
            <a:r>
              <a:rPr lang="es-ES" sz="4400" dirty="0"/>
              <a:t>.</a:t>
            </a:r>
          </a:p>
          <a:p>
            <a:pPr marL="0" indent="0">
              <a:buNone/>
            </a:pPr>
            <a:endParaRPr lang="es-ES" dirty="0"/>
          </a:p>
          <a:p>
            <a:pPr marL="0" indent="0">
              <a:buNone/>
            </a:pPr>
            <a:endParaRPr lang="es-PR" dirty="0"/>
          </a:p>
        </p:txBody>
      </p:sp>
      <p:pic>
        <p:nvPicPr>
          <p:cNvPr id="2050" name="Picture 2" descr="Sol du vignoble chablisien">
            <a:extLst>
              <a:ext uri="{FF2B5EF4-FFF2-40B4-BE49-F238E27FC236}">
                <a16:creationId xmlns:a16="http://schemas.microsoft.com/office/drawing/2014/main" id="{23FE3C64-20DD-E49A-9AA5-6416185CC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791" y="261257"/>
            <a:ext cx="3732609" cy="715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686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5D48D-88C1-4420-1BC8-04D8EE03AD3A}"/>
              </a:ext>
            </a:extLst>
          </p:cNvPr>
          <p:cNvPicPr>
            <a:picLocks noChangeAspect="1"/>
          </p:cNvPicPr>
          <p:nvPr/>
        </p:nvPicPr>
        <p:blipFill>
          <a:blip r:embed="rId2"/>
          <a:stretch>
            <a:fillRect/>
          </a:stretch>
        </p:blipFill>
        <p:spPr>
          <a:xfrm>
            <a:off x="0" y="21771"/>
            <a:ext cx="10058400" cy="7736416"/>
          </a:xfrm>
          <a:prstGeom prst="rect">
            <a:avLst/>
          </a:prstGeom>
        </p:spPr>
      </p:pic>
    </p:spTree>
    <p:extLst>
      <p:ext uri="{BB962C8B-B14F-4D97-AF65-F5344CB8AC3E}">
        <p14:creationId xmlns:p14="http://schemas.microsoft.com/office/powerpoint/2010/main" val="3096532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26D2546-C82B-8051-09BC-AB0D26F5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1" y="0"/>
            <a:ext cx="10111821" cy="777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343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90016E-77A7-AFA3-6C01-073C4EEF232E}"/>
              </a:ext>
            </a:extLst>
          </p:cNvPr>
          <p:cNvSpPr txBox="1"/>
          <p:nvPr/>
        </p:nvSpPr>
        <p:spPr>
          <a:xfrm>
            <a:off x="139269" y="675499"/>
            <a:ext cx="5036937" cy="6863417"/>
          </a:xfrm>
          <a:prstGeom prst="rect">
            <a:avLst/>
          </a:prstGeom>
          <a:noFill/>
        </p:spPr>
        <p:txBody>
          <a:bodyPr wrap="square">
            <a:spAutoFit/>
          </a:bodyPr>
          <a:lstStyle/>
          <a:p>
            <a:r>
              <a:rPr lang="es-PR" sz="2200" dirty="0"/>
              <a:t>Los vinos Chablis Grand </a:t>
            </a:r>
            <a:r>
              <a:rPr lang="es-PR" sz="2200" dirty="0" err="1"/>
              <a:t>Cru</a:t>
            </a:r>
            <a:r>
              <a:rPr lang="es-PR" sz="2200" dirty="0"/>
              <a:t> se producen a partir de solo 100 hectáreas (250 acres) de viñedos plantados en suaves laderas orientadas al suroeste en el extremo oriental de la ciudad. Hay siete </a:t>
            </a:r>
            <a:r>
              <a:rPr lang="es-PR" sz="2200" dirty="0" err="1"/>
              <a:t>climats</a:t>
            </a:r>
            <a:r>
              <a:rPr lang="es-PR" sz="2200" dirty="0"/>
              <a:t> Grand </a:t>
            </a:r>
            <a:r>
              <a:rPr lang="es-PR" sz="2200" dirty="0" err="1"/>
              <a:t>Cru</a:t>
            </a:r>
            <a:r>
              <a:rPr lang="es-PR" sz="2200" dirty="0"/>
              <a:t> nombrados. Corriendo de norte a sur a lo largo del río </a:t>
            </a:r>
            <a:r>
              <a:rPr lang="es-PR" sz="2200" dirty="0" err="1"/>
              <a:t>Serein</a:t>
            </a:r>
            <a:r>
              <a:rPr lang="es-PR" sz="2200" dirty="0"/>
              <a:t> son: </a:t>
            </a:r>
            <a:r>
              <a:rPr lang="es-PR" sz="2200" dirty="0" err="1"/>
              <a:t>Preuses</a:t>
            </a:r>
            <a:r>
              <a:rPr lang="es-PR" sz="2200" dirty="0"/>
              <a:t>, </a:t>
            </a:r>
            <a:r>
              <a:rPr lang="es-PR" sz="2200" dirty="0" err="1"/>
              <a:t>Bougros</a:t>
            </a:r>
            <a:r>
              <a:rPr lang="es-PR" sz="2200" dirty="0"/>
              <a:t>, </a:t>
            </a:r>
            <a:r>
              <a:rPr lang="es-PR" sz="2200" dirty="0" err="1"/>
              <a:t>Vaudésir</a:t>
            </a:r>
            <a:r>
              <a:rPr lang="es-PR" sz="2200" dirty="0"/>
              <a:t>, </a:t>
            </a:r>
            <a:r>
              <a:rPr lang="es-PR" sz="2200" dirty="0" err="1"/>
              <a:t>Grenouilles</a:t>
            </a:r>
            <a:r>
              <a:rPr lang="es-PR" sz="2200" dirty="0"/>
              <a:t>, </a:t>
            </a:r>
            <a:r>
              <a:rPr lang="es-PR" sz="2200" dirty="0" err="1"/>
              <a:t>Valmur</a:t>
            </a:r>
            <a:r>
              <a:rPr lang="es-PR" sz="2200" dirty="0"/>
              <a:t>, Les Clos y </a:t>
            </a:r>
            <a:r>
              <a:rPr lang="es-PR" sz="2200" dirty="0" err="1"/>
              <a:t>Blanchot</a:t>
            </a:r>
            <a:r>
              <a:rPr lang="es-PR" sz="2200" dirty="0"/>
              <a:t>.</a:t>
            </a:r>
          </a:p>
          <a:p>
            <a:endParaRPr lang="es-PR" sz="2200" dirty="0"/>
          </a:p>
          <a:p>
            <a:r>
              <a:rPr lang="es-ES" sz="2200" dirty="0"/>
              <a:t>Los vinos que reclaman el título Grand </a:t>
            </a:r>
            <a:r>
              <a:rPr lang="es-ES" sz="2200" dirty="0" err="1"/>
              <a:t>Cru</a:t>
            </a:r>
            <a:r>
              <a:rPr lang="es-ES" sz="2200" dirty="0"/>
              <a:t> se elaboran bajo estrictas regulaciones; el rendimiento máximo permitido es menor que para </a:t>
            </a:r>
            <a:r>
              <a:rPr lang="es-ES" sz="2200" dirty="0" err="1"/>
              <a:t>Chabis</a:t>
            </a:r>
            <a:r>
              <a:rPr lang="es-ES" sz="2200" dirty="0"/>
              <a:t> estándar, y el alcohol potencial mínimo un grado más alto (11 versus 10 por ciento de alcohol potencial). Los vinos Chablis Grand </a:t>
            </a:r>
            <a:r>
              <a:rPr lang="es-ES" sz="2200" dirty="0" err="1"/>
              <a:t>Cru</a:t>
            </a:r>
            <a:r>
              <a:rPr lang="es-ES" sz="2200" dirty="0"/>
              <a:t> responden bien a la crianza en botella entre 10 y 15 años.</a:t>
            </a:r>
          </a:p>
          <a:p>
            <a:endParaRPr lang="es-ES" sz="2200" dirty="0"/>
          </a:p>
        </p:txBody>
      </p:sp>
      <p:sp>
        <p:nvSpPr>
          <p:cNvPr id="7" name="TextBox 6">
            <a:extLst>
              <a:ext uri="{FF2B5EF4-FFF2-40B4-BE49-F238E27FC236}">
                <a16:creationId xmlns:a16="http://schemas.microsoft.com/office/drawing/2014/main" id="{A6B94F69-78EB-9C69-EB9D-E03B1DCABE57}"/>
              </a:ext>
            </a:extLst>
          </p:cNvPr>
          <p:cNvSpPr txBox="1"/>
          <p:nvPr/>
        </p:nvSpPr>
        <p:spPr>
          <a:xfrm>
            <a:off x="3796870" y="141820"/>
            <a:ext cx="2342673" cy="447815"/>
          </a:xfrm>
          <a:prstGeom prst="rect">
            <a:avLst/>
          </a:prstGeom>
          <a:solidFill>
            <a:schemeClr val="accent2"/>
          </a:solidFill>
        </p:spPr>
        <p:txBody>
          <a:bodyPr wrap="square">
            <a:spAutoFit/>
          </a:bodyPr>
          <a:lstStyle/>
          <a:p>
            <a:r>
              <a:rPr lang="es-PR" sz="2310" dirty="0"/>
              <a:t>Chablis Grand </a:t>
            </a:r>
            <a:r>
              <a:rPr lang="es-PR" sz="2310" dirty="0" err="1"/>
              <a:t>Cru</a:t>
            </a:r>
            <a:r>
              <a:rPr lang="es-PR" sz="2310" dirty="0"/>
              <a:t> </a:t>
            </a:r>
          </a:p>
        </p:txBody>
      </p:sp>
      <p:pic>
        <p:nvPicPr>
          <p:cNvPr id="8" name="Picture 2" descr="Label 1 of Domaine Francois Raveneau Les Clos">
            <a:extLst>
              <a:ext uri="{FF2B5EF4-FFF2-40B4-BE49-F238E27FC236}">
                <a16:creationId xmlns:a16="http://schemas.microsoft.com/office/drawing/2014/main" id="{171EC5C9-1191-B3F9-1519-B5ADD509B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959" y="1057275"/>
            <a:ext cx="3360208" cy="281608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Label 1 of Rene et Vincent Dauvissat-Camus Les Preuses">
            <a:extLst>
              <a:ext uri="{FF2B5EF4-FFF2-40B4-BE49-F238E27FC236}">
                <a16:creationId xmlns:a16="http://schemas.microsoft.com/office/drawing/2014/main" id="{B92D1DEE-11A2-938B-0ABD-104179955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60" y="3959222"/>
            <a:ext cx="3360209" cy="254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34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336A0278-7D77-9EE2-2621-17988DEB1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1" y="100388"/>
            <a:ext cx="5455482" cy="75958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20936E0-853B-B161-1172-22E60EAED9B2}"/>
              </a:ext>
            </a:extLst>
          </p:cNvPr>
          <p:cNvSpPr>
            <a:spLocks noGrp="1"/>
          </p:cNvSpPr>
          <p:nvPr>
            <p:ph type="title"/>
          </p:nvPr>
        </p:nvSpPr>
        <p:spPr>
          <a:xfrm>
            <a:off x="6757422" y="186530"/>
            <a:ext cx="2811121" cy="865619"/>
          </a:xfrm>
        </p:spPr>
        <p:txBody>
          <a:bodyPr>
            <a:normAutofit fontScale="90000"/>
          </a:bodyPr>
          <a:lstStyle/>
          <a:p>
            <a:r>
              <a:rPr lang="es-PR" dirty="0"/>
              <a:t>Producción anual</a:t>
            </a:r>
          </a:p>
        </p:txBody>
      </p:sp>
      <p:sp>
        <p:nvSpPr>
          <p:cNvPr id="5" name="Content Placeholder 2">
            <a:extLst>
              <a:ext uri="{FF2B5EF4-FFF2-40B4-BE49-F238E27FC236}">
                <a16:creationId xmlns:a16="http://schemas.microsoft.com/office/drawing/2014/main" id="{3646B112-0C9F-17F0-0511-4E2E33252FC1}"/>
              </a:ext>
            </a:extLst>
          </p:cNvPr>
          <p:cNvSpPr>
            <a:spLocks noGrp="1"/>
          </p:cNvSpPr>
          <p:nvPr>
            <p:ph idx="1"/>
          </p:nvPr>
        </p:nvSpPr>
        <p:spPr>
          <a:xfrm>
            <a:off x="5699438" y="1218283"/>
            <a:ext cx="4166498" cy="4768573"/>
          </a:xfrm>
        </p:spPr>
        <p:txBody>
          <a:bodyPr>
            <a:normAutofit/>
          </a:bodyPr>
          <a:lstStyle/>
          <a:p>
            <a:r>
              <a:rPr lang="en-US" dirty="0"/>
              <a:t>Area de </a:t>
            </a:r>
            <a:r>
              <a:rPr lang="en-US" dirty="0" err="1"/>
              <a:t>producción</a:t>
            </a:r>
            <a:endParaRPr lang="en-US" dirty="0"/>
          </a:p>
          <a:p>
            <a:r>
              <a:rPr lang="en-US" dirty="0"/>
              <a:t>3,367.28 ha. Es </a:t>
            </a:r>
            <a:r>
              <a:rPr lang="en-US" dirty="0" err="1"/>
              <a:t>el</a:t>
            </a:r>
            <a:r>
              <a:rPr lang="en-US" dirty="0"/>
              <a:t> average </a:t>
            </a:r>
            <a:r>
              <a:rPr lang="en-US" dirty="0" err="1"/>
              <a:t>anual</a:t>
            </a:r>
            <a:r>
              <a:rPr lang="en-US" dirty="0"/>
              <a:t> de </a:t>
            </a:r>
            <a:r>
              <a:rPr lang="en-US" dirty="0" err="1"/>
              <a:t>rendimiento</a:t>
            </a:r>
            <a:r>
              <a:rPr lang="en-US" dirty="0"/>
              <a:t>.</a:t>
            </a:r>
          </a:p>
          <a:p>
            <a:r>
              <a:rPr lang="en-US" dirty="0"/>
              <a:t>1 </a:t>
            </a:r>
            <a:r>
              <a:rPr lang="en-US" dirty="0" err="1"/>
              <a:t>hectolitro</a:t>
            </a:r>
            <a:r>
              <a:rPr lang="en-US" dirty="0"/>
              <a:t> (hl) = 100 </a:t>
            </a:r>
            <a:r>
              <a:rPr lang="en-US" dirty="0" err="1"/>
              <a:t>litros</a:t>
            </a:r>
            <a:r>
              <a:rPr lang="en-US" dirty="0"/>
              <a:t> = 133 </a:t>
            </a:r>
            <a:r>
              <a:rPr lang="en-US" dirty="0" err="1"/>
              <a:t>botellas</a:t>
            </a:r>
            <a:r>
              <a:rPr lang="en-US" dirty="0"/>
              <a:t>. </a:t>
            </a:r>
          </a:p>
          <a:p>
            <a:r>
              <a:rPr lang="en-US" dirty="0"/>
              <a:t>25,300,000 </a:t>
            </a:r>
            <a:r>
              <a:rPr lang="en-US" dirty="0" err="1"/>
              <a:t>botellas</a:t>
            </a:r>
            <a:r>
              <a:rPr lang="en-US" dirty="0"/>
              <a:t> </a:t>
            </a:r>
            <a:r>
              <a:rPr lang="en-US" dirty="0" err="1"/>
              <a:t>anual</a:t>
            </a:r>
            <a:r>
              <a:rPr lang="en-US" dirty="0"/>
              <a:t> </a:t>
            </a:r>
            <a:r>
              <a:rPr lang="en-US" dirty="0" err="1"/>
              <a:t>producen</a:t>
            </a:r>
            <a:r>
              <a:rPr lang="en-US" dirty="0"/>
              <a:t> </a:t>
            </a:r>
            <a:r>
              <a:rPr lang="en-US" dirty="0" err="1"/>
              <a:t>aproximadamente</a:t>
            </a:r>
            <a:r>
              <a:rPr lang="en-US" dirty="0"/>
              <a:t>.</a:t>
            </a:r>
            <a:endParaRPr lang="es-PR" dirty="0"/>
          </a:p>
        </p:txBody>
      </p:sp>
      <p:sp>
        <p:nvSpPr>
          <p:cNvPr id="6" name="TextBox 5">
            <a:extLst>
              <a:ext uri="{FF2B5EF4-FFF2-40B4-BE49-F238E27FC236}">
                <a16:creationId xmlns:a16="http://schemas.microsoft.com/office/drawing/2014/main" id="{FB7C9A25-8FD4-9CA6-946E-3DD70D60FC9E}"/>
              </a:ext>
            </a:extLst>
          </p:cNvPr>
          <p:cNvSpPr txBox="1"/>
          <p:nvPr/>
        </p:nvSpPr>
        <p:spPr>
          <a:xfrm>
            <a:off x="193699" y="434485"/>
            <a:ext cx="2375330" cy="447815"/>
          </a:xfrm>
          <a:prstGeom prst="rect">
            <a:avLst/>
          </a:prstGeom>
          <a:noFill/>
        </p:spPr>
        <p:txBody>
          <a:bodyPr wrap="square">
            <a:spAutoFit/>
          </a:bodyPr>
          <a:lstStyle/>
          <a:p>
            <a:r>
              <a:rPr lang="es-PR" sz="2310" dirty="0"/>
              <a:t>Chablis Grand </a:t>
            </a:r>
            <a:r>
              <a:rPr lang="es-PR" sz="2310" dirty="0" err="1"/>
              <a:t>Cru</a:t>
            </a:r>
            <a:r>
              <a:rPr lang="es-PR" sz="2310" dirty="0"/>
              <a:t> </a:t>
            </a:r>
          </a:p>
        </p:txBody>
      </p:sp>
    </p:spTree>
    <p:extLst>
      <p:ext uri="{BB962C8B-B14F-4D97-AF65-F5344CB8AC3E}">
        <p14:creationId xmlns:p14="http://schemas.microsoft.com/office/powerpoint/2010/main" val="85888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B8249AAF-0113-FDEF-9E06-481CF19825CC}"/>
              </a:ext>
            </a:extLst>
          </p:cNvPr>
          <p:cNvSpPr txBox="1"/>
          <p:nvPr/>
        </p:nvSpPr>
        <p:spPr>
          <a:xfrm>
            <a:off x="1128512" y="516473"/>
            <a:ext cx="5871991" cy="584775"/>
          </a:xfrm>
          <a:prstGeom prst="rect">
            <a:avLst/>
          </a:prstGeom>
          <a:noFill/>
        </p:spPr>
        <p:txBody>
          <a:bodyPr wrap="square" rtlCol="0">
            <a:spAutoFit/>
          </a:bodyPr>
          <a:lstStyle/>
          <a:p>
            <a:r>
              <a:rPr lang="en-US" sz="3200" b="1" spc="-5" dirty="0">
                <a:solidFill>
                  <a:srgbClr val="960000"/>
                </a:solidFill>
                <a:latin typeface="Arial" panose="020B0604020202020204" pitchFamily="34" charset="0"/>
                <a:cs typeface="Arial" panose="020B0604020202020204" pitchFamily="34" charset="0"/>
              </a:rPr>
              <a:t>Historia </a:t>
            </a:r>
            <a:r>
              <a:rPr lang="es-PR" sz="3200" b="1" spc="-5" dirty="0">
                <a:solidFill>
                  <a:srgbClr val="960000"/>
                </a:solidFill>
                <a:latin typeface="Arial" panose="020B0604020202020204" pitchFamily="34" charset="0"/>
                <a:cs typeface="Arial" panose="020B0604020202020204" pitchFamily="34" charset="0"/>
              </a:rPr>
              <a:t>vinícola – Cote </a:t>
            </a:r>
            <a:r>
              <a:rPr lang="es-PR" sz="3200" b="1" spc="-5" dirty="0" err="1">
                <a:solidFill>
                  <a:srgbClr val="960000"/>
                </a:solidFill>
                <a:latin typeface="Arial" panose="020B0604020202020204" pitchFamily="34" charset="0"/>
                <a:cs typeface="Arial" panose="020B0604020202020204" pitchFamily="34" charset="0"/>
              </a:rPr>
              <a:t>d’Or</a:t>
            </a:r>
            <a:endParaRPr lang="es-PR" sz="3200" b="1" dirty="0">
              <a:solidFill>
                <a:srgbClr val="96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086FDB4-729F-FCA1-9F7B-24EFCB8489C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
                    </a14:imgEffect>
                    <a14:imgEffect>
                      <a14:brightnessContrast bright="6000"/>
                    </a14:imgEffect>
                  </a14:imgLayer>
                </a14:imgProps>
              </a:ext>
            </a:extLst>
          </a:blip>
          <a:stretch>
            <a:fillRect/>
          </a:stretch>
        </p:blipFill>
        <p:spPr>
          <a:xfrm>
            <a:off x="8309952" y="5738963"/>
            <a:ext cx="1239871" cy="1333931"/>
          </a:xfrm>
          <a:prstGeom prst="rect">
            <a:avLst/>
          </a:prstGeom>
        </p:spPr>
      </p:pic>
      <p:sp>
        <p:nvSpPr>
          <p:cNvPr id="8" name="Rectangle 7">
            <a:extLst>
              <a:ext uri="{FF2B5EF4-FFF2-40B4-BE49-F238E27FC236}">
                <a16:creationId xmlns:a16="http://schemas.microsoft.com/office/drawing/2014/main" id="{41CC13BA-3451-C9C1-4068-650DF3342108}"/>
              </a:ext>
            </a:extLst>
          </p:cNvPr>
          <p:cNvSpPr>
            <a:spLocks noChangeArrowheads="1"/>
          </p:cNvSpPr>
          <p:nvPr/>
        </p:nvSpPr>
        <p:spPr bwMode="auto">
          <a:xfrm>
            <a:off x="1128512" y="1552768"/>
            <a:ext cx="8270131" cy="1171484"/>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lang="es-ES" altLang="en-US" sz="2000" dirty="0">
                <a:solidFill>
                  <a:srgbClr val="202124"/>
                </a:solidFill>
                <a:latin typeface="Arial Narrow" panose="020B0606020202030204" pitchFamily="34" charset="0"/>
              </a:rPr>
              <a:t>Varias fuentes dicen que es una abreviación de </a:t>
            </a:r>
            <a:r>
              <a:rPr lang="es-ES" altLang="en-US" sz="2000" b="1" dirty="0">
                <a:solidFill>
                  <a:srgbClr val="202124"/>
                </a:solidFill>
                <a:latin typeface="Arial Narrow" panose="020B0606020202030204" pitchFamily="34" charset="0"/>
              </a:rPr>
              <a:t>Cote </a:t>
            </a:r>
            <a:r>
              <a:rPr lang="es-ES" altLang="en-US" sz="2000" b="1" dirty="0" err="1">
                <a:solidFill>
                  <a:srgbClr val="202124"/>
                </a:solidFill>
                <a:latin typeface="Arial Narrow" panose="020B0606020202030204" pitchFamily="34" charset="0"/>
              </a:rPr>
              <a:t>d’Orient</a:t>
            </a:r>
            <a:r>
              <a:rPr lang="es-ES" altLang="en-US" sz="2000" b="1" dirty="0">
                <a:solidFill>
                  <a:srgbClr val="202124"/>
                </a:solidFill>
                <a:latin typeface="Arial Narrow" panose="020B0606020202030204" pitchFamily="34" charset="0"/>
              </a:rPr>
              <a:t> </a:t>
            </a:r>
            <a:r>
              <a:rPr lang="es-ES" altLang="en-US" sz="2000" dirty="0">
                <a:solidFill>
                  <a:srgbClr val="202124"/>
                </a:solidFill>
                <a:latin typeface="Arial Narrow" panose="020B0606020202030204" pitchFamily="34" charset="0"/>
              </a:rPr>
              <a:t>por su orientación hacia el este</a:t>
            </a:r>
            <a:r>
              <a:rPr kumimoji="0" lang="es-ES" altLang="en-US" sz="2000" b="0" i="0" u="none" strike="noStrike" cap="none" normalizeH="0" baseline="0" dirty="0">
                <a:ln>
                  <a:noFill/>
                </a:ln>
                <a:solidFill>
                  <a:srgbClr val="202124"/>
                </a:solidFill>
                <a:effectLst/>
                <a:latin typeface="Arial Narrow" panose="020B0606020202030204" pitchFamily="34" charset="0"/>
              </a:rPr>
              <a:t>.</a:t>
            </a:r>
            <a:r>
              <a:rPr kumimoji="0" lang="es-ES" altLang="en-US" sz="500" b="0" i="0" u="none" strike="noStrike" cap="none" normalizeH="0" baseline="0" dirty="0">
                <a:ln>
                  <a:noFill/>
                </a:ln>
                <a:solidFill>
                  <a:schemeClr val="tx1"/>
                </a:solidFill>
                <a:effectLst/>
                <a:latin typeface="Arial Narrow" panose="020B0606020202030204" pitchFamily="34" charset="0"/>
              </a:rPr>
              <a:t> </a:t>
            </a:r>
            <a:r>
              <a:rPr lang="es-ES" altLang="en-US" sz="2000" dirty="0">
                <a:solidFill>
                  <a:srgbClr val="202124"/>
                </a:solidFill>
                <a:latin typeface="Arial Narrow" panose="020B0606020202030204" pitchFamily="34" charset="0"/>
              </a:rPr>
              <a:t>Otras, que fue no</a:t>
            </a:r>
            <a:r>
              <a:rPr kumimoji="0" lang="es-ES" altLang="en-US" sz="2000" b="0" i="0" u="none" strike="noStrike" cap="none" normalizeH="0" baseline="0" dirty="0">
                <a:ln>
                  <a:noFill/>
                </a:ln>
                <a:solidFill>
                  <a:srgbClr val="202124"/>
                </a:solidFill>
                <a:effectLst/>
                <a:latin typeface="Arial Narrow" panose="020B0606020202030204" pitchFamily="34" charset="0"/>
              </a:rPr>
              <a:t>mbrado por Charles-André-Rémy </a:t>
            </a:r>
            <a:r>
              <a:rPr kumimoji="0" lang="es-ES" altLang="en-US" sz="2000" b="0" i="0" u="none" strike="noStrike" cap="none" normalizeH="0" baseline="0" dirty="0" err="1">
                <a:ln>
                  <a:noFill/>
                </a:ln>
                <a:solidFill>
                  <a:srgbClr val="202124"/>
                </a:solidFill>
                <a:effectLst/>
                <a:latin typeface="Arial Narrow" panose="020B0606020202030204" pitchFamily="34" charset="0"/>
              </a:rPr>
              <a:t>Arnoult</a:t>
            </a:r>
            <a:r>
              <a:rPr kumimoji="0" lang="es-ES" altLang="en-US" sz="2000" b="0" i="0" u="none" strike="noStrike" cap="none" normalizeH="0" baseline="0" dirty="0">
                <a:ln>
                  <a:noFill/>
                </a:ln>
                <a:solidFill>
                  <a:srgbClr val="202124"/>
                </a:solidFill>
                <a:effectLst/>
                <a:latin typeface="Arial Narrow" panose="020B0606020202030204" pitchFamily="34" charset="0"/>
              </a:rPr>
              <a:t>, miembro de la </a:t>
            </a:r>
            <a:r>
              <a:rPr kumimoji="0" lang="es-ES" altLang="en-US" sz="1900" b="0" i="0" u="none" strike="noStrike" cap="none" normalizeH="0" baseline="0" dirty="0">
                <a:ln>
                  <a:noFill/>
                </a:ln>
                <a:solidFill>
                  <a:srgbClr val="202124"/>
                </a:solidFill>
                <a:effectLst/>
                <a:latin typeface="Arial Narrow" panose="020B0606020202030204" pitchFamily="34" charset="0"/>
              </a:rPr>
              <a:t>Asamblea Nacional Constituyente </a:t>
            </a:r>
            <a:r>
              <a:rPr kumimoji="0" lang="es-ES" altLang="en-US" sz="2000" b="0" i="0" u="none" strike="noStrike" cap="none" normalizeH="0" baseline="0" dirty="0">
                <a:ln>
                  <a:noFill/>
                </a:ln>
                <a:solidFill>
                  <a:srgbClr val="202124"/>
                </a:solidFill>
                <a:effectLst/>
                <a:latin typeface="Arial Narrow" panose="020B0606020202030204" pitchFamily="34" charset="0"/>
              </a:rPr>
              <a:t>de 1789, inspirado en la tonalidad dorada de los viñedos en otoño.</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dirty="0">
              <a:solidFill>
                <a:srgbClr val="202124"/>
              </a:solidFill>
              <a:latin typeface="inherit"/>
            </a:endParaRPr>
          </a:p>
        </p:txBody>
      </p:sp>
      <p:sp>
        <p:nvSpPr>
          <p:cNvPr id="4" name="Rectangle 3">
            <a:extLst>
              <a:ext uri="{FF2B5EF4-FFF2-40B4-BE49-F238E27FC236}">
                <a16:creationId xmlns:a16="http://schemas.microsoft.com/office/drawing/2014/main" id="{49874DDB-DB52-7BB3-F82E-BC69D1E5317B}"/>
              </a:ext>
            </a:extLst>
          </p:cNvPr>
          <p:cNvSpPr>
            <a:spLocks noChangeArrowheads="1"/>
          </p:cNvSpPr>
          <p:nvPr/>
        </p:nvSpPr>
        <p:spPr bwMode="auto">
          <a:xfrm>
            <a:off x="1154419" y="5048149"/>
            <a:ext cx="6892744" cy="617486"/>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 </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En el siglo XIX, tecnología y nuevos medios de transporte </a:t>
            </a:r>
            <a:r>
              <a:rPr lang="es-ES" altLang="en-US" sz="2100" b="1" dirty="0">
                <a:solidFill>
                  <a:srgbClr val="202124"/>
                </a:solidFill>
                <a:latin typeface="Arial" panose="020B0604020202020204" pitchFamily="34" charset="0"/>
                <a:cs typeface="Arial" panose="020B0604020202020204" pitchFamily="34" charset="0"/>
              </a:rPr>
              <a:t>expandieron</a:t>
            </a:r>
            <a:r>
              <a:rPr kumimoji="0" lang="es-ES" altLang="en-US" sz="21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 la venta</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endParaRPr lang="es-ES" altLang="en-US" dirty="0">
              <a:solidFill>
                <a:srgbClr val="202124"/>
              </a:solidFill>
              <a:latin typeface="inherit"/>
            </a:endParaRPr>
          </a:p>
        </p:txBody>
      </p:sp>
      <p:sp>
        <p:nvSpPr>
          <p:cNvPr id="9" name="Rectangle 8">
            <a:extLst>
              <a:ext uri="{FF2B5EF4-FFF2-40B4-BE49-F238E27FC236}">
                <a16:creationId xmlns:a16="http://schemas.microsoft.com/office/drawing/2014/main" id="{5223DA73-49B2-0DFF-ACBB-2EC4BB7C076D}"/>
              </a:ext>
            </a:extLst>
          </p:cNvPr>
          <p:cNvSpPr>
            <a:spLocks noChangeArrowheads="1"/>
          </p:cNvSpPr>
          <p:nvPr/>
        </p:nvSpPr>
        <p:spPr bwMode="auto">
          <a:xfrm>
            <a:off x="1128512" y="2788406"/>
            <a:ext cx="7545588" cy="648263"/>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 Bajo el </a:t>
            </a:r>
            <a:r>
              <a:rPr lang="es-ES" sz="2100" dirty="0" err="1">
                <a:latin typeface="Arial" panose="020B0604020202020204" pitchFamily="34" charset="0"/>
                <a:cs typeface="Arial" panose="020B0604020202020204" pitchFamily="34" charset="0"/>
              </a:rPr>
              <a:t>Codigo</a:t>
            </a:r>
            <a:r>
              <a:rPr lang="es-ES" sz="2100" dirty="0">
                <a:latin typeface="Arial" panose="020B0604020202020204" pitchFamily="34" charset="0"/>
                <a:cs typeface="Arial" panose="020B0604020202020204" pitchFamily="34" charset="0"/>
              </a:rPr>
              <a:t> </a:t>
            </a:r>
            <a:r>
              <a:rPr lang="es-ES" sz="2100" dirty="0" err="1">
                <a:latin typeface="Arial" panose="020B0604020202020204" pitchFamily="34" charset="0"/>
                <a:cs typeface="Arial" panose="020B0604020202020204" pitchFamily="34" charset="0"/>
              </a:rPr>
              <a:t>Napoleonico</a:t>
            </a:r>
            <a:r>
              <a:rPr lang="es-ES" sz="2100" dirty="0">
                <a:latin typeface="Arial" panose="020B0604020202020204" pitchFamily="34" charset="0"/>
                <a:cs typeface="Arial" panose="020B0604020202020204" pitchFamily="34" charset="0"/>
              </a:rPr>
              <a:t> de 1804 (</a:t>
            </a:r>
            <a:r>
              <a:rPr lang="es-ES" sz="2200" dirty="0">
                <a:latin typeface="Arial Narrow" panose="020B0606020202030204" pitchFamily="34" charset="0"/>
                <a:cs typeface="Arial" panose="020B0604020202020204" pitchFamily="34" charset="0"/>
              </a:rPr>
              <a:t>todos los hijos heredan por igual</a:t>
            </a:r>
            <a:r>
              <a:rPr lang="es-ES" sz="2100" dirty="0">
                <a:latin typeface="Arial" panose="020B0604020202020204" pitchFamily="34" charset="0"/>
                <a:cs typeface="Arial" panose="020B0604020202020204" pitchFamily="34" charset="0"/>
              </a:rPr>
              <a:t>) los lotes se continuaron dividiendo aun mas.</a:t>
            </a:r>
            <a:endParaRPr lang="es-ES" altLang="en-US" dirty="0">
              <a:solidFill>
                <a:srgbClr val="202124"/>
              </a:solidFill>
              <a:latin typeface="inherit"/>
            </a:endParaRPr>
          </a:p>
        </p:txBody>
      </p:sp>
      <p:sp>
        <p:nvSpPr>
          <p:cNvPr id="10" name="Rectangle 9">
            <a:extLst>
              <a:ext uri="{FF2B5EF4-FFF2-40B4-BE49-F238E27FC236}">
                <a16:creationId xmlns:a16="http://schemas.microsoft.com/office/drawing/2014/main" id="{6534EBD9-36DA-96B9-138B-D95A9C7E24BC}"/>
              </a:ext>
            </a:extLst>
          </p:cNvPr>
          <p:cNvSpPr>
            <a:spLocks noChangeArrowheads="1"/>
          </p:cNvSpPr>
          <p:nvPr/>
        </p:nvSpPr>
        <p:spPr bwMode="auto">
          <a:xfrm>
            <a:off x="1128512" y="6038277"/>
            <a:ext cx="6360308" cy="1217650"/>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2100" dirty="0">
                <a:latin typeface="Arial" panose="020B0604020202020204" pitchFamily="34" charset="0"/>
                <a:cs typeface="Arial" panose="020B0604020202020204" pitchFamily="34" charset="0"/>
              </a:rPr>
              <a:t>● </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sistema </a:t>
            </a:r>
            <a:r>
              <a:rPr kumimoji="0" lang="es-ES" altLang="en-US" sz="21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AOC</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llevó a los viticultores a construir una jerarquía de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terroir</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en la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delimitando áreas específicas y protegiendo sus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Crus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dirty="0">
              <a:solidFill>
                <a:srgbClr val="202124"/>
              </a:solidFill>
              <a:latin typeface="inherit"/>
            </a:endParaRPr>
          </a:p>
        </p:txBody>
      </p:sp>
      <p:sp>
        <p:nvSpPr>
          <p:cNvPr id="11" name="Rectangle 10">
            <a:extLst>
              <a:ext uri="{FF2B5EF4-FFF2-40B4-BE49-F238E27FC236}">
                <a16:creationId xmlns:a16="http://schemas.microsoft.com/office/drawing/2014/main" id="{2BED87FA-3FC8-E7F5-C166-7D3018F018AD}"/>
              </a:ext>
            </a:extLst>
          </p:cNvPr>
          <p:cNvSpPr>
            <a:spLocks noChangeArrowheads="1"/>
          </p:cNvSpPr>
          <p:nvPr/>
        </p:nvSpPr>
        <p:spPr bwMode="auto">
          <a:xfrm>
            <a:off x="1128512" y="3745893"/>
            <a:ext cx="8104388" cy="971429"/>
          </a:xfrm>
          <a:prstGeom prst="rect">
            <a:avLst/>
          </a:prstGeom>
          <a:solidFill>
            <a:srgbClr val="F8F9FA">
              <a:alpha val="12000"/>
            </a:srgbClr>
          </a:solidFill>
          <a:ln>
            <a:noFill/>
          </a:ln>
          <a:effectLst/>
        </p:spPr>
        <p:txBody>
          <a:bodyPr vert="horz" wrap="square" lIns="0" tIns="-14283" rIns="0" bIns="-14283" numCol="1" anchor="ctr" anchorCtr="0" compatLnSpc="1">
            <a:prstTxWarp prst="textNoShape">
              <a:avLst/>
            </a:prstTxWarp>
            <a:spAutoFit/>
          </a:bodyPr>
          <a:lstStyle/>
          <a:p>
            <a:pPr lvl="0" defTabSz="914400" eaLnBrk="0" fontAlgn="base" hangingPunct="0">
              <a:spcBef>
                <a:spcPct val="0"/>
              </a:spcBef>
              <a:spcAft>
                <a:spcPct val="0"/>
              </a:spcAft>
            </a:pPr>
            <a:r>
              <a:rPr lang="es-ES" sz="2100" dirty="0">
                <a:latin typeface="Arial" panose="020B0604020202020204" pitchFamily="34" charset="0"/>
                <a:cs typeface="Arial" panose="020B0604020202020204" pitchFamily="34" charset="0"/>
              </a:rPr>
              <a:t>●</a:t>
            </a:r>
            <a:r>
              <a:rPr lang="es-ES" sz="2100" dirty="0">
                <a:solidFill>
                  <a:srgbClr val="202124"/>
                </a:solidFill>
                <a:latin typeface="Arial" panose="020B0604020202020204" pitchFamily="34" charset="0"/>
                <a:cs typeface="Arial" panose="020B0604020202020204" pitchFamily="34" charset="0"/>
              </a:rPr>
              <a:t>Las segregaciones de los viñedos de </a:t>
            </a:r>
            <a:r>
              <a:rPr lang="es-ES" sz="2100" dirty="0" err="1">
                <a:solidFill>
                  <a:srgbClr val="202124"/>
                </a:solidFill>
                <a:latin typeface="Arial" panose="020B0604020202020204" pitchFamily="34" charset="0"/>
                <a:cs typeface="Arial" panose="020B0604020202020204" pitchFamily="34" charset="0"/>
              </a:rPr>
              <a:t>Bourdeaux</a:t>
            </a:r>
            <a:r>
              <a:rPr lang="es-ES" sz="2100" dirty="0">
                <a:solidFill>
                  <a:srgbClr val="202124"/>
                </a:solidFill>
                <a:latin typeface="Arial" panose="020B0604020202020204" pitchFamily="34" charset="0"/>
                <a:cs typeface="Arial" panose="020B0604020202020204" pitchFamily="34" charset="0"/>
              </a:rPr>
              <a:t> (</a:t>
            </a:r>
            <a:r>
              <a:rPr lang="es-ES" sz="2200" dirty="0">
                <a:solidFill>
                  <a:srgbClr val="202124"/>
                </a:solidFill>
                <a:latin typeface="Arial Narrow" panose="020B0606020202030204" pitchFamily="34" charset="0"/>
                <a:cs typeface="Arial" panose="020B0604020202020204" pitchFamily="34" charset="0"/>
              </a:rPr>
              <a:t>que eran grandes intereses económicos</a:t>
            </a:r>
            <a:r>
              <a:rPr lang="es-ES" sz="2100" dirty="0">
                <a:solidFill>
                  <a:srgbClr val="202124"/>
                </a:solidFill>
                <a:latin typeface="Arial" panose="020B0604020202020204" pitchFamily="34" charset="0"/>
                <a:cs typeface="Arial" panose="020B0604020202020204" pitchFamily="34" charset="0"/>
              </a:rPr>
              <a:t>) fueron reagrupados por banqueros y políticos</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lang="es-ES" altLang="en-US" sz="2100" dirty="0">
                <a:solidFill>
                  <a:srgbClr val="202124"/>
                </a:solidFill>
                <a:latin typeface="Arial" panose="020B0604020202020204" pitchFamily="34" charset="0"/>
                <a:cs typeface="Arial" panose="020B0604020202020204" pitchFamily="34" charset="0"/>
              </a:rPr>
              <a:t>e</a:t>
            </a:r>
            <a:r>
              <a:rPr lang="es-ES" sz="2100" dirty="0">
                <a:solidFill>
                  <a:srgbClr val="202124"/>
                </a:solidFill>
                <a:latin typeface="Arial" panose="020B0604020202020204" pitchFamily="34" charset="0"/>
                <a:cs typeface="Arial" panose="020B0604020202020204" pitchFamily="34" charset="0"/>
              </a:rPr>
              <a:t>n las décadas </a:t>
            </a:r>
            <a:r>
              <a:rPr lang="es-ES" sz="2100" dirty="0" err="1">
                <a:solidFill>
                  <a:srgbClr val="202124"/>
                </a:solidFill>
                <a:latin typeface="Arial" panose="020B0604020202020204" pitchFamily="34" charset="0"/>
                <a:cs typeface="Arial" panose="020B0604020202020204" pitchFamily="34" charset="0"/>
              </a:rPr>
              <a:t>post-revolución</a:t>
            </a:r>
            <a:r>
              <a:rPr lang="es-ES" sz="2100" dirty="0">
                <a:solidFill>
                  <a:srgbClr val="202124"/>
                </a:solidFill>
                <a:latin typeface="Arial" panose="020B0604020202020204" pitchFamily="34" charset="0"/>
                <a:cs typeface="Arial" panose="020B0604020202020204" pitchFamily="34" charset="0"/>
              </a:rPr>
              <a:t>. &gt;&gt; </a:t>
            </a:r>
            <a:r>
              <a:rPr lang="es-ES" sz="2100" b="1" dirty="0">
                <a:solidFill>
                  <a:srgbClr val="202124"/>
                </a:solidFill>
                <a:latin typeface="Arial" panose="020B0604020202020204" pitchFamily="34" charset="0"/>
                <a:cs typeface="Arial" panose="020B0604020202020204" pitchFamily="34" charset="0"/>
              </a:rPr>
              <a:t>viñedos muy pequeños</a:t>
            </a:r>
            <a:r>
              <a:rPr lang="es-ES" sz="2100" dirty="0">
                <a:solidFill>
                  <a:srgbClr val="202124"/>
                </a:solidFill>
                <a:latin typeface="Arial" panose="020B0604020202020204" pitchFamily="34" charset="0"/>
                <a:cs typeface="Arial" panose="020B0604020202020204" pitchFamily="34" charset="0"/>
              </a:rPr>
              <a:t>.</a:t>
            </a:r>
            <a:endParaRPr lang="es-ES" altLang="en-US" sz="2100" dirty="0">
              <a:solidFill>
                <a:srgbClr val="202124"/>
              </a:solidFill>
              <a:latin typeface="inherit"/>
            </a:endParaRPr>
          </a:p>
        </p:txBody>
      </p:sp>
      <p:sp>
        <p:nvSpPr>
          <p:cNvPr id="12" name="Rectangle: Rounded Corners 11">
            <a:extLst>
              <a:ext uri="{FF2B5EF4-FFF2-40B4-BE49-F238E27FC236}">
                <a16:creationId xmlns:a16="http://schemas.microsoft.com/office/drawing/2014/main" id="{467812E5-FA9C-36AD-9057-5E15E6D391A2}"/>
              </a:ext>
            </a:extLst>
          </p:cNvPr>
          <p:cNvSpPr/>
          <p:nvPr/>
        </p:nvSpPr>
        <p:spPr>
          <a:xfrm>
            <a:off x="894134" y="3653757"/>
            <a:ext cx="8270131" cy="1171483"/>
          </a:xfrm>
          <a:prstGeom prst="roundRect">
            <a:avLst>
              <a:gd name="adj" fmla="val 14927"/>
            </a:avLst>
          </a:prstGeom>
          <a:solidFill>
            <a:srgbClr val="FAF400">
              <a:alpha val="25000"/>
            </a:srgbClr>
          </a:solidFill>
          <a:ln w="25400">
            <a:solidFill>
              <a:srgbClr val="FAF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7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3C21-3356-A723-0186-C92D2CFB473E}"/>
              </a:ext>
            </a:extLst>
          </p:cNvPr>
          <p:cNvSpPr>
            <a:spLocks noGrp="1"/>
          </p:cNvSpPr>
          <p:nvPr>
            <p:ph type="title"/>
          </p:nvPr>
        </p:nvSpPr>
        <p:spPr>
          <a:xfrm>
            <a:off x="479484" y="1596850"/>
            <a:ext cx="9099433" cy="836385"/>
          </a:xfrm>
        </p:spPr>
        <p:txBody>
          <a:bodyPr/>
          <a:lstStyle/>
          <a:p>
            <a:r>
              <a:rPr lang="es-PR" dirty="0"/>
              <a:t>Referencias</a:t>
            </a:r>
          </a:p>
        </p:txBody>
      </p:sp>
      <p:sp>
        <p:nvSpPr>
          <p:cNvPr id="3" name="Content Placeholder 2">
            <a:extLst>
              <a:ext uri="{FF2B5EF4-FFF2-40B4-BE49-F238E27FC236}">
                <a16:creationId xmlns:a16="http://schemas.microsoft.com/office/drawing/2014/main" id="{179AB0C8-8330-37DC-367D-24399A022CDE}"/>
              </a:ext>
            </a:extLst>
          </p:cNvPr>
          <p:cNvSpPr>
            <a:spLocks noGrp="1"/>
          </p:cNvSpPr>
          <p:nvPr>
            <p:ph idx="1"/>
          </p:nvPr>
        </p:nvSpPr>
        <p:spPr>
          <a:xfrm>
            <a:off x="691515" y="2873828"/>
            <a:ext cx="8675370" cy="4126729"/>
          </a:xfrm>
        </p:spPr>
        <p:txBody>
          <a:bodyPr>
            <a:normAutofit/>
          </a:bodyPr>
          <a:lstStyle/>
          <a:p>
            <a:r>
              <a:rPr lang="en-US" sz="1320" dirty="0">
                <a:solidFill>
                  <a:srgbClr val="202122"/>
                </a:solidFill>
                <a:latin typeface="Arial" panose="020B0604020202020204" pitchFamily="34" charset="0"/>
              </a:rPr>
              <a:t>J. Robinson (ed) </a:t>
            </a:r>
            <a:r>
              <a:rPr lang="en-US" sz="1320" i="1" dirty="0">
                <a:solidFill>
                  <a:srgbClr val="202122"/>
                </a:solidFill>
                <a:latin typeface="Arial" panose="020B0604020202020204" pitchFamily="34" charset="0"/>
              </a:rPr>
              <a:t>"The Oxford Companion to Wine"</a:t>
            </a:r>
            <a:r>
              <a:rPr lang="en-US" sz="1320" dirty="0">
                <a:solidFill>
                  <a:srgbClr val="202122"/>
                </a:solidFill>
                <a:latin typeface="Arial" panose="020B0604020202020204" pitchFamily="34" charset="0"/>
              </a:rPr>
              <a:t> Third Edition pp. 148–149 Oxford University Press 2006 </a:t>
            </a:r>
          </a:p>
          <a:p>
            <a:r>
              <a:rPr lang="en-US" sz="1320" dirty="0">
                <a:solidFill>
                  <a:srgbClr val="202122"/>
                </a:solidFill>
                <a:latin typeface="Arial" panose="020B0604020202020204" pitchFamily="34" charset="0"/>
              </a:rPr>
              <a:t>Rosemary George (1 October 1984). </a:t>
            </a:r>
            <a:r>
              <a:rPr lang="en-US" sz="1320" i="1" dirty="0">
                <a:solidFill>
                  <a:srgbClr val="3366BB"/>
                </a:solidFill>
                <a:latin typeface="Arial" panose="020B0604020202020204" pitchFamily="34" charset="0"/>
                <a:hlinkClick r:id="rId2"/>
              </a:rPr>
              <a:t>The Wines of Chablis and the Yonne</a:t>
            </a:r>
            <a:r>
              <a:rPr lang="en-US" sz="1320" dirty="0">
                <a:solidFill>
                  <a:srgbClr val="202122"/>
                </a:solidFill>
                <a:latin typeface="Arial" panose="020B0604020202020204" pitchFamily="34" charset="0"/>
              </a:rPr>
              <a:t>. Sotheby Publications. pp. 54 and 125. </a:t>
            </a:r>
            <a:r>
              <a:rPr lang="en-US" sz="1320" dirty="0">
                <a:solidFill>
                  <a:srgbClr val="0645AD"/>
                </a:solidFill>
                <a:latin typeface="Arial" panose="020B0604020202020204" pitchFamily="34" charset="0"/>
                <a:hlinkClick r:id="rId3" tooltip="ISBN (identifier)"/>
              </a:rPr>
              <a:t>ISBN</a:t>
            </a:r>
            <a:r>
              <a:rPr lang="en-US" sz="1320" dirty="0">
                <a:solidFill>
                  <a:srgbClr val="202122"/>
                </a:solidFill>
                <a:latin typeface="Arial" panose="020B0604020202020204" pitchFamily="34" charset="0"/>
              </a:rPr>
              <a:t> </a:t>
            </a:r>
            <a:r>
              <a:rPr lang="en-US" sz="1320" dirty="0">
                <a:solidFill>
                  <a:srgbClr val="0645AD"/>
                </a:solidFill>
                <a:latin typeface="Arial" panose="020B0604020202020204" pitchFamily="34" charset="0"/>
                <a:hlinkClick r:id="rId4" tooltip="Special:BookSources/0856671797"/>
              </a:rPr>
              <a:t>0856671797</a:t>
            </a:r>
            <a:r>
              <a:rPr lang="en-US" sz="1320" dirty="0">
                <a:solidFill>
                  <a:srgbClr val="202122"/>
                </a:solidFill>
                <a:latin typeface="Arial" panose="020B0604020202020204" pitchFamily="34" charset="0"/>
              </a:rPr>
              <a:t>.</a:t>
            </a:r>
          </a:p>
          <a:p>
            <a:r>
              <a:rPr lang="en-US" sz="1320" dirty="0">
                <a:solidFill>
                  <a:srgbClr val="202122"/>
                </a:solidFill>
                <a:latin typeface="Arial" panose="020B0604020202020204" pitchFamily="34" charset="0"/>
              </a:rPr>
              <a:t>. Frank </a:t>
            </a:r>
            <a:r>
              <a:rPr lang="en-US" sz="1320" i="1" dirty="0">
                <a:solidFill>
                  <a:srgbClr val="202122"/>
                </a:solidFill>
                <a:latin typeface="Arial" panose="020B0604020202020204" pitchFamily="34" charset="0"/>
              </a:rPr>
              <a:t>"</a:t>
            </a:r>
            <a:r>
              <a:rPr lang="en-US" sz="1320" i="1" dirty="0">
                <a:solidFill>
                  <a:srgbClr val="3366BB"/>
                </a:solidFill>
                <a:latin typeface="Arial" panose="020B0604020202020204" pitchFamily="34" charset="0"/>
                <a:hlinkClick r:id="rId5"/>
              </a:rPr>
              <a:t>The Quiet Men of Chablis</a:t>
            </a:r>
            <a:r>
              <a:rPr lang="en-US" sz="1320" i="1" dirty="0">
                <a:solidFill>
                  <a:srgbClr val="202122"/>
                </a:solidFill>
                <a:latin typeface="Arial" panose="020B0604020202020204" pitchFamily="34" charset="0"/>
              </a:rPr>
              <a:t> </a:t>
            </a:r>
            <a:r>
              <a:rPr lang="en-US" sz="1320" i="1" dirty="0">
                <a:solidFill>
                  <a:srgbClr val="3366BB"/>
                </a:solidFill>
                <a:latin typeface="Arial" panose="020B0604020202020204" pitchFamily="34" charset="0"/>
                <a:hlinkClick r:id="rId6"/>
              </a:rPr>
              <a:t>Archived</a:t>
            </a:r>
            <a:r>
              <a:rPr lang="en-US" sz="1320" i="1" dirty="0">
                <a:solidFill>
                  <a:srgbClr val="202122"/>
                </a:solidFill>
                <a:latin typeface="Arial" panose="020B0604020202020204" pitchFamily="34" charset="0"/>
              </a:rPr>
              <a:t> 2008-11-19 at the </a:t>
            </a:r>
            <a:r>
              <a:rPr lang="en-US" sz="1320" i="1" dirty="0" err="1">
                <a:solidFill>
                  <a:srgbClr val="0645AD"/>
                </a:solidFill>
                <a:latin typeface="Arial" panose="020B0604020202020204" pitchFamily="34" charset="0"/>
                <a:hlinkClick r:id="rId7" tooltip="Wayback Machine"/>
              </a:rPr>
              <a:t>Wayback</a:t>
            </a:r>
            <a:r>
              <a:rPr lang="en-US" sz="1320" i="1" dirty="0">
                <a:solidFill>
                  <a:srgbClr val="0645AD"/>
                </a:solidFill>
                <a:latin typeface="Arial" panose="020B0604020202020204" pitchFamily="34" charset="0"/>
                <a:hlinkClick r:id="rId7" tooltip="Wayback Machine"/>
              </a:rPr>
              <a:t> Machine</a:t>
            </a:r>
            <a:r>
              <a:rPr lang="en-US" sz="1320" i="1" dirty="0">
                <a:solidFill>
                  <a:srgbClr val="202122"/>
                </a:solidFill>
                <a:latin typeface="Arial" panose="020B0604020202020204" pitchFamily="34" charset="0"/>
              </a:rPr>
              <a:t>"</a:t>
            </a:r>
            <a:r>
              <a:rPr lang="en-US" sz="1320" dirty="0">
                <a:solidFill>
                  <a:srgbClr val="202122"/>
                </a:solidFill>
                <a:latin typeface="Arial" panose="020B0604020202020204" pitchFamily="34" charset="0"/>
              </a:rPr>
              <a:t> Wine Spectator, September 20, 2008</a:t>
            </a:r>
          </a:p>
          <a:p>
            <a:r>
              <a:rPr lang="en-US" sz="1320" dirty="0" err="1">
                <a:solidFill>
                  <a:srgbClr val="202122"/>
                </a:solidFill>
                <a:latin typeface="Arial" panose="020B0604020202020204" pitchFamily="34" charset="0"/>
              </a:rPr>
              <a:t>osemary</a:t>
            </a:r>
            <a:r>
              <a:rPr lang="en-US" sz="1320" dirty="0">
                <a:solidFill>
                  <a:srgbClr val="202122"/>
                </a:solidFill>
                <a:latin typeface="Arial" panose="020B0604020202020204" pitchFamily="34" charset="0"/>
              </a:rPr>
              <a:t> George (1 October 1984). </a:t>
            </a:r>
            <a:r>
              <a:rPr lang="en-US" sz="1320" i="1" dirty="0">
                <a:solidFill>
                  <a:srgbClr val="3366BB"/>
                </a:solidFill>
                <a:latin typeface="Arial" panose="020B0604020202020204" pitchFamily="34" charset="0"/>
                <a:hlinkClick r:id="rId2"/>
              </a:rPr>
              <a:t>The Wines of Chablis and the Yonne</a:t>
            </a:r>
            <a:r>
              <a:rPr lang="en-US" sz="1320" dirty="0">
                <a:solidFill>
                  <a:srgbClr val="202122"/>
                </a:solidFill>
                <a:latin typeface="Arial" panose="020B0604020202020204" pitchFamily="34" charset="0"/>
              </a:rPr>
              <a:t>. Sotheby Publications. pp. 21–2. </a:t>
            </a:r>
            <a:r>
              <a:rPr lang="en-US" sz="1320" dirty="0">
                <a:solidFill>
                  <a:srgbClr val="0645AD"/>
                </a:solidFill>
                <a:latin typeface="Arial" panose="020B0604020202020204" pitchFamily="34" charset="0"/>
                <a:hlinkClick r:id="rId3" tooltip="ISBN (identifier)"/>
              </a:rPr>
              <a:t>ISBN</a:t>
            </a:r>
            <a:r>
              <a:rPr lang="en-US" sz="1320" dirty="0">
                <a:solidFill>
                  <a:srgbClr val="202122"/>
                </a:solidFill>
                <a:latin typeface="Arial" panose="020B0604020202020204" pitchFamily="34" charset="0"/>
              </a:rPr>
              <a:t> </a:t>
            </a:r>
            <a:r>
              <a:rPr lang="en-US" sz="1320" dirty="0">
                <a:solidFill>
                  <a:srgbClr val="0645AD"/>
                </a:solidFill>
                <a:latin typeface="Arial" panose="020B0604020202020204" pitchFamily="34" charset="0"/>
                <a:hlinkClick r:id="rId4" tooltip="Special:BookSources/0856671797"/>
              </a:rPr>
              <a:t>0856671797</a:t>
            </a:r>
            <a:r>
              <a:rPr lang="en-US" sz="1320" dirty="0">
                <a:solidFill>
                  <a:srgbClr val="202122"/>
                </a:solidFill>
                <a:latin typeface="Arial" panose="020B0604020202020204" pitchFamily="34" charset="0"/>
              </a:rPr>
              <a:t>.</a:t>
            </a:r>
          </a:p>
          <a:p>
            <a:r>
              <a:rPr lang="en-US" sz="1320" dirty="0">
                <a:solidFill>
                  <a:srgbClr val="202122"/>
                </a:solidFill>
                <a:latin typeface="Arial" panose="020B0604020202020204" pitchFamily="34" charset="0"/>
              </a:rPr>
              <a:t>J. Robinson </a:t>
            </a:r>
            <a:r>
              <a:rPr lang="en-US" sz="1320" i="1" dirty="0">
                <a:solidFill>
                  <a:srgbClr val="202122"/>
                </a:solidFill>
                <a:latin typeface="Arial" panose="020B0604020202020204" pitchFamily="34" charset="0"/>
              </a:rPr>
              <a:t>Jancis Robinson's Wine Course</a:t>
            </a:r>
            <a:r>
              <a:rPr lang="en-US" sz="1320" dirty="0">
                <a:solidFill>
                  <a:srgbClr val="202122"/>
                </a:solidFill>
                <a:latin typeface="Arial" panose="020B0604020202020204" pitchFamily="34" charset="0"/>
              </a:rPr>
              <a:t> Third Edition pp. 101–106 Abbeville Press 2003 </a:t>
            </a:r>
            <a:r>
              <a:rPr lang="en-US" sz="1320" dirty="0">
                <a:solidFill>
                  <a:srgbClr val="0645AD"/>
                </a:solidFill>
                <a:latin typeface="Arial" panose="020B0604020202020204" pitchFamily="34" charset="0"/>
                <a:hlinkClick r:id="rId3" tooltip="ISBN (identifier)"/>
              </a:rPr>
              <a:t>ISBN</a:t>
            </a:r>
            <a:r>
              <a:rPr lang="en-US" sz="1320" dirty="0">
                <a:solidFill>
                  <a:srgbClr val="202122"/>
                </a:solidFill>
                <a:latin typeface="Arial" panose="020B0604020202020204" pitchFamily="34" charset="0"/>
              </a:rPr>
              <a:t> </a:t>
            </a:r>
            <a:r>
              <a:rPr lang="en-US" sz="1320" dirty="0">
                <a:solidFill>
                  <a:srgbClr val="0645AD"/>
                </a:solidFill>
                <a:latin typeface="Arial" panose="020B0604020202020204" pitchFamily="34" charset="0"/>
                <a:hlinkClick r:id="rId8" tooltip="Special:BookSources/0-7892-0883-0"/>
              </a:rPr>
              <a:t>0-7892-0883-0</a:t>
            </a:r>
            <a:r>
              <a:rPr lang="en-US" sz="1320" dirty="0">
                <a:solidFill>
                  <a:srgbClr val="202122"/>
                </a:solidFill>
                <a:latin typeface="Arial" panose="020B0604020202020204" pitchFamily="34" charset="0"/>
              </a:rPr>
              <a:t>.</a:t>
            </a:r>
          </a:p>
          <a:p>
            <a:r>
              <a:rPr lang="en-US" sz="1320" dirty="0">
                <a:solidFill>
                  <a:srgbClr val="202122"/>
                </a:solidFill>
                <a:latin typeface="Arial" panose="020B0604020202020204" pitchFamily="34" charset="0"/>
              </a:rPr>
              <a:t>Austen </a:t>
            </a:r>
            <a:r>
              <a:rPr lang="en-US" sz="1320" dirty="0" err="1">
                <a:solidFill>
                  <a:srgbClr val="202122"/>
                </a:solidFill>
                <a:latin typeface="Arial" panose="020B0604020202020204" pitchFamily="34" charset="0"/>
              </a:rPr>
              <a:t>Biss</a:t>
            </a:r>
            <a:r>
              <a:rPr lang="en-US" sz="1320" dirty="0">
                <a:solidFill>
                  <a:srgbClr val="202122"/>
                </a:solidFill>
                <a:latin typeface="Arial" panose="020B0604020202020204" pitchFamily="34" charset="0"/>
              </a:rPr>
              <a:t>, </a:t>
            </a:r>
            <a:r>
              <a:rPr lang="en-US" sz="1320" i="1" dirty="0">
                <a:solidFill>
                  <a:srgbClr val="202122"/>
                </a:solidFill>
                <a:latin typeface="Arial" panose="020B0604020202020204" pitchFamily="34" charset="0"/>
              </a:rPr>
              <a:t>A Guide to the Wines of Chablis</a:t>
            </a:r>
            <a:r>
              <a:rPr lang="en-US" sz="1320" dirty="0">
                <a:solidFill>
                  <a:srgbClr val="202122"/>
                </a:solidFill>
                <a:latin typeface="Arial" panose="020B0604020202020204" pitchFamily="34" charset="0"/>
              </a:rPr>
              <a:t>, Global Markets Media 2009, </a:t>
            </a:r>
            <a:r>
              <a:rPr lang="en-US" sz="1320" dirty="0">
                <a:solidFill>
                  <a:srgbClr val="0645AD"/>
                </a:solidFill>
                <a:latin typeface="Arial" panose="020B0604020202020204" pitchFamily="34" charset="0"/>
                <a:hlinkClick r:id="rId3" tooltip="ISBN (identifier)"/>
              </a:rPr>
              <a:t>ISBN</a:t>
            </a:r>
            <a:r>
              <a:rPr lang="en-US" sz="1320" dirty="0">
                <a:solidFill>
                  <a:srgbClr val="202122"/>
                </a:solidFill>
                <a:latin typeface="Arial" panose="020B0604020202020204" pitchFamily="34" charset="0"/>
              </a:rPr>
              <a:t> </a:t>
            </a:r>
            <a:r>
              <a:rPr lang="en-US" sz="1320" dirty="0">
                <a:solidFill>
                  <a:srgbClr val="0645AD"/>
                </a:solidFill>
                <a:latin typeface="Arial" panose="020B0604020202020204" pitchFamily="34" charset="0"/>
                <a:hlinkClick r:id="rId9" tooltip="Special:BookSources/978-0-9564003-0-7"/>
              </a:rPr>
              <a:t>978-0-9564003-0-7</a:t>
            </a:r>
            <a:r>
              <a:rPr lang="en-US" sz="1320" dirty="0">
                <a:solidFill>
                  <a:srgbClr val="202122"/>
                </a:solidFill>
                <a:latin typeface="Arial" panose="020B0604020202020204" pitchFamily="34" charset="0"/>
              </a:rPr>
              <a:t>.</a:t>
            </a:r>
          </a:p>
          <a:p>
            <a:r>
              <a:rPr lang="es-PR" sz="1485" u="sng" dirty="0">
                <a:latin typeface="Roboto" panose="02000000000000000000" pitchFamily="2" charset="0"/>
                <a:ea typeface="Roboto" panose="02000000000000000000" pitchFamily="2" charset="0"/>
                <a:cs typeface="Times New Roman" panose="02020603050405020304" pitchFamily="18" charset="0"/>
              </a:rPr>
              <a:t>https://www.chablis-wines.com/</a:t>
            </a:r>
          </a:p>
          <a:p>
            <a:r>
              <a:rPr lang="es-PR" sz="1485" u="sng" dirty="0">
                <a:latin typeface="Roboto" panose="02000000000000000000" pitchFamily="2" charset="0"/>
                <a:ea typeface="Roboto" panose="02000000000000000000" pitchFamily="2" charset="0"/>
                <a:cs typeface="Times New Roman" panose="02020603050405020304" pitchFamily="18" charset="0"/>
              </a:rPr>
              <a:t>http://www.chablis.net/</a:t>
            </a:r>
          </a:p>
        </p:txBody>
      </p:sp>
    </p:spTree>
    <p:extLst>
      <p:ext uri="{BB962C8B-B14F-4D97-AF65-F5344CB8AC3E}">
        <p14:creationId xmlns:p14="http://schemas.microsoft.com/office/powerpoint/2010/main" val="773603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C3023-64B7-0ED0-026D-8B4B5F79EFF7}"/>
              </a:ext>
            </a:extLst>
          </p:cNvPr>
          <p:cNvSpPr txBox="1"/>
          <p:nvPr/>
        </p:nvSpPr>
        <p:spPr>
          <a:xfrm>
            <a:off x="419100" y="3378368"/>
            <a:ext cx="9220200" cy="1015663"/>
          </a:xfrm>
          <a:prstGeom prst="rect">
            <a:avLst/>
          </a:prstGeom>
          <a:noFill/>
        </p:spPr>
        <p:txBody>
          <a:bodyPr wrap="square">
            <a:spAutoFit/>
          </a:bodyPr>
          <a:lstStyle/>
          <a:p>
            <a:r>
              <a:rPr lang="es-PR" sz="6000" b="1" dirty="0" err="1">
                <a:solidFill>
                  <a:schemeClr val="accent6">
                    <a:lumMod val="75000"/>
                  </a:schemeClr>
                </a:solidFill>
                <a:latin typeface="Arial" panose="020B0604020202020204" pitchFamily="34" charset="0"/>
                <a:cs typeface="Arial" panose="020B0604020202020204" pitchFamily="34" charset="0"/>
              </a:rPr>
              <a:t>Chalonnais</a:t>
            </a:r>
            <a:r>
              <a:rPr lang="es-PR" sz="6000" b="1" dirty="0">
                <a:solidFill>
                  <a:schemeClr val="accent6">
                    <a:lumMod val="75000"/>
                  </a:schemeClr>
                </a:solidFill>
                <a:latin typeface="Arial" panose="020B0604020202020204" pitchFamily="34" charset="0"/>
                <a:cs typeface="Arial" panose="020B0604020202020204" pitchFamily="34" charset="0"/>
              </a:rPr>
              <a:t> &amp; </a:t>
            </a:r>
            <a:r>
              <a:rPr lang="es-PR" sz="6000" b="1" dirty="0" err="1">
                <a:solidFill>
                  <a:schemeClr val="accent6">
                    <a:lumMod val="75000"/>
                  </a:schemeClr>
                </a:solidFill>
                <a:latin typeface="Arial" panose="020B0604020202020204" pitchFamily="34" charset="0"/>
                <a:cs typeface="Arial" panose="020B0604020202020204" pitchFamily="34" charset="0"/>
              </a:rPr>
              <a:t>Maconaise</a:t>
            </a:r>
            <a:r>
              <a:rPr lang="es-PR" sz="6000" b="1" dirty="0">
                <a:solidFill>
                  <a:schemeClr val="accent6">
                    <a:lumMod val="75000"/>
                  </a:schemeClr>
                </a:solidFill>
                <a:latin typeface="Arial" panose="020B0604020202020204" pitchFamily="34" charset="0"/>
                <a:cs typeface="Arial" panose="020B0604020202020204" pitchFamily="34" charset="0"/>
              </a:rPr>
              <a:t> </a:t>
            </a:r>
            <a:endParaRPr lang="es-PR" sz="6000" u="sng" dirty="0">
              <a:solidFill>
                <a:srgbClr val="9E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761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684" y="-1142198"/>
            <a:ext cx="777240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0"/>
            <a:ext cx="7483447" cy="777191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56251" y="-30780"/>
            <a:ext cx="5547173"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42C10D-2EBC-99FB-D93C-08053173CC6B}"/>
              </a:ext>
            </a:extLst>
          </p:cNvPr>
          <p:cNvPicPr>
            <a:picLocks noChangeAspect="1"/>
          </p:cNvPicPr>
          <p:nvPr/>
        </p:nvPicPr>
        <p:blipFill>
          <a:blip r:embed="rId2"/>
          <a:stretch>
            <a:fillRect/>
          </a:stretch>
        </p:blipFill>
        <p:spPr>
          <a:xfrm>
            <a:off x="1661160" y="518160"/>
            <a:ext cx="6736080" cy="6736080"/>
          </a:xfrm>
          <a:prstGeom prst="rect">
            <a:avLst/>
          </a:prstGeom>
        </p:spPr>
      </p:pic>
    </p:spTree>
    <p:extLst>
      <p:ext uri="{BB962C8B-B14F-4D97-AF65-F5344CB8AC3E}">
        <p14:creationId xmlns:p14="http://schemas.microsoft.com/office/powerpoint/2010/main" val="3354189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684" y="-1142198"/>
            <a:ext cx="777240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0"/>
            <a:ext cx="7483447" cy="777191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56251" y="-30780"/>
            <a:ext cx="5547173"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ÔTE CHALONNAISE MAP 21 X 29,7 CM">
            <a:extLst>
              <a:ext uri="{FF2B5EF4-FFF2-40B4-BE49-F238E27FC236}">
                <a16:creationId xmlns:a16="http://schemas.microsoft.com/office/drawing/2014/main" id="{4B20E1C7-766E-5AF8-6D7A-B129A5DE5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 r="1" b="31912"/>
          <a:stretch/>
        </p:blipFill>
        <p:spPr bwMode="auto">
          <a:xfrm>
            <a:off x="1714869" y="518160"/>
            <a:ext cx="6628661" cy="673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449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B0BC-B55F-F197-44A9-B700C95DF3C5}"/>
              </a:ext>
            </a:extLst>
          </p:cNvPr>
          <p:cNvSpPr txBox="1"/>
          <p:nvPr/>
        </p:nvSpPr>
        <p:spPr>
          <a:xfrm>
            <a:off x="185057" y="146715"/>
            <a:ext cx="9688286" cy="7478970"/>
          </a:xfrm>
          <a:prstGeom prst="rect">
            <a:avLst/>
          </a:prstGeom>
          <a:noFill/>
        </p:spPr>
        <p:txBody>
          <a:bodyPr wrap="square">
            <a:spAutoFit/>
          </a:bodyPr>
          <a:lstStyle/>
          <a:p>
            <a:pPr algn="just"/>
            <a:r>
              <a:rPr lang="es-ES" sz="2400" b="0" i="0" dirty="0">
                <a:solidFill>
                  <a:srgbClr val="000000"/>
                </a:solidFill>
                <a:effectLst/>
                <a:latin typeface="Roboto" panose="02000000000000000000" pitchFamily="2" charset="0"/>
              </a:rPr>
              <a:t>Se cree que la </a:t>
            </a:r>
            <a:r>
              <a:rPr lang="es-ES" sz="2400" b="0" i="0" dirty="0" err="1">
                <a:solidFill>
                  <a:srgbClr val="000000"/>
                </a:solidFill>
                <a:effectLst/>
                <a:latin typeface="Roboto" panose="02000000000000000000" pitchFamily="2" charset="0"/>
              </a:rPr>
              <a:t>Côte</a:t>
            </a:r>
            <a:r>
              <a:rPr lang="es-ES" sz="2400" b="0" i="0" dirty="0">
                <a:solidFill>
                  <a:srgbClr val="000000"/>
                </a:solidFill>
                <a:effectLst/>
                <a:latin typeface="Roboto" panose="02000000000000000000" pitchFamily="2" charset="0"/>
              </a:rPr>
              <a:t> </a:t>
            </a:r>
            <a:r>
              <a:rPr lang="es-ES" sz="2400" b="0" i="0" dirty="0" err="1">
                <a:solidFill>
                  <a:srgbClr val="000000"/>
                </a:solidFill>
                <a:effectLst/>
                <a:latin typeface="Roboto" panose="02000000000000000000" pitchFamily="2" charset="0"/>
              </a:rPr>
              <a:t>Chalonnaise</a:t>
            </a:r>
            <a:r>
              <a:rPr lang="es-ES" sz="2400" b="0" i="0" dirty="0">
                <a:solidFill>
                  <a:srgbClr val="000000"/>
                </a:solidFill>
                <a:effectLst/>
                <a:latin typeface="Roboto" panose="02000000000000000000" pitchFamily="2" charset="0"/>
              </a:rPr>
              <a:t> es la cuna geográfica de </a:t>
            </a:r>
            <a:r>
              <a:rPr lang="es-ES" sz="2400" b="0" i="0" dirty="0" err="1">
                <a:solidFill>
                  <a:srgbClr val="000000"/>
                </a:solidFill>
                <a:effectLst/>
                <a:latin typeface="Roboto" panose="02000000000000000000" pitchFamily="2" charset="0"/>
              </a:rPr>
              <a:t>Crémant</a:t>
            </a:r>
            <a:r>
              <a:rPr lang="es-ES" sz="2400" b="0" i="0" dirty="0">
                <a:solidFill>
                  <a:srgbClr val="000000"/>
                </a:solidFill>
                <a:effectLst/>
                <a:latin typeface="Roboto" panose="02000000000000000000" pitchFamily="2" charset="0"/>
              </a:rPr>
              <a:t> de </a:t>
            </a:r>
            <a:r>
              <a:rPr lang="es-ES" sz="2400" b="0" i="0" dirty="0" err="1">
                <a:solidFill>
                  <a:srgbClr val="000000"/>
                </a:solidFill>
                <a:effectLst/>
                <a:latin typeface="Roboto" panose="02000000000000000000" pitchFamily="2" charset="0"/>
              </a:rPr>
              <a:t>Bourgogne.En</a:t>
            </a:r>
            <a:r>
              <a:rPr lang="es-ES" sz="2400" b="0" i="0" dirty="0">
                <a:solidFill>
                  <a:srgbClr val="000000"/>
                </a:solidFill>
                <a:effectLst/>
                <a:latin typeface="Roboto" panose="02000000000000000000" pitchFamily="2" charset="0"/>
              </a:rPr>
              <a:t> 1822, los negociantes de </a:t>
            </a:r>
            <a:r>
              <a:rPr lang="es-ES" sz="2400" b="0" i="0" dirty="0" err="1">
                <a:solidFill>
                  <a:srgbClr val="000000"/>
                </a:solidFill>
                <a:effectLst/>
                <a:latin typeface="Roboto" panose="02000000000000000000" pitchFamily="2" charset="0"/>
              </a:rPr>
              <a:t>Chalon</a:t>
            </a:r>
            <a:r>
              <a:rPr lang="es-ES" sz="2400" b="0" i="0" dirty="0">
                <a:solidFill>
                  <a:srgbClr val="000000"/>
                </a:solidFill>
                <a:effectLst/>
                <a:latin typeface="Roboto" panose="02000000000000000000" pitchFamily="2" charset="0"/>
              </a:rPr>
              <a:t>-sur-</a:t>
            </a:r>
            <a:r>
              <a:rPr lang="es-ES" sz="2400" b="0" i="0" dirty="0" err="1">
                <a:solidFill>
                  <a:srgbClr val="000000"/>
                </a:solidFill>
                <a:effectLst/>
                <a:latin typeface="Roboto" panose="02000000000000000000" pitchFamily="2" charset="0"/>
              </a:rPr>
              <a:t>Saône</a:t>
            </a:r>
            <a:r>
              <a:rPr lang="es-ES" sz="2400" b="0" i="0" dirty="0">
                <a:solidFill>
                  <a:srgbClr val="000000"/>
                </a:solidFill>
                <a:effectLst/>
                <a:latin typeface="Roboto" panose="02000000000000000000" pitchFamily="2" charset="0"/>
              </a:rPr>
              <a:t>, propietarios de viñedos en </a:t>
            </a:r>
            <a:r>
              <a:rPr lang="es-ES" sz="2400" b="0" i="0" dirty="0" err="1">
                <a:solidFill>
                  <a:srgbClr val="000000"/>
                </a:solidFill>
                <a:effectLst/>
                <a:latin typeface="Roboto" panose="02000000000000000000" pitchFamily="2" charset="0"/>
              </a:rPr>
              <a:t>Rully</a:t>
            </a:r>
            <a:r>
              <a:rPr lang="es-ES" sz="2400" b="0" i="0" dirty="0">
                <a:solidFill>
                  <a:srgbClr val="000000"/>
                </a:solidFill>
                <a:effectLst/>
                <a:latin typeface="Roboto" panose="02000000000000000000" pitchFamily="2" charset="0"/>
              </a:rPr>
              <a:t> y </a:t>
            </a:r>
            <a:r>
              <a:rPr lang="es-ES" sz="2400" b="0" i="0" dirty="0" err="1">
                <a:solidFill>
                  <a:srgbClr val="000000"/>
                </a:solidFill>
                <a:effectLst/>
                <a:latin typeface="Roboto" panose="02000000000000000000" pitchFamily="2" charset="0"/>
              </a:rPr>
              <a:t>Mercurey</a:t>
            </a:r>
            <a:r>
              <a:rPr lang="es-ES" sz="2400" b="0" i="0" dirty="0">
                <a:solidFill>
                  <a:srgbClr val="000000"/>
                </a:solidFill>
                <a:effectLst/>
                <a:latin typeface="Roboto" panose="02000000000000000000" pitchFamily="2" charset="0"/>
              </a:rPr>
              <a:t>, invitaron a un joven de la región de Champagne a sus propiedades y nació el vino blanco espumoso de Borgoña. Otros propietarios de </a:t>
            </a:r>
            <a:r>
              <a:rPr lang="es-ES" sz="2400" b="0" i="0" dirty="0" err="1">
                <a:solidFill>
                  <a:srgbClr val="000000"/>
                </a:solidFill>
                <a:effectLst/>
                <a:latin typeface="Roboto" panose="02000000000000000000" pitchFamily="2" charset="0"/>
              </a:rPr>
              <a:t>Nuits</a:t>
            </a:r>
            <a:r>
              <a:rPr lang="es-ES" sz="2400" b="0" i="0" dirty="0">
                <a:solidFill>
                  <a:srgbClr val="000000"/>
                </a:solidFill>
                <a:effectLst/>
                <a:latin typeface="Roboto" panose="02000000000000000000" pitchFamily="2" charset="0"/>
              </a:rPr>
              <a:t>-Saint-Georges se subieron al carro y a lo largo del siglo XIX y principios del XX, esta producción evolucionó y creció, hasta que el vino obtuvo su AOC en 1975.Entre la </a:t>
            </a:r>
            <a:r>
              <a:rPr lang="es-ES" sz="2400" b="0" i="0" dirty="0" err="1">
                <a:solidFill>
                  <a:srgbClr val="000000"/>
                </a:solidFill>
                <a:effectLst/>
                <a:latin typeface="Roboto" panose="02000000000000000000" pitchFamily="2" charset="0"/>
              </a:rPr>
              <a:t>Côte</a:t>
            </a:r>
            <a:r>
              <a:rPr lang="es-ES" sz="2400" b="0" i="0" dirty="0">
                <a:solidFill>
                  <a:srgbClr val="000000"/>
                </a:solidFill>
                <a:effectLst/>
                <a:latin typeface="Roboto" panose="02000000000000000000" pitchFamily="2" charset="0"/>
              </a:rPr>
              <a:t> de </a:t>
            </a:r>
            <a:r>
              <a:rPr lang="es-ES" sz="2400" b="0" i="0" dirty="0" err="1">
                <a:solidFill>
                  <a:srgbClr val="000000"/>
                </a:solidFill>
                <a:effectLst/>
                <a:latin typeface="Roboto" panose="02000000000000000000" pitchFamily="2" charset="0"/>
              </a:rPr>
              <a:t>Beaune</a:t>
            </a:r>
            <a:r>
              <a:rPr lang="es-ES" sz="2400" b="0" i="0" dirty="0">
                <a:solidFill>
                  <a:srgbClr val="000000"/>
                </a:solidFill>
                <a:effectLst/>
                <a:latin typeface="Roboto" panose="02000000000000000000" pitchFamily="2" charset="0"/>
              </a:rPr>
              <a:t> al norte y las colinas de </a:t>
            </a:r>
            <a:r>
              <a:rPr lang="es-ES" sz="2400" b="0" i="0" dirty="0" err="1">
                <a:solidFill>
                  <a:srgbClr val="000000"/>
                </a:solidFill>
                <a:effectLst/>
                <a:latin typeface="Roboto" panose="02000000000000000000" pitchFamily="2" charset="0"/>
              </a:rPr>
              <a:t>Mâconnais</a:t>
            </a:r>
            <a:r>
              <a:rPr lang="es-ES" sz="2400" b="0" i="0" dirty="0">
                <a:solidFill>
                  <a:srgbClr val="000000"/>
                </a:solidFill>
                <a:effectLst/>
                <a:latin typeface="Roboto" panose="02000000000000000000" pitchFamily="2" charset="0"/>
              </a:rPr>
              <a:t> al sur, la </a:t>
            </a:r>
            <a:r>
              <a:rPr lang="es-ES" sz="2400" b="0" i="0" dirty="0" err="1">
                <a:solidFill>
                  <a:srgbClr val="000000"/>
                </a:solidFill>
                <a:effectLst/>
                <a:latin typeface="Roboto" panose="02000000000000000000" pitchFamily="2" charset="0"/>
              </a:rPr>
              <a:t>Côte</a:t>
            </a:r>
            <a:r>
              <a:rPr lang="es-ES" sz="2400" b="0" i="0" dirty="0">
                <a:solidFill>
                  <a:srgbClr val="000000"/>
                </a:solidFill>
                <a:effectLst/>
                <a:latin typeface="Roboto" panose="02000000000000000000" pitchFamily="2" charset="0"/>
              </a:rPr>
              <a:t> </a:t>
            </a:r>
            <a:r>
              <a:rPr lang="es-ES" sz="2400" b="0" i="0" dirty="0" err="1">
                <a:solidFill>
                  <a:srgbClr val="000000"/>
                </a:solidFill>
                <a:effectLst/>
                <a:latin typeface="Roboto" panose="02000000000000000000" pitchFamily="2" charset="0"/>
              </a:rPr>
              <a:t>Chalonnaise</a:t>
            </a:r>
            <a:r>
              <a:rPr lang="es-ES" sz="2400" b="0" i="0" dirty="0">
                <a:solidFill>
                  <a:srgbClr val="000000"/>
                </a:solidFill>
                <a:effectLst/>
                <a:latin typeface="Roboto" panose="02000000000000000000" pitchFamily="2" charset="0"/>
              </a:rPr>
              <a:t> tiene unos 25 km de largo por 7 km de ancho. Aquí, en el corazón de un paisaje salpicado de colinas, se han plantado las parcelas de vid en las mejores laderas orientadas al sureste. Durante mil años, las vides han hundido sus raíces en un suelo similar a los de la cercana </a:t>
            </a:r>
            <a:r>
              <a:rPr lang="es-ES" sz="2400" b="0" i="0" dirty="0" err="1">
                <a:solidFill>
                  <a:srgbClr val="000000"/>
                </a:solidFill>
                <a:effectLst/>
                <a:latin typeface="Roboto" panose="02000000000000000000" pitchFamily="2" charset="0"/>
              </a:rPr>
              <a:t>Côte</a:t>
            </a:r>
            <a:r>
              <a:rPr lang="es-ES" sz="2400" b="0" i="0" dirty="0">
                <a:solidFill>
                  <a:srgbClr val="000000"/>
                </a:solidFill>
                <a:effectLst/>
                <a:latin typeface="Roboto" panose="02000000000000000000" pitchFamily="2" charset="0"/>
              </a:rPr>
              <a:t> de </a:t>
            </a:r>
            <a:r>
              <a:rPr lang="es-ES" sz="2400" b="0" i="0" dirty="0" err="1">
                <a:solidFill>
                  <a:srgbClr val="000000"/>
                </a:solidFill>
                <a:effectLst/>
                <a:latin typeface="Roboto" panose="02000000000000000000" pitchFamily="2" charset="0"/>
              </a:rPr>
              <a:t>Beaune</a:t>
            </a:r>
            <a:r>
              <a:rPr lang="es-ES" sz="2400" b="0" i="0" dirty="0">
                <a:solidFill>
                  <a:srgbClr val="000000"/>
                </a:solidFill>
                <a:effectLst/>
                <a:latin typeface="Roboto" panose="02000000000000000000" pitchFamily="2" charset="0"/>
              </a:rPr>
              <a:t>. Disfrutando de veranos calurosos y clima seco en el otoño, las uvas no tienen problemas para madurar </a:t>
            </a:r>
            <a:r>
              <a:rPr lang="es-ES" sz="2400" b="0" i="0" dirty="0" err="1">
                <a:solidFill>
                  <a:srgbClr val="000000"/>
                </a:solidFill>
                <a:effectLst/>
                <a:latin typeface="Roboto" panose="02000000000000000000" pitchFamily="2" charset="0"/>
              </a:rPr>
              <a:t>aquí.Un</a:t>
            </a:r>
            <a:r>
              <a:rPr lang="es-ES" sz="2400" b="0" i="0" dirty="0">
                <a:solidFill>
                  <a:srgbClr val="000000"/>
                </a:solidFill>
                <a:effectLst/>
                <a:latin typeface="Roboto" panose="02000000000000000000" pitchFamily="2" charset="0"/>
              </a:rPr>
              <a:t> poco más al oeste, al otro lado del Canal du Centre, está el </a:t>
            </a:r>
            <a:r>
              <a:rPr lang="es-ES" sz="2400" b="0" i="0" dirty="0" err="1">
                <a:solidFill>
                  <a:srgbClr val="000000"/>
                </a:solidFill>
                <a:effectLst/>
                <a:latin typeface="Roboto" panose="02000000000000000000" pitchFamily="2" charset="0"/>
              </a:rPr>
              <a:t>Couchois</a:t>
            </a:r>
            <a:r>
              <a:rPr lang="es-ES" sz="2400" b="0" i="0" dirty="0">
                <a:solidFill>
                  <a:srgbClr val="000000"/>
                </a:solidFill>
                <a:effectLst/>
                <a:latin typeface="Roboto" panose="02000000000000000000" pitchFamily="2" charset="0"/>
              </a:rPr>
              <a:t>. Al sur de las Hautes </a:t>
            </a:r>
            <a:r>
              <a:rPr lang="es-ES" sz="2400" b="0" i="0" dirty="0" err="1">
                <a:solidFill>
                  <a:srgbClr val="000000"/>
                </a:solidFill>
                <a:effectLst/>
                <a:latin typeface="Roboto" panose="02000000000000000000" pitchFamily="2" charset="0"/>
              </a:rPr>
              <a:t>Côtes</a:t>
            </a:r>
            <a:r>
              <a:rPr lang="es-ES" sz="2400" b="0" i="0" dirty="0">
                <a:solidFill>
                  <a:srgbClr val="000000"/>
                </a:solidFill>
                <a:effectLst/>
                <a:latin typeface="Roboto" panose="02000000000000000000" pitchFamily="2" charset="0"/>
              </a:rPr>
              <a:t> de </a:t>
            </a:r>
            <a:r>
              <a:rPr lang="es-ES" sz="2400" b="0" i="0" dirty="0" err="1">
                <a:solidFill>
                  <a:srgbClr val="000000"/>
                </a:solidFill>
                <a:effectLst/>
                <a:latin typeface="Roboto" panose="02000000000000000000" pitchFamily="2" charset="0"/>
              </a:rPr>
              <a:t>Beaune</a:t>
            </a:r>
            <a:r>
              <a:rPr lang="es-ES" sz="2400" b="0" i="0" dirty="0">
                <a:solidFill>
                  <a:srgbClr val="000000"/>
                </a:solidFill>
                <a:effectLst/>
                <a:latin typeface="Roboto" panose="02000000000000000000" pitchFamily="2" charset="0"/>
              </a:rPr>
              <a:t>, este </a:t>
            </a:r>
            <a:r>
              <a:rPr lang="es-ES" sz="2400" b="0" i="0" dirty="0" err="1">
                <a:solidFill>
                  <a:srgbClr val="000000"/>
                </a:solidFill>
                <a:effectLst/>
                <a:latin typeface="Roboto" panose="02000000000000000000" pitchFamily="2" charset="0"/>
              </a:rPr>
              <a:t>terroir</a:t>
            </a:r>
            <a:r>
              <a:rPr lang="es-ES" sz="2400" b="0" i="0" dirty="0">
                <a:solidFill>
                  <a:srgbClr val="000000"/>
                </a:solidFill>
                <a:effectLst/>
                <a:latin typeface="Roboto" panose="02000000000000000000" pitchFamily="2" charset="0"/>
              </a:rPr>
              <a:t> vitivinícola se encuentra entre 200 y 300 m sobre el nivel del mar. Aquí, seis municipios producen vinos de carácter, cuya calidad ha sido reconocida desde 2000 cuando recibió la AOC </a:t>
            </a:r>
            <a:r>
              <a:rPr lang="es-ES" sz="2400" b="0" i="0" dirty="0" err="1">
                <a:solidFill>
                  <a:srgbClr val="000000"/>
                </a:solidFill>
                <a:effectLst/>
                <a:latin typeface="Roboto" panose="02000000000000000000" pitchFamily="2" charset="0"/>
              </a:rPr>
              <a:t>Bourgogne</a:t>
            </a:r>
            <a:r>
              <a:rPr lang="es-ES" sz="2400" b="0" i="0" dirty="0">
                <a:solidFill>
                  <a:srgbClr val="000000"/>
                </a:solidFill>
                <a:effectLst/>
                <a:latin typeface="Roboto" panose="02000000000000000000" pitchFamily="2" charset="0"/>
              </a:rPr>
              <a:t> </a:t>
            </a:r>
            <a:r>
              <a:rPr lang="es-ES" sz="2400" b="0" i="0" dirty="0" err="1">
                <a:solidFill>
                  <a:srgbClr val="000000"/>
                </a:solidFill>
                <a:effectLst/>
                <a:latin typeface="Roboto" panose="02000000000000000000" pitchFamily="2" charset="0"/>
              </a:rPr>
              <a:t>Côte</a:t>
            </a:r>
            <a:r>
              <a:rPr lang="es-ES" sz="2400" b="0" i="0" dirty="0">
                <a:solidFill>
                  <a:srgbClr val="000000"/>
                </a:solidFill>
                <a:effectLst/>
                <a:latin typeface="Roboto" panose="02000000000000000000" pitchFamily="2" charset="0"/>
              </a:rPr>
              <a:t> du </a:t>
            </a:r>
            <a:r>
              <a:rPr lang="es-ES" sz="2400" b="0" i="0" dirty="0" err="1">
                <a:solidFill>
                  <a:srgbClr val="000000"/>
                </a:solidFill>
                <a:effectLst/>
                <a:latin typeface="Roboto" panose="02000000000000000000" pitchFamily="2" charset="0"/>
              </a:rPr>
              <a:t>Couchois</a:t>
            </a:r>
            <a:r>
              <a:rPr lang="es-ES" sz="2400" b="0" i="0" dirty="0">
                <a:solidFill>
                  <a:srgbClr val="000000"/>
                </a:solidFill>
                <a:effectLst/>
                <a:latin typeface="Roboto" panose="02000000000000000000" pitchFamily="2" charset="0"/>
              </a:rPr>
              <a:t>.</a:t>
            </a:r>
            <a:r>
              <a:rPr lang="en-US" sz="2400" b="0" i="0" dirty="0">
                <a:solidFill>
                  <a:srgbClr val="000000"/>
                </a:solidFill>
                <a:effectLst/>
                <a:latin typeface="Roboto" panose="02000000000000000000" pitchFamily="2" charset="0"/>
              </a:rPr>
              <a:t>.</a:t>
            </a:r>
          </a:p>
        </p:txBody>
      </p:sp>
    </p:spTree>
    <p:extLst>
      <p:ext uri="{BB962C8B-B14F-4D97-AF65-F5344CB8AC3E}">
        <p14:creationId xmlns:p14="http://schemas.microsoft.com/office/powerpoint/2010/main" val="3406053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83002F-616A-CF8E-EF3F-41D43724F1C9}"/>
              </a:ext>
            </a:extLst>
          </p:cNvPr>
          <p:cNvSpPr txBox="1"/>
          <p:nvPr/>
        </p:nvSpPr>
        <p:spPr>
          <a:xfrm>
            <a:off x="598714" y="793046"/>
            <a:ext cx="9231086" cy="6001643"/>
          </a:xfrm>
          <a:prstGeom prst="rect">
            <a:avLst/>
          </a:prstGeom>
          <a:noFill/>
        </p:spPr>
        <p:txBody>
          <a:bodyPr wrap="square">
            <a:spAutoFit/>
          </a:bodyPr>
          <a:lstStyle/>
          <a:p>
            <a:r>
              <a:rPr lang="en-US" sz="2400" dirty="0" err="1"/>
              <a:t>En</a:t>
            </a:r>
            <a:r>
              <a:rPr lang="en-US" sz="2400" dirty="0"/>
              <a:t> </a:t>
            </a:r>
            <a:r>
              <a:rPr lang="en-US" sz="2400" dirty="0" err="1"/>
              <a:t>esta</a:t>
            </a:r>
            <a:r>
              <a:rPr lang="en-US" sz="2400" dirty="0"/>
              <a:t> tierra, </a:t>
            </a:r>
            <a:r>
              <a:rPr lang="en-US" sz="2400" dirty="0" err="1"/>
              <a:t>los</a:t>
            </a:r>
            <a:r>
              <a:rPr lang="en-US" sz="2400" dirty="0"/>
              <a:t> </a:t>
            </a:r>
            <a:r>
              <a:rPr lang="en-US" sz="2400" dirty="0" err="1"/>
              <a:t>enólogos</a:t>
            </a:r>
            <a:r>
              <a:rPr lang="en-US" sz="2400" dirty="0"/>
              <a:t> </a:t>
            </a:r>
            <a:r>
              <a:rPr lang="en-US" sz="2400" dirty="0" err="1"/>
              <a:t>cultivan</a:t>
            </a:r>
            <a:r>
              <a:rPr lang="en-US" sz="2400" dirty="0"/>
              <a:t> </a:t>
            </a:r>
            <a:r>
              <a:rPr lang="en-US" sz="2400" dirty="0" err="1"/>
              <a:t>varios</a:t>
            </a:r>
            <a:r>
              <a:rPr lang="en-US" sz="2400" dirty="0"/>
              <a:t> </a:t>
            </a:r>
            <a:r>
              <a:rPr lang="en-US" sz="2400" dirty="0" err="1"/>
              <a:t>varietales</a:t>
            </a:r>
            <a:r>
              <a:rPr lang="en-US" sz="2400" dirty="0"/>
              <a:t> </a:t>
            </a:r>
            <a:r>
              <a:rPr lang="en-US" sz="2400" dirty="0" err="1"/>
              <a:t>diferentes</a:t>
            </a:r>
            <a:r>
              <a:rPr lang="en-US" sz="2400" dirty="0"/>
              <a:t>, </a:t>
            </a:r>
            <a:r>
              <a:rPr lang="en-US" sz="2400" dirty="0" err="1"/>
              <a:t>aunque</a:t>
            </a:r>
            <a:r>
              <a:rPr lang="en-US" sz="2400" dirty="0"/>
              <a:t> </a:t>
            </a:r>
            <a:r>
              <a:rPr lang="en-US" sz="2400" dirty="0" err="1"/>
              <a:t>dominan</a:t>
            </a:r>
            <a:r>
              <a:rPr lang="en-US" sz="2400" dirty="0"/>
              <a:t> Chardonnay y Pinot Noir. </a:t>
            </a:r>
            <a:r>
              <a:rPr lang="en-US" sz="2400" dirty="0" err="1"/>
              <a:t>Excepcionalmente</a:t>
            </a:r>
            <a:r>
              <a:rPr lang="en-US" sz="2400" dirty="0"/>
              <a:t>, la aldea de </a:t>
            </a:r>
            <a:r>
              <a:rPr lang="en-US" sz="2400" dirty="0" err="1"/>
              <a:t>Bouzeron</a:t>
            </a:r>
            <a:r>
              <a:rPr lang="en-US" sz="2400" dirty="0"/>
              <a:t> </a:t>
            </a:r>
            <a:r>
              <a:rPr lang="en-US" sz="2400" dirty="0" err="1"/>
              <a:t>otorga</a:t>
            </a:r>
            <a:r>
              <a:rPr lang="en-US" sz="2400" dirty="0"/>
              <a:t> un </a:t>
            </a:r>
            <a:r>
              <a:rPr lang="en-US" sz="2400" dirty="0" err="1"/>
              <a:t>lugar</a:t>
            </a:r>
            <a:r>
              <a:rPr lang="en-US" sz="2400" dirty="0"/>
              <a:t> </a:t>
            </a:r>
            <a:r>
              <a:rPr lang="en-US" sz="2400" dirty="0" err="1"/>
              <a:t>privilegiado</a:t>
            </a:r>
            <a:r>
              <a:rPr lang="en-US" sz="2400" dirty="0"/>
              <a:t> a la uva Aligoté, </a:t>
            </a:r>
            <a:r>
              <a:rPr lang="en-US" sz="2400" dirty="0" err="1"/>
              <a:t>ya</a:t>
            </a:r>
            <a:r>
              <a:rPr lang="en-US" sz="2400" dirty="0"/>
              <a:t> que </a:t>
            </a:r>
            <a:r>
              <a:rPr lang="en-US" sz="2400" dirty="0" err="1"/>
              <a:t>alberga</a:t>
            </a:r>
            <a:r>
              <a:rPr lang="en-US" sz="2400" dirty="0"/>
              <a:t> la </a:t>
            </a:r>
            <a:r>
              <a:rPr lang="en-US" sz="2400" dirty="0" err="1"/>
              <a:t>única</a:t>
            </a:r>
            <a:r>
              <a:rPr lang="en-US" sz="2400" dirty="0"/>
              <a:t> </a:t>
            </a:r>
            <a:r>
              <a:rPr lang="en-US" sz="2400" dirty="0" err="1"/>
              <a:t>denominación</a:t>
            </a:r>
            <a:r>
              <a:rPr lang="en-US" sz="2400" dirty="0"/>
              <a:t> Village que se produce </a:t>
            </a:r>
            <a:r>
              <a:rPr lang="en-US" sz="2400" dirty="0" err="1"/>
              <a:t>íntegramente</a:t>
            </a:r>
            <a:r>
              <a:rPr lang="en-US" sz="2400" dirty="0"/>
              <a:t> a </a:t>
            </a:r>
            <a:r>
              <a:rPr lang="en-US" sz="2400" dirty="0" err="1"/>
              <a:t>partir</a:t>
            </a:r>
            <a:r>
              <a:rPr lang="en-US" sz="2400" dirty="0"/>
              <a:t> de </a:t>
            </a:r>
            <a:r>
              <a:rPr lang="en-US" sz="2400" dirty="0" err="1"/>
              <a:t>esta</a:t>
            </a:r>
            <a:r>
              <a:rPr lang="en-US" sz="2400" dirty="0"/>
              <a:t> </a:t>
            </a:r>
            <a:r>
              <a:rPr lang="en-US" sz="2400" dirty="0" err="1"/>
              <a:t>antigua</a:t>
            </a:r>
            <a:r>
              <a:rPr lang="en-US" sz="2400" dirty="0"/>
              <a:t> </a:t>
            </a:r>
            <a:r>
              <a:rPr lang="en-US" sz="2400" dirty="0" err="1"/>
              <a:t>variedad</a:t>
            </a:r>
            <a:r>
              <a:rPr lang="en-US" sz="2400" dirty="0"/>
              <a:t>.  </a:t>
            </a:r>
            <a:r>
              <a:rPr lang="en-US" sz="2400" dirty="0" err="1"/>
              <a:t>Denominación</a:t>
            </a:r>
            <a:r>
              <a:rPr lang="en-US" sz="2400" dirty="0"/>
              <a:t> Village </a:t>
            </a:r>
            <a:r>
              <a:rPr lang="en-US" sz="2400" dirty="0" err="1"/>
              <a:t>algunos</a:t>
            </a:r>
            <a:r>
              <a:rPr lang="en-US" sz="2400" dirty="0"/>
              <a:t> de </a:t>
            </a:r>
            <a:r>
              <a:rPr lang="en-US" sz="2400" dirty="0" err="1"/>
              <a:t>los</a:t>
            </a:r>
            <a:r>
              <a:rPr lang="en-US" sz="2400" dirty="0"/>
              <a:t> </a:t>
            </a:r>
            <a:r>
              <a:rPr lang="en-US" sz="2400" dirty="0" err="1"/>
              <a:t>cuales</a:t>
            </a:r>
            <a:r>
              <a:rPr lang="en-US" sz="2400" dirty="0"/>
              <a:t> </a:t>
            </a:r>
            <a:r>
              <a:rPr lang="en-US" sz="2400" dirty="0" err="1"/>
              <a:t>tienen</a:t>
            </a:r>
            <a:r>
              <a:rPr lang="en-US" sz="2400" dirty="0"/>
              <a:t> </a:t>
            </a:r>
            <a:r>
              <a:rPr lang="en-US" sz="2400" dirty="0" err="1"/>
              <a:t>Climats</a:t>
            </a:r>
            <a:r>
              <a:rPr lang="en-US" sz="2400" dirty="0"/>
              <a:t> </a:t>
            </a:r>
            <a:r>
              <a:rPr lang="en-US" sz="2400" dirty="0" err="1"/>
              <a:t>clasificados</a:t>
            </a:r>
            <a:r>
              <a:rPr lang="en-US" sz="2400" dirty="0"/>
              <a:t> </a:t>
            </a:r>
            <a:r>
              <a:rPr lang="en-US" sz="2400" dirty="0" err="1"/>
              <a:t>como</a:t>
            </a:r>
            <a:r>
              <a:rPr lang="en-US" sz="2400" dirty="0"/>
              <a:t> Premiers Crus: </a:t>
            </a:r>
            <a:r>
              <a:rPr lang="en-US" sz="2400" dirty="0" err="1"/>
              <a:t>Bouzeron</a:t>
            </a:r>
            <a:r>
              <a:rPr lang="en-US" sz="2400" dirty="0"/>
              <a:t>, Givry, </a:t>
            </a:r>
            <a:r>
              <a:rPr lang="en-US" sz="2400" dirty="0" err="1"/>
              <a:t>Mercurey</a:t>
            </a:r>
            <a:r>
              <a:rPr lang="en-US" sz="2400" dirty="0"/>
              <a:t>, </a:t>
            </a:r>
            <a:r>
              <a:rPr lang="en-US" sz="2400" dirty="0" err="1"/>
              <a:t>Montagny</a:t>
            </a:r>
            <a:r>
              <a:rPr lang="en-US" sz="2400" dirty="0"/>
              <a:t>, </a:t>
            </a:r>
            <a:r>
              <a:rPr lang="en-US" sz="2400" dirty="0" err="1"/>
              <a:t>Rully</a:t>
            </a:r>
            <a:r>
              <a:rPr lang="en-US" sz="2400" dirty="0"/>
              <a:t>  </a:t>
            </a:r>
            <a:r>
              <a:rPr lang="en-US" sz="2400" dirty="0" err="1"/>
              <a:t>Denominaciones</a:t>
            </a:r>
            <a:r>
              <a:rPr lang="en-US" sz="2400" dirty="0"/>
              <a:t> </a:t>
            </a:r>
            <a:r>
              <a:rPr lang="en-US" sz="2400" dirty="0" err="1"/>
              <a:t>regionales</a:t>
            </a:r>
            <a:r>
              <a:rPr lang="en-US" sz="2400" dirty="0"/>
              <a:t> </a:t>
            </a:r>
            <a:r>
              <a:rPr lang="en-US" sz="2400" dirty="0" err="1"/>
              <a:t>específicas</a:t>
            </a:r>
            <a:r>
              <a:rPr lang="en-US" sz="2400" dirty="0"/>
              <a:t> de la </a:t>
            </a:r>
            <a:r>
              <a:rPr lang="en-US" sz="2400" dirty="0" err="1"/>
              <a:t>región</a:t>
            </a:r>
            <a:r>
              <a:rPr lang="en-US" sz="2400" dirty="0"/>
              <a:t> </a:t>
            </a:r>
            <a:r>
              <a:rPr lang="en-US" sz="2400" dirty="0" err="1"/>
              <a:t>productora</a:t>
            </a:r>
            <a:r>
              <a:rPr lang="en-US" sz="2400" dirty="0"/>
              <a:t> de vino: Bourgogne Côte </a:t>
            </a:r>
            <a:r>
              <a:rPr lang="en-US" sz="2400" dirty="0" err="1"/>
              <a:t>Chalonnaise</a:t>
            </a:r>
            <a:r>
              <a:rPr lang="en-US" sz="2400" dirty="0"/>
              <a:t>, Bourgogne Côte du </a:t>
            </a:r>
            <a:r>
              <a:rPr lang="en-US" sz="2400" dirty="0" err="1"/>
              <a:t>CouchoisComo</a:t>
            </a:r>
            <a:r>
              <a:rPr lang="en-US" sz="2400" dirty="0"/>
              <a:t> </a:t>
            </a:r>
            <a:r>
              <a:rPr lang="en-US" sz="2400" dirty="0" err="1"/>
              <a:t>en</a:t>
            </a:r>
            <a:r>
              <a:rPr lang="en-US" sz="2400" dirty="0"/>
              <a:t> </a:t>
            </a:r>
            <a:r>
              <a:rPr lang="en-US" sz="2400" dirty="0" err="1"/>
              <a:t>el</a:t>
            </a:r>
            <a:r>
              <a:rPr lang="en-US" sz="2400" dirty="0"/>
              <a:t> resto de la </a:t>
            </a:r>
            <a:r>
              <a:rPr lang="en-US" sz="2400" dirty="0" err="1"/>
              <a:t>región</a:t>
            </a:r>
            <a:r>
              <a:rPr lang="en-US" sz="2400" dirty="0"/>
              <a:t> de </a:t>
            </a:r>
            <a:r>
              <a:rPr lang="en-US" sz="2400" dirty="0" err="1"/>
              <a:t>Borgoña</a:t>
            </a:r>
            <a:r>
              <a:rPr lang="en-US" sz="2400" dirty="0"/>
              <a:t>, la Côte </a:t>
            </a:r>
            <a:r>
              <a:rPr lang="en-US" sz="2400" dirty="0" err="1"/>
              <a:t>Chalonnaise</a:t>
            </a:r>
            <a:r>
              <a:rPr lang="en-US" sz="2400" dirty="0"/>
              <a:t> y la </a:t>
            </a:r>
            <a:r>
              <a:rPr lang="en-US" sz="2400" dirty="0" err="1"/>
              <a:t>Couchois</a:t>
            </a:r>
            <a:r>
              <a:rPr lang="en-US" sz="2400" dirty="0"/>
              <a:t> </a:t>
            </a:r>
            <a:r>
              <a:rPr lang="en-US" sz="2400" dirty="0" err="1"/>
              <a:t>también</a:t>
            </a:r>
            <a:r>
              <a:rPr lang="en-US" sz="2400" dirty="0"/>
              <a:t> </a:t>
            </a:r>
            <a:r>
              <a:rPr lang="en-US" sz="2400" dirty="0" err="1"/>
              <a:t>ofrecen</a:t>
            </a:r>
            <a:r>
              <a:rPr lang="en-US" sz="2400" dirty="0"/>
              <a:t> </a:t>
            </a:r>
            <a:r>
              <a:rPr lang="en-US" sz="2400" dirty="0" err="1"/>
              <a:t>una</a:t>
            </a:r>
            <a:r>
              <a:rPr lang="en-US" sz="2400" dirty="0"/>
              <a:t> </a:t>
            </a:r>
            <a:r>
              <a:rPr lang="en-US" sz="2400" dirty="0" err="1"/>
              <a:t>gama</a:t>
            </a:r>
            <a:r>
              <a:rPr lang="en-US" sz="2400" dirty="0"/>
              <a:t> de </a:t>
            </a:r>
            <a:r>
              <a:rPr lang="en-US" sz="2400" dirty="0" err="1"/>
              <a:t>diferentes</a:t>
            </a:r>
            <a:r>
              <a:rPr lang="en-US" sz="2400" dirty="0"/>
              <a:t> </a:t>
            </a:r>
            <a:r>
              <a:rPr lang="en-US" sz="2400" dirty="0" err="1"/>
              <a:t>denominaciones</a:t>
            </a:r>
            <a:r>
              <a:rPr lang="en-US" sz="2400" dirty="0"/>
              <a:t> </a:t>
            </a:r>
            <a:r>
              <a:rPr lang="en-US" sz="2400" dirty="0" err="1"/>
              <a:t>regionales</a:t>
            </a:r>
            <a:r>
              <a:rPr lang="en-US" sz="2400" dirty="0"/>
              <a:t>: Bourgogne </a:t>
            </a:r>
            <a:r>
              <a:rPr lang="en-US" sz="2400" dirty="0" err="1"/>
              <a:t>blanco</a:t>
            </a:r>
            <a:r>
              <a:rPr lang="en-US" sz="2400" dirty="0"/>
              <a:t> y rojo, Bourgogne Aligoté, Bourgogne Passe-tout-grains y Coteaux Bourguignons. Los </a:t>
            </a:r>
            <a:r>
              <a:rPr lang="en-US" sz="2400" dirty="0" err="1"/>
              <a:t>viñedos</a:t>
            </a:r>
            <a:r>
              <a:rPr lang="en-US" sz="2400" dirty="0"/>
              <a:t> de la </a:t>
            </a:r>
            <a:r>
              <a:rPr lang="en-US" sz="2400" dirty="0" err="1"/>
              <a:t>denominación</a:t>
            </a:r>
            <a:r>
              <a:rPr lang="en-US" sz="2400" dirty="0"/>
              <a:t> Bourgogne Côte d'Or se </a:t>
            </a:r>
            <a:r>
              <a:rPr lang="en-US" sz="2400" dirty="0" err="1"/>
              <a:t>extienden</a:t>
            </a:r>
            <a:r>
              <a:rPr lang="en-US" sz="2400" dirty="0"/>
              <a:t> </a:t>
            </a:r>
            <a:r>
              <a:rPr lang="en-US" sz="2400" dirty="0" err="1"/>
              <a:t>sobre</a:t>
            </a:r>
            <a:r>
              <a:rPr lang="en-US" sz="2400" dirty="0"/>
              <a:t> </a:t>
            </a:r>
            <a:r>
              <a:rPr lang="en-US" sz="2400" dirty="0" err="1"/>
              <a:t>una</a:t>
            </a:r>
            <a:r>
              <a:rPr lang="en-US" sz="2400" dirty="0"/>
              <a:t> </a:t>
            </a:r>
            <a:r>
              <a:rPr lang="en-US" sz="2400" dirty="0" err="1"/>
              <a:t>superficie</a:t>
            </a:r>
            <a:r>
              <a:rPr lang="en-US" sz="2400" dirty="0"/>
              <a:t> de 65 km de largo y entre 1 y 2 km de ancho, </a:t>
            </a:r>
            <a:r>
              <a:rPr lang="en-US" sz="2400" dirty="0" err="1"/>
              <a:t>desde</a:t>
            </a:r>
            <a:r>
              <a:rPr lang="en-US" sz="2400" dirty="0"/>
              <a:t> Dijon hasta </a:t>
            </a:r>
            <a:r>
              <a:rPr lang="en-US" sz="2400" dirty="0" err="1"/>
              <a:t>Maranges</a:t>
            </a:r>
            <a:r>
              <a:rPr lang="en-US" sz="2400" dirty="0"/>
              <a:t> (</a:t>
            </a:r>
            <a:r>
              <a:rPr lang="en-US" sz="2400" dirty="0" err="1"/>
              <a:t>Cheilly-lès-Maranges</a:t>
            </a:r>
            <a:r>
              <a:rPr lang="en-US" sz="2400" dirty="0"/>
              <a:t>, </a:t>
            </a:r>
            <a:r>
              <a:rPr lang="en-US" sz="2400" dirty="0" err="1"/>
              <a:t>Dezize-lès-Maranges</a:t>
            </a:r>
            <a:r>
              <a:rPr lang="en-US" sz="2400" dirty="0"/>
              <a:t>, </a:t>
            </a:r>
            <a:r>
              <a:rPr lang="en-US" sz="2400" dirty="0" err="1"/>
              <a:t>Remigny</a:t>
            </a:r>
            <a:r>
              <a:rPr lang="en-US" sz="2400" dirty="0"/>
              <a:t>, </a:t>
            </a:r>
            <a:r>
              <a:rPr lang="en-US" sz="2400" dirty="0" err="1"/>
              <a:t>Sampigny-lès-Maranges</a:t>
            </a:r>
            <a:r>
              <a:rPr lang="en-US" sz="2400" dirty="0"/>
              <a:t>).</a:t>
            </a:r>
          </a:p>
        </p:txBody>
      </p:sp>
    </p:spTree>
    <p:extLst>
      <p:ext uri="{BB962C8B-B14F-4D97-AF65-F5344CB8AC3E}">
        <p14:creationId xmlns:p14="http://schemas.microsoft.com/office/powerpoint/2010/main" val="2625284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684" y="-1142198"/>
            <a:ext cx="777240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0"/>
            <a:ext cx="7483447" cy="777191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56251" y="-30780"/>
            <a:ext cx="5547173"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89E3A7-7E49-2777-3976-98D66F6FC8BA}"/>
              </a:ext>
            </a:extLst>
          </p:cNvPr>
          <p:cNvPicPr>
            <a:picLocks noChangeAspect="1"/>
          </p:cNvPicPr>
          <p:nvPr/>
        </p:nvPicPr>
        <p:blipFill>
          <a:blip r:embed="rId2"/>
          <a:stretch>
            <a:fillRect/>
          </a:stretch>
        </p:blipFill>
        <p:spPr>
          <a:xfrm>
            <a:off x="377190" y="780635"/>
            <a:ext cx="9304020" cy="6211130"/>
          </a:xfrm>
          <a:prstGeom prst="rect">
            <a:avLst/>
          </a:prstGeom>
        </p:spPr>
      </p:pic>
      <p:sp>
        <p:nvSpPr>
          <p:cNvPr id="4" name="TextBox 3">
            <a:extLst>
              <a:ext uri="{FF2B5EF4-FFF2-40B4-BE49-F238E27FC236}">
                <a16:creationId xmlns:a16="http://schemas.microsoft.com/office/drawing/2014/main" id="{E2F2B52C-61EF-67F1-C378-0B6F23C9F80C}"/>
              </a:ext>
            </a:extLst>
          </p:cNvPr>
          <p:cNvSpPr txBox="1"/>
          <p:nvPr/>
        </p:nvSpPr>
        <p:spPr>
          <a:xfrm>
            <a:off x="3739817" y="72843"/>
            <a:ext cx="3047641" cy="523220"/>
          </a:xfrm>
          <a:prstGeom prst="rect">
            <a:avLst/>
          </a:prstGeom>
          <a:noFill/>
        </p:spPr>
        <p:txBody>
          <a:bodyPr wrap="square" rtlCol="0">
            <a:spAutoFit/>
          </a:bodyPr>
          <a:lstStyle/>
          <a:p>
            <a:r>
              <a:rPr lang="en-US" sz="2800" dirty="0">
                <a:solidFill>
                  <a:schemeClr val="bg1"/>
                </a:solidFill>
              </a:rPr>
              <a:t>Cote </a:t>
            </a:r>
            <a:r>
              <a:rPr lang="en-US" sz="2800" dirty="0" err="1">
                <a:solidFill>
                  <a:schemeClr val="bg1"/>
                </a:solidFill>
              </a:rPr>
              <a:t>Maconnais</a:t>
            </a:r>
            <a:endParaRPr lang="en-US" sz="2800" dirty="0">
              <a:solidFill>
                <a:schemeClr val="bg1"/>
              </a:solidFill>
            </a:endParaRPr>
          </a:p>
        </p:txBody>
      </p:sp>
    </p:spTree>
    <p:extLst>
      <p:ext uri="{BB962C8B-B14F-4D97-AF65-F5344CB8AC3E}">
        <p14:creationId xmlns:p14="http://schemas.microsoft.com/office/powerpoint/2010/main" val="291652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2E728-9FC1-D22E-1169-329DE82B11D2}"/>
              </a:ext>
            </a:extLst>
          </p:cNvPr>
          <p:cNvSpPr txBox="1"/>
          <p:nvPr/>
        </p:nvSpPr>
        <p:spPr>
          <a:xfrm>
            <a:off x="642257" y="311687"/>
            <a:ext cx="8904514" cy="1631216"/>
          </a:xfrm>
          <a:prstGeom prst="rect">
            <a:avLst/>
          </a:prstGeom>
          <a:noFill/>
        </p:spPr>
        <p:txBody>
          <a:bodyPr wrap="square">
            <a:spAutoFit/>
          </a:bodyPr>
          <a:lstStyle/>
          <a:p>
            <a:r>
              <a:rPr lang="en-US" sz="2000" dirty="0"/>
              <a:t>El </a:t>
            </a:r>
            <a:r>
              <a:rPr lang="en-US" sz="2000" dirty="0" err="1"/>
              <a:t>Mâconnais</a:t>
            </a:r>
            <a:r>
              <a:rPr lang="en-US" sz="2000" dirty="0"/>
              <a:t> es </a:t>
            </a:r>
            <a:r>
              <a:rPr lang="en-US" sz="2000" dirty="0" err="1"/>
              <a:t>una</a:t>
            </a:r>
            <a:r>
              <a:rPr lang="en-US" sz="2000" dirty="0"/>
              <a:t> </a:t>
            </a:r>
            <a:r>
              <a:rPr lang="en-US" sz="2000" dirty="0" err="1"/>
              <a:t>región</a:t>
            </a:r>
            <a:r>
              <a:rPr lang="en-US" sz="2000" dirty="0"/>
              <a:t> </a:t>
            </a:r>
            <a:r>
              <a:rPr lang="en-US" sz="2000" dirty="0" err="1"/>
              <a:t>vitivinícola</a:t>
            </a:r>
            <a:r>
              <a:rPr lang="en-US" sz="2000" dirty="0"/>
              <a:t> con </a:t>
            </a:r>
            <a:r>
              <a:rPr lang="en-US" sz="2000" dirty="0" err="1"/>
              <a:t>acento</a:t>
            </a:r>
            <a:r>
              <a:rPr lang="en-US" sz="2000" dirty="0"/>
              <a:t> </a:t>
            </a:r>
            <a:r>
              <a:rPr lang="en-US" sz="2000" dirty="0" err="1"/>
              <a:t>sureño</a:t>
            </a:r>
            <a:r>
              <a:rPr lang="en-US" sz="2000" dirty="0"/>
              <a:t> </a:t>
            </a:r>
            <a:r>
              <a:rPr lang="en-US" sz="2000" dirty="0" err="1"/>
              <a:t>donde</a:t>
            </a:r>
            <a:r>
              <a:rPr lang="en-US" sz="2000" dirty="0"/>
              <a:t> </a:t>
            </a:r>
            <a:r>
              <a:rPr lang="en-US" sz="2000" dirty="0" err="1"/>
              <a:t>los</a:t>
            </a:r>
            <a:r>
              <a:rPr lang="en-US" sz="2000" dirty="0"/>
              <a:t> </a:t>
            </a:r>
            <a:r>
              <a:rPr lang="en-US" sz="2000" dirty="0" err="1"/>
              <a:t>paisajes</a:t>
            </a:r>
            <a:r>
              <a:rPr lang="en-US" sz="2000" dirty="0"/>
              <a:t> </a:t>
            </a:r>
            <a:r>
              <a:rPr lang="en-US" sz="2000" dirty="0" err="1"/>
              <a:t>ondulados</a:t>
            </a:r>
            <a:r>
              <a:rPr lang="en-US" sz="2000" dirty="0"/>
              <a:t> se alternan con </a:t>
            </a:r>
            <a:r>
              <a:rPr lang="en-US" sz="2000" dirty="0" err="1"/>
              <a:t>acantilados</a:t>
            </a:r>
            <a:r>
              <a:rPr lang="en-US" sz="2000" dirty="0"/>
              <a:t> </a:t>
            </a:r>
            <a:r>
              <a:rPr lang="en-US" sz="2000" dirty="0" err="1"/>
              <a:t>monumentales</a:t>
            </a:r>
            <a:r>
              <a:rPr lang="en-US" sz="2000" dirty="0"/>
              <a:t>. </a:t>
            </a:r>
            <a:r>
              <a:rPr lang="en-US" sz="2000" dirty="0" err="1"/>
              <a:t>En</a:t>
            </a:r>
            <a:r>
              <a:rPr lang="en-US" sz="2000" dirty="0"/>
              <a:t> </a:t>
            </a:r>
            <a:r>
              <a:rPr lang="en-US" sz="2000" dirty="0" err="1"/>
              <a:t>este</a:t>
            </a:r>
            <a:r>
              <a:rPr lang="en-US" sz="2000" dirty="0"/>
              <a:t> </a:t>
            </a:r>
            <a:r>
              <a:rPr lang="en-US" sz="2000" dirty="0" err="1"/>
              <a:t>maravilloso</a:t>
            </a:r>
            <a:r>
              <a:rPr lang="en-US" sz="2000" dirty="0"/>
              <a:t> </a:t>
            </a:r>
            <a:r>
              <a:rPr lang="en-US" sz="2000" dirty="0" err="1"/>
              <a:t>entorno</a:t>
            </a:r>
            <a:r>
              <a:rPr lang="en-US" sz="2000" dirty="0"/>
              <a:t>, </a:t>
            </a:r>
            <a:r>
              <a:rPr lang="en-US" sz="2000" dirty="0" err="1"/>
              <a:t>donde</a:t>
            </a:r>
            <a:r>
              <a:rPr lang="en-US" sz="2000" dirty="0"/>
              <a:t> </a:t>
            </a:r>
            <a:r>
              <a:rPr lang="en-US" sz="2000" dirty="0" err="1"/>
              <a:t>reina</a:t>
            </a:r>
            <a:r>
              <a:rPr lang="en-US" sz="2000" dirty="0"/>
              <a:t> la uva Chardonnay y </a:t>
            </a:r>
            <a:r>
              <a:rPr lang="en-US" sz="2000" dirty="0" err="1"/>
              <a:t>donde</a:t>
            </a:r>
            <a:r>
              <a:rPr lang="en-US" sz="2000" dirty="0"/>
              <a:t> se </a:t>
            </a:r>
            <a:r>
              <a:rPr lang="en-US" sz="2000" dirty="0" err="1"/>
              <a:t>pueden</a:t>
            </a:r>
            <a:r>
              <a:rPr lang="en-US" sz="2000" dirty="0"/>
              <a:t> </a:t>
            </a:r>
            <a:r>
              <a:rPr lang="en-US" sz="2000" dirty="0" err="1"/>
              <a:t>encontrar</a:t>
            </a:r>
            <a:r>
              <a:rPr lang="en-US" sz="2000" dirty="0"/>
              <a:t> parches de Gamay, </a:t>
            </a:r>
            <a:r>
              <a:rPr lang="en-US" sz="2000" dirty="0" err="1"/>
              <a:t>degustarás</a:t>
            </a:r>
            <a:r>
              <a:rPr lang="en-US" sz="2000" dirty="0"/>
              <a:t> </a:t>
            </a:r>
            <a:r>
              <a:rPr lang="en-US" sz="2000" dirty="0" err="1"/>
              <a:t>algunos</a:t>
            </a:r>
            <a:r>
              <a:rPr lang="en-US" sz="2000" dirty="0"/>
              <a:t> vinos </a:t>
            </a:r>
            <a:r>
              <a:rPr lang="en-US" sz="2000" dirty="0" err="1"/>
              <a:t>blancos</a:t>
            </a:r>
            <a:r>
              <a:rPr lang="en-US" sz="2000" dirty="0"/>
              <a:t> </a:t>
            </a:r>
            <a:r>
              <a:rPr lang="en-US" sz="2000" dirty="0" err="1"/>
              <a:t>potentes</a:t>
            </a:r>
            <a:r>
              <a:rPr lang="en-US" sz="2000" dirty="0"/>
              <a:t> y </a:t>
            </a:r>
            <a:r>
              <a:rPr lang="en-US" sz="2000" dirty="0" err="1"/>
              <a:t>ricos</a:t>
            </a:r>
            <a:r>
              <a:rPr lang="en-US" sz="2000" dirty="0"/>
              <a:t> </a:t>
            </a:r>
            <a:r>
              <a:rPr lang="en-US" sz="2000" dirty="0" err="1"/>
              <a:t>en</a:t>
            </a:r>
            <a:r>
              <a:rPr lang="en-US" sz="2000" dirty="0"/>
              <a:t> aromas, sin </a:t>
            </a:r>
            <a:r>
              <a:rPr lang="en-US" sz="2000" dirty="0" err="1"/>
              <a:t>mencionar</a:t>
            </a:r>
            <a:r>
              <a:rPr lang="en-US" sz="2000" dirty="0"/>
              <a:t> </a:t>
            </a:r>
            <a:r>
              <a:rPr lang="en-US" sz="2000" dirty="0" err="1"/>
              <a:t>algunos</a:t>
            </a:r>
            <a:r>
              <a:rPr lang="en-US" sz="2000" dirty="0"/>
              <a:t> </a:t>
            </a:r>
            <a:r>
              <a:rPr lang="en-US" sz="2000" dirty="0" err="1"/>
              <a:t>tintos</a:t>
            </a:r>
            <a:r>
              <a:rPr lang="en-US" sz="2000" dirty="0"/>
              <a:t> </a:t>
            </a:r>
            <a:r>
              <a:rPr lang="en-US" sz="2000" dirty="0" err="1"/>
              <a:t>deliciosos</a:t>
            </a:r>
            <a:r>
              <a:rPr lang="en-US" sz="2000" dirty="0"/>
              <a:t>.</a:t>
            </a:r>
          </a:p>
        </p:txBody>
      </p:sp>
      <p:sp>
        <p:nvSpPr>
          <p:cNvPr id="7" name="TextBox 6">
            <a:extLst>
              <a:ext uri="{FF2B5EF4-FFF2-40B4-BE49-F238E27FC236}">
                <a16:creationId xmlns:a16="http://schemas.microsoft.com/office/drawing/2014/main" id="{801B8589-B7AB-17A6-6AE2-9B5392B9D3F3}"/>
              </a:ext>
            </a:extLst>
          </p:cNvPr>
          <p:cNvSpPr txBox="1"/>
          <p:nvPr/>
        </p:nvSpPr>
        <p:spPr>
          <a:xfrm>
            <a:off x="642257" y="2136178"/>
            <a:ext cx="8599715" cy="5324535"/>
          </a:xfrm>
          <a:prstGeom prst="rect">
            <a:avLst/>
          </a:prstGeom>
          <a:noFill/>
        </p:spPr>
        <p:txBody>
          <a:bodyPr wrap="square">
            <a:spAutoFit/>
          </a:bodyPr>
          <a:lstStyle/>
          <a:p>
            <a:r>
              <a:rPr lang="es-ES" sz="2000" dirty="0"/>
              <a:t>El </a:t>
            </a:r>
            <a:r>
              <a:rPr lang="es-ES" sz="2000" dirty="0" err="1"/>
              <a:t>terroir</a:t>
            </a:r>
            <a:r>
              <a:rPr lang="es-ES" sz="2000" dirty="0"/>
              <a:t> más al sur de Borgoña, el </a:t>
            </a:r>
            <a:r>
              <a:rPr lang="es-ES" sz="2000" dirty="0" err="1"/>
              <a:t>Mâconnais</a:t>
            </a:r>
            <a:r>
              <a:rPr lang="es-ES" sz="2000" dirty="0"/>
              <a:t> cubre una franja de vides de 10k de ancho y 35 km de largo, entre </a:t>
            </a:r>
            <a:r>
              <a:rPr lang="es-ES" sz="2000" dirty="0" err="1"/>
              <a:t>Sennecey</a:t>
            </a:r>
            <a:r>
              <a:rPr lang="es-ES" sz="2000" dirty="0"/>
              <a:t>-le-Grand y Saint-</a:t>
            </a:r>
            <a:r>
              <a:rPr lang="es-ES" sz="2000" dirty="0" err="1"/>
              <a:t>Vérand</a:t>
            </a:r>
            <a:r>
              <a:rPr lang="es-ES" sz="2000" dirty="0"/>
              <a:t>. La región se encuentra entre dos valles, el </a:t>
            </a:r>
            <a:r>
              <a:rPr lang="es-ES" sz="2000" dirty="0" err="1"/>
              <a:t>Grosne</a:t>
            </a:r>
            <a:r>
              <a:rPr lang="es-ES" sz="2000" dirty="0"/>
              <a:t> al oeste y el </a:t>
            </a:r>
            <a:r>
              <a:rPr lang="es-ES" sz="2000" dirty="0" err="1"/>
              <a:t>Saône</a:t>
            </a:r>
            <a:r>
              <a:rPr lang="es-ES" sz="2000" dirty="0"/>
              <a:t> al este. Esta es una región vitivinícola con dos caras. Al suroeste de </a:t>
            </a:r>
            <a:r>
              <a:rPr lang="es-ES" sz="2000" dirty="0" err="1"/>
              <a:t>Tournus</a:t>
            </a:r>
            <a:r>
              <a:rPr lang="es-ES" sz="2000" dirty="0"/>
              <a:t>, los </a:t>
            </a:r>
            <a:r>
              <a:rPr lang="es-ES" sz="2000" dirty="0" err="1"/>
              <a:t>Monts</a:t>
            </a:r>
            <a:r>
              <a:rPr lang="es-ES" sz="2000" dirty="0"/>
              <a:t> du </a:t>
            </a:r>
            <a:r>
              <a:rPr lang="es-ES" sz="2000" dirty="0" err="1"/>
              <a:t>Mâconnais</a:t>
            </a:r>
            <a:r>
              <a:rPr lang="es-ES" sz="2000" dirty="0"/>
              <a:t> son una sucesión de colinas boscosas y pequeños valles, ideales para el cultivo de la </a:t>
            </a:r>
            <a:r>
              <a:rPr lang="es-ES" sz="2000" dirty="0" err="1"/>
              <a:t>vid.Más</a:t>
            </a:r>
            <a:r>
              <a:rPr lang="es-ES" sz="2000" dirty="0"/>
              <a:t> al sur, las colinas dan paso a un paisaje grandioso dominado por algunos afloramientos monumentales, incluidos los de </a:t>
            </a:r>
            <a:r>
              <a:rPr lang="es-ES" sz="2000" dirty="0" err="1"/>
              <a:t>Vergisson</a:t>
            </a:r>
            <a:r>
              <a:rPr lang="es-ES" sz="2000" dirty="0"/>
              <a:t> y </a:t>
            </a:r>
            <a:r>
              <a:rPr lang="es-ES" sz="2000" dirty="0" err="1"/>
              <a:t>Solutré</a:t>
            </a:r>
            <a:r>
              <a:rPr lang="es-ES" sz="2000" dirty="0"/>
              <a:t>. Las vides se pueden encontrar en las laderas donde el suelo y el sol lo </a:t>
            </a:r>
            <a:r>
              <a:rPr lang="es-ES" sz="2000" dirty="0" err="1"/>
              <a:t>permiten.Aquí</a:t>
            </a:r>
            <a:r>
              <a:rPr lang="es-ES" sz="2000" dirty="0"/>
              <a:t>, quizás más que en cualquier otra zona vitivinícola de la región de Borgoña, los monjes desempeñaron un papel fundamental. La abadía de Cluny, fundada en 909 por Guillermo I, conde de </a:t>
            </a:r>
            <a:r>
              <a:rPr lang="es-ES" sz="2000" dirty="0" err="1"/>
              <a:t>Mâcon</a:t>
            </a:r>
            <a:r>
              <a:rPr lang="es-ES" sz="2000" dirty="0"/>
              <a:t>, siguió la tradición benedictina con el principio de ora et labora (orar y trabajar), que llevó a los monjes a crear sus propios viñedos. Fue, en parte, como reacción a la riqueza de Cluny que Robert de </a:t>
            </a:r>
            <a:r>
              <a:rPr lang="es-ES" sz="2000" dirty="0" err="1"/>
              <a:t>Moslesme</a:t>
            </a:r>
            <a:r>
              <a:rPr lang="es-ES" sz="2000" dirty="0"/>
              <a:t> fundó la abadía de </a:t>
            </a:r>
            <a:r>
              <a:rPr lang="es-ES" sz="2000" dirty="0" err="1"/>
              <a:t>Cîteaux</a:t>
            </a:r>
            <a:r>
              <a:rPr lang="es-ES" sz="2000" dirty="0"/>
              <a:t> en 1098. Aunque las viñas de Cluny se ubicaban principalmente en la parte sur de la actual región vinícola de Borgoña, los monjes también poseían viñas plantadas más al norte, en particular, el célebre viñedo de </a:t>
            </a:r>
            <a:r>
              <a:rPr lang="es-ES" sz="2000" dirty="0" err="1"/>
              <a:t>Romanée</a:t>
            </a:r>
            <a:r>
              <a:rPr lang="es-ES" sz="2000" dirty="0"/>
              <a:t>-</a:t>
            </a:r>
            <a:r>
              <a:rPr lang="es-ES" sz="2000" dirty="0" err="1"/>
              <a:t>St</a:t>
            </a:r>
            <a:r>
              <a:rPr lang="es-ES" sz="2000" dirty="0"/>
              <a:t>-Vivant.</a:t>
            </a:r>
            <a:endParaRPr lang="en-US" sz="2000" dirty="0"/>
          </a:p>
        </p:txBody>
      </p:sp>
    </p:spTree>
    <p:extLst>
      <p:ext uri="{BB962C8B-B14F-4D97-AF65-F5344CB8AC3E}">
        <p14:creationId xmlns:p14="http://schemas.microsoft.com/office/powerpoint/2010/main" val="1114721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02AB9-DE65-72BA-A083-10A1733B426D}"/>
              </a:ext>
            </a:extLst>
          </p:cNvPr>
          <p:cNvSpPr txBox="1"/>
          <p:nvPr/>
        </p:nvSpPr>
        <p:spPr>
          <a:xfrm>
            <a:off x="370114" y="146715"/>
            <a:ext cx="9535886" cy="7478970"/>
          </a:xfrm>
          <a:prstGeom prst="rect">
            <a:avLst/>
          </a:prstGeom>
          <a:noFill/>
        </p:spPr>
        <p:txBody>
          <a:bodyPr wrap="square">
            <a:spAutoFit/>
          </a:bodyPr>
          <a:lstStyle/>
          <a:p>
            <a:r>
              <a:rPr lang="en-US" sz="2400" dirty="0"/>
              <a:t>La uva Chardonnay es </a:t>
            </a:r>
            <a:r>
              <a:rPr lang="en-US" sz="2400" dirty="0" err="1"/>
              <a:t>omnipresente</a:t>
            </a:r>
            <a:r>
              <a:rPr lang="en-US" sz="2400" dirty="0"/>
              <a:t> </a:t>
            </a:r>
            <a:r>
              <a:rPr lang="en-US" sz="2400" dirty="0" err="1"/>
              <a:t>en</a:t>
            </a:r>
            <a:r>
              <a:rPr lang="en-US" sz="2400" dirty="0"/>
              <a:t> </a:t>
            </a:r>
            <a:r>
              <a:rPr lang="en-US" sz="2400" dirty="0" err="1"/>
              <a:t>los</a:t>
            </a:r>
            <a:r>
              <a:rPr lang="en-US" sz="2400" dirty="0"/>
              <a:t> </a:t>
            </a:r>
            <a:r>
              <a:rPr lang="en-US" sz="2400" dirty="0" err="1"/>
              <a:t>Mâconnais</a:t>
            </a:r>
            <a:r>
              <a:rPr lang="en-US" sz="2400" dirty="0"/>
              <a:t>. Este varietal </a:t>
            </a:r>
            <a:r>
              <a:rPr lang="en-US" sz="2400" dirty="0" err="1"/>
              <a:t>blanco</a:t>
            </a:r>
            <a:r>
              <a:rPr lang="en-US" sz="2400" dirty="0"/>
              <a:t> </a:t>
            </a:r>
            <a:r>
              <a:rPr lang="en-US" sz="2400" dirty="0" err="1"/>
              <a:t>representa</a:t>
            </a:r>
            <a:r>
              <a:rPr lang="en-US" sz="2400" dirty="0"/>
              <a:t> </a:t>
            </a:r>
            <a:r>
              <a:rPr lang="en-US" sz="2400" dirty="0" err="1"/>
              <a:t>el</a:t>
            </a:r>
            <a:r>
              <a:rPr lang="en-US" sz="2400" dirty="0"/>
              <a:t> 80% de </a:t>
            </a:r>
            <a:r>
              <a:rPr lang="en-US" sz="2400" dirty="0" err="1"/>
              <a:t>todas</a:t>
            </a:r>
            <a:r>
              <a:rPr lang="en-US" sz="2400" dirty="0"/>
              <a:t> las vides </a:t>
            </a:r>
            <a:r>
              <a:rPr lang="en-US" sz="2400" dirty="0" err="1"/>
              <a:t>plantadas</a:t>
            </a:r>
            <a:r>
              <a:rPr lang="en-US" sz="2400" dirty="0"/>
              <a:t> </a:t>
            </a:r>
            <a:r>
              <a:rPr lang="en-US" sz="2400" dirty="0" err="1"/>
              <a:t>en</a:t>
            </a:r>
            <a:r>
              <a:rPr lang="en-US" sz="2400" dirty="0"/>
              <a:t> la </a:t>
            </a:r>
            <a:r>
              <a:rPr lang="en-US" sz="2400" dirty="0" err="1"/>
              <a:t>región</a:t>
            </a:r>
            <a:r>
              <a:rPr lang="en-US" sz="2400" dirty="0"/>
              <a:t>. Para </a:t>
            </a:r>
            <a:r>
              <a:rPr lang="en-US" sz="2400" dirty="0" err="1"/>
              <a:t>los</a:t>
            </a:r>
            <a:r>
              <a:rPr lang="en-US" sz="2400" dirty="0"/>
              <a:t> vinos </a:t>
            </a:r>
            <a:r>
              <a:rPr lang="en-US" sz="2400" dirty="0" err="1"/>
              <a:t>tintos</a:t>
            </a:r>
            <a:r>
              <a:rPr lang="en-US" sz="2400" dirty="0"/>
              <a:t>, </a:t>
            </a:r>
            <a:r>
              <a:rPr lang="en-US" sz="2400" dirty="0" err="1"/>
              <a:t>el</a:t>
            </a:r>
            <a:r>
              <a:rPr lang="en-US" sz="2400" dirty="0"/>
              <a:t> Pinot Noir es </a:t>
            </a:r>
            <a:r>
              <a:rPr lang="en-US" sz="2400" dirty="0" err="1"/>
              <a:t>ampliamente</a:t>
            </a:r>
            <a:r>
              <a:rPr lang="en-US" sz="2400" dirty="0"/>
              <a:t> </a:t>
            </a:r>
            <a:r>
              <a:rPr lang="en-US" sz="2400" dirty="0" err="1"/>
              <a:t>suplantado</a:t>
            </a:r>
            <a:r>
              <a:rPr lang="en-US" sz="2400" dirty="0"/>
              <a:t> </a:t>
            </a:r>
            <a:r>
              <a:rPr lang="en-US" sz="2400" dirty="0" err="1"/>
              <a:t>por</a:t>
            </a:r>
            <a:r>
              <a:rPr lang="en-US" sz="2400" dirty="0"/>
              <a:t> </a:t>
            </a:r>
            <a:r>
              <a:rPr lang="en-US" sz="2400" dirty="0" err="1"/>
              <a:t>el</a:t>
            </a:r>
            <a:r>
              <a:rPr lang="en-US" sz="2400" dirty="0"/>
              <a:t> Gamay, que no </a:t>
            </a:r>
            <a:r>
              <a:rPr lang="en-US" sz="2400" dirty="0" err="1"/>
              <a:t>fue</a:t>
            </a:r>
            <a:r>
              <a:rPr lang="en-US" sz="2400" dirty="0"/>
              <a:t> </a:t>
            </a:r>
            <a:r>
              <a:rPr lang="en-US" sz="2400" dirty="0" err="1"/>
              <a:t>erradicado</a:t>
            </a:r>
            <a:r>
              <a:rPr lang="en-US" sz="2400" dirty="0"/>
              <a:t> </a:t>
            </a:r>
            <a:r>
              <a:rPr lang="en-US" sz="2400" dirty="0" err="1"/>
              <a:t>en</a:t>
            </a:r>
            <a:r>
              <a:rPr lang="en-US" sz="2400" dirty="0"/>
              <a:t> la </a:t>
            </a:r>
            <a:r>
              <a:rPr lang="en-US" sz="2400" dirty="0" err="1"/>
              <a:t>Edad</a:t>
            </a:r>
            <a:r>
              <a:rPr lang="en-US" sz="2400" dirty="0"/>
              <a:t> Media </a:t>
            </a:r>
            <a:r>
              <a:rPr lang="en-US" sz="2400" dirty="0" err="1"/>
              <a:t>por</a:t>
            </a:r>
            <a:r>
              <a:rPr lang="en-US" sz="2400" dirty="0"/>
              <a:t> </a:t>
            </a:r>
            <a:r>
              <a:rPr lang="en-US" sz="2400" dirty="0" err="1"/>
              <a:t>el</a:t>
            </a:r>
            <a:r>
              <a:rPr lang="en-US" sz="2400" dirty="0"/>
              <a:t> Duque de </a:t>
            </a:r>
            <a:r>
              <a:rPr lang="en-US" sz="2400" dirty="0" err="1"/>
              <a:t>Borgoña</a:t>
            </a:r>
            <a:r>
              <a:rPr lang="en-US" sz="2400" dirty="0"/>
              <a:t> </a:t>
            </a:r>
            <a:r>
              <a:rPr lang="en-US" sz="2400" dirty="0" err="1"/>
              <a:t>ya</a:t>
            </a:r>
            <a:r>
              <a:rPr lang="en-US" sz="2400" dirty="0"/>
              <a:t> que </a:t>
            </a:r>
            <a:r>
              <a:rPr lang="en-US" sz="2400" dirty="0" err="1"/>
              <a:t>los</a:t>
            </a:r>
            <a:r>
              <a:rPr lang="en-US" sz="2400" dirty="0"/>
              <a:t> </a:t>
            </a:r>
            <a:r>
              <a:rPr lang="en-US" sz="2400" dirty="0" err="1"/>
              <a:t>Mâconnais</a:t>
            </a:r>
            <a:r>
              <a:rPr lang="en-US" sz="2400" dirty="0"/>
              <a:t> no </a:t>
            </a:r>
            <a:r>
              <a:rPr lang="en-US" sz="2400" dirty="0" err="1"/>
              <a:t>pertenecían</a:t>
            </a:r>
            <a:r>
              <a:rPr lang="en-US" sz="2400" dirty="0"/>
              <a:t> al </a:t>
            </a:r>
            <a:r>
              <a:rPr lang="en-US" sz="2400" dirty="0" err="1"/>
              <a:t>Ducado</a:t>
            </a:r>
            <a:r>
              <a:rPr lang="en-US" sz="2400" dirty="0"/>
              <a:t>. </a:t>
            </a:r>
            <a:r>
              <a:rPr lang="en-US" sz="2400" dirty="0" err="1"/>
              <a:t>En</a:t>
            </a:r>
            <a:r>
              <a:rPr lang="en-US" sz="2400" dirty="0"/>
              <a:t> </a:t>
            </a:r>
            <a:r>
              <a:rPr lang="en-US" sz="2400" dirty="0" err="1"/>
              <a:t>todo</a:t>
            </a:r>
            <a:r>
              <a:rPr lang="en-US" sz="2400" dirty="0"/>
              <a:t> </a:t>
            </a:r>
            <a:r>
              <a:rPr lang="en-US" sz="2400" dirty="0" err="1"/>
              <a:t>Mâconnais</a:t>
            </a:r>
            <a:r>
              <a:rPr lang="en-US" sz="2400" dirty="0"/>
              <a:t>, </a:t>
            </a:r>
            <a:r>
              <a:rPr lang="en-US" sz="2400" dirty="0" err="1"/>
              <a:t>tendrá</a:t>
            </a:r>
            <a:r>
              <a:rPr lang="en-US" sz="2400" dirty="0"/>
              <a:t> </a:t>
            </a:r>
            <a:r>
              <a:rPr lang="en-US" sz="2400" dirty="0" err="1"/>
              <a:t>el</a:t>
            </a:r>
            <a:r>
              <a:rPr lang="en-US" sz="2400" dirty="0"/>
              <a:t> placer de </a:t>
            </a:r>
            <a:r>
              <a:rPr lang="en-US" sz="2400" dirty="0" err="1"/>
              <a:t>descubrir</a:t>
            </a:r>
            <a:r>
              <a:rPr lang="en-US" sz="2400" dirty="0"/>
              <a:t> la </a:t>
            </a:r>
            <a:r>
              <a:rPr lang="en-US" sz="2400" dirty="0" err="1"/>
              <a:t>gama</a:t>
            </a:r>
            <a:r>
              <a:rPr lang="en-US" sz="2400" dirty="0"/>
              <a:t> </a:t>
            </a:r>
            <a:r>
              <a:rPr lang="en-US" sz="2400" dirty="0" err="1"/>
              <a:t>completa</a:t>
            </a:r>
            <a:r>
              <a:rPr lang="en-US" sz="2400" dirty="0"/>
              <a:t> de </a:t>
            </a:r>
            <a:r>
              <a:rPr lang="en-US" sz="2400" dirty="0" err="1"/>
              <a:t>denominaciones</a:t>
            </a:r>
            <a:r>
              <a:rPr lang="en-US" sz="2400" dirty="0"/>
              <a:t> </a:t>
            </a:r>
            <a:r>
              <a:rPr lang="en-US" sz="2400" dirty="0" err="1"/>
              <a:t>regionales</a:t>
            </a:r>
            <a:r>
              <a:rPr lang="en-US" sz="2400" dirty="0"/>
              <a:t>, </a:t>
            </a:r>
            <a:r>
              <a:rPr lang="en-US" sz="2400" dirty="0" err="1"/>
              <a:t>incluidas</a:t>
            </a:r>
            <a:r>
              <a:rPr lang="en-US" sz="2400" dirty="0"/>
              <a:t> Bourgogne, Bourgogne Aligoté, Bourgogne Passe-Tout-Grains, Coteaux Bourguignons y Crémant de Bourgogne.</a:t>
            </a:r>
          </a:p>
          <a:p>
            <a:r>
              <a:rPr lang="en-US" sz="2400" dirty="0" err="1"/>
              <a:t>Apreciará</a:t>
            </a:r>
            <a:r>
              <a:rPr lang="en-US" sz="2400" dirty="0"/>
              <a:t> </a:t>
            </a:r>
            <a:r>
              <a:rPr lang="en-US" sz="2400" dirty="0" err="1"/>
              <a:t>especialmente</a:t>
            </a:r>
            <a:r>
              <a:rPr lang="en-US" sz="2400" dirty="0"/>
              <a:t> </a:t>
            </a:r>
            <a:r>
              <a:rPr lang="en-US" sz="2400" dirty="0" err="1"/>
              <a:t>aquellas</a:t>
            </a:r>
            <a:r>
              <a:rPr lang="en-US" sz="2400" dirty="0"/>
              <a:t> </a:t>
            </a:r>
            <a:r>
              <a:rPr lang="en-US" sz="2400" dirty="0" err="1"/>
              <a:t>denominaciones</a:t>
            </a:r>
            <a:r>
              <a:rPr lang="en-US" sz="2400" dirty="0"/>
              <a:t> </a:t>
            </a:r>
            <a:r>
              <a:rPr lang="en-US" sz="2400" dirty="0" err="1"/>
              <a:t>propias</a:t>
            </a:r>
            <a:r>
              <a:rPr lang="en-US" sz="2400" dirty="0"/>
              <a:t> de la </a:t>
            </a:r>
            <a:r>
              <a:rPr lang="en-US" sz="2400" dirty="0" err="1"/>
              <a:t>región</a:t>
            </a:r>
            <a:r>
              <a:rPr lang="en-US" sz="2400" dirty="0"/>
              <a:t>. </a:t>
            </a:r>
            <a:r>
              <a:rPr lang="en-US" sz="2400" dirty="0" err="1"/>
              <a:t>Ciertas</a:t>
            </a:r>
            <a:r>
              <a:rPr lang="en-US" sz="2400" dirty="0"/>
              <a:t> </a:t>
            </a:r>
            <a:r>
              <a:rPr lang="en-US" sz="2400" dirty="0" err="1"/>
              <a:t>denominaciones</a:t>
            </a:r>
            <a:r>
              <a:rPr lang="en-US" sz="2400" dirty="0"/>
              <a:t> Village </a:t>
            </a:r>
            <a:r>
              <a:rPr lang="en-US" sz="2400" dirty="0" err="1"/>
              <a:t>como</a:t>
            </a:r>
            <a:r>
              <a:rPr lang="en-US" sz="2400" dirty="0"/>
              <a:t> Pouilly y Saint-</a:t>
            </a:r>
            <a:r>
              <a:rPr lang="en-US" sz="2400" dirty="0" err="1"/>
              <a:t>Véran</a:t>
            </a:r>
            <a:r>
              <a:rPr lang="en-US" sz="2400" dirty="0"/>
              <a:t> </a:t>
            </a:r>
            <a:r>
              <a:rPr lang="en-US" sz="2400" dirty="0" err="1"/>
              <a:t>incluso</a:t>
            </a:r>
            <a:r>
              <a:rPr lang="en-US" sz="2400" dirty="0"/>
              <a:t> </a:t>
            </a:r>
            <a:r>
              <a:rPr lang="en-US" sz="2400" dirty="0" err="1"/>
              <a:t>están</a:t>
            </a:r>
            <a:r>
              <a:rPr lang="en-US" sz="2400" dirty="0"/>
              <a:t> </a:t>
            </a:r>
            <a:r>
              <a:rPr lang="en-US" sz="2400" dirty="0" err="1"/>
              <a:t>solicitando</a:t>
            </a:r>
            <a:r>
              <a:rPr lang="en-US" sz="2400" dirty="0"/>
              <a:t> que sus </a:t>
            </a:r>
            <a:r>
              <a:rPr lang="en-US" sz="2400" dirty="0" err="1"/>
              <a:t>Climats</a:t>
            </a:r>
            <a:r>
              <a:rPr lang="en-US" sz="2400" dirty="0"/>
              <a:t> </a:t>
            </a:r>
            <a:r>
              <a:rPr lang="en-US" sz="2400" dirty="0" err="1"/>
              <a:t>sean</a:t>
            </a:r>
            <a:r>
              <a:rPr lang="en-US" sz="2400" dirty="0"/>
              <a:t> </a:t>
            </a:r>
            <a:r>
              <a:rPr lang="en-US" sz="2400" dirty="0" err="1"/>
              <a:t>clasificados</a:t>
            </a:r>
            <a:r>
              <a:rPr lang="en-US" sz="2400" dirty="0"/>
              <a:t> </a:t>
            </a:r>
            <a:r>
              <a:rPr lang="en-US" sz="2400" dirty="0" err="1"/>
              <a:t>como</a:t>
            </a:r>
            <a:r>
              <a:rPr lang="en-US" sz="2400" dirty="0"/>
              <a:t> Premiers Crus.  </a:t>
            </a:r>
            <a:r>
              <a:rPr lang="en-US" sz="2400" dirty="0" err="1"/>
              <a:t>Denominaciones</a:t>
            </a:r>
            <a:r>
              <a:rPr lang="en-US" sz="2400" dirty="0"/>
              <a:t> Village : Pouilly-</a:t>
            </a:r>
            <a:r>
              <a:rPr lang="en-US" sz="2400" dirty="0" err="1"/>
              <a:t>Fuissé</a:t>
            </a:r>
            <a:r>
              <a:rPr lang="en-US" sz="2400" dirty="0"/>
              <a:t>, Pouilly-</a:t>
            </a:r>
            <a:r>
              <a:rPr lang="en-US" sz="2400" dirty="0" err="1"/>
              <a:t>Loché</a:t>
            </a:r>
            <a:r>
              <a:rPr lang="en-US" sz="2400" dirty="0"/>
              <a:t>, Pouilly-</a:t>
            </a:r>
            <a:r>
              <a:rPr lang="en-US" sz="2400" dirty="0" err="1"/>
              <a:t>Vinzelles</a:t>
            </a:r>
            <a:r>
              <a:rPr lang="en-US" sz="2400" dirty="0"/>
              <a:t>, Saint-</a:t>
            </a:r>
            <a:r>
              <a:rPr lang="en-US" sz="2400" dirty="0" err="1"/>
              <a:t>Véran</a:t>
            </a:r>
            <a:r>
              <a:rPr lang="en-US" sz="2400" dirty="0"/>
              <a:t>, </a:t>
            </a:r>
            <a:r>
              <a:rPr lang="en-US" sz="2400" dirty="0" err="1"/>
              <a:t>Viré-Clessé</a:t>
            </a:r>
            <a:r>
              <a:rPr lang="en-US" sz="2400" dirty="0"/>
              <a:t>.</a:t>
            </a:r>
          </a:p>
          <a:p>
            <a:r>
              <a:rPr lang="en-US" sz="2400" dirty="0"/>
              <a:t>  </a:t>
            </a:r>
            <a:r>
              <a:rPr lang="en-US" sz="2400" dirty="0" err="1"/>
              <a:t>Denominaciones</a:t>
            </a:r>
            <a:r>
              <a:rPr lang="en-US" sz="2400" dirty="0"/>
              <a:t> </a:t>
            </a:r>
            <a:r>
              <a:rPr lang="en-US" sz="2400" dirty="0" err="1"/>
              <a:t>regionales</a:t>
            </a:r>
            <a:r>
              <a:rPr lang="en-US" sz="2400" dirty="0"/>
              <a:t> </a:t>
            </a:r>
            <a:r>
              <a:rPr lang="en-US" sz="2400" dirty="0" err="1"/>
              <a:t>específicas</a:t>
            </a:r>
            <a:r>
              <a:rPr lang="en-US" sz="2400" dirty="0"/>
              <a:t> de </a:t>
            </a:r>
            <a:r>
              <a:rPr lang="en-US" sz="2400" dirty="0" err="1"/>
              <a:t>Mâconnais</a:t>
            </a:r>
            <a:r>
              <a:rPr lang="en-US" sz="2400" dirty="0"/>
              <a:t>: </a:t>
            </a:r>
            <a:r>
              <a:rPr lang="en-US" sz="2400" dirty="0" err="1"/>
              <a:t>Mâcon</a:t>
            </a:r>
            <a:r>
              <a:rPr lang="en-US" sz="2400" dirty="0"/>
              <a:t>, </a:t>
            </a:r>
            <a:r>
              <a:rPr lang="en-US" sz="2400" dirty="0" err="1"/>
              <a:t>Mâcon</a:t>
            </a:r>
            <a:r>
              <a:rPr lang="en-US" sz="2400" dirty="0"/>
              <a:t>-Village, </a:t>
            </a:r>
            <a:r>
              <a:rPr lang="en-US" sz="2400" dirty="0" err="1"/>
              <a:t>Mâcon</a:t>
            </a:r>
            <a:r>
              <a:rPr lang="en-US" sz="2400" dirty="0"/>
              <a:t> </a:t>
            </a:r>
            <a:r>
              <a:rPr lang="en-US" sz="2400" dirty="0" err="1"/>
              <a:t>seguido</a:t>
            </a:r>
            <a:r>
              <a:rPr lang="en-US" sz="2400" dirty="0"/>
              <a:t> del </a:t>
            </a:r>
            <a:r>
              <a:rPr lang="en-US" sz="2400" dirty="0" err="1"/>
              <a:t>nombre</a:t>
            </a:r>
            <a:r>
              <a:rPr lang="en-US" sz="2400" dirty="0"/>
              <a:t> del pueblo. Las 27 </a:t>
            </a:r>
            <a:r>
              <a:rPr lang="en-US" sz="2400" dirty="0" err="1"/>
              <a:t>denominaciones</a:t>
            </a:r>
            <a:r>
              <a:rPr lang="en-US" sz="2400" dirty="0"/>
              <a:t> </a:t>
            </a:r>
            <a:r>
              <a:rPr lang="en-US" sz="2400" dirty="0" err="1"/>
              <a:t>geográficas</a:t>
            </a:r>
            <a:r>
              <a:rPr lang="en-US" sz="2400" dirty="0"/>
              <a:t> </a:t>
            </a:r>
            <a:r>
              <a:rPr lang="en-US" sz="2400" dirty="0" err="1"/>
              <a:t>adicionales</a:t>
            </a:r>
            <a:r>
              <a:rPr lang="en-US" sz="2400" dirty="0"/>
              <a:t> </a:t>
            </a:r>
            <a:r>
              <a:rPr lang="en-US" sz="2400" dirty="0" err="1"/>
              <a:t>en</a:t>
            </a:r>
            <a:r>
              <a:rPr lang="en-US" sz="2400" dirty="0"/>
              <a:t> </a:t>
            </a:r>
            <a:r>
              <a:rPr lang="en-US" sz="2400" dirty="0" err="1"/>
              <a:t>el</a:t>
            </a:r>
            <a:r>
              <a:rPr lang="en-US" sz="2400" dirty="0"/>
              <a:t> </a:t>
            </a:r>
            <a:r>
              <a:rPr lang="en-US" sz="2400" dirty="0" err="1"/>
              <a:t>Mâcon</a:t>
            </a:r>
            <a:r>
              <a:rPr lang="en-US" sz="2400" dirty="0"/>
              <a:t> AOC: </a:t>
            </a:r>
            <a:r>
              <a:rPr lang="en-US" sz="2400" dirty="0" err="1"/>
              <a:t>Azé</a:t>
            </a:r>
            <a:r>
              <a:rPr lang="en-US" sz="2400" dirty="0"/>
              <a:t> / Bray / </a:t>
            </a:r>
            <a:r>
              <a:rPr lang="en-US" sz="2400" dirty="0" err="1"/>
              <a:t>Burgy</a:t>
            </a:r>
            <a:r>
              <a:rPr lang="en-US" sz="2400" dirty="0"/>
              <a:t> / </a:t>
            </a:r>
            <a:r>
              <a:rPr lang="en-US" sz="2400" dirty="0" err="1"/>
              <a:t>Bussières</a:t>
            </a:r>
            <a:r>
              <a:rPr lang="en-US" sz="2400" dirty="0"/>
              <a:t> / </a:t>
            </a:r>
            <a:r>
              <a:rPr lang="en-US" sz="2400" dirty="0" err="1"/>
              <a:t>Chaintré</a:t>
            </a:r>
            <a:r>
              <a:rPr lang="en-US" sz="2400" dirty="0"/>
              <a:t> / Chardonnay / </a:t>
            </a:r>
            <a:r>
              <a:rPr lang="en-US" sz="2400" dirty="0" err="1"/>
              <a:t>Charnay-Lès-Mâcon</a:t>
            </a:r>
            <a:r>
              <a:rPr lang="en-US" sz="2400" dirty="0"/>
              <a:t> / </a:t>
            </a:r>
            <a:r>
              <a:rPr lang="en-US" sz="2400" dirty="0" err="1"/>
              <a:t>Cruzille</a:t>
            </a:r>
            <a:r>
              <a:rPr lang="en-US" sz="2400" dirty="0"/>
              <a:t> / </a:t>
            </a:r>
            <a:r>
              <a:rPr lang="en-US" sz="2400" dirty="0" err="1"/>
              <a:t>Davayé</a:t>
            </a:r>
            <a:r>
              <a:rPr lang="en-US" sz="2400" dirty="0"/>
              <a:t> / </a:t>
            </a:r>
            <a:r>
              <a:rPr lang="en-US" sz="2400" dirty="0" err="1"/>
              <a:t>Fuissé</a:t>
            </a:r>
            <a:r>
              <a:rPr lang="en-US" sz="2400" dirty="0"/>
              <a:t> / </a:t>
            </a:r>
            <a:r>
              <a:rPr lang="en-US" sz="2400" dirty="0" err="1"/>
              <a:t>Igé</a:t>
            </a:r>
            <a:r>
              <a:rPr lang="en-US" sz="2400" dirty="0"/>
              <a:t> / </a:t>
            </a:r>
            <a:r>
              <a:rPr lang="en-US" sz="2400" dirty="0" err="1"/>
              <a:t>Lugny</a:t>
            </a:r>
            <a:r>
              <a:rPr lang="en-US" sz="2400" dirty="0"/>
              <a:t> / </a:t>
            </a:r>
            <a:r>
              <a:rPr lang="en-US" sz="2400" dirty="0" err="1"/>
              <a:t>Loché</a:t>
            </a:r>
            <a:r>
              <a:rPr lang="en-US" sz="2400" dirty="0"/>
              <a:t> / </a:t>
            </a:r>
            <a:r>
              <a:rPr lang="en-US" sz="2400" dirty="0" err="1"/>
              <a:t>Mancey</a:t>
            </a:r>
            <a:r>
              <a:rPr lang="en-US" sz="2400" dirty="0"/>
              <a:t> / Milly-Lamartine / </a:t>
            </a:r>
            <a:r>
              <a:rPr lang="en-US" sz="2400" dirty="0" err="1"/>
              <a:t>Montbellet</a:t>
            </a:r>
            <a:r>
              <a:rPr lang="en-US" sz="2400" dirty="0"/>
              <a:t> / </a:t>
            </a:r>
            <a:r>
              <a:rPr lang="en-US" sz="2400" dirty="0" err="1"/>
              <a:t>Péronne</a:t>
            </a:r>
            <a:r>
              <a:rPr lang="en-US" sz="2400" dirty="0"/>
              <a:t> / </a:t>
            </a:r>
            <a:r>
              <a:rPr lang="en-US" sz="2400" dirty="0" err="1"/>
              <a:t>Pierreclos</a:t>
            </a:r>
            <a:r>
              <a:rPr lang="en-US" sz="2400" dirty="0"/>
              <a:t> / </a:t>
            </a:r>
            <a:r>
              <a:rPr lang="en-US" sz="2400" dirty="0" err="1"/>
              <a:t>Prissé</a:t>
            </a:r>
            <a:r>
              <a:rPr lang="en-US" sz="2400" dirty="0"/>
              <a:t> / La Roche-</a:t>
            </a:r>
            <a:r>
              <a:rPr lang="en-US" sz="2400" dirty="0" err="1"/>
              <a:t>Vineuse</a:t>
            </a:r>
            <a:r>
              <a:rPr lang="en-US" sz="2400" dirty="0"/>
              <a:t> / </a:t>
            </a:r>
            <a:r>
              <a:rPr lang="en-US" sz="2400" dirty="0" err="1"/>
              <a:t>Serrières</a:t>
            </a:r>
            <a:r>
              <a:rPr lang="en-US" sz="2400" dirty="0"/>
              <a:t> / </a:t>
            </a:r>
            <a:r>
              <a:rPr lang="en-US" sz="2400" dirty="0" err="1"/>
              <a:t>Solutré</a:t>
            </a:r>
            <a:r>
              <a:rPr lang="en-US" sz="2400" dirty="0"/>
              <a:t>-Pouilly / Saint-</a:t>
            </a:r>
            <a:r>
              <a:rPr lang="en-US" sz="2400" dirty="0" err="1"/>
              <a:t>Gengoux</a:t>
            </a:r>
            <a:r>
              <a:rPr lang="en-US" sz="2400" dirty="0"/>
              <a:t>-le-National / </a:t>
            </a:r>
            <a:r>
              <a:rPr lang="en-US" sz="2400" dirty="0" err="1"/>
              <a:t>Uchizy</a:t>
            </a:r>
            <a:r>
              <a:rPr lang="en-US" sz="2400" dirty="0"/>
              <a:t> / </a:t>
            </a:r>
            <a:r>
              <a:rPr lang="en-US" sz="2400" dirty="0" err="1"/>
              <a:t>Vergisson</a:t>
            </a:r>
            <a:r>
              <a:rPr lang="en-US" sz="2400" dirty="0"/>
              <a:t> / </a:t>
            </a:r>
            <a:r>
              <a:rPr lang="en-US" sz="2400" dirty="0" err="1"/>
              <a:t>Verzé</a:t>
            </a:r>
            <a:r>
              <a:rPr lang="en-US" sz="2400" dirty="0"/>
              <a:t> /</a:t>
            </a:r>
          </a:p>
        </p:txBody>
      </p:sp>
    </p:spTree>
    <p:extLst>
      <p:ext uri="{BB962C8B-B14F-4D97-AF65-F5344CB8AC3E}">
        <p14:creationId xmlns:p14="http://schemas.microsoft.com/office/powerpoint/2010/main" val="189299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Rectangle 3">
            <a:extLst>
              <a:ext uri="{FF2B5EF4-FFF2-40B4-BE49-F238E27FC236}">
                <a16:creationId xmlns:a16="http://schemas.microsoft.com/office/drawing/2014/main" id="{78EC79D9-7957-0B6A-58D6-829B3FA323BB}"/>
              </a:ext>
            </a:extLst>
          </p:cNvPr>
          <p:cNvSpPr>
            <a:spLocks noChangeArrowheads="1"/>
          </p:cNvSpPr>
          <p:nvPr/>
        </p:nvSpPr>
        <p:spPr bwMode="auto">
          <a:xfrm>
            <a:off x="1380225" y="1381547"/>
            <a:ext cx="8030312" cy="940651"/>
          </a:xfrm>
          <a:prstGeom prst="rect">
            <a:avLst/>
          </a:prstGeom>
          <a:solidFill>
            <a:srgbClr val="F8F9FA">
              <a:alpha val="22000"/>
            </a:srgbClr>
          </a:solidFill>
          <a:ln>
            <a:noFill/>
          </a:ln>
          <a:effec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Hace 200 millones de años, la región era un mar tropical.  El tiempo transformó el fondo en suelos calizos.  Estos suelos son </a:t>
            </a:r>
            <a:r>
              <a:rPr kumimoji="0" lang="es-ES" altLang="en-US" sz="2100" b="0" i="0" u="sng" strike="noStrike" cap="none" normalizeH="0" baseline="0" dirty="0">
                <a:ln>
                  <a:noFill/>
                </a:ln>
                <a:solidFill>
                  <a:srgbClr val="202124"/>
                </a:solidFill>
                <a:effectLst/>
                <a:latin typeface="Arial" panose="020B0604020202020204" pitchFamily="34" charset="0"/>
                <a:cs typeface="Arial" panose="020B0604020202020204" pitchFamily="34" charset="0"/>
              </a:rPr>
              <a:t>el secreto detrás de la sabrosa </a:t>
            </a:r>
            <a:r>
              <a:rPr kumimoji="0" lang="es-ES" altLang="en-US" sz="2100" b="1" i="0" u="sng" strike="noStrike" cap="none" normalizeH="0" baseline="0" dirty="0" err="1">
                <a:ln>
                  <a:noFill/>
                </a:ln>
                <a:solidFill>
                  <a:srgbClr val="202124"/>
                </a:solidFill>
                <a:effectLst/>
                <a:latin typeface="Arial" panose="020B0604020202020204" pitchFamily="34" charset="0"/>
                <a:cs typeface="Arial" panose="020B0604020202020204" pitchFamily="34" charset="0"/>
              </a:rPr>
              <a:t>mineralidad</a:t>
            </a:r>
            <a:r>
              <a:rPr kumimoji="0" lang="es-ES" altLang="en-US" sz="2100" b="0" i="0" u="sng" strike="noStrike" cap="none" normalizeH="0" baseline="0" dirty="0">
                <a:ln>
                  <a:noFill/>
                </a:ln>
                <a:solidFill>
                  <a:srgbClr val="202124"/>
                </a:solidFill>
                <a:effectLst/>
                <a:latin typeface="Arial" panose="020B0604020202020204" pitchFamily="34" charset="0"/>
                <a:cs typeface="Arial" panose="020B0604020202020204" pitchFamily="34" charset="0"/>
              </a:rPr>
              <a:t> que es el distintivo de Borgoña</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8D47586-509D-1E25-F8F9-E3DC441EF17F}"/>
              </a:ext>
            </a:extLst>
          </p:cNvPr>
          <p:cNvSpPr txBox="1"/>
          <p:nvPr/>
        </p:nvSpPr>
        <p:spPr>
          <a:xfrm>
            <a:off x="1242812" y="374576"/>
            <a:ext cx="5871991" cy="646331"/>
          </a:xfrm>
          <a:prstGeom prst="rect">
            <a:avLst/>
          </a:prstGeom>
          <a:noFill/>
        </p:spPr>
        <p:txBody>
          <a:bodyPr wrap="square" rtlCol="0">
            <a:spAutoFit/>
          </a:bodyPr>
          <a:lstStyle/>
          <a:p>
            <a:r>
              <a:rPr lang="es-PR" sz="3600" b="1" dirty="0" err="1">
                <a:solidFill>
                  <a:srgbClr val="960000"/>
                </a:solidFill>
                <a:latin typeface="Arial" panose="020B0604020202020204" pitchFamily="34" charset="0"/>
                <a:cs typeface="Arial" panose="020B0604020202020204" pitchFamily="34" charset="0"/>
              </a:rPr>
              <a:t>Terroir</a:t>
            </a:r>
            <a:endParaRPr lang="es-PR" sz="3600" b="1" dirty="0">
              <a:solidFill>
                <a:srgbClr val="96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A3C4926-EAF2-307C-B91E-D5DC5E0B86AC}"/>
              </a:ext>
            </a:extLst>
          </p:cNvPr>
          <p:cNvPicPr>
            <a:picLocks noChangeAspect="1"/>
          </p:cNvPicPr>
          <p:nvPr/>
        </p:nvPicPr>
        <p:blipFill>
          <a:blip r:embed="rId6">
            <a:alphaModFix amt="20000"/>
            <a:extLst>
              <a:ext uri="{BEBA8EAE-BF5A-486C-A8C5-ECC9F3942E4B}">
                <a14:imgProps xmlns:a14="http://schemas.microsoft.com/office/drawing/2010/main">
                  <a14:imgLayer r:embed="rId7">
                    <a14:imgEffect>
                      <a14:sharpenSoften amount="30000"/>
                    </a14:imgEffect>
                    <a14:imgEffect>
                      <a14:brightnessContrast bright="16000" contrast="-3000"/>
                    </a14:imgEffect>
                  </a14:imgLayer>
                </a14:imgProps>
              </a:ext>
            </a:extLst>
          </a:blip>
          <a:stretch>
            <a:fillRect/>
          </a:stretch>
        </p:blipFill>
        <p:spPr>
          <a:xfrm>
            <a:off x="7409430" y="-514781"/>
            <a:ext cx="2812315" cy="8287181"/>
          </a:xfrm>
          <a:prstGeom prst="rect">
            <a:avLst/>
          </a:prstGeom>
        </p:spPr>
      </p:pic>
      <p:sp>
        <p:nvSpPr>
          <p:cNvPr id="8" name="Rectangle 1">
            <a:extLst>
              <a:ext uri="{FF2B5EF4-FFF2-40B4-BE49-F238E27FC236}">
                <a16:creationId xmlns:a16="http://schemas.microsoft.com/office/drawing/2014/main" id="{5B0FBED6-B84F-5B74-577F-51CE6D7F9B21}"/>
              </a:ext>
            </a:extLst>
          </p:cNvPr>
          <p:cNvSpPr>
            <a:spLocks noChangeArrowheads="1"/>
          </p:cNvSpPr>
          <p:nvPr/>
        </p:nvSpPr>
        <p:spPr bwMode="auto">
          <a:xfrm>
            <a:off x="1431740" y="3930756"/>
            <a:ext cx="7927285" cy="617486"/>
          </a:xfrm>
          <a:prstGeom prst="rect">
            <a:avLst/>
          </a:prstGeom>
          <a:solidFill>
            <a:srgbClr val="F8F9FA">
              <a:alpha val="20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El clima es templado (continental) caliente y seco.  Con veranos de temperaturas altas y días cálidos hasta entrado el otoño. </a:t>
            </a:r>
            <a:endParaRPr lang="es-ES" altLang="en-US" sz="2100" dirty="0">
              <a:solidFill>
                <a:srgbClr val="202124"/>
              </a:solidFill>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CEF07C77-53EE-979D-66B4-AA72CD5E8AA7}"/>
              </a:ext>
            </a:extLst>
          </p:cNvPr>
          <p:cNvSpPr>
            <a:spLocks noChangeArrowheads="1"/>
          </p:cNvSpPr>
          <p:nvPr/>
        </p:nvSpPr>
        <p:spPr bwMode="auto">
          <a:xfrm>
            <a:off x="1380225" y="2679926"/>
            <a:ext cx="7927285" cy="940651"/>
          </a:xfrm>
          <a:prstGeom prst="rect">
            <a:avLst/>
          </a:prstGeom>
          <a:solidFill>
            <a:srgbClr val="F8F9FA">
              <a:alpha val="22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Los viñedos de la denominación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Bourgogne</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Côte</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a:t>
            </a:r>
            <a:r>
              <a:rPr kumimoji="0" lang="es-ES" altLang="en-US" sz="2100" b="0" i="0" u="none" strike="noStrike" cap="none" normalizeH="0" baseline="0" dirty="0" err="1">
                <a:ln>
                  <a:noFill/>
                </a:ln>
                <a:solidFill>
                  <a:srgbClr val="202124"/>
                </a:solidFill>
                <a:effectLst/>
                <a:latin typeface="Arial" panose="020B0604020202020204" pitchFamily="34" charset="0"/>
                <a:cs typeface="Arial" panose="020B0604020202020204" pitchFamily="34" charset="0"/>
              </a:rPr>
              <a:t>d'Or</a:t>
            </a: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parecen una falla diagonal de noreste a suroeste, en una sucesión de laderas entre 200 y 450 m sobre el nivel del mar.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8F25F43D-5A58-E702-E871-FAC05F4446D5}"/>
              </a:ext>
            </a:extLst>
          </p:cNvPr>
          <p:cNvPicPr>
            <a:picLocks noChangeAspect="1"/>
          </p:cNvPicPr>
          <p:nvPr/>
        </p:nvPicPr>
        <p:blipFill>
          <a:blip r:embed="rId8"/>
          <a:stretch>
            <a:fillRect/>
          </a:stretch>
        </p:blipFill>
        <p:spPr>
          <a:xfrm>
            <a:off x="1431740" y="5105084"/>
            <a:ext cx="7009895" cy="2292740"/>
          </a:xfrm>
          <a:prstGeom prst="rect">
            <a:avLst/>
          </a:prstGeom>
          <a:ln w="19050">
            <a:solidFill>
              <a:schemeClr val="tx1">
                <a:lumMod val="75000"/>
                <a:lumOff val="25000"/>
              </a:schemeClr>
            </a:solidFill>
          </a:ln>
        </p:spPr>
      </p:pic>
    </p:spTree>
    <p:extLst>
      <p:ext uri="{BB962C8B-B14F-4D97-AF65-F5344CB8AC3E}">
        <p14:creationId xmlns:p14="http://schemas.microsoft.com/office/powerpoint/2010/main" val="10181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4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sp>
        <p:nvSpPr>
          <p:cNvPr id="2" name="TextBox 1">
            <a:extLst>
              <a:ext uri="{FF2B5EF4-FFF2-40B4-BE49-F238E27FC236}">
                <a16:creationId xmlns:a16="http://schemas.microsoft.com/office/drawing/2014/main" id="{EA35532B-9FDA-9F18-2B48-F00951D89CC5}"/>
              </a:ext>
            </a:extLst>
          </p:cNvPr>
          <p:cNvSpPr txBox="1"/>
          <p:nvPr/>
        </p:nvSpPr>
        <p:spPr>
          <a:xfrm>
            <a:off x="1242812" y="616040"/>
            <a:ext cx="5871991" cy="646331"/>
          </a:xfrm>
          <a:prstGeom prst="rect">
            <a:avLst/>
          </a:prstGeom>
          <a:noFill/>
        </p:spPr>
        <p:txBody>
          <a:bodyPr wrap="square" rtlCol="0">
            <a:spAutoFit/>
          </a:bodyPr>
          <a:lstStyle/>
          <a:p>
            <a:r>
              <a:rPr lang="es-PR" sz="3600" b="1" dirty="0" err="1">
                <a:solidFill>
                  <a:srgbClr val="960000"/>
                </a:solidFill>
                <a:latin typeface="Arial" panose="020B0604020202020204" pitchFamily="34" charset="0"/>
                <a:cs typeface="Arial" panose="020B0604020202020204" pitchFamily="34" charset="0"/>
              </a:rPr>
              <a:t>Terroir</a:t>
            </a:r>
            <a:endParaRPr lang="es-PR" sz="3600" b="1" dirty="0">
              <a:solidFill>
                <a:srgbClr val="96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4AEDB37-6DE4-EAAB-E91E-70BE587EC9C1}"/>
              </a:ext>
            </a:extLst>
          </p:cNvPr>
          <p:cNvSpPr>
            <a:spLocks noChangeArrowheads="1"/>
          </p:cNvSpPr>
          <p:nvPr/>
        </p:nvSpPr>
        <p:spPr bwMode="auto">
          <a:xfrm>
            <a:off x="1243216" y="4193335"/>
            <a:ext cx="7670738" cy="940651"/>
          </a:xfrm>
          <a:prstGeom prst="rect">
            <a:avLst/>
          </a:prstGeom>
          <a:solidFill>
            <a:srgbClr val="F8F9FA">
              <a:alpha val="20000"/>
            </a:srgbClr>
          </a:solidFill>
          <a:ln>
            <a:noFill/>
          </a:ln>
          <a:effectLst/>
        </p:spPr>
        <p:txBody>
          <a:bodyPr vert="horz" wrap="squar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as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heladas</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primaverales son un peligro y pueden causar daños durante las delicadas etapas de brotación y floración. El granizo y los fuertes vientos también son una amenaza.</a:t>
            </a:r>
            <a:r>
              <a:rPr kumimoji="0" lang="es-E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6" name="Rectangle 2">
            <a:extLst>
              <a:ext uri="{FF2B5EF4-FFF2-40B4-BE49-F238E27FC236}">
                <a16:creationId xmlns:a16="http://schemas.microsoft.com/office/drawing/2014/main" id="{2FE733D3-B06D-1BA3-63B6-01ACD6FFBFDA}"/>
              </a:ext>
            </a:extLst>
          </p:cNvPr>
          <p:cNvSpPr>
            <a:spLocks noChangeArrowheads="1"/>
          </p:cNvSpPr>
          <p:nvPr/>
        </p:nvSpPr>
        <p:spPr bwMode="auto">
          <a:xfrm>
            <a:off x="1242812" y="1536972"/>
            <a:ext cx="6523649" cy="1202261"/>
          </a:xfrm>
          <a:prstGeom prst="rect">
            <a:avLst/>
          </a:prstGeom>
          <a:solidFill>
            <a:srgbClr val="F8F9FA">
              <a:alpha val="20000"/>
            </a:srgbClr>
          </a:solidFill>
          <a:ln>
            <a:noFill/>
          </a:ln>
          <a:effectLst/>
        </p:spPr>
        <p:txBody>
          <a:bodyPr vert="horz" wrap="square" lIns="0" tIns="-14283" rIns="0" bIns="-14283" numCol="1" anchor="ctr" anchorCtr="0" compatLnSpc="1">
            <a:prstTxWarp prst="textNoShape">
              <a:avLst/>
            </a:prstTxWarp>
            <a:spAutoFit/>
          </a:bodyPr>
          <a:lstStyle/>
          <a:p>
            <a:pPr lvl="0" defTabSz="914400" eaLnBrk="0" fontAlgn="base" hangingPunct="0">
              <a:spcBef>
                <a:spcPct val="0"/>
              </a:spcBef>
              <a:spcAft>
                <a:spcPct val="0"/>
              </a:spcAft>
            </a:pPr>
            <a:r>
              <a:rPr lang="es-ES" altLang="en-US" sz="2000" dirty="0">
                <a:solidFill>
                  <a:srgbClr val="202124"/>
                </a:solidFill>
                <a:latin typeface="Arial" panose="020B0604020202020204" pitchFamily="34" charset="0"/>
                <a:cs typeface="Arial" panose="020B0604020202020204" pitchFamily="34" charset="0"/>
              </a:rPr>
              <a:t>La región esta en una "encrucijada climática" con frentes meteorológicos muy diferentes de fuentes muy diversas como el mar Báltico por el norte, el Atlántico por el oeste y el Mediterráneo por el sur. </a:t>
            </a:r>
            <a:endParaRPr kumimoji="0" lang="es-E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286BC89-3ABB-2813-1F1B-1ECEE4CED48F}"/>
              </a:ext>
            </a:extLst>
          </p:cNvPr>
          <p:cNvPicPr>
            <a:picLocks noChangeAspect="1"/>
          </p:cNvPicPr>
          <p:nvPr/>
        </p:nvPicPr>
        <p:blipFill>
          <a:blip r:embed="rId6">
            <a:alphaModFix amt="20000"/>
            <a:extLst>
              <a:ext uri="{BEBA8EAE-BF5A-486C-A8C5-ECC9F3942E4B}">
                <a14:imgProps xmlns:a14="http://schemas.microsoft.com/office/drawing/2010/main">
                  <a14:imgLayer r:embed="rId7">
                    <a14:imgEffect>
                      <a14:sharpenSoften amount="30000"/>
                    </a14:imgEffect>
                    <a14:imgEffect>
                      <a14:brightnessContrast bright="16000" contrast="-3000"/>
                    </a14:imgEffect>
                  </a14:imgLayer>
                </a14:imgProps>
              </a:ext>
            </a:extLst>
          </a:blip>
          <a:stretch>
            <a:fillRect/>
          </a:stretch>
        </p:blipFill>
        <p:spPr>
          <a:xfrm>
            <a:off x="7375108" y="-504967"/>
            <a:ext cx="2812315" cy="8287181"/>
          </a:xfrm>
          <a:prstGeom prst="rect">
            <a:avLst/>
          </a:prstGeom>
        </p:spPr>
      </p:pic>
      <p:sp>
        <p:nvSpPr>
          <p:cNvPr id="9" name="Rectangle 3">
            <a:extLst>
              <a:ext uri="{FF2B5EF4-FFF2-40B4-BE49-F238E27FC236}">
                <a16:creationId xmlns:a16="http://schemas.microsoft.com/office/drawing/2014/main" id="{69ACAD27-D346-3E43-1F43-DB16B510894F}"/>
              </a:ext>
            </a:extLst>
          </p:cNvPr>
          <p:cNvSpPr>
            <a:spLocks noChangeArrowheads="1"/>
          </p:cNvSpPr>
          <p:nvPr/>
        </p:nvSpPr>
        <p:spPr bwMode="auto">
          <a:xfrm>
            <a:off x="1242812" y="3029798"/>
            <a:ext cx="7927285" cy="1217650"/>
          </a:xfrm>
          <a:prstGeom prst="rect">
            <a:avLst/>
          </a:prstGeom>
          <a:solidFill>
            <a:srgbClr val="F8F9FA">
              <a:alpha val="22000"/>
            </a:srgbClr>
          </a:solidFill>
          <a:ln>
            <a:noFill/>
          </a:ln>
          <a:effectLst/>
        </p:spPr>
        <p:txBody>
          <a:bodyPr vert="horz" wrap="square" lIns="0" tIns="-14283" rIns="0" bIns="-14283" numCol="1" anchor="ctr" anchorCtr="0" compatLnSpc="1">
            <a:prstTxWarp prst="textNoShape">
              <a:avLst/>
            </a:prstTxWarp>
            <a:spAutoFit/>
          </a:bodyPr>
          <a:lstStyle/>
          <a:p>
            <a:pPr defTabSz="914400" eaLnBrk="0" fontAlgn="base" hangingPunct="0">
              <a:spcBef>
                <a:spcPct val="0"/>
              </a:spcBef>
              <a:spcAft>
                <a:spcPct val="0"/>
              </a:spcAft>
            </a:pP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Las vides están </a:t>
            </a:r>
            <a:r>
              <a:rPr kumimoji="0" lang="es-ES" altLang="en-US"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orientadas al sureste</a:t>
            </a:r>
            <a:r>
              <a:rPr kumimoji="0" lang="es-ES" altLang="en-US" sz="20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 sobre suelos formados por aluviones antiguos: pedregal arcilloso, limo arcilloso y grava. Tiene trozos de piedra caliza o marga con criaturas marinas fosilizadas.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0B51FE29-6668-7880-D06E-FA8B9481C6D2}"/>
              </a:ext>
            </a:extLst>
          </p:cNvPr>
          <p:cNvPicPr>
            <a:picLocks noChangeAspect="1"/>
          </p:cNvPicPr>
          <p:nvPr/>
        </p:nvPicPr>
        <p:blipFill>
          <a:blip r:embed="rId8"/>
          <a:stretch>
            <a:fillRect/>
          </a:stretch>
        </p:blipFill>
        <p:spPr>
          <a:xfrm>
            <a:off x="1380497" y="5474193"/>
            <a:ext cx="3698088" cy="2111711"/>
          </a:xfrm>
          <a:prstGeom prst="rect">
            <a:avLst/>
          </a:prstGeom>
        </p:spPr>
      </p:pic>
    </p:spTree>
    <p:extLst>
      <p:ext uri="{BB962C8B-B14F-4D97-AF65-F5344CB8AC3E}">
        <p14:creationId xmlns:p14="http://schemas.microsoft.com/office/powerpoint/2010/main" val="26550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0000">
              <a:schemeClr val="bg1">
                <a:lumMod val="84000"/>
                <a:lumOff val="16000"/>
              </a:schemeClr>
            </a:gs>
            <a:gs pos="0">
              <a:schemeClr val="bg2">
                <a:alpha val="66000"/>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E540B-F09F-9622-01B9-4BAA3134AB21}"/>
              </a:ext>
            </a:extLst>
          </p:cNvPr>
          <p:cNvPicPr>
            <a:picLocks noChangeAspect="1"/>
          </p:cNvPicPr>
          <p:nvPr/>
        </p:nvPicPr>
        <p:blipFill>
          <a:blip r:embed="rId2"/>
          <a:stretch>
            <a:fillRect/>
          </a:stretch>
        </p:blipFill>
        <p:spPr>
          <a:xfrm rot="5400000">
            <a:off x="-866122" y="6454613"/>
            <a:ext cx="2355357" cy="623116"/>
          </a:xfrm>
          <a:prstGeom prst="rect">
            <a:avLst/>
          </a:prstGeom>
          <a:effectLst>
            <a:outerShdw blurRad="1193800" dist="50800" dir="5400000" algn="ctr" rotWithShape="0">
              <a:schemeClr val="bg1">
                <a:lumMod val="85000"/>
                <a:alpha val="43000"/>
              </a:schemeClr>
            </a:outerShdw>
          </a:effectLst>
        </p:spPr>
      </p:pic>
      <p:pic>
        <p:nvPicPr>
          <p:cNvPr id="5" name="Picture 4">
            <a:extLst>
              <a:ext uri="{FF2B5EF4-FFF2-40B4-BE49-F238E27FC236}">
                <a16:creationId xmlns:a16="http://schemas.microsoft.com/office/drawing/2014/main" id="{DA5F3155-FC77-C4A8-8A16-7DDBCA44A2EE}"/>
              </a:ext>
            </a:extLst>
          </p:cNvPr>
          <p:cNvPicPr>
            <a:picLocks noChangeAspect="1"/>
          </p:cNvPicPr>
          <p:nvPr/>
        </p:nvPicPr>
        <p:blipFill>
          <a:blip r:embed="rId3"/>
          <a:stretch>
            <a:fillRect/>
          </a:stretch>
        </p:blipFill>
        <p:spPr>
          <a:xfrm rot="5400000">
            <a:off x="-923136" y="3927941"/>
            <a:ext cx="2469387" cy="623116"/>
          </a:xfrm>
          <a:prstGeom prst="rect">
            <a:avLst/>
          </a:prstGeom>
          <a:effectLst>
            <a:outerShdw blurRad="1193800" dist="50800" dir="5400000" algn="ctr" rotWithShape="0">
              <a:schemeClr val="bg1">
                <a:lumMod val="85000"/>
                <a:alpha val="43000"/>
              </a:schemeClr>
            </a:outerShdw>
          </a:effectLst>
        </p:spPr>
      </p:pic>
      <p:pic>
        <p:nvPicPr>
          <p:cNvPr id="7" name="Picture 6">
            <a:extLst>
              <a:ext uri="{FF2B5EF4-FFF2-40B4-BE49-F238E27FC236}">
                <a16:creationId xmlns:a16="http://schemas.microsoft.com/office/drawing/2014/main" id="{1DF84E86-6156-6920-6EDC-0871171AB29B}"/>
              </a:ext>
            </a:extLst>
          </p:cNvPr>
          <p:cNvPicPr>
            <a:picLocks noChangeAspect="1"/>
          </p:cNvPicPr>
          <p:nvPr/>
        </p:nvPicPr>
        <p:blipFill>
          <a:blip r:embed="rId4"/>
          <a:stretch>
            <a:fillRect/>
          </a:stretch>
        </p:blipFill>
        <p:spPr>
          <a:xfrm rot="5400000">
            <a:off x="-517085" y="1864605"/>
            <a:ext cx="1670875" cy="609526"/>
          </a:xfrm>
          <a:prstGeom prst="rect">
            <a:avLst/>
          </a:prstGeom>
          <a:effectLst>
            <a:outerShdw blurRad="1193800" dist="50800" dir="5400000" algn="ctr" rotWithShape="0">
              <a:schemeClr val="bg1">
                <a:lumMod val="85000"/>
                <a:alpha val="43000"/>
              </a:schemeClr>
            </a:outerShdw>
          </a:effectLst>
        </p:spPr>
      </p:pic>
      <p:pic>
        <p:nvPicPr>
          <p:cNvPr id="13" name="Picture 12">
            <a:extLst>
              <a:ext uri="{FF2B5EF4-FFF2-40B4-BE49-F238E27FC236}">
                <a16:creationId xmlns:a16="http://schemas.microsoft.com/office/drawing/2014/main" id="{D565E5F0-4708-283A-F49A-17C51DA94CC9}"/>
              </a:ext>
            </a:extLst>
          </p:cNvPr>
          <p:cNvPicPr>
            <a:picLocks noChangeAspect="1"/>
          </p:cNvPicPr>
          <p:nvPr/>
        </p:nvPicPr>
        <p:blipFill>
          <a:blip r:embed="rId5"/>
          <a:stretch>
            <a:fillRect/>
          </a:stretch>
        </p:blipFill>
        <p:spPr>
          <a:xfrm rot="5400000">
            <a:off x="-355407" y="355407"/>
            <a:ext cx="1333930" cy="623116"/>
          </a:xfrm>
          <a:prstGeom prst="rect">
            <a:avLst/>
          </a:prstGeom>
          <a:effectLst>
            <a:outerShdw blurRad="1193800" dist="50800" dir="5400000" algn="ctr" rotWithShape="0">
              <a:schemeClr val="bg1">
                <a:lumMod val="85000"/>
                <a:alpha val="43000"/>
              </a:schemeClr>
            </a:outerShdw>
          </a:effectLst>
        </p:spPr>
      </p:pic>
      <p:pic>
        <p:nvPicPr>
          <p:cNvPr id="4" name="Picture 3">
            <a:extLst>
              <a:ext uri="{FF2B5EF4-FFF2-40B4-BE49-F238E27FC236}">
                <a16:creationId xmlns:a16="http://schemas.microsoft.com/office/drawing/2014/main" id="{F027232E-3830-45C1-E439-906928588F88}"/>
              </a:ext>
            </a:extLst>
          </p:cNvPr>
          <p:cNvPicPr>
            <a:picLocks noChangeAspect="1"/>
          </p:cNvPicPr>
          <p:nvPr/>
        </p:nvPicPr>
        <p:blipFill>
          <a:blip r:embed="rId6"/>
          <a:stretch>
            <a:fillRect/>
          </a:stretch>
        </p:blipFill>
        <p:spPr>
          <a:xfrm>
            <a:off x="4872250" y="375050"/>
            <a:ext cx="4936285" cy="6568336"/>
          </a:xfrm>
          <a:prstGeom prst="rect">
            <a:avLst/>
          </a:prstGeom>
        </p:spPr>
      </p:pic>
      <p:pic>
        <p:nvPicPr>
          <p:cNvPr id="6" name="Picture 5">
            <a:extLst>
              <a:ext uri="{FF2B5EF4-FFF2-40B4-BE49-F238E27FC236}">
                <a16:creationId xmlns:a16="http://schemas.microsoft.com/office/drawing/2014/main" id="{90A747C0-F1A3-C89E-7D4C-6A403A1EE74B}"/>
              </a:ext>
            </a:extLst>
          </p:cNvPr>
          <p:cNvPicPr>
            <a:picLocks noChangeAspect="1"/>
          </p:cNvPicPr>
          <p:nvPr/>
        </p:nvPicPr>
        <p:blipFill>
          <a:blip r:embed="rId7">
            <a:alphaModFix/>
          </a:blip>
          <a:stretch>
            <a:fillRect/>
          </a:stretch>
        </p:blipFill>
        <p:spPr>
          <a:xfrm>
            <a:off x="1607316" y="1454449"/>
            <a:ext cx="2280734" cy="3100712"/>
          </a:xfrm>
          <a:prstGeom prst="rect">
            <a:avLst/>
          </a:prstGeom>
          <a:ln w="38100">
            <a:solidFill>
              <a:schemeClr val="accent6">
                <a:lumMod val="75000"/>
              </a:schemeClr>
            </a:solidFill>
          </a:ln>
        </p:spPr>
      </p:pic>
      <p:pic>
        <p:nvPicPr>
          <p:cNvPr id="9" name="Picture 8">
            <a:extLst>
              <a:ext uri="{FF2B5EF4-FFF2-40B4-BE49-F238E27FC236}">
                <a16:creationId xmlns:a16="http://schemas.microsoft.com/office/drawing/2014/main" id="{D42D2839-8E22-DA32-B08A-6A6E674ABAA1}"/>
              </a:ext>
            </a:extLst>
          </p:cNvPr>
          <p:cNvPicPr>
            <a:picLocks noChangeAspect="1"/>
          </p:cNvPicPr>
          <p:nvPr/>
        </p:nvPicPr>
        <p:blipFill>
          <a:blip r:embed="rId8"/>
          <a:stretch>
            <a:fillRect/>
          </a:stretch>
        </p:blipFill>
        <p:spPr>
          <a:xfrm>
            <a:off x="1116777" y="4967550"/>
            <a:ext cx="3568883" cy="2305168"/>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C04B25E-38DC-D7C4-9C9C-7AC6C0A21897}"/>
              </a:ext>
            </a:extLst>
          </p:cNvPr>
          <p:cNvSpPr txBox="1"/>
          <p:nvPr/>
        </p:nvSpPr>
        <p:spPr>
          <a:xfrm>
            <a:off x="1278622" y="375050"/>
            <a:ext cx="3029803" cy="707886"/>
          </a:xfrm>
          <a:prstGeom prst="rect">
            <a:avLst/>
          </a:prstGeom>
          <a:noFill/>
        </p:spPr>
        <p:txBody>
          <a:bodyPr wrap="square">
            <a:spAutoFit/>
          </a:bodyPr>
          <a:lstStyle/>
          <a:p>
            <a:r>
              <a:rPr lang="es-PR" sz="4000" b="1" spc="-5" dirty="0">
                <a:solidFill>
                  <a:schemeClr val="bg1"/>
                </a:solidFill>
                <a:highlight>
                  <a:srgbClr val="960000"/>
                </a:highlight>
                <a:latin typeface="Arial Black" panose="020B0A04020102020204" pitchFamily="34" charset="0"/>
                <a:cs typeface="Arial" panose="020B0604020202020204" pitchFamily="34" charset="0"/>
              </a:rPr>
              <a:t>Varietales</a:t>
            </a:r>
            <a:endParaRPr lang="en-US" sz="4000" dirty="0">
              <a:solidFill>
                <a:schemeClr val="bg1"/>
              </a:solidFill>
              <a:highlight>
                <a:srgbClr val="960000"/>
              </a:highlight>
              <a:latin typeface="Arial Black" panose="020B0A04020102020204" pitchFamily="34" charset="0"/>
            </a:endParaRPr>
          </a:p>
        </p:txBody>
      </p:sp>
      <p:sp>
        <p:nvSpPr>
          <p:cNvPr id="8" name="Rectangle: Rounded Corners 7">
            <a:extLst>
              <a:ext uri="{FF2B5EF4-FFF2-40B4-BE49-F238E27FC236}">
                <a16:creationId xmlns:a16="http://schemas.microsoft.com/office/drawing/2014/main" id="{F2CA03A4-3A08-7069-E913-EFB100154FF0}"/>
              </a:ext>
            </a:extLst>
          </p:cNvPr>
          <p:cNvSpPr/>
          <p:nvPr/>
        </p:nvSpPr>
        <p:spPr>
          <a:xfrm>
            <a:off x="5343896" y="4643252"/>
            <a:ext cx="3906982" cy="665018"/>
          </a:xfrm>
          <a:prstGeom prst="roundRect">
            <a:avLst>
              <a:gd name="adj" fmla="val 14927"/>
            </a:avLst>
          </a:prstGeom>
          <a:solidFill>
            <a:srgbClr val="FAF400">
              <a:alpha val="25000"/>
            </a:srgbClr>
          </a:solidFill>
          <a:ln w="25400">
            <a:solidFill>
              <a:srgbClr val="FAF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7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9552</TotalTime>
  <Words>6566</Words>
  <Application>Microsoft Office PowerPoint</Application>
  <PresentationFormat>Custom</PresentationFormat>
  <Paragraphs>335</Paragraphs>
  <Slides>68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Arial Black</vt:lpstr>
      <vt:lpstr>Arial Narrow</vt:lpstr>
      <vt:lpstr>Calibri</vt:lpstr>
      <vt:lpstr>Calibri Light</vt:lpstr>
      <vt:lpstr>inherit</vt:lpstr>
      <vt:lpstr>Roboto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Chablis</vt:lpstr>
      <vt:lpstr>PowerPoint Presentation</vt:lpstr>
      <vt:lpstr>Introduccion a Chablis</vt:lpstr>
      <vt:lpstr>Historia</vt:lpstr>
      <vt:lpstr>Historia</vt:lpstr>
      <vt:lpstr>Historia</vt:lpstr>
      <vt:lpstr>Chablis en cifras</vt:lpstr>
      <vt:lpstr>Mapa de Chablis</vt:lpstr>
      <vt:lpstr>Localización</vt:lpstr>
      <vt:lpstr>Tipos de suelo </vt:lpstr>
      <vt:lpstr>PowerPoint Presentation</vt:lpstr>
      <vt:lpstr>PowerPoint Presentation</vt:lpstr>
      <vt:lpstr>PowerPoint Presentation</vt:lpstr>
      <vt:lpstr>Producción anual</vt:lpstr>
      <vt:lpstr>Referencias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Cimadevilla</dc:creator>
  <cp:lastModifiedBy>Alejandro Ferris</cp:lastModifiedBy>
  <cp:revision>55</cp:revision>
  <dcterms:created xsi:type="dcterms:W3CDTF">2022-09-13T16:19:56Z</dcterms:created>
  <dcterms:modified xsi:type="dcterms:W3CDTF">2023-02-28T00:07:25Z</dcterms:modified>
</cp:coreProperties>
</file>