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0"/>
  </p:notesMasterIdLst>
  <p:sldIdLst>
    <p:sldId id="256" r:id="rId2"/>
    <p:sldId id="260" r:id="rId3"/>
    <p:sldId id="261" r:id="rId4"/>
    <p:sldId id="259" r:id="rId5"/>
    <p:sldId id="262" r:id="rId6"/>
    <p:sldId id="263" r:id="rId7"/>
    <p:sldId id="264" r:id="rId8"/>
    <p:sldId id="265" r:id="rId9"/>
    <p:sldId id="258" r:id="rId10"/>
    <p:sldId id="257" r:id="rId11"/>
    <p:sldId id="267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90" r:id="rId29"/>
    <p:sldId id="292" r:id="rId30"/>
    <p:sldId id="285" r:id="rId31"/>
    <p:sldId id="286" r:id="rId32"/>
    <p:sldId id="287" r:id="rId33"/>
    <p:sldId id="288" r:id="rId34"/>
    <p:sldId id="289" r:id="rId35"/>
    <p:sldId id="291" r:id="rId36"/>
    <p:sldId id="296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8" r:id="rId51"/>
    <p:sldId id="309" r:id="rId52"/>
    <p:sldId id="310" r:id="rId53"/>
    <p:sldId id="313" r:id="rId54"/>
    <p:sldId id="312" r:id="rId55"/>
    <p:sldId id="314" r:id="rId56"/>
    <p:sldId id="315" r:id="rId57"/>
    <p:sldId id="316" r:id="rId58"/>
    <p:sldId id="317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2"/>
    <p:restoredTop sz="96360"/>
  </p:normalViewPr>
  <p:slideViewPr>
    <p:cSldViewPr snapToGrid="0" snapToObjects="1">
      <p:cViewPr varScale="1">
        <p:scale>
          <a:sx n="79" d="100"/>
          <a:sy n="79" d="100"/>
        </p:scale>
        <p:origin x="105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6T03:19:18.7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1818 30 24575,'-20'0'0,"-6"-1"0,-12-2 0,-4 1 0,2-1 0,10 1 0,12 0 0,3 2 0,0-1 0,-3 1 0,-5 0 0,0 0 0,-2 0 0,1 0 0,0 0 0,0 1 0,2-1 0,-1 0 0,1 0 0,-2 0 0,-3 0 0,-4 0 0,-3-1 0,-1 0 0,-1 0 0,2 0 0,1 0 0,2 1 0,1-1 0,-2 0 0,-3 1 0,-5-2 0,-5 1 0,1-1 0,4 0 0,7 1 0,8 1 0,6-1 0,6 0 0,5 1 0,3 0 0,0 0 0,-5 0 0,-8 2 0,-5-1 0,-3 1 0,2 0 0,3 0 0,6 0 0,3-1 0,2 1 0,-1 0 0,-4 1 0,-2 1 0,-9 1 0,-3 1 0,0-1 0,3 0 0,8-2 0,5 0 0,0 0 0,-1 1 0,-1 2 0,-4 1 0,0 3 0,0 0 0,1 0 0,2 0 0,2-2 0,2 2 0,-1 0 0,-1 2 0,-1 2 0,-3 0 0,2-1 0,1-1 0,5-1 0,3-3 0,2 0 0,0-1 0,0 1 0,0 3 0,-2 3 0,2-4 0,-2 7 0,2-1 0,-1 5 0,0 0 0,2-1 0,1-3 0,0 0 0,0 1 0,0-2 0,1-1 0,1-2 0,0-1 0,0-1 0,1 0 0,0 1 0,0 0 0,0 3 0,0 1 0,0 3 0,0-1 0,0 0 0,1-1 0,0-1 0,0-3 0,1-1 0,2 3 0,1 1 0,2 3 0,3 0 0,1-1 0,-4-7 0,4 3 0,-3-5 0,3 4 0,-3-4 0,4 3 0,0-4 0,2 3 0,6 2 0,3 1 0,5 1 0,1 1 0,-2-3 0,-1-1 0,-4-3 0,-1-1 0,-2-3 0,-2-1 0,2-1 0,4 0 0,6 0 0,5 0 0,1 1 0,1 1 0,-1 1 0,0-1 0,0 1 0,1-1 0,0 1 0,1-1 0,4 0 0,2 1 0,5-1 0,6 0 0,6 0 0,8 2 0,8 0 0,9 1 0,2-1 0,-4 1 0,-12-3 0,-17 0 0,-10-1 0,0 0 0,9 0 0,10 1 0,7-2 0,4-1 0,13 0 0,-30-1 0,38 1 0,-19-1 0,22 0 0,-2-1 0,-12-1 0,-11 0 0,2 1 0,0-2 0,-8 0 0,0-1 0,-10-1 0,-3-1 0,-1-2 0,-4-2 0,-9-2 0,-7 0 0,-5-2 0,2-4 0,8-8 0,14-9 0,7-9 0,3-10 0,-6-4 0,-4-12 0,-23 21 0,-2-14 0,-19 17 0,-1-12 0,-5 0 0,-8 2 0,-12 3 0,-16-1 0,-14 2 0,-8 7 0,-2 6 0,5 8 0,-1 6 0,-1 4 0,-2 7 0,0 5 0,5 5 0,6 2 0,6 1 0,5 0 0,0 0 0,-1 0 0,-1 0 0,3-1 0,6 0 0,6-1 0,4-1 0,-4 1 0,-10 1 0,-25 1 0,-37 0 0,28-1 0,-6 1 0,-23-1 0,-4 1 0,29-1 0,0 1 0,1 0 0,-29 0 0,6-1 0,18 1 0,9 0 0,-2-1 0,40 1 0,20-1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6T03:19:22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1780 15 24575,'-12'-2'0,"-6"0"0,-5 0 0,-4 0 0,0 1 0,-15-1 0,-17 1 0,-17 0 0,-11 0 0,-2 1 0,-1 3 0,39 0 0,-1 0 0,-2 1 0,0 1 0,0 1 0,0-1 0,-1 0 0,0 1 0,4-2 0,1 1 0,-48 1 0,8 1 0,14 2 0,13 2 0,17 4 0,9 2 0,0 4 0,-2 3 0,-3 5 0,0 5 0,4 1 0,8 1 0,9-2 0,6-4 0,5-3 0,3-2 0,4-1 0,0 1 0,2 3 0,0 1 0,1 2 0,1-2 0,3 1 0,4-1 0,5-2 0,4-1 0,3-2 0,4-1 0,6-1 0,5-2 0,9 1 0,3-1 0,5-1 0,-1-2 0,-1-2 0,3-2 0,3 0 0,8 1 0,9 1 0,11 0 0,3-1 0,-3-1 0,-3-2 0,-5-2 0,2 0 0,4-2 0,2-1 0,1 1 0,-9-1 0,-10 0 0,-6 0 0,-5 1 0,1-1 0,-6 0 0,5 0 0,9-1 0,8-1 0,16 0 0,0 0 0,11 0 0,-42-2 0,2 0 0,2 0 0,1 0 0,0 0 0,1 0 0,-5 0 0,0 0 0,-5-1 0,0 1 0,43 0 0,-13 0 0,3-1 0,-3-1 0,6 0 0,8 0 0,-11 0 0,-7-2 0,-6-1 0,-6 0 0,-2-1 0,1 0 0,0-1 0,-3-1 0,3-2 0,0-1 0,0-4 0,1-1 0,-1-1 0,-4-3 0,-7 0 0,-11 1 0,-10 1 0,-8 1 0,-2-2 0,-1-2 0,-1-3 0,1-6 0,2-6 0,3-8 0,2-4 0,-4 2 0,-5 6 0,-10 8 0,-6 6 0,-3 3 0,-1-1 0,-1-3 0,0-2 0,-4-8 0,0 12 0,-12-14 0,-5 9 0,-7-4 0,-1 4 0,-17-1 0,23 17 0,-32-11 0,11 12 0,-14-4 0,-2 0 0,13 3 0,9 1 0,3 1 0,-2 1 0,-2 0 0,-3 0 0,0 0 0,-2 1 0,-5 0 0,-1 2 0,-1 0 0,2 0 0,1 1 0,-3-1 0,0 2 0,-4 1 0,-1 0 0,0 2 0,3-1 0,7 1 0,1 0 0,5-1 0,0 1 0,-4 0 0,-1 0 0,-11-1 0,-7 0 0,-2 0 0,4 0 0,9 1 0,7-1 0,9 1 0,2 0 0,-2 0 0,-9 0 0,-10-1 0,-1 2 0,4-1 0,11 1 0,6 0 0,-6-1 0,-5 0 0,-7 0 0,-4 0 0,4-1 0,3 1 0,5-1 0,2 1 0,4 1 0,3-2 0,7 1 0,-2 0 0,-10-2 0,-10 0 0,-9-1 0,8 0 0,13 1 0,24 2 0,7 1 0,12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6T03:19:31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923 72 24575,'-14'0'0,"-4"0"0,-8-1 0,-3 0 0,-2 0 0,1-1 0,-1 0 0,-1-1 0,-2 0 0,-5-2 0,-2 1 0,1 0 0,6 2 0,7 1 0,8 1 0,4 0 0,0 0 0,-3 0 0,-8 0 0,-9 1 0,-6 1 0,-2 0 0,4 1 0,6 0 0,6 1 0,5 0 0,2 2 0,0 2 0,-1 1 0,-2 3 0,1 2 0,2 2 0,5 0 0,5-1 0,4-2 0,3-2 0,1 1 0,1 1 0,0 0 0,2 0 0,-1-2 0,1 0 0,1 0 0,0 1 0,2 2 0,1 0 0,1 1 0,1 2 0,6 1 0,5 2 0,2-1 0,0-1 0,0-1 0,-2-2 0,3 2 0,2 0 0,-1-2 0,1-1 0,-4-2 0,-1-1 0,0 0 0,3 1 0,6 2 0,5 1 0,3 0 0,-1 1 0,-3-1 0,-4-1 0,-3-1 0,-4 0 0,1 0 0,2 2 0,5 1 0,5 2 0,4-1 0,0-1 0,-3-4 0,-5-2 0,-4-2 0,1-1 0,3 2 0,3 1 0,2 0 0,-1 0 0,-2-1 0,1 0 0,0 0 0,0 0 0,-2-2 0,-6-1 0,-5-2 0,-9-2 0,-3-1 0,2 1 0,10 2 0,13 1 0,12 0 0,7-2 0,4-1 0,-2-1 0,-3-1 0,-5 0 0,-1 0 0,3-1 0,-1 1 0,1-2 0,-2 0 0,-4 1 0,-5-2 0,-5 2 0,-4 0 0,-2 0 0,-3 0 0,1 1 0,-1 0 0,0 0 0,3 0 0,1 0 0,1-1 0,1 1 0,0-1 0,2 1 0,3 0 0,0 0 0,-2-1 0,0 0 0,1 0 0,3 0 0,0 0 0,-1-1 0,-6 0 0,-8 1 0,-3 0 0,-2-1 0,-2 0 0,0 1 0,-3-1 0,0 1 0,1 1 0,3-1 0,2 0 0,0 0 0,-4-1 0,-3 1 0,-3 0 0,1-1 0,4-3 0,5-4 0,4-5 0,0-4 0,-2-1 0,-6 3 0,-3 2 0,-2 3 0,-1 1 0,1 0 0,1 0 0,2-2 0,0 1 0,1 0 0,-1-1 0,-2 1 0,0-2 0,0-1 0,-1-1 0,0-2 0,-1 0 0,-1-2 0,0-2 0,0 0 0,-2 2 0,-1 1 0,-1 2 0,-2-1 0,0 5 0,0-2 0,-1 8 0,0-2 0,-1 0 0,-1-2 0,-1-2 0,0-4 0,0-1 0,-2-3 0,-4 1 0,-2 1 0,-5 2 0,-2 3 0,0 2 0,1 4 0,2 1 0,1 1 0,-1 0 0,0 0 0,-3-1 0,-2 1 0,-2 0 0,-1 0 0,0 1 0,2 1 0,-5 1 0,-1 0 0,-1 0 0,-1 0 0,5 0 0,3 0 0,5 0 0,3 0 0,0-1 0,-3-1 0,-9-2 0,-7 0 0,-3 0 0,2 0 0,6 2 0,4 0 0,0-1 0,-3 0 0,-1 1 0,-1-1 0,2 1 0,0-1 0,0-1 0,-1 1 0,-3-2 0,-2 0 0,-2 0 0,-2-1 0,-1 1 0,-2 1 0,-2 0 0,4 1 0,-29-1 0,31 2 0,-54-3 0,27 2 0,-7 1 0,16 1 0,29 2 0,16 0 0,3 0 0,-4 0 0,-7 0 0,-10-1 0,-9 0 0,-3 0 0,2 1 0,6-2 0,7 1 0,3-1 0,1 0 0,-5 0 0,-3 1 0,0-1 0,2 2 0,4-1 0,3 0 0,-2 0 0,0 0 0,4 0 0,8 1 0,4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6035-E86E-D647-9E4D-D39CE52591D5}" type="datetimeFigureOut">
              <a:rPr lang="es-ES_tradnl" smtClean="0"/>
              <a:t>12/09/2022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27D16-A783-304A-A3E3-B2C23D26E13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975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27D16-A783-304A-A3E3-B2C23D26E139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7592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27D16-A783-304A-A3E3-B2C23D26E139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386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27D16-A783-304A-A3E3-B2C23D26E139}" type="slidenum">
              <a:rPr lang="es-ES_tradnl" smtClean="0"/>
              <a:t>44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243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artobatours.com/articles/gastronomy-and-wine/spain-wine-regions-in-numbers-and-maps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customXml" Target="../ink/ink1.xml"/><Relationship Id="rId12" Type="http://schemas.openxmlformats.org/officeDocument/2006/relationships/customXml" Target="../ink/ink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customXml" Target="../ink/ink2.xml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11B03-AAA6-2FAA-F280-A0B603AB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AFC87-9E2D-466B-08AC-55A5817DA795}"/>
              </a:ext>
            </a:extLst>
          </p:cNvPr>
          <p:cNvSpPr txBox="1"/>
          <p:nvPr/>
        </p:nvSpPr>
        <p:spPr>
          <a:xfrm>
            <a:off x="7056985" y="6143672"/>
            <a:ext cx="4794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/>
              <a:t>Raymond </a:t>
            </a:r>
            <a:r>
              <a:rPr lang="es-ES_tradnl" sz="2800" b="1" dirty="0">
                <a:latin typeface="+mj-lt"/>
              </a:rPr>
              <a:t>Halais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3BFE66-38F8-D4FE-7E1C-9238154C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96" y="2305966"/>
            <a:ext cx="1361358" cy="187263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507342-E893-33E5-870D-7C032D57C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30974" y="-54229"/>
            <a:ext cx="1252297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8468-DFAD-0277-BCED-B8A2478A1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642" y="4985362"/>
            <a:ext cx="1361358" cy="1872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33F987-8BAE-CF96-15A4-DBEC08CA0D44}"/>
              </a:ext>
            </a:extLst>
          </p:cNvPr>
          <p:cNvSpPr txBox="1"/>
          <p:nvPr/>
        </p:nvSpPr>
        <p:spPr>
          <a:xfrm>
            <a:off x="4678506" y="6035950"/>
            <a:ext cx="355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dirty="0"/>
              <a:t>Raymond </a:t>
            </a:r>
            <a:r>
              <a:rPr lang="es-ES_tradnl" sz="1800" b="1" dirty="0">
                <a:latin typeface="+mj-lt"/>
              </a:rPr>
              <a:t>Halais</a:t>
            </a:r>
          </a:p>
        </p:txBody>
      </p:sp>
    </p:spTree>
    <p:extLst>
      <p:ext uri="{BB962C8B-B14F-4D97-AF65-F5344CB8AC3E}">
        <p14:creationId xmlns:p14="http://schemas.microsoft.com/office/powerpoint/2010/main" val="1746865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D144-BDB4-A540-252A-FCB6AD25E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83" y="583225"/>
            <a:ext cx="3322912" cy="16419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4800" b="1" dirty="0"/>
              <a:t>La Rioja</a:t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b="1" dirty="0" err="1"/>
              <a:t>Logroño</a:t>
            </a:r>
            <a:endParaRPr lang="en-US" b="1" i="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2" name="Content Placeholder 51" descr="Map&#10;&#10;Description automatically generated">
            <a:extLst>
              <a:ext uri="{FF2B5EF4-FFF2-40B4-BE49-F238E27FC236}">
                <a16:creationId xmlns:a16="http://schemas.microsoft.com/office/drawing/2014/main" id="{C22DA411-6B5B-B165-32B4-12CD2DDB0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303" r="7812"/>
          <a:stretch/>
        </p:blipFill>
        <p:spPr>
          <a:xfrm>
            <a:off x="4086720" y="0"/>
            <a:ext cx="8105279" cy="685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75" name="Rectangle 1074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2" name="Content Placeholder 1071">
            <a:extLst>
              <a:ext uri="{FF2B5EF4-FFF2-40B4-BE49-F238E27FC236}">
                <a16:creationId xmlns:a16="http://schemas.microsoft.com/office/drawing/2014/main" id="{77B3CF67-B983-09A0-445A-D06CDF8CE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58" y="2438400"/>
            <a:ext cx="3954162" cy="38099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dirty="0"/>
          </a:p>
          <a:p>
            <a:r>
              <a:rPr lang="en-US" sz="2600" dirty="0" err="1"/>
              <a:t>Temperatura</a:t>
            </a:r>
            <a:r>
              <a:rPr lang="en-US" sz="2600" dirty="0"/>
              <a:t>: 64.8 F</a:t>
            </a:r>
          </a:p>
          <a:p>
            <a:r>
              <a:rPr lang="en-US" sz="2600" dirty="0"/>
              <a:t>Lluvia: 16 in </a:t>
            </a:r>
            <a:r>
              <a:rPr lang="en-US" sz="2600" dirty="0" err="1"/>
              <a:t>anuales</a:t>
            </a:r>
            <a:endParaRPr lang="en-US" sz="2600" dirty="0"/>
          </a:p>
          <a:p>
            <a:r>
              <a:rPr lang="en-US" sz="2600" dirty="0"/>
              <a:t>Lluvia </a:t>
            </a:r>
            <a:r>
              <a:rPr lang="en-US" sz="2600" dirty="0" err="1"/>
              <a:t>octubre</a:t>
            </a:r>
            <a:r>
              <a:rPr lang="en-US" sz="2600" dirty="0"/>
              <a:t>: 1.4 in</a:t>
            </a:r>
          </a:p>
          <a:p>
            <a:r>
              <a:rPr lang="en-US" sz="2600" dirty="0" err="1"/>
              <a:t>Peligros</a:t>
            </a:r>
            <a:r>
              <a:rPr lang="en-US" sz="2600" dirty="0"/>
              <a:t> de la vid: </a:t>
            </a:r>
            <a:r>
              <a:rPr lang="en-US" sz="2600" dirty="0" err="1"/>
              <a:t>Sequía</a:t>
            </a:r>
            <a:r>
              <a:rPr lang="en-US" sz="2600" dirty="0"/>
              <a:t>, </a:t>
            </a:r>
            <a:r>
              <a:rPr lang="en-US" sz="2600" dirty="0" err="1"/>
              <a:t>hongos</a:t>
            </a:r>
            <a:r>
              <a:rPr lang="en-US" sz="2600" dirty="0"/>
              <a:t>, </a:t>
            </a:r>
            <a:r>
              <a:rPr lang="en-US" sz="2600" dirty="0" err="1"/>
              <a:t>congelación</a:t>
            </a:r>
            <a:endParaRPr lang="en-US" sz="2600" dirty="0"/>
          </a:p>
          <a:p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507BD1D-D30F-C8AC-1F13-F2F051A60599}"/>
              </a:ext>
            </a:extLst>
          </p:cNvPr>
          <p:cNvSpPr txBox="1"/>
          <p:nvPr/>
        </p:nvSpPr>
        <p:spPr>
          <a:xfrm>
            <a:off x="9004823" y="6048343"/>
            <a:ext cx="253947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_tradnl" sz="700">
                <a:solidFill>
                  <a:srgbClr val="FFFFFF"/>
                </a:solidFill>
                <a:hlinkClick r:id="rId4" tooltip="https://www.artobatours.com/articles/gastronomy-and-wine/spain-wine-regions-in-numbers-and-map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s-ES_tradnl" sz="700">
                <a:solidFill>
                  <a:srgbClr val="FFFFFF"/>
                </a:solidFill>
              </a:rPr>
              <a:t> by Unknown Author is licensed under </a:t>
            </a:r>
            <a:r>
              <a:rPr lang="es-ES_tradnl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ES_tradn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76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362C-4BEF-B13A-F1BE-B6FCF2668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 </a:t>
            </a:r>
            <a:r>
              <a:rPr lang="es-ES_tradnl" b="1" dirty="0"/>
              <a:t>Temperatura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0F9FE3-6BCE-42F7-1F66-11007BD82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541" y="1552982"/>
            <a:ext cx="9008918" cy="5305018"/>
          </a:xfrm>
        </p:spPr>
      </p:pic>
    </p:spTree>
    <p:extLst>
      <p:ext uri="{BB962C8B-B14F-4D97-AF65-F5344CB8AC3E}">
        <p14:creationId xmlns:p14="http://schemas.microsoft.com/office/powerpoint/2010/main" val="248532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A3AB-A477-7DAD-FB13-0B1393E6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 Precipitación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49B695-DDB5-FE79-CC81-9E1EB1707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15" y="2244436"/>
            <a:ext cx="11721530" cy="4078407"/>
          </a:xfrm>
        </p:spPr>
      </p:pic>
    </p:spTree>
    <p:extLst>
      <p:ext uri="{BB962C8B-B14F-4D97-AF65-F5344CB8AC3E}">
        <p14:creationId xmlns:p14="http://schemas.microsoft.com/office/powerpoint/2010/main" val="195942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64460-1009-7054-A3C8-64C21C39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Precipitación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6733E8-FFAF-FC84-CCD5-66014F1A5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491" y="1613707"/>
            <a:ext cx="7491846" cy="5244293"/>
          </a:xfrm>
        </p:spPr>
      </p:pic>
    </p:spTree>
    <p:extLst>
      <p:ext uri="{BB962C8B-B14F-4D97-AF65-F5344CB8AC3E}">
        <p14:creationId xmlns:p14="http://schemas.microsoft.com/office/powerpoint/2010/main" val="1508773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45D85-F461-E2DA-16D2-E06434BC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Precipitación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CC45A-4F83-006C-49FC-EAA8EDA7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464" y="1318450"/>
            <a:ext cx="8250381" cy="5496842"/>
          </a:xfrm>
        </p:spPr>
      </p:pic>
    </p:spTree>
    <p:extLst>
      <p:ext uri="{BB962C8B-B14F-4D97-AF65-F5344CB8AC3E}">
        <p14:creationId xmlns:p14="http://schemas.microsoft.com/office/powerpoint/2010/main" val="9480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F68A-4DD6-FC5E-4C41-A1D157BB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Precipitación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41B0BE-69AD-6569-8DE8-568255006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73" y="2033632"/>
            <a:ext cx="6889172" cy="4833161"/>
          </a:xfrm>
        </p:spPr>
      </p:pic>
    </p:spTree>
    <p:extLst>
      <p:ext uri="{BB962C8B-B14F-4D97-AF65-F5344CB8AC3E}">
        <p14:creationId xmlns:p14="http://schemas.microsoft.com/office/powerpoint/2010/main" val="1132892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8C66-561D-7D0D-130C-B1AC090E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Precipitación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373277-A4BA-6AC0-DFFE-E58CBDF60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419" y="1676481"/>
            <a:ext cx="7777471" cy="5184981"/>
          </a:xfrm>
        </p:spPr>
      </p:pic>
    </p:spTree>
    <p:extLst>
      <p:ext uri="{BB962C8B-B14F-4D97-AF65-F5344CB8AC3E}">
        <p14:creationId xmlns:p14="http://schemas.microsoft.com/office/powerpoint/2010/main" val="176520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DBCBC-8FB9-6D6E-5519-7BE64B01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Ríos Rioja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8DD691-3B9A-B06D-C7FB-13753BE58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091" y="1860729"/>
            <a:ext cx="6650182" cy="4987638"/>
          </a:xfrm>
        </p:spPr>
      </p:pic>
    </p:spTree>
    <p:extLst>
      <p:ext uri="{BB962C8B-B14F-4D97-AF65-F5344CB8AC3E}">
        <p14:creationId xmlns:p14="http://schemas.microsoft.com/office/powerpoint/2010/main" val="291340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1D28B-125B-3F08-1BA7-88B9DF1F7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Horas diarias de Sol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33E7D7-8797-A38F-C2FD-428909C50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537" y="2052637"/>
            <a:ext cx="6961908" cy="4873336"/>
          </a:xfrm>
        </p:spPr>
      </p:pic>
    </p:spTree>
    <p:extLst>
      <p:ext uri="{BB962C8B-B14F-4D97-AF65-F5344CB8AC3E}">
        <p14:creationId xmlns:p14="http://schemas.microsoft.com/office/powerpoint/2010/main" val="438793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0A448-A844-3F80-18DA-9A756680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Días de Sol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895207-2D60-93AF-6CEC-4FEF40BDC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468235"/>
            <a:ext cx="7699664" cy="5389766"/>
          </a:xfrm>
        </p:spPr>
      </p:pic>
    </p:spTree>
    <p:extLst>
      <p:ext uri="{BB962C8B-B14F-4D97-AF65-F5344CB8AC3E}">
        <p14:creationId xmlns:p14="http://schemas.microsoft.com/office/powerpoint/2010/main" val="88223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0B090-4FD9-4B1B-302B-B4EDF6DA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06" y="304232"/>
            <a:ext cx="3339281" cy="23654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La Rioja</a:t>
            </a:r>
            <a:br>
              <a:rPr lang="en-US" sz="6000" dirty="0"/>
            </a:br>
            <a:r>
              <a:rPr lang="en-US" sz="6000" dirty="0" err="1"/>
              <a:t>España</a:t>
            </a:r>
            <a:endParaRPr lang="en-US" sz="6000" dirty="0"/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FBC5D034-82E7-F68E-43A7-03BE18C11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11841" b="-1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7823C-449E-D861-C9F3-1D578FF7258C}"/>
              </a:ext>
            </a:extLst>
          </p:cNvPr>
          <p:cNvSpPr txBox="1"/>
          <p:nvPr/>
        </p:nvSpPr>
        <p:spPr>
          <a:xfrm>
            <a:off x="164286" y="3694670"/>
            <a:ext cx="4406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Latitud 42.45º  Norte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D47FA71-E3F4-62BC-E1F1-F06E0A74EE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3503" y="6388498"/>
            <a:ext cx="848497" cy="4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3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5B470-DE27-C8F0-5BC9-2E3BB816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Humedad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A14238-3BA3-7F10-864A-C46960992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189" y="1572577"/>
            <a:ext cx="7589320" cy="5312525"/>
          </a:xfrm>
        </p:spPr>
      </p:pic>
    </p:spTree>
    <p:extLst>
      <p:ext uri="{BB962C8B-B14F-4D97-AF65-F5344CB8AC3E}">
        <p14:creationId xmlns:p14="http://schemas.microsoft.com/office/powerpoint/2010/main" val="2946773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2F63-2D0A-3ADE-BF61-095C7D7D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Viento-Brisas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88BA05-84DE-F43D-F00F-5FDAB49B9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409" y="1484735"/>
            <a:ext cx="7721245" cy="5404872"/>
          </a:xfrm>
        </p:spPr>
      </p:pic>
    </p:spTree>
    <p:extLst>
      <p:ext uri="{BB962C8B-B14F-4D97-AF65-F5344CB8AC3E}">
        <p14:creationId xmlns:p14="http://schemas.microsoft.com/office/powerpoint/2010/main" val="1471916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7580-C811-341A-FF17-A107A63F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sz="4800" b="1" dirty="0"/>
              <a:t>Climas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CE7D9A-557A-2E9F-2B35-3F6498249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2414123"/>
            <a:ext cx="10467304" cy="4160082"/>
          </a:xfrm>
        </p:spPr>
      </p:pic>
    </p:spTree>
    <p:extLst>
      <p:ext uri="{BB962C8B-B14F-4D97-AF65-F5344CB8AC3E}">
        <p14:creationId xmlns:p14="http://schemas.microsoft.com/office/powerpoint/2010/main" val="3947886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2A09-E8BA-60E3-FF0E-392C82A73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Suelos-</a:t>
            </a:r>
            <a:r>
              <a:rPr lang="es-ES_tradnl" b="1" dirty="0" err="1"/>
              <a:t>Terroir</a:t>
            </a:r>
            <a:endParaRPr lang="es-ES_tradnl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FB0703-5A74-6318-1A58-A2C75DBEF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14002"/>
            <a:ext cx="7460673" cy="56439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8825F0-0186-C39D-2B64-C49E3A88C5BD}"/>
              </a:ext>
            </a:extLst>
          </p:cNvPr>
          <p:cNvSpPr txBox="1"/>
          <p:nvPr/>
        </p:nvSpPr>
        <p:spPr>
          <a:xfrm>
            <a:off x="7744691" y="1214002"/>
            <a:ext cx="444730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/>
              <a:t>Aluvial  (Pedregoso)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Arcilloso Calizo (Calcáreo)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/>
              <a:t>Arcilloso Ferruginoso (Ferroso)</a:t>
            </a:r>
          </a:p>
          <a:p>
            <a:endParaRPr lang="es-ES_tradnl" sz="2400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66083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DB8B-369A-7878-E56E-9836B957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Suelos-</a:t>
            </a:r>
            <a:r>
              <a:rPr lang="es-ES_tradnl" b="1" dirty="0" err="1"/>
              <a:t>Terroir</a:t>
            </a:r>
            <a:endParaRPr lang="es-ES_trad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E95940-9AE9-79FB-5A29-090E78A06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77" y="1699805"/>
            <a:ext cx="12072830" cy="450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1288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C537-385D-7155-BDEE-FAC45EAB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Suelos-</a:t>
            </a:r>
            <a:r>
              <a:rPr lang="es-ES_tradnl" b="1" dirty="0" err="1"/>
              <a:t>Terroir</a:t>
            </a:r>
            <a:endParaRPr lang="es-ES_trad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D15E60-5EF5-0164-BA3A-D4137F143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429" y="1310179"/>
            <a:ext cx="7322075" cy="549155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9696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DA392-F4F5-A697-D153-46894027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BAC4CE-4021-7A6B-B955-9A4B7BEFF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988" y="0"/>
            <a:ext cx="12377976" cy="6858000"/>
          </a:xfrm>
        </p:spPr>
      </p:pic>
    </p:spTree>
    <p:extLst>
      <p:ext uri="{BB962C8B-B14F-4D97-AF65-F5344CB8AC3E}">
        <p14:creationId xmlns:p14="http://schemas.microsoft.com/office/powerpoint/2010/main" val="1504937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54C8-3C53-79F7-D535-7C55B205D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 err="1"/>
              <a:t>Rios</a:t>
            </a:r>
            <a:endParaRPr lang="es-ES_tradnl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F0C129-B3B6-D783-464A-49E1173F3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979" y="1310532"/>
            <a:ext cx="10404042" cy="5547468"/>
          </a:xfrm>
        </p:spPr>
      </p:pic>
    </p:spTree>
    <p:extLst>
      <p:ext uri="{BB962C8B-B14F-4D97-AF65-F5344CB8AC3E}">
        <p14:creationId xmlns:p14="http://schemas.microsoft.com/office/powerpoint/2010/main" val="3763430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AABD0C59-144B-DCC8-73DF-5147A71DC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2" r="14901"/>
          <a:stretch/>
        </p:blipFill>
        <p:spPr>
          <a:xfrm>
            <a:off x="5580637" y="31126"/>
            <a:ext cx="6598163" cy="68268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79" name="Rectangle 64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E27BF33F-68BE-2837-BF3E-3CCEBC48A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r>
              <a:rPr lang="en-US" sz="2800" dirty="0" err="1"/>
              <a:t>Cruza</a:t>
            </a:r>
            <a:r>
              <a:rPr lang="en-US" sz="2800" dirty="0"/>
              <a:t> La Rioja de </a:t>
            </a:r>
            <a:r>
              <a:rPr lang="en-US" sz="2800" dirty="0" err="1"/>
              <a:t>este</a:t>
            </a:r>
            <a:r>
              <a:rPr lang="en-US" sz="2800" dirty="0"/>
              <a:t> a </a:t>
            </a:r>
            <a:r>
              <a:rPr lang="en-US" sz="2800" dirty="0" err="1"/>
              <a:t>oeste</a:t>
            </a:r>
            <a:r>
              <a:rPr lang="en-US" sz="2800" dirty="0"/>
              <a:t>. </a:t>
            </a:r>
          </a:p>
          <a:p>
            <a:r>
              <a:rPr lang="en-US" sz="2800" dirty="0"/>
              <a:t>Hay </a:t>
            </a:r>
            <a:r>
              <a:rPr lang="en-US" sz="2800" dirty="0" err="1"/>
              <a:t>ocho</a:t>
            </a:r>
            <a:r>
              <a:rPr lang="en-US" sz="2800" dirty="0"/>
              <a:t> </a:t>
            </a:r>
            <a:r>
              <a:rPr lang="en-US" sz="2800" dirty="0" err="1"/>
              <a:t>rios</a:t>
            </a:r>
            <a:r>
              <a:rPr lang="en-US" sz="2800" dirty="0"/>
              <a:t> que </a:t>
            </a:r>
            <a:r>
              <a:rPr lang="en-US" sz="2800" dirty="0" err="1"/>
              <a:t>desembocan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El Ebro.</a:t>
            </a:r>
          </a:p>
          <a:p>
            <a:r>
              <a:rPr lang="en-US" sz="2800" dirty="0"/>
              <a:t>Rioja </a:t>
            </a:r>
            <a:r>
              <a:rPr lang="en-US" sz="2800" dirty="0" err="1"/>
              <a:t>tiene</a:t>
            </a:r>
            <a:r>
              <a:rPr lang="en-US" sz="2800" dirty="0"/>
              <a:t> </a:t>
            </a:r>
            <a:r>
              <a:rPr lang="en-US" sz="2800" dirty="0" err="1"/>
              <a:t>varios</a:t>
            </a:r>
            <a:r>
              <a:rPr lang="en-US" sz="2800" dirty="0"/>
              <a:t> </a:t>
            </a:r>
            <a:r>
              <a:rPr lang="en-US" sz="2800" dirty="0" err="1"/>
              <a:t>valles</a:t>
            </a:r>
            <a:r>
              <a:rPr lang="en-US" sz="2800" dirty="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997E1F-D5FA-B93A-8D40-B626867B65CE}"/>
              </a:ext>
            </a:extLst>
          </p:cNvPr>
          <p:cNvSpPr txBox="1"/>
          <p:nvPr/>
        </p:nvSpPr>
        <p:spPr>
          <a:xfrm>
            <a:off x="1267994" y="373559"/>
            <a:ext cx="4468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dirty="0"/>
              <a:t>Rio Ebro</a:t>
            </a:r>
          </a:p>
        </p:txBody>
      </p:sp>
    </p:spTree>
    <p:extLst>
      <p:ext uri="{BB962C8B-B14F-4D97-AF65-F5344CB8AC3E}">
        <p14:creationId xmlns:p14="http://schemas.microsoft.com/office/powerpoint/2010/main" val="1395729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FE89AC-F0AE-A7DD-3640-410B92201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140" y="819076"/>
            <a:ext cx="8646694" cy="5764463"/>
          </a:xfrm>
        </p:spPr>
      </p:pic>
    </p:spTree>
    <p:extLst>
      <p:ext uri="{BB962C8B-B14F-4D97-AF65-F5344CB8AC3E}">
        <p14:creationId xmlns:p14="http://schemas.microsoft.com/office/powerpoint/2010/main" val="429069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C6DB68-152D-9D9A-6AAC-59F307D9C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Historia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519D22-6CD0-5469-CA82-79C007169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59793"/>
            <a:ext cx="10697392" cy="4656802"/>
          </a:xfrm>
        </p:spPr>
        <p:txBody>
          <a:bodyPr>
            <a:normAutofit fontScale="92500" lnSpcReduction="20000"/>
          </a:bodyPr>
          <a:lstStyle/>
          <a:p>
            <a:r>
              <a:rPr lang="es-ES_tradnl" sz="2400" dirty="0"/>
              <a:t>Hay evidencia de producción de la vid desde los romanos.</a:t>
            </a:r>
          </a:p>
          <a:p>
            <a:pPr marL="0" indent="0">
              <a:buNone/>
            </a:pPr>
            <a:endParaRPr lang="es-ES_tradnl" sz="2400" dirty="0"/>
          </a:p>
          <a:p>
            <a:r>
              <a:rPr lang="es-ES_tradnl" sz="2400" dirty="0"/>
              <a:t>Los Monasterios siguieron con la tradición de producción de vinos en la región.</a:t>
            </a:r>
          </a:p>
          <a:p>
            <a:pPr marL="0" indent="0">
              <a:buNone/>
            </a:pPr>
            <a:endParaRPr lang="es-ES_tradnl" sz="2400" dirty="0"/>
          </a:p>
          <a:p>
            <a:pPr algn="just"/>
            <a:r>
              <a:rPr lang="es-ES_tradnl" sz="2400" dirty="0"/>
              <a:t>Rioja es parte del Camino de Santiago y a los peregrinos se les ofrecía vinos de la Rioja cuando se hospedaban.</a:t>
            </a:r>
          </a:p>
          <a:p>
            <a:pPr marL="0" indent="0">
              <a:buNone/>
            </a:pPr>
            <a:endParaRPr lang="es-ES_tradnl" sz="2400" dirty="0"/>
          </a:p>
          <a:p>
            <a:pPr algn="just"/>
            <a:r>
              <a:rPr lang="es-ES_tradnl" sz="2400" dirty="0"/>
              <a:t>873 - documento mas antiguo que evidencia la vid en la Rioja. Procede del Cartulario de San Millán y trata de una donación al Monasterio de San Andrés de </a:t>
            </a:r>
            <a:r>
              <a:rPr lang="es-ES_tradnl" sz="2400" dirty="0" err="1"/>
              <a:t>Treviana</a:t>
            </a:r>
            <a:r>
              <a:rPr lang="es-ES_tradnl" sz="2400" dirty="0"/>
              <a:t>.</a:t>
            </a:r>
          </a:p>
          <a:p>
            <a:endParaRPr lang="es-ES_tradnl" sz="2400" dirty="0"/>
          </a:p>
          <a:p>
            <a:r>
              <a:rPr lang="es-ES_tradnl" sz="2400" dirty="0"/>
              <a:t>1024 - Monasterio de San Millán tiene 19 viñedos en Nájera.</a:t>
            </a:r>
          </a:p>
          <a:p>
            <a:endParaRPr lang="es-ES_tradnl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40DFE-4CDA-4973-A85A-BD614B832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03" y="6388498"/>
            <a:ext cx="848497" cy="4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75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FDE24-C35B-0D8A-279A-1E0990F9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sz="4800" b="1" dirty="0"/>
              <a:t>   </a:t>
            </a:r>
            <a:r>
              <a:rPr lang="es-ES_tradnl" sz="4800" b="1" dirty="0" err="1"/>
              <a:t>Rios</a:t>
            </a:r>
            <a:endParaRPr lang="es-ES_tradnl" sz="4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AB5EE-65FA-E7C6-23C6-691CEBC49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190" y="1278666"/>
            <a:ext cx="7811066" cy="5579334"/>
          </a:xfrm>
        </p:spPr>
      </p:pic>
    </p:spTree>
    <p:extLst>
      <p:ext uri="{BB962C8B-B14F-4D97-AF65-F5344CB8AC3E}">
        <p14:creationId xmlns:p14="http://schemas.microsoft.com/office/powerpoint/2010/main" val="343220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B52E3-4232-8909-866C-B35968E0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80" y="298809"/>
            <a:ext cx="9404723" cy="1400530"/>
          </a:xfrm>
        </p:spPr>
        <p:txBody>
          <a:bodyPr/>
          <a:lstStyle/>
          <a:p>
            <a:pPr algn="ctr"/>
            <a:r>
              <a:rPr lang="es-ES_tradnl" b="1" dirty="0"/>
              <a:t>Uvas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A3518C-6D17-AB28-80E7-BDCBAD6F9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6301" y="1136210"/>
            <a:ext cx="6799152" cy="5721790"/>
          </a:xfrm>
        </p:spPr>
      </p:pic>
    </p:spTree>
    <p:extLst>
      <p:ext uri="{BB962C8B-B14F-4D97-AF65-F5344CB8AC3E}">
        <p14:creationId xmlns:p14="http://schemas.microsoft.com/office/powerpoint/2010/main" val="4154604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EF82C-D181-1841-91F2-04BD38CDE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Uvas</a:t>
            </a:r>
            <a:endParaRPr lang="es-ES_tradnl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D95F31-D9A9-EF5C-81D7-AB28EFB06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58" y="1665838"/>
            <a:ext cx="11738874" cy="3956101"/>
          </a:xfrm>
        </p:spPr>
      </p:pic>
    </p:spTree>
    <p:extLst>
      <p:ext uri="{BB962C8B-B14F-4D97-AF65-F5344CB8AC3E}">
        <p14:creationId xmlns:p14="http://schemas.microsoft.com/office/powerpoint/2010/main" val="3382512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F4F1F-8B25-357E-9008-4C92A94A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Tempranillo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44B5C3-9F5D-E386-F28D-9E4EBDB35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334180"/>
            <a:ext cx="10357164" cy="5523820"/>
          </a:xfrm>
        </p:spPr>
      </p:pic>
    </p:spTree>
    <p:extLst>
      <p:ext uri="{BB962C8B-B14F-4D97-AF65-F5344CB8AC3E}">
        <p14:creationId xmlns:p14="http://schemas.microsoft.com/office/powerpoint/2010/main" val="1244512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767F-74AF-22A0-9ECA-A00122DD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Podas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6FD468C-6DBE-2889-7E38-6E4BC44FB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868" y="1530036"/>
            <a:ext cx="9912081" cy="5285153"/>
          </a:xfrm>
        </p:spPr>
      </p:pic>
    </p:spTree>
    <p:extLst>
      <p:ext uri="{BB962C8B-B14F-4D97-AF65-F5344CB8AC3E}">
        <p14:creationId xmlns:p14="http://schemas.microsoft.com/office/powerpoint/2010/main" val="2592759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B29B-E7DD-414B-245F-94CA9B9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3" y="444697"/>
            <a:ext cx="9404723" cy="1400530"/>
          </a:xfrm>
        </p:spPr>
        <p:txBody>
          <a:bodyPr/>
          <a:lstStyle/>
          <a:p>
            <a:pPr algn="ctr"/>
            <a:r>
              <a:rPr lang="es-ES_tradnl" b="1" dirty="0"/>
              <a:t>Poda en Vaso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E8C83-2D96-B74C-68A1-6D6F83A31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216" y="1370725"/>
            <a:ext cx="10899778" cy="5487275"/>
          </a:xfrm>
        </p:spPr>
      </p:pic>
    </p:spTree>
    <p:extLst>
      <p:ext uri="{BB962C8B-B14F-4D97-AF65-F5344CB8AC3E}">
        <p14:creationId xmlns:p14="http://schemas.microsoft.com/office/powerpoint/2010/main" val="1380552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9E6A1-B1C1-6E25-37D3-92EDEEA2F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46" y="9938"/>
            <a:ext cx="9404723" cy="1400530"/>
          </a:xfrm>
        </p:spPr>
        <p:txBody>
          <a:bodyPr/>
          <a:lstStyle/>
          <a:p>
            <a:pPr algn="ctr"/>
            <a:r>
              <a:rPr lang="es-ES_tradnl" b="1" dirty="0" err="1"/>
              <a:t>DOCa</a:t>
            </a:r>
            <a:r>
              <a:rPr lang="es-ES_tradnl" b="1" dirty="0"/>
              <a:t> RIOJA</a:t>
            </a:r>
            <a:br>
              <a:rPr lang="es-ES_tradnl" b="1" dirty="0"/>
            </a:br>
            <a:r>
              <a:rPr lang="es-ES_tradnl" b="1" dirty="0"/>
              <a:t>TRES REGIONES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A6E0FF-CFD8-AB77-2F58-4A2A085B9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451" y="1816997"/>
            <a:ext cx="6382694" cy="5031065"/>
          </a:xfrm>
        </p:spPr>
      </p:pic>
    </p:spTree>
    <p:extLst>
      <p:ext uri="{BB962C8B-B14F-4D97-AF65-F5344CB8AC3E}">
        <p14:creationId xmlns:p14="http://schemas.microsoft.com/office/powerpoint/2010/main" val="3188590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E7F1-B20C-3EC3-E18F-2A607BAD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23994"/>
            <a:ext cx="9404723" cy="1400530"/>
          </a:xfrm>
        </p:spPr>
        <p:txBody>
          <a:bodyPr/>
          <a:lstStyle/>
          <a:p>
            <a:pPr algn="ctr"/>
            <a:r>
              <a:rPr lang="es-ES_tradnl" b="1" dirty="0"/>
              <a:t> Rioja Alta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6EB302-DF82-D0CA-469C-F4FF2166C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172" y="1092701"/>
            <a:ext cx="10812576" cy="5765299"/>
          </a:xfrm>
        </p:spPr>
      </p:pic>
    </p:spTree>
    <p:extLst>
      <p:ext uri="{BB962C8B-B14F-4D97-AF65-F5344CB8AC3E}">
        <p14:creationId xmlns:p14="http://schemas.microsoft.com/office/powerpoint/2010/main" val="1455055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B101-26F0-E0FB-0F92-65D162DF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68234"/>
            <a:ext cx="9404723" cy="1400530"/>
          </a:xfrm>
        </p:spPr>
        <p:txBody>
          <a:bodyPr/>
          <a:lstStyle/>
          <a:p>
            <a:pPr algn="ctr"/>
            <a:r>
              <a:rPr lang="es-ES_tradnl" b="1" dirty="0"/>
              <a:t>Rioja Alavesa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B99C2D-6AC9-2EF0-C96E-515A794F6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152983"/>
            <a:ext cx="10635504" cy="5670885"/>
          </a:xfrm>
        </p:spPr>
      </p:pic>
    </p:spTree>
    <p:extLst>
      <p:ext uri="{BB962C8B-B14F-4D97-AF65-F5344CB8AC3E}">
        <p14:creationId xmlns:p14="http://schemas.microsoft.com/office/powerpoint/2010/main" val="1419197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7D24-C399-5C89-7AB6-48E1BD33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31" y="212085"/>
            <a:ext cx="9404723" cy="1400530"/>
          </a:xfrm>
        </p:spPr>
        <p:txBody>
          <a:bodyPr/>
          <a:lstStyle/>
          <a:p>
            <a:pPr algn="ctr"/>
            <a:r>
              <a:rPr lang="es-ES_tradnl" b="1" dirty="0"/>
              <a:t>Rioja Oriental (Baja)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1848AC-BAC7-D17C-1C4D-8069B254C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072" y="1055789"/>
            <a:ext cx="10248522" cy="58022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BB1187-129B-EE2A-E4A0-94EC0C8AD71E}"/>
              </a:ext>
            </a:extLst>
          </p:cNvPr>
          <p:cNvSpPr txBox="1"/>
          <p:nvPr/>
        </p:nvSpPr>
        <p:spPr>
          <a:xfrm>
            <a:off x="1237308" y="1612615"/>
            <a:ext cx="4732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800" b="1" dirty="0">
              <a:latin typeface="Arial Hebrew" pitchFamily="2" charset="-79"/>
              <a:cs typeface="Arial Hebrew" pitchFamily="2" charset="-79"/>
            </a:endParaRPr>
          </a:p>
          <a:p>
            <a:endParaRPr lang="es-ES_tradnl" sz="2800" b="1" dirty="0">
              <a:latin typeface="Arial Hebrew" pitchFamily="2" charset="-79"/>
              <a:cs typeface="Arial Hebrew" pitchFamily="2" charset="-79"/>
            </a:endParaRPr>
          </a:p>
          <a:p>
            <a:r>
              <a:rPr lang="es-ES_tradnl" sz="3200" b="1" dirty="0">
                <a:latin typeface="Arial Hebrew" pitchFamily="2" charset="-79"/>
                <a:cs typeface="Arial Hebrew" pitchFamily="2" charset="-79"/>
              </a:rPr>
              <a:t>RIOJA ORIENTAL</a:t>
            </a:r>
          </a:p>
          <a:p>
            <a:r>
              <a:rPr lang="es-ES_tradnl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LA HUELLA DEL </a:t>
            </a:r>
          </a:p>
          <a:p>
            <a:r>
              <a:rPr lang="es-ES_tradnl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VINO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EE443-876D-6DA7-0E8E-EC4C78FFDDDC}"/>
              </a:ext>
            </a:extLst>
          </p:cNvPr>
          <p:cNvSpPr txBox="1"/>
          <p:nvPr/>
        </p:nvSpPr>
        <p:spPr>
          <a:xfrm>
            <a:off x="4746954" y="1515395"/>
            <a:ext cx="620773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_tradnl" dirty="0"/>
              <a:t>49 MUNICIPIOS LOCALIZADOS AL ESTE DE LA RIOJA DESDE LOGROÑO HASTA ALFARO.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_tradnl" dirty="0"/>
              <a:t>DELIMITADA AL NORTE POR EL EBRO.</a:t>
            </a:r>
          </a:p>
          <a:p>
            <a:endParaRPr lang="es-ES_tradnl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_tradnl" dirty="0"/>
              <a:t>VIÑEDOS EN LLANURAS BAJAS. </a:t>
            </a:r>
          </a:p>
          <a:p>
            <a:endParaRPr lang="es-ES_tradnl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_tradnl" dirty="0"/>
              <a:t>INFLUENCIA CLIMÁTICA MEDITERRANEA CON VERANOS MUY CALIENTES Y SECOS CON RIESGO DE SEQUÍAS.</a:t>
            </a:r>
          </a:p>
          <a:p>
            <a:endParaRPr lang="es-ES_tradnl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_tradnl" dirty="0"/>
              <a:t>TEMPRANILLO ES LA UVA MAS CULTIVADA, AUNQUE GARNACHA ESTA COGIENDO AUGE OTRA VEZ.</a:t>
            </a:r>
          </a:p>
          <a:p>
            <a:endParaRPr lang="es-ES_tradnl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_tradnl" dirty="0"/>
              <a:t>38% DE LOS VIÑEDOS PROVIENEN DE ESTA REGIÓN, 18,000 HECTAREAS. MUCHAS COOPERATIZAS.</a:t>
            </a:r>
          </a:p>
          <a:p>
            <a:endParaRPr lang="es-ES_tradnl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_tradnl" dirty="0"/>
              <a:t>LOS SUELOS SON MAYORMENTE ALUVIAL Y ARCILLOSOS FERROSO.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_tradnl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_trad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15374-F75D-D43E-A7F6-5F5856CD1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60" y="1235058"/>
            <a:ext cx="657895" cy="6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7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05BEA3-8886-AD65-BDEC-E932070D1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165" y="446902"/>
            <a:ext cx="8825659" cy="1134763"/>
          </a:xfrm>
        </p:spPr>
        <p:txBody>
          <a:bodyPr/>
          <a:lstStyle/>
          <a:p>
            <a:pPr algn="ctr"/>
            <a:r>
              <a:rPr lang="es-ES_tradnl" b="1" dirty="0"/>
              <a:t>Historia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546187-8555-031E-EDFD-8DE1F487E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546" y="2224216"/>
            <a:ext cx="10110289" cy="439900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s-ES_tradnl" sz="2400" dirty="0"/>
              <a:t>Siglo XIII se evidencia exportaciones de vino riojano a otras regiones dando testimonio de una producción comercial.</a:t>
            </a:r>
          </a:p>
          <a:p>
            <a:pPr marL="285750" indent="-285750">
              <a:buFont typeface="Wingdings" pitchFamily="2" charset="2"/>
              <a:buChar char="§"/>
            </a:pPr>
            <a:endParaRPr lang="es-ES_tradnl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s-ES_tradnl" sz="2400" dirty="0"/>
              <a:t>Siglo XIII Gonzalo de Berceo, clérigo del Monasterio de Suso en La Rioja y primer poeta en castellano conocido, menciona el vino en sus versos.</a:t>
            </a:r>
          </a:p>
          <a:p>
            <a:endParaRPr lang="es-ES_tradnl" sz="2400" dirty="0"/>
          </a:p>
          <a:p>
            <a:pPr lvl="2"/>
            <a:r>
              <a:rPr lang="es-ES_tradnl" sz="2400" dirty="0"/>
              <a:t>		“quiero </a:t>
            </a:r>
            <a:r>
              <a:rPr lang="es-ES_tradnl" sz="2400" dirty="0" err="1"/>
              <a:t>fer</a:t>
            </a:r>
            <a:r>
              <a:rPr lang="es-ES_tradnl" sz="2400" dirty="0"/>
              <a:t> una prosa en román paladino</a:t>
            </a:r>
          </a:p>
          <a:p>
            <a:pPr lvl="2"/>
            <a:r>
              <a:rPr lang="es-ES_tradnl" sz="2400" dirty="0"/>
              <a:t>		en cual suele un pueblo fablar con su </a:t>
            </a:r>
            <a:r>
              <a:rPr lang="es-ES_tradnl" sz="2400" dirty="0" err="1"/>
              <a:t>vezino</a:t>
            </a:r>
            <a:r>
              <a:rPr lang="es-ES_tradnl" sz="2400" dirty="0"/>
              <a:t>,</a:t>
            </a:r>
          </a:p>
          <a:p>
            <a:pPr lvl="2"/>
            <a:r>
              <a:rPr lang="es-ES_tradnl" sz="2400" dirty="0"/>
              <a:t>		ca non so tan letrado por </a:t>
            </a:r>
            <a:r>
              <a:rPr lang="es-ES_tradnl" sz="2400" dirty="0" err="1"/>
              <a:t>fer</a:t>
            </a:r>
            <a:r>
              <a:rPr lang="es-ES_tradnl" sz="2400" dirty="0"/>
              <a:t> otro latino</a:t>
            </a:r>
          </a:p>
          <a:p>
            <a:pPr lvl="2"/>
            <a:r>
              <a:rPr lang="es-ES_tradnl" sz="2400" dirty="0"/>
              <a:t>		bien valdrá, como creo, un </a:t>
            </a:r>
            <a:r>
              <a:rPr lang="es-ES_tradnl" sz="2400" dirty="0" err="1"/>
              <a:t>vasao</a:t>
            </a:r>
            <a:r>
              <a:rPr lang="es-ES_tradnl" sz="2400" dirty="0"/>
              <a:t> de bon vino.”</a:t>
            </a:r>
          </a:p>
          <a:p>
            <a:pPr lvl="2"/>
            <a:endParaRPr lang="es-ES_tradnl" sz="2400" dirty="0"/>
          </a:p>
          <a:p>
            <a:pPr lvl="2"/>
            <a:endParaRPr lang="es-ES_tradnl" sz="2000" dirty="0"/>
          </a:p>
          <a:p>
            <a:pPr lvl="2"/>
            <a:endParaRPr lang="es-ES_tradnl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CE95B6-AE49-862B-0487-89CCB097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03" y="6388498"/>
            <a:ext cx="848497" cy="4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15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BF5626-4011-38C8-963D-6B07BB218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203" y="0"/>
            <a:ext cx="9225480" cy="6915973"/>
          </a:xfrm>
        </p:spPr>
      </p:pic>
    </p:spTree>
    <p:extLst>
      <p:ext uri="{BB962C8B-B14F-4D97-AF65-F5344CB8AC3E}">
        <p14:creationId xmlns:p14="http://schemas.microsoft.com/office/powerpoint/2010/main" val="2759514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E6BF8A-F2EC-F3A6-FB68-1902A46F8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158" y="606583"/>
            <a:ext cx="8335223" cy="6251418"/>
          </a:xfrm>
        </p:spPr>
      </p:pic>
    </p:spTree>
    <p:extLst>
      <p:ext uri="{BB962C8B-B14F-4D97-AF65-F5344CB8AC3E}">
        <p14:creationId xmlns:p14="http://schemas.microsoft.com/office/powerpoint/2010/main" val="112708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C6E3-A843-B627-365A-90EA1991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52C8CF-7F93-200C-01EE-014351F23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1843" y="0"/>
            <a:ext cx="5486400" cy="6858000"/>
          </a:xfrm>
        </p:spPr>
      </p:pic>
    </p:spTree>
    <p:extLst>
      <p:ext uri="{BB962C8B-B14F-4D97-AF65-F5344CB8AC3E}">
        <p14:creationId xmlns:p14="http://schemas.microsoft.com/office/powerpoint/2010/main" val="2145049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8CA250-B80A-FD7B-4FD2-E3FC6DEF1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20" y="278864"/>
            <a:ext cx="4341158" cy="305328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6F81C8-0051-628D-D8B3-6F1F1372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20" y="3478112"/>
            <a:ext cx="4341158" cy="3053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587BBB-1486-5897-DEF7-61B46B53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662" y="3478112"/>
            <a:ext cx="4444854" cy="3126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D357F1-3BC2-DEF2-F51E-4858DC76A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420" y="208821"/>
            <a:ext cx="4415096" cy="31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28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08113DA-73B1-8446-087E-61ACAA1E1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873" y="552262"/>
            <a:ext cx="11896254" cy="5948127"/>
          </a:xfrm>
        </p:spPr>
      </p:pic>
    </p:spTree>
    <p:extLst>
      <p:ext uri="{BB962C8B-B14F-4D97-AF65-F5344CB8AC3E}">
        <p14:creationId xmlns:p14="http://schemas.microsoft.com/office/powerpoint/2010/main" val="2764692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3F6C4D-29AC-B2E2-70D8-FFD45B940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115" y="878186"/>
            <a:ext cx="9558279" cy="5783672"/>
          </a:xfrm>
        </p:spPr>
      </p:pic>
    </p:spTree>
    <p:extLst>
      <p:ext uri="{BB962C8B-B14F-4D97-AF65-F5344CB8AC3E}">
        <p14:creationId xmlns:p14="http://schemas.microsoft.com/office/powerpoint/2010/main" val="3520205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753289-FF25-8551-1D59-627C92B96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948" y="90535"/>
            <a:ext cx="6489319" cy="6687973"/>
          </a:xfrm>
        </p:spPr>
      </p:pic>
    </p:spTree>
    <p:extLst>
      <p:ext uri="{BB962C8B-B14F-4D97-AF65-F5344CB8AC3E}">
        <p14:creationId xmlns:p14="http://schemas.microsoft.com/office/powerpoint/2010/main" val="3750276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F8BE14-68DA-5FDC-6DD3-1D2F9E299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352" y="485493"/>
            <a:ext cx="10915542" cy="6139992"/>
          </a:xfrm>
        </p:spPr>
      </p:pic>
    </p:spTree>
    <p:extLst>
      <p:ext uri="{BB962C8B-B14F-4D97-AF65-F5344CB8AC3E}">
        <p14:creationId xmlns:p14="http://schemas.microsoft.com/office/powerpoint/2010/main" val="3197570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86E7CBD-844A-AA20-D23C-7599CA9BB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371" y="0"/>
            <a:ext cx="9691381" cy="6848423"/>
          </a:xfrm>
        </p:spPr>
      </p:pic>
    </p:spTree>
    <p:extLst>
      <p:ext uri="{BB962C8B-B14F-4D97-AF65-F5344CB8AC3E}">
        <p14:creationId xmlns:p14="http://schemas.microsoft.com/office/powerpoint/2010/main" val="1920083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AAD8E4-FD2F-5AEE-4333-DAC50C7D6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26" y="434566"/>
            <a:ext cx="11306573" cy="6028701"/>
          </a:xfrm>
        </p:spPr>
      </p:pic>
    </p:spTree>
    <p:extLst>
      <p:ext uri="{BB962C8B-B14F-4D97-AF65-F5344CB8AC3E}">
        <p14:creationId xmlns:p14="http://schemas.microsoft.com/office/powerpoint/2010/main" val="38993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F374-9453-8994-18E3-540AEE30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165" y="582827"/>
            <a:ext cx="8825659" cy="1023551"/>
          </a:xfrm>
        </p:spPr>
        <p:txBody>
          <a:bodyPr/>
          <a:lstStyle/>
          <a:p>
            <a:pPr algn="ctr"/>
            <a:r>
              <a:rPr lang="es-ES_tradnl" b="1" dirty="0"/>
              <a:t>Historia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4AB0F-BEF0-42DB-D133-415219ABE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1507524"/>
            <a:ext cx="8825659" cy="4767649"/>
          </a:xfrm>
        </p:spPr>
        <p:txBody>
          <a:bodyPr/>
          <a:lstStyle/>
          <a:p>
            <a:pPr algn="just"/>
            <a:endParaRPr lang="es-ES_tradnl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1560- los productores de vino de la Rioja comenzaron a usar una etiqueta común en sus vinos para garantizar la procedencia de sus vinos.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La lejanía a un puerto era un problema para para poder vender los vinos de la Rioja en la antigüedad a otros lugares como América.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Burdeos y Loira tenían puerto y dominaban el mercado.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s-ES_tradnl" dirty="0"/>
          </a:p>
          <a:p>
            <a:pPr marL="285750" indent="-285750">
              <a:buFont typeface="Wingdings" pitchFamily="2" charset="2"/>
              <a:buChar char="§"/>
            </a:pPr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7F140-7D33-33A2-2BB5-20DBBE5D2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03" y="6388498"/>
            <a:ext cx="848497" cy="4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40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08CA67-9721-ADFA-477E-098615B67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8071" y="541355"/>
            <a:ext cx="7595857" cy="6096415"/>
          </a:xfrm>
        </p:spPr>
      </p:pic>
    </p:spTree>
    <p:extLst>
      <p:ext uri="{BB962C8B-B14F-4D97-AF65-F5344CB8AC3E}">
        <p14:creationId xmlns:p14="http://schemas.microsoft.com/office/powerpoint/2010/main" val="2755222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07F7BB-BA08-CCB6-D06E-C2DD9220C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00" y="387081"/>
            <a:ext cx="10222573" cy="6276269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en-US" sz="4400" b="1" dirty="0"/>
              <a:t>10 </a:t>
            </a:r>
            <a:r>
              <a:rPr lang="en-US" sz="4400" b="1" dirty="0" err="1"/>
              <a:t>diferencias</a:t>
            </a:r>
            <a:r>
              <a:rPr lang="en-US" sz="4400" b="1" dirty="0"/>
              <a:t> entre un rioja y un </a:t>
            </a:r>
            <a:r>
              <a:rPr lang="en-US" sz="4400" b="1" dirty="0" err="1"/>
              <a:t>ribera</a:t>
            </a:r>
            <a:endParaRPr lang="en-US" sz="4400" b="1" dirty="0"/>
          </a:p>
          <a:p>
            <a:pPr marL="0" indent="0" fontAlgn="base">
              <a:buNone/>
            </a:pPr>
            <a:endParaRPr lang="en-US" sz="4400" dirty="0"/>
          </a:p>
          <a:p>
            <a:pPr marL="0" indent="0" fontAlgn="base">
              <a:buNone/>
            </a:pPr>
            <a:endParaRPr lang="en-US" sz="4400" dirty="0"/>
          </a:p>
          <a:p>
            <a:pPr marL="0" indent="0" fontAlgn="base">
              <a:buNone/>
            </a:pPr>
            <a:r>
              <a:rPr lang="en-US" sz="3100" b="1" dirty="0"/>
              <a:t>1. </a:t>
            </a:r>
            <a:r>
              <a:rPr lang="en-US" sz="3100" b="1" dirty="0" err="1"/>
              <a:t>Uvas</a:t>
            </a:r>
            <a:r>
              <a:rPr lang="en-US" sz="3100" b="1" dirty="0"/>
              <a:t> </a:t>
            </a:r>
            <a:r>
              <a:rPr lang="en-US" sz="3100" b="1" dirty="0" err="1"/>
              <a:t>principales</a:t>
            </a:r>
            <a:endParaRPr lang="en-US" sz="3100" dirty="0"/>
          </a:p>
          <a:p>
            <a:pPr marL="0" indent="0" fontAlgn="base">
              <a:buNone/>
            </a:pPr>
            <a:r>
              <a:rPr lang="en-US" sz="3100" dirty="0" err="1"/>
              <a:t>En</a:t>
            </a:r>
            <a:r>
              <a:rPr lang="en-US" sz="3100" dirty="0"/>
              <a:t> Rioja se </a:t>
            </a:r>
            <a:r>
              <a:rPr lang="en-US" sz="3100" dirty="0" err="1"/>
              <a:t>pueden</a:t>
            </a:r>
            <a:r>
              <a:rPr lang="en-US" sz="3100" dirty="0"/>
              <a:t> </a:t>
            </a:r>
            <a:r>
              <a:rPr lang="en-US" sz="3100" dirty="0" err="1"/>
              <a:t>elaborar</a:t>
            </a:r>
            <a:r>
              <a:rPr lang="en-US" sz="3100" dirty="0"/>
              <a:t> </a:t>
            </a:r>
            <a:r>
              <a:rPr lang="en-US" sz="3100" dirty="0" err="1"/>
              <a:t>monovarietales</a:t>
            </a:r>
            <a:r>
              <a:rPr lang="en-US" sz="3100" dirty="0"/>
              <a:t> de </a:t>
            </a:r>
            <a:r>
              <a:rPr lang="en-US" sz="3100" dirty="0" err="1"/>
              <a:t>cualquiera</a:t>
            </a:r>
            <a:r>
              <a:rPr lang="en-US" sz="3100" dirty="0"/>
              <a:t> de las </a:t>
            </a:r>
            <a:r>
              <a:rPr lang="en-US" sz="3100" dirty="0" err="1"/>
              <a:t>uvas</a:t>
            </a:r>
            <a:r>
              <a:rPr lang="en-US" sz="3100" dirty="0"/>
              <a:t> </a:t>
            </a:r>
            <a:r>
              <a:rPr lang="en-US" sz="3100" dirty="0" err="1"/>
              <a:t>tintas</a:t>
            </a:r>
            <a:r>
              <a:rPr lang="en-US" sz="3100" dirty="0"/>
              <a:t> </a:t>
            </a:r>
            <a:r>
              <a:rPr lang="en-US" sz="3100" dirty="0" err="1"/>
              <a:t>permitidas</a:t>
            </a:r>
            <a:r>
              <a:rPr lang="en-US" sz="3100" dirty="0"/>
              <a:t>, </a:t>
            </a:r>
            <a:r>
              <a:rPr lang="en-US" sz="3100" dirty="0" err="1"/>
              <a:t>mientras</a:t>
            </a:r>
            <a:r>
              <a:rPr lang="en-US" sz="3100" dirty="0"/>
              <a:t> que </a:t>
            </a:r>
            <a:r>
              <a:rPr lang="en-US" sz="3100" dirty="0" err="1"/>
              <a:t>en</a:t>
            </a:r>
            <a:r>
              <a:rPr lang="en-US" sz="3100" dirty="0"/>
              <a:t> Ribera </a:t>
            </a:r>
            <a:r>
              <a:rPr lang="en-US" sz="3100" dirty="0" err="1"/>
              <a:t>esto</a:t>
            </a:r>
            <a:r>
              <a:rPr lang="en-US" sz="3100" dirty="0"/>
              <a:t> solo es </a:t>
            </a:r>
            <a:r>
              <a:rPr lang="en-US" sz="3100" dirty="0" err="1"/>
              <a:t>posible</a:t>
            </a:r>
            <a:r>
              <a:rPr lang="en-US" sz="3100" dirty="0"/>
              <a:t> con la </a:t>
            </a:r>
            <a:r>
              <a:rPr lang="en-US" sz="3100" dirty="0" err="1"/>
              <a:t>variedad</a:t>
            </a:r>
            <a:r>
              <a:rPr lang="en-US" sz="3100" dirty="0"/>
              <a:t> </a:t>
            </a:r>
            <a:r>
              <a:rPr lang="en-US" sz="3100" dirty="0" err="1"/>
              <a:t>tempranillo</a:t>
            </a:r>
            <a:r>
              <a:rPr lang="en-US" sz="3100" dirty="0"/>
              <a:t>, </a:t>
            </a:r>
            <a:r>
              <a:rPr lang="en-US" sz="3100" dirty="0" err="1"/>
              <a:t>conocida</a:t>
            </a:r>
            <a:r>
              <a:rPr lang="en-US" sz="3100" dirty="0"/>
              <a:t> </a:t>
            </a:r>
            <a:r>
              <a:rPr lang="en-US" sz="3100" dirty="0" err="1"/>
              <a:t>también</a:t>
            </a:r>
            <a:r>
              <a:rPr lang="en-US" sz="3100" dirty="0"/>
              <a:t> </a:t>
            </a:r>
            <a:r>
              <a:rPr lang="en-US" sz="3100" dirty="0" err="1"/>
              <a:t>como</a:t>
            </a:r>
            <a:r>
              <a:rPr lang="en-US" sz="3100" dirty="0"/>
              <a:t> </a:t>
            </a:r>
            <a:r>
              <a:rPr lang="en-US" sz="3100" dirty="0" err="1"/>
              <a:t>tinto</a:t>
            </a:r>
            <a:r>
              <a:rPr lang="en-US" sz="3100" dirty="0"/>
              <a:t> </a:t>
            </a:r>
            <a:r>
              <a:rPr lang="en-US" sz="3100" dirty="0" err="1"/>
              <a:t>fino</a:t>
            </a:r>
            <a:r>
              <a:rPr lang="en-US" sz="3100" dirty="0"/>
              <a:t> o </a:t>
            </a:r>
            <a:r>
              <a:rPr lang="en-US" sz="3100" dirty="0" err="1"/>
              <a:t>tinta</a:t>
            </a:r>
            <a:r>
              <a:rPr lang="en-US" sz="3100" dirty="0"/>
              <a:t> del </a:t>
            </a:r>
            <a:r>
              <a:rPr lang="en-US" sz="3100" dirty="0" err="1"/>
              <a:t>país</a:t>
            </a:r>
            <a:r>
              <a:rPr lang="en-US" sz="3100" dirty="0"/>
              <a:t>.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sz="3400" b="1" dirty="0"/>
              <a:t>2. </a:t>
            </a:r>
            <a:r>
              <a:rPr lang="en-US" sz="3400" b="1" dirty="0" err="1"/>
              <a:t>Uvas</a:t>
            </a:r>
            <a:r>
              <a:rPr lang="en-US" sz="3400" b="1" dirty="0"/>
              <a:t> </a:t>
            </a:r>
            <a:r>
              <a:rPr lang="en-US" sz="3400" b="1" dirty="0" err="1"/>
              <a:t>secundarias</a:t>
            </a:r>
            <a:endParaRPr lang="en-US" sz="3400" dirty="0"/>
          </a:p>
          <a:p>
            <a:pPr marL="0" indent="0" fontAlgn="base">
              <a:buNone/>
            </a:pPr>
            <a:r>
              <a:rPr lang="en-US" sz="3400" dirty="0" err="1"/>
              <a:t>En</a:t>
            </a:r>
            <a:r>
              <a:rPr lang="en-US" sz="3400" dirty="0"/>
              <a:t> Rioja </a:t>
            </a:r>
            <a:r>
              <a:rPr lang="en-US" sz="3400" dirty="0" err="1"/>
              <a:t>garnacha</a:t>
            </a:r>
            <a:r>
              <a:rPr lang="en-US" sz="3400" dirty="0"/>
              <a:t>, </a:t>
            </a:r>
            <a:r>
              <a:rPr lang="en-US" sz="3400" dirty="0" err="1"/>
              <a:t>mazuelo</a:t>
            </a:r>
            <a:r>
              <a:rPr lang="en-US" sz="3400" dirty="0"/>
              <a:t> y </a:t>
            </a:r>
            <a:r>
              <a:rPr lang="en-US" sz="3400" dirty="0" err="1"/>
              <a:t>graciano</a:t>
            </a:r>
            <a:r>
              <a:rPr lang="en-US" sz="3400" dirty="0"/>
              <a:t> son las </a:t>
            </a:r>
            <a:r>
              <a:rPr lang="en-US" sz="3400" dirty="0" err="1"/>
              <a:t>compañeras</a:t>
            </a:r>
            <a:r>
              <a:rPr lang="en-US" sz="3400" dirty="0"/>
              <a:t> del </a:t>
            </a:r>
            <a:r>
              <a:rPr lang="en-US" sz="3400" dirty="0" err="1"/>
              <a:t>tempranillo</a:t>
            </a:r>
            <a:r>
              <a:rPr lang="en-US" sz="3400" dirty="0"/>
              <a:t>, </a:t>
            </a:r>
            <a:r>
              <a:rPr lang="en-US" sz="3400" dirty="0" err="1"/>
              <a:t>aportando</a:t>
            </a:r>
            <a:r>
              <a:rPr lang="en-US" sz="3400" dirty="0"/>
              <a:t> </a:t>
            </a:r>
            <a:r>
              <a:rPr lang="en-US" sz="3400" dirty="0" err="1"/>
              <a:t>carácter</a:t>
            </a:r>
            <a:r>
              <a:rPr lang="en-US" sz="3400" dirty="0"/>
              <a:t> local. </a:t>
            </a:r>
            <a:r>
              <a:rPr lang="en-US" sz="3400" dirty="0" err="1"/>
              <a:t>En</a:t>
            </a:r>
            <a:r>
              <a:rPr lang="en-US" sz="3400" dirty="0"/>
              <a:t> Ribera, son las </a:t>
            </a:r>
            <a:r>
              <a:rPr lang="en-US" sz="3400" dirty="0" err="1"/>
              <a:t>bordelesas</a:t>
            </a:r>
            <a:r>
              <a:rPr lang="en-US" sz="3400" dirty="0"/>
              <a:t> merlot, cabernet sauvignon y malbec las que suman </a:t>
            </a:r>
            <a:r>
              <a:rPr lang="en-US" sz="3400" dirty="0" err="1"/>
              <a:t>potencia</a:t>
            </a:r>
            <a:r>
              <a:rPr lang="en-US" sz="3400" dirty="0"/>
              <a:t> al </a:t>
            </a:r>
            <a:r>
              <a:rPr lang="en-US" sz="3400" dirty="0" err="1"/>
              <a:t>corte</a:t>
            </a:r>
            <a:r>
              <a:rPr lang="en-US" sz="3400" dirty="0"/>
              <a:t>.</a:t>
            </a:r>
          </a:p>
          <a:p>
            <a:pPr marL="0" indent="0" fontAlgn="base">
              <a:buNone/>
            </a:pPr>
            <a:endParaRPr lang="en-US" sz="3400" dirty="0"/>
          </a:p>
          <a:p>
            <a:pPr marL="0" indent="0" fontAlgn="base">
              <a:buNone/>
            </a:pPr>
            <a:r>
              <a:rPr lang="en-US" sz="9600" dirty="0"/>
              <a:t> 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69304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61C3B-54A6-5936-9657-EF221DE27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46" y="1075144"/>
            <a:ext cx="8946541" cy="4195481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n-US" sz="9600" b="1" dirty="0"/>
              <a:t>3. Tipo de roble</a:t>
            </a:r>
            <a:endParaRPr lang="en-US" sz="9600" dirty="0"/>
          </a:p>
          <a:p>
            <a:pPr marL="0" indent="0" fontAlgn="base">
              <a:buNone/>
            </a:pPr>
            <a:r>
              <a:rPr lang="en-US" sz="9600" dirty="0" err="1"/>
              <a:t>En</a:t>
            </a:r>
            <a:r>
              <a:rPr lang="en-US" sz="9600" dirty="0"/>
              <a:t> Ribera es </a:t>
            </a:r>
            <a:r>
              <a:rPr lang="en-US" sz="9600" dirty="0" err="1"/>
              <a:t>más</a:t>
            </a:r>
            <a:r>
              <a:rPr lang="en-US" sz="9600" dirty="0"/>
              <a:t> habitual </a:t>
            </a:r>
            <a:r>
              <a:rPr lang="en-US" sz="9600" dirty="0" err="1"/>
              <a:t>el</a:t>
            </a:r>
            <a:r>
              <a:rPr lang="en-US" sz="9600" dirty="0"/>
              <a:t> </a:t>
            </a:r>
            <a:r>
              <a:rPr lang="en-US" sz="9600" dirty="0" err="1"/>
              <a:t>uso</a:t>
            </a:r>
            <a:r>
              <a:rPr lang="en-US" sz="9600" dirty="0"/>
              <a:t> de roble </a:t>
            </a:r>
            <a:r>
              <a:rPr lang="en-US" sz="9600" dirty="0" err="1"/>
              <a:t>francés</a:t>
            </a:r>
            <a:r>
              <a:rPr lang="en-US" sz="9600" dirty="0"/>
              <a:t> nuevo, </a:t>
            </a:r>
            <a:r>
              <a:rPr lang="en-US" sz="9600" dirty="0" err="1"/>
              <a:t>mientras</a:t>
            </a:r>
            <a:r>
              <a:rPr lang="en-US" sz="9600" dirty="0"/>
              <a:t> que, </a:t>
            </a:r>
            <a:r>
              <a:rPr lang="en-US" sz="9600" dirty="0" err="1"/>
              <a:t>en</a:t>
            </a:r>
            <a:r>
              <a:rPr lang="en-US" sz="9600" dirty="0"/>
              <a:t> Rioja, se ha </a:t>
            </a:r>
            <a:r>
              <a:rPr lang="en-US" sz="9600" dirty="0" err="1"/>
              <a:t>empleado</a:t>
            </a:r>
            <a:r>
              <a:rPr lang="en-US" sz="9600" dirty="0"/>
              <a:t> </a:t>
            </a:r>
            <a:r>
              <a:rPr lang="en-US" sz="9600" dirty="0" err="1"/>
              <a:t>tradicionalmente</a:t>
            </a:r>
            <a:r>
              <a:rPr lang="en-US" sz="9600" dirty="0"/>
              <a:t> </a:t>
            </a:r>
            <a:r>
              <a:rPr lang="en-US" sz="9600" dirty="0" err="1"/>
              <a:t>el</a:t>
            </a:r>
            <a:r>
              <a:rPr lang="en-US" sz="9600" dirty="0"/>
              <a:t> roble americano, a menudo, de </a:t>
            </a:r>
            <a:r>
              <a:rPr lang="en-US" sz="9600" dirty="0" err="1"/>
              <a:t>varios</a:t>
            </a:r>
            <a:r>
              <a:rPr lang="en-US" sz="9600" dirty="0"/>
              <a:t> </a:t>
            </a:r>
            <a:r>
              <a:rPr lang="en-US" sz="9600" dirty="0" err="1"/>
              <a:t>usos</a:t>
            </a:r>
            <a:r>
              <a:rPr lang="en-US" sz="9600" dirty="0"/>
              <a:t>. Los </a:t>
            </a:r>
            <a:r>
              <a:rPr lang="en-US" sz="9600" dirty="0" err="1"/>
              <a:t>tintos</a:t>
            </a:r>
            <a:r>
              <a:rPr lang="en-US" sz="9600" dirty="0"/>
              <a:t> </a:t>
            </a:r>
            <a:r>
              <a:rPr lang="en-US" sz="9600" dirty="0" err="1"/>
              <a:t>ribereños</a:t>
            </a:r>
            <a:r>
              <a:rPr lang="en-US" sz="9600" dirty="0"/>
              <a:t> </a:t>
            </a:r>
            <a:r>
              <a:rPr lang="en-US" sz="9600" dirty="0" err="1"/>
              <a:t>ofrecen</a:t>
            </a:r>
            <a:r>
              <a:rPr lang="en-US" sz="9600" dirty="0"/>
              <a:t> </a:t>
            </a:r>
            <a:r>
              <a:rPr lang="en-US" sz="9600" dirty="0" err="1"/>
              <a:t>recuerdos</a:t>
            </a:r>
            <a:r>
              <a:rPr lang="en-US" sz="9600" dirty="0"/>
              <a:t> de </a:t>
            </a:r>
            <a:r>
              <a:rPr lang="en-US" sz="9600" dirty="0" err="1"/>
              <a:t>vainilla</a:t>
            </a:r>
            <a:r>
              <a:rPr lang="en-US" sz="9600" dirty="0"/>
              <a:t> y </a:t>
            </a:r>
            <a:r>
              <a:rPr lang="en-US" sz="9600" dirty="0" err="1"/>
              <a:t>otras</a:t>
            </a:r>
            <a:r>
              <a:rPr lang="en-US" sz="9600" dirty="0"/>
              <a:t> </a:t>
            </a:r>
            <a:r>
              <a:rPr lang="en-US" sz="9600" dirty="0" err="1"/>
              <a:t>especias</a:t>
            </a:r>
            <a:r>
              <a:rPr lang="en-US" sz="9600" dirty="0"/>
              <a:t>, </a:t>
            </a:r>
            <a:r>
              <a:rPr lang="en-US" sz="9600" dirty="0" err="1"/>
              <a:t>mientras</a:t>
            </a:r>
            <a:r>
              <a:rPr lang="en-US" sz="9600" dirty="0"/>
              <a:t> que </a:t>
            </a:r>
            <a:r>
              <a:rPr lang="en-US" sz="9600" dirty="0" err="1"/>
              <a:t>los</a:t>
            </a:r>
            <a:r>
              <a:rPr lang="en-US" sz="9600" dirty="0"/>
              <a:t> </a:t>
            </a:r>
            <a:r>
              <a:rPr lang="en-US" sz="9600" dirty="0" err="1"/>
              <a:t>clásicos</a:t>
            </a:r>
            <a:r>
              <a:rPr lang="en-US" sz="9600" dirty="0"/>
              <a:t> </a:t>
            </a:r>
            <a:r>
              <a:rPr lang="en-US" sz="9600" dirty="0" err="1"/>
              <a:t>riojanos</a:t>
            </a:r>
            <a:r>
              <a:rPr lang="en-US" sz="9600" dirty="0"/>
              <a:t> </a:t>
            </a:r>
            <a:r>
              <a:rPr lang="en-US" sz="9600" dirty="0" err="1"/>
              <a:t>suelen</a:t>
            </a:r>
            <a:r>
              <a:rPr lang="en-US" sz="9600" dirty="0"/>
              <a:t> </a:t>
            </a:r>
            <a:r>
              <a:rPr lang="en-US" sz="9600" dirty="0" err="1"/>
              <a:t>tener</a:t>
            </a:r>
            <a:r>
              <a:rPr lang="en-US" sz="9600" dirty="0"/>
              <a:t> aromas de coco, </a:t>
            </a:r>
            <a:r>
              <a:rPr lang="en-US" sz="9600" dirty="0" err="1"/>
              <a:t>cueros</a:t>
            </a:r>
            <a:r>
              <a:rPr lang="en-US" sz="9600" dirty="0"/>
              <a:t> o caza.</a:t>
            </a:r>
          </a:p>
          <a:p>
            <a:pPr marL="0" indent="0" fontAlgn="base">
              <a:buNone/>
            </a:pPr>
            <a:endParaRPr lang="en-US" sz="9600" dirty="0"/>
          </a:p>
          <a:p>
            <a:pPr marL="0" indent="0" fontAlgn="base">
              <a:buNone/>
            </a:pPr>
            <a:r>
              <a:rPr lang="en-US" sz="9600" b="1" dirty="0"/>
              <a:t>4. Cuerpo</a:t>
            </a:r>
            <a:endParaRPr lang="en-US" sz="9600" dirty="0"/>
          </a:p>
          <a:p>
            <a:pPr marL="0" indent="0" fontAlgn="base">
              <a:buNone/>
            </a:pPr>
            <a:r>
              <a:rPr lang="en-US" sz="9600" dirty="0" err="1"/>
              <a:t>En</a:t>
            </a:r>
            <a:r>
              <a:rPr lang="en-US" sz="9600" dirty="0"/>
              <a:t> Ribera es </a:t>
            </a:r>
            <a:r>
              <a:rPr lang="en-US" sz="9600" dirty="0" err="1"/>
              <a:t>más</a:t>
            </a:r>
            <a:r>
              <a:rPr lang="en-US" sz="9600" dirty="0"/>
              <a:t> habitual </a:t>
            </a:r>
            <a:r>
              <a:rPr lang="en-US" sz="9600" dirty="0" err="1"/>
              <a:t>el</a:t>
            </a:r>
            <a:r>
              <a:rPr lang="en-US" sz="9600" dirty="0"/>
              <a:t> </a:t>
            </a:r>
            <a:r>
              <a:rPr lang="en-US" sz="9600" dirty="0" err="1"/>
              <a:t>uso</a:t>
            </a:r>
            <a:r>
              <a:rPr lang="en-US" sz="9600" dirty="0"/>
              <a:t> de roble </a:t>
            </a:r>
            <a:r>
              <a:rPr lang="en-US" sz="9600" dirty="0" err="1"/>
              <a:t>francés</a:t>
            </a:r>
            <a:r>
              <a:rPr lang="en-US" sz="9600" dirty="0"/>
              <a:t> nuevo, </a:t>
            </a:r>
            <a:r>
              <a:rPr lang="en-US" sz="9600" dirty="0" err="1"/>
              <a:t>mientras</a:t>
            </a:r>
            <a:r>
              <a:rPr lang="en-US" sz="9600" dirty="0"/>
              <a:t> que, </a:t>
            </a:r>
            <a:r>
              <a:rPr lang="en-US" sz="9600" dirty="0" err="1"/>
              <a:t>en</a:t>
            </a:r>
            <a:r>
              <a:rPr lang="en-US" sz="9600" dirty="0"/>
              <a:t> Rioja, se ha </a:t>
            </a:r>
            <a:r>
              <a:rPr lang="en-US" sz="9600" dirty="0" err="1"/>
              <a:t>empleado</a:t>
            </a:r>
            <a:r>
              <a:rPr lang="en-US" sz="9600" dirty="0"/>
              <a:t> </a:t>
            </a:r>
            <a:r>
              <a:rPr lang="en-US" sz="9600" dirty="0" err="1"/>
              <a:t>tradicionalmente</a:t>
            </a:r>
            <a:r>
              <a:rPr lang="en-US" sz="9600" dirty="0"/>
              <a:t> </a:t>
            </a:r>
            <a:r>
              <a:rPr lang="en-US" sz="9600" dirty="0" err="1"/>
              <a:t>el</a:t>
            </a:r>
            <a:r>
              <a:rPr lang="en-US" sz="9600" dirty="0"/>
              <a:t> roble americano, a menudo, de </a:t>
            </a:r>
            <a:r>
              <a:rPr lang="en-US" sz="9600" dirty="0" err="1"/>
              <a:t>varios</a:t>
            </a:r>
            <a:r>
              <a:rPr lang="en-US" sz="9600" dirty="0"/>
              <a:t> </a:t>
            </a:r>
            <a:r>
              <a:rPr lang="en-US" sz="9600" dirty="0" err="1"/>
              <a:t>usos</a:t>
            </a:r>
            <a:r>
              <a:rPr lang="en-US" sz="9600" dirty="0"/>
              <a:t>. Los </a:t>
            </a:r>
            <a:r>
              <a:rPr lang="en-US" sz="9600" dirty="0" err="1"/>
              <a:t>tintos</a:t>
            </a:r>
            <a:r>
              <a:rPr lang="en-US" sz="9600" dirty="0"/>
              <a:t> </a:t>
            </a:r>
            <a:r>
              <a:rPr lang="en-US" sz="9600" dirty="0" err="1"/>
              <a:t>ribereños</a:t>
            </a:r>
            <a:r>
              <a:rPr lang="en-US" sz="9600" dirty="0"/>
              <a:t> </a:t>
            </a:r>
            <a:r>
              <a:rPr lang="en-US" sz="9600" dirty="0" err="1"/>
              <a:t>ofrecen</a:t>
            </a:r>
            <a:r>
              <a:rPr lang="en-US" sz="9600" dirty="0"/>
              <a:t> </a:t>
            </a:r>
            <a:r>
              <a:rPr lang="en-US" sz="9600" dirty="0" err="1"/>
              <a:t>recuerdos</a:t>
            </a:r>
            <a:r>
              <a:rPr lang="en-US" sz="9600" dirty="0"/>
              <a:t> de </a:t>
            </a:r>
            <a:r>
              <a:rPr lang="en-US" sz="9600" dirty="0" err="1"/>
              <a:t>vainilla</a:t>
            </a:r>
            <a:r>
              <a:rPr lang="en-US" sz="9600" dirty="0"/>
              <a:t> y </a:t>
            </a:r>
            <a:r>
              <a:rPr lang="en-US" sz="9600" dirty="0" err="1"/>
              <a:t>otras</a:t>
            </a:r>
            <a:r>
              <a:rPr lang="en-US" sz="9600" dirty="0"/>
              <a:t> </a:t>
            </a:r>
            <a:r>
              <a:rPr lang="en-US" sz="9600" dirty="0" err="1"/>
              <a:t>especias</a:t>
            </a:r>
            <a:r>
              <a:rPr lang="en-US" sz="9600" dirty="0"/>
              <a:t>, </a:t>
            </a:r>
            <a:r>
              <a:rPr lang="en-US" sz="9600" dirty="0" err="1"/>
              <a:t>mientras</a:t>
            </a:r>
            <a:r>
              <a:rPr lang="en-US" sz="9600" dirty="0"/>
              <a:t> que </a:t>
            </a:r>
            <a:r>
              <a:rPr lang="en-US" sz="9600" dirty="0" err="1"/>
              <a:t>los</a:t>
            </a:r>
            <a:r>
              <a:rPr lang="en-US" sz="9600" dirty="0"/>
              <a:t> </a:t>
            </a:r>
            <a:r>
              <a:rPr lang="en-US" sz="9600" dirty="0" err="1"/>
              <a:t>clásicos</a:t>
            </a:r>
            <a:r>
              <a:rPr lang="en-US" sz="9600" dirty="0"/>
              <a:t> </a:t>
            </a:r>
            <a:r>
              <a:rPr lang="en-US" sz="9600" dirty="0" err="1"/>
              <a:t>riojanos</a:t>
            </a:r>
            <a:r>
              <a:rPr lang="en-US" sz="9600" dirty="0"/>
              <a:t> </a:t>
            </a:r>
            <a:r>
              <a:rPr lang="en-US" sz="9600" dirty="0" err="1"/>
              <a:t>suelen</a:t>
            </a:r>
            <a:r>
              <a:rPr lang="en-US" sz="9600" dirty="0"/>
              <a:t> </a:t>
            </a:r>
            <a:r>
              <a:rPr lang="en-US" sz="9600" dirty="0" err="1"/>
              <a:t>tener</a:t>
            </a:r>
            <a:r>
              <a:rPr lang="en-US" sz="9600" dirty="0"/>
              <a:t> aromas de coco, </a:t>
            </a:r>
            <a:r>
              <a:rPr lang="en-US" sz="9600" dirty="0" err="1"/>
              <a:t>cueros</a:t>
            </a:r>
            <a:r>
              <a:rPr lang="en-US" sz="9600" dirty="0"/>
              <a:t> o caza.</a:t>
            </a:r>
          </a:p>
          <a:p>
            <a:pPr marL="0" indent="0" fontAlgn="base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89128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05D38-8FE0-5EBE-31DA-B5661E437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91" y="1042302"/>
            <a:ext cx="8946541" cy="4773395"/>
          </a:xfrm>
        </p:spPr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en-US" sz="2400" b="1" dirty="0"/>
              <a:t>5. Aroma</a:t>
            </a:r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El </a:t>
            </a:r>
            <a:r>
              <a:rPr lang="en-US" sz="2400" dirty="0" err="1"/>
              <a:t>clima</a:t>
            </a:r>
            <a:r>
              <a:rPr lang="en-US" sz="2400" dirty="0"/>
              <a:t> produce vinos de </a:t>
            </a:r>
            <a:r>
              <a:rPr lang="en-US" sz="2400" dirty="0" err="1"/>
              <a:t>acidez</a:t>
            </a:r>
            <a:r>
              <a:rPr lang="en-US" sz="2400" dirty="0"/>
              <a:t> </a:t>
            </a:r>
            <a:r>
              <a:rPr lang="en-US" sz="2400" dirty="0" err="1"/>
              <a:t>dispar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ambas zonas. </a:t>
            </a:r>
            <a:r>
              <a:rPr lang="en-US" sz="2400" dirty="0" err="1"/>
              <a:t>Así</a:t>
            </a:r>
            <a:r>
              <a:rPr lang="en-US" sz="2400" dirty="0"/>
              <a:t>,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tinto</a:t>
            </a:r>
            <a:r>
              <a:rPr lang="en-US" sz="2400" dirty="0"/>
              <a:t> de Rioja </a:t>
            </a:r>
            <a:r>
              <a:rPr lang="en-US" sz="2400" dirty="0" err="1"/>
              <a:t>suele</a:t>
            </a:r>
            <a:r>
              <a:rPr lang="en-US" sz="2400" dirty="0"/>
              <a:t> ser </a:t>
            </a:r>
            <a:r>
              <a:rPr lang="en-US" sz="2400" dirty="0" err="1"/>
              <a:t>más</a:t>
            </a:r>
            <a:r>
              <a:rPr lang="en-US" sz="2400" dirty="0"/>
              <a:t> fresco y </a:t>
            </a:r>
            <a:r>
              <a:rPr lang="en-US" sz="2400" dirty="0" err="1"/>
              <a:t>recordar</a:t>
            </a:r>
            <a:r>
              <a:rPr lang="en-US" sz="2400" dirty="0"/>
              <a:t> a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frutos</a:t>
            </a:r>
            <a:r>
              <a:rPr lang="en-US" sz="2400" dirty="0"/>
              <a:t> </a:t>
            </a:r>
            <a:r>
              <a:rPr lang="en-US" sz="2400" dirty="0" err="1"/>
              <a:t>rojos</a:t>
            </a:r>
            <a:r>
              <a:rPr lang="en-US" sz="2400" dirty="0"/>
              <a:t>, </a:t>
            </a:r>
            <a:r>
              <a:rPr lang="en-US" sz="2400" dirty="0" err="1"/>
              <a:t>mientras</a:t>
            </a:r>
            <a:r>
              <a:rPr lang="en-US" sz="2400" dirty="0"/>
              <a:t> que </a:t>
            </a:r>
            <a:r>
              <a:rPr lang="en-US" sz="2400" dirty="0" err="1"/>
              <a:t>el</a:t>
            </a:r>
            <a:r>
              <a:rPr lang="en-US" sz="2400" dirty="0"/>
              <a:t> Ribera,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intenso</a:t>
            </a:r>
            <a:r>
              <a:rPr lang="en-US" sz="2400" dirty="0"/>
              <a:t>,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hará</a:t>
            </a:r>
            <a:r>
              <a:rPr lang="en-US" sz="2400" dirty="0"/>
              <a:t> </a:t>
            </a:r>
            <a:r>
              <a:rPr lang="en-US" sz="2400" dirty="0" err="1"/>
              <a:t>pensar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fruta</a:t>
            </a:r>
            <a:r>
              <a:rPr lang="en-US" sz="2400" dirty="0"/>
              <a:t> </a:t>
            </a:r>
            <a:r>
              <a:rPr lang="en-US" sz="2400" dirty="0" err="1"/>
              <a:t>negra</a:t>
            </a:r>
            <a:r>
              <a:rPr lang="en-US" sz="2400" dirty="0"/>
              <a:t>.</a:t>
            </a:r>
          </a:p>
          <a:p>
            <a:pPr marL="0" indent="0" fontAlgn="base">
              <a:buNone/>
            </a:pPr>
            <a:r>
              <a:rPr lang="en-US" sz="2400" b="1" dirty="0"/>
              <a:t>6. </a:t>
            </a:r>
            <a:r>
              <a:rPr lang="en-US" sz="2400" b="1" dirty="0" err="1"/>
              <a:t>Taninos</a:t>
            </a:r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El </a:t>
            </a:r>
            <a:r>
              <a:rPr lang="en-US" sz="2400" dirty="0" err="1"/>
              <a:t>tinto</a:t>
            </a:r>
            <a:r>
              <a:rPr lang="en-US" sz="2400" dirty="0"/>
              <a:t> de Ribera </a:t>
            </a:r>
            <a:r>
              <a:rPr lang="en-US" sz="2400" dirty="0" err="1"/>
              <a:t>suele</a:t>
            </a:r>
            <a:r>
              <a:rPr lang="en-US" sz="2400" dirty="0"/>
              <a:t> ser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tánico</a:t>
            </a:r>
            <a:r>
              <a:rPr lang="en-US" sz="2400" dirty="0"/>
              <a:t>: las </a:t>
            </a:r>
            <a:r>
              <a:rPr lang="en-US" sz="2400" dirty="0" err="1"/>
              <a:t>pieles</a:t>
            </a:r>
            <a:r>
              <a:rPr lang="en-US" sz="2400" dirty="0"/>
              <a:t> de las </a:t>
            </a:r>
            <a:r>
              <a:rPr lang="en-US" sz="2400" dirty="0" err="1"/>
              <a:t>uvas</a:t>
            </a:r>
            <a:r>
              <a:rPr lang="en-US" sz="2400" dirty="0"/>
              <a:t> de </a:t>
            </a:r>
            <a:r>
              <a:rPr lang="en-US" sz="2400" dirty="0" err="1"/>
              <a:t>tempranillo</a:t>
            </a:r>
            <a:r>
              <a:rPr lang="en-US" sz="2400" dirty="0"/>
              <a:t>, </a:t>
            </a:r>
            <a:r>
              <a:rPr lang="en-US" sz="2400" dirty="0" err="1"/>
              <a:t>aquí</a:t>
            </a:r>
            <a:r>
              <a:rPr lang="en-US" sz="2400" dirty="0"/>
              <a:t> </a:t>
            </a:r>
            <a:r>
              <a:rPr lang="en-US" sz="2400" dirty="0" err="1"/>
              <a:t>mayoritaria</a:t>
            </a:r>
            <a:r>
              <a:rPr lang="en-US" sz="2400" dirty="0"/>
              <a:t>, </a:t>
            </a:r>
            <a:r>
              <a:rPr lang="en-US" sz="2400" dirty="0" err="1"/>
              <a:t>esconden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elevada</a:t>
            </a:r>
            <a:r>
              <a:rPr lang="en-US" sz="2400" dirty="0"/>
              <a:t> </a:t>
            </a:r>
            <a:r>
              <a:rPr lang="en-US" sz="2400" dirty="0" err="1"/>
              <a:t>tanicidad</a:t>
            </a:r>
            <a:r>
              <a:rPr lang="en-US" sz="2400" dirty="0"/>
              <a:t> que se </a:t>
            </a:r>
            <a:r>
              <a:rPr lang="en-US" sz="2400" dirty="0" err="1"/>
              <a:t>convierte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fina</a:t>
            </a:r>
            <a:r>
              <a:rPr lang="en-US" sz="2400" dirty="0"/>
              <a:t> </a:t>
            </a:r>
            <a:r>
              <a:rPr lang="en-US" sz="2400" dirty="0" err="1"/>
              <a:t>rugosidad</a:t>
            </a:r>
            <a:r>
              <a:rPr lang="en-US" sz="2400" dirty="0"/>
              <a:t>.</a:t>
            </a:r>
          </a:p>
          <a:p>
            <a:pPr marL="0" indent="0" fontAlgn="base">
              <a:buNone/>
            </a:pPr>
            <a:r>
              <a:rPr lang="en-US" sz="2400" b="1" dirty="0"/>
              <a:t>7. Grado</a:t>
            </a:r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El vino de Rioja </a:t>
            </a:r>
            <a:r>
              <a:rPr lang="en-US" sz="2400" dirty="0" err="1"/>
              <a:t>tiende</a:t>
            </a:r>
            <a:r>
              <a:rPr lang="en-US" sz="2400" dirty="0"/>
              <a:t> a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graduación</a:t>
            </a:r>
            <a:r>
              <a:rPr lang="en-US" sz="2400" dirty="0"/>
              <a:t> inferior al de Ribera. </a:t>
            </a:r>
            <a:r>
              <a:rPr lang="en-US" sz="2400" dirty="0" err="1"/>
              <a:t>En</a:t>
            </a:r>
            <a:r>
              <a:rPr lang="en-US" sz="2400" dirty="0"/>
              <a:t> Ribera </a:t>
            </a:r>
            <a:r>
              <a:rPr lang="en-US" sz="2400" dirty="0" err="1"/>
              <a:t>llueve</a:t>
            </a:r>
            <a:r>
              <a:rPr lang="en-US" sz="2400" dirty="0"/>
              <a:t> </a:t>
            </a:r>
            <a:r>
              <a:rPr lang="en-US" sz="2400" dirty="0" err="1"/>
              <a:t>menos</a:t>
            </a:r>
            <a:r>
              <a:rPr lang="en-US" sz="2400" dirty="0"/>
              <a:t> y la </a:t>
            </a:r>
            <a:r>
              <a:rPr lang="en-US" sz="2400" dirty="0" err="1"/>
              <a:t>insolación</a:t>
            </a:r>
            <a:r>
              <a:rPr lang="en-US" sz="2400" dirty="0"/>
              <a:t> es mayor.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951904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995BE-A21B-4B5A-37C3-FC6A266C7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398" y="740166"/>
            <a:ext cx="8946541" cy="5289442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sz="2400" b="1" dirty="0"/>
              <a:t>8. </a:t>
            </a:r>
            <a:r>
              <a:rPr lang="en-US" sz="2400" b="1" dirty="0" err="1"/>
              <a:t>Maridaje</a:t>
            </a:r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El </a:t>
            </a:r>
            <a:r>
              <a:rPr lang="en-US" sz="2400" dirty="0" err="1"/>
              <a:t>tinto</a:t>
            </a:r>
            <a:r>
              <a:rPr lang="en-US" sz="2400" dirty="0"/>
              <a:t> de Rioja,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frescor</a:t>
            </a:r>
            <a:r>
              <a:rPr lang="en-US" sz="2400" dirty="0"/>
              <a:t> y </a:t>
            </a:r>
            <a:r>
              <a:rPr lang="en-US" sz="2400" dirty="0" err="1"/>
              <a:t>equilibrio</a:t>
            </a:r>
            <a:r>
              <a:rPr lang="en-US" sz="2400" dirty="0"/>
              <a:t> </a:t>
            </a:r>
            <a:r>
              <a:rPr lang="en-US" sz="2400" dirty="0" err="1"/>
              <a:t>puede</a:t>
            </a:r>
            <a:r>
              <a:rPr lang="en-US" sz="2400" dirty="0"/>
              <a:t> ser algo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versátil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 mesa, </a:t>
            </a:r>
            <a:r>
              <a:rPr lang="en-US" sz="2400" dirty="0" err="1"/>
              <a:t>maridando</a:t>
            </a:r>
            <a:r>
              <a:rPr lang="en-US" sz="2400" dirty="0"/>
              <a:t> </a:t>
            </a:r>
            <a:r>
              <a:rPr lang="en-US" sz="2400" dirty="0" err="1"/>
              <a:t>incluso</a:t>
            </a:r>
            <a:r>
              <a:rPr lang="en-US" sz="2400" dirty="0"/>
              <a:t> con </a:t>
            </a:r>
            <a:r>
              <a:rPr lang="en-US" sz="2400" dirty="0" err="1"/>
              <a:t>pescados</a:t>
            </a:r>
            <a:r>
              <a:rPr lang="en-US" sz="2400" dirty="0"/>
              <a:t> </a:t>
            </a:r>
            <a:r>
              <a:rPr lang="en-US" sz="2400" dirty="0" err="1"/>
              <a:t>azules</a:t>
            </a:r>
            <a:r>
              <a:rPr lang="en-US" sz="2400" dirty="0"/>
              <a:t>. El de Ribera,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parte</a:t>
            </a:r>
            <a:r>
              <a:rPr lang="en-US" sz="2400" dirty="0"/>
              <a:t>, </a:t>
            </a:r>
            <a:r>
              <a:rPr lang="en-US" sz="2400" dirty="0" err="1"/>
              <a:t>requiere</a:t>
            </a:r>
            <a:r>
              <a:rPr lang="en-US" sz="2400" dirty="0"/>
              <a:t> de </a:t>
            </a:r>
            <a:r>
              <a:rPr lang="en-US" sz="2400" dirty="0" err="1"/>
              <a:t>carnes</a:t>
            </a:r>
            <a:r>
              <a:rPr lang="en-US" sz="2400" dirty="0"/>
              <a:t> y </a:t>
            </a:r>
            <a:r>
              <a:rPr lang="en-US" sz="2400" dirty="0" err="1"/>
              <a:t>platos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potentes</a:t>
            </a:r>
            <a:r>
              <a:rPr lang="en-US" sz="2400" dirty="0"/>
              <a:t>.</a:t>
            </a:r>
          </a:p>
          <a:p>
            <a:pPr marL="0" indent="0" fontAlgn="base">
              <a:buNone/>
            </a:pPr>
            <a:r>
              <a:rPr lang="en-US" sz="2400" b="1" dirty="0"/>
              <a:t>9. </a:t>
            </a:r>
            <a:r>
              <a:rPr lang="en-US" sz="2400" b="1" dirty="0" err="1"/>
              <a:t>Precio</a:t>
            </a:r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De media, </a:t>
            </a:r>
            <a:r>
              <a:rPr lang="en-US" sz="2400" dirty="0" err="1"/>
              <a:t>el</a:t>
            </a:r>
            <a:r>
              <a:rPr lang="en-US" sz="2400" dirty="0"/>
              <a:t> vino de Ribera del Duero es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caro</a:t>
            </a:r>
            <a:r>
              <a:rPr lang="en-US" sz="2400" dirty="0"/>
              <a:t> que </a:t>
            </a:r>
            <a:r>
              <a:rPr lang="en-US" sz="2400" dirty="0" err="1"/>
              <a:t>el</a:t>
            </a:r>
            <a:r>
              <a:rPr lang="en-US" sz="2400" dirty="0"/>
              <a:t> de Rioja. Rioja </a:t>
            </a:r>
            <a:r>
              <a:rPr lang="en-US" sz="2400" dirty="0" err="1"/>
              <a:t>cuenta</a:t>
            </a:r>
            <a:r>
              <a:rPr lang="en-US" sz="2400" dirty="0"/>
              <a:t> con </a:t>
            </a:r>
            <a:r>
              <a:rPr lang="en-US" sz="2400" dirty="0" err="1"/>
              <a:t>una</a:t>
            </a:r>
            <a:r>
              <a:rPr lang="en-US" sz="2400" dirty="0"/>
              <a:t> mayor </a:t>
            </a:r>
            <a:r>
              <a:rPr lang="en-US" sz="2400" dirty="0" err="1"/>
              <a:t>extensión</a:t>
            </a:r>
            <a:r>
              <a:rPr lang="en-US" sz="2400" dirty="0"/>
              <a:t> de </a:t>
            </a:r>
            <a:r>
              <a:rPr lang="en-US" sz="2400" dirty="0" err="1"/>
              <a:t>viñedo</a:t>
            </a:r>
            <a:r>
              <a:rPr lang="en-US" sz="2400" dirty="0"/>
              <a:t> y con un </a:t>
            </a:r>
            <a:r>
              <a:rPr lang="en-US" sz="2400" dirty="0" err="1"/>
              <a:t>clima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apaciguado</a:t>
            </a:r>
            <a:r>
              <a:rPr lang="en-US" sz="2400" dirty="0"/>
              <a:t>.</a:t>
            </a:r>
          </a:p>
          <a:p>
            <a:pPr marL="0" indent="0" fontAlgn="base">
              <a:buNone/>
            </a:pPr>
            <a:r>
              <a:rPr lang="en-US" sz="2400" b="1" dirty="0"/>
              <a:t>10. </a:t>
            </a:r>
            <a:r>
              <a:rPr lang="en-US" sz="2400" b="1" dirty="0" err="1"/>
              <a:t>Borgoña</a:t>
            </a:r>
            <a:r>
              <a:rPr lang="en-US" sz="2400" b="1" dirty="0"/>
              <a:t> y </a:t>
            </a:r>
            <a:r>
              <a:rPr lang="en-US" sz="2400" b="1" dirty="0" err="1"/>
              <a:t>Burdeos</a:t>
            </a:r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Si </a:t>
            </a:r>
            <a:r>
              <a:rPr lang="en-US" sz="2400" dirty="0" err="1"/>
              <a:t>tuviéramos</a:t>
            </a:r>
            <a:r>
              <a:rPr lang="en-US" sz="2400" dirty="0"/>
              <a:t> que </a:t>
            </a:r>
            <a:r>
              <a:rPr lang="en-US" sz="2400" dirty="0" err="1"/>
              <a:t>llevar</a:t>
            </a:r>
            <a:r>
              <a:rPr lang="en-US" sz="2400" dirty="0"/>
              <a:t> la </a:t>
            </a:r>
            <a:r>
              <a:rPr lang="en-US" sz="2400" dirty="0" err="1"/>
              <a:t>comparación</a:t>
            </a:r>
            <a:r>
              <a:rPr lang="en-US" sz="2400" dirty="0"/>
              <a:t> a </a:t>
            </a:r>
            <a:r>
              <a:rPr lang="en-US" sz="2400" dirty="0" err="1"/>
              <a:t>suelo</a:t>
            </a:r>
            <a:r>
              <a:rPr lang="en-US" sz="2400" dirty="0"/>
              <a:t> </a:t>
            </a:r>
            <a:r>
              <a:rPr lang="en-US" sz="2400" dirty="0" err="1"/>
              <a:t>francés</a:t>
            </a:r>
            <a:r>
              <a:rPr lang="en-US" sz="2400" dirty="0"/>
              <a:t>,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estilo</a:t>
            </a:r>
            <a:r>
              <a:rPr lang="en-US" sz="2400" dirty="0"/>
              <a:t> de Rioja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acercaría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a </a:t>
            </a:r>
            <a:r>
              <a:rPr lang="en-US" sz="2400" dirty="0" err="1"/>
              <a:t>Borgoña</a:t>
            </a:r>
            <a:r>
              <a:rPr lang="en-US" sz="2400" dirty="0"/>
              <a:t> </a:t>
            </a:r>
            <a:r>
              <a:rPr lang="en-US" sz="2400" dirty="0" err="1"/>
              <a:t>mientras</a:t>
            </a:r>
            <a:r>
              <a:rPr lang="en-US" sz="2400" dirty="0"/>
              <a:t> que Ribera </a:t>
            </a:r>
            <a:r>
              <a:rPr lang="en-US" sz="2400" dirty="0" err="1"/>
              <a:t>sería</a:t>
            </a:r>
            <a:r>
              <a:rPr lang="en-US" sz="2400" dirty="0"/>
              <a:t> </a:t>
            </a:r>
            <a:r>
              <a:rPr lang="en-US" sz="2400" dirty="0" err="1"/>
              <a:t>mucho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Burdeos</a:t>
            </a:r>
            <a:r>
              <a:rPr lang="en-US" sz="2400" dirty="0"/>
              <a:t>.</a:t>
            </a:r>
          </a:p>
          <a:p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532671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7F5862-845A-E6A4-40B1-9D724D635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551" y="359693"/>
            <a:ext cx="11692216" cy="6234327"/>
          </a:xfrm>
        </p:spPr>
      </p:pic>
    </p:spTree>
    <p:extLst>
      <p:ext uri="{BB962C8B-B14F-4D97-AF65-F5344CB8AC3E}">
        <p14:creationId xmlns:p14="http://schemas.microsoft.com/office/powerpoint/2010/main" val="1447631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3E0ADF-6C05-FC91-42A6-DDF81264E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394" y="450172"/>
            <a:ext cx="8809022" cy="5957656"/>
          </a:xfrm>
        </p:spPr>
      </p:pic>
    </p:spTree>
    <p:extLst>
      <p:ext uri="{BB962C8B-B14F-4D97-AF65-F5344CB8AC3E}">
        <p14:creationId xmlns:p14="http://schemas.microsoft.com/office/powerpoint/2010/main" val="42068639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5533C5-BA10-4747-9219-D06D79533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038" y="295540"/>
            <a:ext cx="9701746" cy="6461514"/>
          </a:xfrm>
        </p:spPr>
      </p:pic>
    </p:spTree>
    <p:extLst>
      <p:ext uri="{BB962C8B-B14F-4D97-AF65-F5344CB8AC3E}">
        <p14:creationId xmlns:p14="http://schemas.microsoft.com/office/powerpoint/2010/main" val="39935515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97976F-0004-88B4-EEDE-F04F91C52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274" y="47530"/>
            <a:ext cx="6590924" cy="6590924"/>
          </a:xfrm>
        </p:spPr>
      </p:pic>
    </p:spTree>
    <p:extLst>
      <p:ext uri="{BB962C8B-B14F-4D97-AF65-F5344CB8AC3E}">
        <p14:creationId xmlns:p14="http://schemas.microsoft.com/office/powerpoint/2010/main" val="3275287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31104-62B0-2DD9-CB63-E346C424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7923"/>
            <a:ext cx="8825659" cy="937054"/>
          </a:xfrm>
        </p:spPr>
        <p:txBody>
          <a:bodyPr/>
          <a:lstStyle/>
          <a:p>
            <a:pPr algn="ctr"/>
            <a:r>
              <a:rPr lang="es-ES_tradnl" b="1" dirty="0"/>
              <a:t>Historia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D6E5E-E301-7605-18BA-8D59F64C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1618735"/>
            <a:ext cx="9138224" cy="4401065"/>
          </a:xfrm>
        </p:spPr>
        <p:txBody>
          <a:bodyPr>
            <a:no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1852- Luciano Murrieta elabora los primeros vinos finos de la Rioja con el método que aprendió en Burdeos.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Murrieta uso pequeñas barricas para exportar sus vinos a Cuba.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s-ES_tradnl" sz="2400" dirty="0"/>
              <a:t>Guillermo Hurtado de Amézaga, Marqués de Riscal vive en Burdeos.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Camilo Hurtado de Amézaga su hijo aprendió  en el </a:t>
            </a:r>
            <a:r>
              <a:rPr lang="es-ES_tradnl" sz="2400" dirty="0" err="1"/>
              <a:t>Medoc</a:t>
            </a:r>
            <a:r>
              <a:rPr lang="es-ES_tradnl" sz="2400" dirty="0"/>
              <a:t> francés los métodos de vinificación y funda una bodega  en </a:t>
            </a:r>
            <a:r>
              <a:rPr lang="es-ES_tradnl" sz="2400" dirty="0" err="1"/>
              <a:t>Elciego</a:t>
            </a:r>
            <a:r>
              <a:rPr lang="es-ES_tradnl" sz="2400" dirty="0"/>
              <a:t>, en Rioja Alavesa.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Hurtado contrató al enólogo francés Jean Pineau en 1868 que introduce el sistema de maceración en grandes toneles de madera y envejecimiento en toneles mas pequeños de 225L.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872A7-2466-87F3-AC17-3FF2A861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03" y="6388498"/>
            <a:ext cx="848497" cy="4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6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CBB0-1B8C-38F9-AC9F-3460643B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320246"/>
            <a:ext cx="8825659" cy="1035908"/>
          </a:xfrm>
        </p:spPr>
        <p:txBody>
          <a:bodyPr/>
          <a:lstStyle/>
          <a:p>
            <a:pPr algn="ctr"/>
            <a:r>
              <a:rPr lang="es-ES_tradnl" b="1" dirty="0"/>
              <a:t>Historia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9F505-1E7F-5E71-E6BF-A980D294E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1356153"/>
            <a:ext cx="9882092" cy="4933435"/>
          </a:xfrm>
        </p:spPr>
        <p:txBody>
          <a:bodyPr/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Jean Pineau se le conoce como el gran padre del vino moderno riojano.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1875 llega la filoxera a Burdeos y esto crea un éxodo de viticultores y enólogos de Francia que algunos llegarían a La Rioja. Estos ayudan a modernizar las técnicas  y a expandir la producción vitivinícola. También comienza la exportación de sus vinos al mercado francés por escasez de vinos causada por la plaga.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1899 llega la filoxera a la Rioja.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s-ES_trad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58AC3-8A98-B884-F45D-9B04D6C6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03" y="6388498"/>
            <a:ext cx="848497" cy="4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D9E1-B198-8270-9EB1-AD2EA13C3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34546"/>
            <a:ext cx="8825659" cy="998838"/>
          </a:xfrm>
        </p:spPr>
        <p:txBody>
          <a:bodyPr/>
          <a:lstStyle/>
          <a:p>
            <a:pPr algn="ctr"/>
            <a:r>
              <a:rPr lang="es-ES_tradnl" b="1" dirty="0"/>
              <a:t>Denominación de Origen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3E06C-61FD-59E1-94B9-2DBB64026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5531" y="1693192"/>
            <a:ext cx="8825659" cy="4495800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1925- la Rioja obtiene la primera Denominación de Origen en España.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Los objetivos de El Consejo Regulador son: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s-ES_tradnl" sz="2400" dirty="0"/>
              <a:t>Poner limites a la zona de producción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s-ES_tradnl" sz="2400" dirty="0"/>
              <a:t>Expedir la garantía del vino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s-ES_tradnl" sz="2400" dirty="0"/>
              <a:t>Controlar el nombre de “Rioja”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sz="2400" dirty="0"/>
              <a:t>1991 - se otorga el carácter  de ”Calificada” a la Denominación de Origen Rioja.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8A5D6-D7F6-972F-3875-454BC3B01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03" y="6388498"/>
            <a:ext cx="848497" cy="4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58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5116A5-E700-CE80-20F7-AF6368A6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75" y="619771"/>
            <a:ext cx="4148223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 </a:t>
            </a:r>
            <a:r>
              <a:rPr lang="en-US" sz="4000" b="1" dirty="0"/>
              <a:t>Sub </a:t>
            </a:r>
            <a:r>
              <a:rPr lang="en-US" sz="3600" b="1" dirty="0" err="1"/>
              <a:t>Regiones</a:t>
            </a:r>
            <a:endParaRPr lang="en-US" sz="40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882AFD-89E7-8512-6594-5DF3284CA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422" y="2421194"/>
            <a:ext cx="3882917" cy="38099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3200" dirty="0"/>
              <a:t>Rioja Alta</a:t>
            </a:r>
          </a:p>
          <a:p>
            <a:pPr>
              <a:buFont typeface="Wingdings 3" charset="2"/>
              <a:buChar char=""/>
            </a:pPr>
            <a:endParaRPr lang="en-US" sz="3200" dirty="0"/>
          </a:p>
          <a:p>
            <a:pPr>
              <a:buFont typeface="Wingdings 3" charset="2"/>
              <a:buChar char=""/>
            </a:pPr>
            <a:r>
              <a:rPr lang="en-US" sz="3200" dirty="0"/>
              <a:t>Rioja </a:t>
            </a:r>
            <a:r>
              <a:rPr lang="en-US" sz="3200" dirty="0" err="1"/>
              <a:t>Alavesa</a:t>
            </a:r>
            <a:endParaRPr lang="en-US" sz="3200" dirty="0"/>
          </a:p>
          <a:p>
            <a:endParaRPr lang="en-US" sz="3200" dirty="0"/>
          </a:p>
          <a:p>
            <a:pPr>
              <a:buFont typeface="Wingdings 3" charset="2"/>
              <a:buChar char=""/>
            </a:pPr>
            <a:r>
              <a:rPr lang="en-US" sz="3200" dirty="0"/>
              <a:t>Rioja Oriental 	(Baja</a:t>
            </a:r>
            <a:r>
              <a:rPr lang="en-US" sz="2800" dirty="0"/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327FAD-5161-CA97-3CEE-4FFEB9074C30}"/>
                  </a:ext>
                </a:extLst>
              </p14:cNvPr>
              <p14:cNvContentPartPr/>
              <p14:nvPr/>
            </p14:nvContentPartPr>
            <p14:xfrm>
              <a:off x="5002012" y="3884525"/>
              <a:ext cx="1278360" cy="400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327FAD-5161-CA97-3CEE-4FFEB9074C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93012" y="3875525"/>
                <a:ext cx="1296000" cy="4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47DB53B-F9CF-2FCF-9D13-5A7BBE6A41D4}"/>
                  </a:ext>
                </a:extLst>
              </p14:cNvPr>
              <p14:cNvContentPartPr/>
              <p14:nvPr/>
            </p14:nvContentPartPr>
            <p14:xfrm>
              <a:off x="6217012" y="4447565"/>
              <a:ext cx="1688760" cy="397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47DB53B-F9CF-2FCF-9D13-5A7BBE6A41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08372" y="4438925"/>
                <a:ext cx="170640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C5E898A-EE70-5E75-3D16-BCD559BDD979}"/>
                  </a:ext>
                </a:extLst>
              </p14:cNvPr>
              <p14:cNvContentPartPr/>
              <p14:nvPr/>
            </p14:nvContentPartPr>
            <p14:xfrm>
              <a:off x="6587452" y="865205"/>
              <a:ext cx="1041120" cy="330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C5E898A-EE70-5E75-3D16-BCD559BDD9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78452" y="856205"/>
                <a:ext cx="1058760" cy="3484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439B4BD-DE10-016D-DF6B-CF5B42B6DC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21" y="0"/>
            <a:ext cx="960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8764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15175</TotalTime>
  <Words>1157</Words>
  <Application>Microsoft Office PowerPoint</Application>
  <PresentationFormat>Widescreen</PresentationFormat>
  <Paragraphs>154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Arial Hebrew</vt:lpstr>
      <vt:lpstr>Arial Narrow</vt:lpstr>
      <vt:lpstr>Calibri</vt:lpstr>
      <vt:lpstr>Century Gothic</vt:lpstr>
      <vt:lpstr>Courier New</vt:lpstr>
      <vt:lpstr>Wingdings</vt:lpstr>
      <vt:lpstr>Wingdings 3</vt:lpstr>
      <vt:lpstr>Ion</vt:lpstr>
      <vt:lpstr>PowerPoint Presentation</vt:lpstr>
      <vt:lpstr>La Rioja España</vt:lpstr>
      <vt:lpstr>Historia</vt:lpstr>
      <vt:lpstr>Historia</vt:lpstr>
      <vt:lpstr>Historia</vt:lpstr>
      <vt:lpstr>Historia</vt:lpstr>
      <vt:lpstr>Historia</vt:lpstr>
      <vt:lpstr>Denominación de Origen</vt:lpstr>
      <vt:lpstr> Sub Regiones</vt:lpstr>
      <vt:lpstr> La Rioja  Logroño</vt:lpstr>
      <vt:lpstr> Temperatura</vt:lpstr>
      <vt:lpstr> Precipitación</vt:lpstr>
      <vt:lpstr>Precipitación</vt:lpstr>
      <vt:lpstr>Precipitación</vt:lpstr>
      <vt:lpstr>Precipitación</vt:lpstr>
      <vt:lpstr>Precipitación</vt:lpstr>
      <vt:lpstr>Ríos Rioja</vt:lpstr>
      <vt:lpstr>Horas diarias de Sol</vt:lpstr>
      <vt:lpstr>Días de Sol</vt:lpstr>
      <vt:lpstr>Humedad</vt:lpstr>
      <vt:lpstr>Viento-Brisas</vt:lpstr>
      <vt:lpstr>Climas</vt:lpstr>
      <vt:lpstr>Suelos-Terroir</vt:lpstr>
      <vt:lpstr>Suelos-Terroir</vt:lpstr>
      <vt:lpstr>Suelos-Terroir</vt:lpstr>
      <vt:lpstr>PowerPoint Presentation</vt:lpstr>
      <vt:lpstr>Rios</vt:lpstr>
      <vt:lpstr>PowerPoint Presentation</vt:lpstr>
      <vt:lpstr>PowerPoint Presentation</vt:lpstr>
      <vt:lpstr>   Rios</vt:lpstr>
      <vt:lpstr>Uvas</vt:lpstr>
      <vt:lpstr>Uvas</vt:lpstr>
      <vt:lpstr>Tempranillo</vt:lpstr>
      <vt:lpstr>Podas </vt:lpstr>
      <vt:lpstr>Poda en Vaso</vt:lpstr>
      <vt:lpstr>DOCa RIOJA TRES REGIONES</vt:lpstr>
      <vt:lpstr> Rioja Alta</vt:lpstr>
      <vt:lpstr>Rioja Alavesa</vt:lpstr>
      <vt:lpstr>Rioja Oriental (Baja)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Raymond Halais</dc:creator>
  <cp:lastModifiedBy>Alejandro Ferris</cp:lastModifiedBy>
  <cp:revision>3</cp:revision>
  <dcterms:created xsi:type="dcterms:W3CDTF">2022-07-10T20:45:27Z</dcterms:created>
  <dcterms:modified xsi:type="dcterms:W3CDTF">2022-09-12T23:50:54Z</dcterms:modified>
</cp:coreProperties>
</file>