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8" r:id="rId3"/>
    <p:sldId id="257" r:id="rId4"/>
    <p:sldId id="259" r:id="rId5"/>
    <p:sldId id="263" r:id="rId6"/>
    <p:sldId id="264" r:id="rId7"/>
    <p:sldId id="262" r:id="rId8"/>
    <p:sldId id="261" r:id="rId9"/>
    <p:sldId id="266" r:id="rId10"/>
    <p:sldId id="265" r:id="rId11"/>
    <p:sldId id="278" r:id="rId12"/>
    <p:sldId id="267" r:id="rId13"/>
    <p:sldId id="268" r:id="rId14"/>
    <p:sldId id="269" r:id="rId15"/>
    <p:sldId id="271" r:id="rId16"/>
    <p:sldId id="272" r:id="rId17"/>
    <p:sldId id="273" r:id="rId18"/>
    <p:sldId id="274" r:id="rId19"/>
    <p:sldId id="275" r:id="rId20"/>
    <p:sldId id="277" r:id="rId21"/>
    <p:sldId id="286" r:id="rId22"/>
    <p:sldId id="288" r:id="rId23"/>
    <p:sldId id="289" r:id="rId24"/>
    <p:sldId id="290" r:id="rId25"/>
    <p:sldId id="291" r:id="rId26"/>
    <p:sldId id="292" r:id="rId27"/>
    <p:sldId id="293" r:id="rId28"/>
    <p:sldId id="280" r:id="rId29"/>
    <p:sldId id="281" r:id="rId30"/>
    <p:sldId id="282" r:id="rId31"/>
    <p:sldId id="283" r:id="rId32"/>
    <p:sldId id="284" r:id="rId33"/>
    <p:sldId id="285" r:id="rId34"/>
    <p:sldId id="294" r:id="rId35"/>
    <p:sldId id="295" r:id="rId36"/>
    <p:sldId id="276" r:id="rId37"/>
    <p:sldId id="287" r:id="rId38"/>
    <p:sldId id="260" r:id="rId39"/>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62C53B"/>
    <a:srgbClr val="6E5552"/>
    <a:srgbClr val="0C788E"/>
    <a:srgbClr val="660066"/>
    <a:srgbClr val="800080"/>
    <a:srgbClr val="422C16"/>
    <a:srgbClr val="321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5" autoAdjust="0"/>
    <p:restoredTop sz="94652" autoAdjust="0"/>
  </p:normalViewPr>
  <p:slideViewPr>
    <p:cSldViewPr>
      <p:cViewPr varScale="1">
        <p:scale>
          <a:sx n="81" d="100"/>
          <a:sy n="81" d="100"/>
        </p:scale>
        <p:origin x="122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04C4E-739B-4F54-A671-CF280D4F408E}" type="datetimeFigureOut">
              <a:rPr lang="en-US" smtClean="0"/>
              <a:t>11/16/2021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870E0-2BD6-4432-A2C0-92110C6BBB89}" type="slidenum">
              <a:rPr lang="en-US" smtClean="0"/>
              <a:t>‹#›</a:t>
            </a:fld>
            <a:endParaRPr lang="en-US"/>
          </a:p>
        </p:txBody>
      </p:sp>
    </p:spTree>
    <p:extLst>
      <p:ext uri="{BB962C8B-B14F-4D97-AF65-F5344CB8AC3E}">
        <p14:creationId xmlns:p14="http://schemas.microsoft.com/office/powerpoint/2010/main" val="183085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3</a:t>
            </a:fld>
            <a:endParaRPr lang="en-US"/>
          </a:p>
        </p:txBody>
      </p:sp>
    </p:spTree>
    <p:extLst>
      <p:ext uri="{BB962C8B-B14F-4D97-AF65-F5344CB8AC3E}">
        <p14:creationId xmlns:p14="http://schemas.microsoft.com/office/powerpoint/2010/main" val="703635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12</a:t>
            </a:fld>
            <a:endParaRPr lang="en-US"/>
          </a:p>
        </p:txBody>
      </p:sp>
    </p:spTree>
    <p:extLst>
      <p:ext uri="{BB962C8B-B14F-4D97-AF65-F5344CB8AC3E}">
        <p14:creationId xmlns:p14="http://schemas.microsoft.com/office/powerpoint/2010/main" val="1482794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13</a:t>
            </a:fld>
            <a:endParaRPr lang="en-US"/>
          </a:p>
        </p:txBody>
      </p:sp>
    </p:spTree>
    <p:extLst>
      <p:ext uri="{BB962C8B-B14F-4D97-AF65-F5344CB8AC3E}">
        <p14:creationId xmlns:p14="http://schemas.microsoft.com/office/powerpoint/2010/main" val="4142865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14</a:t>
            </a:fld>
            <a:endParaRPr lang="en-US"/>
          </a:p>
        </p:txBody>
      </p:sp>
    </p:spTree>
    <p:extLst>
      <p:ext uri="{BB962C8B-B14F-4D97-AF65-F5344CB8AC3E}">
        <p14:creationId xmlns:p14="http://schemas.microsoft.com/office/powerpoint/2010/main" val="4111328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15</a:t>
            </a:fld>
            <a:endParaRPr lang="en-US"/>
          </a:p>
        </p:txBody>
      </p:sp>
    </p:spTree>
    <p:extLst>
      <p:ext uri="{BB962C8B-B14F-4D97-AF65-F5344CB8AC3E}">
        <p14:creationId xmlns:p14="http://schemas.microsoft.com/office/powerpoint/2010/main" val="227248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16</a:t>
            </a:fld>
            <a:endParaRPr lang="en-US"/>
          </a:p>
        </p:txBody>
      </p:sp>
    </p:spTree>
    <p:extLst>
      <p:ext uri="{BB962C8B-B14F-4D97-AF65-F5344CB8AC3E}">
        <p14:creationId xmlns:p14="http://schemas.microsoft.com/office/powerpoint/2010/main" val="3702446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17</a:t>
            </a:fld>
            <a:endParaRPr lang="en-US"/>
          </a:p>
        </p:txBody>
      </p:sp>
    </p:spTree>
    <p:extLst>
      <p:ext uri="{BB962C8B-B14F-4D97-AF65-F5344CB8AC3E}">
        <p14:creationId xmlns:p14="http://schemas.microsoft.com/office/powerpoint/2010/main" val="476056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18</a:t>
            </a:fld>
            <a:endParaRPr lang="en-US"/>
          </a:p>
        </p:txBody>
      </p:sp>
    </p:spTree>
    <p:extLst>
      <p:ext uri="{BB962C8B-B14F-4D97-AF65-F5344CB8AC3E}">
        <p14:creationId xmlns:p14="http://schemas.microsoft.com/office/powerpoint/2010/main" val="3023508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19</a:t>
            </a:fld>
            <a:endParaRPr lang="en-US"/>
          </a:p>
        </p:txBody>
      </p:sp>
    </p:spTree>
    <p:extLst>
      <p:ext uri="{BB962C8B-B14F-4D97-AF65-F5344CB8AC3E}">
        <p14:creationId xmlns:p14="http://schemas.microsoft.com/office/powerpoint/2010/main" val="999317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20</a:t>
            </a:fld>
            <a:endParaRPr lang="en-US"/>
          </a:p>
        </p:txBody>
      </p:sp>
    </p:spTree>
    <p:extLst>
      <p:ext uri="{BB962C8B-B14F-4D97-AF65-F5344CB8AC3E}">
        <p14:creationId xmlns:p14="http://schemas.microsoft.com/office/powerpoint/2010/main" val="856284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21</a:t>
            </a:fld>
            <a:endParaRPr lang="en-US"/>
          </a:p>
        </p:txBody>
      </p:sp>
    </p:spTree>
    <p:extLst>
      <p:ext uri="{BB962C8B-B14F-4D97-AF65-F5344CB8AC3E}">
        <p14:creationId xmlns:p14="http://schemas.microsoft.com/office/powerpoint/2010/main" val="788528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4</a:t>
            </a:fld>
            <a:endParaRPr lang="en-US"/>
          </a:p>
        </p:txBody>
      </p:sp>
    </p:spTree>
    <p:extLst>
      <p:ext uri="{BB962C8B-B14F-4D97-AF65-F5344CB8AC3E}">
        <p14:creationId xmlns:p14="http://schemas.microsoft.com/office/powerpoint/2010/main" val="804016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22</a:t>
            </a:fld>
            <a:endParaRPr lang="en-US"/>
          </a:p>
        </p:txBody>
      </p:sp>
    </p:spTree>
    <p:extLst>
      <p:ext uri="{BB962C8B-B14F-4D97-AF65-F5344CB8AC3E}">
        <p14:creationId xmlns:p14="http://schemas.microsoft.com/office/powerpoint/2010/main" val="885154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23</a:t>
            </a:fld>
            <a:endParaRPr lang="en-US"/>
          </a:p>
        </p:txBody>
      </p:sp>
    </p:spTree>
    <p:extLst>
      <p:ext uri="{BB962C8B-B14F-4D97-AF65-F5344CB8AC3E}">
        <p14:creationId xmlns:p14="http://schemas.microsoft.com/office/powerpoint/2010/main" val="4113447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24</a:t>
            </a:fld>
            <a:endParaRPr lang="en-US"/>
          </a:p>
        </p:txBody>
      </p:sp>
    </p:spTree>
    <p:extLst>
      <p:ext uri="{BB962C8B-B14F-4D97-AF65-F5344CB8AC3E}">
        <p14:creationId xmlns:p14="http://schemas.microsoft.com/office/powerpoint/2010/main" val="2079674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25</a:t>
            </a:fld>
            <a:endParaRPr lang="en-US"/>
          </a:p>
        </p:txBody>
      </p:sp>
    </p:spTree>
    <p:extLst>
      <p:ext uri="{BB962C8B-B14F-4D97-AF65-F5344CB8AC3E}">
        <p14:creationId xmlns:p14="http://schemas.microsoft.com/office/powerpoint/2010/main" val="1440067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26</a:t>
            </a:fld>
            <a:endParaRPr lang="en-US"/>
          </a:p>
        </p:txBody>
      </p:sp>
    </p:spTree>
    <p:extLst>
      <p:ext uri="{BB962C8B-B14F-4D97-AF65-F5344CB8AC3E}">
        <p14:creationId xmlns:p14="http://schemas.microsoft.com/office/powerpoint/2010/main" val="1940556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27</a:t>
            </a:fld>
            <a:endParaRPr lang="en-US"/>
          </a:p>
        </p:txBody>
      </p:sp>
    </p:spTree>
    <p:extLst>
      <p:ext uri="{BB962C8B-B14F-4D97-AF65-F5344CB8AC3E}">
        <p14:creationId xmlns:p14="http://schemas.microsoft.com/office/powerpoint/2010/main" val="1512044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28</a:t>
            </a:fld>
            <a:endParaRPr lang="en-US"/>
          </a:p>
        </p:txBody>
      </p:sp>
    </p:spTree>
    <p:extLst>
      <p:ext uri="{BB962C8B-B14F-4D97-AF65-F5344CB8AC3E}">
        <p14:creationId xmlns:p14="http://schemas.microsoft.com/office/powerpoint/2010/main" val="2521311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29</a:t>
            </a:fld>
            <a:endParaRPr lang="en-US"/>
          </a:p>
        </p:txBody>
      </p:sp>
    </p:spTree>
    <p:extLst>
      <p:ext uri="{BB962C8B-B14F-4D97-AF65-F5344CB8AC3E}">
        <p14:creationId xmlns:p14="http://schemas.microsoft.com/office/powerpoint/2010/main" val="2759876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30</a:t>
            </a:fld>
            <a:endParaRPr lang="en-US"/>
          </a:p>
        </p:txBody>
      </p:sp>
    </p:spTree>
    <p:extLst>
      <p:ext uri="{BB962C8B-B14F-4D97-AF65-F5344CB8AC3E}">
        <p14:creationId xmlns:p14="http://schemas.microsoft.com/office/powerpoint/2010/main" val="2991742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31</a:t>
            </a:fld>
            <a:endParaRPr lang="en-US"/>
          </a:p>
        </p:txBody>
      </p:sp>
    </p:spTree>
    <p:extLst>
      <p:ext uri="{BB962C8B-B14F-4D97-AF65-F5344CB8AC3E}">
        <p14:creationId xmlns:p14="http://schemas.microsoft.com/office/powerpoint/2010/main" val="1677419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5</a:t>
            </a:fld>
            <a:endParaRPr lang="en-US"/>
          </a:p>
        </p:txBody>
      </p:sp>
    </p:spTree>
    <p:extLst>
      <p:ext uri="{BB962C8B-B14F-4D97-AF65-F5344CB8AC3E}">
        <p14:creationId xmlns:p14="http://schemas.microsoft.com/office/powerpoint/2010/main" val="3569093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32</a:t>
            </a:fld>
            <a:endParaRPr lang="en-US"/>
          </a:p>
        </p:txBody>
      </p:sp>
    </p:spTree>
    <p:extLst>
      <p:ext uri="{BB962C8B-B14F-4D97-AF65-F5344CB8AC3E}">
        <p14:creationId xmlns:p14="http://schemas.microsoft.com/office/powerpoint/2010/main" val="1830544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33</a:t>
            </a:fld>
            <a:endParaRPr lang="en-US"/>
          </a:p>
        </p:txBody>
      </p:sp>
    </p:spTree>
    <p:extLst>
      <p:ext uri="{BB962C8B-B14F-4D97-AF65-F5344CB8AC3E}">
        <p14:creationId xmlns:p14="http://schemas.microsoft.com/office/powerpoint/2010/main" val="2298420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34</a:t>
            </a:fld>
            <a:endParaRPr lang="en-US"/>
          </a:p>
        </p:txBody>
      </p:sp>
    </p:spTree>
    <p:extLst>
      <p:ext uri="{BB962C8B-B14F-4D97-AF65-F5344CB8AC3E}">
        <p14:creationId xmlns:p14="http://schemas.microsoft.com/office/powerpoint/2010/main" val="3302398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35</a:t>
            </a:fld>
            <a:endParaRPr lang="en-US"/>
          </a:p>
        </p:txBody>
      </p:sp>
    </p:spTree>
    <p:extLst>
      <p:ext uri="{BB962C8B-B14F-4D97-AF65-F5344CB8AC3E}">
        <p14:creationId xmlns:p14="http://schemas.microsoft.com/office/powerpoint/2010/main" val="2409585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36</a:t>
            </a:fld>
            <a:endParaRPr lang="en-US"/>
          </a:p>
        </p:txBody>
      </p:sp>
    </p:spTree>
    <p:extLst>
      <p:ext uri="{BB962C8B-B14F-4D97-AF65-F5344CB8AC3E}">
        <p14:creationId xmlns:p14="http://schemas.microsoft.com/office/powerpoint/2010/main" val="661062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37</a:t>
            </a:fld>
            <a:endParaRPr lang="en-US"/>
          </a:p>
        </p:txBody>
      </p:sp>
    </p:spTree>
    <p:extLst>
      <p:ext uri="{BB962C8B-B14F-4D97-AF65-F5344CB8AC3E}">
        <p14:creationId xmlns:p14="http://schemas.microsoft.com/office/powerpoint/2010/main" val="4000965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6</a:t>
            </a:fld>
            <a:endParaRPr lang="en-US"/>
          </a:p>
        </p:txBody>
      </p:sp>
    </p:spTree>
    <p:extLst>
      <p:ext uri="{BB962C8B-B14F-4D97-AF65-F5344CB8AC3E}">
        <p14:creationId xmlns:p14="http://schemas.microsoft.com/office/powerpoint/2010/main" val="1507905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7</a:t>
            </a:fld>
            <a:endParaRPr lang="en-US"/>
          </a:p>
        </p:txBody>
      </p:sp>
    </p:spTree>
    <p:extLst>
      <p:ext uri="{BB962C8B-B14F-4D97-AF65-F5344CB8AC3E}">
        <p14:creationId xmlns:p14="http://schemas.microsoft.com/office/powerpoint/2010/main" val="3557910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8</a:t>
            </a:fld>
            <a:endParaRPr lang="en-US"/>
          </a:p>
        </p:txBody>
      </p:sp>
    </p:spTree>
    <p:extLst>
      <p:ext uri="{BB962C8B-B14F-4D97-AF65-F5344CB8AC3E}">
        <p14:creationId xmlns:p14="http://schemas.microsoft.com/office/powerpoint/2010/main" val="3983241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9</a:t>
            </a:fld>
            <a:endParaRPr lang="en-US"/>
          </a:p>
        </p:txBody>
      </p:sp>
    </p:spTree>
    <p:extLst>
      <p:ext uri="{BB962C8B-B14F-4D97-AF65-F5344CB8AC3E}">
        <p14:creationId xmlns:p14="http://schemas.microsoft.com/office/powerpoint/2010/main" val="398741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10</a:t>
            </a:fld>
            <a:endParaRPr lang="en-US"/>
          </a:p>
        </p:txBody>
      </p:sp>
    </p:spTree>
    <p:extLst>
      <p:ext uri="{BB962C8B-B14F-4D97-AF65-F5344CB8AC3E}">
        <p14:creationId xmlns:p14="http://schemas.microsoft.com/office/powerpoint/2010/main" val="883099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ú</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n hoy en d</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 se pueden encontrar en la zona mosaicos romanos con motivos ornamentales relacionados con el dios Baco, como el de Ba</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os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Valdearados</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(a 15 km de Aranda de Duero). En la necr</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polis del yacimiento vacceo de </a:t>
            </a:r>
            <a:r>
              <a:rPr lang="es-PR" sz="1200" dirty="0" err="1">
                <a:effectLst/>
                <a:latin typeface="Calibri" panose="020F0502020204030204" pitchFamily="34" charset="0"/>
                <a:ea typeface="Times New Roman" panose="02020603050405020304" pitchFamily="18" charset="0"/>
                <a:cs typeface="Times New Roman" panose="02020603050405020304" pitchFamily="18" charset="0"/>
              </a:rPr>
              <a:t>Pintia</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 (Padilla de Duero, Pe</a:t>
            </a:r>
            <a:r>
              <a:rPr lang="es-PR" sz="1200" dirty="0">
                <a:effectLst/>
                <a:latin typeface="Times New Roman" panose="02020603050405020304" pitchFamily="18" charset="0"/>
                <a:ea typeface="Times New Roman" panose="02020603050405020304" pitchFamily="18" charset="0"/>
                <a:cs typeface="Times New Roman" panose="02020603050405020304" pitchFamily="18" charset="0"/>
              </a:rPr>
              <a:t>ñ</a:t>
            </a:r>
            <a:r>
              <a:rPr lang="es-PR" sz="1200" dirty="0">
                <a:effectLst/>
                <a:latin typeface="Calibri" panose="020F0502020204030204" pitchFamily="34" charset="0"/>
                <a:ea typeface="Times New Roman" panose="02020603050405020304" pitchFamily="18" charset="0"/>
                <a:cs typeface="Times New Roman" panose="02020603050405020304" pitchFamily="18" charset="0"/>
              </a:rPr>
              <a:t>afiel) se han localizado ajuares relacionados con el ritual del vino introducido por los romanos.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7870E0-2BD6-4432-A2C0-92110C6BBB89}" type="slidenum">
              <a:rPr lang="en-US" smtClean="0"/>
              <a:t>11</a:t>
            </a:fld>
            <a:endParaRPr lang="en-US"/>
          </a:p>
        </p:txBody>
      </p:sp>
    </p:spTree>
    <p:extLst>
      <p:ext uri="{BB962C8B-B14F-4D97-AF65-F5344CB8AC3E}">
        <p14:creationId xmlns:p14="http://schemas.microsoft.com/office/powerpoint/2010/main" val="1018225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
        <p:nvSpPr>
          <p:cNvPr id="4" name="Rectangle 4">
            <a:extLst>
              <a:ext uri="{FF2B5EF4-FFF2-40B4-BE49-F238E27FC236}">
                <a16:creationId xmlns:a16="http://schemas.microsoft.com/office/drawing/2014/main" id="{074FFCE5-5810-4C19-88B6-629305C7D7B6}"/>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26DFC562-BF60-4927-9CD5-46D3343921C8}"/>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82854433-1CB7-4E58-9B91-97495EDAECC0}"/>
              </a:ext>
            </a:extLst>
          </p:cNvPr>
          <p:cNvSpPr>
            <a:spLocks noGrp="1" noChangeArrowheads="1"/>
          </p:cNvSpPr>
          <p:nvPr>
            <p:ph type="sldNum" sz="quarter" idx="12"/>
          </p:nvPr>
        </p:nvSpPr>
        <p:spPr>
          <a:ln/>
        </p:spPr>
        <p:txBody>
          <a:bodyPr/>
          <a:lstStyle>
            <a:lvl1pPr>
              <a:defRPr/>
            </a:lvl1pPr>
          </a:lstStyle>
          <a:p>
            <a:fld id="{A71F87B4-4976-451E-93FF-2CF14082609A}" type="slidenum">
              <a:rPr lang="es-ES" altLang="en-US"/>
              <a:pPr/>
              <a:t>‹#›</a:t>
            </a:fld>
            <a:endParaRPr lang="es-ES" altLang="en-US"/>
          </a:p>
        </p:txBody>
      </p:sp>
    </p:spTree>
    <p:extLst>
      <p:ext uri="{BB962C8B-B14F-4D97-AF65-F5344CB8AC3E}">
        <p14:creationId xmlns:p14="http://schemas.microsoft.com/office/powerpoint/2010/main" val="767352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406D2B27-0CCD-4D05-B279-361FD84CA054}"/>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BCF93A0A-7997-4525-BF22-A8197C10399C}"/>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AFF4F63C-53E2-41F8-B344-8017F62F3ACE}"/>
              </a:ext>
            </a:extLst>
          </p:cNvPr>
          <p:cNvSpPr>
            <a:spLocks noGrp="1" noChangeArrowheads="1"/>
          </p:cNvSpPr>
          <p:nvPr>
            <p:ph type="sldNum" sz="quarter" idx="12"/>
          </p:nvPr>
        </p:nvSpPr>
        <p:spPr>
          <a:ln/>
        </p:spPr>
        <p:txBody>
          <a:bodyPr/>
          <a:lstStyle>
            <a:lvl1pPr>
              <a:defRPr/>
            </a:lvl1pPr>
          </a:lstStyle>
          <a:p>
            <a:fld id="{7D698598-489E-4A05-81D4-3704E75AD9A2}" type="slidenum">
              <a:rPr lang="es-ES" altLang="en-US"/>
              <a:pPr/>
              <a:t>‹#›</a:t>
            </a:fld>
            <a:endParaRPr lang="es-ES" altLang="en-US"/>
          </a:p>
        </p:txBody>
      </p:sp>
    </p:spTree>
    <p:extLst>
      <p:ext uri="{BB962C8B-B14F-4D97-AF65-F5344CB8AC3E}">
        <p14:creationId xmlns:p14="http://schemas.microsoft.com/office/powerpoint/2010/main" val="796956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19D5F35A-AF67-494B-A535-FD86698D305D}"/>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80E1D838-0D2B-40E5-ADF6-F66C859D535B}"/>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14765ACF-9B2B-47A3-9CB4-656521BD2EAE}"/>
              </a:ext>
            </a:extLst>
          </p:cNvPr>
          <p:cNvSpPr>
            <a:spLocks noGrp="1" noChangeArrowheads="1"/>
          </p:cNvSpPr>
          <p:nvPr>
            <p:ph type="sldNum" sz="quarter" idx="12"/>
          </p:nvPr>
        </p:nvSpPr>
        <p:spPr>
          <a:ln/>
        </p:spPr>
        <p:txBody>
          <a:bodyPr/>
          <a:lstStyle>
            <a:lvl1pPr>
              <a:defRPr/>
            </a:lvl1pPr>
          </a:lstStyle>
          <a:p>
            <a:fld id="{20897FA5-B97E-44F0-96C0-65F2F71A48A6}" type="slidenum">
              <a:rPr lang="es-ES" altLang="en-US"/>
              <a:pPr/>
              <a:t>‹#›</a:t>
            </a:fld>
            <a:endParaRPr lang="es-ES" altLang="en-US"/>
          </a:p>
        </p:txBody>
      </p:sp>
    </p:spTree>
    <p:extLst>
      <p:ext uri="{BB962C8B-B14F-4D97-AF65-F5344CB8AC3E}">
        <p14:creationId xmlns:p14="http://schemas.microsoft.com/office/powerpoint/2010/main" val="2500003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16097D92-452D-4D84-9956-6CB82E977D8A}"/>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E2F1718F-F7C0-4DC8-B318-E0FADB1AAD5B}"/>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568A61BA-880B-44AC-A1C8-4BDCDD4F9FB5}"/>
              </a:ext>
            </a:extLst>
          </p:cNvPr>
          <p:cNvSpPr>
            <a:spLocks noGrp="1" noChangeArrowheads="1"/>
          </p:cNvSpPr>
          <p:nvPr>
            <p:ph type="sldNum" sz="quarter" idx="12"/>
          </p:nvPr>
        </p:nvSpPr>
        <p:spPr>
          <a:ln/>
        </p:spPr>
        <p:txBody>
          <a:bodyPr/>
          <a:lstStyle>
            <a:lvl1pPr>
              <a:defRPr/>
            </a:lvl1pPr>
          </a:lstStyle>
          <a:p>
            <a:fld id="{F4E34DFF-1775-46FB-8FF6-34AFECB1C740}" type="slidenum">
              <a:rPr lang="es-ES" altLang="en-US"/>
              <a:pPr/>
              <a:t>‹#›</a:t>
            </a:fld>
            <a:endParaRPr lang="es-ES" altLang="en-US"/>
          </a:p>
        </p:txBody>
      </p:sp>
    </p:spTree>
    <p:extLst>
      <p:ext uri="{BB962C8B-B14F-4D97-AF65-F5344CB8AC3E}">
        <p14:creationId xmlns:p14="http://schemas.microsoft.com/office/powerpoint/2010/main" val="1947151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Rectangle 4">
            <a:extLst>
              <a:ext uri="{FF2B5EF4-FFF2-40B4-BE49-F238E27FC236}">
                <a16:creationId xmlns:a16="http://schemas.microsoft.com/office/drawing/2014/main" id="{7C43855C-BB85-4D05-AA83-1DA7CC912150}"/>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2FD67EB9-F3F8-4B26-ABAA-EEA2E5797A0F}"/>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118C763F-B730-41F3-B47B-5BF877675008}"/>
              </a:ext>
            </a:extLst>
          </p:cNvPr>
          <p:cNvSpPr>
            <a:spLocks noGrp="1" noChangeArrowheads="1"/>
          </p:cNvSpPr>
          <p:nvPr>
            <p:ph type="sldNum" sz="quarter" idx="12"/>
          </p:nvPr>
        </p:nvSpPr>
        <p:spPr>
          <a:ln/>
        </p:spPr>
        <p:txBody>
          <a:bodyPr/>
          <a:lstStyle>
            <a:lvl1pPr>
              <a:defRPr/>
            </a:lvl1pPr>
          </a:lstStyle>
          <a:p>
            <a:fld id="{CA8D4F7B-6A22-4167-8D75-313713CBE629}" type="slidenum">
              <a:rPr lang="es-ES" altLang="en-US"/>
              <a:pPr/>
              <a:t>‹#›</a:t>
            </a:fld>
            <a:endParaRPr lang="es-ES" altLang="en-US"/>
          </a:p>
        </p:txBody>
      </p:sp>
    </p:spTree>
    <p:extLst>
      <p:ext uri="{BB962C8B-B14F-4D97-AF65-F5344CB8AC3E}">
        <p14:creationId xmlns:p14="http://schemas.microsoft.com/office/powerpoint/2010/main" val="312429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a:extLst>
              <a:ext uri="{FF2B5EF4-FFF2-40B4-BE49-F238E27FC236}">
                <a16:creationId xmlns:a16="http://schemas.microsoft.com/office/drawing/2014/main" id="{0C61AAC7-171A-4405-BE0B-C3FE875F6BDA}"/>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4B70C1E1-574F-47FD-8494-BB31AFD4F1B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339DC86D-9372-4C21-915A-164E0CF6C449}"/>
              </a:ext>
            </a:extLst>
          </p:cNvPr>
          <p:cNvSpPr>
            <a:spLocks noGrp="1" noChangeArrowheads="1"/>
          </p:cNvSpPr>
          <p:nvPr>
            <p:ph type="sldNum" sz="quarter" idx="12"/>
          </p:nvPr>
        </p:nvSpPr>
        <p:spPr>
          <a:ln/>
        </p:spPr>
        <p:txBody>
          <a:bodyPr/>
          <a:lstStyle>
            <a:lvl1pPr>
              <a:defRPr/>
            </a:lvl1pPr>
          </a:lstStyle>
          <a:p>
            <a:fld id="{6CD5626B-F93F-4035-A032-C7986452764A}" type="slidenum">
              <a:rPr lang="es-ES" altLang="en-US"/>
              <a:pPr/>
              <a:t>‹#›</a:t>
            </a:fld>
            <a:endParaRPr lang="es-ES" altLang="en-US"/>
          </a:p>
        </p:txBody>
      </p:sp>
    </p:spTree>
    <p:extLst>
      <p:ext uri="{BB962C8B-B14F-4D97-AF65-F5344CB8AC3E}">
        <p14:creationId xmlns:p14="http://schemas.microsoft.com/office/powerpoint/2010/main" val="1456201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4">
            <a:extLst>
              <a:ext uri="{FF2B5EF4-FFF2-40B4-BE49-F238E27FC236}">
                <a16:creationId xmlns:a16="http://schemas.microsoft.com/office/drawing/2014/main" id="{827ECD5E-CFEF-4DB6-A153-4A45BA9FAF87}"/>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836AAA95-CE5D-4173-AB14-BE96A0249D9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93ACE59C-EB0C-4346-903E-7321075D15D2}"/>
              </a:ext>
            </a:extLst>
          </p:cNvPr>
          <p:cNvSpPr>
            <a:spLocks noGrp="1" noChangeArrowheads="1"/>
          </p:cNvSpPr>
          <p:nvPr>
            <p:ph type="sldNum" sz="quarter" idx="12"/>
          </p:nvPr>
        </p:nvSpPr>
        <p:spPr>
          <a:ln/>
        </p:spPr>
        <p:txBody>
          <a:bodyPr/>
          <a:lstStyle>
            <a:lvl1pPr>
              <a:defRPr/>
            </a:lvl1pPr>
          </a:lstStyle>
          <a:p>
            <a:fld id="{6AD5B102-9757-4394-A2F3-846AB9A4B1A2}" type="slidenum">
              <a:rPr lang="es-ES" altLang="en-US"/>
              <a:pPr/>
              <a:t>‹#›</a:t>
            </a:fld>
            <a:endParaRPr lang="es-ES" altLang="en-US"/>
          </a:p>
        </p:txBody>
      </p:sp>
    </p:spTree>
    <p:extLst>
      <p:ext uri="{BB962C8B-B14F-4D97-AF65-F5344CB8AC3E}">
        <p14:creationId xmlns:p14="http://schemas.microsoft.com/office/powerpoint/2010/main" val="2513856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Rectangle 4">
            <a:extLst>
              <a:ext uri="{FF2B5EF4-FFF2-40B4-BE49-F238E27FC236}">
                <a16:creationId xmlns:a16="http://schemas.microsoft.com/office/drawing/2014/main" id="{37A22F4F-E543-4CC2-9347-09AA006CC7A8}"/>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168EBA55-F5F5-4A9D-B8EA-410614844C08}"/>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6E46C872-3305-4804-AA25-3F2261A885F6}"/>
              </a:ext>
            </a:extLst>
          </p:cNvPr>
          <p:cNvSpPr>
            <a:spLocks noGrp="1" noChangeArrowheads="1"/>
          </p:cNvSpPr>
          <p:nvPr>
            <p:ph type="sldNum" sz="quarter" idx="12"/>
          </p:nvPr>
        </p:nvSpPr>
        <p:spPr>
          <a:ln/>
        </p:spPr>
        <p:txBody>
          <a:bodyPr/>
          <a:lstStyle>
            <a:lvl1pPr>
              <a:defRPr/>
            </a:lvl1pPr>
          </a:lstStyle>
          <a:p>
            <a:fld id="{484A9FFC-EDE1-4C54-AF3D-224E6DA135CE}" type="slidenum">
              <a:rPr lang="es-ES" altLang="en-US"/>
              <a:pPr/>
              <a:t>‹#›</a:t>
            </a:fld>
            <a:endParaRPr lang="es-ES" altLang="en-US"/>
          </a:p>
        </p:txBody>
      </p:sp>
    </p:spTree>
    <p:extLst>
      <p:ext uri="{BB962C8B-B14F-4D97-AF65-F5344CB8AC3E}">
        <p14:creationId xmlns:p14="http://schemas.microsoft.com/office/powerpoint/2010/main" val="437361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861A7A-0545-447A-BF7C-E69F20DD56D7}"/>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2121D0EB-44D0-44DE-A2CC-38F885439243}"/>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1818088F-F503-42DE-92AE-773A09B3F6E8}"/>
              </a:ext>
            </a:extLst>
          </p:cNvPr>
          <p:cNvSpPr>
            <a:spLocks noGrp="1" noChangeArrowheads="1"/>
          </p:cNvSpPr>
          <p:nvPr>
            <p:ph type="sldNum" sz="quarter" idx="12"/>
          </p:nvPr>
        </p:nvSpPr>
        <p:spPr>
          <a:ln/>
        </p:spPr>
        <p:txBody>
          <a:bodyPr/>
          <a:lstStyle>
            <a:lvl1pPr>
              <a:defRPr/>
            </a:lvl1pPr>
          </a:lstStyle>
          <a:p>
            <a:fld id="{1023D8D0-BF97-4EE8-878C-B11223263F09}" type="slidenum">
              <a:rPr lang="es-ES" altLang="en-US"/>
              <a:pPr/>
              <a:t>‹#›</a:t>
            </a:fld>
            <a:endParaRPr lang="es-ES" altLang="en-US"/>
          </a:p>
        </p:txBody>
      </p:sp>
    </p:spTree>
    <p:extLst>
      <p:ext uri="{BB962C8B-B14F-4D97-AF65-F5344CB8AC3E}">
        <p14:creationId xmlns:p14="http://schemas.microsoft.com/office/powerpoint/2010/main" val="871999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4">
            <a:extLst>
              <a:ext uri="{FF2B5EF4-FFF2-40B4-BE49-F238E27FC236}">
                <a16:creationId xmlns:a16="http://schemas.microsoft.com/office/drawing/2014/main" id="{8E3302FF-E553-42AC-AEC3-BC0A501CDF94}"/>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6CB96591-2BEC-4DEB-8686-4A2658BD2F58}"/>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D8700809-F5FC-4C08-A656-8D6631837FA9}"/>
              </a:ext>
            </a:extLst>
          </p:cNvPr>
          <p:cNvSpPr>
            <a:spLocks noGrp="1" noChangeArrowheads="1"/>
          </p:cNvSpPr>
          <p:nvPr>
            <p:ph type="sldNum" sz="quarter" idx="12"/>
          </p:nvPr>
        </p:nvSpPr>
        <p:spPr>
          <a:ln/>
        </p:spPr>
        <p:txBody>
          <a:bodyPr/>
          <a:lstStyle>
            <a:lvl1pPr>
              <a:defRPr/>
            </a:lvl1pPr>
          </a:lstStyle>
          <a:p>
            <a:fld id="{925A3A48-4946-4831-B79A-F57EF90BD238}" type="slidenum">
              <a:rPr lang="es-ES" altLang="en-US"/>
              <a:pPr/>
              <a:t>‹#›</a:t>
            </a:fld>
            <a:endParaRPr lang="es-ES" altLang="en-US"/>
          </a:p>
        </p:txBody>
      </p:sp>
    </p:spTree>
    <p:extLst>
      <p:ext uri="{BB962C8B-B14F-4D97-AF65-F5344CB8AC3E}">
        <p14:creationId xmlns:p14="http://schemas.microsoft.com/office/powerpoint/2010/main" val="1569972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4">
            <a:extLst>
              <a:ext uri="{FF2B5EF4-FFF2-40B4-BE49-F238E27FC236}">
                <a16:creationId xmlns:a16="http://schemas.microsoft.com/office/drawing/2014/main" id="{E03AC110-ED3A-4C57-BF58-7791AD49C858}"/>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19803760-B297-4E4F-B079-8F96B8C8E6A2}"/>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93322420-F0CB-4A4A-993A-4DA4AAA29299}"/>
              </a:ext>
            </a:extLst>
          </p:cNvPr>
          <p:cNvSpPr>
            <a:spLocks noGrp="1" noChangeArrowheads="1"/>
          </p:cNvSpPr>
          <p:nvPr>
            <p:ph type="sldNum" sz="quarter" idx="12"/>
          </p:nvPr>
        </p:nvSpPr>
        <p:spPr>
          <a:ln/>
        </p:spPr>
        <p:txBody>
          <a:bodyPr/>
          <a:lstStyle>
            <a:lvl1pPr>
              <a:defRPr/>
            </a:lvl1pPr>
          </a:lstStyle>
          <a:p>
            <a:fld id="{C8ACB298-CD0F-4644-A161-8496432E5E97}" type="slidenum">
              <a:rPr lang="es-ES" altLang="en-US"/>
              <a:pPr/>
              <a:t>‹#›</a:t>
            </a:fld>
            <a:endParaRPr lang="es-ES" altLang="en-US"/>
          </a:p>
        </p:txBody>
      </p:sp>
    </p:spTree>
    <p:extLst>
      <p:ext uri="{BB962C8B-B14F-4D97-AF65-F5344CB8AC3E}">
        <p14:creationId xmlns:p14="http://schemas.microsoft.com/office/powerpoint/2010/main" val="3418677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210815C-7051-4CDB-9982-C978FE3AE1D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4994BF2A-1A2E-4A8A-8200-F9D15FED0A5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a:extLst>
              <a:ext uri="{FF2B5EF4-FFF2-40B4-BE49-F238E27FC236}">
                <a16:creationId xmlns:a16="http://schemas.microsoft.com/office/drawing/2014/main" id="{2A308CE9-84D1-45D0-B012-FD19D3A33F3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s-ES"/>
          </a:p>
        </p:txBody>
      </p:sp>
      <p:sp>
        <p:nvSpPr>
          <p:cNvPr id="1029" name="Rectangle 5">
            <a:extLst>
              <a:ext uri="{FF2B5EF4-FFF2-40B4-BE49-F238E27FC236}">
                <a16:creationId xmlns:a16="http://schemas.microsoft.com/office/drawing/2014/main" id="{84C26E59-5A4A-4DF6-8B18-9D2386ACE67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s-ES"/>
          </a:p>
        </p:txBody>
      </p:sp>
      <p:sp>
        <p:nvSpPr>
          <p:cNvPr id="1030" name="Rectangle 6">
            <a:extLst>
              <a:ext uri="{FF2B5EF4-FFF2-40B4-BE49-F238E27FC236}">
                <a16:creationId xmlns:a16="http://schemas.microsoft.com/office/drawing/2014/main" id="{7BDB9289-BB73-486C-B853-0D6A3C46061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6C2E199-F2BC-41DC-95A5-52161534A114}" type="slidenum">
              <a:rPr lang="es-ES" altLang="en-US"/>
              <a:pPr/>
              <a:t>‹#›</a:t>
            </a:fld>
            <a:endParaRPr lang="es-E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catatu.es/blog/uvas-permitidas-ribera-duero/" TargetMode="External"/><Relationship Id="rId3" Type="http://schemas.openxmlformats.org/officeDocument/2006/relationships/hyperlink" Target="https://www.riberadelduero.es/sites/default/files/libro_2004.pdf" TargetMode="External"/><Relationship Id="rId7" Type="http://schemas.openxmlformats.org/officeDocument/2006/relationships/hyperlink" Target="https://www.bodegasprotos.com/es/vino/gran-reserva/" TargetMode="External"/><Relationship Id="rId2" Type="http://schemas.openxmlformats.org/officeDocument/2006/relationships/hyperlink" Target="http://www.ub.edu/geocrit/sn/sn-277.htm" TargetMode="External"/><Relationship Id="rId1" Type="http://schemas.openxmlformats.org/officeDocument/2006/relationships/slideLayout" Target="../slideLayouts/slideLayout2.xml"/><Relationship Id="rId6" Type="http://schemas.openxmlformats.org/officeDocument/2006/relationships/hyperlink" Target="https://perezpascuas.com/vina-pedrosa-crianza/" TargetMode="External"/><Relationship Id="rId5" Type="http://schemas.openxmlformats.org/officeDocument/2006/relationships/hyperlink" Target="https://www.bodegastrespiedras.com/fuentecen-tradicion-en-el-mundo-del-vino/" TargetMode="External"/><Relationship Id="rId10" Type="http://schemas.openxmlformats.org/officeDocument/2006/relationships/hyperlink" Target="https://www.pagodecarraovejas.com/bodega/elaboracion/" TargetMode="External"/><Relationship Id="rId4" Type="http://schemas.openxmlformats.org/officeDocument/2006/relationships/hyperlink" Target="https://es.wikipedia.org/wiki/Ribera_del_Duero_(vino)" TargetMode="External"/><Relationship Id="rId9" Type="http://schemas.openxmlformats.org/officeDocument/2006/relationships/hyperlink" Target="https://www.iberowine.es/vino/pago-de-carraovejas-crianz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129">
            <a:extLst>
              <a:ext uri="{FF2B5EF4-FFF2-40B4-BE49-F238E27FC236}">
                <a16:creationId xmlns:a16="http://schemas.microsoft.com/office/drawing/2014/main" id="{639D6A39-5722-44F7-88DD-6F1730E5248C}"/>
              </a:ext>
            </a:extLst>
          </p:cNvPr>
          <p:cNvSpPr>
            <a:spLocks noGrp="1" noChangeArrowheads="1"/>
          </p:cNvSpPr>
          <p:nvPr>
            <p:ph type="subTitle" idx="1"/>
          </p:nvPr>
        </p:nvSpPr>
        <p:spPr>
          <a:xfrm>
            <a:off x="323850" y="1412875"/>
            <a:ext cx="4535488" cy="431800"/>
          </a:xfrm>
        </p:spPr>
        <p:txBody>
          <a:bodyPr/>
          <a:lstStyle/>
          <a:p>
            <a:pPr algn="l" eaLnBrk="1" hangingPunct="1"/>
            <a:r>
              <a:rPr lang="es-ES" altLang="en-US" sz="2400" dirty="0">
                <a:solidFill>
                  <a:srgbClr val="C00000"/>
                </a:solidFill>
                <a:latin typeface="Myriad Pro" pitchFamily="34" charset="0"/>
              </a:rPr>
              <a:t>Gregorio Santiago-Muñoz</a:t>
            </a:r>
          </a:p>
        </p:txBody>
      </p:sp>
      <p:sp>
        <p:nvSpPr>
          <p:cNvPr id="2051" name="Rectangle 126">
            <a:extLst>
              <a:ext uri="{FF2B5EF4-FFF2-40B4-BE49-F238E27FC236}">
                <a16:creationId xmlns:a16="http://schemas.microsoft.com/office/drawing/2014/main" id="{32AFB5F4-2774-4F2B-92FA-97E961CBB0EF}"/>
              </a:ext>
            </a:extLst>
          </p:cNvPr>
          <p:cNvSpPr>
            <a:spLocks noChangeArrowheads="1"/>
          </p:cNvSpPr>
          <p:nvPr/>
        </p:nvSpPr>
        <p:spPr bwMode="auto">
          <a:xfrm>
            <a:off x="250825" y="765175"/>
            <a:ext cx="60483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400" b="1" dirty="0">
                <a:latin typeface="Myriad Pro" pitchFamily="34" charset="0"/>
              </a:rPr>
              <a:t>Ribera del Duero</a:t>
            </a:r>
            <a:endParaRPr lang="es-ES" altLang="en-US" sz="4400" b="1" dirty="0">
              <a:latin typeface="Myriad Pro"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Clima, Suelos y Precipitación</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eaLnBrk="1" hangingPunct="1">
              <a:buFont typeface="Wingdings" pitchFamily="2" charset="2"/>
              <a:buChar char="v"/>
              <a:defRPr/>
            </a:pPr>
            <a:r>
              <a:rPr lang="es-ES" sz="2000" dirty="0">
                <a:solidFill>
                  <a:schemeClr val="tx1">
                    <a:lumMod val="75000"/>
                    <a:lumOff val="25000"/>
                  </a:schemeClr>
                </a:solidFill>
              </a:rPr>
              <a:t>Condiciones climáticas de la Ribera del Duero vienen determinadas por su elevada altitud y su continentalidad.</a:t>
            </a:r>
          </a:p>
          <a:p>
            <a:pPr lvl="1" eaLnBrk="1" hangingPunct="1">
              <a:buFont typeface="Wingdings" pitchFamily="2" charset="2"/>
              <a:buChar char="v"/>
              <a:defRPr/>
            </a:pPr>
            <a:r>
              <a:rPr lang="es-ES" sz="1600" dirty="0">
                <a:solidFill>
                  <a:schemeClr val="tx1">
                    <a:lumMod val="75000"/>
                    <a:lumOff val="25000"/>
                  </a:schemeClr>
                </a:solidFill>
              </a:rPr>
              <a:t>Temperaturas invernales rigurosas con frecuentes heladas.</a:t>
            </a:r>
          </a:p>
          <a:p>
            <a:pPr lvl="1" eaLnBrk="1" hangingPunct="1">
              <a:buFont typeface="Wingdings" pitchFamily="2" charset="2"/>
              <a:buChar char="v"/>
              <a:defRPr/>
            </a:pPr>
            <a:r>
              <a:rPr lang="en-US" sz="1600" dirty="0">
                <a:solidFill>
                  <a:schemeClr val="tx1">
                    <a:lumMod val="75000"/>
                    <a:lumOff val="25000"/>
                  </a:schemeClr>
                </a:solidFill>
              </a:rPr>
              <a:t>V</a:t>
            </a:r>
            <a:r>
              <a:rPr lang="tr-TR" sz="1600" dirty="0">
                <a:solidFill>
                  <a:schemeClr val="tx1">
                    <a:lumMod val="75000"/>
                    <a:lumOff val="25000"/>
                  </a:schemeClr>
                </a:solidFill>
              </a:rPr>
              <a:t>eranos frescos y secos</a:t>
            </a:r>
            <a:endParaRPr lang="en-US" sz="1600" dirty="0">
              <a:solidFill>
                <a:schemeClr val="tx1">
                  <a:lumMod val="75000"/>
                  <a:lumOff val="25000"/>
                </a:schemeClr>
              </a:solidFill>
            </a:endParaRPr>
          </a:p>
          <a:p>
            <a:pPr eaLnBrk="1" hangingPunct="1">
              <a:buFont typeface="Wingdings" pitchFamily="2" charset="2"/>
              <a:buChar char="v"/>
              <a:defRPr/>
            </a:pPr>
            <a:r>
              <a:rPr lang="es-ES" sz="2000" dirty="0">
                <a:solidFill>
                  <a:schemeClr val="tx1">
                    <a:lumMod val="75000"/>
                    <a:lumOff val="25000"/>
                  </a:schemeClr>
                </a:solidFill>
              </a:rPr>
              <a:t>Precipitaciones del sector central de la cuenca escasas e irregulares.</a:t>
            </a:r>
          </a:p>
          <a:p>
            <a:pPr eaLnBrk="1" hangingPunct="1">
              <a:buFont typeface="Wingdings" pitchFamily="2" charset="2"/>
              <a:buChar char="v"/>
              <a:defRPr/>
            </a:pPr>
            <a:r>
              <a:rPr lang="es-ES" sz="2000" dirty="0">
                <a:solidFill>
                  <a:schemeClr val="tx1">
                    <a:lumMod val="75000"/>
                    <a:lumOff val="25000"/>
                  </a:schemeClr>
                </a:solidFill>
              </a:rPr>
              <a:t>Entre 2,200 y 2,800 horas de sol anualmente.</a:t>
            </a:r>
          </a:p>
          <a:p>
            <a:pPr lvl="1" eaLnBrk="1" hangingPunct="1">
              <a:buFont typeface="Wingdings" pitchFamily="2" charset="2"/>
              <a:buChar char="v"/>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98835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Clima, Suelos y Precipitación</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lvl="1" eaLnBrk="1" hangingPunct="1">
              <a:buFont typeface="Wingdings" pitchFamily="2" charset="2"/>
              <a:buChar char="v"/>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3" name="Picture 2">
            <a:extLst>
              <a:ext uri="{FF2B5EF4-FFF2-40B4-BE49-F238E27FC236}">
                <a16:creationId xmlns:a16="http://schemas.microsoft.com/office/drawing/2014/main" id="{912F19BF-D078-41F4-AECF-DE12233B09A5}"/>
              </a:ext>
            </a:extLst>
          </p:cNvPr>
          <p:cNvPicPr>
            <a:picLocks noChangeAspect="1"/>
          </p:cNvPicPr>
          <p:nvPr/>
        </p:nvPicPr>
        <p:blipFill>
          <a:blip r:embed="rId4"/>
          <a:stretch>
            <a:fillRect/>
          </a:stretch>
        </p:blipFill>
        <p:spPr>
          <a:xfrm>
            <a:off x="512190" y="2105819"/>
            <a:ext cx="8234935" cy="4217083"/>
          </a:xfrm>
          <a:prstGeom prst="rect">
            <a:avLst/>
          </a:prstGeom>
        </p:spPr>
      </p:pic>
    </p:spTree>
    <p:extLst>
      <p:ext uri="{BB962C8B-B14F-4D97-AF65-F5344CB8AC3E}">
        <p14:creationId xmlns:p14="http://schemas.microsoft.com/office/powerpoint/2010/main" val="224135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Clima, Suelos y Precipitación</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eaLnBrk="1" hangingPunct="1">
              <a:buFont typeface="Wingdings" pitchFamily="2" charset="2"/>
              <a:buChar char="v"/>
              <a:defRPr/>
            </a:pPr>
            <a:r>
              <a:rPr lang="en-US" sz="2000" dirty="0">
                <a:solidFill>
                  <a:schemeClr val="tx1">
                    <a:lumMod val="75000"/>
                    <a:lumOff val="25000"/>
                  </a:schemeClr>
                </a:solidFill>
              </a:rPr>
              <a:t>SUELOS: </a:t>
            </a:r>
            <a:r>
              <a:rPr lang="es-ES" sz="2000" dirty="0">
                <a:solidFill>
                  <a:schemeClr val="tx1">
                    <a:lumMod val="75000"/>
                    <a:lumOff val="25000"/>
                  </a:schemeClr>
                </a:solidFill>
              </a:rPr>
              <a:t>formado por capas de arenas limosas o arcillosas, con alternancia de capas calizas y concreciones calcáreas</a:t>
            </a:r>
            <a:endParaRPr lang="en-US" sz="2000" dirty="0">
              <a:solidFill>
                <a:schemeClr val="tx1">
                  <a:lumMod val="75000"/>
                  <a:lumOff val="25000"/>
                </a:schemeClr>
              </a:solidFill>
            </a:endParaRPr>
          </a:p>
          <a:p>
            <a:pPr lvl="1" eaLnBrk="1" hangingPunct="1">
              <a:buFont typeface="Wingdings" pitchFamily="2" charset="2"/>
              <a:buChar char="v"/>
              <a:defRPr/>
            </a:pPr>
            <a:r>
              <a:rPr lang="en-US" sz="1600" dirty="0" err="1">
                <a:solidFill>
                  <a:schemeClr val="tx1">
                    <a:lumMod val="75000"/>
                    <a:lumOff val="25000"/>
                  </a:schemeClr>
                </a:solidFill>
              </a:rPr>
              <a:t>Arcilloso</a:t>
            </a: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2" name="Picture 1">
            <a:extLst>
              <a:ext uri="{FF2B5EF4-FFF2-40B4-BE49-F238E27FC236}">
                <a16:creationId xmlns:a16="http://schemas.microsoft.com/office/drawing/2014/main" id="{54FA1D49-F6B1-4ED2-9E28-FC8FE5487F58}"/>
              </a:ext>
            </a:extLst>
          </p:cNvPr>
          <p:cNvPicPr>
            <a:picLocks noChangeAspect="1"/>
          </p:cNvPicPr>
          <p:nvPr/>
        </p:nvPicPr>
        <p:blipFill>
          <a:blip r:embed="rId4"/>
          <a:stretch>
            <a:fillRect/>
          </a:stretch>
        </p:blipFill>
        <p:spPr>
          <a:xfrm>
            <a:off x="2046032" y="3429000"/>
            <a:ext cx="4763011" cy="3172716"/>
          </a:xfrm>
          <a:prstGeom prst="rect">
            <a:avLst/>
          </a:prstGeom>
        </p:spPr>
      </p:pic>
    </p:spTree>
    <p:extLst>
      <p:ext uri="{BB962C8B-B14F-4D97-AF65-F5344CB8AC3E}">
        <p14:creationId xmlns:p14="http://schemas.microsoft.com/office/powerpoint/2010/main" val="2109184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Clima, Suelos y Precipitación</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eaLnBrk="1" hangingPunct="1">
              <a:buFont typeface="Wingdings" pitchFamily="2" charset="2"/>
              <a:buChar char="v"/>
              <a:defRPr/>
            </a:pPr>
            <a:r>
              <a:rPr lang="en-US" sz="2000" dirty="0">
                <a:solidFill>
                  <a:schemeClr val="tx1">
                    <a:lumMod val="75000"/>
                    <a:lumOff val="25000"/>
                  </a:schemeClr>
                </a:solidFill>
              </a:rPr>
              <a:t>SUELOS</a:t>
            </a:r>
          </a:p>
          <a:p>
            <a:pPr lvl="1" eaLnBrk="1" hangingPunct="1">
              <a:buFont typeface="Wingdings" pitchFamily="2" charset="2"/>
              <a:buChar char="v"/>
              <a:defRPr/>
            </a:pPr>
            <a:r>
              <a:rPr lang="en-US" sz="1600" dirty="0" err="1">
                <a:solidFill>
                  <a:schemeClr val="tx1">
                    <a:lumMod val="75000"/>
                    <a:lumOff val="25000"/>
                  </a:schemeClr>
                </a:solidFill>
              </a:rPr>
              <a:t>Calizos</a:t>
            </a: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3" name="Picture 2">
            <a:extLst>
              <a:ext uri="{FF2B5EF4-FFF2-40B4-BE49-F238E27FC236}">
                <a16:creationId xmlns:a16="http://schemas.microsoft.com/office/drawing/2014/main" id="{86810CB3-4558-4EFF-BEB1-DE03103A4AC6}"/>
              </a:ext>
            </a:extLst>
          </p:cNvPr>
          <p:cNvPicPr>
            <a:picLocks noChangeAspect="1"/>
          </p:cNvPicPr>
          <p:nvPr/>
        </p:nvPicPr>
        <p:blipFill>
          <a:blip r:embed="rId4"/>
          <a:stretch>
            <a:fillRect/>
          </a:stretch>
        </p:blipFill>
        <p:spPr>
          <a:xfrm>
            <a:off x="2051274" y="3212976"/>
            <a:ext cx="4752528" cy="3168352"/>
          </a:xfrm>
          <a:prstGeom prst="rect">
            <a:avLst/>
          </a:prstGeom>
        </p:spPr>
      </p:pic>
    </p:spTree>
    <p:extLst>
      <p:ext uri="{BB962C8B-B14F-4D97-AF65-F5344CB8AC3E}">
        <p14:creationId xmlns:p14="http://schemas.microsoft.com/office/powerpoint/2010/main" val="2224945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Clima, Suelos y Precipitación</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eaLnBrk="1" hangingPunct="1">
              <a:buFont typeface="Wingdings" pitchFamily="2" charset="2"/>
              <a:buChar char="v"/>
              <a:defRPr/>
            </a:pPr>
            <a:r>
              <a:rPr lang="en-US" sz="2000" dirty="0">
                <a:solidFill>
                  <a:schemeClr val="tx1">
                    <a:lumMod val="75000"/>
                    <a:lumOff val="25000"/>
                  </a:schemeClr>
                </a:solidFill>
              </a:rPr>
              <a:t>SUELOS</a:t>
            </a:r>
          </a:p>
          <a:p>
            <a:pPr lvl="1" eaLnBrk="1" hangingPunct="1">
              <a:buFont typeface="Wingdings" pitchFamily="2" charset="2"/>
              <a:buChar char="v"/>
              <a:defRPr/>
            </a:pPr>
            <a:r>
              <a:rPr lang="en-US" sz="1600" dirty="0" err="1">
                <a:solidFill>
                  <a:schemeClr val="tx1">
                    <a:lumMod val="75000"/>
                    <a:lumOff val="25000"/>
                  </a:schemeClr>
                </a:solidFill>
              </a:rPr>
              <a:t>Pedrogosos</a:t>
            </a: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2" name="Picture 1">
            <a:extLst>
              <a:ext uri="{FF2B5EF4-FFF2-40B4-BE49-F238E27FC236}">
                <a16:creationId xmlns:a16="http://schemas.microsoft.com/office/drawing/2014/main" id="{9D88B987-737D-4C12-9860-5B4282139EC6}"/>
              </a:ext>
            </a:extLst>
          </p:cNvPr>
          <p:cNvPicPr>
            <a:picLocks noChangeAspect="1"/>
          </p:cNvPicPr>
          <p:nvPr/>
        </p:nvPicPr>
        <p:blipFill>
          <a:blip r:embed="rId4"/>
          <a:stretch>
            <a:fillRect/>
          </a:stretch>
        </p:blipFill>
        <p:spPr>
          <a:xfrm>
            <a:off x="2193118" y="3089730"/>
            <a:ext cx="4822100" cy="3219590"/>
          </a:xfrm>
          <a:prstGeom prst="rect">
            <a:avLst/>
          </a:prstGeom>
        </p:spPr>
      </p:pic>
    </p:spTree>
    <p:extLst>
      <p:ext uri="{BB962C8B-B14F-4D97-AF65-F5344CB8AC3E}">
        <p14:creationId xmlns:p14="http://schemas.microsoft.com/office/powerpoint/2010/main" val="3850595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Métodos de Cultivo: Espaldera</a:t>
            </a: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3" name="Picture 2">
            <a:extLst>
              <a:ext uri="{FF2B5EF4-FFF2-40B4-BE49-F238E27FC236}">
                <a16:creationId xmlns:a16="http://schemas.microsoft.com/office/drawing/2014/main" id="{AD017030-5DBE-42B8-B8EE-0DCDF33D1474}"/>
              </a:ext>
            </a:extLst>
          </p:cNvPr>
          <p:cNvPicPr>
            <a:picLocks noChangeAspect="1"/>
          </p:cNvPicPr>
          <p:nvPr/>
        </p:nvPicPr>
        <p:blipFill>
          <a:blip r:embed="rId4"/>
          <a:stretch>
            <a:fillRect/>
          </a:stretch>
        </p:blipFill>
        <p:spPr>
          <a:xfrm>
            <a:off x="1241425" y="2191566"/>
            <a:ext cx="6372225" cy="4248150"/>
          </a:xfrm>
          <a:prstGeom prst="rect">
            <a:avLst/>
          </a:prstGeom>
        </p:spPr>
      </p:pic>
    </p:spTree>
    <p:extLst>
      <p:ext uri="{BB962C8B-B14F-4D97-AF65-F5344CB8AC3E}">
        <p14:creationId xmlns:p14="http://schemas.microsoft.com/office/powerpoint/2010/main" val="646186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Métodos de Cultivo:</a:t>
            </a:r>
            <a:br>
              <a:rPr lang="es-PR" sz="3200" dirty="0">
                <a:solidFill>
                  <a:schemeClr val="tx1">
                    <a:lumMod val="75000"/>
                    <a:lumOff val="25000"/>
                  </a:schemeClr>
                </a:solidFill>
              </a:rPr>
            </a:br>
            <a:r>
              <a:rPr lang="es-PR" sz="3200" dirty="0" err="1">
                <a:solidFill>
                  <a:schemeClr val="tx1">
                    <a:lumMod val="75000"/>
                    <a:lumOff val="25000"/>
                  </a:schemeClr>
                </a:solidFill>
              </a:rPr>
              <a:t>Royat</a:t>
            </a:r>
            <a:r>
              <a:rPr lang="es-PR" sz="3200" dirty="0">
                <a:solidFill>
                  <a:schemeClr val="tx1">
                    <a:lumMod val="75000"/>
                    <a:lumOff val="25000"/>
                  </a:schemeClr>
                </a:solidFill>
              </a:rPr>
              <a:t> Doble</a:t>
            </a: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5" name="Picture 4">
            <a:extLst>
              <a:ext uri="{FF2B5EF4-FFF2-40B4-BE49-F238E27FC236}">
                <a16:creationId xmlns:a16="http://schemas.microsoft.com/office/drawing/2014/main" id="{A6929715-C440-4B9F-89D4-D9D72BA85C9D}"/>
              </a:ext>
            </a:extLst>
          </p:cNvPr>
          <p:cNvPicPr>
            <a:picLocks noChangeAspect="1"/>
          </p:cNvPicPr>
          <p:nvPr/>
        </p:nvPicPr>
        <p:blipFill>
          <a:blip r:embed="rId4"/>
          <a:stretch>
            <a:fillRect/>
          </a:stretch>
        </p:blipFill>
        <p:spPr>
          <a:xfrm>
            <a:off x="1043608" y="2420937"/>
            <a:ext cx="6588224" cy="4394294"/>
          </a:xfrm>
          <a:prstGeom prst="rect">
            <a:avLst/>
          </a:prstGeom>
        </p:spPr>
      </p:pic>
    </p:spTree>
    <p:extLst>
      <p:ext uri="{BB962C8B-B14F-4D97-AF65-F5344CB8AC3E}">
        <p14:creationId xmlns:p14="http://schemas.microsoft.com/office/powerpoint/2010/main" val="3798837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Métodos de Cultivo:</a:t>
            </a:r>
            <a:br>
              <a:rPr lang="es-PR" sz="3200" dirty="0">
                <a:solidFill>
                  <a:schemeClr val="tx1">
                    <a:lumMod val="75000"/>
                    <a:lumOff val="25000"/>
                  </a:schemeClr>
                </a:solidFill>
              </a:rPr>
            </a:br>
            <a:r>
              <a:rPr lang="es-PR" sz="3200" dirty="0">
                <a:solidFill>
                  <a:schemeClr val="tx1">
                    <a:lumMod val="75000"/>
                    <a:lumOff val="25000"/>
                  </a:schemeClr>
                </a:solidFill>
              </a:rPr>
              <a:t>Cepa en Vaso</a:t>
            </a: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3" name="Picture 2">
            <a:extLst>
              <a:ext uri="{FF2B5EF4-FFF2-40B4-BE49-F238E27FC236}">
                <a16:creationId xmlns:a16="http://schemas.microsoft.com/office/drawing/2014/main" id="{905621F3-C6F5-45F3-A50D-5A595ADBE13F}"/>
              </a:ext>
            </a:extLst>
          </p:cNvPr>
          <p:cNvPicPr>
            <a:picLocks noChangeAspect="1"/>
          </p:cNvPicPr>
          <p:nvPr/>
        </p:nvPicPr>
        <p:blipFill>
          <a:blip r:embed="rId4"/>
          <a:stretch>
            <a:fillRect/>
          </a:stretch>
        </p:blipFill>
        <p:spPr>
          <a:xfrm>
            <a:off x="641414" y="2168435"/>
            <a:ext cx="7861172" cy="4418806"/>
          </a:xfrm>
          <a:prstGeom prst="rect">
            <a:avLst/>
          </a:prstGeom>
        </p:spPr>
      </p:pic>
    </p:spTree>
    <p:extLst>
      <p:ext uri="{BB962C8B-B14F-4D97-AF65-F5344CB8AC3E}">
        <p14:creationId xmlns:p14="http://schemas.microsoft.com/office/powerpoint/2010/main" val="1805797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Métodos de Cultivo:</a:t>
            </a:r>
            <a:br>
              <a:rPr lang="es-PR" sz="3200" dirty="0">
                <a:solidFill>
                  <a:schemeClr val="tx1">
                    <a:lumMod val="75000"/>
                    <a:lumOff val="25000"/>
                  </a:schemeClr>
                </a:solidFill>
              </a:rPr>
            </a:br>
            <a:r>
              <a:rPr lang="es-PR" sz="3200" dirty="0">
                <a:solidFill>
                  <a:schemeClr val="tx1">
                    <a:lumMod val="75000"/>
                    <a:lumOff val="25000"/>
                  </a:schemeClr>
                </a:solidFill>
              </a:rPr>
              <a:t>Cepa en Vaso</a:t>
            </a: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2" name="Picture 1">
            <a:extLst>
              <a:ext uri="{FF2B5EF4-FFF2-40B4-BE49-F238E27FC236}">
                <a16:creationId xmlns:a16="http://schemas.microsoft.com/office/drawing/2014/main" id="{1E4EF180-7681-4A76-B542-F6A356FC31C8}"/>
              </a:ext>
            </a:extLst>
          </p:cNvPr>
          <p:cNvPicPr>
            <a:picLocks noChangeAspect="1"/>
          </p:cNvPicPr>
          <p:nvPr/>
        </p:nvPicPr>
        <p:blipFill>
          <a:blip r:embed="rId4"/>
          <a:stretch>
            <a:fillRect/>
          </a:stretch>
        </p:blipFill>
        <p:spPr>
          <a:xfrm>
            <a:off x="1060899" y="2105472"/>
            <a:ext cx="7022202" cy="4663181"/>
          </a:xfrm>
          <a:prstGeom prst="rect">
            <a:avLst/>
          </a:prstGeom>
        </p:spPr>
      </p:pic>
    </p:spTree>
    <p:extLst>
      <p:ext uri="{BB962C8B-B14F-4D97-AF65-F5344CB8AC3E}">
        <p14:creationId xmlns:p14="http://schemas.microsoft.com/office/powerpoint/2010/main" val="1626719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Regiones Vitivinícolas</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2" name="Picture 1">
            <a:extLst>
              <a:ext uri="{FF2B5EF4-FFF2-40B4-BE49-F238E27FC236}">
                <a16:creationId xmlns:a16="http://schemas.microsoft.com/office/drawing/2014/main" id="{15568BA9-C5E1-4DE6-BC7F-351823D77CAD}"/>
              </a:ext>
            </a:extLst>
          </p:cNvPr>
          <p:cNvPicPr>
            <a:picLocks noChangeAspect="1"/>
          </p:cNvPicPr>
          <p:nvPr/>
        </p:nvPicPr>
        <p:blipFill>
          <a:blip r:embed="rId4"/>
          <a:stretch>
            <a:fillRect/>
          </a:stretch>
        </p:blipFill>
        <p:spPr>
          <a:xfrm>
            <a:off x="829123" y="2151530"/>
            <a:ext cx="7485753" cy="4304308"/>
          </a:xfrm>
          <a:prstGeom prst="rect">
            <a:avLst/>
          </a:prstGeom>
        </p:spPr>
      </p:pic>
    </p:spTree>
    <p:extLst>
      <p:ext uri="{BB962C8B-B14F-4D97-AF65-F5344CB8AC3E}">
        <p14:creationId xmlns:p14="http://schemas.microsoft.com/office/powerpoint/2010/main" val="383340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8C09911-E126-4A93-A761-1615B68F54EC}"/>
              </a:ext>
            </a:extLst>
          </p:cNvPr>
          <p:cNvSpPr>
            <a:spLocks noGrp="1" noChangeArrowheads="1"/>
          </p:cNvSpPr>
          <p:nvPr>
            <p:ph type="title"/>
          </p:nvPr>
        </p:nvSpPr>
        <p:spPr>
          <a:xfrm>
            <a:off x="2195513" y="1196975"/>
            <a:ext cx="3476625" cy="981075"/>
          </a:xfrm>
        </p:spPr>
        <p:txBody>
          <a:bodyPr/>
          <a:lstStyle/>
          <a:p>
            <a:pPr eaLnBrk="1" hangingPunct="1">
              <a:defRPr/>
            </a:pPr>
            <a:r>
              <a:rPr lang="es-PR" dirty="0">
                <a:solidFill>
                  <a:schemeClr val="tx1">
                    <a:lumMod val="75000"/>
                    <a:lumOff val="25000"/>
                  </a:schemeClr>
                </a:solidFill>
              </a:rPr>
              <a:t>Contenido</a:t>
            </a:r>
          </a:p>
        </p:txBody>
      </p:sp>
      <p:sp>
        <p:nvSpPr>
          <p:cNvPr id="5" name="Rectangle 3">
            <a:extLst>
              <a:ext uri="{FF2B5EF4-FFF2-40B4-BE49-F238E27FC236}">
                <a16:creationId xmlns:a16="http://schemas.microsoft.com/office/drawing/2014/main" id="{E02E07E0-C2A2-4BF3-B03D-5A868F6B8257}"/>
              </a:ext>
            </a:extLst>
          </p:cNvPr>
          <p:cNvSpPr txBox="1">
            <a:spLocks noChangeArrowheads="1"/>
          </p:cNvSpPr>
          <p:nvPr/>
        </p:nvSpPr>
        <p:spPr bwMode="auto">
          <a:xfrm>
            <a:off x="2987675" y="2852738"/>
            <a:ext cx="5040313" cy="3384574"/>
          </a:xfrm>
          <a:prstGeom prst="rect">
            <a:avLst/>
          </a:prstGeom>
          <a:noFill/>
          <a:ln w="9525">
            <a:noFill/>
            <a:miter lim="800000"/>
            <a:headEnd/>
            <a:tailEnd/>
          </a:ln>
        </p:spPr>
        <p:txBody>
          <a:bodyPr/>
          <a:lstStyle/>
          <a:p>
            <a:pPr marL="285750" indent="-285750">
              <a:buFont typeface="Arial" panose="020B0604020202020204" pitchFamily="34" charset="0"/>
              <a:buChar char="•"/>
            </a:pPr>
            <a:r>
              <a:rPr lang="es-PR" dirty="0"/>
              <a:t>Historia</a:t>
            </a:r>
          </a:p>
          <a:p>
            <a:pPr marL="285750" indent="-285750">
              <a:buFont typeface="Arial" panose="020B0604020202020204" pitchFamily="34" charset="0"/>
              <a:buChar char="•"/>
            </a:pPr>
            <a:r>
              <a:rPr lang="es-PR" dirty="0"/>
              <a:t>Geografía, Topografía </a:t>
            </a:r>
          </a:p>
          <a:p>
            <a:pPr marL="285750" indent="-285750">
              <a:buFont typeface="Arial" panose="020B0604020202020204" pitchFamily="34" charset="0"/>
              <a:buChar char="•"/>
            </a:pPr>
            <a:r>
              <a:rPr lang="es-PR" dirty="0"/>
              <a:t>Clima, Suelos y Precipitación</a:t>
            </a:r>
          </a:p>
          <a:p>
            <a:pPr marL="285750" indent="-285750">
              <a:buFont typeface="Arial" panose="020B0604020202020204" pitchFamily="34" charset="0"/>
              <a:buChar char="•"/>
            </a:pPr>
            <a:r>
              <a:rPr lang="es-PR" dirty="0"/>
              <a:t>Métodos de Cultivo</a:t>
            </a:r>
          </a:p>
          <a:p>
            <a:pPr marL="285750" indent="-285750">
              <a:buFont typeface="Arial" panose="020B0604020202020204" pitchFamily="34" charset="0"/>
              <a:buChar char="•"/>
            </a:pPr>
            <a:r>
              <a:rPr lang="es-PR"/>
              <a:t>Regiones vinícolas y uvas</a:t>
            </a:r>
            <a:endParaRPr lang="es-PR" dirty="0"/>
          </a:p>
          <a:p>
            <a:pPr marL="285750" indent="-285750">
              <a:buFont typeface="Arial" panose="020B0604020202020204" pitchFamily="34" charset="0"/>
              <a:buChar char="•"/>
            </a:pPr>
            <a:r>
              <a:rPr lang="es-PR" dirty="0"/>
              <a:t>Algunos Vinos…</a:t>
            </a:r>
          </a:p>
          <a:p>
            <a:pPr marL="285750" indent="-285750">
              <a:buFont typeface="Arial" panose="020B0604020202020204" pitchFamily="34" charset="0"/>
              <a:buChar char="•"/>
            </a:pPr>
            <a:r>
              <a:rPr lang="es-PR" dirty="0"/>
              <a:t>Normativa y Reglamentación</a:t>
            </a:r>
          </a:p>
          <a:p>
            <a:pPr marL="342900" indent="-342900">
              <a:spcBef>
                <a:spcPct val="20000"/>
              </a:spcBef>
              <a:buFont typeface="Wingdings" pitchFamily="2" charset="2"/>
              <a:buChar char="ü"/>
              <a:defRPr/>
            </a:pPr>
            <a:endParaRPr lang="tr-TR" sz="1600" kern="0" dirty="0">
              <a:solidFill>
                <a:schemeClr val="tx1">
                  <a:lumMod val="75000"/>
                  <a:lumOff val="25000"/>
                </a:schemeClr>
              </a:solidFill>
              <a:latin typeface="+mn-lt"/>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Regiones Vitivinícolas</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105819"/>
            <a:ext cx="9001695" cy="4635549"/>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3" name="TextBox 2">
            <a:extLst>
              <a:ext uri="{FF2B5EF4-FFF2-40B4-BE49-F238E27FC236}">
                <a16:creationId xmlns:a16="http://schemas.microsoft.com/office/drawing/2014/main" id="{02DF45D8-4A34-471D-A537-11F0E5CED47B}"/>
              </a:ext>
            </a:extLst>
          </p:cNvPr>
          <p:cNvSpPr txBox="1"/>
          <p:nvPr/>
        </p:nvSpPr>
        <p:spPr>
          <a:xfrm>
            <a:off x="250824" y="2636912"/>
            <a:ext cx="8642352" cy="4247317"/>
          </a:xfrm>
          <a:prstGeom prst="rect">
            <a:avLst/>
          </a:prstGeom>
          <a:noFill/>
        </p:spPr>
        <p:txBody>
          <a:bodyPr wrap="square" rtlCol="0">
            <a:spAutoFit/>
          </a:bodyPr>
          <a:lstStyle/>
          <a:p>
            <a:pPr algn="just"/>
            <a:r>
              <a:rPr lang="es-ES" dirty="0"/>
              <a:t>Al año 2018, la región de Ribera del Duero comprendía unas 23.353 ha sembradas de vid, donde 8,220 viticultores​ y 288 bodegas elaboran el vino de la DO Ribera del Duero.</a:t>
            </a:r>
          </a:p>
          <a:p>
            <a:pPr algn="just"/>
            <a:endParaRPr lang="es-ES" dirty="0"/>
          </a:p>
          <a:p>
            <a:pPr algn="just"/>
            <a:r>
              <a:rPr lang="es-ES" dirty="0"/>
              <a:t>En 2018 la vendimia se inició el 19 de septiembre y alcanzó los 125.438.801 kilos de uva recogida.</a:t>
            </a:r>
          </a:p>
          <a:p>
            <a:pPr algn="just"/>
            <a:endParaRPr lang="es-ES" dirty="0"/>
          </a:p>
          <a:p>
            <a:pPr algn="just"/>
            <a:r>
              <a:rPr lang="es-ES" dirty="0"/>
              <a:t>Los vinos de la D.O. Ribera del Duero son fundamentalmente tintos, aunque también existen rosados. Los vinos blancos se permiten en la DO desde 2018, con la variedad Albillo Mayor.</a:t>
            </a:r>
          </a:p>
          <a:p>
            <a:pPr algn="just"/>
            <a:endParaRPr lang="es-ES" dirty="0"/>
          </a:p>
          <a:p>
            <a:pPr algn="just"/>
            <a:r>
              <a:rPr lang="es-ES" dirty="0"/>
              <a:t>La variedad de uva más característica es la denominada genéricamente Tinta del país, conocida en el mundo del vino como Tempranillo, la cual constituye más del 90% de la producción. </a:t>
            </a:r>
          </a:p>
          <a:p>
            <a:endParaRPr lang="en-US" dirty="0"/>
          </a:p>
        </p:txBody>
      </p:sp>
    </p:spTree>
    <p:extLst>
      <p:ext uri="{BB962C8B-B14F-4D97-AF65-F5344CB8AC3E}">
        <p14:creationId xmlns:p14="http://schemas.microsoft.com/office/powerpoint/2010/main" val="3737561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Uvas</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105819"/>
            <a:ext cx="9001695" cy="4635549"/>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3" name="TextBox 2">
            <a:extLst>
              <a:ext uri="{FF2B5EF4-FFF2-40B4-BE49-F238E27FC236}">
                <a16:creationId xmlns:a16="http://schemas.microsoft.com/office/drawing/2014/main" id="{02DF45D8-4A34-471D-A537-11F0E5CED47B}"/>
              </a:ext>
            </a:extLst>
          </p:cNvPr>
          <p:cNvSpPr txBox="1"/>
          <p:nvPr/>
        </p:nvSpPr>
        <p:spPr>
          <a:xfrm>
            <a:off x="250824" y="2636912"/>
            <a:ext cx="8642352" cy="2862322"/>
          </a:xfrm>
          <a:prstGeom prst="rect">
            <a:avLst/>
          </a:prstGeom>
          <a:noFill/>
        </p:spPr>
        <p:txBody>
          <a:bodyPr wrap="square" rtlCol="0">
            <a:spAutoFit/>
          </a:bodyPr>
          <a:lstStyle/>
          <a:p>
            <a:pPr algn="just"/>
            <a:r>
              <a:rPr lang="es-ES" dirty="0"/>
              <a:t>Las uvas permitidas en la denominación de origen Ribera de Duero son:</a:t>
            </a:r>
          </a:p>
          <a:p>
            <a:pPr marL="285750" indent="-285750" algn="just">
              <a:buFont typeface="Wingdings" panose="05000000000000000000" pitchFamily="2" charset="2"/>
              <a:buChar char="v"/>
            </a:pPr>
            <a:r>
              <a:rPr lang="es-ES" dirty="0"/>
              <a:t>Tintas</a:t>
            </a:r>
          </a:p>
          <a:p>
            <a:pPr marL="742950" lvl="1" indent="-285750" algn="just">
              <a:buFont typeface="Wingdings" panose="05000000000000000000" pitchFamily="2" charset="2"/>
              <a:buChar char="v"/>
            </a:pPr>
            <a:r>
              <a:rPr lang="es-ES" dirty="0"/>
              <a:t>Tempranillo</a:t>
            </a:r>
          </a:p>
          <a:p>
            <a:pPr marL="742950" lvl="1" indent="-285750" algn="just">
              <a:buFont typeface="Wingdings" panose="05000000000000000000" pitchFamily="2" charset="2"/>
              <a:buChar char="v"/>
            </a:pPr>
            <a:r>
              <a:rPr lang="es-ES" dirty="0"/>
              <a:t>Garnacha Tinta</a:t>
            </a:r>
          </a:p>
          <a:p>
            <a:pPr marL="742950" lvl="1" indent="-285750" algn="just">
              <a:buFont typeface="Wingdings" panose="05000000000000000000" pitchFamily="2" charset="2"/>
              <a:buChar char="v"/>
            </a:pPr>
            <a:r>
              <a:rPr lang="es-ES" dirty="0"/>
              <a:t>Cabernet Sauvignon</a:t>
            </a:r>
          </a:p>
          <a:p>
            <a:pPr marL="742950" lvl="1" indent="-285750" algn="just">
              <a:buFont typeface="Wingdings" panose="05000000000000000000" pitchFamily="2" charset="2"/>
              <a:buChar char="v"/>
            </a:pPr>
            <a:r>
              <a:rPr lang="es-ES" dirty="0"/>
              <a:t>Merlot</a:t>
            </a:r>
          </a:p>
          <a:p>
            <a:pPr marL="742950" lvl="1" indent="-285750" algn="just">
              <a:buFont typeface="Wingdings" panose="05000000000000000000" pitchFamily="2" charset="2"/>
              <a:buChar char="v"/>
            </a:pPr>
            <a:r>
              <a:rPr lang="es-ES" dirty="0"/>
              <a:t>Malbec</a:t>
            </a:r>
          </a:p>
          <a:p>
            <a:pPr marL="285750" indent="-285750" algn="just">
              <a:buFont typeface="Wingdings" panose="05000000000000000000" pitchFamily="2" charset="2"/>
              <a:buChar char="v"/>
            </a:pPr>
            <a:r>
              <a:rPr lang="es-ES" dirty="0"/>
              <a:t>Blancas</a:t>
            </a:r>
          </a:p>
          <a:p>
            <a:pPr marL="742950" lvl="1" indent="-285750" algn="just">
              <a:buFont typeface="Wingdings" panose="05000000000000000000" pitchFamily="2" charset="2"/>
              <a:buChar char="v"/>
            </a:pPr>
            <a:r>
              <a:rPr lang="es-ES" dirty="0"/>
              <a:t>Albillo Mayor</a:t>
            </a:r>
          </a:p>
          <a:p>
            <a:pPr algn="just"/>
            <a:endParaRPr lang="es-ES" dirty="0"/>
          </a:p>
        </p:txBody>
      </p:sp>
    </p:spTree>
    <p:extLst>
      <p:ext uri="{BB962C8B-B14F-4D97-AF65-F5344CB8AC3E}">
        <p14:creationId xmlns:p14="http://schemas.microsoft.com/office/powerpoint/2010/main" val="3482355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Uvas</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105819"/>
            <a:ext cx="9001695" cy="4635549"/>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2" name="TextBox 1">
            <a:extLst>
              <a:ext uri="{FF2B5EF4-FFF2-40B4-BE49-F238E27FC236}">
                <a16:creationId xmlns:a16="http://schemas.microsoft.com/office/drawing/2014/main" id="{4D23BD6B-8676-4E19-93BA-C7BCA74280AB}"/>
              </a:ext>
            </a:extLst>
          </p:cNvPr>
          <p:cNvSpPr txBox="1"/>
          <p:nvPr/>
        </p:nvSpPr>
        <p:spPr>
          <a:xfrm>
            <a:off x="250824" y="2420888"/>
            <a:ext cx="4321176" cy="3970318"/>
          </a:xfrm>
          <a:prstGeom prst="rect">
            <a:avLst/>
          </a:prstGeom>
          <a:noFill/>
        </p:spPr>
        <p:txBody>
          <a:bodyPr wrap="square" rtlCol="0">
            <a:spAutoFit/>
          </a:bodyPr>
          <a:lstStyle/>
          <a:p>
            <a:r>
              <a:rPr lang="es-ES" dirty="0"/>
              <a:t>Tempranillo</a:t>
            </a:r>
          </a:p>
          <a:p>
            <a:r>
              <a:rPr lang="es-ES" dirty="0"/>
              <a:t>La variedad mejorante española, siendo de las uvas más cultivadas en España, de ciclo corto, es decir, que desde que cambia de color o envera, hasta la recolección, el periodo es relativamente corto.</a:t>
            </a:r>
          </a:p>
          <a:p>
            <a:endParaRPr lang="es-ES" dirty="0"/>
          </a:p>
          <a:p>
            <a:r>
              <a:rPr lang="es-ES" dirty="0"/>
              <a:t>Se caracteriza por vinos de cuerpo medio, aromas a fruta roja madura y vallas del bosque. Con tanino muy elegante y buenas características para la maduración.</a:t>
            </a:r>
          </a:p>
          <a:p>
            <a:endParaRPr lang="es-ES" dirty="0"/>
          </a:p>
        </p:txBody>
      </p:sp>
      <p:pic>
        <p:nvPicPr>
          <p:cNvPr id="5" name="Picture 4">
            <a:extLst>
              <a:ext uri="{FF2B5EF4-FFF2-40B4-BE49-F238E27FC236}">
                <a16:creationId xmlns:a16="http://schemas.microsoft.com/office/drawing/2014/main" id="{B58F8A17-1A88-4DAD-AC8D-B8CF513791DD}"/>
              </a:ext>
            </a:extLst>
          </p:cNvPr>
          <p:cNvPicPr>
            <a:picLocks noChangeAspect="1"/>
          </p:cNvPicPr>
          <p:nvPr/>
        </p:nvPicPr>
        <p:blipFill>
          <a:blip r:embed="rId4"/>
          <a:stretch>
            <a:fillRect/>
          </a:stretch>
        </p:blipFill>
        <p:spPr>
          <a:xfrm>
            <a:off x="4335347" y="2328885"/>
            <a:ext cx="4838288" cy="4244112"/>
          </a:xfrm>
          <a:prstGeom prst="rect">
            <a:avLst/>
          </a:prstGeom>
        </p:spPr>
      </p:pic>
    </p:spTree>
    <p:extLst>
      <p:ext uri="{BB962C8B-B14F-4D97-AF65-F5344CB8AC3E}">
        <p14:creationId xmlns:p14="http://schemas.microsoft.com/office/powerpoint/2010/main" val="228147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Uvas</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105819"/>
            <a:ext cx="9001695" cy="4635549"/>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2" name="TextBox 1">
            <a:extLst>
              <a:ext uri="{FF2B5EF4-FFF2-40B4-BE49-F238E27FC236}">
                <a16:creationId xmlns:a16="http://schemas.microsoft.com/office/drawing/2014/main" id="{4D23BD6B-8676-4E19-93BA-C7BCA74280AB}"/>
              </a:ext>
            </a:extLst>
          </p:cNvPr>
          <p:cNvSpPr txBox="1"/>
          <p:nvPr/>
        </p:nvSpPr>
        <p:spPr>
          <a:xfrm>
            <a:off x="162738" y="2100192"/>
            <a:ext cx="8441709" cy="1477328"/>
          </a:xfrm>
          <a:prstGeom prst="rect">
            <a:avLst/>
          </a:prstGeom>
          <a:noFill/>
        </p:spPr>
        <p:txBody>
          <a:bodyPr wrap="square" rtlCol="0">
            <a:spAutoFit/>
          </a:bodyPr>
          <a:lstStyle/>
          <a:p>
            <a:r>
              <a:rPr lang="es-ES" dirty="0"/>
              <a:t>Garnacha Tinta</a:t>
            </a:r>
          </a:p>
          <a:p>
            <a:r>
              <a:rPr lang="es-ES" dirty="0"/>
              <a:t>Otra de las variedades típicas de la geografía española, con presencia en toda la península y las islas, que produce vinos muy elegantes de color medio y muy frutales. Ideal para dar finura a los vinos en las mezclas.</a:t>
            </a:r>
          </a:p>
          <a:p>
            <a:endParaRPr lang="es-ES" dirty="0"/>
          </a:p>
        </p:txBody>
      </p:sp>
      <p:pic>
        <p:nvPicPr>
          <p:cNvPr id="3" name="Picture 2">
            <a:extLst>
              <a:ext uri="{FF2B5EF4-FFF2-40B4-BE49-F238E27FC236}">
                <a16:creationId xmlns:a16="http://schemas.microsoft.com/office/drawing/2014/main" id="{4E26923F-1C10-4C36-A5BC-CD535C3A3094}"/>
              </a:ext>
            </a:extLst>
          </p:cNvPr>
          <p:cNvPicPr>
            <a:picLocks noChangeAspect="1"/>
          </p:cNvPicPr>
          <p:nvPr/>
        </p:nvPicPr>
        <p:blipFill>
          <a:blip r:embed="rId4"/>
          <a:stretch>
            <a:fillRect/>
          </a:stretch>
        </p:blipFill>
        <p:spPr>
          <a:xfrm>
            <a:off x="1763687" y="3284984"/>
            <a:ext cx="4999809" cy="3327146"/>
          </a:xfrm>
          <a:prstGeom prst="rect">
            <a:avLst/>
          </a:prstGeom>
        </p:spPr>
      </p:pic>
    </p:spTree>
    <p:extLst>
      <p:ext uri="{BB962C8B-B14F-4D97-AF65-F5344CB8AC3E}">
        <p14:creationId xmlns:p14="http://schemas.microsoft.com/office/powerpoint/2010/main" val="1664495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Uvas</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105819"/>
            <a:ext cx="9001695" cy="4635549"/>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2" name="TextBox 1">
            <a:extLst>
              <a:ext uri="{FF2B5EF4-FFF2-40B4-BE49-F238E27FC236}">
                <a16:creationId xmlns:a16="http://schemas.microsoft.com/office/drawing/2014/main" id="{4D23BD6B-8676-4E19-93BA-C7BCA74280AB}"/>
              </a:ext>
            </a:extLst>
          </p:cNvPr>
          <p:cNvSpPr txBox="1"/>
          <p:nvPr/>
        </p:nvSpPr>
        <p:spPr>
          <a:xfrm>
            <a:off x="250824" y="2420888"/>
            <a:ext cx="4321176" cy="4247317"/>
          </a:xfrm>
          <a:prstGeom prst="rect">
            <a:avLst/>
          </a:prstGeom>
          <a:noFill/>
        </p:spPr>
        <p:txBody>
          <a:bodyPr wrap="square" rtlCol="0">
            <a:spAutoFit/>
          </a:bodyPr>
          <a:lstStyle/>
          <a:p>
            <a:r>
              <a:rPr lang="es-ES" dirty="0"/>
              <a:t>Cabernet Sauvignon</a:t>
            </a:r>
          </a:p>
          <a:p>
            <a:r>
              <a:rPr lang="es-ES" dirty="0"/>
              <a:t>La variedad más plantada en el mundo, usada en muchos países y de origen francés, proviene de una mezcla del Cabernet </a:t>
            </a:r>
            <a:r>
              <a:rPr lang="es-ES" dirty="0" err="1"/>
              <a:t>Franc</a:t>
            </a:r>
            <a:r>
              <a:rPr lang="es-ES" dirty="0"/>
              <a:t> y el Sauvignon Blanc, de piel dura y resistente, aporta cuerpo, corpulencia y aromas variados en función de la temperatura de maduración.</a:t>
            </a:r>
          </a:p>
          <a:p>
            <a:endParaRPr lang="es-ES" dirty="0"/>
          </a:p>
          <a:p>
            <a:r>
              <a:rPr lang="es-ES" dirty="0"/>
              <a:t>Puede tener notas de pimiento, cereza o fruta madura. Ideal para el envejecimiento de los vinos, y su uso en mezclas es para aportar estructura a los vinos.</a:t>
            </a:r>
          </a:p>
        </p:txBody>
      </p:sp>
      <p:pic>
        <p:nvPicPr>
          <p:cNvPr id="6" name="Picture 5">
            <a:extLst>
              <a:ext uri="{FF2B5EF4-FFF2-40B4-BE49-F238E27FC236}">
                <a16:creationId xmlns:a16="http://schemas.microsoft.com/office/drawing/2014/main" id="{02ADE783-BB54-4B7B-9FF5-57FE38988ADE}"/>
              </a:ext>
            </a:extLst>
          </p:cNvPr>
          <p:cNvPicPr>
            <a:picLocks noChangeAspect="1"/>
          </p:cNvPicPr>
          <p:nvPr/>
        </p:nvPicPr>
        <p:blipFill>
          <a:blip r:embed="rId4"/>
          <a:stretch>
            <a:fillRect/>
          </a:stretch>
        </p:blipFill>
        <p:spPr>
          <a:xfrm>
            <a:off x="5302684" y="2105819"/>
            <a:ext cx="3219150" cy="4608612"/>
          </a:xfrm>
          <a:prstGeom prst="rect">
            <a:avLst/>
          </a:prstGeom>
        </p:spPr>
      </p:pic>
    </p:spTree>
    <p:extLst>
      <p:ext uri="{BB962C8B-B14F-4D97-AF65-F5344CB8AC3E}">
        <p14:creationId xmlns:p14="http://schemas.microsoft.com/office/powerpoint/2010/main" val="372543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Uvas</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105819"/>
            <a:ext cx="9001695" cy="4635549"/>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2" name="TextBox 1">
            <a:extLst>
              <a:ext uri="{FF2B5EF4-FFF2-40B4-BE49-F238E27FC236}">
                <a16:creationId xmlns:a16="http://schemas.microsoft.com/office/drawing/2014/main" id="{4D23BD6B-8676-4E19-93BA-C7BCA74280AB}"/>
              </a:ext>
            </a:extLst>
          </p:cNvPr>
          <p:cNvSpPr txBox="1"/>
          <p:nvPr/>
        </p:nvSpPr>
        <p:spPr>
          <a:xfrm>
            <a:off x="250824" y="2420888"/>
            <a:ext cx="4321176" cy="2031325"/>
          </a:xfrm>
          <a:prstGeom prst="rect">
            <a:avLst/>
          </a:prstGeom>
          <a:noFill/>
        </p:spPr>
        <p:txBody>
          <a:bodyPr wrap="square" rtlCol="0">
            <a:spAutoFit/>
          </a:bodyPr>
          <a:lstStyle/>
          <a:p>
            <a:r>
              <a:rPr lang="es-ES" dirty="0"/>
              <a:t>Merlot</a:t>
            </a:r>
          </a:p>
          <a:p>
            <a:r>
              <a:rPr lang="es-ES" dirty="0"/>
              <a:t>Posiblemente la segunda variedad más plantada en el mundo, de origen francés, de Burdeos, aporta finura y elegancia a los vinos, de color no muy intenso y tanino agradable con aromas a tomate cocido y compotas.</a:t>
            </a:r>
          </a:p>
        </p:txBody>
      </p:sp>
      <p:pic>
        <p:nvPicPr>
          <p:cNvPr id="3" name="Picture 2">
            <a:extLst>
              <a:ext uri="{FF2B5EF4-FFF2-40B4-BE49-F238E27FC236}">
                <a16:creationId xmlns:a16="http://schemas.microsoft.com/office/drawing/2014/main" id="{EA21A2E9-019B-4578-9A71-63055DB8268E}"/>
              </a:ext>
            </a:extLst>
          </p:cNvPr>
          <p:cNvPicPr>
            <a:picLocks noChangeAspect="1"/>
          </p:cNvPicPr>
          <p:nvPr/>
        </p:nvPicPr>
        <p:blipFill>
          <a:blip r:embed="rId4"/>
          <a:stretch>
            <a:fillRect/>
          </a:stretch>
        </p:blipFill>
        <p:spPr>
          <a:xfrm>
            <a:off x="5630909" y="2185529"/>
            <a:ext cx="2958075" cy="4437112"/>
          </a:xfrm>
          <a:prstGeom prst="rect">
            <a:avLst/>
          </a:prstGeom>
        </p:spPr>
      </p:pic>
    </p:spTree>
    <p:extLst>
      <p:ext uri="{BB962C8B-B14F-4D97-AF65-F5344CB8AC3E}">
        <p14:creationId xmlns:p14="http://schemas.microsoft.com/office/powerpoint/2010/main" val="1079377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Uvas</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105819"/>
            <a:ext cx="9001695" cy="4635549"/>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2" name="TextBox 1">
            <a:extLst>
              <a:ext uri="{FF2B5EF4-FFF2-40B4-BE49-F238E27FC236}">
                <a16:creationId xmlns:a16="http://schemas.microsoft.com/office/drawing/2014/main" id="{4D23BD6B-8676-4E19-93BA-C7BCA74280AB}"/>
              </a:ext>
            </a:extLst>
          </p:cNvPr>
          <p:cNvSpPr txBox="1"/>
          <p:nvPr/>
        </p:nvSpPr>
        <p:spPr>
          <a:xfrm>
            <a:off x="395287" y="2420937"/>
            <a:ext cx="4321176" cy="2585323"/>
          </a:xfrm>
          <a:prstGeom prst="rect">
            <a:avLst/>
          </a:prstGeom>
          <a:noFill/>
        </p:spPr>
        <p:txBody>
          <a:bodyPr wrap="square" rtlCol="0">
            <a:spAutoFit/>
          </a:bodyPr>
          <a:lstStyle/>
          <a:p>
            <a:r>
              <a:rPr lang="es-ES"/>
              <a:t>Malbec</a:t>
            </a:r>
          </a:p>
          <a:p>
            <a:r>
              <a:rPr lang="es-ES"/>
              <a:t>Uva de origen francés y popular por su uso masivo en los viñedos argentinos, es una uva que aporta mucho tanino y color, así como acidez. Uva de ciclo largo y piel fina necesita mucho sol y calor para madurar correctamente. Ideal para aportar color y estructura a los vinos.</a:t>
            </a:r>
            <a:endParaRPr lang="es-ES" dirty="0"/>
          </a:p>
        </p:txBody>
      </p:sp>
      <p:pic>
        <p:nvPicPr>
          <p:cNvPr id="5" name="Picture 4">
            <a:extLst>
              <a:ext uri="{FF2B5EF4-FFF2-40B4-BE49-F238E27FC236}">
                <a16:creationId xmlns:a16="http://schemas.microsoft.com/office/drawing/2014/main" id="{CADB2EB6-213F-4A6B-9CD5-95C661B31580}"/>
              </a:ext>
            </a:extLst>
          </p:cNvPr>
          <p:cNvPicPr>
            <a:picLocks noChangeAspect="1"/>
          </p:cNvPicPr>
          <p:nvPr/>
        </p:nvPicPr>
        <p:blipFill>
          <a:blip r:embed="rId4"/>
          <a:stretch>
            <a:fillRect/>
          </a:stretch>
        </p:blipFill>
        <p:spPr>
          <a:xfrm>
            <a:off x="4714303" y="2312195"/>
            <a:ext cx="4212430" cy="4212430"/>
          </a:xfrm>
          <a:prstGeom prst="rect">
            <a:avLst/>
          </a:prstGeom>
        </p:spPr>
      </p:pic>
    </p:spTree>
    <p:extLst>
      <p:ext uri="{BB962C8B-B14F-4D97-AF65-F5344CB8AC3E}">
        <p14:creationId xmlns:p14="http://schemas.microsoft.com/office/powerpoint/2010/main" val="1471632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Uvas</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105819"/>
            <a:ext cx="9001695" cy="4635549"/>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2" name="TextBox 1">
            <a:extLst>
              <a:ext uri="{FF2B5EF4-FFF2-40B4-BE49-F238E27FC236}">
                <a16:creationId xmlns:a16="http://schemas.microsoft.com/office/drawing/2014/main" id="{4D23BD6B-8676-4E19-93BA-C7BCA74280AB}"/>
              </a:ext>
            </a:extLst>
          </p:cNvPr>
          <p:cNvSpPr txBox="1"/>
          <p:nvPr/>
        </p:nvSpPr>
        <p:spPr>
          <a:xfrm>
            <a:off x="395287" y="2420937"/>
            <a:ext cx="4321176" cy="2862322"/>
          </a:xfrm>
          <a:prstGeom prst="rect">
            <a:avLst/>
          </a:prstGeom>
          <a:noFill/>
        </p:spPr>
        <p:txBody>
          <a:bodyPr wrap="square" rtlCol="0">
            <a:spAutoFit/>
          </a:bodyPr>
          <a:lstStyle/>
          <a:p>
            <a:r>
              <a:rPr lang="es-ES" dirty="0"/>
              <a:t>Albillo Mayor</a:t>
            </a:r>
          </a:p>
          <a:p>
            <a:r>
              <a:rPr lang="es-ES" dirty="0"/>
              <a:t>Uva blanca con origen en Castilla León y que se cultiva en muchas partes de España, incluida las Canarias, uva aromática y frutal, con mucho cuerpo pero que se oxida con facilidad y tiene poca acidez.</a:t>
            </a:r>
          </a:p>
          <a:p>
            <a:endParaRPr lang="es-ES" dirty="0"/>
          </a:p>
          <a:p>
            <a:r>
              <a:rPr lang="es-ES" dirty="0"/>
              <a:t>Usada en los rosados y para afinar de manera sutil algunos tintos.</a:t>
            </a:r>
          </a:p>
        </p:txBody>
      </p:sp>
      <p:pic>
        <p:nvPicPr>
          <p:cNvPr id="3" name="Picture 2">
            <a:extLst>
              <a:ext uri="{FF2B5EF4-FFF2-40B4-BE49-F238E27FC236}">
                <a16:creationId xmlns:a16="http://schemas.microsoft.com/office/drawing/2014/main" id="{D75C07AB-1D5B-448B-BE74-559A6B0E2C2A}"/>
              </a:ext>
            </a:extLst>
          </p:cNvPr>
          <p:cNvPicPr>
            <a:picLocks noChangeAspect="1"/>
          </p:cNvPicPr>
          <p:nvPr/>
        </p:nvPicPr>
        <p:blipFill>
          <a:blip r:embed="rId4"/>
          <a:stretch>
            <a:fillRect/>
          </a:stretch>
        </p:blipFill>
        <p:spPr>
          <a:xfrm>
            <a:off x="6156177" y="2077195"/>
            <a:ext cx="2737000" cy="4544834"/>
          </a:xfrm>
          <a:prstGeom prst="rect">
            <a:avLst/>
          </a:prstGeom>
        </p:spPr>
      </p:pic>
    </p:spTree>
    <p:extLst>
      <p:ext uri="{BB962C8B-B14F-4D97-AF65-F5344CB8AC3E}">
        <p14:creationId xmlns:p14="http://schemas.microsoft.com/office/powerpoint/2010/main" val="437102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Regiones Vitivinícolas:</a:t>
            </a:r>
            <a:br>
              <a:rPr lang="es-PR" sz="3200" dirty="0">
                <a:solidFill>
                  <a:schemeClr val="tx1">
                    <a:lumMod val="75000"/>
                    <a:lumOff val="25000"/>
                  </a:schemeClr>
                </a:solidFill>
              </a:rPr>
            </a:br>
            <a:r>
              <a:rPr lang="es-PR" sz="3200" dirty="0">
                <a:solidFill>
                  <a:schemeClr val="tx1">
                    <a:lumMod val="75000"/>
                    <a:lumOff val="25000"/>
                  </a:schemeClr>
                </a:solidFill>
              </a:rPr>
              <a:t>Provincia de Soria</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3" name="TextBox 2">
            <a:extLst>
              <a:ext uri="{FF2B5EF4-FFF2-40B4-BE49-F238E27FC236}">
                <a16:creationId xmlns:a16="http://schemas.microsoft.com/office/drawing/2014/main" id="{5357C6D1-6EC2-4D6E-816D-C6D4E4A97038}"/>
              </a:ext>
            </a:extLst>
          </p:cNvPr>
          <p:cNvSpPr txBox="1"/>
          <p:nvPr/>
        </p:nvSpPr>
        <p:spPr>
          <a:xfrm>
            <a:off x="250824" y="2564904"/>
            <a:ext cx="3601096" cy="2585323"/>
          </a:xfrm>
          <a:prstGeom prst="rect">
            <a:avLst/>
          </a:prstGeom>
          <a:noFill/>
        </p:spPr>
        <p:txBody>
          <a:bodyPr wrap="square" rtlCol="0">
            <a:spAutoFit/>
          </a:bodyPr>
          <a:lstStyle/>
          <a:p>
            <a:r>
              <a:rPr lang="es-ES"/>
              <a:t>El vino de la ribera soriana es selecto por seguir un proceso natural y tradicional, sin dar la espalda a la innovación, viñedos viejos que ven pasar el tiempo que ya es historia y nos recuerdan a las gentes que aquí vivieron y cuidaron la tierra con mimo.</a:t>
            </a:r>
            <a:endParaRPr lang="en-US" dirty="0"/>
          </a:p>
        </p:txBody>
      </p:sp>
      <p:pic>
        <p:nvPicPr>
          <p:cNvPr id="5" name="Picture 4">
            <a:extLst>
              <a:ext uri="{FF2B5EF4-FFF2-40B4-BE49-F238E27FC236}">
                <a16:creationId xmlns:a16="http://schemas.microsoft.com/office/drawing/2014/main" id="{6B838BB3-F733-4FF1-A99D-13401D90DA4E}"/>
              </a:ext>
            </a:extLst>
          </p:cNvPr>
          <p:cNvPicPr>
            <a:picLocks noChangeAspect="1"/>
          </p:cNvPicPr>
          <p:nvPr/>
        </p:nvPicPr>
        <p:blipFill>
          <a:blip r:embed="rId4"/>
          <a:stretch>
            <a:fillRect/>
          </a:stretch>
        </p:blipFill>
        <p:spPr>
          <a:xfrm>
            <a:off x="4321176" y="2564904"/>
            <a:ext cx="4572000" cy="3429000"/>
          </a:xfrm>
          <a:prstGeom prst="rect">
            <a:avLst/>
          </a:prstGeom>
        </p:spPr>
      </p:pic>
    </p:spTree>
    <p:extLst>
      <p:ext uri="{BB962C8B-B14F-4D97-AF65-F5344CB8AC3E}">
        <p14:creationId xmlns:p14="http://schemas.microsoft.com/office/powerpoint/2010/main" val="382305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Regiones Vitivinícolas:</a:t>
            </a:r>
            <a:br>
              <a:rPr lang="es-PR" sz="3200" dirty="0">
                <a:solidFill>
                  <a:schemeClr val="tx1">
                    <a:lumMod val="75000"/>
                    <a:lumOff val="25000"/>
                  </a:schemeClr>
                </a:solidFill>
              </a:rPr>
            </a:br>
            <a:r>
              <a:rPr lang="es-PR" sz="3200" dirty="0">
                <a:solidFill>
                  <a:schemeClr val="tx1">
                    <a:lumMod val="75000"/>
                    <a:lumOff val="25000"/>
                  </a:schemeClr>
                </a:solidFill>
              </a:rPr>
              <a:t>Provincia de Soria</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3" name="TextBox 2">
            <a:extLst>
              <a:ext uri="{FF2B5EF4-FFF2-40B4-BE49-F238E27FC236}">
                <a16:creationId xmlns:a16="http://schemas.microsoft.com/office/drawing/2014/main" id="{5357C6D1-6EC2-4D6E-816D-C6D4E4A97038}"/>
              </a:ext>
            </a:extLst>
          </p:cNvPr>
          <p:cNvSpPr txBox="1"/>
          <p:nvPr/>
        </p:nvSpPr>
        <p:spPr>
          <a:xfrm>
            <a:off x="250823" y="2564904"/>
            <a:ext cx="3385073" cy="4185761"/>
          </a:xfrm>
          <a:prstGeom prst="rect">
            <a:avLst/>
          </a:prstGeom>
          <a:noFill/>
        </p:spPr>
        <p:txBody>
          <a:bodyPr wrap="square" rtlCol="0">
            <a:spAutoFit/>
          </a:bodyPr>
          <a:lstStyle/>
          <a:p>
            <a:r>
              <a:rPr lang="en-US" sz="1400" dirty="0"/>
              <a:t>MIRAT </a:t>
            </a:r>
            <a:r>
              <a:rPr lang="en-US" sz="1400" dirty="0" err="1"/>
              <a:t>Reserva</a:t>
            </a:r>
            <a:r>
              <a:rPr lang="en-US" sz="1400" dirty="0"/>
              <a:t>, Bodegas </a:t>
            </a:r>
            <a:r>
              <a:rPr lang="en-US" sz="1400" dirty="0" err="1"/>
              <a:t>Valdeviña</a:t>
            </a:r>
            <a:endParaRPr lang="en-US" sz="1400" dirty="0"/>
          </a:p>
          <a:p>
            <a:r>
              <a:rPr lang="es-ES" sz="1400" dirty="0"/>
              <a:t>Uva 100% tempranillo, de cepas centenarias</a:t>
            </a:r>
          </a:p>
          <a:p>
            <a:r>
              <a:rPr lang="es-ES" sz="1400" dirty="0"/>
              <a:t>Elaboración en depósitos de madera.</a:t>
            </a:r>
          </a:p>
          <a:p>
            <a:r>
              <a:rPr lang="es-ES" sz="1400" dirty="0"/>
              <a:t>Crianza en roble francés durante 14 meses.% de alcohol. </a:t>
            </a:r>
          </a:p>
          <a:p>
            <a:r>
              <a:rPr lang="es-ES" sz="1400" dirty="0"/>
              <a:t>COLOR: Rojo oscuro intenso, limpio, brillante. Rico en glicerol y de buena capa.</a:t>
            </a:r>
          </a:p>
          <a:p>
            <a:r>
              <a:rPr lang="es-ES" sz="1400" dirty="0"/>
              <a:t>OLOR: Nariz intensa, espectacular, con aromas de torrefactos, café, caramelo y cacaos, al agitar la copa aparecen frutas maduras: albaricoques, membrillos y uvas pasas. Complejo, elegante y de gran intensidad.</a:t>
            </a:r>
          </a:p>
          <a:p>
            <a:r>
              <a:rPr lang="es-ES" sz="1400" dirty="0"/>
              <a:t>BOCA: El ataque es generoso, goloso y muy limpio. Los aromas se expresan ahora con verdadera intensidad en la boca. Elegante, muy fino y largo.</a:t>
            </a:r>
            <a:endParaRPr lang="en-US" sz="1400" dirty="0"/>
          </a:p>
        </p:txBody>
      </p:sp>
      <p:pic>
        <p:nvPicPr>
          <p:cNvPr id="6" name="Picture 5">
            <a:extLst>
              <a:ext uri="{FF2B5EF4-FFF2-40B4-BE49-F238E27FC236}">
                <a16:creationId xmlns:a16="http://schemas.microsoft.com/office/drawing/2014/main" id="{08C03A50-83D6-4849-A786-FF15C64670EC}"/>
              </a:ext>
            </a:extLst>
          </p:cNvPr>
          <p:cNvPicPr>
            <a:picLocks noChangeAspect="1"/>
          </p:cNvPicPr>
          <p:nvPr/>
        </p:nvPicPr>
        <p:blipFill>
          <a:blip r:embed="rId4"/>
          <a:stretch>
            <a:fillRect/>
          </a:stretch>
        </p:blipFill>
        <p:spPr>
          <a:xfrm>
            <a:off x="5868144" y="1988839"/>
            <a:ext cx="1178049" cy="4665541"/>
          </a:xfrm>
          <a:prstGeom prst="rect">
            <a:avLst/>
          </a:prstGeom>
        </p:spPr>
      </p:pic>
    </p:spTree>
    <p:extLst>
      <p:ext uri="{BB962C8B-B14F-4D97-AF65-F5344CB8AC3E}">
        <p14:creationId xmlns:p14="http://schemas.microsoft.com/office/powerpoint/2010/main" val="2093447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250825" y="1125538"/>
            <a:ext cx="3476625" cy="981075"/>
          </a:xfrm>
        </p:spPr>
        <p:txBody>
          <a:bodyPr/>
          <a:lstStyle/>
          <a:p>
            <a:pPr eaLnBrk="1" hangingPunct="1">
              <a:defRPr/>
            </a:pPr>
            <a:r>
              <a:rPr lang="es-PR" sz="3200" dirty="0">
                <a:solidFill>
                  <a:schemeClr val="tx1">
                    <a:lumMod val="75000"/>
                    <a:lumOff val="25000"/>
                  </a:schemeClr>
                </a:solidFill>
              </a:rPr>
              <a:t>Breve Historia</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marL="0" marR="0">
              <a:lnSpc>
                <a:spcPct val="107000"/>
              </a:lnSpc>
              <a:spcBef>
                <a:spcPts val="0"/>
              </a:spcBef>
              <a:spcAft>
                <a:spcPts val="800"/>
              </a:spcAft>
            </a:pP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Los fenicios, a trav</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é</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s de sus comerciantes, introdujeron en la pen</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nsula ib</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é</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rica las t</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é</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cnicas m</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á</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s avanzadas de cultivo y producci</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n e incluso las cepas m</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á</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s adecuadas unos 1000 AC.</a:t>
            </a:r>
          </a:p>
          <a:p>
            <a:pPr marL="0" marR="0">
              <a:lnSpc>
                <a:spcPct val="107000"/>
              </a:lnSpc>
              <a:spcBef>
                <a:spcPts val="0"/>
              </a:spcBef>
              <a:spcAft>
                <a:spcPts val="800"/>
              </a:spcAft>
            </a:pP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Varios siglos despu</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é</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s, los romanos descubrieron la calidad de los caldos de Hispania. Los vinos de la ribera del Duero eran utilizados para abastecer a los ej</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é</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rcitos.</a:t>
            </a:r>
          </a:p>
          <a:p>
            <a:pPr marL="0" marR="0">
              <a:lnSpc>
                <a:spcPct val="107000"/>
              </a:lnSpc>
              <a:spcBef>
                <a:spcPts val="0"/>
              </a:spcBef>
              <a:spcAft>
                <a:spcPts val="800"/>
              </a:spcAft>
            </a:pP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Las </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rdenes mon</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á</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sticas se extendieron por todo el territorio a partir del siglo X, propagando la cultura del vino. </a:t>
            </a:r>
          </a:p>
          <a:p>
            <a:pPr marL="0" marR="0">
              <a:lnSpc>
                <a:spcPct val="107000"/>
              </a:lnSpc>
              <a:spcBef>
                <a:spcPts val="0"/>
              </a:spcBef>
              <a:spcAft>
                <a:spcPts val="800"/>
              </a:spcAft>
            </a:pP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En el siglo XII, los monjes procedentes de C</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í</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ster elaboraban sus propios vinos en Valbuena de Duero.</a:t>
            </a:r>
          </a:p>
          <a:p>
            <a:pPr marL="0" marR="0">
              <a:lnSpc>
                <a:spcPct val="107000"/>
              </a:lnSpc>
              <a:spcBef>
                <a:spcPts val="0"/>
              </a:spcBef>
              <a:spcAft>
                <a:spcPts val="800"/>
              </a:spcAft>
            </a:pP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En 1295, se comenz</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 a regular la vendimia y desde el siglo XV se comenz</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 tambi</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é</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n a controlar la producci</a:t>
            </a:r>
            <a:r>
              <a:rPr lang="es-PR" sz="1800" dirty="0">
                <a:effectLst/>
                <a:latin typeface="Times New Roman" panose="02020603050405020304" pitchFamily="18" charset="0"/>
                <a:ea typeface="Times New Roman" panose="02020603050405020304" pitchFamily="18" charset="0"/>
                <a:cs typeface="Times New Roman" panose="02020603050405020304" pitchFamily="18" charset="0"/>
              </a:rPr>
              <a:t>ó</a:t>
            </a:r>
            <a:r>
              <a:rPr lang="es-PR" sz="1800" dirty="0">
                <a:effectLst/>
                <a:latin typeface="Calibri" panose="020F0502020204030204" pitchFamily="34" charset="0"/>
                <a:ea typeface="Times New Roman" panose="02020603050405020304" pitchFamily="18" charset="0"/>
                <a:cs typeface="Times New Roman" panose="02020603050405020304" pitchFamily="18" charset="0"/>
              </a:rPr>
              <a:t>n y la calidad del vino.</a:t>
            </a:r>
          </a:p>
          <a:p>
            <a:pPr eaLnBrk="1" hangingPunct="1">
              <a:buFont typeface="Wingdings" pitchFamily="2" charset="2"/>
              <a:buChar char="v"/>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Regiones Vitivinícolas:</a:t>
            </a:r>
            <a:br>
              <a:rPr lang="es-PR" sz="3200" dirty="0">
                <a:solidFill>
                  <a:schemeClr val="tx1">
                    <a:lumMod val="75000"/>
                    <a:lumOff val="25000"/>
                  </a:schemeClr>
                </a:solidFill>
              </a:rPr>
            </a:br>
            <a:r>
              <a:rPr lang="es-PR" sz="3200" dirty="0">
                <a:solidFill>
                  <a:schemeClr val="tx1">
                    <a:lumMod val="75000"/>
                    <a:lumOff val="25000"/>
                  </a:schemeClr>
                </a:solidFill>
              </a:rPr>
              <a:t>Provincia de Burgos</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3" name="TextBox 2">
            <a:extLst>
              <a:ext uri="{FF2B5EF4-FFF2-40B4-BE49-F238E27FC236}">
                <a16:creationId xmlns:a16="http://schemas.microsoft.com/office/drawing/2014/main" id="{5357C6D1-6EC2-4D6E-816D-C6D4E4A97038}"/>
              </a:ext>
            </a:extLst>
          </p:cNvPr>
          <p:cNvSpPr txBox="1"/>
          <p:nvPr/>
        </p:nvSpPr>
        <p:spPr>
          <a:xfrm>
            <a:off x="250824" y="2564904"/>
            <a:ext cx="4176714" cy="3693319"/>
          </a:xfrm>
          <a:prstGeom prst="rect">
            <a:avLst/>
          </a:prstGeom>
          <a:noFill/>
        </p:spPr>
        <p:txBody>
          <a:bodyPr wrap="square" rtlCol="0">
            <a:spAutoFit/>
          </a:bodyPr>
          <a:lstStyle/>
          <a:p>
            <a:r>
              <a:rPr lang="es-ES" dirty="0"/>
              <a:t>En esta zona, la altitud media de los viñedos oscila entre los 840 y 900 metros sobre el nivel del mar. Los suelos están compuestos por cascajos, arcillas y tierras calizas y la variedad de la uva es casi al 100% Tempranillo (encontramos en muy pequeño porcentaje la variedad blanca Albillo Mayor y algo de Garnacha).</a:t>
            </a:r>
          </a:p>
          <a:p>
            <a:r>
              <a:rPr lang="es-ES" dirty="0"/>
              <a:t>Los viñedos de la zona están formados tanto en espaldera como en vaso, superando éstos últimos en algunos casos los 90 y 100 años</a:t>
            </a:r>
            <a:endParaRPr lang="en-US" dirty="0"/>
          </a:p>
        </p:txBody>
      </p:sp>
      <p:pic>
        <p:nvPicPr>
          <p:cNvPr id="2" name="Picture 1">
            <a:extLst>
              <a:ext uri="{FF2B5EF4-FFF2-40B4-BE49-F238E27FC236}">
                <a16:creationId xmlns:a16="http://schemas.microsoft.com/office/drawing/2014/main" id="{81747E76-439F-473A-8169-F27CACE068F0}"/>
              </a:ext>
            </a:extLst>
          </p:cNvPr>
          <p:cNvPicPr>
            <a:picLocks noChangeAspect="1"/>
          </p:cNvPicPr>
          <p:nvPr/>
        </p:nvPicPr>
        <p:blipFill>
          <a:blip r:embed="rId4"/>
          <a:stretch>
            <a:fillRect/>
          </a:stretch>
        </p:blipFill>
        <p:spPr>
          <a:xfrm>
            <a:off x="4518025" y="2780123"/>
            <a:ext cx="4427538" cy="2953133"/>
          </a:xfrm>
          <a:prstGeom prst="rect">
            <a:avLst/>
          </a:prstGeom>
        </p:spPr>
      </p:pic>
    </p:spTree>
    <p:extLst>
      <p:ext uri="{BB962C8B-B14F-4D97-AF65-F5344CB8AC3E}">
        <p14:creationId xmlns:p14="http://schemas.microsoft.com/office/powerpoint/2010/main" val="3715562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272EB-A1A1-4953-AB25-99DCC373A18A}"/>
              </a:ext>
            </a:extLst>
          </p:cNvPr>
          <p:cNvPicPr>
            <a:picLocks noChangeAspect="1"/>
          </p:cNvPicPr>
          <p:nvPr/>
        </p:nvPicPr>
        <p:blipFill>
          <a:blip r:embed="rId4"/>
          <a:stretch>
            <a:fillRect/>
          </a:stretch>
        </p:blipFill>
        <p:spPr>
          <a:xfrm>
            <a:off x="5327576" y="2427452"/>
            <a:ext cx="3816424" cy="4241908"/>
          </a:xfrm>
          <a:prstGeom prst="rect">
            <a:avLst/>
          </a:prstGeom>
        </p:spPr>
      </p:pic>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Regiones Vitivinícolas:</a:t>
            </a:r>
            <a:br>
              <a:rPr lang="es-PR" sz="3200" dirty="0">
                <a:solidFill>
                  <a:schemeClr val="tx1">
                    <a:lumMod val="75000"/>
                    <a:lumOff val="25000"/>
                  </a:schemeClr>
                </a:solidFill>
              </a:rPr>
            </a:br>
            <a:r>
              <a:rPr lang="es-PR" sz="3200" dirty="0">
                <a:solidFill>
                  <a:schemeClr val="tx1">
                    <a:lumMod val="75000"/>
                    <a:lumOff val="25000"/>
                  </a:schemeClr>
                </a:solidFill>
              </a:rPr>
              <a:t>Provincia de Burgos</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3" name="TextBox 2">
            <a:extLst>
              <a:ext uri="{FF2B5EF4-FFF2-40B4-BE49-F238E27FC236}">
                <a16:creationId xmlns:a16="http://schemas.microsoft.com/office/drawing/2014/main" id="{5357C6D1-6EC2-4D6E-816D-C6D4E4A97038}"/>
              </a:ext>
            </a:extLst>
          </p:cNvPr>
          <p:cNvSpPr txBox="1"/>
          <p:nvPr/>
        </p:nvSpPr>
        <p:spPr>
          <a:xfrm>
            <a:off x="250824" y="2564904"/>
            <a:ext cx="6337400" cy="3970318"/>
          </a:xfrm>
          <a:prstGeom prst="rect">
            <a:avLst/>
          </a:prstGeom>
          <a:noFill/>
        </p:spPr>
        <p:txBody>
          <a:bodyPr wrap="square" rtlCol="0">
            <a:spAutoFit/>
          </a:bodyPr>
          <a:lstStyle/>
          <a:p>
            <a:r>
              <a:rPr lang="en-US" dirty="0" err="1"/>
              <a:t>Viña</a:t>
            </a:r>
            <a:r>
              <a:rPr lang="en-US" dirty="0"/>
              <a:t> Pedrosa</a:t>
            </a:r>
          </a:p>
          <a:p>
            <a:r>
              <a:rPr lang="en-US" dirty="0"/>
              <a:t>Bodega Hermanos Pérez Pascuas</a:t>
            </a:r>
          </a:p>
          <a:p>
            <a:endParaRPr lang="en-US" dirty="0"/>
          </a:p>
          <a:p>
            <a:r>
              <a:rPr lang="es-ES" dirty="0"/>
              <a:t>Variedad: 100% Tinto Fino (Tempranillo). Viñedo propio.</a:t>
            </a:r>
          </a:p>
          <a:p>
            <a:r>
              <a:rPr lang="es-ES" dirty="0"/>
              <a:t>Viñedo en vaso / Edad media: 35 años. Altitud: 835 m</a:t>
            </a:r>
          </a:p>
          <a:p>
            <a:r>
              <a:rPr lang="es-ES" dirty="0"/>
              <a:t>Suelo: arcilloso-calcáreo. Crianza: 18 meses en barrica de roble americano y francés. Reposo en botella: mínimo 6 meses.</a:t>
            </a:r>
          </a:p>
          <a:p>
            <a:r>
              <a:rPr lang="es-ES" dirty="0"/>
              <a:t>Vista: Rojo picota intenso con ribetes amoratados.</a:t>
            </a:r>
          </a:p>
          <a:p>
            <a:r>
              <a:rPr lang="es-ES" dirty="0"/>
              <a:t>Olfato: Sugerente y muy expresivo en nariz destacan los aromas a frutos del bosque junto con delicados aromas de crianza (vainilla, balsámicos, café, </a:t>
            </a:r>
            <a:r>
              <a:rPr lang="es-ES" dirty="0" err="1"/>
              <a:t>toffe</a:t>
            </a:r>
            <a:r>
              <a:rPr lang="es-ES" dirty="0"/>
              <a:t> y tinta china).</a:t>
            </a:r>
          </a:p>
          <a:p>
            <a:r>
              <a:rPr lang="es-ES" dirty="0"/>
              <a:t>Gusto: En boca es amplio, con nervio y taninos suculentos. Su retronasal es muy persistente y amplia.</a:t>
            </a:r>
            <a:endParaRPr lang="en-US" dirty="0"/>
          </a:p>
        </p:txBody>
      </p:sp>
    </p:spTree>
    <p:extLst>
      <p:ext uri="{BB962C8B-B14F-4D97-AF65-F5344CB8AC3E}">
        <p14:creationId xmlns:p14="http://schemas.microsoft.com/office/powerpoint/2010/main" val="1241375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Regiones Vitivinícolas:</a:t>
            </a:r>
            <a:br>
              <a:rPr lang="es-PR" sz="3200" dirty="0">
                <a:solidFill>
                  <a:schemeClr val="tx1">
                    <a:lumMod val="75000"/>
                    <a:lumOff val="25000"/>
                  </a:schemeClr>
                </a:solidFill>
              </a:rPr>
            </a:br>
            <a:r>
              <a:rPr lang="es-PR" sz="3200" dirty="0">
                <a:solidFill>
                  <a:schemeClr val="tx1">
                    <a:lumMod val="75000"/>
                    <a:lumOff val="25000"/>
                  </a:schemeClr>
                </a:solidFill>
              </a:rPr>
              <a:t>Provincia de Valladolid</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3" name="TextBox 2">
            <a:extLst>
              <a:ext uri="{FF2B5EF4-FFF2-40B4-BE49-F238E27FC236}">
                <a16:creationId xmlns:a16="http://schemas.microsoft.com/office/drawing/2014/main" id="{5357C6D1-6EC2-4D6E-816D-C6D4E4A97038}"/>
              </a:ext>
            </a:extLst>
          </p:cNvPr>
          <p:cNvSpPr txBox="1"/>
          <p:nvPr/>
        </p:nvSpPr>
        <p:spPr>
          <a:xfrm>
            <a:off x="250824" y="2564904"/>
            <a:ext cx="4176714" cy="4247317"/>
          </a:xfrm>
          <a:prstGeom prst="rect">
            <a:avLst/>
          </a:prstGeom>
          <a:noFill/>
        </p:spPr>
        <p:txBody>
          <a:bodyPr wrap="square" rtlCol="0">
            <a:spAutoFit/>
          </a:bodyPr>
          <a:lstStyle/>
          <a:p>
            <a:r>
              <a:rPr lang="es-ES" dirty="0"/>
              <a:t>Valladolid es la provincia más completa en vinos de España con cuatro denominaciones de origen. Los vinos y las bodegas de Valladolid forman parte de la cultura local y se han convertido en un gran atractivo turístico.</a:t>
            </a:r>
          </a:p>
          <a:p>
            <a:r>
              <a:rPr lang="es-ES" dirty="0"/>
              <a:t>altitud media de 700 m sobre el nivel del mar. Los suelos están formados por sedimentos terciarios y cuaternarios, arenosos, calizos, con margas yesíferas reposadas sobre arcillas y gravas. Tiene una estructura granular débil, de fina o media, con escasa pedregosidad y carente de materia orgánica</a:t>
            </a:r>
            <a:endParaRPr lang="en-US" dirty="0"/>
          </a:p>
        </p:txBody>
      </p:sp>
      <p:pic>
        <p:nvPicPr>
          <p:cNvPr id="2" name="Picture 1">
            <a:extLst>
              <a:ext uri="{FF2B5EF4-FFF2-40B4-BE49-F238E27FC236}">
                <a16:creationId xmlns:a16="http://schemas.microsoft.com/office/drawing/2014/main" id="{554A2A23-74CF-4B71-A0F1-457E9BB9D652}"/>
              </a:ext>
            </a:extLst>
          </p:cNvPr>
          <p:cNvPicPr>
            <a:picLocks noChangeAspect="1"/>
          </p:cNvPicPr>
          <p:nvPr/>
        </p:nvPicPr>
        <p:blipFill>
          <a:blip r:embed="rId4"/>
          <a:stretch>
            <a:fillRect/>
          </a:stretch>
        </p:blipFill>
        <p:spPr>
          <a:xfrm>
            <a:off x="4427538" y="3128679"/>
            <a:ext cx="4611618" cy="2592288"/>
          </a:xfrm>
          <a:prstGeom prst="rect">
            <a:avLst/>
          </a:prstGeom>
        </p:spPr>
      </p:pic>
    </p:spTree>
    <p:extLst>
      <p:ext uri="{BB962C8B-B14F-4D97-AF65-F5344CB8AC3E}">
        <p14:creationId xmlns:p14="http://schemas.microsoft.com/office/powerpoint/2010/main" val="2015255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Regiones Vitivinícolas:</a:t>
            </a:r>
            <a:br>
              <a:rPr lang="es-PR" sz="3200" dirty="0">
                <a:solidFill>
                  <a:schemeClr val="tx1">
                    <a:lumMod val="75000"/>
                    <a:lumOff val="25000"/>
                  </a:schemeClr>
                </a:solidFill>
              </a:rPr>
            </a:br>
            <a:r>
              <a:rPr lang="es-PR" sz="3200" dirty="0">
                <a:solidFill>
                  <a:schemeClr val="tx1">
                    <a:lumMod val="75000"/>
                    <a:lumOff val="25000"/>
                  </a:schemeClr>
                </a:solidFill>
              </a:rPr>
              <a:t>Provincia de Valladolid</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5" name="Picture 4">
            <a:extLst>
              <a:ext uri="{FF2B5EF4-FFF2-40B4-BE49-F238E27FC236}">
                <a16:creationId xmlns:a16="http://schemas.microsoft.com/office/drawing/2014/main" id="{F78ACB03-2A12-426E-A882-FB48FDDE1B20}"/>
              </a:ext>
            </a:extLst>
          </p:cNvPr>
          <p:cNvPicPr>
            <a:picLocks noChangeAspect="1"/>
          </p:cNvPicPr>
          <p:nvPr/>
        </p:nvPicPr>
        <p:blipFill>
          <a:blip r:embed="rId4"/>
          <a:stretch>
            <a:fillRect/>
          </a:stretch>
        </p:blipFill>
        <p:spPr>
          <a:xfrm>
            <a:off x="7546979" y="2181149"/>
            <a:ext cx="1200146" cy="4511827"/>
          </a:xfrm>
          <a:prstGeom prst="rect">
            <a:avLst/>
          </a:prstGeom>
        </p:spPr>
      </p:pic>
      <p:sp>
        <p:nvSpPr>
          <p:cNvPr id="6" name="TextBox 5">
            <a:extLst>
              <a:ext uri="{FF2B5EF4-FFF2-40B4-BE49-F238E27FC236}">
                <a16:creationId xmlns:a16="http://schemas.microsoft.com/office/drawing/2014/main" id="{377FA85A-C047-46D8-AFD9-DCF6F1EA414B}"/>
              </a:ext>
            </a:extLst>
          </p:cNvPr>
          <p:cNvSpPr txBox="1"/>
          <p:nvPr/>
        </p:nvSpPr>
        <p:spPr>
          <a:xfrm>
            <a:off x="49576" y="2181149"/>
            <a:ext cx="6790761" cy="4247317"/>
          </a:xfrm>
          <a:prstGeom prst="rect">
            <a:avLst/>
          </a:prstGeom>
          <a:noFill/>
        </p:spPr>
        <p:txBody>
          <a:bodyPr wrap="square" rtlCol="0">
            <a:spAutoFit/>
          </a:bodyPr>
          <a:lstStyle/>
          <a:p>
            <a:r>
              <a:rPr lang="es-PR" dirty="0" err="1"/>
              <a:t>Protos</a:t>
            </a:r>
            <a:r>
              <a:rPr lang="es-PR" dirty="0"/>
              <a:t> Gran Reserva</a:t>
            </a:r>
          </a:p>
          <a:p>
            <a:r>
              <a:rPr lang="es-PR" dirty="0"/>
              <a:t>Bodegas </a:t>
            </a:r>
            <a:r>
              <a:rPr lang="es-PR" dirty="0" err="1"/>
              <a:t>Protos</a:t>
            </a:r>
            <a:endParaRPr lang="es-PR" dirty="0"/>
          </a:p>
          <a:p>
            <a:r>
              <a:rPr lang="es-PR" dirty="0"/>
              <a:t>Uva:100% Tinta del </a:t>
            </a:r>
            <a:r>
              <a:rPr lang="es-PR" dirty="0" err="1"/>
              <a:t>Pais</a:t>
            </a:r>
            <a:r>
              <a:rPr lang="es-PR" dirty="0"/>
              <a:t> (Tempranillo)</a:t>
            </a:r>
          </a:p>
          <a:p>
            <a:r>
              <a:rPr lang="es-PR" dirty="0"/>
              <a:t>Viñedos en pequeñas parcelas, Vides mayores a 60 años</a:t>
            </a:r>
          </a:p>
          <a:p>
            <a:r>
              <a:rPr lang="es-PR" dirty="0" err="1"/>
              <a:t>Fermentacion</a:t>
            </a:r>
            <a:r>
              <a:rPr lang="es-PR" dirty="0"/>
              <a:t> en Barrica de </a:t>
            </a:r>
            <a:r>
              <a:rPr lang="es-PR" dirty="0" err="1"/>
              <a:t>Sainless</a:t>
            </a:r>
            <a:r>
              <a:rPr lang="es-PR" dirty="0"/>
              <a:t> Steel, macerados 3 a 4 semanas.</a:t>
            </a:r>
          </a:p>
          <a:p>
            <a:r>
              <a:rPr lang="es-ES" dirty="0"/>
              <a:t>Crianza: 24 meses en barricas de roble francés (80%) y americano (20%), en su mayoría nuevas. 36 meses en botella.</a:t>
            </a:r>
          </a:p>
          <a:p>
            <a:r>
              <a:rPr lang="es-ES" dirty="0"/>
              <a:t>Color: Rojo cereza oscuro e intenso, con ribete granate.</a:t>
            </a:r>
          </a:p>
          <a:p>
            <a:r>
              <a:rPr lang="es-ES" dirty="0"/>
              <a:t>Nariz: Expresivo y complejo. Los aromas terciarios evocan una amplia gama de matices que nos recuerdan a fruta </a:t>
            </a:r>
            <a:r>
              <a:rPr lang="es-ES" dirty="0" err="1"/>
              <a:t>compotada</a:t>
            </a:r>
            <a:r>
              <a:rPr lang="es-ES" dirty="0"/>
              <a:t>, cacao, tabacos, notas minerales, tostados y ligeros ahumados.</a:t>
            </a:r>
          </a:p>
          <a:p>
            <a:r>
              <a:rPr lang="es-ES" dirty="0"/>
              <a:t>Boca: Taninos muy redondos y largo </a:t>
            </a:r>
            <a:r>
              <a:rPr lang="es-ES" dirty="0" err="1"/>
              <a:t>postgusto</a:t>
            </a:r>
            <a:r>
              <a:rPr lang="es-ES" dirty="0"/>
              <a:t>, con gran potencial de guarda. Vino con un final largo y sedoso, característico del estilo de gran reserva de bodegas </a:t>
            </a:r>
            <a:r>
              <a:rPr lang="es-ES" dirty="0" err="1"/>
              <a:t>Protos</a:t>
            </a:r>
            <a:r>
              <a:rPr lang="es-ES" dirty="0"/>
              <a:t>.</a:t>
            </a:r>
            <a:endParaRPr lang="en-US" dirty="0"/>
          </a:p>
        </p:txBody>
      </p:sp>
    </p:spTree>
    <p:extLst>
      <p:ext uri="{BB962C8B-B14F-4D97-AF65-F5344CB8AC3E}">
        <p14:creationId xmlns:p14="http://schemas.microsoft.com/office/powerpoint/2010/main" val="398478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Regiones Vitivinícolas:</a:t>
            </a:r>
            <a:br>
              <a:rPr lang="es-PR" sz="3200" dirty="0">
                <a:solidFill>
                  <a:schemeClr val="tx1">
                    <a:lumMod val="75000"/>
                    <a:lumOff val="25000"/>
                  </a:schemeClr>
                </a:solidFill>
              </a:rPr>
            </a:br>
            <a:r>
              <a:rPr lang="es-PR" sz="3200" dirty="0">
                <a:solidFill>
                  <a:schemeClr val="tx1">
                    <a:lumMod val="75000"/>
                    <a:lumOff val="25000"/>
                  </a:schemeClr>
                </a:solidFill>
              </a:rPr>
              <a:t>Provincia de Segovia</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6" name="TextBox 5">
            <a:extLst>
              <a:ext uri="{FF2B5EF4-FFF2-40B4-BE49-F238E27FC236}">
                <a16:creationId xmlns:a16="http://schemas.microsoft.com/office/drawing/2014/main" id="{377FA85A-C047-46D8-AFD9-DCF6F1EA414B}"/>
              </a:ext>
            </a:extLst>
          </p:cNvPr>
          <p:cNvSpPr txBox="1"/>
          <p:nvPr/>
        </p:nvSpPr>
        <p:spPr>
          <a:xfrm>
            <a:off x="49576" y="2181149"/>
            <a:ext cx="6790761" cy="369332"/>
          </a:xfrm>
          <a:prstGeom prst="rect">
            <a:avLst/>
          </a:prstGeom>
          <a:noFill/>
        </p:spPr>
        <p:txBody>
          <a:bodyPr wrap="square" rtlCol="0">
            <a:spAutoFit/>
          </a:bodyPr>
          <a:lstStyle/>
          <a:p>
            <a:endParaRPr lang="en-US" dirty="0"/>
          </a:p>
        </p:txBody>
      </p:sp>
      <p:pic>
        <p:nvPicPr>
          <p:cNvPr id="2" name="Picture 1">
            <a:extLst>
              <a:ext uri="{FF2B5EF4-FFF2-40B4-BE49-F238E27FC236}">
                <a16:creationId xmlns:a16="http://schemas.microsoft.com/office/drawing/2014/main" id="{5A0388C1-BAEF-4785-82D6-BA32E97B1B6C}"/>
              </a:ext>
            </a:extLst>
          </p:cNvPr>
          <p:cNvPicPr>
            <a:picLocks noChangeAspect="1"/>
          </p:cNvPicPr>
          <p:nvPr/>
        </p:nvPicPr>
        <p:blipFill>
          <a:blip r:embed="rId4"/>
          <a:stretch>
            <a:fillRect/>
          </a:stretch>
        </p:blipFill>
        <p:spPr>
          <a:xfrm>
            <a:off x="3998549" y="2339084"/>
            <a:ext cx="5095875" cy="3476625"/>
          </a:xfrm>
          <a:prstGeom prst="rect">
            <a:avLst/>
          </a:prstGeom>
        </p:spPr>
      </p:pic>
      <p:sp>
        <p:nvSpPr>
          <p:cNvPr id="3" name="TextBox 2">
            <a:extLst>
              <a:ext uri="{FF2B5EF4-FFF2-40B4-BE49-F238E27FC236}">
                <a16:creationId xmlns:a16="http://schemas.microsoft.com/office/drawing/2014/main" id="{33D7E27E-D274-4A25-A469-C2068D980FBB}"/>
              </a:ext>
            </a:extLst>
          </p:cNvPr>
          <p:cNvSpPr txBox="1"/>
          <p:nvPr/>
        </p:nvSpPr>
        <p:spPr>
          <a:xfrm>
            <a:off x="250824" y="2550481"/>
            <a:ext cx="3400426" cy="3416320"/>
          </a:xfrm>
          <a:prstGeom prst="rect">
            <a:avLst/>
          </a:prstGeom>
          <a:noFill/>
        </p:spPr>
        <p:txBody>
          <a:bodyPr wrap="square" rtlCol="0">
            <a:spAutoFit/>
          </a:bodyPr>
          <a:lstStyle/>
          <a:p>
            <a:r>
              <a:rPr lang="en-US" dirty="0"/>
              <a:t> </a:t>
            </a:r>
            <a:r>
              <a:rPr lang="es-ES" dirty="0"/>
              <a:t>La </a:t>
            </a:r>
            <a:r>
              <a:rPr lang="es-ES" dirty="0" err="1"/>
              <a:t>elaboración</a:t>
            </a:r>
            <a:r>
              <a:rPr lang="es-ES" dirty="0"/>
              <a:t> del vino en tierras de </a:t>
            </a:r>
            <a:r>
              <a:rPr lang="es-ES" dirty="0" err="1"/>
              <a:t>Valtiendas</a:t>
            </a:r>
            <a:r>
              <a:rPr lang="es-ES" dirty="0"/>
              <a:t> y de nuestro </a:t>
            </a:r>
            <a:r>
              <a:rPr lang="es-ES" dirty="0" err="1"/>
              <a:t>rincón</a:t>
            </a:r>
            <a:r>
              <a:rPr lang="es-ES" dirty="0"/>
              <a:t> de la Ribera del Duero, se remonta a los monjes Cistercienses de San Bernardo que llegaron en el siglo XII, y que probablemente trajeran las </a:t>
            </a:r>
            <a:r>
              <a:rPr lang="es-ES" dirty="0" err="1"/>
              <a:t>viñas</a:t>
            </a:r>
            <a:r>
              <a:rPr lang="es-ES" dirty="0"/>
              <a:t> de Francia y </a:t>
            </a:r>
            <a:r>
              <a:rPr lang="es-ES" dirty="0" err="1"/>
              <a:t>Cataluña</a:t>
            </a:r>
            <a:r>
              <a:rPr lang="es-ES" dirty="0"/>
              <a:t>.</a:t>
            </a:r>
          </a:p>
          <a:p>
            <a:r>
              <a:rPr lang="es-ES" dirty="0"/>
              <a:t>3 D.O.</a:t>
            </a:r>
          </a:p>
          <a:p>
            <a:r>
              <a:rPr lang="en-US" dirty="0"/>
              <a:t>24 bodegas</a:t>
            </a:r>
          </a:p>
          <a:p>
            <a:endParaRPr lang="en-US" dirty="0"/>
          </a:p>
        </p:txBody>
      </p:sp>
    </p:spTree>
    <p:extLst>
      <p:ext uri="{BB962C8B-B14F-4D97-AF65-F5344CB8AC3E}">
        <p14:creationId xmlns:p14="http://schemas.microsoft.com/office/powerpoint/2010/main" val="543908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Regiones Vitivinícolas:</a:t>
            </a:r>
            <a:br>
              <a:rPr lang="es-PR" sz="3200" dirty="0">
                <a:solidFill>
                  <a:schemeClr val="tx1">
                    <a:lumMod val="75000"/>
                    <a:lumOff val="25000"/>
                  </a:schemeClr>
                </a:solidFill>
              </a:rPr>
            </a:br>
            <a:r>
              <a:rPr lang="es-PR" sz="3200" dirty="0">
                <a:solidFill>
                  <a:schemeClr val="tx1">
                    <a:lumMod val="75000"/>
                    <a:lumOff val="25000"/>
                  </a:schemeClr>
                </a:solidFill>
              </a:rPr>
              <a:t>Provincia de Segovia</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marL="0" indent="0" eaLnBrk="1" hangingPunct="1">
              <a:buNone/>
              <a:defRPr/>
            </a:pPr>
            <a:endParaRPr lang="en-US" sz="1600" dirty="0">
              <a:solidFill>
                <a:schemeClr val="tx1">
                  <a:lumMod val="75000"/>
                  <a:lumOff val="25000"/>
                </a:schemeClr>
              </a:solidFill>
            </a:endParaRPr>
          </a:p>
          <a:p>
            <a:pPr marL="457200" lvl="1" indent="0" eaLnBrk="1" hangingPunct="1">
              <a:buNone/>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sp>
        <p:nvSpPr>
          <p:cNvPr id="6" name="TextBox 5">
            <a:extLst>
              <a:ext uri="{FF2B5EF4-FFF2-40B4-BE49-F238E27FC236}">
                <a16:creationId xmlns:a16="http://schemas.microsoft.com/office/drawing/2014/main" id="{377FA85A-C047-46D8-AFD9-DCF6F1EA414B}"/>
              </a:ext>
            </a:extLst>
          </p:cNvPr>
          <p:cNvSpPr txBox="1"/>
          <p:nvPr/>
        </p:nvSpPr>
        <p:spPr>
          <a:xfrm>
            <a:off x="49576" y="2181149"/>
            <a:ext cx="6790761" cy="369332"/>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33D7E27E-D274-4A25-A469-C2068D980FBB}"/>
              </a:ext>
            </a:extLst>
          </p:cNvPr>
          <p:cNvSpPr txBox="1"/>
          <p:nvPr/>
        </p:nvSpPr>
        <p:spPr>
          <a:xfrm>
            <a:off x="250823" y="2550481"/>
            <a:ext cx="6285368" cy="4247317"/>
          </a:xfrm>
          <a:prstGeom prst="rect">
            <a:avLst/>
          </a:prstGeom>
          <a:noFill/>
        </p:spPr>
        <p:txBody>
          <a:bodyPr wrap="square" rtlCol="0">
            <a:spAutoFit/>
          </a:bodyPr>
          <a:lstStyle/>
          <a:p>
            <a:r>
              <a:rPr lang="es-PR" dirty="0"/>
              <a:t>Pago de </a:t>
            </a:r>
            <a:r>
              <a:rPr lang="es-PR" dirty="0" err="1"/>
              <a:t>Carraovejas</a:t>
            </a:r>
            <a:endParaRPr lang="es-PR" dirty="0"/>
          </a:p>
          <a:p>
            <a:r>
              <a:rPr lang="es-PR" dirty="0"/>
              <a:t>Bodegas Pago de </a:t>
            </a:r>
            <a:r>
              <a:rPr lang="es-PR" dirty="0" err="1"/>
              <a:t>Carraovejas</a:t>
            </a:r>
            <a:endParaRPr lang="es-PR" dirty="0"/>
          </a:p>
          <a:p>
            <a:endParaRPr lang="es-PR" dirty="0"/>
          </a:p>
          <a:p>
            <a:r>
              <a:rPr lang="es-PR" dirty="0"/>
              <a:t>Proviene de pequeñas parcelas de suelos de margas calizas, con arcilla y arenisca.</a:t>
            </a:r>
          </a:p>
          <a:p>
            <a:r>
              <a:rPr lang="es-PR" dirty="0"/>
              <a:t>Fermentado con levadura autóctona en </a:t>
            </a:r>
            <a:r>
              <a:rPr lang="es-PR" dirty="0" err="1"/>
              <a:t>Stainless</a:t>
            </a:r>
            <a:r>
              <a:rPr lang="es-PR" dirty="0"/>
              <a:t> Steel y afinado por 12 meses en barrica de roble francés.</a:t>
            </a:r>
          </a:p>
          <a:p>
            <a:r>
              <a:rPr lang="es-PR" dirty="0"/>
              <a:t>Clarificado con clara de huevo y se embotello posteriormente.</a:t>
            </a:r>
          </a:p>
          <a:p>
            <a:r>
              <a:rPr lang="es-PR" dirty="0"/>
              <a:t>Color: Rojo púrpura con ribetes del mismo color. Frutas maduras, lácteos, notas balsámicas y especiados dulces. </a:t>
            </a:r>
          </a:p>
          <a:p>
            <a:r>
              <a:rPr lang="es-PR" dirty="0"/>
              <a:t>En boca, equilibrado, franco y persistente.</a:t>
            </a:r>
          </a:p>
          <a:p>
            <a:r>
              <a:rPr lang="es-PR" dirty="0"/>
              <a:t>15% Alcohol</a:t>
            </a:r>
          </a:p>
          <a:p>
            <a:endParaRPr lang="en-US" dirty="0"/>
          </a:p>
          <a:p>
            <a:endParaRPr lang="en-US" dirty="0"/>
          </a:p>
        </p:txBody>
      </p:sp>
      <p:pic>
        <p:nvPicPr>
          <p:cNvPr id="5" name="Picture 4">
            <a:extLst>
              <a:ext uri="{FF2B5EF4-FFF2-40B4-BE49-F238E27FC236}">
                <a16:creationId xmlns:a16="http://schemas.microsoft.com/office/drawing/2014/main" id="{63B0D9F7-D7CE-4DB9-8F58-CBE390980274}"/>
              </a:ext>
            </a:extLst>
          </p:cNvPr>
          <p:cNvPicPr>
            <a:picLocks noChangeAspect="1"/>
          </p:cNvPicPr>
          <p:nvPr/>
        </p:nvPicPr>
        <p:blipFill>
          <a:blip r:embed="rId4"/>
          <a:stretch>
            <a:fillRect/>
          </a:stretch>
        </p:blipFill>
        <p:spPr>
          <a:xfrm>
            <a:off x="7041585" y="1918575"/>
            <a:ext cx="1345437" cy="4863025"/>
          </a:xfrm>
          <a:prstGeom prst="rect">
            <a:avLst/>
          </a:prstGeom>
        </p:spPr>
      </p:pic>
    </p:spTree>
    <p:extLst>
      <p:ext uri="{BB962C8B-B14F-4D97-AF65-F5344CB8AC3E}">
        <p14:creationId xmlns:p14="http://schemas.microsoft.com/office/powerpoint/2010/main" val="1413503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Regulación </a:t>
            </a:r>
            <a:br>
              <a:rPr lang="es-PR" sz="3200" dirty="0">
                <a:solidFill>
                  <a:schemeClr val="tx1">
                    <a:lumMod val="75000"/>
                    <a:lumOff val="25000"/>
                  </a:schemeClr>
                </a:solidFill>
              </a:rPr>
            </a:br>
            <a:r>
              <a:rPr lang="es-PR" sz="3200" dirty="0">
                <a:solidFill>
                  <a:schemeClr val="tx1">
                    <a:lumMod val="75000"/>
                    <a:lumOff val="25000"/>
                  </a:schemeClr>
                </a:solidFill>
              </a:rPr>
              <a:t>D.O. Ribera del Duero</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marL="0" indent="0" eaLnBrk="1" hangingPunct="1">
              <a:buNone/>
              <a:defRPr/>
            </a:pPr>
            <a:endParaRPr lang="es-ES" sz="1600" dirty="0">
              <a:solidFill>
                <a:schemeClr val="tx1">
                  <a:lumMod val="75000"/>
                  <a:lumOff val="25000"/>
                </a:schemeClr>
              </a:solidFill>
            </a:endParaRPr>
          </a:p>
          <a:p>
            <a:pPr marL="0" indent="0" eaLnBrk="1" hangingPunct="1">
              <a:buNone/>
              <a:defRPr/>
            </a:pPr>
            <a:r>
              <a:rPr lang="es-ES" sz="1600" dirty="0">
                <a:solidFill>
                  <a:schemeClr val="tx1">
                    <a:lumMod val="75000"/>
                    <a:lumOff val="25000"/>
                  </a:schemeClr>
                </a:solidFill>
              </a:rPr>
              <a:t>Vino Rosado</a:t>
            </a:r>
          </a:p>
          <a:p>
            <a:pPr marL="0" indent="0" eaLnBrk="1" hangingPunct="1">
              <a:buNone/>
              <a:defRPr/>
            </a:pPr>
            <a:r>
              <a:rPr lang="es-ES" sz="1600" dirty="0">
                <a:solidFill>
                  <a:schemeClr val="tx1">
                    <a:lumMod val="75000"/>
                    <a:lumOff val="25000"/>
                  </a:schemeClr>
                </a:solidFill>
              </a:rPr>
              <a:t>El vino rosado debe elaborarse con al menos un 50% de las variedades tintas. Esto nos hace que los productores puedan elaborar el rosado con parte de variedad blanca (albillo Mayor) pero siempre que en el depósito se añada la uva mezclada, y no mezclar los vinos una vez fermentados, ya que sería un clarete y no un rosado.</a:t>
            </a:r>
          </a:p>
          <a:p>
            <a:pPr marL="0" indent="0" eaLnBrk="1" hangingPunct="1">
              <a:buNone/>
              <a:defRPr/>
            </a:pPr>
            <a:endParaRPr lang="es-ES" sz="1600" dirty="0">
              <a:solidFill>
                <a:schemeClr val="tx1">
                  <a:lumMod val="75000"/>
                  <a:lumOff val="25000"/>
                </a:schemeClr>
              </a:solidFill>
            </a:endParaRPr>
          </a:p>
          <a:p>
            <a:pPr marL="0" indent="0" eaLnBrk="1" hangingPunct="1">
              <a:buNone/>
              <a:defRPr/>
            </a:pPr>
            <a:r>
              <a:rPr lang="es-ES" sz="1600" dirty="0">
                <a:solidFill>
                  <a:schemeClr val="tx1">
                    <a:lumMod val="75000"/>
                    <a:lumOff val="25000"/>
                  </a:schemeClr>
                </a:solidFill>
              </a:rPr>
              <a:t>Vino Tinto</a:t>
            </a:r>
          </a:p>
          <a:p>
            <a:pPr marL="0" indent="0" eaLnBrk="1" hangingPunct="1">
              <a:buNone/>
              <a:defRPr/>
            </a:pPr>
            <a:r>
              <a:rPr lang="es-ES" sz="1600" dirty="0">
                <a:solidFill>
                  <a:schemeClr val="tx1">
                    <a:lumMod val="75000"/>
                    <a:lumOff val="25000"/>
                  </a:schemeClr>
                </a:solidFill>
              </a:rPr>
              <a:t>En el caso de los vinos tintos siempre deben elaborarse con un mínimo del 75% de la variedad “Tinta del País”, y el resto con las otras variedades permitidas. Pero el 95% de las uvas utilizadas deben ser de las variedades tintas, permitiendo un 5% de la variedad Albillo Mayor para la producción de los vinos tintos.</a:t>
            </a:r>
          </a:p>
          <a:p>
            <a:pPr marL="0" indent="0" eaLnBrk="1" hangingPunct="1">
              <a:buNone/>
              <a:defRPr/>
            </a:pPr>
            <a:endParaRPr lang="en-US" sz="1600" dirty="0">
              <a:solidFill>
                <a:schemeClr val="tx1">
                  <a:lumMod val="75000"/>
                  <a:lumOff val="25000"/>
                </a:schemeClr>
              </a:solidFill>
            </a:endParaRPr>
          </a:p>
        </p:txBody>
      </p:sp>
    </p:spTree>
    <p:extLst>
      <p:ext uri="{BB962C8B-B14F-4D97-AF65-F5344CB8AC3E}">
        <p14:creationId xmlns:p14="http://schemas.microsoft.com/office/powerpoint/2010/main" val="176160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13590" y="1124744"/>
            <a:ext cx="5617319" cy="981075"/>
          </a:xfrm>
        </p:spPr>
        <p:txBody>
          <a:bodyPr/>
          <a:lstStyle/>
          <a:p>
            <a:pPr algn="l" eaLnBrk="1" hangingPunct="1">
              <a:defRPr/>
            </a:pPr>
            <a:r>
              <a:rPr lang="es-PR" sz="3200" dirty="0">
                <a:solidFill>
                  <a:schemeClr val="tx1">
                    <a:lumMod val="75000"/>
                    <a:lumOff val="25000"/>
                  </a:schemeClr>
                </a:solidFill>
              </a:rPr>
              <a:t>Regulación </a:t>
            </a:r>
            <a:br>
              <a:rPr lang="es-PR" sz="3200" dirty="0">
                <a:solidFill>
                  <a:schemeClr val="tx1">
                    <a:lumMod val="75000"/>
                    <a:lumOff val="25000"/>
                  </a:schemeClr>
                </a:solidFill>
              </a:rPr>
            </a:br>
            <a:r>
              <a:rPr lang="es-PR" sz="3200" dirty="0">
                <a:solidFill>
                  <a:schemeClr val="tx1">
                    <a:lumMod val="75000"/>
                    <a:lumOff val="25000"/>
                  </a:schemeClr>
                </a:solidFill>
              </a:rPr>
              <a:t>D.O. Ribera del Duero</a:t>
            </a: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2349500"/>
            <a:ext cx="9001695" cy="3599780"/>
          </a:xfrm>
        </p:spPr>
        <p:txBody>
          <a:bodyPr/>
          <a:lstStyle/>
          <a:p>
            <a:pPr marL="0" indent="0" eaLnBrk="1" hangingPunct="1">
              <a:buNone/>
              <a:defRPr/>
            </a:pPr>
            <a:endParaRPr lang="en-US" sz="1600" dirty="0">
              <a:solidFill>
                <a:schemeClr val="tx1">
                  <a:lumMod val="75000"/>
                  <a:lumOff val="25000"/>
                </a:schemeClr>
              </a:solidFill>
            </a:endParaRPr>
          </a:p>
          <a:p>
            <a:pPr eaLnBrk="1" hangingPunct="1">
              <a:buFont typeface="Wingdings" panose="05000000000000000000" pitchFamily="2" charset="2"/>
              <a:buChar char="v"/>
              <a:defRPr/>
            </a:pPr>
            <a:r>
              <a:rPr lang="es-ES" sz="1800" dirty="0">
                <a:solidFill>
                  <a:schemeClr val="tx1">
                    <a:lumMod val="75000"/>
                    <a:lumOff val="25000"/>
                  </a:schemeClr>
                </a:solidFill>
              </a:rPr>
              <a:t>Joven o barrica: Estos vinos no pueden envejecer por más de 12 meses. En el caso de los vinos jóvenes “verdaderos”, en realidad no hay envejecimiento. Barrica se envejecen normalmente en barrica de roble durante 4 meses.</a:t>
            </a:r>
          </a:p>
          <a:p>
            <a:pPr eaLnBrk="1" hangingPunct="1">
              <a:buFont typeface="Wingdings" panose="05000000000000000000" pitchFamily="2" charset="2"/>
              <a:buChar char="v"/>
              <a:defRPr/>
            </a:pPr>
            <a:r>
              <a:rPr lang="es-ES" sz="1800" dirty="0">
                <a:solidFill>
                  <a:schemeClr val="tx1">
                    <a:lumMod val="75000"/>
                    <a:lumOff val="25000"/>
                  </a:schemeClr>
                </a:solidFill>
              </a:rPr>
              <a:t>Crianza: Deben permanecer al menos 12 meses en barrica de roble y no se pueden liberar antes de los 24 meses.</a:t>
            </a:r>
          </a:p>
          <a:p>
            <a:pPr eaLnBrk="1" hangingPunct="1">
              <a:buFont typeface="Wingdings" panose="05000000000000000000" pitchFamily="2" charset="2"/>
              <a:buChar char="v"/>
              <a:defRPr/>
            </a:pPr>
            <a:r>
              <a:rPr lang="es-ES" sz="1800" dirty="0">
                <a:solidFill>
                  <a:schemeClr val="tx1">
                    <a:lumMod val="75000"/>
                    <a:lumOff val="25000"/>
                  </a:schemeClr>
                </a:solidFill>
              </a:rPr>
              <a:t>Reserva: 36 meses de crianza y al menos 12 meses en barricas de roble.</a:t>
            </a:r>
          </a:p>
          <a:p>
            <a:pPr eaLnBrk="1" hangingPunct="1">
              <a:buFont typeface="Wingdings" panose="05000000000000000000" pitchFamily="2" charset="2"/>
              <a:buChar char="v"/>
              <a:defRPr/>
            </a:pPr>
            <a:r>
              <a:rPr lang="es-ES" sz="1800" dirty="0">
                <a:solidFill>
                  <a:schemeClr val="tx1">
                    <a:lumMod val="75000"/>
                    <a:lumOff val="25000"/>
                  </a:schemeClr>
                </a:solidFill>
              </a:rPr>
              <a:t>Gran Reserva: 60 meses de envejecimiento, al menos 24 meses en barrica de roble.</a:t>
            </a:r>
            <a:endParaRPr lang="tr-TR" sz="1800" dirty="0">
              <a:solidFill>
                <a:schemeClr val="tx1">
                  <a:lumMod val="75000"/>
                  <a:lumOff val="25000"/>
                </a:schemeClr>
              </a:solidFill>
            </a:endParaRPr>
          </a:p>
        </p:txBody>
      </p:sp>
    </p:spTree>
    <p:extLst>
      <p:ext uri="{BB962C8B-B14F-4D97-AF65-F5344CB8AC3E}">
        <p14:creationId xmlns:p14="http://schemas.microsoft.com/office/powerpoint/2010/main" val="2716671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8DD23-4712-40E1-B038-1AB81656922E}"/>
              </a:ext>
            </a:extLst>
          </p:cNvPr>
          <p:cNvSpPr>
            <a:spLocks noGrp="1"/>
          </p:cNvSpPr>
          <p:nvPr>
            <p:ph type="title"/>
          </p:nvPr>
        </p:nvSpPr>
        <p:spPr/>
        <p:txBody>
          <a:bodyPr/>
          <a:lstStyle/>
          <a:p>
            <a:r>
              <a:rPr lang="en-US" dirty="0" err="1"/>
              <a:t>Referencias</a:t>
            </a:r>
            <a:r>
              <a:rPr lang="en-US" dirty="0"/>
              <a:t>:</a:t>
            </a:r>
          </a:p>
        </p:txBody>
      </p:sp>
      <p:sp>
        <p:nvSpPr>
          <p:cNvPr id="3" name="Content Placeholder 2">
            <a:extLst>
              <a:ext uri="{FF2B5EF4-FFF2-40B4-BE49-F238E27FC236}">
                <a16:creationId xmlns:a16="http://schemas.microsoft.com/office/drawing/2014/main" id="{71936F44-46F2-4639-BE99-E4E463F943CF}"/>
              </a:ext>
            </a:extLst>
          </p:cNvPr>
          <p:cNvSpPr>
            <a:spLocks noGrp="1"/>
          </p:cNvSpPr>
          <p:nvPr>
            <p:ph idx="1"/>
          </p:nvPr>
        </p:nvSpPr>
        <p:spPr/>
        <p:txBody>
          <a:bodyPr/>
          <a:lstStyle/>
          <a:p>
            <a:r>
              <a:rPr lang="en-US" sz="2000" dirty="0">
                <a:hlinkClick r:id="rId2"/>
              </a:rPr>
              <a:t>http://www.ub.edu/geocrit/sn/sn-277.htm</a:t>
            </a:r>
            <a:endParaRPr lang="en-US" sz="2000" dirty="0"/>
          </a:p>
          <a:p>
            <a:r>
              <a:rPr lang="en-US" sz="2000" dirty="0">
                <a:hlinkClick r:id="rId3"/>
              </a:rPr>
              <a:t>https://www.riberadelduero.es/sites/default/files/libro_2004.pdf</a:t>
            </a:r>
            <a:endParaRPr lang="en-US" sz="2000" dirty="0"/>
          </a:p>
          <a:p>
            <a:r>
              <a:rPr lang="en-US" sz="2000" dirty="0">
                <a:hlinkClick r:id="rId4"/>
              </a:rPr>
              <a:t>https://es.wikipedia.org/wiki/Ribera_del_Duero_(vino)</a:t>
            </a:r>
            <a:endParaRPr lang="en-US" sz="2000" dirty="0"/>
          </a:p>
          <a:p>
            <a:r>
              <a:rPr lang="en-US" sz="2000" dirty="0">
                <a:hlinkClick r:id="rId5"/>
              </a:rPr>
              <a:t>https://www.bodegastrespiedras.com/fuentecen-tradicion-en-el-mundo-del-vino/</a:t>
            </a:r>
            <a:endParaRPr lang="en-US" sz="2000" dirty="0"/>
          </a:p>
          <a:p>
            <a:r>
              <a:rPr lang="en-US" sz="2000" dirty="0">
                <a:hlinkClick r:id="rId6"/>
              </a:rPr>
              <a:t>https://perezpascuas.com/vina-pedrosa-crianza/</a:t>
            </a:r>
            <a:endParaRPr lang="en-US" sz="2000" dirty="0"/>
          </a:p>
          <a:p>
            <a:r>
              <a:rPr lang="en-US" sz="2000" dirty="0">
                <a:hlinkClick r:id="rId7"/>
              </a:rPr>
              <a:t>https://www.bodegasprotos.com/es/vino/gran-reserva/</a:t>
            </a:r>
            <a:endParaRPr lang="en-US" sz="2000" dirty="0"/>
          </a:p>
          <a:p>
            <a:r>
              <a:rPr lang="en-US" sz="2000" dirty="0">
                <a:hlinkClick r:id="rId8"/>
              </a:rPr>
              <a:t>https://catatu.es/blog/uvas-permitidas-ribera-duero/</a:t>
            </a:r>
            <a:endParaRPr lang="en-US" sz="2000" dirty="0"/>
          </a:p>
          <a:p>
            <a:r>
              <a:rPr lang="en-US" sz="2000" dirty="0">
                <a:hlinkClick r:id="rId9"/>
              </a:rPr>
              <a:t>https://www.iberowine.es/vino/pago-de-carraovejas-crianza</a:t>
            </a:r>
            <a:endParaRPr lang="en-US" sz="2000" dirty="0"/>
          </a:p>
          <a:p>
            <a:r>
              <a:rPr lang="en-US" sz="2000" dirty="0">
                <a:hlinkClick r:id="rId10"/>
              </a:rPr>
              <a:t>https://www.pagodecarraovejas.com/bodega/elaboracion/</a:t>
            </a:r>
            <a:endParaRPr lang="en-US" sz="2000" dirty="0"/>
          </a:p>
          <a:p>
            <a:endParaRPr lang="en-US" sz="2000" dirty="0"/>
          </a:p>
          <a:p>
            <a:endParaRPr lang="en-US" sz="2000" dirty="0"/>
          </a:p>
          <a:p>
            <a:endParaRPr lang="en-US" dirty="0"/>
          </a:p>
        </p:txBody>
      </p:sp>
    </p:spTree>
    <p:extLst>
      <p:ext uri="{BB962C8B-B14F-4D97-AF65-F5344CB8AC3E}">
        <p14:creationId xmlns:p14="http://schemas.microsoft.com/office/powerpoint/2010/main" val="1178372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250825" y="1125538"/>
            <a:ext cx="4753223" cy="981075"/>
          </a:xfrm>
        </p:spPr>
        <p:txBody>
          <a:bodyPr/>
          <a:lstStyle/>
          <a:p>
            <a:pPr eaLnBrk="1" hangingPunct="1">
              <a:defRPr/>
            </a:pPr>
            <a:r>
              <a:rPr lang="es-PR" sz="3200" dirty="0" err="1">
                <a:solidFill>
                  <a:schemeClr val="tx1">
                    <a:lumMod val="75000"/>
                    <a:lumOff val="25000"/>
                  </a:schemeClr>
                </a:solidFill>
              </a:rPr>
              <a:t>Geografia</a:t>
            </a:r>
            <a:r>
              <a:rPr lang="es-PR" sz="3200" dirty="0">
                <a:solidFill>
                  <a:schemeClr val="tx1">
                    <a:lumMod val="75000"/>
                    <a:lumOff val="25000"/>
                  </a:schemeClr>
                </a:solidFill>
              </a:rPr>
              <a:t> y </a:t>
            </a:r>
            <a:r>
              <a:rPr lang="es-PR" sz="3200" dirty="0" err="1">
                <a:solidFill>
                  <a:schemeClr val="tx1">
                    <a:lumMod val="75000"/>
                    <a:lumOff val="25000"/>
                  </a:schemeClr>
                </a:solidFill>
              </a:rPr>
              <a:t>Topografia</a:t>
            </a:r>
            <a:endParaRPr lang="es-PR" sz="3200" dirty="0">
              <a:solidFill>
                <a:schemeClr val="tx1">
                  <a:lumMod val="75000"/>
                  <a:lumOff val="25000"/>
                </a:schemeClr>
              </a:solidFill>
            </a:endParaRP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1916799"/>
            <a:ext cx="9001695" cy="4032481"/>
          </a:xfrm>
        </p:spPr>
        <p:txBody>
          <a:bodyPr/>
          <a:lstStyle/>
          <a:p>
            <a:pPr eaLnBrk="1" hangingPunct="1">
              <a:buFont typeface="Wingdings" pitchFamily="2" charset="2"/>
              <a:buChar char="v"/>
              <a:defRPr/>
            </a:pPr>
            <a:r>
              <a:rPr lang="en-US" sz="1600" dirty="0">
                <a:solidFill>
                  <a:schemeClr val="tx1">
                    <a:lumMod val="75000"/>
                    <a:lumOff val="25000"/>
                  </a:schemeClr>
                </a:solidFill>
              </a:rPr>
              <a:t>La Ribera del Duero </a:t>
            </a:r>
            <a:r>
              <a:rPr lang="en-US" sz="1600" dirty="0" err="1">
                <a:solidFill>
                  <a:schemeClr val="tx1">
                    <a:lumMod val="75000"/>
                    <a:lumOff val="25000"/>
                  </a:schemeClr>
                </a:solidFill>
              </a:rPr>
              <a:t>esta</a:t>
            </a:r>
            <a:r>
              <a:rPr lang="en-US" sz="1600" dirty="0">
                <a:solidFill>
                  <a:schemeClr val="tx1">
                    <a:lumMod val="75000"/>
                    <a:lumOff val="25000"/>
                  </a:schemeClr>
                </a:solidFill>
              </a:rPr>
              <a:t> </a:t>
            </a:r>
            <a:r>
              <a:rPr lang="en-US" sz="1600" dirty="0" err="1">
                <a:solidFill>
                  <a:schemeClr val="tx1">
                    <a:lumMod val="75000"/>
                    <a:lumOff val="25000"/>
                  </a:schemeClr>
                </a:solidFill>
              </a:rPr>
              <a:t>localizada</a:t>
            </a:r>
            <a:r>
              <a:rPr lang="en-US" sz="1600" dirty="0">
                <a:solidFill>
                  <a:schemeClr val="tx1">
                    <a:lumMod val="75000"/>
                    <a:lumOff val="25000"/>
                  </a:schemeClr>
                </a:solidFill>
              </a:rPr>
              <a:t> </a:t>
            </a:r>
            <a:r>
              <a:rPr lang="en-US" sz="1600" dirty="0" err="1">
                <a:solidFill>
                  <a:schemeClr val="tx1">
                    <a:lumMod val="75000"/>
                    <a:lumOff val="25000"/>
                  </a:schemeClr>
                </a:solidFill>
              </a:rPr>
              <a:t>en</a:t>
            </a:r>
            <a:r>
              <a:rPr lang="en-US" sz="1600" dirty="0">
                <a:solidFill>
                  <a:schemeClr val="tx1">
                    <a:lumMod val="75000"/>
                    <a:lumOff val="25000"/>
                  </a:schemeClr>
                </a:solidFill>
              </a:rPr>
              <a:t> la </a:t>
            </a:r>
            <a:r>
              <a:rPr lang="en-US" sz="1600" dirty="0" err="1">
                <a:solidFill>
                  <a:schemeClr val="tx1">
                    <a:lumMod val="75000"/>
                    <a:lumOff val="25000"/>
                  </a:schemeClr>
                </a:solidFill>
              </a:rPr>
              <a:t>comunidad</a:t>
            </a:r>
            <a:r>
              <a:rPr lang="en-US" sz="1600" dirty="0">
                <a:solidFill>
                  <a:schemeClr val="tx1">
                    <a:lumMod val="75000"/>
                    <a:lumOff val="25000"/>
                  </a:schemeClr>
                </a:solidFill>
              </a:rPr>
              <a:t> </a:t>
            </a:r>
            <a:r>
              <a:rPr lang="en-US" sz="1600" dirty="0" err="1">
                <a:solidFill>
                  <a:schemeClr val="tx1">
                    <a:lumMod val="75000"/>
                    <a:lumOff val="25000"/>
                  </a:schemeClr>
                </a:solidFill>
              </a:rPr>
              <a:t>Autonoma</a:t>
            </a:r>
            <a:r>
              <a:rPr lang="en-US" sz="1600" dirty="0">
                <a:solidFill>
                  <a:schemeClr val="tx1">
                    <a:lumMod val="75000"/>
                    <a:lumOff val="25000"/>
                  </a:schemeClr>
                </a:solidFill>
              </a:rPr>
              <a:t> de Castilla y Leon</a:t>
            </a: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3" name="Picture 2">
            <a:extLst>
              <a:ext uri="{FF2B5EF4-FFF2-40B4-BE49-F238E27FC236}">
                <a16:creationId xmlns:a16="http://schemas.microsoft.com/office/drawing/2014/main" id="{93A04271-C425-4A1A-97BA-5961896F4CF7}"/>
              </a:ext>
            </a:extLst>
          </p:cNvPr>
          <p:cNvPicPr>
            <a:picLocks noChangeAspect="1"/>
          </p:cNvPicPr>
          <p:nvPr/>
        </p:nvPicPr>
        <p:blipFill>
          <a:blip r:embed="rId4"/>
          <a:stretch>
            <a:fillRect/>
          </a:stretch>
        </p:blipFill>
        <p:spPr>
          <a:xfrm>
            <a:off x="1636713" y="2276872"/>
            <a:ext cx="5800918" cy="4464529"/>
          </a:xfrm>
          <a:prstGeom prst="rect">
            <a:avLst/>
          </a:prstGeom>
        </p:spPr>
      </p:pic>
    </p:spTree>
    <p:extLst>
      <p:ext uri="{BB962C8B-B14F-4D97-AF65-F5344CB8AC3E}">
        <p14:creationId xmlns:p14="http://schemas.microsoft.com/office/powerpoint/2010/main" val="3177046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250825" y="1125538"/>
            <a:ext cx="4753223" cy="981075"/>
          </a:xfrm>
        </p:spPr>
        <p:txBody>
          <a:bodyPr/>
          <a:lstStyle/>
          <a:p>
            <a:pPr eaLnBrk="1" hangingPunct="1">
              <a:defRPr/>
            </a:pPr>
            <a:r>
              <a:rPr lang="es-PR" sz="3200" dirty="0" err="1">
                <a:solidFill>
                  <a:schemeClr val="tx1">
                    <a:lumMod val="75000"/>
                    <a:lumOff val="25000"/>
                  </a:schemeClr>
                </a:solidFill>
              </a:rPr>
              <a:t>Geografia</a:t>
            </a:r>
            <a:r>
              <a:rPr lang="es-PR" sz="3200" dirty="0">
                <a:solidFill>
                  <a:schemeClr val="tx1">
                    <a:lumMod val="75000"/>
                    <a:lumOff val="25000"/>
                  </a:schemeClr>
                </a:solidFill>
              </a:rPr>
              <a:t> y </a:t>
            </a:r>
            <a:r>
              <a:rPr lang="es-PR" sz="3200" dirty="0" err="1">
                <a:solidFill>
                  <a:schemeClr val="tx1">
                    <a:lumMod val="75000"/>
                    <a:lumOff val="25000"/>
                  </a:schemeClr>
                </a:solidFill>
              </a:rPr>
              <a:t>Topografia</a:t>
            </a:r>
            <a:endParaRPr lang="es-PR" sz="3200" dirty="0">
              <a:solidFill>
                <a:schemeClr val="tx1">
                  <a:lumMod val="75000"/>
                  <a:lumOff val="25000"/>
                </a:schemeClr>
              </a:solidFill>
            </a:endParaRPr>
          </a:p>
        </p:txBody>
      </p:sp>
      <p:pic>
        <p:nvPicPr>
          <p:cNvPr id="5" name="Picture 4">
            <a:extLst>
              <a:ext uri="{FF2B5EF4-FFF2-40B4-BE49-F238E27FC236}">
                <a16:creationId xmlns:a16="http://schemas.microsoft.com/office/drawing/2014/main" id="{9033F3F2-394C-499B-8B4E-05EB760AD399}"/>
              </a:ext>
            </a:extLst>
          </p:cNvPr>
          <p:cNvPicPr>
            <a:picLocks noChangeAspect="1"/>
          </p:cNvPicPr>
          <p:nvPr/>
        </p:nvPicPr>
        <p:blipFill>
          <a:blip r:embed="rId4"/>
          <a:stretch>
            <a:fillRect/>
          </a:stretch>
        </p:blipFill>
        <p:spPr>
          <a:xfrm>
            <a:off x="199547" y="2089291"/>
            <a:ext cx="8773398" cy="4680520"/>
          </a:xfrm>
          <a:prstGeom prst="rect">
            <a:avLst/>
          </a:prstGeom>
        </p:spPr>
      </p:pic>
    </p:spTree>
    <p:extLst>
      <p:ext uri="{BB962C8B-B14F-4D97-AF65-F5344CB8AC3E}">
        <p14:creationId xmlns:p14="http://schemas.microsoft.com/office/powerpoint/2010/main" val="1246140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250825" y="1125538"/>
            <a:ext cx="4753223" cy="981075"/>
          </a:xfrm>
        </p:spPr>
        <p:txBody>
          <a:bodyPr/>
          <a:lstStyle/>
          <a:p>
            <a:pPr eaLnBrk="1" hangingPunct="1">
              <a:defRPr/>
            </a:pPr>
            <a:r>
              <a:rPr lang="es-PR" sz="3200" dirty="0" err="1">
                <a:solidFill>
                  <a:schemeClr val="tx1">
                    <a:lumMod val="75000"/>
                    <a:lumOff val="25000"/>
                  </a:schemeClr>
                </a:solidFill>
              </a:rPr>
              <a:t>Geografia</a:t>
            </a:r>
            <a:r>
              <a:rPr lang="es-PR" sz="3200" dirty="0">
                <a:solidFill>
                  <a:schemeClr val="tx1">
                    <a:lumMod val="75000"/>
                    <a:lumOff val="25000"/>
                  </a:schemeClr>
                </a:solidFill>
              </a:rPr>
              <a:t> y </a:t>
            </a:r>
            <a:r>
              <a:rPr lang="es-PR" sz="3200" dirty="0" err="1">
                <a:solidFill>
                  <a:schemeClr val="tx1">
                    <a:lumMod val="75000"/>
                    <a:lumOff val="25000"/>
                  </a:schemeClr>
                </a:solidFill>
              </a:rPr>
              <a:t>Topografia</a:t>
            </a:r>
            <a:endParaRPr lang="es-PR" sz="3200" dirty="0">
              <a:solidFill>
                <a:schemeClr val="tx1">
                  <a:lumMod val="75000"/>
                  <a:lumOff val="25000"/>
                </a:schemeClr>
              </a:solidFill>
            </a:endParaRPr>
          </a:p>
        </p:txBody>
      </p:sp>
      <p:sp>
        <p:nvSpPr>
          <p:cNvPr id="2" name="TextBox 1">
            <a:extLst>
              <a:ext uri="{FF2B5EF4-FFF2-40B4-BE49-F238E27FC236}">
                <a16:creationId xmlns:a16="http://schemas.microsoft.com/office/drawing/2014/main" id="{9A6EB3C6-F361-4140-B751-7EDC8BDA0FDF}"/>
              </a:ext>
            </a:extLst>
          </p:cNvPr>
          <p:cNvSpPr txBox="1"/>
          <p:nvPr/>
        </p:nvSpPr>
        <p:spPr>
          <a:xfrm>
            <a:off x="467544" y="2636912"/>
            <a:ext cx="8352928" cy="3693319"/>
          </a:xfrm>
          <a:prstGeom prst="rect">
            <a:avLst/>
          </a:prstGeom>
          <a:noFill/>
        </p:spPr>
        <p:txBody>
          <a:bodyPr wrap="square" rtlCol="0">
            <a:spAutoFit/>
          </a:bodyPr>
          <a:lstStyle/>
          <a:p>
            <a:pPr marL="285750" indent="-285750">
              <a:buFont typeface="Arial" panose="020B0604020202020204" pitchFamily="34" charset="0"/>
              <a:buChar char="•"/>
            </a:pPr>
            <a:r>
              <a:rPr lang="en-US" dirty="0"/>
              <a:t>82 </a:t>
            </a:r>
            <a:r>
              <a:rPr lang="en-US" dirty="0" err="1"/>
              <a:t>municipios</a:t>
            </a:r>
            <a:r>
              <a:rPr lang="en-US" dirty="0"/>
              <a:t> y 100 </a:t>
            </a:r>
            <a:r>
              <a:rPr lang="en-US" dirty="0" err="1"/>
              <a:t>nucleos</a:t>
            </a:r>
            <a:r>
              <a:rPr lang="en-US" dirty="0"/>
              <a:t> de población a lo largo de los 115 km de la </a:t>
            </a:r>
            <a:r>
              <a:rPr lang="en-US" dirty="0" err="1"/>
              <a:t>franja</a:t>
            </a:r>
            <a:r>
              <a:rPr lang="en-US" dirty="0"/>
              <a:t> </a:t>
            </a:r>
            <a:r>
              <a:rPr lang="en-US" dirty="0" err="1"/>
              <a:t>vinicola</a:t>
            </a:r>
            <a:r>
              <a:rPr lang="en-US" dirty="0"/>
              <a:t>.</a:t>
            </a:r>
          </a:p>
          <a:p>
            <a:pPr marL="285750" indent="-285750">
              <a:buFont typeface="Arial" panose="020B0604020202020204" pitchFamily="34" charset="0"/>
              <a:buChar char="•"/>
            </a:pPr>
            <a:r>
              <a:rPr lang="en-US" dirty="0"/>
              <a:t>35 Km de ancho </a:t>
            </a:r>
            <a:r>
              <a:rPr lang="en-US" dirty="0" err="1"/>
              <a:t>en</a:t>
            </a:r>
            <a:r>
              <a:rPr lang="en-US" dirty="0"/>
              <a:t> </a:t>
            </a:r>
            <a:r>
              <a:rPr lang="en-US" dirty="0" err="1"/>
              <a:t>su</a:t>
            </a:r>
            <a:r>
              <a:rPr lang="en-US" dirty="0"/>
              <a:t> </a:t>
            </a:r>
            <a:r>
              <a:rPr lang="en-US" dirty="0" err="1"/>
              <a:t>parte</a:t>
            </a:r>
            <a:r>
              <a:rPr lang="en-US" dirty="0"/>
              <a:t> mas </a:t>
            </a:r>
            <a:r>
              <a:rPr lang="en-US" dirty="0" err="1"/>
              <a:t>ancha</a:t>
            </a:r>
            <a:r>
              <a:rPr lang="en-US" dirty="0"/>
              <a:t>.</a:t>
            </a:r>
          </a:p>
          <a:p>
            <a:pPr marL="285750" indent="-285750">
              <a:buFont typeface="Arial" panose="020B0604020202020204" pitchFamily="34" charset="0"/>
              <a:buChar char="•"/>
            </a:pPr>
            <a:r>
              <a:rPr lang="en-US" dirty="0"/>
              <a:t>Tierras </a:t>
            </a:r>
            <a:r>
              <a:rPr lang="en-US" dirty="0" err="1"/>
              <a:t>altas</a:t>
            </a:r>
            <a:r>
              <a:rPr lang="en-US" dirty="0"/>
              <a:t> entre los 720 y 1,100 metros de </a:t>
            </a:r>
            <a:r>
              <a:rPr lang="en-US" dirty="0" err="1"/>
              <a:t>altura</a:t>
            </a:r>
            <a:r>
              <a:rPr lang="en-US" dirty="0"/>
              <a:t>.</a:t>
            </a:r>
          </a:p>
          <a:p>
            <a:pPr marL="285750" indent="-285750">
              <a:buFont typeface="Arial" panose="020B0604020202020204" pitchFamily="34" charset="0"/>
              <a:buChar char="•"/>
            </a:pPr>
            <a:r>
              <a:rPr lang="en-US" dirty="0"/>
              <a:t>Relieve tubular </a:t>
            </a:r>
            <a:r>
              <a:rPr lang="en-US" dirty="0" err="1"/>
              <a:t>donde</a:t>
            </a:r>
            <a:r>
              <a:rPr lang="en-US" dirty="0"/>
              <a:t> </a:t>
            </a:r>
            <a:r>
              <a:rPr lang="en-US" dirty="0" err="1"/>
              <a:t>el</a:t>
            </a:r>
            <a:r>
              <a:rPr lang="en-US" dirty="0"/>
              <a:t> </a:t>
            </a:r>
            <a:r>
              <a:rPr lang="en-US" dirty="0" err="1"/>
              <a:t>rio</a:t>
            </a:r>
            <a:r>
              <a:rPr lang="en-US" dirty="0"/>
              <a:t> Duero </a:t>
            </a:r>
            <a:r>
              <a:rPr lang="en-US" dirty="0" err="1"/>
              <a:t>corre</a:t>
            </a:r>
            <a:r>
              <a:rPr lang="en-US" dirty="0"/>
              <a:t> entre </a:t>
            </a:r>
            <a:r>
              <a:rPr lang="en-US" dirty="0" err="1"/>
              <a:t>páramos</a:t>
            </a:r>
            <a:r>
              <a:rPr lang="en-US" dirty="0"/>
              <a:t> (</a:t>
            </a:r>
            <a:r>
              <a:rPr lang="es-ES" dirty="0"/>
              <a:t>superficie llana, poco fértil y desértica).</a:t>
            </a:r>
          </a:p>
          <a:p>
            <a:pPr marL="285750" indent="-285750">
              <a:buFont typeface="Arial" panose="020B0604020202020204" pitchFamily="34" charset="0"/>
              <a:buChar char="•"/>
            </a:pPr>
            <a:r>
              <a:rPr lang="es-ES" dirty="0"/>
              <a:t>4 unidades de relieve:</a:t>
            </a:r>
          </a:p>
          <a:p>
            <a:pPr marL="742950" lvl="1" indent="-285750">
              <a:buFont typeface="Arial" panose="020B0604020202020204" pitchFamily="34" charset="0"/>
              <a:buChar char="•"/>
            </a:pPr>
            <a:r>
              <a:rPr lang="es-ES" dirty="0"/>
              <a:t>La Vega</a:t>
            </a:r>
          </a:p>
          <a:p>
            <a:pPr marL="742950" lvl="1" indent="-285750">
              <a:buFont typeface="Arial" panose="020B0604020202020204" pitchFamily="34" charset="0"/>
              <a:buChar char="•"/>
            </a:pPr>
            <a:r>
              <a:rPr lang="es-ES" dirty="0"/>
              <a:t>La plataforma intermedia</a:t>
            </a:r>
          </a:p>
          <a:p>
            <a:pPr marL="742950" lvl="1" indent="-285750">
              <a:buFont typeface="Arial" panose="020B0604020202020204" pitchFamily="34" charset="0"/>
              <a:buChar char="•"/>
            </a:pPr>
            <a:r>
              <a:rPr lang="en-US" dirty="0"/>
              <a:t>Las Cuestas</a:t>
            </a:r>
          </a:p>
          <a:p>
            <a:pPr marL="742950" lvl="1" indent="-285750">
              <a:buFont typeface="Arial" panose="020B0604020202020204" pitchFamily="34" charset="0"/>
              <a:buChar char="•"/>
            </a:pPr>
            <a:r>
              <a:rPr lang="en-US" dirty="0"/>
              <a:t>El </a:t>
            </a:r>
            <a:r>
              <a:rPr lang="en-US" dirty="0" err="1"/>
              <a:t>Páramo</a:t>
            </a:r>
            <a:endParaRPr lang="en-US" dirty="0"/>
          </a:p>
          <a:p>
            <a:pPr marL="285750" indent="-285750">
              <a:buFont typeface="Arial" panose="020B0604020202020204" pitchFamily="34" charset="0"/>
              <a:buChar char="•"/>
            </a:pPr>
            <a:r>
              <a:rPr lang="en-US" dirty="0" err="1"/>
              <a:t>Esto</a:t>
            </a:r>
            <a:r>
              <a:rPr lang="en-US" dirty="0"/>
              <a:t> </a:t>
            </a:r>
            <a:r>
              <a:rPr lang="en-US" dirty="0" err="1"/>
              <a:t>proporciona</a:t>
            </a:r>
            <a:r>
              <a:rPr lang="en-US" dirty="0"/>
              <a:t> </a:t>
            </a:r>
            <a:r>
              <a:rPr lang="en-US" dirty="0" err="1"/>
              <a:t>suelos</a:t>
            </a:r>
            <a:r>
              <a:rPr lang="en-US" dirty="0"/>
              <a:t> </a:t>
            </a:r>
            <a:r>
              <a:rPr lang="en-US" dirty="0" err="1"/>
              <a:t>variados</a:t>
            </a:r>
            <a:r>
              <a:rPr lang="en-US" dirty="0"/>
              <a:t> dentro de la </a:t>
            </a:r>
            <a:r>
              <a:rPr lang="en-US" dirty="0" err="1"/>
              <a:t>misma</a:t>
            </a:r>
            <a:r>
              <a:rPr lang="en-US" dirty="0"/>
              <a:t> region </a:t>
            </a:r>
            <a:r>
              <a:rPr lang="en-US" dirty="0" err="1"/>
              <a:t>incluso</a:t>
            </a:r>
            <a:r>
              <a:rPr lang="en-US" dirty="0"/>
              <a:t> dentro de las </a:t>
            </a:r>
            <a:r>
              <a:rPr lang="en-US" dirty="0" err="1"/>
              <a:t>misma</a:t>
            </a:r>
            <a:r>
              <a:rPr lang="en-US" dirty="0"/>
              <a:t> </a:t>
            </a:r>
            <a:r>
              <a:rPr lang="en-US" dirty="0" err="1"/>
              <a:t>parcela</a:t>
            </a:r>
            <a:r>
              <a:rPr lang="en-US" dirty="0"/>
              <a:t>.</a:t>
            </a:r>
          </a:p>
        </p:txBody>
      </p:sp>
    </p:spTree>
    <p:extLst>
      <p:ext uri="{BB962C8B-B14F-4D97-AF65-F5344CB8AC3E}">
        <p14:creationId xmlns:p14="http://schemas.microsoft.com/office/powerpoint/2010/main" val="1730625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250825" y="1125538"/>
            <a:ext cx="4753223" cy="981075"/>
          </a:xfrm>
        </p:spPr>
        <p:txBody>
          <a:bodyPr/>
          <a:lstStyle/>
          <a:p>
            <a:pPr eaLnBrk="1" hangingPunct="1">
              <a:defRPr/>
            </a:pPr>
            <a:r>
              <a:rPr lang="es-PR" sz="3200" dirty="0" err="1">
                <a:solidFill>
                  <a:schemeClr val="tx1">
                    <a:lumMod val="75000"/>
                    <a:lumOff val="25000"/>
                  </a:schemeClr>
                </a:solidFill>
              </a:rPr>
              <a:t>Geografia</a:t>
            </a:r>
            <a:r>
              <a:rPr lang="es-PR" sz="3200" dirty="0">
                <a:solidFill>
                  <a:schemeClr val="tx1">
                    <a:lumMod val="75000"/>
                    <a:lumOff val="25000"/>
                  </a:schemeClr>
                </a:solidFill>
              </a:rPr>
              <a:t> y </a:t>
            </a:r>
            <a:r>
              <a:rPr lang="es-PR" sz="3200" dirty="0" err="1">
                <a:solidFill>
                  <a:schemeClr val="tx1">
                    <a:lumMod val="75000"/>
                    <a:lumOff val="25000"/>
                  </a:schemeClr>
                </a:solidFill>
              </a:rPr>
              <a:t>Topografia</a:t>
            </a:r>
            <a:endParaRPr lang="es-PR" sz="3200" dirty="0">
              <a:solidFill>
                <a:schemeClr val="tx1">
                  <a:lumMod val="75000"/>
                  <a:lumOff val="25000"/>
                </a:schemeClr>
              </a:solidFill>
            </a:endParaRPr>
          </a:p>
        </p:txBody>
      </p:sp>
      <p:sp>
        <p:nvSpPr>
          <p:cNvPr id="3075" name="Rectangle 3">
            <a:extLst>
              <a:ext uri="{FF2B5EF4-FFF2-40B4-BE49-F238E27FC236}">
                <a16:creationId xmlns:a16="http://schemas.microsoft.com/office/drawing/2014/main" id="{D13CC969-ADEC-4A0B-9B6D-0A66432E4B7F}"/>
              </a:ext>
            </a:extLst>
          </p:cNvPr>
          <p:cNvSpPr>
            <a:spLocks noGrp="1" noChangeArrowheads="1"/>
          </p:cNvSpPr>
          <p:nvPr>
            <p:ph type="body" idx="1"/>
          </p:nvPr>
        </p:nvSpPr>
        <p:spPr>
          <a:xfrm>
            <a:off x="250824" y="1916799"/>
            <a:ext cx="9001695" cy="4032481"/>
          </a:xfrm>
        </p:spPr>
        <p:txBody>
          <a:bodyPr/>
          <a:lstStyle/>
          <a:p>
            <a:pPr eaLnBrk="1" hangingPunct="1">
              <a:buFont typeface="Wingdings" pitchFamily="2" charset="2"/>
              <a:buChar char="v"/>
              <a:defRPr/>
            </a:pPr>
            <a:endParaRPr lang="tr-TR" sz="16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2" name="Picture 1">
            <a:extLst>
              <a:ext uri="{FF2B5EF4-FFF2-40B4-BE49-F238E27FC236}">
                <a16:creationId xmlns:a16="http://schemas.microsoft.com/office/drawing/2014/main" id="{4A0200D8-8FCA-4510-9D72-3C87C5AF4050}"/>
              </a:ext>
            </a:extLst>
          </p:cNvPr>
          <p:cNvPicPr>
            <a:picLocks noChangeAspect="1"/>
          </p:cNvPicPr>
          <p:nvPr/>
        </p:nvPicPr>
        <p:blipFill>
          <a:blip r:embed="rId4"/>
          <a:stretch>
            <a:fillRect/>
          </a:stretch>
        </p:blipFill>
        <p:spPr>
          <a:xfrm>
            <a:off x="244638" y="2420937"/>
            <a:ext cx="8834592" cy="3588111"/>
          </a:xfrm>
          <a:prstGeom prst="rect">
            <a:avLst/>
          </a:prstGeom>
        </p:spPr>
      </p:pic>
    </p:spTree>
    <p:extLst>
      <p:ext uri="{BB962C8B-B14F-4D97-AF65-F5344CB8AC3E}">
        <p14:creationId xmlns:p14="http://schemas.microsoft.com/office/powerpoint/2010/main" val="2065793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250825" y="1125538"/>
            <a:ext cx="4753223" cy="981075"/>
          </a:xfrm>
        </p:spPr>
        <p:txBody>
          <a:bodyPr/>
          <a:lstStyle/>
          <a:p>
            <a:pPr eaLnBrk="1" hangingPunct="1">
              <a:defRPr/>
            </a:pPr>
            <a:r>
              <a:rPr lang="es-PR" sz="3200" dirty="0" err="1">
                <a:solidFill>
                  <a:schemeClr val="tx1">
                    <a:lumMod val="75000"/>
                    <a:lumOff val="25000"/>
                  </a:schemeClr>
                </a:solidFill>
              </a:rPr>
              <a:t>Geografia</a:t>
            </a:r>
            <a:r>
              <a:rPr lang="es-PR" sz="3200" dirty="0">
                <a:solidFill>
                  <a:schemeClr val="tx1">
                    <a:lumMod val="75000"/>
                    <a:lumOff val="25000"/>
                  </a:schemeClr>
                </a:solidFill>
              </a:rPr>
              <a:t> y </a:t>
            </a:r>
            <a:r>
              <a:rPr lang="es-PR" sz="3200" dirty="0" err="1">
                <a:solidFill>
                  <a:schemeClr val="tx1">
                    <a:lumMod val="75000"/>
                    <a:lumOff val="25000"/>
                  </a:schemeClr>
                </a:solidFill>
              </a:rPr>
              <a:t>Topografia</a:t>
            </a:r>
            <a:endParaRPr lang="es-PR" sz="32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5" name="Content Placeholder 4">
            <a:extLst>
              <a:ext uri="{FF2B5EF4-FFF2-40B4-BE49-F238E27FC236}">
                <a16:creationId xmlns:a16="http://schemas.microsoft.com/office/drawing/2014/main" id="{1698D831-B78E-4DE5-9023-79DEC6D08F75}"/>
              </a:ext>
            </a:extLst>
          </p:cNvPr>
          <p:cNvPicPr>
            <a:picLocks noGrp="1" noChangeAspect="1"/>
          </p:cNvPicPr>
          <p:nvPr>
            <p:ph idx="1"/>
          </p:nvPr>
        </p:nvPicPr>
        <p:blipFill>
          <a:blip r:embed="rId4"/>
          <a:stretch>
            <a:fillRect/>
          </a:stretch>
        </p:blipFill>
        <p:spPr>
          <a:xfrm>
            <a:off x="1475656" y="1998662"/>
            <a:ext cx="6258115" cy="4693587"/>
          </a:xfrm>
          <a:prstGeom prst="rect">
            <a:avLst/>
          </a:prstGeom>
        </p:spPr>
      </p:pic>
    </p:spTree>
    <p:extLst>
      <p:ext uri="{BB962C8B-B14F-4D97-AF65-F5344CB8AC3E}">
        <p14:creationId xmlns:p14="http://schemas.microsoft.com/office/powerpoint/2010/main" val="1486662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99AFD-EA0E-4E92-8F98-F02A31B98F34}"/>
              </a:ext>
            </a:extLst>
          </p:cNvPr>
          <p:cNvSpPr>
            <a:spLocks noGrp="1" noChangeArrowheads="1"/>
          </p:cNvSpPr>
          <p:nvPr>
            <p:ph type="title"/>
          </p:nvPr>
        </p:nvSpPr>
        <p:spPr>
          <a:xfrm>
            <a:off x="250825" y="1125538"/>
            <a:ext cx="4753223" cy="981075"/>
          </a:xfrm>
        </p:spPr>
        <p:txBody>
          <a:bodyPr/>
          <a:lstStyle/>
          <a:p>
            <a:pPr eaLnBrk="1" hangingPunct="1">
              <a:defRPr/>
            </a:pPr>
            <a:r>
              <a:rPr lang="es-PR" sz="3200" dirty="0" err="1">
                <a:solidFill>
                  <a:schemeClr val="tx1">
                    <a:lumMod val="75000"/>
                    <a:lumOff val="25000"/>
                  </a:schemeClr>
                </a:solidFill>
              </a:rPr>
              <a:t>Geografia</a:t>
            </a:r>
            <a:r>
              <a:rPr lang="es-PR" sz="3200" dirty="0">
                <a:solidFill>
                  <a:schemeClr val="tx1">
                    <a:lumMod val="75000"/>
                    <a:lumOff val="25000"/>
                  </a:schemeClr>
                </a:solidFill>
              </a:rPr>
              <a:t> y </a:t>
            </a:r>
            <a:r>
              <a:rPr lang="es-PR" sz="3200" dirty="0" err="1">
                <a:solidFill>
                  <a:schemeClr val="tx1">
                    <a:lumMod val="75000"/>
                    <a:lumOff val="25000"/>
                  </a:schemeClr>
                </a:solidFill>
              </a:rPr>
              <a:t>Topografia</a:t>
            </a:r>
            <a:endParaRPr lang="es-PR" sz="3200" dirty="0">
              <a:solidFill>
                <a:schemeClr val="tx1">
                  <a:lumMod val="75000"/>
                  <a:lumOff val="25000"/>
                </a:schemeClr>
              </a:solidFill>
            </a:endParaRPr>
          </a:p>
        </p:txBody>
      </p:sp>
      <p:sp>
        <p:nvSpPr>
          <p:cNvPr id="4" name="Rectangle 3">
            <a:extLst>
              <a:ext uri="{FF2B5EF4-FFF2-40B4-BE49-F238E27FC236}">
                <a16:creationId xmlns:a16="http://schemas.microsoft.com/office/drawing/2014/main" id="{CFCCF105-68E7-40D7-8FCC-4DCD14B764C5}"/>
              </a:ext>
            </a:extLst>
          </p:cNvPr>
          <p:cNvSpPr txBox="1">
            <a:spLocks noChangeArrowheads="1"/>
          </p:cNvSpPr>
          <p:nvPr/>
        </p:nvSpPr>
        <p:spPr bwMode="auto">
          <a:xfrm>
            <a:off x="4716463" y="4437063"/>
            <a:ext cx="4030662" cy="2087562"/>
          </a:xfrm>
          <a:prstGeom prst="rect">
            <a:avLst/>
          </a:prstGeom>
          <a:noFill/>
          <a:ln w="9525">
            <a:noFill/>
            <a:miter lim="800000"/>
            <a:headEnd/>
            <a:tailEnd/>
          </a:ln>
        </p:spPr>
        <p:txBody>
          <a:bodyPr/>
          <a:lstStyle/>
          <a:p>
            <a:pPr marL="342900" indent="-342900">
              <a:spcBef>
                <a:spcPct val="20000"/>
              </a:spcBef>
              <a:defRPr/>
            </a:pPr>
            <a:endParaRPr lang="tr-TR" kern="0" dirty="0">
              <a:solidFill>
                <a:schemeClr val="tx1">
                  <a:lumMod val="75000"/>
                  <a:lumOff val="25000"/>
                </a:schemeClr>
              </a:solidFill>
              <a:latin typeface="+mn-lt"/>
              <a:cs typeface="+mn-cs"/>
            </a:endParaRPr>
          </a:p>
        </p:txBody>
      </p:sp>
      <p:pic>
        <p:nvPicPr>
          <p:cNvPr id="3" name="Content Placeholder 2">
            <a:extLst>
              <a:ext uri="{FF2B5EF4-FFF2-40B4-BE49-F238E27FC236}">
                <a16:creationId xmlns:a16="http://schemas.microsoft.com/office/drawing/2014/main" id="{58A5A040-2153-486A-99A4-1CC3673BCA2B}"/>
              </a:ext>
            </a:extLst>
          </p:cNvPr>
          <p:cNvPicPr>
            <a:picLocks noGrp="1" noChangeAspect="1"/>
          </p:cNvPicPr>
          <p:nvPr>
            <p:ph idx="1"/>
          </p:nvPr>
        </p:nvPicPr>
        <p:blipFill>
          <a:blip r:embed="rId4"/>
          <a:stretch>
            <a:fillRect/>
          </a:stretch>
        </p:blipFill>
        <p:spPr>
          <a:xfrm>
            <a:off x="1410229" y="1966654"/>
            <a:ext cx="6270274" cy="4702706"/>
          </a:xfrm>
          <a:prstGeom prst="rect">
            <a:avLst/>
          </a:prstGeom>
        </p:spPr>
      </p:pic>
    </p:spTree>
    <p:extLst>
      <p:ext uri="{BB962C8B-B14F-4D97-AF65-F5344CB8AC3E}">
        <p14:creationId xmlns:p14="http://schemas.microsoft.com/office/powerpoint/2010/main" val="4134271566"/>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Aspect</Template>
  <TotalTime>19327</TotalTime>
  <Words>4438</Words>
  <Application>Microsoft Office PowerPoint</Application>
  <PresentationFormat>On-screen Show (4:3)</PresentationFormat>
  <Paragraphs>240</Paragraphs>
  <Slides>38</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Myriad Pro</vt:lpstr>
      <vt:lpstr>Times New Roman</vt:lpstr>
      <vt:lpstr>Wingdings</vt:lpstr>
      <vt:lpstr>Diseño predeterminado</vt:lpstr>
      <vt:lpstr>PowerPoint Presentation</vt:lpstr>
      <vt:lpstr>Contenido</vt:lpstr>
      <vt:lpstr>Breve Historia</vt:lpstr>
      <vt:lpstr>Geografia y Topografia</vt:lpstr>
      <vt:lpstr>Geografia y Topografia</vt:lpstr>
      <vt:lpstr>Geografia y Topografia</vt:lpstr>
      <vt:lpstr>Geografia y Topografia</vt:lpstr>
      <vt:lpstr>Geografia y Topografia</vt:lpstr>
      <vt:lpstr>Geografia y Topografia</vt:lpstr>
      <vt:lpstr>Clima, Suelos y Precipitación</vt:lpstr>
      <vt:lpstr>Clima, Suelos y Precipitación</vt:lpstr>
      <vt:lpstr>Clima, Suelos y Precipitación</vt:lpstr>
      <vt:lpstr>Clima, Suelos y Precipitación</vt:lpstr>
      <vt:lpstr>Clima, Suelos y Precipitación</vt:lpstr>
      <vt:lpstr>Métodos de Cultivo: Espaldera</vt:lpstr>
      <vt:lpstr>Métodos de Cultivo: Royat Doble</vt:lpstr>
      <vt:lpstr>Métodos de Cultivo: Cepa en Vaso</vt:lpstr>
      <vt:lpstr>Métodos de Cultivo: Cepa en Vaso</vt:lpstr>
      <vt:lpstr>Regiones Vitivinícolas</vt:lpstr>
      <vt:lpstr>Regiones Vitivinícolas</vt:lpstr>
      <vt:lpstr>Uvas</vt:lpstr>
      <vt:lpstr>Uvas</vt:lpstr>
      <vt:lpstr>Uvas</vt:lpstr>
      <vt:lpstr>Uvas</vt:lpstr>
      <vt:lpstr>Uvas</vt:lpstr>
      <vt:lpstr>Uvas</vt:lpstr>
      <vt:lpstr>Uvas</vt:lpstr>
      <vt:lpstr>Regiones Vitivinícolas: Provincia de Soria</vt:lpstr>
      <vt:lpstr>Regiones Vitivinícolas: Provincia de Soria</vt:lpstr>
      <vt:lpstr>Regiones Vitivinícolas: Provincia de Burgos</vt:lpstr>
      <vt:lpstr>Regiones Vitivinícolas: Provincia de Burgos</vt:lpstr>
      <vt:lpstr>Regiones Vitivinícolas: Provincia de Valladolid</vt:lpstr>
      <vt:lpstr>Regiones Vitivinícolas: Provincia de Valladolid</vt:lpstr>
      <vt:lpstr>Regiones Vitivinícolas: Provincia de Segovia</vt:lpstr>
      <vt:lpstr>Regiones Vitivinícolas: Provincia de Segovia</vt:lpstr>
      <vt:lpstr>Regulación  D.O. Ribera del Duero</vt:lpstr>
      <vt:lpstr>Regulación  D.O. Ribera del Duero</vt:lpstr>
      <vt:lpstr>Referencias: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Alejandro Ferris</cp:lastModifiedBy>
  <cp:revision>765</cp:revision>
  <dcterms:created xsi:type="dcterms:W3CDTF">2010-05-23T14:28:12Z</dcterms:created>
  <dcterms:modified xsi:type="dcterms:W3CDTF">2021-11-20T17:13:07Z</dcterms:modified>
</cp:coreProperties>
</file>