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9" r:id="rId5"/>
    <p:sldId id="260" r:id="rId6"/>
    <p:sldId id="261" r:id="rId7"/>
    <p:sldId id="262" r:id="rId8"/>
    <p:sldId id="263" r:id="rId9"/>
    <p:sldId id="264" r:id="rId10"/>
    <p:sldId id="265" r:id="rId11"/>
    <p:sldId id="266" r:id="rId12"/>
    <p:sldId id="267" r:id="rId13"/>
    <p:sldId id="269" r:id="rId14"/>
    <p:sldId id="270" r:id="rId15"/>
    <p:sldId id="271" r:id="rId16"/>
    <p:sldId id="258" r:id="rId17"/>
    <p:sldId id="272" r:id="rId18"/>
    <p:sldId id="275" r:id="rId19"/>
    <p:sldId id="276" r:id="rId20"/>
    <p:sldId id="277" r:id="rId21"/>
    <p:sldId id="282" r:id="rId22"/>
    <p:sldId id="278" r:id="rId23"/>
    <p:sldId id="279" r:id="rId24"/>
    <p:sldId id="280" r:id="rId25"/>
    <p:sldId id="281" r:id="rId26"/>
    <p:sldId id="283" r:id="rId27"/>
    <p:sldId id="284" r:id="rId28"/>
    <p:sldId id="285" r:id="rId29"/>
    <p:sldId id="286" r:id="rId30"/>
    <p:sldId id="268" r:id="rId31"/>
    <p:sldId id="257"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C008-0AC7-4235-AB3B-6A70F953C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4C63E0-4FBC-45D5-BEB0-ABD267ECC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5219DC-DEF9-4C77-A2FE-40B4CA6889E1}"/>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5" name="Footer Placeholder 4">
            <a:extLst>
              <a:ext uri="{FF2B5EF4-FFF2-40B4-BE49-F238E27FC236}">
                <a16:creationId xmlns:a16="http://schemas.microsoft.com/office/drawing/2014/main" id="{9C6656F6-5D59-4D81-BAC2-F08D068F3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3A42D-2D86-4499-8591-6E1CC9E518D0}"/>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102137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6E9D-A2DA-4EF2-86E4-0314B08489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C4939-B9C4-405F-9A8D-F40ACC54A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31E10-C49B-48E5-9289-96EAAC4804F0}"/>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5" name="Footer Placeholder 4">
            <a:extLst>
              <a:ext uri="{FF2B5EF4-FFF2-40B4-BE49-F238E27FC236}">
                <a16:creationId xmlns:a16="http://schemas.microsoft.com/office/drawing/2014/main" id="{37967EC5-C090-4719-A631-6D5B299E2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CADCB-C0EE-4B7D-90A3-5CC91286147C}"/>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239915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6F894-1FB6-4A6A-9631-AAFD34026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E6628A-8840-4E3D-A713-3FA7DAC423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7E53B-F0E5-47EF-92AE-D85574D6890E}"/>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5" name="Footer Placeholder 4">
            <a:extLst>
              <a:ext uri="{FF2B5EF4-FFF2-40B4-BE49-F238E27FC236}">
                <a16:creationId xmlns:a16="http://schemas.microsoft.com/office/drawing/2014/main" id="{62CB97A1-589B-43BE-A8A0-7AD91B79C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58240-A90C-4522-B9C2-941056816390}"/>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111491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1941-C57D-4FF1-8307-218AFADEA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3FB06-C97A-48F8-9A6C-E28FD9CE5B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098FA-2FB9-439C-97EC-21A749AABBA7}"/>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5" name="Footer Placeholder 4">
            <a:extLst>
              <a:ext uri="{FF2B5EF4-FFF2-40B4-BE49-F238E27FC236}">
                <a16:creationId xmlns:a16="http://schemas.microsoft.com/office/drawing/2014/main" id="{36B3E122-2807-4DAD-92A2-CB6867DCF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CA026-46CE-4C9C-AAC8-7CBA427D4076}"/>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177437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F4CF-A721-47B5-9CA7-6920F6EB1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C3CC6-229E-4526-BE8B-DF877FD45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40227-028E-4AB2-84D5-D75373A1C08D}"/>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5" name="Footer Placeholder 4">
            <a:extLst>
              <a:ext uri="{FF2B5EF4-FFF2-40B4-BE49-F238E27FC236}">
                <a16:creationId xmlns:a16="http://schemas.microsoft.com/office/drawing/2014/main" id="{9DC3B83F-57FE-4DC0-80FF-F9A4C4F93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CCB10-88EE-483C-8905-2C3AC2AAD302}"/>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98795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7F0D-7EAD-482F-8C1E-358163637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7F136-D8E9-4250-9942-4D964C836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AB93B-6626-47FA-9605-66D59E035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FC5FF5-0FB2-46F7-8ED4-F7FC79E6B48E}"/>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6" name="Footer Placeholder 5">
            <a:extLst>
              <a:ext uri="{FF2B5EF4-FFF2-40B4-BE49-F238E27FC236}">
                <a16:creationId xmlns:a16="http://schemas.microsoft.com/office/drawing/2014/main" id="{5C595DFF-9BCC-45CF-9DBE-3E7F5942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3A6C0-15E1-46B7-95E4-1594A6E2DA6D}"/>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206951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7336-3E23-45EA-9024-D06CF9746B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CFFF85-2C5D-49E8-B402-4732141E4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2B3D7E-A908-4277-A4B0-F31EA1C52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3BB342-93A5-459C-9E0F-AC16712D2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966A1C-65A1-468A-A488-40331D794E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8D005-4341-433A-AFED-9676DB250F11}"/>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8" name="Footer Placeholder 7">
            <a:extLst>
              <a:ext uri="{FF2B5EF4-FFF2-40B4-BE49-F238E27FC236}">
                <a16:creationId xmlns:a16="http://schemas.microsoft.com/office/drawing/2014/main" id="{32350A4A-C09C-4583-9723-F435412FAC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4D7DC-042B-4BC8-A13F-FA7CBD2935FC}"/>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415743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8C4E-6EB9-4495-AAEF-BEED04331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35362-1B87-4B45-8FE1-1F8A96EF2ADA}"/>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4" name="Footer Placeholder 3">
            <a:extLst>
              <a:ext uri="{FF2B5EF4-FFF2-40B4-BE49-F238E27FC236}">
                <a16:creationId xmlns:a16="http://schemas.microsoft.com/office/drawing/2014/main" id="{64A91CB1-15D0-4C41-9675-87E1FECCD5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EEEB7-6EED-4E0B-BF35-70C9CD2360FB}"/>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413655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93367-5A9D-44AC-9D9C-2F0A6B8FAEFA}"/>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3" name="Footer Placeholder 2">
            <a:extLst>
              <a:ext uri="{FF2B5EF4-FFF2-40B4-BE49-F238E27FC236}">
                <a16:creationId xmlns:a16="http://schemas.microsoft.com/office/drawing/2014/main" id="{730922BD-3E03-48A1-9E9C-FE78214B8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986284-1A5F-4D4C-B2C4-4744362292EE}"/>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319857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2A86-48AF-4B58-8F9B-9741910EB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23FF5-D2CF-4C47-A9ED-E589CE431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00AA32-387A-42CA-9CA6-FDFC68030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BDB13-9A43-4881-A3F0-5748FC28BD05}"/>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6" name="Footer Placeholder 5">
            <a:extLst>
              <a:ext uri="{FF2B5EF4-FFF2-40B4-BE49-F238E27FC236}">
                <a16:creationId xmlns:a16="http://schemas.microsoft.com/office/drawing/2014/main" id="{AED9F297-A309-49A4-8FA0-2D553C4A8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0F480-7206-4536-B48F-8FE85F5DD71A}"/>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77652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9BD1-4481-4DF8-B280-86E87D339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C33FBD-1680-42A9-B295-D6780B9A2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C177D2-0C2E-4B16-8C5E-E18DB9EDA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298DF-27AE-4149-85B8-E73188BD62A1}"/>
              </a:ext>
            </a:extLst>
          </p:cNvPr>
          <p:cNvSpPr>
            <a:spLocks noGrp="1"/>
          </p:cNvSpPr>
          <p:nvPr>
            <p:ph type="dt" sz="half" idx="10"/>
          </p:nvPr>
        </p:nvSpPr>
        <p:spPr/>
        <p:txBody>
          <a:bodyPr/>
          <a:lstStyle/>
          <a:p>
            <a:fld id="{815FAEC8-35B1-4E6E-A245-FBA6FD061C48}" type="datetimeFigureOut">
              <a:rPr lang="en-US" smtClean="0"/>
              <a:t>11/29/2021</a:t>
            </a:fld>
            <a:endParaRPr lang="en-US"/>
          </a:p>
        </p:txBody>
      </p:sp>
      <p:sp>
        <p:nvSpPr>
          <p:cNvPr id="6" name="Footer Placeholder 5">
            <a:extLst>
              <a:ext uri="{FF2B5EF4-FFF2-40B4-BE49-F238E27FC236}">
                <a16:creationId xmlns:a16="http://schemas.microsoft.com/office/drawing/2014/main" id="{EF0C110B-36B5-4AD0-A050-D57573507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3A7B3-12E4-4E00-AB4C-C03E44258BBE}"/>
              </a:ext>
            </a:extLst>
          </p:cNvPr>
          <p:cNvSpPr>
            <a:spLocks noGrp="1"/>
          </p:cNvSpPr>
          <p:nvPr>
            <p:ph type="sldNum" sz="quarter" idx="12"/>
          </p:nvPr>
        </p:nvSpPr>
        <p:spPr/>
        <p:txBody>
          <a:bodyPr/>
          <a:lstStyle/>
          <a:p>
            <a:fld id="{9D362478-444E-4414-8999-28B605DBCD2C}" type="slidenum">
              <a:rPr lang="en-US" smtClean="0"/>
              <a:t>‹#›</a:t>
            </a:fld>
            <a:endParaRPr lang="en-US"/>
          </a:p>
        </p:txBody>
      </p:sp>
    </p:spTree>
    <p:extLst>
      <p:ext uri="{BB962C8B-B14F-4D97-AF65-F5344CB8AC3E}">
        <p14:creationId xmlns:p14="http://schemas.microsoft.com/office/powerpoint/2010/main" val="117760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E2166-30FC-4482-9A3E-D39F9943C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DB1A7-9AFF-449A-B14D-8D2D6D6E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A2332-72A5-4DEF-A61A-F1C734F54A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FAEC8-35B1-4E6E-A245-FBA6FD061C48}" type="datetimeFigureOut">
              <a:rPr lang="en-US" smtClean="0"/>
              <a:t>11/29/2021</a:t>
            </a:fld>
            <a:endParaRPr lang="en-US"/>
          </a:p>
        </p:txBody>
      </p:sp>
      <p:sp>
        <p:nvSpPr>
          <p:cNvPr id="5" name="Footer Placeholder 4">
            <a:extLst>
              <a:ext uri="{FF2B5EF4-FFF2-40B4-BE49-F238E27FC236}">
                <a16:creationId xmlns:a16="http://schemas.microsoft.com/office/drawing/2014/main" id="{97D021AE-44F5-476E-BFB2-0B9442DE3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671BF9-B55D-4535-BD71-5FE6574FF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62478-444E-4414-8999-28B605DBCD2C}" type="slidenum">
              <a:rPr lang="en-US" smtClean="0"/>
              <a:t>‹#›</a:t>
            </a:fld>
            <a:endParaRPr lang="en-US"/>
          </a:p>
        </p:txBody>
      </p:sp>
    </p:spTree>
    <p:extLst>
      <p:ext uri="{BB962C8B-B14F-4D97-AF65-F5344CB8AC3E}">
        <p14:creationId xmlns:p14="http://schemas.microsoft.com/office/powerpoint/2010/main" val="187009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cFZ7cwK9FIY?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herry.wine/es/vinos-de-jerez/elaboracion/viticultura" TargetMode="External"/><Relationship Id="rId7" Type="http://schemas.openxmlformats.org/officeDocument/2006/relationships/image" Target="../media/image29.svg"/><Relationship Id="rId2" Type="http://schemas.openxmlformats.org/officeDocument/2006/relationships/hyperlink" Target="https://www.sherry.wine/es/sherry-cask/el-envinado/los-tipos-de-vino-de-jerez"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sherry.wine/es/vinos-de-jerez/elaboracion/crianza" TargetMode="External"/><Relationship Id="rId4" Type="http://schemas.openxmlformats.org/officeDocument/2006/relationships/hyperlink" Target="https://www.sherry.wine/node/79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bull&#10;&#10;Description automatically generated with medium confidence">
            <a:extLst>
              <a:ext uri="{FF2B5EF4-FFF2-40B4-BE49-F238E27FC236}">
                <a16:creationId xmlns:a16="http://schemas.microsoft.com/office/drawing/2014/main" id="{8DEBCF9F-C77A-4891-B3F5-A80C7D8436B9}"/>
              </a:ext>
            </a:extLst>
          </p:cNvPr>
          <p:cNvPicPr>
            <a:picLocks noChangeAspect="1"/>
          </p:cNvPicPr>
          <p:nvPr/>
        </p:nvPicPr>
        <p:blipFill rotWithShape="1">
          <a:blip r:embed="rId2">
            <a:extLst>
              <a:ext uri="{28A0092B-C50C-407E-A947-70E740481C1C}">
                <a14:useLocalDpi xmlns:a14="http://schemas.microsoft.com/office/drawing/2010/main" val="0"/>
              </a:ext>
            </a:extLst>
          </a:blip>
          <a:srcRect t="4679" b="7086"/>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2BA71-0F5B-4483-BD48-D1F64DC8216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ES" sz="5200" dirty="0">
                <a:solidFill>
                  <a:srgbClr val="FFFFFF"/>
                </a:solidFill>
                <a:latin typeface="Matura MT Script Capitals" panose="03020802060602070202" pitchFamily="66" charset="0"/>
              </a:rPr>
              <a:t>Vinos Generosos de Andalucía </a:t>
            </a:r>
          </a:p>
        </p:txBody>
      </p:sp>
      <p:sp>
        <p:nvSpPr>
          <p:cNvPr id="3" name="Subtitle 2">
            <a:extLst>
              <a:ext uri="{FF2B5EF4-FFF2-40B4-BE49-F238E27FC236}">
                <a16:creationId xmlns:a16="http://schemas.microsoft.com/office/drawing/2014/main" id="{1EC1D4AD-23AF-4EE1-87C5-48DEA64E470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Abadi Extra Light" panose="020B0204020104020204" pitchFamily="34" charset="0"/>
              </a:rPr>
              <a:t>Por:</a:t>
            </a:r>
            <a:r>
              <a:rPr lang="es-ES" dirty="0">
                <a:solidFill>
                  <a:srgbClr val="FFFFFF"/>
                </a:solidFill>
                <a:latin typeface="Abadi Extra Light" panose="020B0204020104020204" pitchFamily="34" charset="0"/>
              </a:rPr>
              <a:t> Héctor J. García</a:t>
            </a:r>
            <a:endParaRPr lang="en-US" dirty="0">
              <a:solidFill>
                <a:srgbClr val="FFFFFF"/>
              </a:solidFill>
              <a:latin typeface="Abadi Extra Light" panose="020B0204020104020204" pitchFamily="34" charset="0"/>
            </a:endParaRPr>
          </a:p>
        </p:txBody>
      </p:sp>
    </p:spTree>
    <p:extLst>
      <p:ext uri="{BB962C8B-B14F-4D97-AF65-F5344CB8AC3E}">
        <p14:creationId xmlns:p14="http://schemas.microsoft.com/office/powerpoint/2010/main" val="310756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71BF6-C362-41D6-9185-B27286FE1689}"/>
              </a:ext>
            </a:extLst>
          </p:cNvPr>
          <p:cNvSpPr>
            <a:spLocks noGrp="1"/>
          </p:cNvSpPr>
          <p:nvPr>
            <p:ph type="title"/>
          </p:nvPr>
        </p:nvSpPr>
        <p:spPr>
          <a:xfrm>
            <a:off x="871442" y="685800"/>
            <a:ext cx="5038916" cy="1474666"/>
          </a:xfrm>
        </p:spPr>
        <p:txBody>
          <a:bodyPr vert="horz" lIns="91440" tIns="45720" rIns="91440" bIns="45720" rtlCol="0" anchor="b">
            <a:normAutofit/>
          </a:bodyPr>
          <a:lstStyle/>
          <a:p>
            <a:pPr algn="ctr"/>
            <a:r>
              <a:rPr lang="en-US" sz="3200" dirty="0" err="1">
                <a:solidFill>
                  <a:schemeClr val="bg1">
                    <a:alpha val="60000"/>
                  </a:schemeClr>
                </a:solidFill>
                <a:latin typeface="Matura MT Script Capitals" panose="03020802060602070202" pitchFamily="66" charset="0"/>
              </a:rPr>
              <a:t>Moscatel</a:t>
            </a:r>
            <a:r>
              <a:rPr lang="en-US" sz="3200" dirty="0">
                <a:solidFill>
                  <a:schemeClr val="bg1">
                    <a:alpha val="60000"/>
                  </a:schemeClr>
                </a:solidFill>
                <a:latin typeface="Matura MT Script Capitals" panose="03020802060602070202" pitchFamily="66" charset="0"/>
              </a:rPr>
              <a:t> </a:t>
            </a:r>
          </a:p>
        </p:txBody>
      </p:sp>
      <p:sp>
        <p:nvSpPr>
          <p:cNvPr id="3" name="Content Placeholder 2">
            <a:extLst>
              <a:ext uri="{FF2B5EF4-FFF2-40B4-BE49-F238E27FC236}">
                <a16:creationId xmlns:a16="http://schemas.microsoft.com/office/drawing/2014/main" id="{37ED4EA8-068F-488B-9237-F8B626E570A4}"/>
              </a:ext>
            </a:extLst>
          </p:cNvPr>
          <p:cNvSpPr>
            <a:spLocks noGrp="1"/>
          </p:cNvSpPr>
          <p:nvPr>
            <p:ph sz="half" idx="1"/>
          </p:nvPr>
        </p:nvSpPr>
        <p:spPr>
          <a:xfrm>
            <a:off x="871442" y="2447336"/>
            <a:ext cx="5038916" cy="3724862"/>
          </a:xfrm>
        </p:spPr>
        <p:txBody>
          <a:bodyPr vert="horz" lIns="91440" tIns="45720" rIns="91440" bIns="45720" rtlCol="0" anchor="t">
            <a:normAutofit/>
          </a:bodyPr>
          <a:lstStyle/>
          <a:p>
            <a:r>
              <a:rPr lang="es-ES" sz="2000" dirty="0">
                <a:solidFill>
                  <a:schemeClr val="bg1"/>
                </a:solidFill>
                <a:latin typeface="Abadi Extra Light" panose="020B0204020104020204" pitchFamily="34" charset="0"/>
              </a:rPr>
              <a:t>Cepa típicamente mediterránea, que precisa sol y la influencia del mar.</a:t>
            </a:r>
          </a:p>
          <a:p>
            <a:r>
              <a:rPr lang="es-ES" sz="2000" dirty="0">
                <a:solidFill>
                  <a:schemeClr val="bg1"/>
                </a:solidFill>
                <a:latin typeface="Abadi Extra Light" panose="020B0204020104020204" pitchFamily="34" charset="0"/>
              </a:rPr>
              <a:t>Vayas grandes, hollejo grueso y pulpa blanda y jugosa. </a:t>
            </a:r>
          </a:p>
          <a:p>
            <a:r>
              <a:rPr lang="es-ES" sz="2000" dirty="0">
                <a:solidFill>
                  <a:schemeClr val="bg1"/>
                </a:solidFill>
                <a:latin typeface="Abadi Extra Light" panose="020B0204020104020204" pitchFamily="34" charset="0"/>
              </a:rPr>
              <a:t>Sensible a los hongos producidos por el exceso de humedad. </a:t>
            </a:r>
          </a:p>
          <a:p>
            <a:r>
              <a:rPr lang="es-ES" sz="2000" dirty="0">
                <a:solidFill>
                  <a:schemeClr val="bg1"/>
                </a:solidFill>
                <a:latin typeface="Abadi Extra Light" panose="020B0204020104020204" pitchFamily="34" charset="0"/>
              </a:rPr>
              <a:t>Produce caldos muy aromáticos. </a:t>
            </a:r>
          </a:p>
          <a:p>
            <a:r>
              <a:rPr lang="es-ES" sz="2000" dirty="0">
                <a:solidFill>
                  <a:schemeClr val="bg1"/>
                </a:solidFill>
                <a:latin typeface="Abadi Extra Light" panose="020B0204020104020204" pitchFamily="34" charset="0"/>
              </a:rPr>
              <a:t>Resiste bien el transporte </a:t>
            </a:r>
          </a:p>
          <a:p>
            <a:r>
              <a:rPr lang="es-ES" sz="2000" dirty="0">
                <a:solidFill>
                  <a:schemeClr val="bg1"/>
                </a:solidFill>
                <a:latin typeface="Abadi Extra Light" panose="020B0204020104020204" pitchFamily="34" charset="0"/>
              </a:rPr>
              <a:t>Excelente para la producción de vinos de postre. </a:t>
            </a:r>
          </a:p>
        </p:txBody>
      </p:sp>
      <p:pic>
        <p:nvPicPr>
          <p:cNvPr id="3074" name="Picture 2" descr="Uva moscatel de la Marina Alta, la perla blanca de la Costa Blanca | Gastro  Guía Alicante">
            <a:extLst>
              <a:ext uri="{FF2B5EF4-FFF2-40B4-BE49-F238E27FC236}">
                <a16:creationId xmlns:a16="http://schemas.microsoft.com/office/drawing/2014/main" id="{9260B7B4-CE66-460C-A120-CD68E9EE587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1611" r="18289" b="-2"/>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4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65A34-E853-4A24-A549-D6D5CB955AC7}"/>
              </a:ext>
            </a:extLst>
          </p:cNvPr>
          <p:cNvSpPr>
            <a:spLocks noGrp="1"/>
          </p:cNvSpPr>
          <p:nvPr>
            <p:ph type="title"/>
          </p:nvPr>
        </p:nvSpPr>
        <p:spPr>
          <a:xfrm>
            <a:off x="871442" y="0"/>
            <a:ext cx="5038916" cy="1474666"/>
          </a:xfrm>
        </p:spPr>
        <p:txBody>
          <a:bodyPr vert="horz" lIns="91440" tIns="45720" rIns="91440" bIns="45720" rtlCol="0" anchor="b">
            <a:normAutofit/>
          </a:bodyPr>
          <a:lstStyle/>
          <a:p>
            <a:pPr algn="ctr"/>
            <a:r>
              <a:rPr lang="en-US" sz="3200" dirty="0">
                <a:solidFill>
                  <a:schemeClr val="bg1">
                    <a:alpha val="60000"/>
                  </a:schemeClr>
                </a:solidFill>
                <a:latin typeface="Matura MT Script Capitals" panose="03020802060602070202" pitchFamily="66" charset="0"/>
              </a:rPr>
              <a:t>Crianza </a:t>
            </a:r>
            <a:r>
              <a:rPr lang="en-US" sz="3200" dirty="0" err="1">
                <a:solidFill>
                  <a:schemeClr val="bg1">
                    <a:alpha val="60000"/>
                  </a:schemeClr>
                </a:solidFill>
                <a:latin typeface="Matura MT Script Capitals" panose="03020802060602070202" pitchFamily="66" charset="0"/>
              </a:rPr>
              <a:t>Biológica</a:t>
            </a:r>
            <a:r>
              <a:rPr lang="en-US" sz="3200" dirty="0">
                <a:solidFill>
                  <a:schemeClr val="bg1">
                    <a:alpha val="60000"/>
                  </a:schemeClr>
                </a:solidFill>
                <a:latin typeface="Matura MT Script Capitals" panose="03020802060602070202" pitchFamily="66" charset="0"/>
              </a:rPr>
              <a:t>-Velo </a:t>
            </a:r>
            <a:r>
              <a:rPr lang="en-US" sz="3200" dirty="0" err="1">
                <a:solidFill>
                  <a:schemeClr val="bg1">
                    <a:alpha val="60000"/>
                  </a:schemeClr>
                </a:solidFill>
                <a:latin typeface="Matura MT Script Capitals" panose="03020802060602070202" pitchFamily="66" charset="0"/>
              </a:rPr>
              <a:t>en</a:t>
            </a:r>
            <a:r>
              <a:rPr lang="en-US" sz="3200" dirty="0">
                <a:solidFill>
                  <a:schemeClr val="bg1">
                    <a:alpha val="60000"/>
                  </a:schemeClr>
                </a:solidFill>
                <a:latin typeface="Matura MT Script Capitals" panose="03020802060602070202" pitchFamily="66" charset="0"/>
              </a:rPr>
              <a:t> </a:t>
            </a:r>
            <a:r>
              <a:rPr lang="en-US" sz="3200" dirty="0" err="1">
                <a:solidFill>
                  <a:schemeClr val="bg1">
                    <a:alpha val="60000"/>
                  </a:schemeClr>
                </a:solidFill>
                <a:latin typeface="Matura MT Script Capitals" panose="03020802060602070202" pitchFamily="66" charset="0"/>
              </a:rPr>
              <a:t>Flor</a:t>
            </a:r>
            <a:r>
              <a:rPr lang="en-US" sz="3200" dirty="0">
                <a:solidFill>
                  <a:schemeClr val="bg1">
                    <a:alpha val="60000"/>
                  </a:schemeClr>
                </a:solidFill>
                <a:latin typeface="Matura MT Script Capitals" panose="03020802060602070202" pitchFamily="66" charset="0"/>
              </a:rPr>
              <a:t>  </a:t>
            </a:r>
          </a:p>
        </p:txBody>
      </p:sp>
      <p:sp>
        <p:nvSpPr>
          <p:cNvPr id="3" name="Content Placeholder 2">
            <a:extLst>
              <a:ext uri="{FF2B5EF4-FFF2-40B4-BE49-F238E27FC236}">
                <a16:creationId xmlns:a16="http://schemas.microsoft.com/office/drawing/2014/main" id="{5BE36826-EBAC-4CD7-BA17-0D6AE277BADC}"/>
              </a:ext>
            </a:extLst>
          </p:cNvPr>
          <p:cNvSpPr>
            <a:spLocks noGrp="1"/>
          </p:cNvSpPr>
          <p:nvPr>
            <p:ph sz="half" idx="1"/>
          </p:nvPr>
        </p:nvSpPr>
        <p:spPr>
          <a:xfrm>
            <a:off x="443884" y="1624613"/>
            <a:ext cx="6178857" cy="5672831"/>
          </a:xfrm>
        </p:spPr>
        <p:txBody>
          <a:bodyPr vert="horz" lIns="91440" tIns="45720" rIns="91440" bIns="45720" rtlCol="0" anchor="t">
            <a:normAutofit fontScale="92500" lnSpcReduction="10000"/>
          </a:bodyPr>
          <a:lstStyle/>
          <a:p>
            <a:r>
              <a:rPr lang="es-ES" sz="1400" b="0" i="0" dirty="0">
                <a:solidFill>
                  <a:schemeClr val="bg1"/>
                </a:solidFill>
                <a:effectLst/>
                <a:latin typeface="Abadi Extra Light" panose="020B0204020104020204" pitchFamily="34" charset="0"/>
              </a:rPr>
              <a:t>El fenómeno de la formación del velo de flor y la correspondiente crianza biológica constituyen muy probablemente la contribución más importante de Jerez a la enología universal.</a:t>
            </a:r>
          </a:p>
          <a:p>
            <a:r>
              <a:rPr lang="es-ES" sz="1400" dirty="0">
                <a:solidFill>
                  <a:schemeClr val="bg1"/>
                </a:solidFill>
                <a:latin typeface="Abadi Extra Light" panose="020B0204020104020204" pitchFamily="34" charset="0"/>
              </a:rPr>
              <a:t>E</a:t>
            </a:r>
            <a:r>
              <a:rPr lang="es-ES" sz="1400" b="0" i="0" dirty="0">
                <a:solidFill>
                  <a:schemeClr val="bg1"/>
                </a:solidFill>
                <a:effectLst/>
                <a:latin typeface="Abadi Extra Light" panose="020B0204020104020204" pitchFamily="34" charset="0"/>
              </a:rPr>
              <a:t>xiste una cuestión que nos resulta difícil de entender: a lo largo de la fermentación, el mosto va progresivamente perdiendo su contenido en azúcar y aumentando su contenido alcohólico, hasta que llega un punto en el que a partir de unos determinados niveles la concentración de alcohol empieza a constituir un hábitat absolutamente hostil para las propias levaduras y estas se mueren.</a:t>
            </a:r>
          </a:p>
          <a:p>
            <a:r>
              <a:rPr lang="es-ES" sz="1400" i="0" dirty="0">
                <a:solidFill>
                  <a:schemeClr val="bg1"/>
                </a:solidFill>
                <a:effectLst/>
                <a:latin typeface="Abadi Extra Light" panose="020B0204020104020204" pitchFamily="34" charset="0"/>
              </a:rPr>
              <a:t>Tras la fermentación de los mostos de Palomino la graduación del vino alcanza niveles entre 11 y 12.5% vol., insoportables para las levaduras fermentativas normales.</a:t>
            </a:r>
          </a:p>
          <a:p>
            <a:r>
              <a:rPr lang="es-ES" sz="1400" b="0" i="0" dirty="0">
                <a:solidFill>
                  <a:schemeClr val="bg1"/>
                </a:solidFill>
                <a:effectLst/>
                <a:latin typeface="Abadi Extra Light" panose="020B0204020104020204" pitchFamily="34" charset="0"/>
              </a:rPr>
              <a:t> Es a partir de la graduación mencionada anteriormente, cuando estas levaduras (</a:t>
            </a:r>
            <a:r>
              <a:rPr lang="es-ES" sz="1400" dirty="0" err="1">
                <a:solidFill>
                  <a:schemeClr val="bg1"/>
                </a:solidFill>
                <a:latin typeface="Abadi Extra Light" panose="020B0204020104020204" pitchFamily="34" charset="0"/>
              </a:rPr>
              <a:t>Saccharomyces</a:t>
            </a:r>
            <a:r>
              <a:rPr lang="es-ES" sz="1400" dirty="0">
                <a:solidFill>
                  <a:schemeClr val="bg1"/>
                </a:solidFill>
                <a:latin typeface="Abadi Extra Light" panose="020B0204020104020204" pitchFamily="34" charset="0"/>
              </a:rPr>
              <a:t> </a:t>
            </a:r>
            <a:r>
              <a:rPr lang="es-ES" sz="1400" dirty="0" err="1">
                <a:solidFill>
                  <a:schemeClr val="bg1"/>
                </a:solidFill>
                <a:latin typeface="Abadi Extra Light" panose="020B0204020104020204" pitchFamily="34" charset="0"/>
              </a:rPr>
              <a:t>beticus</a:t>
            </a:r>
            <a:r>
              <a:rPr lang="es-ES" sz="1400" dirty="0">
                <a:solidFill>
                  <a:schemeClr val="bg1"/>
                </a:solidFill>
                <a:latin typeface="Abadi Extra Light" panose="020B0204020104020204" pitchFamily="34" charset="0"/>
              </a:rPr>
              <a:t>, </a:t>
            </a:r>
            <a:r>
              <a:rPr lang="es-ES" sz="1400" dirty="0" err="1">
                <a:solidFill>
                  <a:schemeClr val="bg1"/>
                </a:solidFill>
                <a:latin typeface="Abadi Extra Light" panose="020B0204020104020204" pitchFamily="34" charset="0"/>
              </a:rPr>
              <a:t>Saccharomyces</a:t>
            </a:r>
            <a:r>
              <a:rPr lang="es-ES" sz="1400" dirty="0">
                <a:solidFill>
                  <a:schemeClr val="bg1"/>
                </a:solidFill>
                <a:latin typeface="Abadi Extra Light" panose="020B0204020104020204" pitchFamily="34" charset="0"/>
              </a:rPr>
              <a:t> </a:t>
            </a:r>
            <a:r>
              <a:rPr lang="es-ES" sz="1400" dirty="0" err="1">
                <a:solidFill>
                  <a:schemeClr val="bg1"/>
                </a:solidFill>
                <a:latin typeface="Abadi Extra Light" panose="020B0204020104020204" pitchFamily="34" charset="0"/>
              </a:rPr>
              <a:t>montuliensis</a:t>
            </a:r>
            <a:r>
              <a:rPr lang="es-ES" sz="1400" dirty="0">
                <a:solidFill>
                  <a:schemeClr val="bg1"/>
                </a:solidFill>
                <a:latin typeface="Abadi Extra Light" panose="020B0204020104020204" pitchFamily="34" charset="0"/>
              </a:rPr>
              <a:t> y </a:t>
            </a:r>
            <a:r>
              <a:rPr lang="es-ES" sz="1400" dirty="0" err="1">
                <a:solidFill>
                  <a:schemeClr val="bg1"/>
                </a:solidFill>
                <a:latin typeface="Abadi Extra Light" panose="020B0204020104020204" pitchFamily="34" charset="0"/>
              </a:rPr>
              <a:t>Saccharomyces</a:t>
            </a:r>
            <a:r>
              <a:rPr lang="es-ES" sz="1400" dirty="0">
                <a:solidFill>
                  <a:schemeClr val="bg1"/>
                </a:solidFill>
                <a:latin typeface="Abadi Extra Light" panose="020B0204020104020204" pitchFamily="34" charset="0"/>
              </a:rPr>
              <a:t> </a:t>
            </a:r>
            <a:r>
              <a:rPr lang="es-ES" sz="1400" dirty="0" err="1">
                <a:solidFill>
                  <a:schemeClr val="bg1"/>
                </a:solidFill>
                <a:latin typeface="Abadi Extra Light" panose="020B0204020104020204" pitchFamily="34" charset="0"/>
              </a:rPr>
              <a:t>rouxii</a:t>
            </a:r>
            <a:r>
              <a:rPr lang="es-ES" sz="1400" dirty="0">
                <a:solidFill>
                  <a:schemeClr val="bg1"/>
                </a:solidFill>
                <a:latin typeface="Abadi Extra Light" panose="020B0204020104020204" pitchFamily="34" charset="0"/>
              </a:rPr>
              <a:t>)  </a:t>
            </a:r>
            <a:r>
              <a:rPr lang="es-ES" sz="1400" b="0" i="0" dirty="0">
                <a:solidFill>
                  <a:schemeClr val="bg1"/>
                </a:solidFill>
                <a:effectLst/>
                <a:latin typeface="Abadi Extra Light" panose="020B0204020104020204" pitchFamily="34" charset="0"/>
              </a:rPr>
              <a:t>tan especiales empiezan a reclamar protagonismo, desarrollando un metabolismo muy distinto a la de sus predecesoras fermentativas. No se trata en este caso de transformar azúcar en alcohol, sino de captar moléculas de etanol y combinarlas con oxígeno, dando lugar así a un nuevo compuesto llamado acetaldehído. </a:t>
            </a:r>
          </a:p>
          <a:p>
            <a:r>
              <a:rPr lang="es-ES" sz="1400" b="0" i="0" dirty="0">
                <a:solidFill>
                  <a:schemeClr val="bg1"/>
                </a:solidFill>
                <a:effectLst/>
                <a:latin typeface="Abadi Extra Light" panose="020B0204020104020204" pitchFamily="34" charset="0"/>
              </a:rPr>
              <a:t>Pasados unos días y agotado dicho oxígeno disuelto, sólo pueden seguir “respirando” en la superficie del vino (razón por la que las botas no se llenan en su totalidad); esa es la razón de que suban a la superficie del mosto y se instalen allí, para lo que gozan de otra característica fundamental: la flotabilidad. Una cualidad que les permite ascender y mantenerse en la superficie del líquido, con acceso a los nutrientes que se encuentran en el mismo.  </a:t>
            </a:r>
          </a:p>
          <a:p>
            <a:r>
              <a:rPr lang="es-ES" sz="1400" b="0" i="0" dirty="0">
                <a:solidFill>
                  <a:schemeClr val="bg1"/>
                </a:solidFill>
                <a:effectLst/>
                <a:latin typeface="Abadi Extra Light" panose="020B0204020104020204" pitchFamily="34" charset="0"/>
              </a:rPr>
              <a:t>El proceso de formación es muy gradual. Así, sólo unas semanas después de concluida la fermentación tumultuosa, observaremos pequeños puntos sólidos flotando, que a los pocos días irán engrosándose hasta que, hacia el mes de octubre, toda la superficie del vino estará cubierta por el velo de flor. La formación del velo de flor tiene una consecuencia inmediata en el proceso; a partir de su total formación, el vino se encuentra aislado del contacto directo con el aire y por tanto protegido de la oxidación directa.</a:t>
            </a:r>
            <a:endParaRPr lang="es-ES" sz="1400" dirty="0">
              <a:solidFill>
                <a:schemeClr val="bg1"/>
              </a:solidFill>
              <a:latin typeface="Abadi Extra Light" panose="020B0204020104020204" pitchFamily="34" charset="0"/>
            </a:endParaRPr>
          </a:p>
        </p:txBody>
      </p:sp>
      <p:pic>
        <p:nvPicPr>
          <p:cNvPr id="6" name="Content Placeholder 5" descr="A picture containing orange&#10;&#10;Description automatically generated">
            <a:extLst>
              <a:ext uri="{FF2B5EF4-FFF2-40B4-BE49-F238E27FC236}">
                <a16:creationId xmlns:a16="http://schemas.microsoft.com/office/drawing/2014/main" id="{7E2D2191-234F-48FC-8AB6-532B2B943F7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036" r="33299" b="-1"/>
          <a:stretch/>
        </p:blipFill>
        <p:spPr>
          <a:xfrm>
            <a:off x="7461069" y="685799"/>
            <a:ext cx="4117787" cy="5486399"/>
          </a:xfrm>
          <a:prstGeom prst="rect">
            <a:avLst/>
          </a:prstGeom>
        </p:spPr>
      </p:pic>
    </p:spTree>
    <p:extLst>
      <p:ext uri="{BB962C8B-B14F-4D97-AF65-F5344CB8AC3E}">
        <p14:creationId xmlns:p14="http://schemas.microsoft.com/office/powerpoint/2010/main" val="216028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CA844-8F2E-4417-9C6A-9E9ACA3FADAE}"/>
              </a:ext>
            </a:extLst>
          </p:cNvPr>
          <p:cNvSpPr>
            <a:spLocks noGrp="1"/>
          </p:cNvSpPr>
          <p:nvPr>
            <p:ph type="title"/>
          </p:nvPr>
        </p:nvSpPr>
        <p:spPr>
          <a:xfrm>
            <a:off x="1161197" y="4685779"/>
            <a:ext cx="4786138" cy="853887"/>
          </a:xfrm>
        </p:spPr>
        <p:txBody>
          <a:bodyPr vert="horz" lIns="91440" tIns="45720" rIns="91440" bIns="45720" rtlCol="0" anchor="t">
            <a:normAutofit/>
          </a:bodyPr>
          <a:lstStyle/>
          <a:p>
            <a:pPr algn="ctr"/>
            <a:r>
              <a:rPr lang="en-US" sz="3200" kern="1200" dirty="0">
                <a:solidFill>
                  <a:schemeClr val="bg1">
                    <a:alpha val="60000"/>
                  </a:schemeClr>
                </a:solidFill>
                <a:latin typeface="Matura MT Script Capitals" panose="03020802060602070202" pitchFamily="66" charset="0"/>
              </a:rPr>
              <a:t>Crianza Oxidativa </a:t>
            </a:r>
          </a:p>
        </p:txBody>
      </p:sp>
      <p:pic>
        <p:nvPicPr>
          <p:cNvPr id="4098" name="Picture 2" descr="Oloroso - Wikipedia, la enciclopedia libre">
            <a:extLst>
              <a:ext uri="{FF2B5EF4-FFF2-40B4-BE49-F238E27FC236}">
                <a16:creationId xmlns:a16="http://schemas.microsoft.com/office/drawing/2014/main" id="{E17BCE63-1361-40CE-8804-7EE1022FCE3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468874" y="818707"/>
            <a:ext cx="4478461" cy="335884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24A44C-B745-47FB-BAB8-51AB241B40AE}"/>
              </a:ext>
            </a:extLst>
          </p:cNvPr>
          <p:cNvSpPr>
            <a:spLocks noGrp="1"/>
          </p:cNvSpPr>
          <p:nvPr>
            <p:ph sz="half" idx="1"/>
          </p:nvPr>
        </p:nvSpPr>
        <p:spPr>
          <a:xfrm>
            <a:off x="8238459" y="818707"/>
            <a:ext cx="3131288" cy="5310963"/>
          </a:xfrm>
        </p:spPr>
        <p:txBody>
          <a:bodyPr vert="horz" lIns="91440" tIns="45720" rIns="91440" bIns="45720" rtlCol="0" anchor="ctr">
            <a:normAutofit/>
          </a:bodyPr>
          <a:lstStyle/>
          <a:p>
            <a:r>
              <a:rPr lang="es-ES" sz="1400" dirty="0">
                <a:solidFill>
                  <a:schemeClr val="bg1"/>
                </a:solidFill>
                <a:latin typeface="Abadi Extra Light" panose="020B0204020104020204" pitchFamily="34" charset="0"/>
              </a:rPr>
              <a:t>L</a:t>
            </a:r>
            <a:r>
              <a:rPr lang="es-ES" sz="1400" b="0" i="0" dirty="0">
                <a:solidFill>
                  <a:schemeClr val="bg1"/>
                </a:solidFill>
                <a:effectLst/>
                <a:latin typeface="Abadi Extra Light" panose="020B0204020104020204" pitchFamily="34" charset="0"/>
              </a:rPr>
              <a:t>a crianza entendida como guarda y evolución del vino en botas de madera, sometido a la lenta evolución físico-química según las condiciones de su entorno, a la que generalmente nos referimos como "envejecimiento" o "crianza oxidativa“</a:t>
            </a:r>
          </a:p>
          <a:p>
            <a:r>
              <a:rPr lang="es-ES" sz="1400" b="0" i="0" dirty="0">
                <a:solidFill>
                  <a:schemeClr val="bg1"/>
                </a:solidFill>
                <a:effectLst/>
                <a:latin typeface="Abadi Extra Light" panose="020B0204020104020204" pitchFamily="34" charset="0"/>
              </a:rPr>
              <a:t>La crianza oxidativa, por su parte, propicia una mayor graduación alcohólica y en contacto directo con el oxígeno del aire, el vino va paulatinamente oscureciéndose y se ve afectado de forma más evidentemente por los fenómenos de concentración que se producen como consecuencia de la traspiración de determinados elementos del vino a través de las paredes de la bota.</a:t>
            </a:r>
          </a:p>
          <a:p>
            <a:r>
              <a:rPr lang="es-ES" sz="1400" dirty="0">
                <a:solidFill>
                  <a:schemeClr val="bg1"/>
                </a:solidFill>
                <a:latin typeface="Abadi Extra Light" panose="020B0204020104020204" pitchFamily="34" charset="0"/>
              </a:rPr>
              <a:t>Se logra mediante el encabezamiento de los vinos hasta alcanzar un nivel mínimo de 17%  de alcohol por volumen. Evitando así la formación del velo en flor. </a:t>
            </a:r>
          </a:p>
        </p:txBody>
      </p:sp>
    </p:spTree>
    <p:extLst>
      <p:ext uri="{BB962C8B-B14F-4D97-AF65-F5344CB8AC3E}">
        <p14:creationId xmlns:p14="http://schemas.microsoft.com/office/powerpoint/2010/main" val="210412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6571-A0EA-4470-B37F-C784B05B30C3}"/>
              </a:ext>
            </a:extLst>
          </p:cNvPr>
          <p:cNvSpPr>
            <a:spLocks noGrp="1"/>
          </p:cNvSpPr>
          <p:nvPr>
            <p:ph type="title"/>
          </p:nvPr>
        </p:nvSpPr>
        <p:spPr>
          <a:xfrm>
            <a:off x="5069940" y="365124"/>
            <a:ext cx="6172200" cy="1828800"/>
          </a:xfrm>
        </p:spPr>
        <p:txBody>
          <a:bodyPr vert="horz" lIns="91440" tIns="45720" rIns="91440" bIns="45720" rtlCol="0" anchor="ctr">
            <a:normAutofit/>
          </a:bodyPr>
          <a:lstStyle/>
          <a:p>
            <a:r>
              <a:rPr lang="en-US" dirty="0">
                <a:latin typeface="Matura MT Script Capitals" panose="03020802060602070202" pitchFamily="66" charset="0"/>
              </a:rPr>
              <a:t>La Bota </a:t>
            </a:r>
          </a:p>
        </p:txBody>
      </p:sp>
      <p:pic>
        <p:nvPicPr>
          <p:cNvPr id="5122" name="Picture 2" descr="Vinosdejerez_Sherry_Botas">
            <a:extLst>
              <a:ext uri="{FF2B5EF4-FFF2-40B4-BE49-F238E27FC236}">
                <a16:creationId xmlns:a16="http://schemas.microsoft.com/office/drawing/2014/main" id="{E91265DD-3FCA-4BBA-883E-7EB079545A1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335"/>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106BF36-7FB9-403B-8F43-1BCA33370020}"/>
              </a:ext>
            </a:extLst>
          </p:cNvPr>
          <p:cNvSpPr>
            <a:spLocks noGrp="1"/>
          </p:cNvSpPr>
          <p:nvPr>
            <p:ph sz="half" idx="1"/>
          </p:nvPr>
        </p:nvSpPr>
        <p:spPr>
          <a:xfrm>
            <a:off x="5069940" y="1908699"/>
            <a:ext cx="6172200" cy="4272645"/>
          </a:xfrm>
        </p:spPr>
        <p:txBody>
          <a:bodyPr vert="horz" lIns="91440" tIns="45720" rIns="91440" bIns="45720" rtlCol="0">
            <a:normAutofit lnSpcReduction="10000"/>
          </a:bodyPr>
          <a:lstStyle/>
          <a:p>
            <a:r>
              <a:rPr lang="es-ES" sz="1400" dirty="0">
                <a:latin typeface="Abadi Extra Light" panose="020B0204020104020204" pitchFamily="34" charset="0"/>
              </a:rPr>
              <a:t>L</a:t>
            </a:r>
            <a:r>
              <a:rPr lang="es-ES" sz="1400" b="0" i="0" dirty="0">
                <a:effectLst/>
                <a:latin typeface="Abadi Extra Light" panose="020B0204020104020204" pitchFamily="34" charset="0"/>
              </a:rPr>
              <a:t>a preferente y más generalizada está constituida por la bota de madera de roble americano de 600 litros (equivalentes a 36 arrobas) de capacidad, también llamada "bota bodeguera".</a:t>
            </a:r>
          </a:p>
          <a:p>
            <a:r>
              <a:rPr lang="es-ES" sz="1400" b="0" i="0" dirty="0">
                <a:effectLst/>
                <a:latin typeface="Abadi Extra Light" panose="020B0204020104020204" pitchFamily="34" charset="0"/>
              </a:rPr>
              <a:t>Las botas no suelen llenarse en su totalidad: en el caso de las botas utilizadas para la crianza de vinos bajo velo de flor, se llenan hasta las 30 arrobas (500 litros), dejando una altura de "dos puños" de aire en su interior. Ello permite crear una superficie sobre la que se desarrolle la flor y proporciona la adecuada relación superficie/volumen como para que la influencia de ésta en el vino sea la ideal. </a:t>
            </a:r>
          </a:p>
          <a:p>
            <a:r>
              <a:rPr lang="es-ES" sz="1400" b="0" i="0" dirty="0">
                <a:effectLst/>
                <a:latin typeface="Abadi Extra Light" panose="020B0204020104020204" pitchFamily="34" charset="0"/>
              </a:rPr>
              <a:t>La bota de madera constituye un recipiente que no es completamente estanco ni inerte, pues la madera es permeable al oxígeno y además adsorbe el agua del vino que va transpirando al ambiente de la bodega. Esta transpiración provoca una pérdida del volumen del vino en la bota, tanto más intensa cuanto menor es el nivel de humedad de la bodega. La pérdida por este efecto es denominada "merma" y supone del orden del 3 al 4% anual del volumen total de vino almacenado. Pero esta pérdida está constituida fundamentalmente por el agua del vino, lo que produce una continua concentración de los demás componentes, notándose este efecto al cabo de largos años de crianza en un aumento de la graduación alcohólica en aquellos vinos que realizan esta actividad mediante envejecimiento, sin velo de flor.</a:t>
            </a:r>
          </a:p>
          <a:p>
            <a:r>
              <a:rPr lang="es-ES" sz="1400" b="0" i="0" dirty="0">
                <a:effectLst/>
                <a:latin typeface="Abadi Extra Light" panose="020B0204020104020204" pitchFamily="34" charset="0"/>
              </a:rPr>
              <a:t>Este efecto de concentración no va a ser la única modificación que se produzca en el vino, sino que éste se verá enriquecido por sutiles y específicos aportes de la madera de la bota.</a:t>
            </a:r>
            <a:endParaRPr lang="es-ES" sz="1400" dirty="0">
              <a:latin typeface="Abadi Extra Light" panose="020B0204020104020204" pitchFamily="34" charset="0"/>
            </a:endParaRPr>
          </a:p>
        </p:txBody>
      </p:sp>
    </p:spTree>
    <p:extLst>
      <p:ext uri="{BB962C8B-B14F-4D97-AF65-F5344CB8AC3E}">
        <p14:creationId xmlns:p14="http://schemas.microsoft.com/office/powerpoint/2010/main" val="37802807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53D8-8334-435E-9FB2-63EAA6AF09DF}"/>
              </a:ext>
            </a:extLst>
          </p:cNvPr>
          <p:cNvSpPr>
            <a:spLocks noGrp="1"/>
          </p:cNvSpPr>
          <p:nvPr>
            <p:ph type="title"/>
          </p:nvPr>
        </p:nvSpPr>
        <p:spPr>
          <a:xfrm>
            <a:off x="838200" y="365125"/>
            <a:ext cx="6254496" cy="1828800"/>
          </a:xfrm>
        </p:spPr>
        <p:txBody>
          <a:bodyPr vert="horz" lIns="91440" tIns="45720" rIns="91440" bIns="45720" rtlCol="0" anchor="ctr">
            <a:normAutofit/>
          </a:bodyPr>
          <a:lstStyle/>
          <a:p>
            <a:r>
              <a:rPr lang="en-US" dirty="0">
                <a:latin typeface="Matura MT Script Capitals" panose="03020802060602070202" pitchFamily="66" charset="0"/>
              </a:rPr>
              <a:t>Criaderas y Soleras </a:t>
            </a:r>
          </a:p>
        </p:txBody>
      </p:sp>
      <p:sp>
        <p:nvSpPr>
          <p:cNvPr id="5" name="Content Placeholder 4">
            <a:extLst>
              <a:ext uri="{FF2B5EF4-FFF2-40B4-BE49-F238E27FC236}">
                <a16:creationId xmlns:a16="http://schemas.microsoft.com/office/drawing/2014/main" id="{29399051-237F-4EC7-9804-6B20A7B819B6}"/>
              </a:ext>
            </a:extLst>
          </p:cNvPr>
          <p:cNvSpPr>
            <a:spLocks noGrp="1"/>
          </p:cNvSpPr>
          <p:nvPr>
            <p:ph sz="half" idx="1"/>
          </p:nvPr>
        </p:nvSpPr>
        <p:spPr>
          <a:xfrm>
            <a:off x="552450" y="1962150"/>
            <a:ext cx="6540246" cy="4219194"/>
          </a:xfrm>
        </p:spPr>
        <p:txBody>
          <a:bodyPr vert="horz" lIns="91440" tIns="45720" rIns="91440" bIns="45720" rtlCol="0">
            <a:normAutofit fontScale="92500"/>
          </a:bodyPr>
          <a:lstStyle/>
          <a:p>
            <a:r>
              <a:rPr lang="es-ES" sz="1400" b="0" i="0" dirty="0">
                <a:effectLst/>
                <a:latin typeface="Abadi Extra Light" panose="020B0204020104020204" pitchFamily="34" charset="0"/>
              </a:rPr>
              <a:t>El sistema tradicional y genuino de envejecimiento de los vinos de Jerez recibe el nombre de "Sistema de Criaderas y Solera". Se trata de un sistema dinámico, mediante el que vinos con distintos nivel de envejecimiento son metódicamente mezclados, con el fin de perpetuar unas determinadas características en el vino finalmente comercializado, que son el resultado de todas las vendimias. </a:t>
            </a:r>
          </a:p>
          <a:p>
            <a:r>
              <a:rPr lang="es-ES" sz="1400" b="0" i="0" dirty="0">
                <a:effectLst/>
                <a:latin typeface="Abadi Extra Light" panose="020B0204020104020204" pitchFamily="34" charset="0"/>
              </a:rPr>
              <a:t>El adecuado desarrollo de este método de envejecimiento requiere la ordenación precisa de los vinos en la bodega, en función de sus distintos niveles de vejez, lo que tiene lugar en las llamadas "criaderas". Así, cada sistema de soleras está compuesto por varias criaderas o escalas formadas por un número determinado de botas. La escala que contiene el vino con más crianza se sitúa sobre el suelo, razón por la que se denomina "solera". Sobre ésta se colocan las distintas escalas que la siguen en menor vejez (criaderas) y que se enumeran según su orden de antigüedad respecto a aquella (1ª criadera, 2ª criadera...etc.).</a:t>
            </a:r>
          </a:p>
          <a:p>
            <a:r>
              <a:rPr lang="es-ES" sz="1400" b="0" i="0" dirty="0">
                <a:effectLst/>
                <a:latin typeface="Abadi Extra Light" panose="020B0204020104020204" pitchFamily="34" charset="0"/>
              </a:rPr>
              <a:t>La solera o escala de mayor nivel de crianza suministra el vino destinado al consumo. Periódicamente, se extrae una determinada proporción del vino contenido en cada una de las botas que componen la solera operación denominada "saca"- produciendo un vacío parcial en ellas. Esta vacío producido en la solera se completa con el vino procedente de la escala que le sigue en crianza, es decir con vino procedente de la saca de la 1ª criadera. El vacío parcial así originado en la 1ª criadera se repone con vino de la saca procedente de la 2ª criadera y así sucesivamente hasta llegar a la escala más joven, que a su vez se completa con el vino procedente del sistema de sobretablas o añadas. La operación de completar el vacío originado en una escala se denomina "rocío".</a:t>
            </a:r>
          </a:p>
        </p:txBody>
      </p:sp>
      <p:pic>
        <p:nvPicPr>
          <p:cNvPr id="6146" name="Picture 2" descr="Vinos de jerez Sherry Crianza Ageing ">
            <a:extLst>
              <a:ext uri="{FF2B5EF4-FFF2-40B4-BE49-F238E27FC236}">
                <a16:creationId xmlns:a16="http://schemas.microsoft.com/office/drawing/2014/main" id="{11BAE919-9DB7-4466-BB81-322AB084B7A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8625" r="20634"/>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952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CAD4-EF93-434E-8900-A49B72B294F3}"/>
              </a:ext>
            </a:extLst>
          </p:cNvPr>
          <p:cNvSpPr>
            <a:spLocks noGrp="1"/>
          </p:cNvSpPr>
          <p:nvPr>
            <p:ph type="title"/>
          </p:nvPr>
        </p:nvSpPr>
        <p:spPr>
          <a:xfrm>
            <a:off x="838200" y="365125"/>
            <a:ext cx="6254496" cy="1828800"/>
          </a:xfrm>
        </p:spPr>
        <p:txBody>
          <a:bodyPr vert="horz" lIns="91440" tIns="45720" rIns="91440" bIns="45720" rtlCol="0" anchor="ctr">
            <a:normAutofit/>
          </a:bodyPr>
          <a:lstStyle/>
          <a:p>
            <a:r>
              <a:rPr lang="en-US" dirty="0">
                <a:latin typeface="Matura MT Script Capitals" panose="03020802060602070202" pitchFamily="66" charset="0"/>
              </a:rPr>
              <a:t>Criaderas y Soleras </a:t>
            </a:r>
          </a:p>
        </p:txBody>
      </p:sp>
      <p:sp>
        <p:nvSpPr>
          <p:cNvPr id="3" name="Content Placeholder 2">
            <a:extLst>
              <a:ext uri="{FF2B5EF4-FFF2-40B4-BE49-F238E27FC236}">
                <a16:creationId xmlns:a16="http://schemas.microsoft.com/office/drawing/2014/main" id="{1D5A1E2C-7EC1-49AA-838F-B09EE4374BB3}"/>
              </a:ext>
            </a:extLst>
          </p:cNvPr>
          <p:cNvSpPr>
            <a:spLocks noGrp="1"/>
          </p:cNvSpPr>
          <p:nvPr>
            <p:ph sz="half" idx="1"/>
          </p:nvPr>
        </p:nvSpPr>
        <p:spPr>
          <a:xfrm>
            <a:off x="609600" y="1952625"/>
            <a:ext cx="6483096" cy="4619625"/>
          </a:xfrm>
        </p:spPr>
        <p:txBody>
          <a:bodyPr vert="horz" lIns="91440" tIns="45720" rIns="91440" bIns="45720" rtlCol="0">
            <a:normAutofit fontScale="92500" lnSpcReduction="20000"/>
          </a:bodyPr>
          <a:lstStyle/>
          <a:p>
            <a:r>
              <a:rPr lang="es-ES" sz="1400" b="0" i="0" dirty="0">
                <a:effectLst/>
                <a:latin typeface="Abadi Extra Light" panose="020B0204020104020204" pitchFamily="34" charset="0"/>
              </a:rPr>
              <a:t>Los movimientos del vino en la solera, también llamados "trasiegos", han de realizarse con sumo cuidado y exigen unos utensilios especiales y una técnica cuidosa y tradicional. El personal especializado en estas faenas de bodega recibe el nombre de trasegador. Se ha de conseguir por una parte la homogenización tras el rocío de todo el vino contenido en la bota y por otra el no alterar el velo de flor que cubre la superficie del vino de crianza biológica ni los finos depósitos que se van acumulando en el fondo de la vasija a lo largo de los años y que reciben el nombre de "cabezuelas". </a:t>
            </a:r>
          </a:p>
          <a:p>
            <a:r>
              <a:rPr lang="es-ES" sz="1400" b="0" i="0" dirty="0">
                <a:effectLst/>
                <a:latin typeface="Abadi Extra Light" panose="020B0204020104020204" pitchFamily="34" charset="0"/>
              </a:rPr>
              <a:t>Los intervalos entre operaciones y la proporción de vino extraído están rígidamente determinados en función de las características del vino, ya que son magnitudes que condicionan los tiempos de crianza. </a:t>
            </a:r>
          </a:p>
          <a:p>
            <a:r>
              <a:rPr lang="es-ES" sz="1400" b="0" i="0" dirty="0">
                <a:effectLst/>
                <a:latin typeface="Abadi Extra Light" panose="020B0204020104020204" pitchFamily="34" charset="0"/>
              </a:rPr>
              <a:t>Además, el sistema de solera favorece notablemente a la crianza biológica bajo velo de flor, pues durante esta crianza los vinos están sometidos a una intensa y continua acción metabólica de la levadura en fase de velo. El mantenimiento de este cultivo requiere el aporte de micronutrientes esenciales, lo que se logra mediante la adición de pequeñas fracciones de vinos procedentes de las añadas jóvenes; mediante los sucesivos rocíos o reposiciones se hacen llegar pequeñas aportaciones de vinos jóvenes a las escalas de mayor crianza. Con ello se logra una renovación del contenido en compuestos necesarios para mantener de forma muy activa la crianza biológica bajo velo de flor, que podría verse disminuida de no ser integrado este aporte nutricional.</a:t>
            </a:r>
          </a:p>
          <a:p>
            <a:r>
              <a:rPr lang="es-ES" sz="1400" b="0" i="0" dirty="0">
                <a:effectLst/>
                <a:latin typeface="Abadi Extra Light" panose="020B0204020104020204" pitchFamily="34" charset="0"/>
              </a:rPr>
              <a:t>En el caso de los vinos ensolerados sometidos a la crianza no biológica, o simplemente crianza, estas aportaciones de oxígeno en las operaciones de trasiego aceleran los procesos oxidativos de maduración del vino.</a:t>
            </a:r>
          </a:p>
          <a:p>
            <a:r>
              <a:rPr lang="es-ES" sz="1400" b="0" i="0" dirty="0">
                <a:effectLst/>
                <a:latin typeface="Abadi Extra Light" panose="020B0204020104020204" pitchFamily="34" charset="0"/>
              </a:rPr>
              <a:t>El sistema de solera imprime una dinámica muy especial a la crianza, incidiendo de una manera muy singular sobre la naturaleza del vino. Produce un mantenimiento de las características del vino de la solera eliminando las oscilaciones que tienen lugar entre las diferentes cosechas.</a:t>
            </a:r>
            <a:endParaRPr lang="es-ES" sz="1400" dirty="0">
              <a:latin typeface="Abadi Extra Light" panose="020B0204020104020204" pitchFamily="34" charset="0"/>
            </a:endParaRPr>
          </a:p>
        </p:txBody>
      </p:sp>
      <p:pic>
        <p:nvPicPr>
          <p:cNvPr id="7170" name="Picture 2" descr="Trasiego Vinos de Jerez Ageing Sherry Wines">
            <a:extLst>
              <a:ext uri="{FF2B5EF4-FFF2-40B4-BE49-F238E27FC236}">
                <a16:creationId xmlns:a16="http://schemas.microsoft.com/office/drawing/2014/main" id="{1087182D-302E-4F2C-8429-B3C548079EC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102" r="22904"/>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2558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DE063320-60E9-483A-AC22-C2294386F63D}"/>
              </a:ext>
            </a:extLst>
          </p:cNvPr>
          <p:cNvPicPr>
            <a:picLocks noChangeAspect="1"/>
          </p:cNvPicPr>
          <p:nvPr/>
        </p:nvPicPr>
        <p:blipFill rotWithShape="1">
          <a:blip r:embed="rId2">
            <a:extLst>
              <a:ext uri="{28A0092B-C50C-407E-A947-70E740481C1C}">
                <a14:useLocalDpi xmlns:a14="http://schemas.microsoft.com/office/drawing/2010/main" val="0"/>
              </a:ext>
            </a:extLst>
          </a:blip>
          <a:srcRect t="17565" r="-1" b="445"/>
          <a:stretch/>
        </p:blipFill>
        <p:spPr>
          <a:xfrm>
            <a:off x="196850" y="173518"/>
            <a:ext cx="11798300" cy="6512763"/>
          </a:xfrm>
          <a:prstGeom prst="rect">
            <a:avLst/>
          </a:prstGeom>
        </p:spPr>
      </p:pic>
    </p:spTree>
    <p:extLst>
      <p:ext uri="{BB962C8B-B14F-4D97-AF65-F5344CB8AC3E}">
        <p14:creationId xmlns:p14="http://schemas.microsoft.com/office/powerpoint/2010/main" val="353977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F7233-E7BB-41E8-9F5D-3EF854EDCDDC}"/>
              </a:ext>
            </a:extLst>
          </p:cNvPr>
          <p:cNvSpPr>
            <a:spLocks noGrp="1"/>
          </p:cNvSpPr>
          <p:nvPr>
            <p:ph type="title"/>
          </p:nvPr>
        </p:nvSpPr>
        <p:spPr>
          <a:xfrm>
            <a:off x="4086446" y="591761"/>
            <a:ext cx="4019107" cy="1361347"/>
          </a:xfrm>
        </p:spPr>
        <p:txBody>
          <a:bodyPr vert="horz" lIns="91440" tIns="45720" rIns="91440" bIns="45720" rtlCol="0" anchor="b">
            <a:normAutofit/>
          </a:bodyPr>
          <a:lstStyle/>
          <a:p>
            <a:pPr algn="ctr"/>
            <a:r>
              <a:rPr lang="en-US" sz="2800" kern="1200" dirty="0">
                <a:solidFill>
                  <a:schemeClr val="bg1">
                    <a:alpha val="60000"/>
                  </a:schemeClr>
                </a:solidFill>
                <a:latin typeface="Matura MT Script Capitals" panose="03020802060602070202" pitchFamily="66" charset="0"/>
              </a:rPr>
              <a:t>Bodegas </a:t>
            </a:r>
            <a:br>
              <a:rPr lang="en-US" sz="2800" kern="1200" dirty="0">
                <a:solidFill>
                  <a:schemeClr val="bg1">
                    <a:alpha val="60000"/>
                  </a:schemeClr>
                </a:solidFill>
                <a:latin typeface="Matura MT Script Capitals" panose="03020802060602070202" pitchFamily="66" charset="0"/>
              </a:rPr>
            </a:br>
            <a:r>
              <a:rPr lang="en-US" sz="2800" kern="1200" dirty="0">
                <a:solidFill>
                  <a:schemeClr val="bg1">
                    <a:alpha val="60000"/>
                  </a:schemeClr>
                </a:solidFill>
                <a:latin typeface="Matura MT Script Capitals" panose="03020802060602070202" pitchFamily="66" charset="0"/>
              </a:rPr>
              <a:t>La Magia y el Terroir  </a:t>
            </a:r>
          </a:p>
        </p:txBody>
      </p:sp>
      <p:pic>
        <p:nvPicPr>
          <p:cNvPr id="8196" name="Picture 4" descr="Sherry Wine Bodegas Vinos de Jerez">
            <a:extLst>
              <a:ext uri="{FF2B5EF4-FFF2-40B4-BE49-F238E27FC236}">
                <a16:creationId xmlns:a16="http://schemas.microsoft.com/office/drawing/2014/main" id="{8DD263F4-07B3-4382-9D91-1F0E0CF7F8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040" r="25831" b="1"/>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C31F24B-3CC2-44D9-A4BF-A079732B1266}"/>
              </a:ext>
            </a:extLst>
          </p:cNvPr>
          <p:cNvSpPr>
            <a:spLocks noGrp="1"/>
          </p:cNvSpPr>
          <p:nvPr>
            <p:ph sz="half" idx="1"/>
          </p:nvPr>
        </p:nvSpPr>
        <p:spPr>
          <a:xfrm>
            <a:off x="4045806" y="2047147"/>
            <a:ext cx="4019107" cy="4125048"/>
          </a:xfrm>
        </p:spPr>
        <p:txBody>
          <a:bodyPr vert="horz" lIns="91440" tIns="45720" rIns="91440" bIns="45720" rtlCol="0" anchor="t">
            <a:normAutofit fontScale="92500" lnSpcReduction="10000"/>
          </a:bodyPr>
          <a:lstStyle/>
          <a:p>
            <a:pPr algn="ctr"/>
            <a:r>
              <a:rPr lang="es-ES" sz="1000" b="0" i="0" dirty="0">
                <a:solidFill>
                  <a:schemeClr val="bg1"/>
                </a:solidFill>
                <a:effectLst/>
                <a:latin typeface="Abadi Extra Light" panose="020B0204020104020204" pitchFamily="34" charset="0"/>
              </a:rPr>
              <a:t> Las bodegas se construyen en lugares estratégicos de fácil circulación para las suaves corrientes de aire del viento del sur y del oeste procedente del mar Atlántico, en especial las brisas nocturnas cargadas de humedad, imprescindible para el desarrollo de la levadura. </a:t>
            </a:r>
          </a:p>
          <a:p>
            <a:pPr algn="ctr"/>
            <a:r>
              <a:rPr lang="es-ES" sz="1000" b="0" i="0" dirty="0">
                <a:solidFill>
                  <a:schemeClr val="bg1"/>
                </a:solidFill>
                <a:effectLst/>
                <a:latin typeface="Abadi Extra Light" panose="020B0204020104020204" pitchFamily="34" charset="0"/>
              </a:rPr>
              <a:t>La planta rectangular de las bodegas suele adaptarse al eje noroeste-sureste, que permite la entrada sin obstáculos de la humedad hacia el interior de la bodega, cerrándose a los vientos negativos del noreste y de Levante, secos y cálidos. Además esta orientación de la bodega permite el mínimo de soleamiento de horas de sol sobre los paramentos.</a:t>
            </a:r>
            <a:r>
              <a:rPr lang="es-ES" sz="1000" b="0" i="0" dirty="0">
                <a:solidFill>
                  <a:srgbClr val="2B1B0B"/>
                </a:solidFill>
                <a:effectLst/>
                <a:latin typeface="Abadi Extra Light" panose="020B0204020104020204" pitchFamily="34" charset="0"/>
              </a:rPr>
              <a:t>..</a:t>
            </a:r>
          </a:p>
          <a:p>
            <a:pPr algn="ctr"/>
            <a:r>
              <a:rPr lang="es-ES" sz="1000" b="0" i="0" dirty="0">
                <a:solidFill>
                  <a:schemeClr val="bg1"/>
                </a:solidFill>
                <a:effectLst/>
                <a:latin typeface="Abadi Extra Light" panose="020B0204020104020204" pitchFamily="34" charset="0"/>
              </a:rPr>
              <a:t>Las bodegas de Jerez son edificios inusualmente altos, pudiendo llegar a alcanzar hasta 15 metros de altura en su arco central. El espacio interior conforma así un gran volumen de aire que tiene por función aportar a la levadura de flor el oxígeno necesario para su desarrollo dentro de la bota. Además, el gran espacio de la bodega actúa como una cámara aislante, regulador de la temperatura y humedad. La gran altura permite la ventilación inducida por diferencia de temperatura cuando no sopla el viento del Atlántico. El calor tiende a ascender y acumularse en la parte superior de la bodega, por ello, mediante la apertura de huecos altos en los muros este y oeste, se crea una corriente dinámica vertical y horizontal que desplaza al exterior el aire cálido acumulado. </a:t>
            </a:r>
          </a:p>
          <a:p>
            <a:pPr algn="ctr"/>
            <a:r>
              <a:rPr lang="es-ES" sz="1000" b="0" i="0" dirty="0">
                <a:solidFill>
                  <a:schemeClr val="bg1"/>
                </a:solidFill>
                <a:effectLst/>
                <a:latin typeface="Abadi Extra Light" panose="020B0204020104020204" pitchFamily="34" charset="0"/>
              </a:rPr>
              <a:t>Exteriormente, en verano se protege la fachada sur con pantallas vegetales de árboles o pérgolas de control solar en las calles colindantes, absorbiendo la radiación y convirtiéndose en cubiertas transpirables que dejan filtrar la suave brisa que penetra en las bodegas para mantener en su interior el grado higrométrico adecuado. En invierno, cuando la hoja caduca de estos toldos vegetales deja al descubierto los muros, la gran dimensión de las fachadas revestidas de cal (de un espesor mínimo de 60cm) permiten captar mejor la radiación solar, almacenar el calor y transmitirlo durante la noche al interior de la bodega.</a:t>
            </a:r>
          </a:p>
          <a:p>
            <a:pPr algn="ctr"/>
            <a:r>
              <a:rPr lang="es-ES" sz="1000" b="0" i="0" dirty="0">
                <a:solidFill>
                  <a:schemeClr val="bg1"/>
                </a:solidFill>
                <a:effectLst/>
                <a:latin typeface="Abadi Extra Light" panose="020B0204020104020204" pitchFamily="34" charset="0"/>
              </a:rPr>
              <a:t>El pavimento está cubierto con albero, que se riega según la estación del año, para conseguir la regulación de temperatura y humedad. El albero es un material muy poroso, aumenta y mantiene la refrigeración, ya que, una vez saturado cede el agua al ambiente gradualmente. </a:t>
            </a:r>
          </a:p>
          <a:p>
            <a:pPr algn="ctr"/>
            <a:endParaRPr lang="en-US" sz="700" dirty="0">
              <a:solidFill>
                <a:schemeClr val="bg1"/>
              </a:solidFill>
            </a:endParaRPr>
          </a:p>
        </p:txBody>
      </p:sp>
      <p:pic>
        <p:nvPicPr>
          <p:cNvPr id="8194" name="Picture 2" descr="Sherry Bodegas Vinos de Jerez">
            <a:extLst>
              <a:ext uri="{FF2B5EF4-FFF2-40B4-BE49-F238E27FC236}">
                <a16:creationId xmlns:a16="http://schemas.microsoft.com/office/drawing/2014/main" id="{DDE55FCB-36BA-4B23-B253-213DE62A510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006" r="26204"/>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2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794DB4-67AE-4E2F-8AD5-24066E6FA792}"/>
              </a:ext>
            </a:extLst>
          </p:cNvPr>
          <p:cNvSpPr>
            <a:spLocks noGrp="1"/>
          </p:cNvSpPr>
          <p:nvPr>
            <p:ph type="title"/>
          </p:nvPr>
        </p:nvSpPr>
        <p:spPr/>
        <p:txBody>
          <a:bodyPr/>
          <a:lstStyle/>
          <a:p>
            <a:pPr algn="ctr"/>
            <a:r>
              <a:rPr lang="en-US" dirty="0">
                <a:latin typeface="Matura MT Script Capitals" panose="03020802060602070202" pitchFamily="66" charset="0"/>
              </a:rPr>
              <a:t>Los </a:t>
            </a:r>
            <a:r>
              <a:rPr lang="en-US" dirty="0" err="1">
                <a:latin typeface="Matura MT Script Capitals" panose="03020802060602070202" pitchFamily="66" charset="0"/>
              </a:rPr>
              <a:t>tipos</a:t>
            </a:r>
            <a:r>
              <a:rPr lang="en-US" dirty="0">
                <a:latin typeface="Matura MT Script Capitals" panose="03020802060602070202" pitchFamily="66" charset="0"/>
              </a:rPr>
              <a:t> de vinos de Jerez </a:t>
            </a:r>
          </a:p>
        </p:txBody>
      </p:sp>
      <p:pic>
        <p:nvPicPr>
          <p:cNvPr id="2050" name="Picture 2" descr="Sherrycask Los tipos de vino de Jerez | Vinos de Jerez">
            <a:extLst>
              <a:ext uri="{FF2B5EF4-FFF2-40B4-BE49-F238E27FC236}">
                <a16:creationId xmlns:a16="http://schemas.microsoft.com/office/drawing/2014/main" id="{7F0903FC-13C5-49DF-AF14-A7107184BE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10286" y="2001294"/>
            <a:ext cx="8571428" cy="40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3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6405C78F-9B48-4B89-84D5-12F7CD404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2415187-98D5-440E-BD4A-1B2A0D39E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3094" y="1801407"/>
            <a:ext cx="3349812" cy="3255186"/>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025A9-5346-406C-8687-43D0FB740A8E}"/>
              </a:ext>
            </a:extLst>
          </p:cNvPr>
          <p:cNvSpPr>
            <a:spLocks noGrp="1"/>
          </p:cNvSpPr>
          <p:nvPr>
            <p:ph type="title"/>
          </p:nvPr>
        </p:nvSpPr>
        <p:spPr>
          <a:xfrm>
            <a:off x="1783796" y="2269123"/>
            <a:ext cx="2528408" cy="2319753"/>
          </a:xfrm>
        </p:spPr>
        <p:txBody>
          <a:bodyPr>
            <a:normAutofit/>
          </a:bodyPr>
          <a:lstStyle/>
          <a:p>
            <a:pPr algn="ctr"/>
            <a:r>
              <a:rPr lang="es-ES" sz="4000" dirty="0">
                <a:solidFill>
                  <a:schemeClr val="bg1">
                    <a:alpha val="60000"/>
                  </a:schemeClr>
                </a:solidFill>
                <a:latin typeface="Matura MT Script Capitals" panose="03020802060602070202" pitchFamily="66" charset="0"/>
              </a:rPr>
              <a:t>Vinos Generosos </a:t>
            </a:r>
          </a:p>
        </p:txBody>
      </p:sp>
      <p:sp>
        <p:nvSpPr>
          <p:cNvPr id="3" name="Content Placeholder 2">
            <a:extLst>
              <a:ext uri="{FF2B5EF4-FFF2-40B4-BE49-F238E27FC236}">
                <a16:creationId xmlns:a16="http://schemas.microsoft.com/office/drawing/2014/main" id="{01140501-57FF-4968-90E1-CA88F2828A6C}"/>
              </a:ext>
            </a:extLst>
          </p:cNvPr>
          <p:cNvSpPr>
            <a:spLocks noGrp="1"/>
          </p:cNvSpPr>
          <p:nvPr>
            <p:ph idx="1"/>
          </p:nvPr>
        </p:nvSpPr>
        <p:spPr>
          <a:xfrm>
            <a:off x="6096000" y="839224"/>
            <a:ext cx="5226604" cy="5179553"/>
          </a:xfrm>
        </p:spPr>
        <p:txBody>
          <a:bodyPr anchor="ctr">
            <a:normAutofit/>
          </a:bodyPr>
          <a:lstStyle/>
          <a:p>
            <a:r>
              <a:rPr lang="es-ES" sz="2000" b="0" dirty="0">
                <a:solidFill>
                  <a:schemeClr val="bg1"/>
                </a:solidFill>
                <a:effectLst/>
                <a:latin typeface="Abadi Extra Light" panose="020B0204020104020204" pitchFamily="34" charset="0"/>
              </a:rPr>
              <a:t>Los vinos generosos son los obtenidos mediante una fermentación completa y por tanto con un contenido mínimo de azúcares residuales procedentes del mosto de la uva. A su vez, en este grupo de vinos secos distinguimos cuatro vinos diferentes, dependiendo de si el envejecimiento se ha producido mediante lo que llamamos “crianza biológica”, mediante “crianza oxidativa” o bien una mediante una combinación de ambas.</a:t>
            </a:r>
          </a:p>
          <a:p>
            <a:r>
              <a:rPr lang="es-ES" sz="2000" b="0" dirty="0">
                <a:solidFill>
                  <a:schemeClr val="bg1"/>
                </a:solidFill>
                <a:effectLst/>
                <a:latin typeface="Abadi Extra Light" panose="020B0204020104020204" pitchFamily="34" charset="0"/>
              </a:rPr>
              <a:t>Para seleccionar el tipo de envejecimiento, los vinos son fortificados con alcohol vínico hasta distintos niveles: a 15% vol. si se desea propiciar la presencia del velo de flor o por encima de 17% vol. en el caso de la crianza oxidativa.</a:t>
            </a:r>
          </a:p>
          <a:p>
            <a:endParaRPr lang="en-US" sz="2000" dirty="0">
              <a:solidFill>
                <a:schemeClr val="bg1"/>
              </a:solidFill>
            </a:endParaRPr>
          </a:p>
        </p:txBody>
      </p:sp>
    </p:spTree>
    <p:extLst>
      <p:ext uri="{BB962C8B-B14F-4D97-AF65-F5344CB8AC3E}">
        <p14:creationId xmlns:p14="http://schemas.microsoft.com/office/powerpoint/2010/main" val="207137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17 mapas de vinos de España - vinopack">
            <a:extLst>
              <a:ext uri="{FF2B5EF4-FFF2-40B4-BE49-F238E27FC236}">
                <a16:creationId xmlns:a16="http://schemas.microsoft.com/office/drawing/2014/main" id="{62725A60-C2F4-4E9C-BD0B-C91E121A9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0" r="-1" b="1034"/>
          <a:stretch/>
        </p:blipFill>
        <p:spPr bwMode="auto">
          <a:xfrm>
            <a:off x="321733" y="-44874"/>
            <a:ext cx="11548534" cy="69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5450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F01F9CC-9482-4DAC-8058-EB548117D37A}"/>
              </a:ext>
            </a:extLst>
          </p:cNvPr>
          <p:cNvSpPr>
            <a:spLocks noGrp="1"/>
          </p:cNvSpPr>
          <p:nvPr>
            <p:ph type="title"/>
          </p:nvPr>
        </p:nvSpPr>
        <p:spPr>
          <a:xfrm>
            <a:off x="871442" y="685800"/>
            <a:ext cx="5038916" cy="1474666"/>
          </a:xfrm>
        </p:spPr>
        <p:txBody>
          <a:bodyPr vert="horz" lIns="91440" tIns="45720" rIns="91440" bIns="45720" rtlCol="0" anchor="b">
            <a:normAutofit/>
          </a:bodyPr>
          <a:lstStyle/>
          <a:p>
            <a:pPr algn="ctr"/>
            <a:r>
              <a:rPr lang="en-US" sz="4800" dirty="0" err="1">
                <a:solidFill>
                  <a:srgbClr val="00B0F0">
                    <a:alpha val="60000"/>
                  </a:srgbClr>
                </a:solidFill>
                <a:latin typeface="Matura MT Script Capitals" panose="03020802060602070202" pitchFamily="66" charset="0"/>
              </a:rPr>
              <a:t>Fino</a:t>
            </a:r>
            <a:r>
              <a:rPr lang="en-US" sz="3200" dirty="0">
                <a:solidFill>
                  <a:srgbClr val="00B0F0">
                    <a:alpha val="60000"/>
                  </a:srgbClr>
                </a:solidFill>
              </a:rPr>
              <a:t> </a:t>
            </a:r>
          </a:p>
        </p:txBody>
      </p:sp>
      <p:sp>
        <p:nvSpPr>
          <p:cNvPr id="5" name="Content Placeholder 4">
            <a:extLst>
              <a:ext uri="{FF2B5EF4-FFF2-40B4-BE49-F238E27FC236}">
                <a16:creationId xmlns:a16="http://schemas.microsoft.com/office/drawing/2014/main" id="{80406843-D533-4ED8-9A12-5EAC2E00D15C}"/>
              </a:ext>
            </a:extLst>
          </p:cNvPr>
          <p:cNvSpPr>
            <a:spLocks noGrp="1"/>
          </p:cNvSpPr>
          <p:nvPr>
            <p:ph sz="half" idx="1"/>
          </p:nvPr>
        </p:nvSpPr>
        <p:spPr>
          <a:xfrm>
            <a:off x="871442" y="2447336"/>
            <a:ext cx="5038916" cy="3724862"/>
          </a:xfrm>
        </p:spPr>
        <p:txBody>
          <a:bodyPr vert="horz" lIns="91440" tIns="45720" rIns="91440" bIns="45720" rtlCol="0" anchor="t">
            <a:normAutofit/>
          </a:bodyPr>
          <a:lstStyle/>
          <a:p>
            <a:r>
              <a:rPr lang="es-ES" sz="1700" b="0" i="0" dirty="0">
                <a:solidFill>
                  <a:schemeClr val="bg1"/>
                </a:solidFill>
                <a:effectLst/>
                <a:latin typeface="Abadi Extra Light" panose="020B0204020104020204" pitchFamily="34" charset="0"/>
              </a:rPr>
              <a:t>Así, el vino </a:t>
            </a:r>
            <a:r>
              <a:rPr lang="es-ES" sz="1700" dirty="0">
                <a:solidFill>
                  <a:schemeClr val="bg1"/>
                </a:solidFill>
                <a:latin typeface="Abadi Extra Light" panose="020B0204020104020204" pitchFamily="34" charset="0"/>
              </a:rPr>
              <a:t>Fino</a:t>
            </a:r>
            <a:r>
              <a:rPr lang="es-ES" sz="1700" i="0" dirty="0">
                <a:solidFill>
                  <a:schemeClr val="bg1"/>
                </a:solidFill>
                <a:effectLst/>
                <a:latin typeface="Abadi Extra Light" panose="020B0204020104020204" pitchFamily="34" charset="0"/>
              </a:rPr>
              <a:t> es </a:t>
            </a:r>
            <a:r>
              <a:rPr lang="es-ES" sz="1700" b="0" i="0" dirty="0">
                <a:solidFill>
                  <a:schemeClr val="bg1"/>
                </a:solidFill>
                <a:effectLst/>
                <a:latin typeface="Abadi Extra Light" panose="020B0204020104020204" pitchFamily="34" charset="0"/>
              </a:rPr>
              <a:t>un jerez seco, cuyas características se deben a que su envejecimiento ha transcurrido íntegramente mediante crianza biológica; es decir, el vino ha envejecido en el interior de las notas protegido siempre por una película de levaduras –el velo de flor– que ha impedido su oxidación. Su color es de un amarillo pajizo muy pálido y sus aromas y sabores tiene que ver sobre todo con esas levaduras que conforman el velo de flor y que están permanentemente interactuando con el vino. Son vinos punzantes a la nariz, con notas almendradas características de las levaduras y un sabor muy seco y poco ácido. Su graduación alcohólica suele estar en torno a los 15% vol.</a:t>
            </a:r>
            <a:endParaRPr lang="es-ES" sz="1700" dirty="0">
              <a:solidFill>
                <a:schemeClr val="bg1"/>
              </a:solidFill>
              <a:latin typeface="Abadi Extra Light" panose="020B0204020104020204" pitchFamily="34" charset="0"/>
            </a:endParaRPr>
          </a:p>
        </p:txBody>
      </p:sp>
      <p:pic>
        <p:nvPicPr>
          <p:cNvPr id="3074" name="Picture 2">
            <a:extLst>
              <a:ext uri="{FF2B5EF4-FFF2-40B4-BE49-F238E27FC236}">
                <a16:creationId xmlns:a16="http://schemas.microsoft.com/office/drawing/2014/main" id="{B13C069B-792E-4107-BD43-A527D884F28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216" r="28685" b="-2"/>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10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B374D-2399-4B71-850B-CBAB383CBA99}"/>
              </a:ext>
            </a:extLst>
          </p:cNvPr>
          <p:cNvSpPr>
            <a:spLocks noGrp="1"/>
          </p:cNvSpPr>
          <p:nvPr>
            <p:ph type="title"/>
          </p:nvPr>
        </p:nvSpPr>
        <p:spPr>
          <a:xfrm>
            <a:off x="871443" y="685800"/>
            <a:ext cx="5038916" cy="1474666"/>
          </a:xfrm>
        </p:spPr>
        <p:txBody>
          <a:bodyPr vert="horz" lIns="91440" tIns="45720" rIns="91440" bIns="45720" rtlCol="0" anchor="b">
            <a:normAutofit/>
          </a:bodyPr>
          <a:lstStyle/>
          <a:p>
            <a:pPr algn="ctr"/>
            <a:r>
              <a:rPr lang="en-US" sz="4800" kern="1200" dirty="0">
                <a:solidFill>
                  <a:srgbClr val="00B0F0">
                    <a:alpha val="60000"/>
                  </a:srgbClr>
                </a:solidFill>
                <a:latin typeface="Matura MT Script Capitals" panose="03020802060602070202" pitchFamily="66" charset="0"/>
              </a:rPr>
              <a:t>Manzanilla </a:t>
            </a:r>
          </a:p>
        </p:txBody>
      </p:sp>
      <p:sp>
        <p:nvSpPr>
          <p:cNvPr id="3" name="Content Placeholder 2">
            <a:extLst>
              <a:ext uri="{FF2B5EF4-FFF2-40B4-BE49-F238E27FC236}">
                <a16:creationId xmlns:a16="http://schemas.microsoft.com/office/drawing/2014/main" id="{0A9C3202-D54D-4A6B-9AC5-FC3F4D3AE2E6}"/>
              </a:ext>
            </a:extLst>
          </p:cNvPr>
          <p:cNvSpPr>
            <a:spLocks noGrp="1"/>
          </p:cNvSpPr>
          <p:nvPr>
            <p:ph sz="half" idx="1"/>
          </p:nvPr>
        </p:nvSpPr>
        <p:spPr>
          <a:xfrm>
            <a:off x="871443" y="2458094"/>
            <a:ext cx="5038916" cy="3714104"/>
          </a:xfrm>
        </p:spPr>
        <p:txBody>
          <a:bodyPr vert="horz" lIns="91440" tIns="45720" rIns="91440" bIns="45720" rtlCol="0" anchor="t">
            <a:noAutofit/>
          </a:bodyPr>
          <a:lstStyle/>
          <a:p>
            <a:r>
              <a:rPr lang="en-US" sz="1800" b="0" i="0" dirty="0">
                <a:solidFill>
                  <a:schemeClr val="bg1"/>
                </a:solidFill>
                <a:effectLst/>
                <a:latin typeface="Abadi Extra Light" panose="020B0204020104020204" pitchFamily="34" charset="0"/>
              </a:rPr>
              <a:t>Los vinos de </a:t>
            </a:r>
            <a:r>
              <a:rPr lang="en-US" sz="1800" b="0" i="0" dirty="0" err="1">
                <a:solidFill>
                  <a:schemeClr val="bg1"/>
                </a:solidFill>
                <a:effectLst/>
                <a:latin typeface="Abadi Extra Light" panose="020B0204020104020204" pitchFamily="34" charset="0"/>
              </a:rPr>
              <a:t>crianza</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biológica</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envejecidos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la </a:t>
            </a:r>
            <a:r>
              <a:rPr lang="en-US" sz="1800" b="0" i="0" dirty="0" err="1">
                <a:solidFill>
                  <a:schemeClr val="bg1"/>
                </a:solidFill>
                <a:effectLst/>
                <a:latin typeface="Abadi Extra Light" panose="020B0204020104020204" pitchFamily="34" charset="0"/>
              </a:rPr>
              <a:t>localidad</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costera</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Sanlúcar</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Barrameda</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están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protegids</a:t>
            </a:r>
            <a:r>
              <a:rPr lang="en-US" sz="1800" b="0" i="0" dirty="0">
                <a:solidFill>
                  <a:schemeClr val="bg1"/>
                </a:solidFill>
                <a:effectLst/>
                <a:latin typeface="Abadi Extra Light" panose="020B0204020104020204" pitchFamily="34" charset="0"/>
              </a:rPr>
              <a:t> por una </a:t>
            </a:r>
            <a:r>
              <a:rPr lang="en-US" sz="1800" b="0" i="0" dirty="0" err="1">
                <a:solidFill>
                  <a:schemeClr val="bg1"/>
                </a:solidFill>
                <a:effectLst/>
                <a:latin typeface="Abadi Extra Light" panose="020B0204020104020204" pitchFamily="34" charset="0"/>
              </a:rPr>
              <a:t>Denominación</a:t>
            </a:r>
            <a:r>
              <a:rPr lang="en-US" sz="1800" b="0" i="0" dirty="0">
                <a:solidFill>
                  <a:schemeClr val="bg1"/>
                </a:solidFill>
                <a:effectLst/>
                <a:latin typeface="Abadi Extra Light" panose="020B0204020104020204" pitchFamily="34" charset="0"/>
              </a:rPr>
              <a:t> de Origen </a:t>
            </a:r>
            <a:r>
              <a:rPr lang="en-US" sz="1800" b="0" i="0" dirty="0" err="1">
                <a:solidFill>
                  <a:schemeClr val="bg1"/>
                </a:solidFill>
                <a:effectLst/>
                <a:latin typeface="Abadi Extra Light" panose="020B0204020104020204" pitchFamily="34" charset="0"/>
              </a:rPr>
              <a:t>específica</a:t>
            </a:r>
            <a:r>
              <a:rPr lang="en-US" sz="1800" b="0" i="0" dirty="0">
                <a:solidFill>
                  <a:schemeClr val="bg1"/>
                </a:solidFill>
                <a:effectLst/>
                <a:latin typeface="Abadi Extra Light" panose="020B0204020104020204" pitchFamily="34" charset="0"/>
              </a:rPr>
              <a:t>: Manzanilla – </a:t>
            </a:r>
            <a:r>
              <a:rPr lang="en-US" sz="1800" b="0" i="0" dirty="0" err="1">
                <a:solidFill>
                  <a:schemeClr val="bg1"/>
                </a:solidFill>
                <a:effectLst/>
                <a:latin typeface="Abadi Extra Light" panose="020B0204020104020204" pitchFamily="34" charset="0"/>
              </a:rPr>
              <a:t>Sanlúcar</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Barrameda</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Desde</a:t>
            </a:r>
            <a:r>
              <a:rPr lang="en-US" sz="1800" b="0" i="0" dirty="0">
                <a:solidFill>
                  <a:schemeClr val="bg1"/>
                </a:solidFill>
                <a:effectLst/>
                <a:latin typeface="Abadi Extra Light" panose="020B0204020104020204" pitchFamily="34" charset="0"/>
              </a:rPr>
              <a:t> un punto de vista </a:t>
            </a:r>
            <a:r>
              <a:rPr lang="en-US" sz="1800" b="0" i="0" dirty="0" err="1">
                <a:solidFill>
                  <a:schemeClr val="bg1"/>
                </a:solidFill>
                <a:effectLst/>
                <a:latin typeface="Abadi Extra Light" panose="020B0204020104020204" pitchFamily="34" charset="0"/>
              </a:rPr>
              <a:t>técnico</a:t>
            </a:r>
            <a:r>
              <a:rPr lang="en-US" sz="1800" b="0" i="0" dirty="0">
                <a:solidFill>
                  <a:schemeClr val="bg1"/>
                </a:solidFill>
                <a:effectLst/>
                <a:latin typeface="Abadi Extra Light" panose="020B0204020104020204" pitchFamily="34" charset="0"/>
              </a:rPr>
              <a:t>, la manzanilla </a:t>
            </a:r>
            <a:r>
              <a:rPr lang="en-US" sz="1800" b="0" i="0" dirty="0" err="1">
                <a:solidFill>
                  <a:schemeClr val="bg1"/>
                </a:solidFill>
                <a:effectLst/>
                <a:latin typeface="Abadi Extra Light" panose="020B0204020104020204" pitchFamily="34" charset="0"/>
              </a:rPr>
              <a:t>podría</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describirse</a:t>
            </a:r>
            <a:r>
              <a:rPr lang="en-US" sz="1800" b="0" i="0" dirty="0">
                <a:solidFill>
                  <a:schemeClr val="bg1"/>
                </a:solidFill>
                <a:effectLst/>
                <a:latin typeface="Abadi Extra Light" panose="020B0204020104020204" pitchFamily="34" charset="0"/>
              </a:rPr>
              <a:t> de forma </a:t>
            </a:r>
            <a:r>
              <a:rPr lang="en-US" sz="1800" b="0" i="0" dirty="0" err="1">
                <a:solidFill>
                  <a:schemeClr val="bg1"/>
                </a:solidFill>
                <a:effectLst/>
                <a:latin typeface="Abadi Extra Light" panose="020B0204020104020204" pitchFamily="34" charset="0"/>
              </a:rPr>
              <a:t>idéntica</a:t>
            </a:r>
            <a:r>
              <a:rPr lang="en-US" sz="1800" b="0" i="0" dirty="0">
                <a:solidFill>
                  <a:schemeClr val="bg1"/>
                </a:solidFill>
                <a:effectLst/>
                <a:latin typeface="Abadi Extra Light" panose="020B0204020104020204" pitchFamily="34" charset="0"/>
              </a:rPr>
              <a:t> al </a:t>
            </a:r>
            <a:r>
              <a:rPr lang="en-US" sz="1800" b="0" i="0" dirty="0" err="1">
                <a:solidFill>
                  <a:schemeClr val="bg1"/>
                </a:solidFill>
                <a:effectLst/>
                <a:latin typeface="Abadi Extra Light" panose="020B0204020104020204" pitchFamily="34" charset="0"/>
              </a:rPr>
              <a:t>fino</a:t>
            </a:r>
            <a:r>
              <a:rPr lang="en-US" sz="1800" b="0" i="0" dirty="0">
                <a:solidFill>
                  <a:schemeClr val="bg1"/>
                </a:solidFill>
                <a:effectLst/>
                <a:latin typeface="Abadi Extra Light" panose="020B0204020104020204" pitchFamily="34" charset="0"/>
              </a:rPr>
              <a:t>; tanto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lo que </a:t>
            </a:r>
            <a:r>
              <a:rPr lang="en-US" sz="1800" b="0" i="0" dirty="0" err="1">
                <a:solidFill>
                  <a:schemeClr val="bg1"/>
                </a:solidFill>
                <a:effectLst/>
                <a:latin typeface="Abadi Extra Light" panose="020B0204020104020204" pitchFamily="34" charset="0"/>
              </a:rPr>
              <a:t>respecta</a:t>
            </a:r>
            <a:r>
              <a:rPr lang="en-US" sz="1800" b="0" i="0" dirty="0">
                <a:solidFill>
                  <a:schemeClr val="bg1"/>
                </a:solidFill>
                <a:effectLst/>
                <a:latin typeface="Abadi Extra Light" panose="020B0204020104020204" pitchFamily="34" charset="0"/>
              </a:rPr>
              <a:t> a </a:t>
            </a:r>
            <a:r>
              <a:rPr lang="en-US" sz="1800" b="0" i="0" dirty="0" err="1">
                <a:solidFill>
                  <a:schemeClr val="bg1"/>
                </a:solidFill>
                <a:effectLst/>
                <a:latin typeface="Abadi Extra Light" panose="020B0204020104020204" pitchFamily="34" charset="0"/>
              </a:rPr>
              <a:t>su</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elaboración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como</a:t>
            </a:r>
            <a:r>
              <a:rPr lang="en-US" sz="1800" b="0" i="0" dirty="0">
                <a:solidFill>
                  <a:schemeClr val="bg1"/>
                </a:solidFill>
                <a:effectLst/>
                <a:latin typeface="Abadi Extra Light" panose="020B0204020104020204" pitchFamily="34" charset="0"/>
              </a:rPr>
              <a:t> a sus </a:t>
            </a:r>
            <a:r>
              <a:rPr lang="en-US" sz="1800" b="0" i="0" dirty="0" err="1">
                <a:solidFill>
                  <a:schemeClr val="bg1"/>
                </a:solidFill>
                <a:effectLst/>
                <a:latin typeface="Abadi Extra Light" panose="020B0204020104020204" pitchFamily="34" charset="0"/>
              </a:rPr>
              <a:t>características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organolépticas</a:t>
            </a:r>
            <a:r>
              <a:rPr lang="en-US" sz="1800" b="0" i="0" dirty="0">
                <a:solidFill>
                  <a:schemeClr val="bg1"/>
                </a:solidFill>
                <a:effectLst/>
                <a:latin typeface="Abadi Extra Light" panose="020B0204020104020204" pitchFamily="34" charset="0"/>
              </a:rPr>
              <a:t>. Sin embargo, las </a:t>
            </a:r>
            <a:r>
              <a:rPr lang="en-US" sz="1800" b="0" i="0" dirty="0" err="1">
                <a:solidFill>
                  <a:schemeClr val="bg1"/>
                </a:solidFill>
                <a:effectLst/>
                <a:latin typeface="Abadi Extra Light" panose="020B0204020104020204" pitchFamily="34" charset="0"/>
              </a:rPr>
              <a:t>peculiares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condiciones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microclimáticas</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Sanlúcar</a:t>
            </a:r>
            <a:r>
              <a:rPr lang="en-US" sz="1800" b="0" i="0" dirty="0">
                <a:solidFill>
                  <a:schemeClr val="bg1"/>
                </a:solidFill>
                <a:effectLst/>
                <a:latin typeface="Abadi Extra Light" panose="020B0204020104020204" pitchFamily="34" charset="0"/>
              </a:rPr>
              <a:t> y la </a:t>
            </a:r>
            <a:r>
              <a:rPr lang="en-US" sz="1800" b="0" i="0" dirty="0" err="1">
                <a:solidFill>
                  <a:schemeClr val="bg1"/>
                </a:solidFill>
                <a:effectLst/>
                <a:latin typeface="Abadi Extra Light" panose="020B0204020104020204" pitchFamily="34" charset="0"/>
              </a:rPr>
              <a:t>influencia</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estas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el</a:t>
            </a:r>
            <a:r>
              <a:rPr lang="en-US" sz="1800" b="0" i="0" dirty="0">
                <a:solidFill>
                  <a:schemeClr val="bg1"/>
                </a:solidFill>
                <a:effectLst/>
                <a:latin typeface="Abadi Extra Light" panose="020B0204020104020204" pitchFamily="34" charset="0"/>
              </a:rPr>
              <a:t> velo de </a:t>
            </a:r>
            <a:r>
              <a:rPr lang="en-US" sz="1800" b="0" i="0" dirty="0" err="1">
                <a:solidFill>
                  <a:schemeClr val="bg1"/>
                </a:solidFill>
                <a:effectLst/>
                <a:latin typeface="Abadi Extra Light" panose="020B0204020104020204" pitchFamily="34" charset="0"/>
              </a:rPr>
              <a:t>flor</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confieren</a:t>
            </a:r>
            <a:r>
              <a:rPr lang="en-US" sz="1800" b="0" i="0" dirty="0">
                <a:solidFill>
                  <a:schemeClr val="bg1"/>
                </a:solidFill>
                <a:effectLst/>
                <a:latin typeface="Abadi Extra Light" panose="020B0204020104020204" pitchFamily="34" charset="0"/>
              </a:rPr>
              <a:t> al vino </a:t>
            </a:r>
            <a:r>
              <a:rPr lang="en-US" sz="1800" b="0" i="0" dirty="0" err="1">
                <a:solidFill>
                  <a:schemeClr val="bg1"/>
                </a:solidFill>
                <a:effectLst/>
                <a:latin typeface="Abadi Extra Light" panose="020B0204020104020204" pitchFamily="34" charset="0"/>
              </a:rPr>
              <a:t>unas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sutiles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notas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diferenciales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respecto</a:t>
            </a:r>
            <a:r>
              <a:rPr lang="en-US" sz="1800" b="0" i="0" dirty="0">
                <a:solidFill>
                  <a:schemeClr val="bg1"/>
                </a:solidFill>
                <a:effectLst/>
                <a:latin typeface="Abadi Extra Light" panose="020B0204020104020204" pitchFamily="34" charset="0"/>
              </a:rPr>
              <a:t> al </a:t>
            </a:r>
            <a:r>
              <a:rPr lang="en-US" sz="1800" b="0" i="0" dirty="0" err="1">
                <a:solidFill>
                  <a:schemeClr val="bg1"/>
                </a:solidFill>
                <a:effectLst/>
                <a:latin typeface="Abadi Extra Light" panose="020B0204020104020204" pitchFamily="34" charset="0"/>
              </a:rPr>
              <a:t>fino</a:t>
            </a:r>
            <a:r>
              <a:rPr lang="en-US" sz="1800" b="0" i="0" dirty="0">
                <a:solidFill>
                  <a:schemeClr val="bg1"/>
                </a:solidFill>
                <a:effectLst/>
                <a:latin typeface="Abadi Extra Light" panose="020B0204020104020204" pitchFamily="34" charset="0"/>
              </a:rPr>
              <a:t>: una </a:t>
            </a:r>
            <a:r>
              <a:rPr lang="en-US" sz="1800" b="0" i="0" dirty="0" err="1">
                <a:solidFill>
                  <a:schemeClr val="bg1"/>
                </a:solidFill>
                <a:effectLst/>
                <a:latin typeface="Abadi Extra Light" panose="020B0204020104020204" pitchFamily="34" charset="0"/>
              </a:rPr>
              <a:t>estructura</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general </a:t>
            </a:r>
            <a:r>
              <a:rPr lang="en-US" sz="1800" b="0" i="0" dirty="0" err="1">
                <a:solidFill>
                  <a:schemeClr val="bg1"/>
                </a:solidFill>
                <a:effectLst/>
                <a:latin typeface="Abadi Extra Light" panose="020B0204020104020204" pitchFamily="34" charset="0"/>
              </a:rPr>
              <a:t>más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ligera</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características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notas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florales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la </a:t>
            </a:r>
            <a:r>
              <a:rPr lang="en-US" sz="1800" b="0" i="0" dirty="0" err="1">
                <a:solidFill>
                  <a:schemeClr val="bg1"/>
                </a:solidFill>
                <a:effectLst/>
                <a:latin typeface="Abadi Extra Light" panose="020B0204020104020204" pitchFamily="34" charset="0"/>
              </a:rPr>
              <a:t>nariz</a:t>
            </a:r>
            <a:r>
              <a:rPr lang="en-US" sz="1800" b="0" i="0" dirty="0">
                <a:solidFill>
                  <a:schemeClr val="bg1"/>
                </a:solidFill>
                <a:effectLst/>
                <a:latin typeface="Abadi Extra Light" panose="020B0204020104020204" pitchFamily="34" charset="0"/>
              </a:rPr>
              <a:t> y un </a:t>
            </a:r>
            <a:r>
              <a:rPr lang="en-US" sz="1800" b="0" i="0" dirty="0" err="1">
                <a:solidFill>
                  <a:schemeClr val="bg1"/>
                </a:solidFill>
                <a:effectLst/>
                <a:latin typeface="Abadi Extra Light" panose="020B0204020104020204" pitchFamily="34" charset="0"/>
              </a:rPr>
              <a:t>elegante</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amargor</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el</a:t>
            </a:r>
            <a:r>
              <a:rPr lang="en-US" sz="1800" b="0" i="0" dirty="0">
                <a:solidFill>
                  <a:schemeClr val="bg1"/>
                </a:solidFill>
                <a:effectLst/>
                <a:latin typeface="Abadi Extra Light" panose="020B0204020104020204" pitchFamily="34" charset="0"/>
              </a:rPr>
              <a:t> final de boca.</a:t>
            </a:r>
            <a:br>
              <a:rPr lang="en-US" sz="1800" dirty="0">
                <a:solidFill>
                  <a:schemeClr val="bg1"/>
                </a:solidFill>
                <a:latin typeface="Abadi Extra Light" panose="020B0204020104020204" pitchFamily="34" charset="0"/>
              </a:rPr>
            </a:br>
            <a:endParaRPr lang="en-US" sz="1800" dirty="0">
              <a:solidFill>
                <a:schemeClr val="bg1"/>
              </a:solidFill>
              <a:latin typeface="Abadi Extra Light" panose="020B0204020104020204" pitchFamily="34" charset="0"/>
            </a:endParaRPr>
          </a:p>
        </p:txBody>
      </p:sp>
      <p:pic>
        <p:nvPicPr>
          <p:cNvPr id="7170" name="Picture 2" descr="A bottle of champagne and a glass of champagne&#10;&#10;Description automatically generated with low confidence">
            <a:extLst>
              <a:ext uri="{FF2B5EF4-FFF2-40B4-BE49-F238E27FC236}">
                <a16:creationId xmlns:a16="http://schemas.microsoft.com/office/drawing/2014/main" id="{5D2FCB85-1A18-44E6-914D-50D93BA4F8A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71873" y="690254"/>
            <a:ext cx="8230056" cy="549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8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F0237-B2B2-4C22-BA1A-E74CFAF1358C}"/>
              </a:ext>
            </a:extLst>
          </p:cNvPr>
          <p:cNvSpPr>
            <a:spLocks noGrp="1"/>
          </p:cNvSpPr>
          <p:nvPr>
            <p:ph type="title"/>
          </p:nvPr>
        </p:nvSpPr>
        <p:spPr>
          <a:xfrm>
            <a:off x="871442" y="685800"/>
            <a:ext cx="5038916" cy="1474666"/>
          </a:xfrm>
        </p:spPr>
        <p:txBody>
          <a:bodyPr vert="horz" lIns="91440" tIns="45720" rIns="91440" bIns="45720" rtlCol="0" anchor="b">
            <a:normAutofit/>
          </a:bodyPr>
          <a:lstStyle/>
          <a:p>
            <a:pPr algn="ctr"/>
            <a:r>
              <a:rPr lang="en-US" sz="4800" dirty="0">
                <a:solidFill>
                  <a:srgbClr val="00B0F0">
                    <a:alpha val="60000"/>
                  </a:srgbClr>
                </a:solidFill>
                <a:latin typeface="Matura MT Script Capitals" panose="03020802060602070202" pitchFamily="66" charset="0"/>
              </a:rPr>
              <a:t>Oloroso</a:t>
            </a:r>
            <a:r>
              <a:rPr lang="en-US" sz="4800" dirty="0">
                <a:solidFill>
                  <a:schemeClr val="bg1">
                    <a:alpha val="60000"/>
                  </a:schemeClr>
                </a:solidFill>
                <a:latin typeface="Matura MT Script Capitals" panose="03020802060602070202" pitchFamily="66" charset="0"/>
              </a:rPr>
              <a:t> </a:t>
            </a:r>
          </a:p>
        </p:txBody>
      </p:sp>
      <p:sp>
        <p:nvSpPr>
          <p:cNvPr id="3" name="Content Placeholder 2">
            <a:extLst>
              <a:ext uri="{FF2B5EF4-FFF2-40B4-BE49-F238E27FC236}">
                <a16:creationId xmlns:a16="http://schemas.microsoft.com/office/drawing/2014/main" id="{50F2008F-A9DA-4F2A-8FCA-09BABBDF3306}"/>
              </a:ext>
            </a:extLst>
          </p:cNvPr>
          <p:cNvSpPr>
            <a:spLocks noGrp="1"/>
          </p:cNvSpPr>
          <p:nvPr>
            <p:ph sz="half" idx="1"/>
          </p:nvPr>
        </p:nvSpPr>
        <p:spPr>
          <a:xfrm>
            <a:off x="871442" y="2447336"/>
            <a:ext cx="5038916" cy="3724862"/>
          </a:xfrm>
        </p:spPr>
        <p:txBody>
          <a:bodyPr vert="horz" lIns="91440" tIns="45720" rIns="91440" bIns="45720" rtlCol="0" anchor="t">
            <a:normAutofit/>
          </a:bodyPr>
          <a:lstStyle/>
          <a:p>
            <a:r>
              <a:rPr lang="es-ES" sz="1700" b="0" i="0" dirty="0">
                <a:solidFill>
                  <a:schemeClr val="bg1"/>
                </a:solidFill>
                <a:effectLst/>
                <a:latin typeface="Abadi Extra Light" panose="020B0204020104020204" pitchFamily="34" charset="0"/>
              </a:rPr>
              <a:t>El tipo oloroso se encuentran en el otro extremo de los vinos generosos, pues su envejecimiento es exclusivamente de carácter oxidativo. Con el paso del tiempo, su color originalmente similar al del fino– evoluciona hacia un ámbar intenso, más oscuro cuanto más viejo. Presenta una enorme riqueza de aromas, en el que se combinan frutos secos, tabaco, especias e incluso notas animales (cuero) y de ebanistería. Son vinos potentes en boca, alcohólicos y con textura, fruto de la concentración del extracto seco del vino durante el envejecimiento. El contenido en alcohol y glicerina también incrementa con el tiempo, dando lugar a un paso de boca suave y untuoso, y un final persistente. Su graduación suele estar entre los 18 y los 20% vol.</a:t>
            </a:r>
            <a:endParaRPr lang="es-ES" sz="1700" dirty="0">
              <a:solidFill>
                <a:schemeClr val="bg1"/>
              </a:solidFill>
              <a:latin typeface="Abadi Extra Light" panose="020B0204020104020204" pitchFamily="34" charset="0"/>
            </a:endParaRPr>
          </a:p>
        </p:txBody>
      </p:sp>
      <p:pic>
        <p:nvPicPr>
          <p:cNvPr id="4098" name="Picture 2" descr="A bottle of wine next to a glass of wine&#10;&#10;Description automatically generated with low confidence">
            <a:extLst>
              <a:ext uri="{FF2B5EF4-FFF2-40B4-BE49-F238E27FC236}">
                <a16:creationId xmlns:a16="http://schemas.microsoft.com/office/drawing/2014/main" id="{F7868B77-A24C-4262-A5DB-38A604FEE2E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721" r="28180" b="-2"/>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221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729F9-9683-409E-BF05-F8CCEDF80DF9}"/>
              </a:ext>
            </a:extLst>
          </p:cNvPr>
          <p:cNvSpPr>
            <a:spLocks noGrp="1"/>
          </p:cNvSpPr>
          <p:nvPr>
            <p:ph type="title"/>
          </p:nvPr>
        </p:nvSpPr>
        <p:spPr>
          <a:xfrm>
            <a:off x="871442" y="685800"/>
            <a:ext cx="5038916" cy="1474666"/>
          </a:xfrm>
        </p:spPr>
        <p:txBody>
          <a:bodyPr vert="horz" lIns="91440" tIns="45720" rIns="91440" bIns="45720" rtlCol="0" anchor="b">
            <a:normAutofit/>
          </a:bodyPr>
          <a:lstStyle/>
          <a:p>
            <a:pPr algn="ctr"/>
            <a:r>
              <a:rPr lang="en-US" sz="4800" dirty="0">
                <a:solidFill>
                  <a:srgbClr val="00B0F0">
                    <a:alpha val="60000"/>
                  </a:srgbClr>
                </a:solidFill>
                <a:latin typeface="Matura MT Script Capitals" panose="03020802060602070202" pitchFamily="66" charset="0"/>
              </a:rPr>
              <a:t>Amontillado</a:t>
            </a:r>
            <a:r>
              <a:rPr lang="en-US" sz="4800" dirty="0">
                <a:solidFill>
                  <a:schemeClr val="bg1">
                    <a:alpha val="60000"/>
                  </a:schemeClr>
                </a:solidFill>
                <a:latin typeface="Matura MT Script Capitals" panose="03020802060602070202" pitchFamily="66" charset="0"/>
              </a:rPr>
              <a:t> </a:t>
            </a:r>
          </a:p>
        </p:txBody>
      </p:sp>
      <p:sp>
        <p:nvSpPr>
          <p:cNvPr id="3" name="Content Placeholder 2">
            <a:extLst>
              <a:ext uri="{FF2B5EF4-FFF2-40B4-BE49-F238E27FC236}">
                <a16:creationId xmlns:a16="http://schemas.microsoft.com/office/drawing/2014/main" id="{6E2D2BB8-48BF-4DDB-A671-7794D1A1450A}"/>
              </a:ext>
            </a:extLst>
          </p:cNvPr>
          <p:cNvSpPr>
            <a:spLocks noGrp="1"/>
          </p:cNvSpPr>
          <p:nvPr>
            <p:ph sz="half" idx="1"/>
          </p:nvPr>
        </p:nvSpPr>
        <p:spPr>
          <a:xfrm>
            <a:off x="871442" y="2447336"/>
            <a:ext cx="5038916" cy="3724862"/>
          </a:xfrm>
        </p:spPr>
        <p:txBody>
          <a:bodyPr vert="horz" lIns="91440" tIns="45720" rIns="91440" bIns="45720" rtlCol="0" anchor="t">
            <a:normAutofit lnSpcReduction="10000"/>
          </a:bodyPr>
          <a:lstStyle/>
          <a:p>
            <a:r>
              <a:rPr lang="en-US" sz="2000" b="0" i="0" dirty="0">
                <a:solidFill>
                  <a:schemeClr val="bg1"/>
                </a:solidFill>
                <a:effectLst/>
                <a:latin typeface="Abadi Extra Light" panose="020B0204020104020204" pitchFamily="34" charset="0"/>
              </a:rPr>
              <a:t>El </a:t>
            </a:r>
            <a:r>
              <a:rPr lang="en-US" sz="2000" dirty="0">
                <a:solidFill>
                  <a:schemeClr val="bg1"/>
                </a:solidFill>
                <a:latin typeface="Abadi Extra Light" panose="020B0204020104020204" pitchFamily="34" charset="0"/>
              </a:rPr>
              <a:t>Amontillado</a:t>
            </a:r>
            <a:r>
              <a:rPr lang="en-US" sz="2000" b="0" i="0" dirty="0">
                <a:solidFill>
                  <a:schemeClr val="bg1"/>
                </a:solidFill>
                <a:effectLst/>
                <a:latin typeface="Abadi Extra Light" panose="020B0204020104020204" pitchFamily="34" charset="0"/>
              </a:rPr>
              <a:t> es un vino que </a:t>
            </a:r>
            <a:r>
              <a:rPr lang="en-US" sz="2000" b="0" i="0" dirty="0" err="1">
                <a:solidFill>
                  <a:schemeClr val="bg1"/>
                </a:solidFill>
                <a:effectLst/>
                <a:latin typeface="Abadi Extra Light" panose="020B0204020104020204" pitchFamily="34" charset="0"/>
              </a:rPr>
              <a:t>sigue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inicialmente</a:t>
            </a:r>
            <a:r>
              <a:rPr lang="en-US" sz="2000" b="0" i="0" dirty="0">
                <a:solidFill>
                  <a:schemeClr val="bg1"/>
                </a:solidFill>
                <a:effectLst/>
                <a:latin typeface="Abadi Extra Light" panose="020B0204020104020204" pitchFamily="34" charset="0"/>
              </a:rPr>
              <a:t> un </a:t>
            </a:r>
            <a:r>
              <a:rPr lang="en-US" sz="2000" b="0" i="0" dirty="0" err="1">
                <a:solidFill>
                  <a:schemeClr val="bg1"/>
                </a:solidFill>
                <a:effectLst/>
                <a:latin typeface="Abadi Extra Light" panose="020B0204020104020204" pitchFamily="34" charset="0"/>
              </a:rPr>
              <a:t>proceso</a:t>
            </a:r>
            <a:r>
              <a:rPr lang="en-US" sz="2000" b="0" i="0" dirty="0">
                <a:solidFill>
                  <a:schemeClr val="bg1"/>
                </a:solidFill>
                <a:effectLst/>
                <a:latin typeface="Abadi Extra Light" panose="020B0204020104020204" pitchFamily="34" charset="0"/>
              </a:rPr>
              <a:t> de </a:t>
            </a:r>
            <a:r>
              <a:rPr lang="en-US" sz="2000" b="0" i="0" dirty="0" err="1">
                <a:solidFill>
                  <a:schemeClr val="bg1"/>
                </a:solidFill>
                <a:effectLst/>
                <a:latin typeface="Abadi Extra Light" panose="020B0204020104020204" pitchFamily="34" charset="0"/>
              </a:rPr>
              <a:t>elaboración</a:t>
            </a:r>
            <a:r>
              <a:rPr lang="en-US" sz="2000" b="0" i="0" dirty="0">
                <a:solidFill>
                  <a:schemeClr val="bg1"/>
                </a:solidFill>
                <a:effectLst/>
                <a:latin typeface="Abadi Extra Light" panose="020B0204020104020204" pitchFamily="34" charset="0"/>
              </a:rPr>
              <a:t> similar al del </a:t>
            </a:r>
            <a:r>
              <a:rPr lang="en-US" sz="2000" b="0" i="0" dirty="0" err="1">
                <a:solidFill>
                  <a:schemeClr val="bg1"/>
                </a:solidFill>
                <a:effectLst/>
                <a:latin typeface="Abadi Extra Light" panose="020B0204020104020204" pitchFamily="34" charset="0"/>
              </a:rPr>
              <a:t>fino</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pero</a:t>
            </a:r>
            <a:r>
              <a:rPr lang="en-US" sz="2000" b="0" i="0" dirty="0">
                <a:solidFill>
                  <a:schemeClr val="bg1"/>
                </a:solidFill>
                <a:effectLst/>
                <a:latin typeface="Abadi Extra Light" panose="020B0204020104020204" pitchFamily="34" charset="0"/>
              </a:rPr>
              <a:t> que </a:t>
            </a:r>
            <a:r>
              <a:rPr lang="en-US" sz="2000" b="0" i="0" dirty="0" err="1">
                <a:solidFill>
                  <a:schemeClr val="bg1"/>
                </a:solidFill>
                <a:effectLst/>
                <a:latin typeface="Abadi Extra Light" panose="020B0204020104020204" pitchFamily="34" charset="0"/>
              </a:rPr>
              <a:t>tras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completar</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su</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crianza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biológica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prosigue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envejeciendo</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esta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vez</a:t>
            </a:r>
            <a:r>
              <a:rPr lang="en-US" sz="2000" b="0" i="0" dirty="0">
                <a:solidFill>
                  <a:schemeClr val="bg1"/>
                </a:solidFill>
                <a:effectLst/>
                <a:latin typeface="Abadi Extra Light" panose="020B0204020104020204" pitchFamily="34" charset="0"/>
              </a:rPr>
              <a:t> sin velo de </a:t>
            </a:r>
            <a:r>
              <a:rPr lang="en-US" sz="2000" b="0" i="0" dirty="0" err="1">
                <a:solidFill>
                  <a:schemeClr val="bg1"/>
                </a:solidFill>
                <a:effectLst/>
                <a:latin typeface="Abadi Extra Light" panose="020B0204020104020204" pitchFamily="34" charset="0"/>
              </a:rPr>
              <a:t>flor</a:t>
            </a:r>
            <a:r>
              <a:rPr lang="en-US" sz="2000" b="0" i="0" dirty="0">
                <a:solidFill>
                  <a:schemeClr val="bg1"/>
                </a:solidFill>
                <a:effectLst/>
                <a:latin typeface="Abadi Extra Light" panose="020B0204020104020204" pitchFamily="34" charset="0"/>
              </a:rPr>
              <a:t> y por tanto </a:t>
            </a:r>
            <a:r>
              <a:rPr lang="en-US" sz="2000" b="0" i="0" dirty="0" err="1">
                <a:solidFill>
                  <a:schemeClr val="bg1"/>
                </a:solidFill>
                <a:effectLst/>
                <a:latin typeface="Abadi Extra Light" panose="020B0204020104020204" pitchFamily="34" charset="0"/>
              </a:rPr>
              <a:t>expuesto</a:t>
            </a:r>
            <a:r>
              <a:rPr lang="en-US" sz="2000" b="0" i="0" dirty="0">
                <a:solidFill>
                  <a:schemeClr val="bg1"/>
                </a:solidFill>
                <a:effectLst/>
                <a:latin typeface="Abadi Extra Light" panose="020B0204020104020204" pitchFamily="34" charset="0"/>
              </a:rPr>
              <a:t> a la </a:t>
            </a:r>
            <a:r>
              <a:rPr lang="en-US" sz="2000" b="0" i="0" dirty="0" err="1">
                <a:solidFill>
                  <a:schemeClr val="bg1"/>
                </a:solidFill>
                <a:effectLst/>
                <a:latin typeface="Abadi Extra Light" panose="020B0204020104020204" pitchFamily="34" charset="0"/>
              </a:rPr>
              <a:t>oxidación</a:t>
            </a:r>
            <a:r>
              <a:rPr lang="en-US" sz="2000" b="0" i="0" dirty="0">
                <a:solidFill>
                  <a:schemeClr val="bg1"/>
                </a:solidFill>
                <a:effectLst/>
                <a:latin typeface="Abadi Extra Light" panose="020B0204020104020204" pitchFamily="34" charset="0"/>
              </a:rPr>
              <a:t>, lo que </a:t>
            </a:r>
            <a:r>
              <a:rPr lang="en-US" sz="2000" b="0" i="0" dirty="0" err="1">
                <a:solidFill>
                  <a:schemeClr val="bg1"/>
                </a:solidFill>
                <a:effectLst/>
                <a:latin typeface="Abadi Extra Light" panose="020B0204020104020204" pitchFamily="34" charset="0"/>
              </a:rPr>
              <a:t>hace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evolucionar</a:t>
            </a:r>
            <a:r>
              <a:rPr lang="en-US" sz="2000" b="0" i="0" dirty="0">
                <a:solidFill>
                  <a:schemeClr val="bg1"/>
                </a:solidFill>
                <a:effectLst/>
                <a:latin typeface="Abadi Extra Light" panose="020B0204020104020204" pitchFamily="34" charset="0"/>
              </a:rPr>
              <a:t> sus </a:t>
            </a:r>
            <a:r>
              <a:rPr lang="en-US" sz="2000" b="0" i="0" dirty="0" err="1">
                <a:solidFill>
                  <a:schemeClr val="bg1"/>
                </a:solidFill>
                <a:effectLst/>
                <a:latin typeface="Abadi Extra Light" panose="020B0204020104020204" pitchFamily="34" charset="0"/>
              </a:rPr>
              <a:t>características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organolépticas</a:t>
            </a:r>
            <a:r>
              <a:rPr lang="en-US" sz="2000" b="0" i="0" dirty="0">
                <a:solidFill>
                  <a:schemeClr val="bg1"/>
                </a:solidFill>
                <a:effectLst/>
                <a:latin typeface="Abadi Extra Light" panose="020B0204020104020204" pitchFamily="34" charset="0"/>
              </a:rPr>
              <a:t>. De color dorado a </a:t>
            </a:r>
            <a:r>
              <a:rPr lang="en-US" sz="2000" b="0" i="0" dirty="0" err="1">
                <a:solidFill>
                  <a:schemeClr val="bg1"/>
                </a:solidFill>
                <a:effectLst/>
                <a:latin typeface="Abadi Extra Light" panose="020B0204020104020204" pitchFamily="34" charset="0"/>
              </a:rPr>
              <a:t>caoba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punzante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atenuado</a:t>
            </a:r>
            <a:r>
              <a:rPr lang="en-US" sz="2000" b="0" i="0" dirty="0">
                <a:solidFill>
                  <a:schemeClr val="bg1"/>
                </a:solidFill>
                <a:effectLst/>
                <a:latin typeface="Abadi Extra Light" panose="020B0204020104020204" pitchFamily="34" charset="0"/>
              </a:rPr>
              <a:t> con </a:t>
            </a:r>
            <a:r>
              <a:rPr lang="en-US" sz="2000" b="0" i="0" dirty="0" err="1">
                <a:solidFill>
                  <a:schemeClr val="bg1"/>
                </a:solidFill>
                <a:effectLst/>
                <a:latin typeface="Abadi Extra Light" panose="020B0204020104020204" pitchFamily="34" charset="0"/>
              </a:rPr>
              <a:t>notas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avellanadas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en</a:t>
            </a:r>
            <a:r>
              <a:rPr lang="en-US" sz="2000" b="0" i="0" dirty="0">
                <a:solidFill>
                  <a:schemeClr val="bg1"/>
                </a:solidFill>
                <a:effectLst/>
                <a:latin typeface="Abadi Extra Light" panose="020B0204020104020204" pitchFamily="34" charset="0"/>
              </a:rPr>
              <a:t> la </a:t>
            </a:r>
            <a:r>
              <a:rPr lang="en-US" sz="2000" b="0" i="0" dirty="0" err="1">
                <a:solidFill>
                  <a:schemeClr val="bg1"/>
                </a:solidFill>
                <a:effectLst/>
                <a:latin typeface="Abadi Extra Light" panose="020B0204020104020204" pitchFamily="34" charset="0"/>
              </a:rPr>
              <a:t>nariz</a:t>
            </a:r>
            <a:r>
              <a:rPr lang="en-US" sz="2000" b="0" i="0" dirty="0">
                <a:solidFill>
                  <a:schemeClr val="bg1"/>
                </a:solidFill>
                <a:effectLst/>
                <a:latin typeface="Abadi Extra Light" panose="020B0204020104020204" pitchFamily="34" charset="0"/>
              </a:rPr>
              <a:t> y una boca </a:t>
            </a:r>
            <a:r>
              <a:rPr lang="en-US" sz="2000" b="0" i="0" dirty="0" err="1">
                <a:solidFill>
                  <a:schemeClr val="bg1"/>
                </a:solidFill>
                <a:effectLst/>
                <a:latin typeface="Abadi Extra Light" panose="020B0204020104020204" pitchFamily="34" charset="0"/>
              </a:rPr>
              <a:t>más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estructurada</a:t>
            </a:r>
            <a:r>
              <a:rPr lang="en-US" sz="2000" b="0" i="0" dirty="0">
                <a:solidFill>
                  <a:schemeClr val="bg1"/>
                </a:solidFill>
                <a:effectLst/>
                <a:latin typeface="Abadi Extra Light" panose="020B0204020104020204" pitchFamily="34" charset="0"/>
              </a:rPr>
              <a:t> y </a:t>
            </a:r>
            <a:r>
              <a:rPr lang="en-US" sz="2000" b="0" i="0" dirty="0" err="1">
                <a:solidFill>
                  <a:schemeClr val="bg1"/>
                </a:solidFill>
                <a:effectLst/>
                <a:latin typeface="Abadi Extra Light" panose="020B0204020104020204" pitchFamily="34" charset="0"/>
              </a:rPr>
              <a:t>alcohólica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en</a:t>
            </a:r>
            <a:r>
              <a:rPr lang="en-US" sz="2000" b="0" i="0" dirty="0">
                <a:solidFill>
                  <a:schemeClr val="bg1"/>
                </a:solidFill>
                <a:effectLst/>
                <a:latin typeface="Abadi Extra Light" panose="020B0204020104020204" pitchFamily="34" charset="0"/>
              </a:rPr>
              <a:t> la que se </a:t>
            </a:r>
            <a:r>
              <a:rPr lang="en-US" sz="2000" b="0" i="0" dirty="0" err="1">
                <a:solidFill>
                  <a:schemeClr val="bg1"/>
                </a:solidFill>
                <a:effectLst/>
                <a:latin typeface="Abadi Extra Light" panose="020B0204020104020204" pitchFamily="34" charset="0"/>
              </a:rPr>
              <a:t>aprecian</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ya</a:t>
            </a:r>
            <a:r>
              <a:rPr lang="en-US" sz="2000" b="0" i="0" dirty="0">
                <a:solidFill>
                  <a:schemeClr val="bg1"/>
                </a:solidFill>
                <a:effectLst/>
                <a:latin typeface="Abadi Extra Light" panose="020B0204020104020204" pitchFamily="34" charset="0"/>
              </a:rPr>
              <a:t> las </a:t>
            </a:r>
            <a:r>
              <a:rPr lang="en-US" sz="2000" b="0" i="0" dirty="0" err="1">
                <a:solidFill>
                  <a:schemeClr val="bg1"/>
                </a:solidFill>
                <a:effectLst/>
                <a:latin typeface="Abadi Extra Light" panose="020B0204020104020204" pitchFamily="34" charset="0"/>
              </a:rPr>
              <a:t>notas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especiadas</a:t>
            </a:r>
            <a:r>
              <a:rPr lang="en-US" sz="2000" b="0" i="0" dirty="0">
                <a:solidFill>
                  <a:schemeClr val="bg1"/>
                </a:solidFill>
                <a:effectLst/>
                <a:latin typeface="Abadi Extra Light" panose="020B0204020104020204" pitchFamily="34" charset="0"/>
              </a:rPr>
              <a:t> de la </a:t>
            </a:r>
            <a:r>
              <a:rPr lang="en-US" sz="2000" b="0" i="0" dirty="0" err="1">
                <a:solidFill>
                  <a:schemeClr val="bg1"/>
                </a:solidFill>
                <a:effectLst/>
                <a:latin typeface="Abadi Extra Light" panose="020B0204020104020204" pitchFamily="34" charset="0"/>
              </a:rPr>
              <a:t>madera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persistiendo</a:t>
            </a:r>
            <a:r>
              <a:rPr lang="en-US" sz="2000" b="0" i="0" dirty="0">
                <a:solidFill>
                  <a:schemeClr val="bg1"/>
                </a:solidFill>
                <a:effectLst/>
                <a:latin typeface="Abadi Extra Light" panose="020B0204020104020204" pitchFamily="34" charset="0"/>
              </a:rPr>
              <a:t> la </a:t>
            </a:r>
            <a:r>
              <a:rPr lang="en-US" sz="2000" b="0" i="0" dirty="0" err="1">
                <a:solidFill>
                  <a:schemeClr val="bg1"/>
                </a:solidFill>
                <a:effectLst/>
                <a:latin typeface="Abadi Extra Light" panose="020B0204020104020204" pitchFamily="34" charset="0"/>
              </a:rPr>
              <a:t>sensación</a:t>
            </a:r>
            <a:r>
              <a:rPr lang="en-US" sz="2000" b="0" i="0" dirty="0">
                <a:solidFill>
                  <a:schemeClr val="bg1"/>
                </a:solidFill>
                <a:effectLst/>
                <a:latin typeface="Abadi Extra Light" panose="020B0204020104020204" pitchFamily="34" charset="0"/>
              </a:rPr>
              <a:t> de </a:t>
            </a:r>
            <a:r>
              <a:rPr lang="en-US" sz="2000" b="0" i="0" dirty="0" err="1">
                <a:solidFill>
                  <a:schemeClr val="bg1"/>
                </a:solidFill>
                <a:effectLst/>
                <a:latin typeface="Abadi Extra Light" panose="020B0204020104020204" pitchFamily="34" charset="0"/>
              </a:rPr>
              <a:t>sequedad</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Su</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graduación</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suele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estar</a:t>
            </a:r>
            <a:r>
              <a:rPr lang="en-US" sz="2000" b="0" i="0" dirty="0">
                <a:solidFill>
                  <a:schemeClr val="bg1"/>
                </a:solidFill>
                <a:effectLst/>
                <a:latin typeface="Abadi Extra Light" panose="020B0204020104020204" pitchFamily="34" charset="0"/>
              </a:rPr>
              <a:t> entre los 17% y los 20% vol.</a:t>
            </a:r>
            <a:endParaRPr lang="en-US" sz="2000" dirty="0">
              <a:solidFill>
                <a:schemeClr val="bg1"/>
              </a:solidFill>
              <a:latin typeface="Abadi Extra Light" panose="020B0204020104020204" pitchFamily="34" charset="0"/>
            </a:endParaRPr>
          </a:p>
        </p:txBody>
      </p:sp>
      <p:pic>
        <p:nvPicPr>
          <p:cNvPr id="5122" name="Picture 2">
            <a:extLst>
              <a:ext uri="{FF2B5EF4-FFF2-40B4-BE49-F238E27FC236}">
                <a16:creationId xmlns:a16="http://schemas.microsoft.com/office/drawing/2014/main" id="{BBD0F3B9-EB3D-4FD9-B442-9710B39443D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243" r="28658" b="-2"/>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6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B5F88-19AA-448E-85CD-5C971BFDA959}"/>
              </a:ext>
            </a:extLst>
          </p:cNvPr>
          <p:cNvSpPr>
            <a:spLocks noGrp="1"/>
          </p:cNvSpPr>
          <p:nvPr>
            <p:ph type="title"/>
          </p:nvPr>
        </p:nvSpPr>
        <p:spPr>
          <a:xfrm>
            <a:off x="871442" y="685800"/>
            <a:ext cx="5038916" cy="1474666"/>
          </a:xfrm>
        </p:spPr>
        <p:txBody>
          <a:bodyPr vert="horz" lIns="91440" tIns="45720" rIns="91440" bIns="45720" rtlCol="0" anchor="b">
            <a:normAutofit/>
          </a:bodyPr>
          <a:lstStyle/>
          <a:p>
            <a:pPr algn="ctr"/>
            <a:r>
              <a:rPr lang="en-US" sz="4800" dirty="0">
                <a:solidFill>
                  <a:srgbClr val="00B0F0">
                    <a:alpha val="60000"/>
                  </a:srgbClr>
                </a:solidFill>
                <a:latin typeface="Matura MT Script Capitals" panose="03020802060602070202" pitchFamily="66" charset="0"/>
              </a:rPr>
              <a:t>Palo Cortado </a:t>
            </a:r>
          </a:p>
        </p:txBody>
      </p:sp>
      <p:sp>
        <p:nvSpPr>
          <p:cNvPr id="3" name="Content Placeholder 2">
            <a:extLst>
              <a:ext uri="{FF2B5EF4-FFF2-40B4-BE49-F238E27FC236}">
                <a16:creationId xmlns:a16="http://schemas.microsoft.com/office/drawing/2014/main" id="{AAF96953-C42B-4680-AFD7-EF11E9F3EFF0}"/>
              </a:ext>
            </a:extLst>
          </p:cNvPr>
          <p:cNvSpPr>
            <a:spLocks noGrp="1"/>
          </p:cNvSpPr>
          <p:nvPr>
            <p:ph sz="half" idx="1"/>
          </p:nvPr>
        </p:nvSpPr>
        <p:spPr>
          <a:xfrm>
            <a:off x="871442" y="2447336"/>
            <a:ext cx="5038916" cy="3724862"/>
          </a:xfrm>
        </p:spPr>
        <p:txBody>
          <a:bodyPr vert="horz" lIns="91440" tIns="45720" rIns="91440" bIns="45720" rtlCol="0" anchor="t">
            <a:normAutofit fontScale="85000" lnSpcReduction="10000"/>
          </a:bodyPr>
          <a:lstStyle/>
          <a:p>
            <a:r>
              <a:rPr lang="en-US" sz="2000" b="0" i="0" dirty="0" err="1">
                <a:solidFill>
                  <a:schemeClr val="bg1"/>
                </a:solidFill>
                <a:effectLst/>
                <a:latin typeface="Abadi Extra Light" panose="020B0204020104020204" pitchFamily="34" charset="0"/>
              </a:rPr>
              <a:t>Finalmente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el</a:t>
            </a:r>
            <a:r>
              <a:rPr lang="en-US" sz="2000" b="0" i="0" dirty="0">
                <a:solidFill>
                  <a:schemeClr val="bg1"/>
                </a:solidFill>
                <a:effectLst/>
                <a:latin typeface="Abadi Extra Light" panose="020B0204020104020204" pitchFamily="34" charset="0"/>
              </a:rPr>
              <a:t> </a:t>
            </a:r>
            <a:r>
              <a:rPr lang="en-US" sz="2000" i="0" dirty="0">
                <a:solidFill>
                  <a:schemeClr val="bg1"/>
                </a:solidFill>
                <a:effectLst/>
                <a:latin typeface="Abadi Extra Light" panose="020B0204020104020204" pitchFamily="34" charset="0"/>
              </a:rPr>
              <a:t>P</a:t>
            </a:r>
            <a:r>
              <a:rPr lang="en-US" sz="2000" dirty="0">
                <a:solidFill>
                  <a:schemeClr val="bg1"/>
                </a:solidFill>
                <a:latin typeface="Abadi Extra Light" panose="020B0204020104020204" pitchFamily="34" charset="0"/>
              </a:rPr>
              <a:t>alo Cortado</a:t>
            </a:r>
            <a:r>
              <a:rPr lang="en-US" sz="2000" b="1" dirty="0">
                <a:solidFill>
                  <a:schemeClr val="bg1"/>
                </a:solidFill>
                <a:latin typeface="Abadi Extra Light" panose="020B0204020104020204" pitchFamily="34" charset="0"/>
              </a:rPr>
              <a:t> </a:t>
            </a:r>
            <a:r>
              <a:rPr lang="en-US" sz="2000" b="0" i="0" dirty="0">
                <a:solidFill>
                  <a:schemeClr val="bg1"/>
                </a:solidFill>
                <a:effectLst/>
                <a:latin typeface="Abadi Extra Light" panose="020B0204020104020204" pitchFamily="34" charset="0"/>
              </a:rPr>
              <a:t>es </a:t>
            </a:r>
            <a:r>
              <a:rPr lang="en-US" sz="2000" b="0" i="0" dirty="0" err="1">
                <a:solidFill>
                  <a:schemeClr val="bg1"/>
                </a:solidFill>
                <a:effectLst/>
                <a:latin typeface="Abadi Extra Light" panose="020B0204020104020204" pitchFamily="34" charset="0"/>
              </a:rPr>
              <a:t>también</a:t>
            </a:r>
            <a:r>
              <a:rPr lang="en-US" sz="2000" b="0" i="0" dirty="0">
                <a:solidFill>
                  <a:schemeClr val="bg1"/>
                </a:solidFill>
                <a:effectLst/>
                <a:latin typeface="Abadi Extra Light" panose="020B0204020104020204" pitchFamily="34" charset="0"/>
              </a:rPr>
              <a:t> un vino de </a:t>
            </a:r>
            <a:r>
              <a:rPr lang="en-US" sz="2000" b="0" i="0" dirty="0" err="1">
                <a:solidFill>
                  <a:schemeClr val="bg1"/>
                </a:solidFill>
                <a:effectLst/>
                <a:latin typeface="Abadi Extra Light" panose="020B0204020104020204" pitchFamily="34" charset="0"/>
              </a:rPr>
              <a:t>crianza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oxidativa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pero</a:t>
            </a:r>
            <a:r>
              <a:rPr lang="en-US" sz="2000" b="0" i="0" dirty="0">
                <a:solidFill>
                  <a:schemeClr val="bg1"/>
                </a:solidFill>
                <a:effectLst/>
                <a:latin typeface="Abadi Extra Light" panose="020B0204020104020204" pitchFamily="34" charset="0"/>
              </a:rPr>
              <a:t> a </a:t>
            </a:r>
            <a:r>
              <a:rPr lang="en-US" sz="2000" b="0" i="0" dirty="0" err="1">
                <a:solidFill>
                  <a:schemeClr val="bg1"/>
                </a:solidFill>
                <a:effectLst/>
                <a:latin typeface="Abadi Extra Light" panose="020B0204020104020204" pitchFamily="34" charset="0"/>
              </a:rPr>
              <a:t>diferencia</a:t>
            </a:r>
            <a:r>
              <a:rPr lang="en-US" sz="2000" b="0" i="0" dirty="0">
                <a:solidFill>
                  <a:schemeClr val="bg1"/>
                </a:solidFill>
                <a:effectLst/>
                <a:latin typeface="Abadi Extra Light" panose="020B0204020104020204" pitchFamily="34" charset="0"/>
              </a:rPr>
              <a:t> del oloroso, </a:t>
            </a:r>
            <a:r>
              <a:rPr lang="en-US" sz="2000" b="0" i="0" dirty="0" err="1">
                <a:solidFill>
                  <a:schemeClr val="bg1"/>
                </a:solidFill>
                <a:effectLst/>
                <a:latin typeface="Abadi Extra Light" panose="020B0204020104020204" pitchFamily="34" charset="0"/>
              </a:rPr>
              <a:t>está</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elaborado</a:t>
            </a:r>
            <a:r>
              <a:rPr lang="en-US" sz="2000" b="0" i="0" dirty="0">
                <a:solidFill>
                  <a:schemeClr val="bg1"/>
                </a:solidFill>
                <a:effectLst/>
                <a:latin typeface="Abadi Extra Light" panose="020B0204020104020204" pitchFamily="34" charset="0"/>
              </a:rPr>
              <a:t> a </a:t>
            </a:r>
            <a:r>
              <a:rPr lang="en-US" sz="2000" b="0" i="0" dirty="0" err="1">
                <a:solidFill>
                  <a:schemeClr val="bg1"/>
                </a:solidFill>
                <a:effectLst/>
                <a:latin typeface="Abadi Extra Light" panose="020B0204020104020204" pitchFamily="34" charset="0"/>
              </a:rPr>
              <a:t>partir</a:t>
            </a:r>
            <a:r>
              <a:rPr lang="en-US" sz="2000" b="0" i="0" dirty="0">
                <a:solidFill>
                  <a:schemeClr val="bg1"/>
                </a:solidFill>
                <a:effectLst/>
                <a:latin typeface="Abadi Extra Light" panose="020B0204020104020204" pitchFamily="34" charset="0"/>
              </a:rPr>
              <a:t> de vinos </a:t>
            </a:r>
            <a:r>
              <a:rPr lang="en-US" sz="2000" b="0" i="0" dirty="0" err="1">
                <a:solidFill>
                  <a:schemeClr val="bg1"/>
                </a:solidFill>
                <a:effectLst/>
                <a:latin typeface="Abadi Extra Light" panose="020B0204020104020204" pitchFamily="34" charset="0"/>
              </a:rPr>
              <a:t>jóvenes</a:t>
            </a:r>
            <a:r>
              <a:rPr lang="en-US" sz="2000" b="0" i="0" dirty="0">
                <a:solidFill>
                  <a:schemeClr val="bg1"/>
                </a:solidFill>
                <a:effectLst/>
                <a:latin typeface="Abadi Extra Light" panose="020B0204020104020204" pitchFamily="34" charset="0"/>
              </a:rPr>
              <a:t> que </a:t>
            </a:r>
            <a:r>
              <a:rPr lang="en-US" sz="2000" b="0" i="0" dirty="0" err="1">
                <a:solidFill>
                  <a:schemeClr val="bg1"/>
                </a:solidFill>
                <a:effectLst/>
                <a:latin typeface="Abadi Extra Light" panose="020B0204020104020204" pitchFamily="34" charset="0"/>
              </a:rPr>
              <a:t>inicialmente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habían</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sido</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clasificados</a:t>
            </a:r>
            <a:r>
              <a:rPr lang="en-US" sz="2000" b="0" i="0" dirty="0">
                <a:solidFill>
                  <a:schemeClr val="bg1"/>
                </a:solidFill>
                <a:effectLst/>
                <a:latin typeface="Abadi Extra Light" panose="020B0204020104020204" pitchFamily="34" charset="0"/>
              </a:rPr>
              <a:t> por </a:t>
            </a:r>
            <a:r>
              <a:rPr lang="en-US" sz="2000" b="0" i="0" dirty="0" err="1">
                <a:solidFill>
                  <a:schemeClr val="bg1"/>
                </a:solidFill>
                <a:effectLst/>
                <a:latin typeface="Abadi Extra Light" panose="020B0204020104020204" pitchFamily="34" charset="0"/>
              </a:rPr>
              <a:t>su</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finura</a:t>
            </a:r>
            <a:r>
              <a:rPr lang="en-US" sz="2000" b="0" i="0" dirty="0">
                <a:solidFill>
                  <a:schemeClr val="bg1"/>
                </a:solidFill>
                <a:effectLst/>
                <a:latin typeface="Abadi Extra Light" panose="020B0204020104020204" pitchFamily="34" charset="0"/>
              </a:rPr>
              <a:t> para la </a:t>
            </a:r>
            <a:r>
              <a:rPr lang="en-US" sz="2000" b="0" i="0" dirty="0" err="1">
                <a:solidFill>
                  <a:schemeClr val="bg1"/>
                </a:solidFill>
                <a:effectLst/>
                <a:latin typeface="Abadi Extra Light" panose="020B0204020104020204" pitchFamily="34" charset="0"/>
              </a:rPr>
              <a:t>elaboración</a:t>
            </a:r>
            <a:r>
              <a:rPr lang="en-US" sz="2000" b="0" i="0" dirty="0">
                <a:solidFill>
                  <a:schemeClr val="bg1"/>
                </a:solidFill>
                <a:effectLst/>
                <a:latin typeface="Abadi Extra Light" panose="020B0204020104020204" pitchFamily="34" charset="0"/>
              </a:rPr>
              <a:t> de </a:t>
            </a:r>
            <a:r>
              <a:rPr lang="en-US" sz="2000" b="0" i="0" dirty="0" err="1">
                <a:solidFill>
                  <a:schemeClr val="bg1"/>
                </a:solidFill>
                <a:effectLst/>
                <a:latin typeface="Abadi Extra Light" panose="020B0204020104020204" pitchFamily="34" charset="0"/>
              </a:rPr>
              <a:t>finos</a:t>
            </a:r>
            <a:r>
              <a:rPr lang="en-US" sz="2000" b="0" i="0" dirty="0">
                <a:solidFill>
                  <a:schemeClr val="bg1"/>
                </a:solidFill>
                <a:effectLst/>
                <a:latin typeface="Abadi Extra Light" panose="020B0204020104020204" pitchFamily="34" charset="0"/>
              </a:rPr>
              <a:t> o manzanillas, es </a:t>
            </a:r>
            <a:r>
              <a:rPr lang="en-US" sz="2000" b="0" i="0" dirty="0" err="1">
                <a:solidFill>
                  <a:schemeClr val="bg1"/>
                </a:solidFill>
                <a:effectLst/>
                <a:latin typeface="Abadi Extra Light" panose="020B0204020104020204" pitchFamily="34" charset="0"/>
              </a:rPr>
              <a:t>decir</a:t>
            </a:r>
            <a:r>
              <a:rPr lang="en-US" sz="2000" b="0" i="0" dirty="0">
                <a:solidFill>
                  <a:schemeClr val="bg1"/>
                </a:solidFill>
                <a:effectLst/>
                <a:latin typeface="Abadi Extra Light" panose="020B0204020104020204" pitchFamily="34" charset="0"/>
              </a:rPr>
              <a:t>, para </a:t>
            </a:r>
            <a:r>
              <a:rPr lang="en-US" sz="2000" b="0" i="0" dirty="0" err="1">
                <a:solidFill>
                  <a:schemeClr val="bg1"/>
                </a:solidFill>
                <a:effectLst/>
                <a:latin typeface="Abadi Extra Light" panose="020B0204020104020204" pitchFamily="34" charset="0"/>
              </a:rPr>
              <a:t>seguir</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crianza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biológica</a:t>
            </a:r>
            <a:r>
              <a:rPr lang="en-US" sz="2000" b="0" i="0" dirty="0">
                <a:solidFill>
                  <a:schemeClr val="bg1"/>
                </a:solidFill>
                <a:effectLst/>
                <a:latin typeface="Abadi Extra Light" panose="020B0204020104020204" pitchFamily="34" charset="0"/>
              </a:rPr>
              <a:t>, por lo que </a:t>
            </a:r>
            <a:r>
              <a:rPr lang="en-US" sz="2000" b="0" i="0" dirty="0" err="1">
                <a:solidFill>
                  <a:schemeClr val="bg1"/>
                </a:solidFill>
                <a:effectLst/>
                <a:latin typeface="Abadi Extra Light" panose="020B0204020104020204" pitchFamily="34" charset="0"/>
              </a:rPr>
              <a:t>fueron</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inicialmente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fortificados</a:t>
            </a:r>
            <a:r>
              <a:rPr lang="en-US" sz="2000" b="0" i="0" dirty="0">
                <a:solidFill>
                  <a:schemeClr val="bg1"/>
                </a:solidFill>
                <a:effectLst/>
                <a:latin typeface="Abadi Extra Light" panose="020B0204020104020204" pitchFamily="34" charset="0"/>
              </a:rPr>
              <a:t> a 15% vol. </a:t>
            </a:r>
            <a:r>
              <a:rPr lang="en-US" sz="2000" b="0" i="0" dirty="0" err="1">
                <a:solidFill>
                  <a:schemeClr val="bg1"/>
                </a:solidFill>
                <a:effectLst/>
                <a:latin typeface="Abadi Extra Light" panose="020B0204020104020204" pitchFamily="34" charset="0"/>
              </a:rPr>
              <a:t>Posteriormente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en</a:t>
            </a:r>
            <a:r>
              <a:rPr lang="en-US" sz="2000" b="0" i="0" dirty="0">
                <a:solidFill>
                  <a:schemeClr val="bg1"/>
                </a:solidFill>
                <a:effectLst/>
                <a:latin typeface="Abadi Extra Light" panose="020B0204020104020204" pitchFamily="34" charset="0"/>
              </a:rPr>
              <a:t> los </a:t>
            </a:r>
            <a:r>
              <a:rPr lang="en-US" sz="2000" b="0" i="0" dirty="0" err="1">
                <a:solidFill>
                  <a:schemeClr val="bg1"/>
                </a:solidFill>
                <a:effectLst/>
                <a:latin typeface="Abadi Extra Light" panose="020B0204020104020204" pitchFamily="34" charset="0"/>
              </a:rPr>
              <a:t>primeros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estadios</a:t>
            </a:r>
            <a:r>
              <a:rPr lang="en-US" sz="2000" b="0" i="0" dirty="0">
                <a:solidFill>
                  <a:schemeClr val="bg1"/>
                </a:solidFill>
                <a:effectLst/>
                <a:latin typeface="Abadi Extra Light" panose="020B0204020104020204" pitchFamily="34" charset="0"/>
              </a:rPr>
              <a:t> del </a:t>
            </a:r>
            <a:r>
              <a:rPr lang="en-US" sz="2000" b="0" i="0" dirty="0" err="1">
                <a:solidFill>
                  <a:schemeClr val="bg1"/>
                </a:solidFill>
                <a:effectLst/>
                <a:latin typeface="Abadi Extra Light" panose="020B0204020104020204" pitchFamily="34" charset="0"/>
              </a:rPr>
              <a:t>proceso</a:t>
            </a:r>
            <a:r>
              <a:rPr lang="en-US" sz="2000" b="0" i="0" dirty="0">
                <a:solidFill>
                  <a:schemeClr val="bg1"/>
                </a:solidFill>
                <a:effectLst/>
                <a:latin typeface="Abadi Extra Light" panose="020B0204020104020204" pitchFamily="34" charset="0"/>
              </a:rPr>
              <a:t> de </a:t>
            </a:r>
            <a:r>
              <a:rPr lang="en-US" sz="2000" b="0" i="0" dirty="0" err="1">
                <a:solidFill>
                  <a:schemeClr val="bg1"/>
                </a:solidFill>
                <a:effectLst/>
                <a:latin typeface="Abadi Extra Light" panose="020B0204020104020204" pitchFamily="34" charset="0"/>
              </a:rPr>
              <a:t>envejecimiento</a:t>
            </a:r>
            <a:r>
              <a:rPr lang="en-US" sz="2000" b="0" i="0" dirty="0">
                <a:solidFill>
                  <a:schemeClr val="bg1"/>
                </a:solidFill>
                <a:effectLst/>
                <a:latin typeface="Abadi Extra Light" panose="020B0204020104020204" pitchFamily="34" charset="0"/>
              </a:rPr>
              <a:t> se decide </a:t>
            </a:r>
            <a:r>
              <a:rPr lang="en-US" sz="2000" b="0" i="0" dirty="0" err="1">
                <a:solidFill>
                  <a:schemeClr val="bg1"/>
                </a:solidFill>
                <a:effectLst/>
                <a:latin typeface="Abadi Extra Light" panose="020B0204020104020204" pitchFamily="34" charset="0"/>
              </a:rPr>
              <a:t>cambiar</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el</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destino</a:t>
            </a:r>
            <a:r>
              <a:rPr lang="en-US" sz="2000" b="0" i="0" dirty="0">
                <a:solidFill>
                  <a:schemeClr val="bg1"/>
                </a:solidFill>
                <a:effectLst/>
                <a:latin typeface="Abadi Extra Light" panose="020B0204020104020204" pitchFamily="34" charset="0"/>
              </a:rPr>
              <a:t> del vino </a:t>
            </a:r>
            <a:r>
              <a:rPr lang="en-US" sz="2000" b="0" i="0" dirty="0" err="1">
                <a:solidFill>
                  <a:schemeClr val="bg1"/>
                </a:solidFill>
                <a:effectLst/>
                <a:latin typeface="Abadi Extra Light" panose="020B0204020104020204" pitchFamily="34" charset="0"/>
              </a:rPr>
              <a:t>fortificándolo</a:t>
            </a:r>
            <a:r>
              <a:rPr lang="en-US" sz="2000" b="0" i="0" dirty="0">
                <a:solidFill>
                  <a:schemeClr val="bg1"/>
                </a:solidFill>
                <a:effectLst/>
                <a:latin typeface="Abadi Extra Light" panose="020B0204020104020204" pitchFamily="34" charset="0"/>
              </a:rPr>
              <a:t> de nuevo hasta los 17% vol. y </a:t>
            </a:r>
            <a:r>
              <a:rPr lang="en-US" sz="2000" b="0" i="0" dirty="0" err="1">
                <a:solidFill>
                  <a:schemeClr val="bg1"/>
                </a:solidFill>
                <a:effectLst/>
                <a:latin typeface="Abadi Extra Light" panose="020B0204020104020204" pitchFamily="34" charset="0"/>
              </a:rPr>
              <a:t>eliminando</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toda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posibilidad</a:t>
            </a:r>
            <a:r>
              <a:rPr lang="en-US" sz="2000" b="0" i="0" dirty="0">
                <a:solidFill>
                  <a:schemeClr val="bg1"/>
                </a:solidFill>
                <a:effectLst/>
                <a:latin typeface="Abadi Extra Light" panose="020B0204020104020204" pitchFamily="34" charset="0"/>
              </a:rPr>
              <a:t> de </a:t>
            </a:r>
            <a:r>
              <a:rPr lang="en-US" sz="2000" b="0" i="0" dirty="0" err="1">
                <a:solidFill>
                  <a:schemeClr val="bg1"/>
                </a:solidFill>
                <a:effectLst/>
                <a:latin typeface="Abadi Extra Light" panose="020B0204020104020204" pitchFamily="34" charset="0"/>
              </a:rPr>
              <a:t>desarrollo</a:t>
            </a:r>
            <a:r>
              <a:rPr lang="en-US" sz="2000" b="0" i="0" dirty="0">
                <a:solidFill>
                  <a:schemeClr val="bg1"/>
                </a:solidFill>
                <a:effectLst/>
                <a:latin typeface="Abadi Extra Light" panose="020B0204020104020204" pitchFamily="34" charset="0"/>
              </a:rPr>
              <a:t> del velo de </a:t>
            </a:r>
            <a:r>
              <a:rPr lang="en-US" sz="2000" b="0" i="0" dirty="0" err="1">
                <a:solidFill>
                  <a:schemeClr val="bg1"/>
                </a:solidFill>
                <a:effectLst/>
                <a:latin typeface="Abadi Extra Light" panose="020B0204020104020204" pitchFamily="34" charset="0"/>
              </a:rPr>
              <a:t>flor</a:t>
            </a:r>
            <a:r>
              <a:rPr lang="en-US" sz="2000" b="0" i="0" dirty="0">
                <a:solidFill>
                  <a:schemeClr val="bg1"/>
                </a:solidFill>
                <a:effectLst/>
                <a:latin typeface="Abadi Extra Light" panose="020B0204020104020204" pitchFamily="34" charset="0"/>
              </a:rPr>
              <a:t>, de </a:t>
            </a:r>
            <a:r>
              <a:rPr lang="en-US" sz="2000" b="0" i="0" dirty="0" err="1">
                <a:solidFill>
                  <a:schemeClr val="bg1"/>
                </a:solidFill>
                <a:effectLst/>
                <a:latin typeface="Abadi Extra Light" panose="020B0204020104020204" pitchFamily="34" charset="0"/>
              </a:rPr>
              <a:t>ahí</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el</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nombre</a:t>
            </a:r>
            <a:r>
              <a:rPr lang="en-US" sz="2000" b="0" i="0" dirty="0">
                <a:solidFill>
                  <a:schemeClr val="bg1"/>
                </a:solidFill>
                <a:effectLst/>
                <a:latin typeface="Abadi Extra Light" panose="020B0204020104020204" pitchFamily="34" charset="0"/>
              </a:rPr>
              <a:t> de palo cortado. Son </a:t>
            </a:r>
            <a:r>
              <a:rPr lang="en-US" sz="2000" b="0" i="0" dirty="0" err="1">
                <a:solidFill>
                  <a:schemeClr val="bg1"/>
                </a:solidFill>
                <a:effectLst/>
                <a:latin typeface="Abadi Extra Light" panose="020B0204020104020204" pitchFamily="34" charset="0"/>
              </a:rPr>
              <a:t>parecidos</a:t>
            </a:r>
            <a:r>
              <a:rPr lang="en-US" sz="2000" b="0" i="0" dirty="0">
                <a:solidFill>
                  <a:schemeClr val="bg1"/>
                </a:solidFill>
                <a:effectLst/>
                <a:latin typeface="Abadi Extra Light" panose="020B0204020104020204" pitchFamily="34" charset="0"/>
              </a:rPr>
              <a:t> a los olorosos </a:t>
            </a:r>
            <a:r>
              <a:rPr lang="en-US" sz="2000" b="0" i="0" dirty="0" err="1">
                <a:solidFill>
                  <a:schemeClr val="bg1"/>
                </a:solidFill>
                <a:effectLst/>
                <a:latin typeface="Abadi Extra Light" panose="020B0204020104020204" pitchFamily="34" charset="0"/>
              </a:rPr>
              <a:t>pero</a:t>
            </a:r>
            <a:r>
              <a:rPr lang="en-US" sz="2000" b="0" i="0" dirty="0">
                <a:solidFill>
                  <a:schemeClr val="bg1"/>
                </a:solidFill>
                <a:effectLst/>
                <a:latin typeface="Abadi Extra Light" panose="020B0204020104020204" pitchFamily="34" charset="0"/>
              </a:rPr>
              <a:t> con una </a:t>
            </a:r>
            <a:r>
              <a:rPr lang="en-US" sz="2000" b="0" i="0" dirty="0" err="1">
                <a:solidFill>
                  <a:schemeClr val="bg1"/>
                </a:solidFill>
                <a:effectLst/>
                <a:latin typeface="Abadi Extra Light" panose="020B0204020104020204" pitchFamily="34" charset="0"/>
              </a:rPr>
              <a:t>estructura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más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liviana</a:t>
            </a:r>
            <a:r>
              <a:rPr lang="en-US" sz="2000" b="0" i="0" dirty="0">
                <a:solidFill>
                  <a:schemeClr val="bg1"/>
                </a:solidFill>
                <a:effectLst/>
                <a:latin typeface="Abadi Extra Light" panose="020B0204020104020204" pitchFamily="34" charset="0"/>
              </a:rPr>
              <a:t> y una gran </a:t>
            </a:r>
            <a:r>
              <a:rPr lang="en-US" sz="2000" b="0" i="0" dirty="0" err="1">
                <a:solidFill>
                  <a:schemeClr val="bg1"/>
                </a:solidFill>
                <a:effectLst/>
                <a:latin typeface="Abadi Extra Light" panose="020B0204020104020204" pitchFamily="34" charset="0"/>
              </a:rPr>
              <a:t>elegancia</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compartiendo</a:t>
            </a:r>
            <a:r>
              <a:rPr lang="en-US" sz="2000" b="0" i="0" dirty="0">
                <a:solidFill>
                  <a:schemeClr val="bg1"/>
                </a:solidFill>
                <a:effectLst/>
                <a:latin typeface="Abadi Extra Light" panose="020B0204020104020204" pitchFamily="34" charset="0"/>
              </a:rPr>
              <a:t> con </a:t>
            </a:r>
            <a:r>
              <a:rPr lang="en-US" sz="2000" b="0" i="0" dirty="0" err="1">
                <a:solidFill>
                  <a:schemeClr val="bg1"/>
                </a:solidFill>
                <a:effectLst/>
                <a:latin typeface="Abadi Extra Light" panose="020B0204020104020204" pitchFamily="34" charset="0"/>
              </a:rPr>
              <a:t>aquellos</a:t>
            </a:r>
            <a:r>
              <a:rPr lang="en-US" sz="2000" b="0" i="0" dirty="0">
                <a:solidFill>
                  <a:schemeClr val="bg1"/>
                </a:solidFill>
                <a:effectLst/>
                <a:latin typeface="Abadi Extra Light" panose="020B0204020104020204" pitchFamily="34" charset="0"/>
              </a:rPr>
              <a:t> la mayor </a:t>
            </a:r>
            <a:r>
              <a:rPr lang="en-US" sz="2000" b="0" i="0" dirty="0" err="1">
                <a:solidFill>
                  <a:schemeClr val="bg1"/>
                </a:solidFill>
                <a:effectLst/>
                <a:latin typeface="Abadi Extra Light" panose="020B0204020104020204" pitchFamily="34" charset="0"/>
              </a:rPr>
              <a:t>parte</a:t>
            </a:r>
            <a:r>
              <a:rPr lang="en-US" sz="2000" b="0" i="0" dirty="0">
                <a:solidFill>
                  <a:schemeClr val="bg1"/>
                </a:solidFill>
                <a:effectLst/>
                <a:latin typeface="Abadi Extra Light" panose="020B0204020104020204" pitchFamily="34" charset="0"/>
              </a:rPr>
              <a:t> de sus </a:t>
            </a:r>
            <a:r>
              <a:rPr lang="en-US" sz="2000" b="0" i="0" dirty="0" err="1">
                <a:solidFill>
                  <a:schemeClr val="bg1"/>
                </a:solidFill>
                <a:effectLst/>
                <a:latin typeface="Abadi Extra Light" panose="020B0204020104020204" pitchFamily="34" charset="0"/>
              </a:rPr>
              <a:t>características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organolépticas</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Su</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graduación</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suele</a:t>
            </a:r>
            <a:r>
              <a:rPr lang="en-US" sz="2000" b="0" i="0" dirty="0">
                <a:solidFill>
                  <a:schemeClr val="bg1"/>
                </a:solidFill>
                <a:effectLst/>
                <a:latin typeface="Abadi Extra Light" panose="020B0204020104020204" pitchFamily="34" charset="0"/>
              </a:rPr>
              <a:t> </a:t>
            </a:r>
            <a:r>
              <a:rPr lang="en-US" sz="2000" b="0" i="0" dirty="0" err="1">
                <a:solidFill>
                  <a:schemeClr val="bg1"/>
                </a:solidFill>
                <a:effectLst/>
                <a:latin typeface="Abadi Extra Light" panose="020B0204020104020204" pitchFamily="34" charset="0"/>
              </a:rPr>
              <a:t>estar</a:t>
            </a:r>
            <a:r>
              <a:rPr lang="en-US" sz="2000" b="0" i="0" dirty="0">
                <a:solidFill>
                  <a:schemeClr val="bg1"/>
                </a:solidFill>
                <a:effectLst/>
                <a:latin typeface="Abadi Extra Light" panose="020B0204020104020204" pitchFamily="34" charset="0"/>
              </a:rPr>
              <a:t> entre los 18 y los 20% vol.</a:t>
            </a:r>
          </a:p>
          <a:p>
            <a:pPr marL="0" indent="0">
              <a:buNone/>
            </a:pPr>
            <a:endParaRPr lang="en-US" sz="2000" b="0" i="0" dirty="0">
              <a:solidFill>
                <a:schemeClr val="bg1"/>
              </a:solidFill>
              <a:effectLst/>
              <a:latin typeface="Abadi Extra Light" panose="020B0204020104020204" pitchFamily="34" charset="0"/>
            </a:endParaRPr>
          </a:p>
        </p:txBody>
      </p:sp>
      <p:pic>
        <p:nvPicPr>
          <p:cNvPr id="6146" name="Picture 2">
            <a:extLst>
              <a:ext uri="{FF2B5EF4-FFF2-40B4-BE49-F238E27FC236}">
                <a16:creationId xmlns:a16="http://schemas.microsoft.com/office/drawing/2014/main" id="{7BD141CB-B586-47D7-98A5-ADD16FAC777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212" r="28689" b="-2"/>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05C78F-9B48-4B89-84D5-12F7CD404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415187-98D5-440E-BD4A-1B2A0D39E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3094" y="1801407"/>
            <a:ext cx="3349812" cy="3255186"/>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B76C3-99BC-4AA7-8575-972BB2035B6D}"/>
              </a:ext>
            </a:extLst>
          </p:cNvPr>
          <p:cNvSpPr>
            <a:spLocks noGrp="1"/>
          </p:cNvSpPr>
          <p:nvPr>
            <p:ph type="title"/>
          </p:nvPr>
        </p:nvSpPr>
        <p:spPr>
          <a:xfrm>
            <a:off x="1783796" y="2269124"/>
            <a:ext cx="2528408" cy="2319753"/>
          </a:xfrm>
        </p:spPr>
        <p:txBody>
          <a:bodyPr>
            <a:normAutofit/>
          </a:bodyPr>
          <a:lstStyle/>
          <a:p>
            <a:pPr algn="ctr"/>
            <a:r>
              <a:rPr lang="en-US" sz="3600" dirty="0">
                <a:solidFill>
                  <a:schemeClr val="bg1">
                    <a:alpha val="60000"/>
                  </a:schemeClr>
                </a:solidFill>
                <a:latin typeface="Matura MT Script Capitals" panose="03020802060602070202" pitchFamily="66" charset="0"/>
              </a:rPr>
              <a:t>Vinos </a:t>
            </a:r>
            <a:r>
              <a:rPr lang="en-US" sz="3600" dirty="0" err="1">
                <a:solidFill>
                  <a:schemeClr val="bg1">
                    <a:alpha val="60000"/>
                  </a:schemeClr>
                </a:solidFill>
                <a:latin typeface="Matura MT Script Capitals" panose="03020802060602070202" pitchFamily="66" charset="0"/>
              </a:rPr>
              <a:t>Dulces</a:t>
            </a:r>
            <a:r>
              <a:rPr lang="en-US" sz="3600" dirty="0">
                <a:solidFill>
                  <a:schemeClr val="bg1">
                    <a:alpha val="60000"/>
                  </a:schemeClr>
                </a:solidFill>
                <a:latin typeface="Matura MT Script Capitals" panose="03020802060602070202" pitchFamily="66" charset="0"/>
              </a:rPr>
              <a:t> Naturales </a:t>
            </a:r>
          </a:p>
        </p:txBody>
      </p:sp>
      <p:sp>
        <p:nvSpPr>
          <p:cNvPr id="5" name="Content Placeholder 4">
            <a:extLst>
              <a:ext uri="{FF2B5EF4-FFF2-40B4-BE49-F238E27FC236}">
                <a16:creationId xmlns:a16="http://schemas.microsoft.com/office/drawing/2014/main" id="{C070E86E-E055-4A58-82CC-444EBE009DFD}"/>
              </a:ext>
            </a:extLst>
          </p:cNvPr>
          <p:cNvSpPr>
            <a:spLocks noGrp="1"/>
          </p:cNvSpPr>
          <p:nvPr>
            <p:ph idx="1"/>
          </p:nvPr>
        </p:nvSpPr>
        <p:spPr>
          <a:xfrm>
            <a:off x="6096000" y="839224"/>
            <a:ext cx="5226604" cy="5179553"/>
          </a:xfrm>
        </p:spPr>
        <p:txBody>
          <a:bodyPr anchor="ctr">
            <a:normAutofit fontScale="92500" lnSpcReduction="10000"/>
          </a:bodyPr>
          <a:lstStyle/>
          <a:p>
            <a:r>
              <a:rPr lang="es-ES" sz="1800" b="0" i="0" dirty="0">
                <a:solidFill>
                  <a:schemeClr val="bg1"/>
                </a:solidFill>
                <a:effectLst/>
                <a:latin typeface="Abadi Extra Light" panose="020B0204020104020204" pitchFamily="34" charset="0"/>
              </a:rPr>
              <a:t>En este caso se trata de vinos de fermentación detenida, en los que se evita que una gran parte del azúcar natural de la uva se transforme en alcohol. Además de utilizar la variedades de uva más dulces, como la Moscatel o la Pedro Ximénez, con frecuencia el proceso incluye la concentración de ese azúcar mediante la evaporación de parte del agua contenida en la uva, de manera que los mostos alcanzan niveles de hasta 22º Baumé, lo que los hace muy difíciles de fermentar por parte de las levaduras. Es la práctica conocida como “</a:t>
            </a:r>
            <a:r>
              <a:rPr lang="es-ES" sz="1800" b="0" i="0" dirty="0" err="1">
                <a:solidFill>
                  <a:schemeClr val="bg1"/>
                </a:solidFill>
                <a:effectLst/>
                <a:latin typeface="Abadi Extra Light" panose="020B0204020104020204" pitchFamily="34" charset="0"/>
              </a:rPr>
              <a:t>asoléo</a:t>
            </a:r>
            <a:r>
              <a:rPr lang="es-ES" sz="1800" b="0" i="0" dirty="0">
                <a:solidFill>
                  <a:schemeClr val="bg1"/>
                </a:solidFill>
                <a:effectLst/>
                <a:latin typeface="Abadi Extra Light" panose="020B0204020104020204" pitchFamily="34" charset="0"/>
              </a:rPr>
              <a:t>”.</a:t>
            </a:r>
          </a:p>
          <a:p>
            <a:r>
              <a:rPr lang="es-ES" sz="1800" b="0" i="0" dirty="0">
                <a:solidFill>
                  <a:schemeClr val="bg1"/>
                </a:solidFill>
                <a:effectLst/>
                <a:latin typeface="Abadi Extra Light" panose="020B0204020104020204" pitchFamily="34" charset="0"/>
              </a:rPr>
              <a:t>Tras el prensado de la uva, la incipiente fermentación se detiene mediante la adición de alcohol vínico, resultando unos vinos con unos altísimos contenidos en azúcar; por encima de 220 gramos por litros y, en ocasiones, por encima de 400 gramos. La graduación alcohólica de estos vinos responde por tanto fundamentalmente al alcohol vínico añadido para detener la fermentación y suele situarse entre los 15% y los 18%vol.</a:t>
            </a:r>
          </a:p>
          <a:p>
            <a:r>
              <a:rPr lang="es-ES" sz="1800" b="0" i="0" dirty="0">
                <a:solidFill>
                  <a:schemeClr val="bg1"/>
                </a:solidFill>
                <a:effectLst/>
                <a:latin typeface="Abadi Extra Light" panose="020B0204020104020204" pitchFamily="34" charset="0"/>
              </a:rPr>
              <a:t>Casi siempre se trata de vinos </a:t>
            </a:r>
            <a:r>
              <a:rPr lang="es-ES" sz="1800" b="0" i="0" dirty="0" err="1">
                <a:solidFill>
                  <a:schemeClr val="bg1"/>
                </a:solidFill>
                <a:effectLst/>
                <a:latin typeface="Abadi Extra Light" panose="020B0204020104020204" pitchFamily="34" charset="0"/>
              </a:rPr>
              <a:t>monovarietales</a:t>
            </a:r>
            <a:r>
              <a:rPr lang="es-ES" sz="1800" b="0" i="0" dirty="0">
                <a:solidFill>
                  <a:schemeClr val="bg1"/>
                </a:solidFill>
                <a:effectLst/>
                <a:latin typeface="Abadi Extra Light" panose="020B0204020104020204" pitchFamily="34" charset="0"/>
              </a:rPr>
              <a:t>, cuyas características tienen mucho que ver con los aromas de las uvas elegidas, con las que comparten el nombre.</a:t>
            </a:r>
          </a:p>
          <a:p>
            <a:endParaRPr lang="en-US" sz="1400" dirty="0">
              <a:solidFill>
                <a:schemeClr val="bg1"/>
              </a:solidFill>
            </a:endParaRPr>
          </a:p>
        </p:txBody>
      </p:sp>
    </p:spTree>
    <p:extLst>
      <p:ext uri="{BB962C8B-B14F-4D97-AF65-F5344CB8AC3E}">
        <p14:creationId xmlns:p14="http://schemas.microsoft.com/office/powerpoint/2010/main" val="298317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62E19-9E09-4442-840E-EC12F9E78885}"/>
              </a:ext>
            </a:extLst>
          </p:cNvPr>
          <p:cNvSpPr>
            <a:spLocks noGrp="1"/>
          </p:cNvSpPr>
          <p:nvPr>
            <p:ph type="title"/>
          </p:nvPr>
        </p:nvSpPr>
        <p:spPr/>
        <p:txBody>
          <a:bodyPr/>
          <a:lstStyle/>
          <a:p>
            <a:pPr algn="ctr"/>
            <a:r>
              <a:rPr lang="en-US" dirty="0" err="1">
                <a:solidFill>
                  <a:srgbClr val="00B0F0"/>
                </a:solidFill>
                <a:latin typeface="Matura MT Script Capitals" panose="03020802060602070202" pitchFamily="66" charset="0"/>
              </a:rPr>
              <a:t>Moscatel</a:t>
            </a:r>
            <a:r>
              <a:rPr lang="en-US" dirty="0">
                <a:latin typeface="Matura MT Script Capitals" panose="03020802060602070202" pitchFamily="66" charset="0"/>
              </a:rPr>
              <a:t> </a:t>
            </a:r>
          </a:p>
        </p:txBody>
      </p:sp>
      <p:sp>
        <p:nvSpPr>
          <p:cNvPr id="5" name="Content Placeholder 4">
            <a:extLst>
              <a:ext uri="{FF2B5EF4-FFF2-40B4-BE49-F238E27FC236}">
                <a16:creationId xmlns:a16="http://schemas.microsoft.com/office/drawing/2014/main" id="{2B219268-5996-4D64-8A7D-F1CB5350C8E9}"/>
              </a:ext>
            </a:extLst>
          </p:cNvPr>
          <p:cNvSpPr>
            <a:spLocks noGrp="1"/>
          </p:cNvSpPr>
          <p:nvPr>
            <p:ph sz="half" idx="1"/>
          </p:nvPr>
        </p:nvSpPr>
        <p:spPr/>
        <p:txBody>
          <a:bodyPr>
            <a:normAutofit fontScale="77500" lnSpcReduction="20000"/>
          </a:bodyPr>
          <a:lstStyle/>
          <a:p>
            <a:pPr algn="l"/>
            <a:r>
              <a:rPr lang="es-ES" b="0" i="0" dirty="0">
                <a:solidFill>
                  <a:srgbClr val="2B1B0B"/>
                </a:solidFill>
                <a:effectLst/>
                <a:latin typeface="Abadi Extra Light" panose="020B0204020104020204" pitchFamily="34" charset="0"/>
              </a:rPr>
              <a:t>El vino Moscatel se elabora con uvas de esta variedad de las zonas costeras del Marco de Jerez. Es frecuente hacer referencia al “moscatel de pasas”, en el caso de que se practique la técnica del </a:t>
            </a:r>
            <a:r>
              <a:rPr lang="es-ES" b="0" i="0" dirty="0" err="1">
                <a:solidFill>
                  <a:srgbClr val="2B1B0B"/>
                </a:solidFill>
                <a:effectLst/>
                <a:latin typeface="Abadi Extra Light" panose="020B0204020104020204" pitchFamily="34" charset="0"/>
              </a:rPr>
              <a:t>asoléo</a:t>
            </a:r>
            <a:r>
              <a:rPr lang="es-ES" b="0" i="0" dirty="0">
                <a:solidFill>
                  <a:srgbClr val="2B1B0B"/>
                </a:solidFill>
                <a:effectLst/>
                <a:latin typeface="Abadi Extra Light" panose="020B0204020104020204" pitchFamily="34" charset="0"/>
              </a:rPr>
              <a:t> y al “moscatel oro” o “dorado” en caso contrario. Las diferencias son notables, con colores que van desde el dorado hasta el caoba muy intenso y texturas muy diferentes, dependiendo del contenido en azúcar (superiores a 220 gramos por litros). Pero todos ellos presentan los aromas florales, herbáceos y cítricos característicos de la variedad, más o menos tamizados por la crianza oxidativa. En boca son golosos, pero siempre frescos, fruto de una agradable acidez.</a:t>
            </a:r>
          </a:p>
        </p:txBody>
      </p:sp>
      <p:pic>
        <p:nvPicPr>
          <p:cNvPr id="8194" name="Picture 2">
            <a:extLst>
              <a:ext uri="{FF2B5EF4-FFF2-40B4-BE49-F238E27FC236}">
                <a16:creationId xmlns:a16="http://schemas.microsoft.com/office/drawing/2014/main" id="{11DC3664-D337-4ED1-ABAF-A4C60A11B5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01440" y="1209769"/>
            <a:ext cx="7450790" cy="496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72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E2AA-2EB1-4DBF-8FA1-6E68B3F6C3FA}"/>
              </a:ext>
            </a:extLst>
          </p:cNvPr>
          <p:cNvSpPr>
            <a:spLocks noGrp="1"/>
          </p:cNvSpPr>
          <p:nvPr>
            <p:ph type="title"/>
          </p:nvPr>
        </p:nvSpPr>
        <p:spPr/>
        <p:txBody>
          <a:bodyPr>
            <a:normAutofit/>
          </a:bodyPr>
          <a:lstStyle/>
          <a:p>
            <a:pPr algn="ctr"/>
            <a:r>
              <a:rPr lang="es-ES" sz="4800" dirty="0">
                <a:solidFill>
                  <a:srgbClr val="00B0F0"/>
                </a:solidFill>
                <a:latin typeface="Matura MT Script Capitals" panose="03020802060602070202" pitchFamily="66" charset="0"/>
              </a:rPr>
              <a:t>Pedro Ximénez </a:t>
            </a:r>
          </a:p>
        </p:txBody>
      </p:sp>
      <p:sp>
        <p:nvSpPr>
          <p:cNvPr id="3" name="Content Placeholder 2">
            <a:extLst>
              <a:ext uri="{FF2B5EF4-FFF2-40B4-BE49-F238E27FC236}">
                <a16:creationId xmlns:a16="http://schemas.microsoft.com/office/drawing/2014/main" id="{5903179C-9EE9-40E5-A646-36B4EBB37840}"/>
              </a:ext>
            </a:extLst>
          </p:cNvPr>
          <p:cNvSpPr>
            <a:spLocks noGrp="1"/>
          </p:cNvSpPr>
          <p:nvPr>
            <p:ph sz="half" idx="1"/>
          </p:nvPr>
        </p:nvSpPr>
        <p:spPr/>
        <p:txBody>
          <a:bodyPr>
            <a:normAutofit fontScale="77500" lnSpcReduction="20000"/>
          </a:bodyPr>
          <a:lstStyle/>
          <a:p>
            <a:r>
              <a:rPr lang="es-ES" b="0" i="0" dirty="0">
                <a:solidFill>
                  <a:srgbClr val="2B1B0B"/>
                </a:solidFill>
                <a:effectLst/>
                <a:latin typeface="Abadi Extra Light" panose="020B0204020104020204" pitchFamily="34" charset="0"/>
              </a:rPr>
              <a:t>A diferencia de la moscatel, el vino Pedro Ximénez se obtiene siempre  es de uvas asoleadas, lo que determina una concentración de azúcares que no baja de los 250 gramos por litros y que con frecuencia alcanza más de 400. Los vinos resultantes son extraordinariamente oscuros, desde al castaño hasta el azabache intenso con reflejos yodados, casi siempre impenetrables; con una textura que adhiere el vino a la copa y que nos proporciona sensaciones aterciopeladas en boca. Sus aromas, inicialmente melosos y de fruta </a:t>
            </a:r>
            <a:r>
              <a:rPr lang="es-ES" b="0" i="0" dirty="0" err="1">
                <a:solidFill>
                  <a:srgbClr val="2B1B0B"/>
                </a:solidFill>
                <a:effectLst/>
                <a:latin typeface="Abadi Extra Light" panose="020B0204020104020204" pitchFamily="34" charset="0"/>
              </a:rPr>
              <a:t>pasificada</a:t>
            </a:r>
            <a:r>
              <a:rPr lang="es-ES" b="0" i="0" dirty="0">
                <a:solidFill>
                  <a:srgbClr val="2B1B0B"/>
                </a:solidFill>
                <a:effectLst/>
                <a:latin typeface="Abadi Extra Light" panose="020B0204020104020204" pitchFamily="34" charset="0"/>
              </a:rPr>
              <a:t> (pasas, higos secos, dátiles…) , evolucionan con el envejecimiento hacia registros terciarios de extraordinaria riqueza: torrefactos, regaliz… a medida que ganan color y complejidad.</a:t>
            </a:r>
            <a:endParaRPr lang="en-US" dirty="0">
              <a:latin typeface="Abadi Extra Light" panose="020B0204020104020204" pitchFamily="34" charset="0"/>
            </a:endParaRPr>
          </a:p>
        </p:txBody>
      </p:sp>
      <p:pic>
        <p:nvPicPr>
          <p:cNvPr id="9218" name="Picture 2">
            <a:extLst>
              <a:ext uri="{FF2B5EF4-FFF2-40B4-BE49-F238E27FC236}">
                <a16:creationId xmlns:a16="http://schemas.microsoft.com/office/drawing/2014/main" id="{FAFBB072-084B-4A20-98A9-C1A76E1D28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1640" y="1393284"/>
            <a:ext cx="7175518" cy="478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405C78F-9B48-4B89-84D5-12F7CD404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415187-98D5-440E-BD4A-1B2A0D39E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3094" y="1801407"/>
            <a:ext cx="3349812" cy="3255186"/>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75921-9C75-44F7-A738-BB9075B4D5D2}"/>
              </a:ext>
            </a:extLst>
          </p:cNvPr>
          <p:cNvSpPr>
            <a:spLocks noGrp="1"/>
          </p:cNvSpPr>
          <p:nvPr>
            <p:ph type="title"/>
          </p:nvPr>
        </p:nvSpPr>
        <p:spPr>
          <a:xfrm>
            <a:off x="1783796" y="2269124"/>
            <a:ext cx="2528408" cy="2319753"/>
          </a:xfrm>
        </p:spPr>
        <p:txBody>
          <a:bodyPr>
            <a:normAutofit/>
          </a:bodyPr>
          <a:lstStyle/>
          <a:p>
            <a:pPr algn="ctr"/>
            <a:r>
              <a:rPr lang="en-US" sz="4000" dirty="0">
                <a:solidFill>
                  <a:schemeClr val="bg1">
                    <a:alpha val="60000"/>
                  </a:schemeClr>
                </a:solidFill>
                <a:latin typeface="Matura MT Script Capitals" panose="03020802060602070202" pitchFamily="66" charset="0"/>
              </a:rPr>
              <a:t>Vinos </a:t>
            </a:r>
            <a:r>
              <a:rPr lang="en-US" sz="4000" dirty="0" err="1">
                <a:solidFill>
                  <a:schemeClr val="bg1">
                    <a:alpha val="60000"/>
                  </a:schemeClr>
                </a:solidFill>
                <a:latin typeface="Matura MT Script Capitals" panose="03020802060602070202" pitchFamily="66" charset="0"/>
              </a:rPr>
              <a:t>Generosos</a:t>
            </a:r>
            <a:r>
              <a:rPr lang="en-US" sz="4000" dirty="0">
                <a:solidFill>
                  <a:schemeClr val="bg1">
                    <a:alpha val="60000"/>
                  </a:schemeClr>
                </a:solidFill>
                <a:latin typeface="Matura MT Script Capitals" panose="03020802060602070202" pitchFamily="66" charset="0"/>
              </a:rPr>
              <a:t> de </a:t>
            </a:r>
            <a:r>
              <a:rPr lang="en-US" sz="4000" dirty="0" err="1">
                <a:solidFill>
                  <a:schemeClr val="bg1">
                    <a:alpha val="60000"/>
                  </a:schemeClr>
                </a:solidFill>
                <a:latin typeface="Matura MT Script Capitals" panose="03020802060602070202" pitchFamily="66" charset="0"/>
              </a:rPr>
              <a:t>Licor</a:t>
            </a:r>
            <a:r>
              <a:rPr lang="en-US" sz="4000" dirty="0">
                <a:solidFill>
                  <a:schemeClr val="bg1">
                    <a:alpha val="60000"/>
                  </a:schemeClr>
                </a:solidFill>
                <a:latin typeface="Matura MT Script Capitals" panose="03020802060602070202" pitchFamily="66" charset="0"/>
              </a:rPr>
              <a:t> </a:t>
            </a:r>
          </a:p>
        </p:txBody>
      </p:sp>
      <p:sp>
        <p:nvSpPr>
          <p:cNvPr id="3" name="Content Placeholder 2">
            <a:extLst>
              <a:ext uri="{FF2B5EF4-FFF2-40B4-BE49-F238E27FC236}">
                <a16:creationId xmlns:a16="http://schemas.microsoft.com/office/drawing/2014/main" id="{A172B016-72DB-4E64-9A83-A88407057FE0}"/>
              </a:ext>
            </a:extLst>
          </p:cNvPr>
          <p:cNvSpPr>
            <a:spLocks noGrp="1"/>
          </p:cNvSpPr>
          <p:nvPr>
            <p:ph idx="1"/>
          </p:nvPr>
        </p:nvSpPr>
        <p:spPr>
          <a:xfrm>
            <a:off x="6096000" y="839224"/>
            <a:ext cx="5226604" cy="5179553"/>
          </a:xfrm>
        </p:spPr>
        <p:txBody>
          <a:bodyPr anchor="ctr">
            <a:normAutofit/>
          </a:bodyPr>
          <a:lstStyle/>
          <a:p>
            <a:r>
              <a:rPr lang="es-ES" sz="2000" b="0" i="0" dirty="0">
                <a:solidFill>
                  <a:schemeClr val="bg1"/>
                </a:solidFill>
                <a:effectLst/>
                <a:latin typeface="Abadi Extra Light" panose="020B0204020104020204" pitchFamily="34" charset="0"/>
              </a:rPr>
              <a:t>El tercero de los grupos de vinos de Jerez son los elaborados mediante la mezcla o “cabeceo” de los tipos descritos anteriormente. Lógicamente las posibilidades son ilimitadas, tanto desde el punto de vista de los vinos a combinar como de las proporciones de los mismos. La normativa de la Denominación de Origen simplemente establece unas delimitaciones muy amplias, de manera que es difícil dar unas indicaciones mínimamente descriptivas de cada uno de los tipos, pues cada bodega tiene sus propios criterios a la hora de realizar sus cabeceos o “</a:t>
            </a:r>
            <a:r>
              <a:rPr lang="es-ES" sz="2000" b="0" i="0" dirty="0" err="1">
                <a:solidFill>
                  <a:schemeClr val="bg1"/>
                </a:solidFill>
                <a:effectLst/>
                <a:latin typeface="Abadi Extra Light" panose="020B0204020104020204" pitchFamily="34" charset="0"/>
              </a:rPr>
              <a:t>blends</a:t>
            </a:r>
            <a:r>
              <a:rPr lang="es-ES" sz="2000" b="0" i="0" dirty="0">
                <a:solidFill>
                  <a:schemeClr val="bg1"/>
                </a:solidFill>
                <a:effectLst/>
                <a:latin typeface="Abadi Extra Light" panose="020B0204020104020204" pitchFamily="34" charset="0"/>
              </a:rPr>
              <a:t>” para sus marcas comerciales.</a:t>
            </a:r>
            <a:endParaRPr lang="en-US" sz="20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428374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9361D0E-0B35-42DA-8779-9780B96F5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ECC08E-F4F5-429A-B70B-B378AC0B0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514"/>
            <a:ext cx="4767943" cy="6843486"/>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27C2A8C-9D6E-4F45-8D40-CDB4A3DF7AA7}"/>
              </a:ext>
            </a:extLst>
          </p:cNvPr>
          <p:cNvSpPr>
            <a:spLocks noGrp="1"/>
          </p:cNvSpPr>
          <p:nvPr>
            <p:ph type="title"/>
          </p:nvPr>
        </p:nvSpPr>
        <p:spPr>
          <a:xfrm>
            <a:off x="343485" y="984504"/>
            <a:ext cx="4080972" cy="5102637"/>
          </a:xfrm>
        </p:spPr>
        <p:txBody>
          <a:bodyPr vert="horz" lIns="91440" tIns="45720" rIns="91440" bIns="45720" rtlCol="0" anchor="ctr">
            <a:normAutofit/>
          </a:bodyPr>
          <a:lstStyle/>
          <a:p>
            <a:pPr algn="ctr"/>
            <a:r>
              <a:rPr lang="en-US" sz="4000" kern="1200" dirty="0">
                <a:solidFill>
                  <a:srgbClr val="00B0F0">
                    <a:alpha val="60000"/>
                  </a:srgbClr>
                </a:solidFill>
                <a:latin typeface="Matura MT Script Capitals" panose="03020802060602070202" pitchFamily="66" charset="0"/>
              </a:rPr>
              <a:t>Pale Cream, Medium o Cream </a:t>
            </a:r>
          </a:p>
        </p:txBody>
      </p:sp>
      <p:pic>
        <p:nvPicPr>
          <p:cNvPr id="10242" name="Picture 2" descr="A group of bottles and glasses&#10;&#10;Description automatically generated with low confidence">
            <a:extLst>
              <a:ext uri="{FF2B5EF4-FFF2-40B4-BE49-F238E27FC236}">
                <a16:creationId xmlns:a16="http://schemas.microsoft.com/office/drawing/2014/main" id="{F56766D4-7992-4763-A9C3-A66C9149B1F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44895" y="993809"/>
            <a:ext cx="6677997" cy="190322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D494E61-C66D-4D9B-818A-255C8EE77675}"/>
              </a:ext>
            </a:extLst>
          </p:cNvPr>
          <p:cNvSpPr>
            <a:spLocks noGrp="1"/>
          </p:cNvSpPr>
          <p:nvPr>
            <p:ph sz="half" idx="1"/>
          </p:nvPr>
        </p:nvSpPr>
        <p:spPr>
          <a:xfrm>
            <a:off x="5643650" y="3429001"/>
            <a:ext cx="5676904" cy="2658140"/>
          </a:xfrm>
        </p:spPr>
        <p:txBody>
          <a:bodyPr vert="horz" lIns="91440" tIns="45720" rIns="91440" bIns="45720" rtlCol="0" anchor="t">
            <a:noAutofit/>
          </a:bodyPr>
          <a:lstStyle/>
          <a:p>
            <a:pPr algn="ctr"/>
            <a:r>
              <a:rPr lang="en-US" sz="1800" b="0" i="0" dirty="0" err="1">
                <a:solidFill>
                  <a:schemeClr val="bg1"/>
                </a:solidFill>
                <a:effectLst/>
                <a:latin typeface="Abadi Extra Light" panose="020B0204020104020204" pitchFamily="34" charset="0"/>
              </a:rPr>
              <a:t>Pertenecen</a:t>
            </a:r>
            <a:r>
              <a:rPr lang="en-US" sz="1800" b="0" i="0" dirty="0">
                <a:solidFill>
                  <a:schemeClr val="bg1"/>
                </a:solidFill>
                <a:effectLst/>
                <a:latin typeface="Abadi Extra Light" panose="020B0204020104020204" pitchFamily="34" charset="0"/>
              </a:rPr>
              <a:t> a </a:t>
            </a:r>
            <a:r>
              <a:rPr lang="en-US" sz="1800" b="0" i="0" dirty="0" err="1">
                <a:solidFill>
                  <a:schemeClr val="bg1"/>
                </a:solidFill>
                <a:effectLst/>
                <a:latin typeface="Abadi Extra Light" panose="020B0204020104020204" pitchFamily="34" charset="0"/>
              </a:rPr>
              <a:t>este</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grupo</a:t>
            </a:r>
            <a:r>
              <a:rPr lang="en-US" sz="1800" b="0" i="0" dirty="0">
                <a:solidFill>
                  <a:schemeClr val="bg1"/>
                </a:solidFill>
                <a:effectLst/>
                <a:latin typeface="Abadi Extra Light" panose="020B0204020104020204" pitchFamily="34" charset="0"/>
              </a:rPr>
              <a:t> de vinos </a:t>
            </a:r>
            <a:r>
              <a:rPr lang="en-US" sz="1800" b="0" i="0" dirty="0" err="1">
                <a:solidFill>
                  <a:schemeClr val="bg1"/>
                </a:solidFill>
                <a:effectLst/>
                <a:latin typeface="Abadi Extra Light" panose="020B0204020104020204" pitchFamily="34" charset="0"/>
              </a:rPr>
              <a:t>el</a:t>
            </a:r>
            <a:r>
              <a:rPr lang="en-US" sz="1800" b="0" i="0" dirty="0">
                <a:solidFill>
                  <a:schemeClr val="bg1"/>
                </a:solidFill>
                <a:effectLst/>
                <a:latin typeface="Abadi Extra Light" panose="020B0204020104020204" pitchFamily="34" charset="0"/>
              </a:rPr>
              <a:t> Pale </a:t>
            </a:r>
            <a:r>
              <a:rPr lang="en-US" sz="1800" dirty="0">
                <a:solidFill>
                  <a:schemeClr val="bg1"/>
                </a:solidFill>
                <a:latin typeface="Abadi Extra Light" panose="020B0204020104020204" pitchFamily="34" charset="0"/>
              </a:rPr>
              <a:t>C</a:t>
            </a:r>
            <a:r>
              <a:rPr lang="en-US" sz="1800" b="0" i="0" dirty="0">
                <a:solidFill>
                  <a:schemeClr val="bg1"/>
                </a:solidFill>
                <a:effectLst/>
                <a:latin typeface="Abadi Extra Light" panose="020B0204020104020204" pitchFamily="34" charset="0"/>
              </a:rPr>
              <a:t>ream</a:t>
            </a:r>
            <a:r>
              <a:rPr lang="en-US" sz="1800" dirty="0">
                <a:solidFill>
                  <a:schemeClr val="bg1"/>
                </a:solidFill>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el</a:t>
            </a:r>
            <a:r>
              <a:rPr lang="en-US" sz="1800" i="0" dirty="0">
                <a:solidFill>
                  <a:schemeClr val="bg1"/>
                </a:solidFill>
                <a:effectLst/>
                <a:latin typeface="Abadi Extra Light" panose="020B0204020104020204" pitchFamily="34" charset="0"/>
              </a:rPr>
              <a:t> Medium o </a:t>
            </a:r>
            <a:r>
              <a:rPr lang="en-US" sz="1800" b="0" i="0" dirty="0" err="1">
                <a:solidFill>
                  <a:schemeClr val="bg1"/>
                </a:solidFill>
                <a:effectLst/>
                <a:latin typeface="Abadi Extra Light" panose="020B0204020104020204" pitchFamily="34" charset="0"/>
              </a:rPr>
              <a:t>el</a:t>
            </a:r>
            <a:r>
              <a:rPr lang="en-US" sz="1800" b="0" i="0" dirty="0">
                <a:solidFill>
                  <a:schemeClr val="bg1"/>
                </a:solidFill>
                <a:effectLst/>
                <a:latin typeface="Abadi Extra Light" panose="020B0204020104020204" pitchFamily="34" charset="0"/>
              </a:rPr>
              <a:t> Cream</a:t>
            </a:r>
            <a:r>
              <a:rPr lang="en-US" sz="1800" dirty="0">
                <a:solidFill>
                  <a:schemeClr val="bg1"/>
                </a:solidFill>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general son vinos </a:t>
            </a:r>
            <a:r>
              <a:rPr lang="en-US" sz="1800" b="0" i="0" dirty="0" err="1">
                <a:solidFill>
                  <a:schemeClr val="bg1"/>
                </a:solidFill>
                <a:effectLst/>
                <a:latin typeface="Abadi Extra Light" panose="020B0204020104020204" pitchFamily="34" charset="0"/>
              </a:rPr>
              <a:t>conectados</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alguna</a:t>
            </a:r>
            <a:r>
              <a:rPr lang="en-US" sz="1800" b="0" i="0" dirty="0">
                <a:solidFill>
                  <a:schemeClr val="bg1"/>
                </a:solidFill>
                <a:effectLst/>
                <a:latin typeface="Abadi Extra Light" panose="020B0204020104020204" pitchFamily="34" charset="0"/>
              </a:rPr>
              <a:t> forma a la </a:t>
            </a:r>
            <a:r>
              <a:rPr lang="en-US" sz="1800" b="0" i="0" dirty="0" err="1">
                <a:solidFill>
                  <a:schemeClr val="bg1"/>
                </a:solidFill>
                <a:effectLst/>
                <a:latin typeface="Abadi Extra Light" panose="020B0204020104020204" pitchFamily="34" charset="0"/>
              </a:rPr>
              <a:t>tradición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más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británica</a:t>
            </a:r>
            <a:r>
              <a:rPr lang="en-US" sz="1800" b="0" i="0" dirty="0">
                <a:solidFill>
                  <a:schemeClr val="bg1"/>
                </a:solidFill>
                <a:effectLst/>
                <a:latin typeface="Abadi Extra Light" panose="020B0204020104020204" pitchFamily="34" charset="0"/>
              </a:rPr>
              <a:t> del </a:t>
            </a:r>
            <a:r>
              <a:rPr lang="en-US" sz="1800" b="0" i="0" dirty="0" err="1">
                <a:solidFill>
                  <a:schemeClr val="bg1"/>
                </a:solidFill>
                <a:effectLst/>
                <a:latin typeface="Abadi Extra Light" panose="020B0204020104020204" pitchFamily="34" charset="0"/>
              </a:rPr>
              <a:t>jerez</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pues</a:t>
            </a:r>
            <a:r>
              <a:rPr lang="en-US" sz="1800" b="0" i="0" dirty="0">
                <a:solidFill>
                  <a:schemeClr val="bg1"/>
                </a:solidFill>
                <a:effectLst/>
                <a:latin typeface="Abadi Extra Light" panose="020B0204020104020204" pitchFamily="34" charset="0"/>
              </a:rPr>
              <a:t> los </a:t>
            </a:r>
            <a:r>
              <a:rPr lang="en-US" sz="1800" b="0" i="0" dirty="0" err="1">
                <a:solidFill>
                  <a:schemeClr val="bg1"/>
                </a:solidFill>
                <a:effectLst/>
                <a:latin typeface="Abadi Extra Light" panose="020B0204020104020204" pitchFamily="34" charset="0"/>
              </a:rPr>
              <a:t>cabeceos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han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respondido</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históricamente</a:t>
            </a:r>
            <a:r>
              <a:rPr lang="en-US" sz="1800" b="0" i="0" dirty="0">
                <a:solidFill>
                  <a:schemeClr val="bg1"/>
                </a:solidFill>
                <a:effectLst/>
                <a:latin typeface="Abadi Extra Light" panose="020B0204020104020204" pitchFamily="34" charset="0"/>
              </a:rPr>
              <a:t> a los </a:t>
            </a:r>
            <a:r>
              <a:rPr lang="en-US" sz="1800" b="0" i="0" dirty="0" err="1">
                <a:solidFill>
                  <a:schemeClr val="bg1"/>
                </a:solidFill>
                <a:effectLst/>
                <a:latin typeface="Abadi Extra Light" panose="020B0204020104020204" pitchFamily="34" charset="0"/>
              </a:rPr>
              <a:t>requerimientos</a:t>
            </a:r>
            <a:r>
              <a:rPr lang="en-US" sz="1800" b="0" i="0" dirty="0">
                <a:solidFill>
                  <a:schemeClr val="bg1"/>
                </a:solidFill>
                <a:effectLst/>
                <a:latin typeface="Abadi Extra Light" panose="020B0204020104020204" pitchFamily="34" charset="0"/>
              </a:rPr>
              <a:t> que </a:t>
            </a:r>
            <a:r>
              <a:rPr lang="en-US" sz="1800" b="0" i="0" dirty="0" err="1">
                <a:solidFill>
                  <a:schemeClr val="bg1"/>
                </a:solidFill>
                <a:effectLst/>
                <a:latin typeface="Abadi Extra Light" panose="020B0204020104020204" pitchFamily="34" charset="0"/>
              </a:rPr>
              <a:t>iban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estableciendo</a:t>
            </a:r>
            <a:r>
              <a:rPr lang="en-US" sz="1800" b="0" i="0" dirty="0">
                <a:solidFill>
                  <a:schemeClr val="bg1"/>
                </a:solidFill>
                <a:effectLst/>
                <a:latin typeface="Abadi Extra Light" panose="020B0204020104020204" pitchFamily="34" charset="0"/>
              </a:rPr>
              <a:t> los </a:t>
            </a:r>
            <a:r>
              <a:rPr lang="en-US" sz="1800" b="0" i="0" dirty="0" err="1">
                <a:solidFill>
                  <a:schemeClr val="bg1"/>
                </a:solidFill>
                <a:effectLst/>
                <a:latin typeface="Abadi Extra Light" panose="020B0204020104020204" pitchFamily="34" charset="0"/>
              </a:rPr>
              <a:t>clientes</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ultramar</a:t>
            </a:r>
            <a:r>
              <a:rPr lang="en-US" sz="1800" b="0" i="0" dirty="0">
                <a:solidFill>
                  <a:schemeClr val="bg1"/>
                </a:solidFill>
                <a:effectLst/>
                <a:latin typeface="Abadi Extra Light" panose="020B0204020104020204" pitchFamily="34" charset="0"/>
              </a:rPr>
              <a:t> o </a:t>
            </a:r>
            <a:r>
              <a:rPr lang="en-US" sz="1800" b="0" i="0" dirty="0" err="1">
                <a:solidFill>
                  <a:schemeClr val="bg1"/>
                </a:solidFill>
                <a:effectLst/>
                <a:latin typeface="Abadi Extra Light" panose="020B0204020104020204" pitchFamily="34" charset="0"/>
              </a:rPr>
              <a:t>incluso</a:t>
            </a:r>
            <a:r>
              <a:rPr lang="en-US" sz="1800" b="0" i="0" dirty="0">
                <a:solidFill>
                  <a:schemeClr val="bg1"/>
                </a:solidFill>
                <a:effectLst/>
                <a:latin typeface="Abadi Extra Light" panose="020B0204020104020204" pitchFamily="34" charset="0"/>
              </a:rPr>
              <a:t> los que </a:t>
            </a:r>
            <a:r>
              <a:rPr lang="en-US" sz="1800" b="0" i="0" dirty="0" err="1">
                <a:solidFill>
                  <a:schemeClr val="bg1"/>
                </a:solidFill>
                <a:effectLst/>
                <a:latin typeface="Abadi Extra Light" panose="020B0204020104020204" pitchFamily="34" charset="0"/>
              </a:rPr>
              <a:t>ellos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mismos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confeccionaban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destino</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generalmente</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Inglaterra</a:t>
            </a:r>
            <a:r>
              <a:rPr lang="en-US" sz="1800" b="0" i="0" dirty="0">
                <a:solidFill>
                  <a:schemeClr val="bg1"/>
                </a:solidFill>
                <a:effectLst/>
                <a:latin typeface="Abadi Extra Light" panose="020B0204020104020204" pitchFamily="34" charset="0"/>
              </a:rPr>
              <a:t>) a </a:t>
            </a:r>
            <a:r>
              <a:rPr lang="en-US" sz="1800" b="0" i="0" dirty="0" err="1">
                <a:solidFill>
                  <a:schemeClr val="bg1"/>
                </a:solidFill>
                <a:effectLst/>
                <a:latin typeface="Abadi Extra Light" panose="020B0204020104020204" pitchFamily="34" charset="0"/>
              </a:rPr>
              <a:t>partir</a:t>
            </a:r>
            <a:r>
              <a:rPr lang="en-US" sz="1800" b="0" i="0" dirty="0">
                <a:solidFill>
                  <a:schemeClr val="bg1"/>
                </a:solidFill>
                <a:effectLst/>
                <a:latin typeface="Abadi Extra Light" panose="020B0204020104020204" pitchFamily="34" charset="0"/>
              </a:rPr>
              <a:t> de vinos “puros” </a:t>
            </a:r>
            <a:r>
              <a:rPr lang="en-US" sz="1800" b="0" i="0" dirty="0" err="1">
                <a:solidFill>
                  <a:schemeClr val="bg1"/>
                </a:solidFill>
                <a:effectLst/>
                <a:latin typeface="Abadi Extra Light" panose="020B0204020104020204" pitchFamily="34" charset="0"/>
              </a:rPr>
              <a:t>importados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desde</a:t>
            </a:r>
            <a:r>
              <a:rPr lang="en-US" sz="1800" b="0" i="0" dirty="0">
                <a:solidFill>
                  <a:schemeClr val="bg1"/>
                </a:solidFill>
                <a:effectLst/>
                <a:latin typeface="Abadi Extra Light" panose="020B0204020104020204" pitchFamily="34" charset="0"/>
              </a:rPr>
              <a:t> Jerez. Hoy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día, </a:t>
            </a:r>
            <a:r>
              <a:rPr lang="en-US" sz="1800" b="0" i="0" dirty="0" err="1">
                <a:solidFill>
                  <a:schemeClr val="bg1"/>
                </a:solidFill>
                <a:effectLst/>
                <a:latin typeface="Abadi Extra Light" panose="020B0204020104020204" pitchFamily="34" charset="0"/>
              </a:rPr>
              <a:t>naturalmente</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todos</a:t>
            </a:r>
            <a:r>
              <a:rPr lang="en-US" sz="1800" b="0" i="0" dirty="0">
                <a:solidFill>
                  <a:schemeClr val="bg1"/>
                </a:solidFill>
                <a:effectLst/>
                <a:latin typeface="Abadi Extra Light" panose="020B0204020104020204" pitchFamily="34" charset="0"/>
              </a:rPr>
              <a:t> los </a:t>
            </a:r>
            <a:r>
              <a:rPr lang="en-US" sz="1800" b="0" i="0" dirty="0" err="1">
                <a:solidFill>
                  <a:schemeClr val="bg1"/>
                </a:solidFill>
                <a:effectLst/>
                <a:latin typeface="Abadi Extra Light" panose="020B0204020104020204" pitchFamily="34" charset="0"/>
              </a:rPr>
              <a:t>cabeceos</a:t>
            </a:r>
            <a:r>
              <a:rPr lang="en-US" sz="1800" b="0" i="0" dirty="0">
                <a:solidFill>
                  <a:schemeClr val="bg1"/>
                </a:solidFill>
                <a:effectLst/>
                <a:latin typeface="Abadi Extra Light" panose="020B0204020104020204" pitchFamily="34" charset="0"/>
              </a:rPr>
              <a:t> se </a:t>
            </a:r>
            <a:r>
              <a:rPr lang="en-US" sz="1800" b="0" i="0" dirty="0" err="1">
                <a:solidFill>
                  <a:schemeClr val="bg1"/>
                </a:solidFill>
                <a:effectLst/>
                <a:latin typeface="Abadi Extra Light" panose="020B0204020104020204" pitchFamily="34" charset="0"/>
              </a:rPr>
              <a:t>realizan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en</a:t>
            </a:r>
            <a:r>
              <a:rPr lang="en-US" sz="1800" b="0" i="0" dirty="0">
                <a:solidFill>
                  <a:schemeClr val="bg1"/>
                </a:solidFill>
                <a:effectLst/>
                <a:latin typeface="Abadi Extra Light" panose="020B0204020104020204" pitchFamily="34" charset="0"/>
              </a:rPr>
              <a:t> las bodegas del Marco de Jerez, una </a:t>
            </a:r>
            <a:r>
              <a:rPr lang="en-US" sz="1800" b="0" i="0" dirty="0" err="1">
                <a:solidFill>
                  <a:schemeClr val="bg1"/>
                </a:solidFill>
                <a:effectLst/>
                <a:latin typeface="Abadi Extra Light" panose="020B0204020104020204" pitchFamily="34" charset="0"/>
              </a:rPr>
              <a:t>vez</a:t>
            </a:r>
            <a:r>
              <a:rPr lang="en-US" sz="1800" b="0" i="0" dirty="0">
                <a:solidFill>
                  <a:schemeClr val="bg1"/>
                </a:solidFill>
                <a:effectLst/>
                <a:latin typeface="Abadi Extra Light" panose="020B0204020104020204" pitchFamily="34" charset="0"/>
              </a:rPr>
              <a:t> que los </a:t>
            </a:r>
            <a:r>
              <a:rPr lang="en-US" sz="1800" b="0" i="0" dirty="0" err="1">
                <a:solidFill>
                  <a:schemeClr val="bg1"/>
                </a:solidFill>
                <a:effectLst/>
                <a:latin typeface="Abadi Extra Light" panose="020B0204020104020204" pitchFamily="34" charset="0"/>
              </a:rPr>
              <a:t>cada</a:t>
            </a:r>
            <a:r>
              <a:rPr lang="en-US" sz="1800" b="0" i="0" dirty="0">
                <a:solidFill>
                  <a:schemeClr val="bg1"/>
                </a:solidFill>
                <a:effectLst/>
                <a:latin typeface="Abadi Extra Light" panose="020B0204020104020204" pitchFamily="34" charset="0"/>
              </a:rPr>
              <a:t> uno de los vinos que lo </a:t>
            </a:r>
            <a:r>
              <a:rPr lang="en-US" sz="1800" b="0" i="0" dirty="0" err="1">
                <a:solidFill>
                  <a:schemeClr val="bg1"/>
                </a:solidFill>
                <a:effectLst/>
                <a:latin typeface="Abadi Extra Light" panose="020B0204020104020204" pitchFamily="34" charset="0"/>
              </a:rPr>
              <a:t>componen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han</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completado</a:t>
            </a:r>
            <a:r>
              <a:rPr lang="en-US" sz="1800" b="0" i="0" dirty="0">
                <a:solidFill>
                  <a:schemeClr val="bg1"/>
                </a:solidFill>
                <a:effectLst/>
                <a:latin typeface="Abadi Extra Light" panose="020B0204020104020204" pitchFamily="34" charset="0"/>
              </a:rPr>
              <a:t> sus </a:t>
            </a:r>
            <a:r>
              <a:rPr lang="en-US" sz="1800" b="0" i="0" dirty="0" err="1">
                <a:solidFill>
                  <a:schemeClr val="bg1"/>
                </a:solidFill>
                <a:effectLst/>
                <a:latin typeface="Abadi Extra Light" panose="020B0204020104020204" pitchFamily="34" charset="0"/>
              </a:rPr>
              <a:t>respectivos</a:t>
            </a:r>
            <a:r>
              <a:rPr lang="en-US" sz="1800" b="0" i="0" dirty="0">
                <a:solidFill>
                  <a:schemeClr val="bg1"/>
                </a:solidFill>
                <a:effectLst/>
                <a:latin typeface="Abadi Extra Light" panose="020B0204020104020204" pitchFamily="34" charset="0"/>
              </a:rPr>
              <a:t> </a:t>
            </a:r>
            <a:r>
              <a:rPr lang="en-US" sz="1800" b="0" i="0" dirty="0" err="1">
                <a:solidFill>
                  <a:schemeClr val="bg1"/>
                </a:solidFill>
                <a:effectLst/>
                <a:latin typeface="Abadi Extra Light" panose="020B0204020104020204" pitchFamily="34" charset="0"/>
              </a:rPr>
              <a:t>procesos</a:t>
            </a:r>
            <a:r>
              <a:rPr lang="en-US" sz="1800" b="0" i="0" dirty="0">
                <a:solidFill>
                  <a:schemeClr val="bg1"/>
                </a:solidFill>
                <a:effectLst/>
                <a:latin typeface="Abadi Extra Light" panose="020B0204020104020204" pitchFamily="34" charset="0"/>
              </a:rPr>
              <a:t> de </a:t>
            </a:r>
            <a:r>
              <a:rPr lang="en-US" sz="1800" b="0" i="0" dirty="0" err="1">
                <a:solidFill>
                  <a:schemeClr val="bg1"/>
                </a:solidFill>
                <a:effectLst/>
                <a:latin typeface="Abadi Extra Light" panose="020B0204020104020204" pitchFamily="34" charset="0"/>
              </a:rPr>
              <a:t>envejecimiento</a:t>
            </a:r>
            <a:r>
              <a:rPr lang="en-US" sz="1800" b="0" i="0" dirty="0">
                <a:solidFill>
                  <a:schemeClr val="bg1"/>
                </a:solidFill>
                <a:effectLst/>
                <a:latin typeface="Abadi Extra Light" panose="020B0204020104020204" pitchFamily="34" charset="0"/>
              </a:rPr>
              <a:t>.</a:t>
            </a:r>
            <a:endParaRPr lang="en-US" sz="18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207431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EB262F-0B1F-4A82-B562-EC925431301E}"/>
              </a:ext>
            </a:extLst>
          </p:cNvPr>
          <p:cNvSpPr txBox="1"/>
          <p:nvPr/>
        </p:nvSpPr>
        <p:spPr>
          <a:xfrm>
            <a:off x="510540" y="151179"/>
            <a:ext cx="11170920" cy="6555641"/>
          </a:xfrm>
          <a:prstGeom prst="rect">
            <a:avLst/>
          </a:prstGeom>
          <a:noFill/>
        </p:spPr>
        <p:txBody>
          <a:bodyPr wrap="square">
            <a:spAutoFit/>
          </a:bodyPr>
          <a:lstStyle/>
          <a:p>
            <a:r>
              <a:rPr lang="es-ES" sz="1400" b="1" i="0" dirty="0">
                <a:solidFill>
                  <a:schemeClr val="accent6">
                    <a:lumMod val="60000"/>
                    <a:lumOff val="40000"/>
                  </a:schemeClr>
                </a:solidFill>
                <a:effectLst/>
                <a:latin typeface="Abadi Extra Light" panose="020B0204020104020204" pitchFamily="34" charset="0"/>
              </a:rPr>
              <a:t>DO Jerez-</a:t>
            </a:r>
            <a:r>
              <a:rPr lang="es-ES" sz="1400" b="1" i="0" dirty="0" err="1">
                <a:solidFill>
                  <a:schemeClr val="accent6">
                    <a:lumMod val="60000"/>
                    <a:lumOff val="40000"/>
                  </a:schemeClr>
                </a:solidFill>
                <a:effectLst/>
                <a:latin typeface="Abadi Extra Light" panose="020B0204020104020204" pitchFamily="34" charset="0"/>
              </a:rPr>
              <a:t>Xérès</a:t>
            </a:r>
            <a:r>
              <a:rPr lang="es-ES" sz="1400" b="1" i="0" dirty="0">
                <a:solidFill>
                  <a:schemeClr val="accent6">
                    <a:lumMod val="60000"/>
                    <a:lumOff val="40000"/>
                  </a:schemeClr>
                </a:solidFill>
                <a:effectLst/>
                <a:latin typeface="Abadi Extra Light" panose="020B0204020104020204" pitchFamily="34" charset="0"/>
              </a:rPr>
              <a:t>-Sherry</a:t>
            </a:r>
          </a:p>
          <a:p>
            <a:r>
              <a:rPr lang="es-ES" sz="1400" b="0" i="0" dirty="0">
                <a:effectLst/>
                <a:latin typeface="Abadi Extra Light" panose="020B0204020104020204" pitchFamily="34" charset="0"/>
              </a:rPr>
              <a:t>Su consejo regulador es el más antiguo de España. Mientras que la zona de producción se extiende a lo largo de ocho municipios de Cádiz y uno de Sevilla, la zona de crianza está restringida a Jerez de la Frontera, El Puerto de Santa María y Sanlúcar de Barrameda. Las variedades de uvas aptas son Palomino, Pedro Ximénez y Moscatel.</a:t>
            </a:r>
          </a:p>
          <a:p>
            <a:r>
              <a:rPr lang="es-ES" sz="1400" b="1" i="0" dirty="0">
                <a:effectLst/>
                <a:latin typeface="Abadi Extra Light" panose="020B0204020104020204" pitchFamily="34" charset="0"/>
              </a:rPr>
              <a:t>TIPOS DE VINO: </a:t>
            </a:r>
            <a:r>
              <a:rPr lang="es-ES" sz="1400" b="0" i="0" dirty="0">
                <a:effectLst/>
                <a:latin typeface="Abadi Extra Light" panose="020B0204020104020204" pitchFamily="34" charset="0"/>
              </a:rPr>
              <a:t>Vinos Generosos (Fino, Amontillado, Oloroso y Palo Cortado), Generosos de Licor (Pale </a:t>
            </a:r>
            <a:r>
              <a:rPr lang="es-ES" sz="1400" b="0" i="0" dirty="0" err="1">
                <a:effectLst/>
                <a:latin typeface="Abadi Extra Light" panose="020B0204020104020204" pitchFamily="34" charset="0"/>
              </a:rPr>
              <a:t>Cream</a:t>
            </a:r>
            <a:r>
              <a:rPr lang="es-ES" sz="1400" b="0" i="0" dirty="0">
                <a:effectLst/>
                <a:latin typeface="Abadi Extra Light" panose="020B0204020104020204" pitchFamily="34" charset="0"/>
              </a:rPr>
              <a:t>, Medium y </a:t>
            </a:r>
            <a:r>
              <a:rPr lang="es-ES" sz="1400" b="0" i="0" dirty="0" err="1">
                <a:effectLst/>
                <a:latin typeface="Abadi Extra Light" panose="020B0204020104020204" pitchFamily="34" charset="0"/>
              </a:rPr>
              <a:t>Cream</a:t>
            </a:r>
            <a:r>
              <a:rPr lang="es-ES" sz="1400" b="0" i="0" dirty="0">
                <a:effectLst/>
                <a:latin typeface="Abadi Extra Light" panose="020B0204020104020204" pitchFamily="34" charset="0"/>
              </a:rPr>
              <a:t>) y Dulces Naturales (Pedro Ximénez y Moscatel).</a:t>
            </a:r>
          </a:p>
          <a:p>
            <a:r>
              <a:rPr lang="es-ES" sz="1400" b="1" i="0" dirty="0">
                <a:solidFill>
                  <a:schemeClr val="accent6">
                    <a:lumMod val="60000"/>
                    <a:lumOff val="40000"/>
                  </a:schemeClr>
                </a:solidFill>
                <a:effectLst/>
                <a:latin typeface="Abadi Extra Light" panose="020B0204020104020204" pitchFamily="34" charset="0"/>
              </a:rPr>
              <a:t>DO Manzanilla de Sanlúcar</a:t>
            </a:r>
          </a:p>
          <a:p>
            <a:r>
              <a:rPr lang="es-ES" sz="1400" b="0" i="0" dirty="0">
                <a:effectLst/>
                <a:latin typeface="Abadi Extra Light" panose="020B0204020104020204" pitchFamily="34" charset="0"/>
              </a:rPr>
              <a:t>Aunque comparte la zona de producción y las variedades con el Jerez, su zona de crianza se limita a Sanlúcar. Las especiales condiciones </a:t>
            </a:r>
            <a:r>
              <a:rPr lang="es-ES" sz="1400" b="0" i="0" dirty="0" err="1">
                <a:effectLst/>
                <a:latin typeface="Abadi Extra Light" panose="020B0204020104020204" pitchFamily="34" charset="0"/>
              </a:rPr>
              <a:t>microclimáticas</a:t>
            </a:r>
            <a:r>
              <a:rPr lang="es-ES" sz="1400" b="0" i="0" dirty="0">
                <a:effectLst/>
                <a:latin typeface="Abadi Extra Light" panose="020B0204020104020204" pitchFamily="34" charset="0"/>
              </a:rPr>
              <a:t> de esta ciudad, en la desembocadura del río Guadalquivir y a un paso de Doñana, confieren a los vinos elaborados en sus bodegas, mediante crianza bajo velo de flor, unas características diferenciadas del resto de los Vinos de Jerez.</a:t>
            </a:r>
          </a:p>
          <a:p>
            <a:r>
              <a:rPr lang="es-ES" sz="1400" b="1" i="0" dirty="0">
                <a:effectLst/>
                <a:latin typeface="Abadi Extra Light" panose="020B0204020104020204" pitchFamily="34" charset="0"/>
              </a:rPr>
              <a:t>TIPOS DE VINO:</a:t>
            </a:r>
            <a:r>
              <a:rPr lang="es-ES" sz="1400" b="0" i="0" dirty="0">
                <a:effectLst/>
                <a:latin typeface="Abadi Extra Light" panose="020B0204020104020204" pitchFamily="34" charset="0"/>
              </a:rPr>
              <a:t> Vinos Generosos (Manzanilla).</a:t>
            </a:r>
          </a:p>
          <a:p>
            <a:r>
              <a:rPr lang="es-ES" sz="1400" b="1" i="0" dirty="0">
                <a:solidFill>
                  <a:srgbClr val="C00000"/>
                </a:solidFill>
                <a:effectLst/>
                <a:latin typeface="Abadi Extra Light" panose="020B0204020104020204" pitchFamily="34" charset="0"/>
              </a:rPr>
              <a:t>DO Montilla-Moriles</a:t>
            </a:r>
          </a:p>
          <a:p>
            <a:r>
              <a:rPr lang="es-ES" sz="1400" b="0" i="0" dirty="0">
                <a:effectLst/>
                <a:latin typeface="Abadi Extra Light" panose="020B0204020104020204" pitchFamily="34" charset="0"/>
              </a:rPr>
              <a:t>La combinación del suelo de la campiña sur cordobesa, las albarizas, el clima, de veranos largos y secos e inviernos cortos, y la uva de la variedad Pedro Ximénez (del que toma nombre el vino estrella de la Denominación) da lugar a unos vinos muy singulares. Se someten a crianza bajo velo de flor por el sistema de criaderas y soleras.</a:t>
            </a:r>
          </a:p>
          <a:p>
            <a:r>
              <a:rPr lang="es-ES" sz="1400" b="1" i="0" dirty="0">
                <a:effectLst/>
                <a:latin typeface="Abadi Extra Light" panose="020B0204020104020204" pitchFamily="34" charset="0"/>
              </a:rPr>
              <a:t>TIPOS DE VINO:</a:t>
            </a:r>
            <a:r>
              <a:rPr lang="es-ES" sz="1400" b="0" i="0" dirty="0">
                <a:effectLst/>
                <a:latin typeface="Abadi Extra Light" panose="020B0204020104020204" pitchFamily="34" charset="0"/>
              </a:rPr>
              <a:t> Vinos Generosos (Fino, Amontillado, Oloroso, Palo Cortado), Generosos de Licor (Pale </a:t>
            </a:r>
            <a:r>
              <a:rPr lang="es-ES" sz="1400" b="0" i="0" dirty="0" err="1">
                <a:effectLst/>
                <a:latin typeface="Abadi Extra Light" panose="020B0204020104020204" pitchFamily="34" charset="0"/>
              </a:rPr>
              <a:t>Dry</a:t>
            </a:r>
            <a:r>
              <a:rPr lang="es-ES" sz="1400" b="0" i="0" dirty="0">
                <a:effectLst/>
                <a:latin typeface="Abadi Extra Light" panose="020B0204020104020204" pitchFamily="34" charset="0"/>
              </a:rPr>
              <a:t>, Pale </a:t>
            </a:r>
            <a:r>
              <a:rPr lang="es-ES" sz="1400" b="0" i="0" dirty="0" err="1">
                <a:effectLst/>
                <a:latin typeface="Abadi Extra Light" panose="020B0204020104020204" pitchFamily="34" charset="0"/>
              </a:rPr>
              <a:t>Cream</a:t>
            </a:r>
            <a:r>
              <a:rPr lang="es-ES" sz="1400" b="0" i="0" dirty="0">
                <a:effectLst/>
                <a:latin typeface="Abadi Extra Light" panose="020B0204020104020204" pitchFamily="34" charset="0"/>
              </a:rPr>
              <a:t>, </a:t>
            </a:r>
            <a:r>
              <a:rPr lang="es-ES" sz="1400" b="0" i="0" dirty="0" err="1">
                <a:effectLst/>
                <a:latin typeface="Abadi Extra Light" panose="020B0204020104020204" pitchFamily="34" charset="0"/>
              </a:rPr>
              <a:t>Cream</a:t>
            </a:r>
            <a:r>
              <a:rPr lang="es-ES" sz="1400" b="0" i="0" dirty="0">
                <a:effectLst/>
                <a:latin typeface="Abadi Extra Light" panose="020B0204020104020204" pitchFamily="34" charset="0"/>
              </a:rPr>
              <a:t> y Medium) y Dulces Naturales (Pedro Ximénez y Moscatel).</a:t>
            </a:r>
          </a:p>
          <a:p>
            <a:r>
              <a:rPr lang="es-ES" sz="1400" b="1" i="0" dirty="0">
                <a:solidFill>
                  <a:srgbClr val="FF0000"/>
                </a:solidFill>
                <a:effectLst/>
                <a:latin typeface="Abadi Extra Light" panose="020B0204020104020204" pitchFamily="34" charset="0"/>
              </a:rPr>
              <a:t>DO Condado de Huelva</a:t>
            </a:r>
          </a:p>
          <a:p>
            <a:r>
              <a:rPr lang="es-ES" sz="1400" b="0" i="0" dirty="0">
                <a:effectLst/>
                <a:latin typeface="Abadi Extra Light" panose="020B0204020104020204" pitchFamily="34" charset="0"/>
              </a:rPr>
              <a:t>Abarca una amplia comarca al sureste de la provincia onubense y se enclava en el entorno del Espacio Natural de Doñana. Los viñedos se extienden sobre terrenos llanos o ligeramente ondulados, siendo la variedad de uva preferente la Zalema.</a:t>
            </a:r>
          </a:p>
          <a:p>
            <a:r>
              <a:rPr lang="es-ES" sz="1400" b="1" i="0" dirty="0">
                <a:effectLst/>
                <a:latin typeface="Abadi Extra Light" panose="020B0204020104020204" pitchFamily="34" charset="0"/>
              </a:rPr>
              <a:t>TIPOS DE VINO:</a:t>
            </a:r>
            <a:r>
              <a:rPr lang="es-ES" sz="1400" b="0" i="0" dirty="0">
                <a:effectLst/>
                <a:latin typeface="Abadi Extra Light" panose="020B0204020104020204" pitchFamily="34" charset="0"/>
              </a:rPr>
              <a:t> Vinos Blancos (Condado de Huelva Joven, Condado de Huelva y Condado de Huelva Tradicional), Generosos (Condado Pálido y Condado Viejo) y Generosos de Licor (Pale </a:t>
            </a:r>
            <a:r>
              <a:rPr lang="es-ES" sz="1400" b="0" i="0" dirty="0" err="1">
                <a:effectLst/>
                <a:latin typeface="Abadi Extra Light" panose="020B0204020104020204" pitchFamily="34" charset="0"/>
              </a:rPr>
              <a:t>Dry</a:t>
            </a:r>
            <a:r>
              <a:rPr lang="es-ES" sz="1400" b="0" i="0" dirty="0">
                <a:effectLst/>
                <a:latin typeface="Abadi Extra Light" panose="020B0204020104020204" pitchFamily="34" charset="0"/>
              </a:rPr>
              <a:t>, Medium, </a:t>
            </a:r>
            <a:r>
              <a:rPr lang="es-ES" sz="1400" b="0" i="0" dirty="0" err="1">
                <a:effectLst/>
                <a:latin typeface="Abadi Extra Light" panose="020B0204020104020204" pitchFamily="34" charset="0"/>
              </a:rPr>
              <a:t>Cream</a:t>
            </a:r>
            <a:r>
              <a:rPr lang="es-ES" sz="1400" b="0" i="0" dirty="0">
                <a:effectLst/>
                <a:latin typeface="Abadi Extra Light" panose="020B0204020104020204" pitchFamily="34" charset="0"/>
              </a:rPr>
              <a:t> y Pale </a:t>
            </a:r>
            <a:r>
              <a:rPr lang="es-ES" sz="1400" b="0" i="0" dirty="0" err="1">
                <a:effectLst/>
                <a:latin typeface="Abadi Extra Light" panose="020B0204020104020204" pitchFamily="34" charset="0"/>
              </a:rPr>
              <a:t>Cream</a:t>
            </a:r>
            <a:r>
              <a:rPr lang="es-ES" sz="1400" b="0" i="0" dirty="0">
                <a:effectLst/>
                <a:latin typeface="Abadi Extra Light" panose="020B0204020104020204" pitchFamily="34" charset="0"/>
              </a:rPr>
              <a:t>).</a:t>
            </a:r>
          </a:p>
          <a:p>
            <a:r>
              <a:rPr lang="es-ES" sz="1400" b="1" i="0" dirty="0">
                <a:solidFill>
                  <a:srgbClr val="FF99FF"/>
                </a:solidFill>
                <a:effectLst/>
                <a:latin typeface="Abadi Extra Light" panose="020B0204020104020204" pitchFamily="34" charset="0"/>
              </a:rPr>
              <a:t>DO Málaga</a:t>
            </a:r>
          </a:p>
          <a:p>
            <a:r>
              <a:rPr lang="es-ES" sz="1400" b="0" i="0" dirty="0">
                <a:effectLst/>
                <a:latin typeface="Abadi Extra Light" panose="020B0204020104020204" pitchFamily="34" charset="0"/>
              </a:rPr>
              <a:t>Clásica denominación conocida durante siglos por sus vinos dulces elaborados con uvas Moscatel y Pedro Ximénez. Geográficamente la zona de cultivo tiene forma de T, con los viñedos plantados a la largo de la costa, al este y oeste de la ciudad de Málaga y adentrándose hasta la sierra.</a:t>
            </a:r>
          </a:p>
          <a:p>
            <a:r>
              <a:rPr lang="es-ES" sz="1400" b="1" i="0" dirty="0">
                <a:effectLst/>
                <a:latin typeface="Abadi Extra Light" panose="020B0204020104020204" pitchFamily="34" charset="0"/>
              </a:rPr>
              <a:t>TIPOS DE VINO: </a:t>
            </a:r>
            <a:r>
              <a:rPr lang="es-ES" sz="1400" b="0" i="0" dirty="0">
                <a:effectLst/>
                <a:latin typeface="Abadi Extra Light" panose="020B0204020104020204" pitchFamily="34" charset="0"/>
              </a:rPr>
              <a:t>Vinos de Licor (Vinos Dulces Naturales, Maestros y Tiernos) y Vinos Naturalmente Dulces.</a:t>
            </a:r>
          </a:p>
          <a:p>
            <a:r>
              <a:rPr lang="es-ES" sz="1400" b="1" i="0" dirty="0">
                <a:solidFill>
                  <a:srgbClr val="FF99FF"/>
                </a:solidFill>
                <a:effectLst/>
                <a:latin typeface="Abadi Extra Light" panose="020B0204020104020204" pitchFamily="34" charset="0"/>
              </a:rPr>
              <a:t>DO Sierras de Málaga</a:t>
            </a:r>
          </a:p>
          <a:p>
            <a:r>
              <a:rPr lang="es-ES" sz="1400" b="0" i="0" dirty="0">
                <a:effectLst/>
                <a:latin typeface="Abadi Extra Light" panose="020B0204020104020204" pitchFamily="34" charset="0"/>
              </a:rPr>
              <a:t>Adscrita al Consejo Regulador de la DO Málaga, es la única denominación andaluza que ampara vinos tintos y rosados de las variedades </a:t>
            </a:r>
            <a:r>
              <a:rPr lang="es-ES" sz="1400" b="0" i="0" dirty="0" err="1">
                <a:effectLst/>
                <a:latin typeface="Abadi Extra Light" panose="020B0204020104020204" pitchFamily="34" charset="0"/>
              </a:rPr>
              <a:t>Romé</a:t>
            </a:r>
            <a:r>
              <a:rPr lang="es-ES" sz="1400" b="0" i="0" dirty="0">
                <a:effectLst/>
                <a:latin typeface="Abadi Extra Light" panose="020B0204020104020204" pitchFamily="34" charset="0"/>
              </a:rPr>
              <a:t>, Cabernet Sauvignon, Merlot, Syrah y Tempranillo y blancos de las variedades Chardonnay, Macabeo y Sauvignon Blanc, entre otras.</a:t>
            </a:r>
          </a:p>
          <a:p>
            <a:r>
              <a:rPr lang="es-ES" sz="1400" b="1" i="0" dirty="0">
                <a:effectLst/>
                <a:latin typeface="Abadi Extra Light" panose="020B0204020104020204" pitchFamily="34" charset="0"/>
              </a:rPr>
              <a:t>TIPOS DE VINO: </a:t>
            </a:r>
            <a:r>
              <a:rPr lang="es-ES" sz="1400" b="0" i="0" dirty="0">
                <a:effectLst/>
                <a:latin typeface="Abadi Extra Light" panose="020B0204020104020204" pitchFamily="34" charset="0"/>
              </a:rPr>
              <a:t>Vinos Blancos, Rosados y Tintos.</a:t>
            </a:r>
          </a:p>
        </p:txBody>
      </p:sp>
    </p:spTree>
    <p:extLst>
      <p:ext uri="{BB962C8B-B14F-4D97-AF65-F5344CB8AC3E}">
        <p14:creationId xmlns:p14="http://schemas.microsoft.com/office/powerpoint/2010/main" val="295698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45614F9F-8704-416E-A94B-0A68E8DE1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71" y="0"/>
            <a:ext cx="10278657" cy="6858000"/>
          </a:xfrm>
          <a:prstGeom prst="rect">
            <a:avLst/>
          </a:prstGeom>
        </p:spPr>
      </p:pic>
    </p:spTree>
    <p:extLst>
      <p:ext uri="{BB962C8B-B14F-4D97-AF65-F5344CB8AC3E}">
        <p14:creationId xmlns:p14="http://schemas.microsoft.com/office/powerpoint/2010/main" val="22684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a Leyenda Del Tiempo - Nina Pastori, Tomatito y Josemi">
            <a:hlinkClick r:id="" action="ppaction://media"/>
            <a:extLst>
              <a:ext uri="{FF2B5EF4-FFF2-40B4-BE49-F238E27FC236}">
                <a16:creationId xmlns:a16="http://schemas.microsoft.com/office/drawing/2014/main" id="{A46FB10B-7621-4660-B2A6-9B86795D39D8}"/>
              </a:ext>
            </a:extLst>
          </p:cNvPr>
          <p:cNvPicPr>
            <a:picLocks noRot="1" noChangeAspect="1"/>
          </p:cNvPicPr>
          <p:nvPr>
            <a:videoFile r:link="rId1"/>
          </p:nvPr>
        </p:nvPicPr>
        <p:blipFill>
          <a:blip r:embed="rId3"/>
          <a:stretch>
            <a:fillRect/>
          </a:stretch>
        </p:blipFill>
        <p:spPr>
          <a:xfrm>
            <a:off x="756563" y="412218"/>
            <a:ext cx="10678874" cy="6033564"/>
          </a:xfrm>
          <a:prstGeom prst="rect">
            <a:avLst/>
          </a:prstGeom>
        </p:spPr>
      </p:pic>
    </p:spTree>
    <p:extLst>
      <p:ext uri="{BB962C8B-B14F-4D97-AF65-F5344CB8AC3E}">
        <p14:creationId xmlns:p14="http://schemas.microsoft.com/office/powerpoint/2010/main" val="1154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1F93E6BC-F840-4CFF-885E-D8B5BAA30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tx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tx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2B88B-BE1C-4D2F-A188-6423ED1373D5}"/>
              </a:ext>
            </a:extLst>
          </p:cNvPr>
          <p:cNvSpPr>
            <a:spLocks noGrp="1"/>
          </p:cNvSpPr>
          <p:nvPr>
            <p:ph type="title"/>
          </p:nvPr>
        </p:nvSpPr>
        <p:spPr>
          <a:xfrm>
            <a:off x="1368612" y="1095152"/>
            <a:ext cx="4773616" cy="1065313"/>
          </a:xfrm>
        </p:spPr>
        <p:txBody>
          <a:bodyPr anchor="b">
            <a:normAutofit/>
          </a:bodyPr>
          <a:lstStyle/>
          <a:p>
            <a:pPr algn="ctr"/>
            <a:r>
              <a:rPr lang="es-ES" sz="4000" dirty="0">
                <a:solidFill>
                  <a:schemeClr val="bg1">
                    <a:alpha val="60000"/>
                  </a:schemeClr>
                </a:solidFill>
                <a:latin typeface="Matura MT Script Capitals" panose="03020802060602070202" pitchFamily="66" charset="0"/>
              </a:rPr>
              <a:t>Bibliografía</a:t>
            </a:r>
            <a:r>
              <a:rPr lang="en-US" sz="4000" dirty="0">
                <a:solidFill>
                  <a:schemeClr val="bg1">
                    <a:alpha val="60000"/>
                  </a:schemeClr>
                </a:solidFill>
                <a:latin typeface="Matura MT Script Capitals" panose="03020802060602070202" pitchFamily="66" charset="0"/>
              </a:rPr>
              <a:t> </a:t>
            </a:r>
          </a:p>
        </p:txBody>
      </p:sp>
      <p:sp>
        <p:nvSpPr>
          <p:cNvPr id="3" name="Content Placeholder 2">
            <a:extLst>
              <a:ext uri="{FF2B5EF4-FFF2-40B4-BE49-F238E27FC236}">
                <a16:creationId xmlns:a16="http://schemas.microsoft.com/office/drawing/2014/main" id="{CC3E7010-A87F-400B-9642-CDAA9B7FCC14}"/>
              </a:ext>
            </a:extLst>
          </p:cNvPr>
          <p:cNvSpPr>
            <a:spLocks noGrp="1"/>
          </p:cNvSpPr>
          <p:nvPr>
            <p:ph idx="1"/>
          </p:nvPr>
        </p:nvSpPr>
        <p:spPr>
          <a:xfrm>
            <a:off x="1368613" y="2458093"/>
            <a:ext cx="4773616" cy="3161213"/>
          </a:xfrm>
        </p:spPr>
        <p:txBody>
          <a:bodyPr anchor="t">
            <a:normAutofit/>
          </a:bodyPr>
          <a:lstStyle/>
          <a:p>
            <a:r>
              <a:rPr lang="en-US" sz="2000" dirty="0">
                <a:solidFill>
                  <a:schemeClr val="bg1"/>
                </a:solidFill>
                <a:latin typeface="Abadi Extra Light" panose="020B0204020104020204" pitchFamily="34" charset="0"/>
                <a:hlinkClick r:id="rId2"/>
              </a:rPr>
              <a:t>https://www.sherry.wine/es/sherry-cask/el-envinado/los-tipos-de-vino-de-jerez</a:t>
            </a:r>
            <a:endParaRPr lang="en-US" sz="2000" dirty="0">
              <a:solidFill>
                <a:schemeClr val="bg1"/>
              </a:solidFill>
              <a:latin typeface="Abadi Extra Light" panose="020B0204020104020204" pitchFamily="34" charset="0"/>
            </a:endParaRPr>
          </a:p>
          <a:p>
            <a:r>
              <a:rPr lang="en-US" sz="2000" dirty="0">
                <a:solidFill>
                  <a:schemeClr val="bg1"/>
                </a:solidFill>
                <a:latin typeface="Abadi Extra Light" panose="020B0204020104020204" pitchFamily="34" charset="0"/>
                <a:hlinkClick r:id="rId3"/>
              </a:rPr>
              <a:t>https://www.sherry.wine/es/vinos-de-jerez/elaboracion/viticultura</a:t>
            </a:r>
            <a:endParaRPr lang="en-US" sz="2000" dirty="0">
              <a:solidFill>
                <a:schemeClr val="bg1"/>
              </a:solidFill>
              <a:latin typeface="Abadi Extra Light" panose="020B0204020104020204" pitchFamily="34" charset="0"/>
            </a:endParaRPr>
          </a:p>
          <a:p>
            <a:r>
              <a:rPr lang="en-US" sz="2000" dirty="0">
                <a:solidFill>
                  <a:schemeClr val="bg1"/>
                </a:solidFill>
                <a:latin typeface="Abadi Extra Light" panose="020B0204020104020204" pitchFamily="34" charset="0"/>
                <a:hlinkClick r:id="rId4"/>
              </a:rPr>
              <a:t>https://www.sherry.wine/node/7911</a:t>
            </a:r>
            <a:endParaRPr lang="en-US" sz="2000" dirty="0">
              <a:solidFill>
                <a:schemeClr val="bg1"/>
              </a:solidFill>
              <a:latin typeface="Abadi Extra Light" panose="020B0204020104020204" pitchFamily="34" charset="0"/>
            </a:endParaRPr>
          </a:p>
          <a:p>
            <a:r>
              <a:rPr lang="en-US" sz="2000" dirty="0">
                <a:solidFill>
                  <a:schemeClr val="bg1"/>
                </a:solidFill>
                <a:latin typeface="Abadi Extra Light" panose="020B0204020104020204" pitchFamily="34" charset="0"/>
                <a:hlinkClick r:id="rId5"/>
              </a:rPr>
              <a:t>https://www.sherry.wine/es/vinos-de-jerez/elaboracion/crianza</a:t>
            </a:r>
            <a:endParaRPr lang="en-US" sz="2000" dirty="0">
              <a:solidFill>
                <a:schemeClr val="bg1"/>
              </a:solidFill>
              <a:latin typeface="Abadi Extra Light" panose="020B0204020104020204" pitchFamily="34" charset="0"/>
            </a:endParaRPr>
          </a:p>
          <a:p>
            <a:r>
              <a:rPr kumimoji="0" lang="es-ES" altLang="en-US" sz="2000" b="0" i="0" u="none" strike="noStrike" cap="none" normalizeH="0" baseline="0" dirty="0">
                <a:ln>
                  <a:noFill/>
                </a:ln>
                <a:solidFill>
                  <a:schemeClr val="bg1"/>
                </a:solidFill>
                <a:effectLst/>
                <a:latin typeface="Abadi Extra Light" panose="020B0204020104020204" pitchFamily="34" charset="0"/>
                <a:ea typeface="Calibri" panose="020F0502020204030204" pitchFamily="34" charset="0"/>
                <a:cs typeface="Aharoni" panose="02010803020104030203" pitchFamily="2" charset="-79"/>
              </a:rPr>
              <a:t>Domine, A. (2003). El Vino . In A. Domine, </a:t>
            </a:r>
            <a:r>
              <a:rPr kumimoji="0" lang="es-ES" altLang="en-US" sz="2000" b="0" i="1" u="none" strike="noStrike" cap="none" normalizeH="0" baseline="0" dirty="0">
                <a:ln>
                  <a:noFill/>
                </a:ln>
                <a:solidFill>
                  <a:schemeClr val="bg1"/>
                </a:solidFill>
                <a:effectLst/>
                <a:latin typeface="Abadi Extra Light" panose="020B0204020104020204" pitchFamily="34" charset="0"/>
                <a:ea typeface="Calibri" panose="020F0502020204030204" pitchFamily="34" charset="0"/>
                <a:cs typeface="Aharoni" panose="02010803020104030203" pitchFamily="2" charset="-79"/>
              </a:rPr>
              <a:t>El Vino </a:t>
            </a:r>
            <a:r>
              <a:rPr kumimoji="0" lang="es-ES" altLang="en-US" sz="2000" b="0" i="0" u="none" strike="noStrike" cap="none" normalizeH="0" baseline="0" dirty="0">
                <a:ln>
                  <a:noFill/>
                </a:ln>
                <a:solidFill>
                  <a:schemeClr val="bg1"/>
                </a:solidFill>
                <a:effectLst/>
                <a:latin typeface="Abadi Extra Light" panose="020B0204020104020204" pitchFamily="34" charset="0"/>
                <a:ea typeface="Calibri" panose="020F0502020204030204" pitchFamily="34" charset="0"/>
                <a:cs typeface="Aharoni" panose="02010803020104030203" pitchFamily="2" charset="-79"/>
              </a:rPr>
              <a:t>(p. 938 ). </a:t>
            </a:r>
            <a:r>
              <a:rPr kumimoji="0" lang="es-ES" altLang="en-US" sz="2000" b="0" i="0" u="none" strike="noStrike" cap="none" normalizeH="0" baseline="0" dirty="0" err="1">
                <a:ln>
                  <a:noFill/>
                </a:ln>
                <a:solidFill>
                  <a:schemeClr val="bg1"/>
                </a:solidFill>
                <a:effectLst/>
                <a:latin typeface="Abadi Extra Light" panose="020B0204020104020204" pitchFamily="34" charset="0"/>
                <a:ea typeface="Calibri" panose="020F0502020204030204" pitchFamily="34" charset="0"/>
                <a:cs typeface="Aharoni" panose="02010803020104030203" pitchFamily="2" charset="-79"/>
              </a:rPr>
              <a:t>Espana</a:t>
            </a:r>
            <a:r>
              <a:rPr kumimoji="0" lang="es-ES" altLang="en-US" sz="2000" b="0" i="0" u="none" strike="noStrike" cap="none" normalizeH="0" baseline="0" dirty="0">
                <a:ln>
                  <a:noFill/>
                </a:ln>
                <a:solidFill>
                  <a:schemeClr val="bg1"/>
                </a:solidFill>
                <a:effectLst/>
                <a:latin typeface="Abadi Extra Light" panose="020B0204020104020204" pitchFamily="34" charset="0"/>
                <a:ea typeface="Calibri" panose="020F0502020204030204" pitchFamily="34" charset="0"/>
                <a:cs typeface="Aharoni" panose="02010803020104030203" pitchFamily="2" charset="-79"/>
              </a:rPr>
              <a:t> : </a:t>
            </a:r>
            <a:r>
              <a:rPr kumimoji="0" lang="es-ES" altLang="en-US" sz="2000" b="0" i="0" u="none" strike="noStrike" cap="none" normalizeH="0" baseline="0" dirty="0" err="1">
                <a:ln>
                  <a:noFill/>
                </a:ln>
                <a:solidFill>
                  <a:schemeClr val="bg1"/>
                </a:solidFill>
                <a:effectLst/>
                <a:latin typeface="Abadi Extra Light" panose="020B0204020104020204" pitchFamily="34" charset="0"/>
                <a:ea typeface="Calibri" panose="020F0502020204030204" pitchFamily="34" charset="0"/>
                <a:cs typeface="Aharoni" panose="02010803020104030203" pitchFamily="2" charset="-79"/>
              </a:rPr>
              <a:t>Konnetman</a:t>
            </a:r>
            <a:r>
              <a:rPr kumimoji="0" lang="es-ES" altLang="en-US" sz="2000" b="0" i="0" u="none" strike="noStrike" cap="none" normalizeH="0" baseline="0" dirty="0">
                <a:ln>
                  <a:noFill/>
                </a:ln>
                <a:solidFill>
                  <a:schemeClr val="bg1"/>
                </a:solidFill>
                <a:effectLst/>
                <a:latin typeface="Abadi Extra Light" panose="020B0204020104020204" pitchFamily="34" charset="0"/>
                <a:ea typeface="Calibri" panose="020F0502020204030204" pitchFamily="34" charset="0"/>
                <a:cs typeface="Aharoni" panose="02010803020104030203" pitchFamily="2" charset="-79"/>
              </a:rPr>
              <a:t> </a:t>
            </a:r>
            <a:endParaRPr kumimoji="0" lang="en-US" altLang="en-US" sz="2000" b="0" i="0" u="none" strike="noStrike" cap="none" normalizeH="0" baseline="0" dirty="0">
              <a:ln>
                <a:noFill/>
              </a:ln>
              <a:solidFill>
                <a:schemeClr val="bg1"/>
              </a:solidFill>
              <a:effectLst/>
              <a:latin typeface="Abadi Extra Light" panose="020B0204020104020204" pitchFamily="34" charset="0"/>
              <a:cs typeface="Aharoni" panose="02010803020104030203" pitchFamily="2" charset="-79"/>
            </a:endParaRPr>
          </a:p>
          <a:p>
            <a:endParaRPr lang="en-US" sz="2000" dirty="0">
              <a:solidFill>
                <a:schemeClr val="bg1"/>
              </a:solidFill>
              <a:latin typeface="Abadi Extra Light" panose="020B0204020104020204" pitchFamily="34" charset="0"/>
            </a:endParaRPr>
          </a:p>
          <a:p>
            <a:pPr marL="0" indent="0">
              <a:buNone/>
            </a:pPr>
            <a:endParaRPr lang="en-US" sz="2000" dirty="0">
              <a:solidFill>
                <a:schemeClr val="bg1"/>
              </a:solidFill>
            </a:endParaRPr>
          </a:p>
        </p:txBody>
      </p:sp>
      <p:pic>
        <p:nvPicPr>
          <p:cNvPr id="23" name="Graphic 6" descr="Wines">
            <a:extLst>
              <a:ext uri="{FF2B5EF4-FFF2-40B4-BE49-F238E27FC236}">
                <a16:creationId xmlns:a16="http://schemas.microsoft.com/office/drawing/2014/main" id="{FDD436CC-5955-4B51-BE3B-98112F6764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7339" y="1738031"/>
            <a:ext cx="3381935" cy="3381935"/>
          </a:xfrm>
          <a:prstGeom prst="rect">
            <a:avLst/>
          </a:prstGeom>
        </p:spPr>
      </p:pic>
    </p:spTree>
    <p:extLst>
      <p:ext uri="{BB962C8B-B14F-4D97-AF65-F5344CB8AC3E}">
        <p14:creationId xmlns:p14="http://schemas.microsoft.com/office/powerpoint/2010/main" val="376081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E07B3-08AF-45D0-997F-E58951C18641}"/>
              </a:ext>
            </a:extLst>
          </p:cNvPr>
          <p:cNvSpPr>
            <a:spLocks noGrp="1"/>
          </p:cNvSpPr>
          <p:nvPr>
            <p:ph type="title"/>
          </p:nvPr>
        </p:nvSpPr>
        <p:spPr>
          <a:xfrm>
            <a:off x="702079" y="2981118"/>
            <a:ext cx="2583531" cy="895763"/>
          </a:xfrm>
        </p:spPr>
        <p:txBody>
          <a:bodyPr anchor="t">
            <a:normAutofit/>
          </a:bodyPr>
          <a:lstStyle/>
          <a:p>
            <a:r>
              <a:rPr lang="es-ES" sz="3600" dirty="0">
                <a:solidFill>
                  <a:schemeClr val="bg1"/>
                </a:solidFill>
                <a:latin typeface="Matura MT Script Capitals" panose="03020802060602070202" pitchFamily="66" charset="0"/>
              </a:rPr>
              <a:t>Historia </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487417-FF48-4F1D-A5FF-FE8152F1F3E0}"/>
              </a:ext>
            </a:extLst>
          </p:cNvPr>
          <p:cNvSpPr>
            <a:spLocks noGrp="1"/>
          </p:cNvSpPr>
          <p:nvPr>
            <p:ph idx="1"/>
          </p:nvPr>
        </p:nvSpPr>
        <p:spPr>
          <a:xfrm>
            <a:off x="4654732" y="850052"/>
            <a:ext cx="6390623" cy="5326911"/>
          </a:xfrm>
        </p:spPr>
        <p:txBody>
          <a:bodyPr>
            <a:normAutofit/>
          </a:bodyPr>
          <a:lstStyle/>
          <a:p>
            <a:r>
              <a:rPr lang="es-ES" sz="2400" b="0" i="0">
                <a:effectLst/>
                <a:latin typeface="Abadi Extra Light" panose="020B0204020104020204" pitchFamily="34" charset="0"/>
              </a:rPr>
              <a:t>Xeris era el nombre que los árabes daban a la ciudad de Jerez.  Como los ingleses no podían pronunciar bien, decían sencillamente Sherry.</a:t>
            </a:r>
          </a:p>
          <a:p>
            <a:r>
              <a:rPr lang="es-ES" sz="2400" b="0" i="0">
                <a:effectLst/>
                <a:latin typeface="Abadi Extra Light" panose="020B0204020104020204" pitchFamily="34" charset="0"/>
              </a:rPr>
              <a:t>Ya desde el siglo XIII o XIV se estila encabezar los vinos de Jerez, lo que les da una resistencia inquebrantable.  Sin embargo, el sistema de solera se remonta a la segunda mitad del siglo </a:t>
            </a:r>
            <a:r>
              <a:rPr lang="es-ES" sz="2400">
                <a:latin typeface="Abadi Extra Light" panose="020B0204020104020204" pitchFamily="34" charset="0"/>
              </a:rPr>
              <a:t>X</a:t>
            </a:r>
            <a:r>
              <a:rPr lang="es-ES" sz="2400" b="0" i="0">
                <a:effectLst/>
                <a:latin typeface="Abadi Extra Light" panose="020B0204020104020204" pitchFamily="34" charset="0"/>
              </a:rPr>
              <a:t>IX, cuando los importadores ingleses exigían a las bodegas de Jerez unos vinos homogéneos que tuvieran el mismo sabor cada año.  Hasta entonces se habían envejecido los vinos de Jerez según el sistema de añadas;  sin embargo, en la actualidad este tipo de vino añejo apenas se elabora.</a:t>
            </a:r>
          </a:p>
          <a:p>
            <a:endParaRPr lang="es-ES" sz="2400"/>
          </a:p>
        </p:txBody>
      </p:sp>
    </p:spTree>
    <p:extLst>
      <p:ext uri="{BB962C8B-B14F-4D97-AF65-F5344CB8AC3E}">
        <p14:creationId xmlns:p14="http://schemas.microsoft.com/office/powerpoint/2010/main" val="228858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63BEC-ACFD-4CB1-8A30-099ED6C78E1E}"/>
              </a:ext>
            </a:extLst>
          </p:cNvPr>
          <p:cNvSpPr>
            <a:spLocks noGrp="1"/>
          </p:cNvSpPr>
          <p:nvPr>
            <p:ph type="title"/>
          </p:nvPr>
        </p:nvSpPr>
        <p:spPr>
          <a:xfrm>
            <a:off x="1156851" y="637762"/>
            <a:ext cx="9888496" cy="900131"/>
          </a:xfrm>
        </p:spPr>
        <p:txBody>
          <a:bodyPr anchor="t">
            <a:normAutofit/>
          </a:bodyPr>
          <a:lstStyle/>
          <a:p>
            <a:pPr algn="ctr"/>
            <a:r>
              <a:rPr lang="en-US" sz="4000" dirty="0" err="1">
                <a:solidFill>
                  <a:schemeClr val="bg1"/>
                </a:solidFill>
                <a:latin typeface="Matura MT Script Capitals" panose="03020802060602070202" pitchFamily="66" charset="0"/>
              </a:rPr>
              <a:t>Clima</a:t>
            </a:r>
            <a:endParaRPr lang="en-US" sz="4000" dirty="0">
              <a:solidFill>
                <a:schemeClr val="bg1"/>
              </a:solidFill>
              <a:latin typeface="Matura MT Script Capitals" panose="03020802060602070202" pitchFamily="66" charset="0"/>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5F4FFB8-FD2F-4440-8556-AFDE0F651DB7}"/>
              </a:ext>
            </a:extLst>
          </p:cNvPr>
          <p:cNvSpPr>
            <a:spLocks noGrp="1"/>
          </p:cNvSpPr>
          <p:nvPr>
            <p:ph idx="1"/>
          </p:nvPr>
        </p:nvSpPr>
        <p:spPr>
          <a:xfrm>
            <a:off x="1155548" y="2217343"/>
            <a:ext cx="10283977" cy="4204413"/>
          </a:xfrm>
        </p:spPr>
        <p:txBody>
          <a:bodyPr>
            <a:normAutofit lnSpcReduction="10000"/>
          </a:bodyPr>
          <a:lstStyle/>
          <a:p>
            <a:r>
              <a:rPr lang="es-ES" sz="1800" b="0" i="0" dirty="0">
                <a:effectLst/>
                <a:latin typeface="Abadi Extra Light" panose="020B0204020104020204" pitchFamily="34" charset="0"/>
              </a:rPr>
              <a:t>El clima de las zonas vitivinícolas de Andalucía es cálido, como consecuencia de su baja latitud, ya que se trata de una de las regiones vinícolas más meridionales de Europa (la ciudad de Jerez se sitúa en los 36º de latitud Norte). </a:t>
            </a:r>
          </a:p>
          <a:p>
            <a:r>
              <a:rPr lang="es-ES" sz="1800" b="0" i="0" dirty="0">
                <a:effectLst/>
                <a:latin typeface="Abadi Extra Light" panose="020B0204020104020204" pitchFamily="34" charset="0"/>
              </a:rPr>
              <a:t>La zona cuenta con veranos secos y altas temperaturas, lo que provoca una alta evapotranspiración, aunque la cercanía del Océano Atlántico dulcifica y humedece el ambiente, especialmente durante las noches.</a:t>
            </a:r>
          </a:p>
          <a:p>
            <a:r>
              <a:rPr lang="es-ES" sz="1800" b="0" i="0" dirty="0">
                <a:effectLst/>
                <a:latin typeface="Abadi Extra Light" panose="020B0204020104020204" pitchFamily="34" charset="0"/>
              </a:rPr>
              <a:t> La primavera y el verano, a lo largo de los cuales tiene lugar el ciclo vital de la viña, se ven sometidos a los vientos dominantes conocidos como de Poniente y de Levante. El primero es fresco y húmedo (llega a alcanzarse el 95% de humedad) mientras que el segundo es caluroso y seco (con niveles de humedad en torno al 30%). </a:t>
            </a:r>
          </a:p>
          <a:p>
            <a:r>
              <a:rPr lang="es-ES" sz="1800" b="0" i="0" dirty="0">
                <a:effectLst/>
                <a:latin typeface="Abadi Extra Light" panose="020B0204020104020204" pitchFamily="34" charset="0"/>
              </a:rPr>
              <a:t>La temperatura media anual es de 17,3ºC (63°F) , con inviernos muy suaves en los que rara vez hiela y veranos muy calurosos, con temperaturas frecuentemente por encima de los 40º. La zona disfruta de un promedio anual de horas de sol efectivo muy alto, entre 3.000 y 3.200.</a:t>
            </a:r>
          </a:p>
          <a:p>
            <a:r>
              <a:rPr lang="es-ES" sz="1800" b="0" i="0" dirty="0">
                <a:effectLst/>
                <a:latin typeface="Abadi Extra Light" panose="020B0204020104020204" pitchFamily="34" charset="0"/>
              </a:rPr>
              <a:t>La pluviosidad es relativamente alta, con una media de unos 600 litros por metro cuadrado de lluvia al año, que se registran especialmente en otoño e invierno. Salvo en años señalados, esta cantidad de agua es suficiente para el buen desarrollo de las cepas, ya que se ve complementada además por los importantes rocíos nocturnos que aporta el vecino Océano Atlántico.</a:t>
            </a:r>
            <a:endParaRPr lang="es-ES" sz="1800" dirty="0">
              <a:latin typeface="Abadi Extra Light" panose="020B0204020104020204" pitchFamily="34" charset="0"/>
            </a:endParaRPr>
          </a:p>
        </p:txBody>
      </p:sp>
    </p:spTree>
    <p:extLst>
      <p:ext uri="{BB962C8B-B14F-4D97-AF65-F5344CB8AC3E}">
        <p14:creationId xmlns:p14="http://schemas.microsoft.com/office/powerpoint/2010/main" val="7847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6EA86598-DA2C-41D5-BC0C-E877F881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2515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80CA-BFE8-4FB5-A3B5-48B47BB3748B}"/>
              </a:ext>
            </a:extLst>
          </p:cNvPr>
          <p:cNvSpPr>
            <a:spLocks noGrp="1"/>
          </p:cNvSpPr>
          <p:nvPr>
            <p:ph type="title"/>
          </p:nvPr>
        </p:nvSpPr>
        <p:spPr>
          <a:xfrm>
            <a:off x="1155556" y="637763"/>
            <a:ext cx="5735633" cy="1627274"/>
          </a:xfrm>
        </p:spPr>
        <p:txBody>
          <a:bodyPr vert="horz" lIns="91440" tIns="45720" rIns="91440" bIns="45720" rtlCol="0" anchor="t">
            <a:normAutofit/>
          </a:bodyPr>
          <a:lstStyle/>
          <a:p>
            <a:pPr algn="ctr"/>
            <a:r>
              <a:rPr lang="en-US" sz="4800" dirty="0" err="1">
                <a:solidFill>
                  <a:schemeClr val="bg1"/>
                </a:solidFill>
                <a:latin typeface="Matura MT Script Capitals" panose="03020802060602070202" pitchFamily="66" charset="0"/>
              </a:rPr>
              <a:t>Suelos</a:t>
            </a:r>
            <a:r>
              <a:rPr lang="en-US" sz="4800" dirty="0">
                <a:solidFill>
                  <a:schemeClr val="bg1"/>
                </a:solidFill>
                <a:latin typeface="Matura MT Script Capitals" panose="03020802060602070202" pitchFamily="66" charset="0"/>
              </a:rPr>
              <a:t> </a:t>
            </a:r>
          </a:p>
        </p:txBody>
      </p:sp>
      <p:sp>
        <p:nvSpPr>
          <p:cNvPr id="140" name="Rectangle 13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7" y="2377331"/>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Content Placeholder 3">
            <a:extLst>
              <a:ext uri="{FF2B5EF4-FFF2-40B4-BE49-F238E27FC236}">
                <a16:creationId xmlns:a16="http://schemas.microsoft.com/office/drawing/2014/main" id="{FCA191E5-3649-4713-A633-C4533A57938D}"/>
              </a:ext>
            </a:extLst>
          </p:cNvPr>
          <p:cNvSpPr>
            <a:spLocks noGrp="1"/>
          </p:cNvSpPr>
          <p:nvPr>
            <p:ph sz="half" idx="1"/>
          </p:nvPr>
        </p:nvSpPr>
        <p:spPr>
          <a:xfrm>
            <a:off x="219919" y="1851950"/>
            <a:ext cx="6933235" cy="4688324"/>
          </a:xfrm>
        </p:spPr>
        <p:txBody>
          <a:bodyPr vert="horz" lIns="91440" tIns="45720" rIns="91440" bIns="45720" rtlCol="0">
            <a:normAutofit fontScale="92500" lnSpcReduction="10000"/>
          </a:bodyPr>
          <a:lstStyle/>
          <a:p>
            <a:r>
              <a:rPr lang="es-ES" sz="1400" b="0" i="0" dirty="0">
                <a:solidFill>
                  <a:schemeClr val="bg1"/>
                </a:solidFill>
                <a:effectLst/>
                <a:latin typeface="Abadi Extra Light" panose="020B0204020104020204" pitchFamily="34" charset="0"/>
              </a:rPr>
              <a:t>El Marco de Jerez y los viñedos cordobeses presentan horizontes abiertos, suavemente ondulados, de colinas o cerros de escasa pendiente de una inclinación entre el 10 y el 15% cubiertos de una tierra caliza que en los meses secos resulta deslumbrantemente blanca: la "albariza".</a:t>
            </a:r>
          </a:p>
          <a:p>
            <a:r>
              <a:rPr lang="es-ES" sz="1400" b="0" i="0" dirty="0">
                <a:solidFill>
                  <a:schemeClr val="bg1"/>
                </a:solidFill>
                <a:effectLst/>
                <a:latin typeface="Abadi Extra Light" panose="020B0204020104020204" pitchFamily="34" charset="0"/>
              </a:rPr>
              <a:t>Esta marga blanda aflora en la superficie en la parte alta de las colinas, dando lugar al paisaje característico de las viñas del Jerez. Es rica en carbonato cálcico (pudiendo contener hasta un 40%), arcilla y sílice, procedente ésta de los caparazones de diatomeas y radiolarios presentes en el mar que ocupó esta zona.</a:t>
            </a:r>
          </a:p>
          <a:p>
            <a:r>
              <a:rPr lang="es-ES" sz="1400" b="0" i="0" dirty="0">
                <a:solidFill>
                  <a:schemeClr val="bg1"/>
                </a:solidFill>
                <a:effectLst/>
                <a:latin typeface="Abadi Extra Light" panose="020B0204020104020204" pitchFamily="34" charset="0"/>
              </a:rPr>
              <a:t>La albariza más fina, con mayor proporción de caliza y elementos silíceos, proporciona los caldos más selectos y solicitados del Marco de Jerez.</a:t>
            </a:r>
          </a:p>
          <a:p>
            <a:r>
              <a:rPr lang="es-ES" sz="1400" b="0" i="0" dirty="0">
                <a:solidFill>
                  <a:schemeClr val="bg1"/>
                </a:solidFill>
                <a:effectLst/>
                <a:latin typeface="Abadi Extra Light" panose="020B0204020104020204" pitchFamily="34" charset="0"/>
              </a:rPr>
              <a:t>Su principal característica desde el punto de vista vitícola es su alto poder retentivo de la humedad, almacenando la lluvia caída en invierno para nutrir la cepa en los meses secos. De estructura hojosa, en los períodos lluviosos la albariza se abre como una esponja, absorbiendo gran cantidad de agua. Posteriormente, con la llegada del calor, las capas superficiales del suelo se compactan, evitando así la evapotranspiración que produce la alta luminosidad de la zona.</a:t>
            </a:r>
          </a:p>
          <a:p>
            <a:r>
              <a:rPr lang="es-ES" sz="1400" b="0" i="0" dirty="0">
                <a:solidFill>
                  <a:schemeClr val="bg1"/>
                </a:solidFill>
                <a:effectLst/>
                <a:latin typeface="Abadi Extra Light" panose="020B0204020104020204" pitchFamily="34" charset="0"/>
              </a:rPr>
              <a:t>La albariza es fácil de labrar y por su poder retentivo de la humedad permite una excelente distribución del sistema radicular, habiéndose detectado raíces en las tierras de albarizas a hasta 6 metros de profundidad y con longitudes de hasta 12 metros.</a:t>
            </a:r>
          </a:p>
          <a:p>
            <a:r>
              <a:rPr lang="es-ES" sz="1400" dirty="0">
                <a:solidFill>
                  <a:schemeClr val="bg1"/>
                </a:solidFill>
                <a:latin typeface="Abadi Extra Light" panose="020B0204020104020204" pitchFamily="34" charset="0"/>
              </a:rPr>
              <a:t>La albariza también tiene la propiedad de reflejar los rayos del sol por lo que causa una insolación indirecta del fruto facilitando así su maduración. </a:t>
            </a:r>
            <a:endParaRPr lang="es-ES" sz="1400" b="0" i="0" dirty="0">
              <a:solidFill>
                <a:schemeClr val="bg1"/>
              </a:solidFill>
              <a:effectLst/>
              <a:latin typeface="Abadi Extra Light" panose="020B0204020104020204" pitchFamily="34" charset="0"/>
            </a:endParaRPr>
          </a:p>
          <a:p>
            <a:r>
              <a:rPr lang="es-ES" sz="1400" b="0" i="0" dirty="0">
                <a:solidFill>
                  <a:schemeClr val="bg1"/>
                </a:solidFill>
                <a:effectLst/>
                <a:latin typeface="Abadi Extra Light" panose="020B0204020104020204" pitchFamily="34" charset="0"/>
              </a:rPr>
              <a:t>Existen en el Marco otras variedades de tierras también destinadas a la producción de Vinos de Jerez, aunque en porcentajes menores, llamadas "barros" y "arenas". Los primeros predominan en las zonas bajas de las colinas y en las vaguadas. Las arenas por su parte, son típicas de las zonas costeras.</a:t>
            </a:r>
          </a:p>
        </p:txBody>
      </p:sp>
      <p:pic>
        <p:nvPicPr>
          <p:cNvPr id="1026" name="Picture 2" descr="La tierra albariza: El autentico pilar del Marco de Jerez">
            <a:extLst>
              <a:ext uri="{FF2B5EF4-FFF2-40B4-BE49-F238E27FC236}">
                <a16:creationId xmlns:a16="http://schemas.microsoft.com/office/drawing/2014/main" id="{CA90EABD-66D4-4206-B68F-0333AA22FB8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1023" r="26446"/>
          <a:stretch/>
        </p:blipFill>
        <p:spPr bwMode="auto">
          <a:xfrm>
            <a:off x="7525166" y="10"/>
            <a:ext cx="466683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3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FAF0F-5DC5-4C1D-A23B-253CED8BCBF9}"/>
              </a:ext>
            </a:extLst>
          </p:cNvPr>
          <p:cNvSpPr>
            <a:spLocks noGrp="1"/>
          </p:cNvSpPr>
          <p:nvPr>
            <p:ph type="title"/>
          </p:nvPr>
        </p:nvSpPr>
        <p:spPr>
          <a:xfrm>
            <a:off x="3987702" y="-94039"/>
            <a:ext cx="4019107" cy="1361347"/>
          </a:xfrm>
        </p:spPr>
        <p:txBody>
          <a:bodyPr vert="horz" lIns="91440" tIns="45720" rIns="91440" bIns="45720" rtlCol="0" anchor="b">
            <a:normAutofit/>
          </a:bodyPr>
          <a:lstStyle/>
          <a:p>
            <a:pPr algn="ctr"/>
            <a:r>
              <a:rPr lang="en-US" sz="3200" kern="1200" dirty="0" err="1">
                <a:solidFill>
                  <a:schemeClr val="bg1">
                    <a:alpha val="60000"/>
                  </a:schemeClr>
                </a:solidFill>
                <a:latin typeface="Matura MT Script Capitals" panose="03020802060602070202" pitchFamily="66" charset="0"/>
              </a:rPr>
              <a:t>Viticultura</a:t>
            </a:r>
            <a:r>
              <a:rPr lang="en-US" sz="3200" kern="1200" dirty="0">
                <a:solidFill>
                  <a:schemeClr val="bg1">
                    <a:alpha val="60000"/>
                  </a:schemeClr>
                </a:solidFill>
                <a:latin typeface="Matura MT Script Capitals" panose="03020802060602070202" pitchFamily="66" charset="0"/>
              </a:rPr>
              <a:t> </a:t>
            </a:r>
          </a:p>
        </p:txBody>
      </p:sp>
      <p:pic>
        <p:nvPicPr>
          <p:cNvPr id="6" name="Content Placeholder 5" descr="A picture containing outdoor, day&#10;&#10;Description automatically generated">
            <a:extLst>
              <a:ext uri="{FF2B5EF4-FFF2-40B4-BE49-F238E27FC236}">
                <a16:creationId xmlns:a16="http://schemas.microsoft.com/office/drawing/2014/main" id="{C4730527-5DEB-47E8-A98B-0B30C11ADD6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265" r="25530"/>
          <a:stretch/>
        </p:blipFill>
        <p:spPr>
          <a:xfrm>
            <a:off x="680483" y="685795"/>
            <a:ext cx="2931299" cy="5486400"/>
          </a:xfrm>
          <a:prstGeom prst="rect">
            <a:avLst/>
          </a:prstGeom>
        </p:spPr>
      </p:pic>
      <p:sp>
        <p:nvSpPr>
          <p:cNvPr id="3" name="Content Placeholder 2">
            <a:extLst>
              <a:ext uri="{FF2B5EF4-FFF2-40B4-BE49-F238E27FC236}">
                <a16:creationId xmlns:a16="http://schemas.microsoft.com/office/drawing/2014/main" id="{278B46B6-AE51-4ECA-A424-34B989260792}"/>
              </a:ext>
            </a:extLst>
          </p:cNvPr>
          <p:cNvSpPr>
            <a:spLocks noGrp="1"/>
          </p:cNvSpPr>
          <p:nvPr>
            <p:ph sz="half" idx="1"/>
          </p:nvPr>
        </p:nvSpPr>
        <p:spPr>
          <a:xfrm>
            <a:off x="3987702" y="1361347"/>
            <a:ext cx="4472507" cy="4788891"/>
          </a:xfrm>
        </p:spPr>
        <p:txBody>
          <a:bodyPr vert="horz" lIns="91440" tIns="45720" rIns="91440" bIns="45720" rtlCol="0" anchor="t">
            <a:normAutofit fontScale="92500" lnSpcReduction="10000"/>
          </a:bodyPr>
          <a:lstStyle/>
          <a:p>
            <a:r>
              <a:rPr lang="es-ES" sz="1200" b="0" i="0" dirty="0">
                <a:solidFill>
                  <a:schemeClr val="bg1"/>
                </a:solidFill>
                <a:effectLst/>
                <a:latin typeface="Abadi Extra Light" panose="020B0204020104020204" pitchFamily="34" charset="0"/>
              </a:rPr>
              <a:t>Las filas de cepas de viñedos o "liños" se plantan con una orientación norte-sur, al objeto de permitir la insolación máxima durante todo el día, si bien es necesario también considerar las inclinaciones del terreno. En un viñedo del Marco Jerez la densidad suele oscilar entre las 3.600 y las 4.200 cepas por hectárea.</a:t>
            </a:r>
          </a:p>
          <a:p>
            <a:r>
              <a:rPr lang="es-ES" sz="1200" b="0" i="0" dirty="0">
                <a:solidFill>
                  <a:schemeClr val="bg1"/>
                </a:solidFill>
                <a:effectLst/>
                <a:latin typeface="Abadi Extra Light" panose="020B0204020104020204" pitchFamily="34" charset="0"/>
              </a:rPr>
              <a:t>Tradicionalmente los viticultores jerezanos dividen la zona de producción en "pagos", considerándose como tales a cada pequeña zona de viñas, con tierra y meso climas homogéneos, y delimitadas por accidentes topográficos. Algunos pagos famosos son los de Carrascal, </a:t>
            </a:r>
            <a:r>
              <a:rPr lang="es-ES" sz="1200" b="0" i="0" dirty="0" err="1">
                <a:solidFill>
                  <a:schemeClr val="bg1"/>
                </a:solidFill>
                <a:effectLst/>
                <a:latin typeface="Abadi Extra Light" panose="020B0204020104020204" pitchFamily="34" charset="0"/>
              </a:rPr>
              <a:t>Macharnudo</a:t>
            </a:r>
            <a:r>
              <a:rPr lang="es-ES" sz="1200" b="0" i="0" dirty="0">
                <a:solidFill>
                  <a:schemeClr val="bg1"/>
                </a:solidFill>
                <a:effectLst/>
                <a:latin typeface="Abadi Extra Light" panose="020B0204020104020204" pitchFamily="34" charset="0"/>
              </a:rPr>
              <a:t>, Añina, </a:t>
            </a:r>
            <a:r>
              <a:rPr lang="es-ES" sz="1200" b="0" i="0" dirty="0" err="1">
                <a:solidFill>
                  <a:schemeClr val="bg1"/>
                </a:solidFill>
                <a:effectLst/>
                <a:latin typeface="Abadi Extra Light" panose="020B0204020104020204" pitchFamily="34" charset="0"/>
              </a:rPr>
              <a:t>Balbaína</a:t>
            </a:r>
            <a:r>
              <a:rPr lang="es-ES" sz="1200" b="0" i="0" dirty="0">
                <a:solidFill>
                  <a:schemeClr val="bg1"/>
                </a:solidFill>
                <a:effectLst/>
                <a:latin typeface="Abadi Extra Light" panose="020B0204020104020204" pitchFamily="34" charset="0"/>
              </a:rPr>
              <a:t>... El Consejo Regulador ha definido un mapa oficial con más de 70 pagos en todo el Marco.</a:t>
            </a:r>
          </a:p>
          <a:p>
            <a:r>
              <a:rPr lang="es-ES" sz="1200" b="0" i="0" dirty="0">
                <a:solidFill>
                  <a:schemeClr val="bg1"/>
                </a:solidFill>
                <a:effectLst/>
                <a:latin typeface="Abadi Extra Light" panose="020B0204020104020204" pitchFamily="34" charset="0"/>
              </a:rPr>
              <a:t>En Jerez, prevalece la poda denominada de "vara y pulgar" o jerezana, tradicional y específica de esta Denominación, consistente en formar, a partir del tronco de la cepa, dos brazos o "brocadas". Sobre esos brazos se dejan alternativamente cada año una vara de al menos 8 yemas y un pulgar de 1 </a:t>
            </a:r>
            <a:r>
              <a:rPr lang="es-ES" sz="1200" b="0" i="0" dirty="0" err="1">
                <a:solidFill>
                  <a:schemeClr val="bg1"/>
                </a:solidFill>
                <a:effectLst/>
                <a:latin typeface="Abadi Extra Light" panose="020B0204020104020204" pitchFamily="34" charset="0"/>
              </a:rPr>
              <a:t>ó</a:t>
            </a:r>
            <a:r>
              <a:rPr lang="es-ES" sz="1200" b="0" i="0" dirty="0">
                <a:solidFill>
                  <a:schemeClr val="bg1"/>
                </a:solidFill>
                <a:effectLst/>
                <a:latin typeface="Abadi Extra Light" panose="020B0204020104020204" pitchFamily="34" charset="0"/>
              </a:rPr>
              <a:t> 2 yemas. En la vara se obtiene la cosecha de la campaña, mientras que el pulgar da un brote que será la vara del año siguiente. En la poda anual de la vara que ha dado el fruto, se reserva un pulgar para el año siguiente. Cada brazo dará, pues, una campaña la vara y en la siguiente el pulgar, y así sucesivamente, alternándose los dos.</a:t>
            </a:r>
          </a:p>
          <a:p>
            <a:r>
              <a:rPr lang="es-ES" sz="1200" dirty="0">
                <a:solidFill>
                  <a:schemeClr val="bg1"/>
                </a:solidFill>
                <a:latin typeface="Abadi Extra Light" panose="020B0204020104020204" pitchFamily="34" charset="0"/>
              </a:rPr>
              <a:t>Con el advenimiento de nuevas tecnologías y la mecanización de los cultivos, los agricultores se están moviendo a podas tipo Guyot y Cordon Royat doble. </a:t>
            </a:r>
          </a:p>
          <a:p>
            <a:r>
              <a:rPr lang="es-ES" sz="1200" b="0" i="0" dirty="0">
                <a:solidFill>
                  <a:schemeClr val="bg1"/>
                </a:solidFill>
                <a:effectLst/>
                <a:latin typeface="Abadi Extra Light" panose="020B0204020104020204" pitchFamily="34" charset="0"/>
              </a:rPr>
              <a:t>Para almacenar agua en invierno se lleva a cabo en los cerros de albariza una labor denominada "aserpia" o "alumbra", específica de esta zona. Se realiza después de vendimia y consiste en formar en las calles de la viña lomos o caballetes que configuran unas piletas rectangulares en las que se retiene y almacena el agua de lluvia de otoño e invierno, impidiendo que corra y se pierda por las pendientes de los cerros. A partir de la primavera se deshace esa "aserpia" y se procura dejar la superficie del suelo llana y desmenuzada, cerrando el terreno.</a:t>
            </a:r>
          </a:p>
        </p:txBody>
      </p:sp>
      <p:pic>
        <p:nvPicPr>
          <p:cNvPr id="10" name="Picture 9" descr="A picture containing outdoor, ground, sky, dry&#10;&#10;Description automatically generated">
            <a:extLst>
              <a:ext uri="{FF2B5EF4-FFF2-40B4-BE49-F238E27FC236}">
                <a16:creationId xmlns:a16="http://schemas.microsoft.com/office/drawing/2014/main" id="{7E2BC5BD-7490-415C-A11C-5D74E6A5185E}"/>
              </a:ext>
            </a:extLst>
          </p:cNvPr>
          <p:cNvPicPr>
            <a:picLocks noChangeAspect="1"/>
          </p:cNvPicPr>
          <p:nvPr/>
        </p:nvPicPr>
        <p:blipFill rotWithShape="1">
          <a:blip r:embed="rId3">
            <a:extLst>
              <a:ext uri="{28A0092B-C50C-407E-A947-70E740481C1C}">
                <a14:useLocalDpi xmlns:a14="http://schemas.microsoft.com/office/drawing/2010/main" val="0"/>
              </a:ext>
            </a:extLst>
          </a:blip>
          <a:srcRect l="21369" r="8023"/>
          <a:stretch/>
        </p:blipFill>
        <p:spPr>
          <a:xfrm>
            <a:off x="8606117" y="685805"/>
            <a:ext cx="2905400" cy="5486399"/>
          </a:xfrm>
          <a:prstGeom prst="rect">
            <a:avLst/>
          </a:prstGeom>
        </p:spPr>
      </p:pic>
    </p:spTree>
    <p:extLst>
      <p:ext uri="{BB962C8B-B14F-4D97-AF65-F5344CB8AC3E}">
        <p14:creationId xmlns:p14="http://schemas.microsoft.com/office/powerpoint/2010/main" val="19590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FA01810-F3D5-4431-B028-E29CD58FEB5E}"/>
              </a:ext>
            </a:extLst>
          </p:cNvPr>
          <p:cNvSpPr>
            <a:spLocks noGrp="1"/>
          </p:cNvSpPr>
          <p:nvPr>
            <p:ph type="title"/>
          </p:nvPr>
        </p:nvSpPr>
        <p:spPr>
          <a:xfrm>
            <a:off x="1265274" y="1063256"/>
            <a:ext cx="5624624" cy="1097210"/>
          </a:xfrm>
        </p:spPr>
        <p:txBody>
          <a:bodyPr vert="horz" lIns="91440" tIns="45720" rIns="91440" bIns="45720" rtlCol="0" anchor="b">
            <a:normAutofit/>
          </a:bodyPr>
          <a:lstStyle/>
          <a:p>
            <a:pPr algn="ctr"/>
            <a:r>
              <a:rPr lang="en-US" sz="3200" dirty="0">
                <a:solidFill>
                  <a:schemeClr val="bg1">
                    <a:alpha val="60000"/>
                  </a:schemeClr>
                </a:solidFill>
                <a:latin typeface="Matura MT Script Capitals" panose="03020802060602070202" pitchFamily="66" charset="0"/>
              </a:rPr>
              <a:t>Palomino </a:t>
            </a:r>
          </a:p>
        </p:txBody>
      </p:sp>
      <p:sp>
        <p:nvSpPr>
          <p:cNvPr id="8" name="Content Placeholder 7">
            <a:extLst>
              <a:ext uri="{FF2B5EF4-FFF2-40B4-BE49-F238E27FC236}">
                <a16:creationId xmlns:a16="http://schemas.microsoft.com/office/drawing/2014/main" id="{68EC6695-6069-4E5A-930C-103F35364CBE}"/>
              </a:ext>
            </a:extLst>
          </p:cNvPr>
          <p:cNvSpPr>
            <a:spLocks noGrp="1"/>
          </p:cNvSpPr>
          <p:nvPr>
            <p:ph sz="half" idx="1"/>
          </p:nvPr>
        </p:nvSpPr>
        <p:spPr>
          <a:xfrm>
            <a:off x="1335801" y="2447337"/>
            <a:ext cx="5475266" cy="3156022"/>
          </a:xfrm>
        </p:spPr>
        <p:txBody>
          <a:bodyPr vert="horz" lIns="91440" tIns="45720" rIns="91440" bIns="45720" rtlCol="0" anchor="t">
            <a:normAutofit lnSpcReduction="10000"/>
          </a:bodyPr>
          <a:lstStyle/>
          <a:p>
            <a:r>
              <a:rPr lang="es-ES" sz="2000" dirty="0">
                <a:solidFill>
                  <a:schemeClr val="bg1"/>
                </a:solidFill>
                <a:latin typeface="Abadi Extra Light" panose="020B0204020104020204" pitchFamily="34" charset="0"/>
              </a:rPr>
              <a:t>Uva blanca de piel fina y frágil con abundante pruina.</a:t>
            </a:r>
          </a:p>
          <a:p>
            <a:r>
              <a:rPr lang="es-ES" sz="2000" dirty="0">
                <a:solidFill>
                  <a:schemeClr val="bg1"/>
                </a:solidFill>
                <a:latin typeface="Abadi Extra Light" panose="020B0204020104020204" pitchFamily="34" charset="0"/>
              </a:rPr>
              <a:t>Pulpa blanda, jugosa y bastante afrutada. </a:t>
            </a:r>
          </a:p>
          <a:p>
            <a:r>
              <a:rPr lang="es-ES" sz="2000" dirty="0">
                <a:solidFill>
                  <a:schemeClr val="bg1"/>
                </a:solidFill>
                <a:latin typeface="Abadi Extra Light" panose="020B0204020104020204" pitchFamily="34" charset="0"/>
              </a:rPr>
              <a:t>Fértil y de producción elevada. </a:t>
            </a:r>
          </a:p>
          <a:p>
            <a:r>
              <a:rPr lang="es-ES" sz="2000" dirty="0">
                <a:solidFill>
                  <a:schemeClr val="bg1"/>
                </a:solidFill>
                <a:latin typeface="Abadi Extra Light" panose="020B0204020104020204" pitchFamily="34" charset="0"/>
              </a:rPr>
              <a:t>Resistente a la sequia</a:t>
            </a:r>
          </a:p>
          <a:p>
            <a:r>
              <a:rPr lang="es-ES" sz="2000" dirty="0">
                <a:solidFill>
                  <a:schemeClr val="bg1"/>
                </a:solidFill>
                <a:latin typeface="Abadi Extra Light" panose="020B0204020104020204" pitchFamily="34" charset="0"/>
              </a:rPr>
              <a:t>Muy sensible a los hongos como el mildiu o el oídio. </a:t>
            </a:r>
          </a:p>
          <a:p>
            <a:r>
              <a:rPr lang="es-ES" sz="2000" dirty="0">
                <a:solidFill>
                  <a:schemeClr val="bg1"/>
                </a:solidFill>
                <a:latin typeface="Abadi Extra Light" panose="020B0204020104020204" pitchFamily="34" charset="0"/>
              </a:rPr>
              <a:t>Produce mostos de gradación media, débil acidez y colores pálidos. </a:t>
            </a:r>
          </a:p>
        </p:txBody>
      </p:sp>
      <p:pic>
        <p:nvPicPr>
          <p:cNvPr id="2050" name="Picture 2" descr="Cepas Blancas Palomino - La Bevanda di Viviana">
            <a:extLst>
              <a:ext uri="{FF2B5EF4-FFF2-40B4-BE49-F238E27FC236}">
                <a16:creationId xmlns:a16="http://schemas.microsoft.com/office/drawing/2014/main" id="{24FBAC88-FC80-42A3-8393-DB1EE3D70BE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529" r="31181"/>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0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33E0EBB7-3EDF-4FFC-906D-3BCD31A72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ground, outdoor, plant, tree&#10;&#10;Description automatically generated">
            <a:extLst>
              <a:ext uri="{FF2B5EF4-FFF2-40B4-BE49-F238E27FC236}">
                <a16:creationId xmlns:a16="http://schemas.microsoft.com/office/drawing/2014/main" id="{185C894D-8EB1-4FA5-8DBC-735D31242B1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862" r="27057" b="-1"/>
          <a:stretch/>
        </p:blipFill>
        <p:spPr>
          <a:xfrm>
            <a:off x="20" y="10"/>
            <a:ext cx="5422526" cy="6857991"/>
          </a:xfrm>
          <a:prstGeom prst="rect">
            <a:avLst/>
          </a:prstGeom>
        </p:spPr>
      </p:pic>
      <p:sp>
        <p:nvSpPr>
          <p:cNvPr id="23" name="Rectangle 19">
            <a:extLst>
              <a:ext uri="{FF2B5EF4-FFF2-40B4-BE49-F238E27FC236}">
                <a16:creationId xmlns:a16="http://schemas.microsoft.com/office/drawing/2014/main" id="{F25F397F-5BF8-43B6-8679-E2C8E2ABF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7413" y="685800"/>
            <a:ext cx="5363530" cy="5486399"/>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C6012-7342-4224-B07E-6E983DA71387}"/>
              </a:ext>
            </a:extLst>
          </p:cNvPr>
          <p:cNvSpPr>
            <a:spLocks noGrp="1"/>
          </p:cNvSpPr>
          <p:nvPr>
            <p:ph type="title"/>
          </p:nvPr>
        </p:nvSpPr>
        <p:spPr>
          <a:xfrm>
            <a:off x="6639636" y="1108134"/>
            <a:ext cx="4217486" cy="887819"/>
          </a:xfrm>
        </p:spPr>
        <p:txBody>
          <a:bodyPr vert="horz" lIns="91440" tIns="45720" rIns="91440" bIns="45720" rtlCol="0" anchor="b">
            <a:normAutofit/>
          </a:bodyPr>
          <a:lstStyle/>
          <a:p>
            <a:pPr algn="ctr"/>
            <a:r>
              <a:rPr lang="en-US" sz="3600" dirty="0">
                <a:solidFill>
                  <a:schemeClr val="bg1">
                    <a:alpha val="50000"/>
                  </a:schemeClr>
                </a:solidFill>
                <a:latin typeface="Matura MT Script Capitals" panose="03020802060602070202" pitchFamily="66" charset="0"/>
              </a:rPr>
              <a:t>Pedro </a:t>
            </a:r>
            <a:r>
              <a:rPr lang="en-US" sz="3200" dirty="0" err="1">
                <a:solidFill>
                  <a:schemeClr val="bg1">
                    <a:alpha val="50000"/>
                  </a:schemeClr>
                </a:solidFill>
                <a:latin typeface="Matura MT Script Capitals" panose="03020802060602070202" pitchFamily="66" charset="0"/>
              </a:rPr>
              <a:t>Ximénez</a:t>
            </a:r>
            <a:r>
              <a:rPr lang="en-US" sz="3600" dirty="0">
                <a:solidFill>
                  <a:schemeClr val="bg1">
                    <a:alpha val="50000"/>
                  </a:schemeClr>
                </a:solidFill>
                <a:latin typeface="Matura MT Script Capitals" panose="03020802060602070202" pitchFamily="66" charset="0"/>
              </a:rPr>
              <a:t> </a:t>
            </a:r>
          </a:p>
        </p:txBody>
      </p:sp>
      <p:sp>
        <p:nvSpPr>
          <p:cNvPr id="3" name="Content Placeholder 2">
            <a:extLst>
              <a:ext uri="{FF2B5EF4-FFF2-40B4-BE49-F238E27FC236}">
                <a16:creationId xmlns:a16="http://schemas.microsoft.com/office/drawing/2014/main" id="{1BE08F45-E75E-42F1-A609-D635C0B1BD18}"/>
              </a:ext>
            </a:extLst>
          </p:cNvPr>
          <p:cNvSpPr>
            <a:spLocks noGrp="1"/>
          </p:cNvSpPr>
          <p:nvPr>
            <p:ph sz="half" idx="1"/>
          </p:nvPr>
        </p:nvSpPr>
        <p:spPr>
          <a:xfrm>
            <a:off x="6721522" y="2388522"/>
            <a:ext cx="4135600" cy="3361344"/>
          </a:xfrm>
        </p:spPr>
        <p:txBody>
          <a:bodyPr vert="horz" lIns="91440" tIns="45720" rIns="91440" bIns="45720" rtlCol="0" anchor="t">
            <a:normAutofit/>
          </a:bodyPr>
          <a:lstStyle/>
          <a:p>
            <a:pPr algn="ctr"/>
            <a:r>
              <a:rPr lang="en-US" sz="2000" dirty="0" err="1">
                <a:solidFill>
                  <a:schemeClr val="bg1"/>
                </a:solidFill>
                <a:latin typeface="Abadi Extra Light" panose="020B0204020104020204" pitchFamily="34" charset="0"/>
              </a:rPr>
              <a:t>Variedad</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blanca</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muy</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productiva</a:t>
            </a:r>
            <a:r>
              <a:rPr lang="en-US" sz="2000" dirty="0">
                <a:solidFill>
                  <a:schemeClr val="bg1"/>
                </a:solidFill>
                <a:latin typeface="Abadi Extra Light" panose="020B0204020104020204" pitchFamily="34" charset="0"/>
              </a:rPr>
              <a:t> y </a:t>
            </a:r>
            <a:r>
              <a:rPr lang="en-US" sz="2000" dirty="0" err="1">
                <a:solidFill>
                  <a:schemeClr val="bg1"/>
                </a:solidFill>
                <a:latin typeface="Abadi Extra Light" panose="020B0204020104020204" pitchFamily="34" charset="0"/>
              </a:rPr>
              <a:t>resistente</a:t>
            </a:r>
            <a:r>
              <a:rPr lang="en-US" sz="2000" dirty="0">
                <a:solidFill>
                  <a:schemeClr val="bg1"/>
                </a:solidFill>
                <a:latin typeface="Abadi Extra Light" panose="020B0204020104020204" pitchFamily="34" charset="0"/>
              </a:rPr>
              <a:t> al </a:t>
            </a:r>
            <a:r>
              <a:rPr lang="en-US" sz="2000" dirty="0" err="1">
                <a:solidFill>
                  <a:schemeClr val="bg1"/>
                </a:solidFill>
                <a:latin typeface="Abadi Extra Light" panose="020B0204020104020204" pitchFamily="34" charset="0"/>
              </a:rPr>
              <a:t>calor</a:t>
            </a:r>
            <a:r>
              <a:rPr lang="en-US" sz="2000" dirty="0">
                <a:solidFill>
                  <a:schemeClr val="bg1"/>
                </a:solidFill>
                <a:latin typeface="Abadi Extra Light" panose="020B0204020104020204" pitchFamily="34" charset="0"/>
              </a:rPr>
              <a:t> y al </a:t>
            </a:r>
            <a:r>
              <a:rPr lang="en-US" sz="2000" dirty="0" err="1">
                <a:solidFill>
                  <a:schemeClr val="bg1"/>
                </a:solidFill>
                <a:latin typeface="Abadi Extra Light" panose="020B0204020104020204" pitchFamily="34" charset="0"/>
              </a:rPr>
              <a:t>viento</a:t>
            </a:r>
            <a:r>
              <a:rPr lang="en-US" sz="2000" dirty="0">
                <a:solidFill>
                  <a:schemeClr val="bg1"/>
                </a:solidFill>
                <a:latin typeface="Abadi Extra Light" panose="020B0204020104020204" pitchFamily="34" charset="0"/>
              </a:rPr>
              <a:t>. </a:t>
            </a:r>
          </a:p>
          <a:p>
            <a:pPr algn="ctr"/>
            <a:r>
              <a:rPr lang="en-US" sz="2000" dirty="0">
                <a:solidFill>
                  <a:schemeClr val="bg1"/>
                </a:solidFill>
                <a:latin typeface="Abadi Extra Light" panose="020B0204020104020204" pitchFamily="34" charset="0"/>
              </a:rPr>
              <a:t>Sensible a los </a:t>
            </a:r>
            <a:r>
              <a:rPr lang="en-US" sz="2000" dirty="0" err="1">
                <a:solidFill>
                  <a:schemeClr val="bg1"/>
                </a:solidFill>
                <a:latin typeface="Abadi Extra Light" panose="020B0204020104020204" pitchFamily="34" charset="0"/>
              </a:rPr>
              <a:t>hongos</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producidos</a:t>
            </a:r>
            <a:r>
              <a:rPr lang="en-US" sz="2000" dirty="0">
                <a:solidFill>
                  <a:schemeClr val="bg1"/>
                </a:solidFill>
                <a:latin typeface="Abadi Extra Light" panose="020B0204020104020204" pitchFamily="34" charset="0"/>
              </a:rPr>
              <a:t> por el </a:t>
            </a:r>
            <a:r>
              <a:rPr lang="en-US" sz="2000" dirty="0" err="1">
                <a:solidFill>
                  <a:schemeClr val="bg1"/>
                </a:solidFill>
                <a:latin typeface="Abadi Extra Light" panose="020B0204020104020204" pitchFamily="34" charset="0"/>
              </a:rPr>
              <a:t>exceso</a:t>
            </a:r>
            <a:r>
              <a:rPr lang="en-US" sz="2000" dirty="0">
                <a:solidFill>
                  <a:schemeClr val="bg1"/>
                </a:solidFill>
                <a:latin typeface="Abadi Extra Light" panose="020B0204020104020204" pitchFamily="34" charset="0"/>
              </a:rPr>
              <a:t> de </a:t>
            </a:r>
            <a:r>
              <a:rPr lang="en-US" sz="2000" dirty="0" err="1">
                <a:solidFill>
                  <a:schemeClr val="bg1"/>
                </a:solidFill>
                <a:latin typeface="Abadi Extra Light" panose="020B0204020104020204" pitchFamily="34" charset="0"/>
              </a:rPr>
              <a:t>humedad</a:t>
            </a:r>
            <a:r>
              <a:rPr lang="en-US" sz="2000" dirty="0">
                <a:solidFill>
                  <a:schemeClr val="bg1"/>
                </a:solidFill>
                <a:latin typeface="Abadi Extra Light" panose="020B0204020104020204" pitchFamily="34" charset="0"/>
              </a:rPr>
              <a:t>. </a:t>
            </a:r>
          </a:p>
          <a:p>
            <a:pPr algn="ctr"/>
            <a:r>
              <a:rPr lang="en-US" sz="2000" dirty="0">
                <a:solidFill>
                  <a:schemeClr val="bg1"/>
                </a:solidFill>
                <a:latin typeface="Abadi Extra Light" panose="020B0204020104020204" pitchFamily="34" charset="0"/>
              </a:rPr>
              <a:t>De </a:t>
            </a:r>
            <a:r>
              <a:rPr lang="en-US" sz="2000" dirty="0" err="1">
                <a:solidFill>
                  <a:schemeClr val="bg1"/>
                </a:solidFill>
                <a:latin typeface="Abadi Extra Light" panose="020B0204020104020204" pitchFamily="34" charset="0"/>
              </a:rPr>
              <a:t>hollejo</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grueso</a:t>
            </a:r>
            <a:r>
              <a:rPr lang="en-US" sz="2000" dirty="0">
                <a:solidFill>
                  <a:schemeClr val="bg1"/>
                </a:solidFill>
                <a:latin typeface="Abadi Extra Light" panose="020B0204020104020204" pitchFamily="34" charset="0"/>
              </a:rPr>
              <a:t> y </a:t>
            </a:r>
            <a:r>
              <a:rPr lang="en-US" sz="2000" dirty="0" err="1">
                <a:solidFill>
                  <a:schemeClr val="bg1"/>
                </a:solidFill>
                <a:latin typeface="Abadi Extra Light" panose="020B0204020104020204" pitchFamily="34" charset="0"/>
              </a:rPr>
              <a:t>poca</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pruina</a:t>
            </a:r>
            <a:r>
              <a:rPr lang="en-US" sz="2000" dirty="0">
                <a:solidFill>
                  <a:schemeClr val="bg1"/>
                </a:solidFill>
                <a:latin typeface="Abadi Extra Light" panose="020B0204020104020204" pitchFamily="34" charset="0"/>
              </a:rPr>
              <a:t>. </a:t>
            </a:r>
          </a:p>
          <a:p>
            <a:pPr algn="ctr"/>
            <a:r>
              <a:rPr lang="en-US" sz="2000" dirty="0">
                <a:solidFill>
                  <a:schemeClr val="bg1"/>
                </a:solidFill>
                <a:latin typeface="Abadi Extra Light" panose="020B0204020104020204" pitchFamily="34" charset="0"/>
              </a:rPr>
              <a:t>Produce </a:t>
            </a:r>
            <a:r>
              <a:rPr lang="en-US" sz="2000" dirty="0" err="1">
                <a:solidFill>
                  <a:schemeClr val="bg1"/>
                </a:solidFill>
                <a:latin typeface="Abadi Extra Light" panose="020B0204020104020204" pitchFamily="34" charset="0"/>
              </a:rPr>
              <a:t>mostos</a:t>
            </a:r>
            <a:r>
              <a:rPr lang="en-US" sz="2000" dirty="0">
                <a:solidFill>
                  <a:schemeClr val="bg1"/>
                </a:solidFill>
                <a:latin typeface="Abadi Extra Light" panose="020B0204020104020204" pitchFamily="34" charset="0"/>
              </a:rPr>
              <a:t> con </a:t>
            </a:r>
            <a:r>
              <a:rPr lang="en-US" sz="2000" dirty="0" err="1">
                <a:solidFill>
                  <a:schemeClr val="bg1"/>
                </a:solidFill>
                <a:latin typeface="Abadi Extra Light" panose="020B0204020104020204" pitchFamily="34" charset="0"/>
              </a:rPr>
              <a:t>buen</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nivel</a:t>
            </a:r>
            <a:r>
              <a:rPr lang="en-US" sz="2000" dirty="0">
                <a:solidFill>
                  <a:schemeClr val="bg1"/>
                </a:solidFill>
                <a:latin typeface="Abadi Extra Light" panose="020B0204020104020204" pitchFamily="34" charset="0"/>
              </a:rPr>
              <a:t> de </a:t>
            </a:r>
            <a:r>
              <a:rPr lang="en-US" sz="2000" dirty="0" err="1">
                <a:solidFill>
                  <a:schemeClr val="bg1"/>
                </a:solidFill>
                <a:latin typeface="Abadi Extra Light" panose="020B0204020104020204" pitchFamily="34" charset="0"/>
              </a:rPr>
              <a:t>azúcar</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sobre</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todo</a:t>
            </a:r>
            <a:r>
              <a:rPr lang="en-US" sz="2000" dirty="0">
                <a:solidFill>
                  <a:schemeClr val="bg1"/>
                </a:solidFill>
                <a:latin typeface="Abadi Extra Light" panose="020B0204020104020204" pitchFamily="34" charset="0"/>
              </a:rPr>
              <a:t> </a:t>
            </a:r>
            <a:r>
              <a:rPr lang="en-US" sz="2000" dirty="0" err="1">
                <a:solidFill>
                  <a:schemeClr val="bg1"/>
                </a:solidFill>
                <a:latin typeface="Abadi Extra Light" panose="020B0204020104020204" pitchFamily="34" charset="0"/>
              </a:rPr>
              <a:t>si</a:t>
            </a:r>
            <a:r>
              <a:rPr lang="en-US" sz="2000" dirty="0">
                <a:solidFill>
                  <a:schemeClr val="bg1"/>
                </a:solidFill>
                <a:latin typeface="Abadi Extra Light" panose="020B0204020104020204" pitchFamily="34" charset="0"/>
              </a:rPr>
              <a:t> se </a:t>
            </a:r>
            <a:r>
              <a:rPr lang="en-US" sz="2000" dirty="0" err="1">
                <a:solidFill>
                  <a:schemeClr val="bg1"/>
                </a:solidFill>
                <a:latin typeface="Abadi Extra Light" panose="020B0204020104020204" pitchFamily="34" charset="0"/>
              </a:rPr>
              <a:t>pasifican</a:t>
            </a:r>
            <a:r>
              <a:rPr lang="en-US" sz="2000" dirty="0">
                <a:solidFill>
                  <a:schemeClr val="bg1"/>
                </a:solidFill>
                <a:latin typeface="Abadi Extra Light" panose="020B0204020104020204" pitchFamily="34" charset="0"/>
              </a:rPr>
              <a:t> o “</a:t>
            </a:r>
            <a:r>
              <a:rPr lang="en-US" sz="2000" dirty="0" err="1">
                <a:solidFill>
                  <a:schemeClr val="bg1"/>
                </a:solidFill>
                <a:latin typeface="Abadi Extra Light" panose="020B0204020104020204" pitchFamily="34" charset="0"/>
              </a:rPr>
              <a:t>asolean</a:t>
            </a:r>
            <a:r>
              <a:rPr lang="en-US" sz="2000" dirty="0">
                <a:solidFill>
                  <a:schemeClr val="bg1"/>
                </a:solidFill>
                <a:latin typeface="Abadi Extra Light" panose="020B0204020104020204" pitchFamily="34" charset="0"/>
              </a:rPr>
              <a:t>”. </a:t>
            </a:r>
          </a:p>
          <a:p>
            <a:pPr algn="ctr"/>
            <a:endParaRPr lang="en-US" sz="2000" dirty="0">
              <a:solidFill>
                <a:schemeClr val="bg1"/>
              </a:solidFill>
            </a:endParaRPr>
          </a:p>
        </p:txBody>
      </p:sp>
    </p:spTree>
    <p:extLst>
      <p:ext uri="{BB962C8B-B14F-4D97-AF65-F5344CB8AC3E}">
        <p14:creationId xmlns:p14="http://schemas.microsoft.com/office/powerpoint/2010/main" val="2946680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1586</TotalTime>
  <Words>5327</Words>
  <Application>Microsoft Office PowerPoint</Application>
  <PresentationFormat>Widescreen</PresentationFormat>
  <Paragraphs>126</Paragraphs>
  <Slides>32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Abadi Extra Light</vt:lpstr>
      <vt:lpstr>Arial</vt:lpstr>
      <vt:lpstr>Calibri</vt:lpstr>
      <vt:lpstr>Calibri Light</vt:lpstr>
      <vt:lpstr>Matura MT Script Capitals</vt:lpstr>
      <vt:lpstr>Office Theme</vt:lpstr>
      <vt:lpstr>Vinos Generosos de Andalucía </vt:lpstr>
      <vt:lpstr>PowerPoint Presentation</vt:lpstr>
      <vt:lpstr>PowerPoint Presentation</vt:lpstr>
      <vt:lpstr>Historia </vt:lpstr>
      <vt:lpstr>Clima</vt:lpstr>
      <vt:lpstr>Suelos </vt:lpstr>
      <vt:lpstr>Viticultura </vt:lpstr>
      <vt:lpstr>Palomino </vt:lpstr>
      <vt:lpstr>Pedro Ximénez </vt:lpstr>
      <vt:lpstr>Moscatel </vt:lpstr>
      <vt:lpstr>Crianza Biológica-Velo en Flor  </vt:lpstr>
      <vt:lpstr>Crianza Oxidativa </vt:lpstr>
      <vt:lpstr>La Bota </vt:lpstr>
      <vt:lpstr>Criaderas y Soleras </vt:lpstr>
      <vt:lpstr>Criaderas y Soleras </vt:lpstr>
      <vt:lpstr>PowerPoint Presentation</vt:lpstr>
      <vt:lpstr>Bodegas  La Magia y el Terroir  </vt:lpstr>
      <vt:lpstr>Los tipos de vinos de Jerez </vt:lpstr>
      <vt:lpstr>Vinos Generosos </vt:lpstr>
      <vt:lpstr>Fino </vt:lpstr>
      <vt:lpstr>Manzanilla </vt:lpstr>
      <vt:lpstr>Oloroso </vt:lpstr>
      <vt:lpstr>Amontillado </vt:lpstr>
      <vt:lpstr>Palo Cortado </vt:lpstr>
      <vt:lpstr>Vinos Dulces Naturales </vt:lpstr>
      <vt:lpstr>Moscatel </vt:lpstr>
      <vt:lpstr>Pedro Ximénez </vt:lpstr>
      <vt:lpstr>Vinos Generosos de Licor </vt:lpstr>
      <vt:lpstr>Pale Cream, Medium o Cream </vt:lpstr>
      <vt:lpstr>PowerPoint Presentation</vt:lpstr>
      <vt:lpstr>PowerPoint Presentation</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Vinos Generosos de Andalucía</dc:title>
  <dc:creator>Elena C. García Guerrios</dc:creator>
  <cp:lastModifiedBy>Alejandro</cp:lastModifiedBy>
  <cp:revision>14</cp:revision>
  <dcterms:created xsi:type="dcterms:W3CDTF">2021-11-26T22:04:09Z</dcterms:created>
  <dcterms:modified xsi:type="dcterms:W3CDTF">2021-11-29T20:19:52Z</dcterms:modified>
</cp:coreProperties>
</file>