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7556500" cy="10693400"/>
  <p:notesSz cx="7556500" cy="10693400"/>
  <p:defaultTextStyle>
    <a:defPPr>
      <a:defRPr lang="es-419"/>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63" autoAdjust="0"/>
    <p:restoredTop sz="94660"/>
  </p:normalViewPr>
  <p:slideViewPr>
    <p:cSldViewPr>
      <p:cViewPr>
        <p:scale>
          <a:sx n="100" d="100"/>
          <a:sy n="100" d="100"/>
        </p:scale>
        <p:origin x="768" y="-378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7" y="3314954"/>
            <a:ext cx="642302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475" y="5988304"/>
            <a:ext cx="528955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6" name="Holder 6"/>
          <p:cNvSpPr>
            <a:spLocks noGrp="1"/>
          </p:cNvSpPr>
          <p:nvPr>
            <p:ph type="sldNum" sz="quarter" idx="7"/>
          </p:nvPr>
        </p:nvSpPr>
        <p:spPr/>
        <p:txBody>
          <a:bodyPr lIns="0" tIns="0" rIns="0" bIns="0"/>
          <a:lstStyle>
            <a:lvl1pPr>
              <a:defRPr sz="1400" b="0" i="0">
                <a:solidFill>
                  <a:schemeClr val="tx1"/>
                </a:solidFill>
                <a:latin typeface="Tahoma"/>
                <a:cs typeface="Tahoma"/>
              </a:defRPr>
            </a:lvl1pPr>
          </a:lstStyle>
          <a:p>
            <a:pPr marL="25400">
              <a:lnSpc>
                <a:spcPts val="1540"/>
              </a:lnSpc>
            </a:pPr>
            <a:fld id="{81D60167-4931-47E6-BA6A-407CBD079E47}" type="slidenum">
              <a:rPr spc="-5" dirty="0"/>
              <a:t>‹#›</a:t>
            </a:fld>
            <a:endParaRPr spc="-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6" name="Holder 6"/>
          <p:cNvSpPr>
            <a:spLocks noGrp="1"/>
          </p:cNvSpPr>
          <p:nvPr>
            <p:ph type="sldNum" sz="quarter" idx="7"/>
          </p:nvPr>
        </p:nvSpPr>
        <p:spPr/>
        <p:txBody>
          <a:bodyPr lIns="0" tIns="0" rIns="0" bIns="0"/>
          <a:lstStyle>
            <a:lvl1pPr>
              <a:defRPr sz="1400" b="0" i="0">
                <a:solidFill>
                  <a:schemeClr val="tx1"/>
                </a:solidFill>
                <a:latin typeface="Tahoma"/>
                <a:cs typeface="Tahoma"/>
              </a:defRPr>
            </a:lvl1pPr>
          </a:lstStyle>
          <a:p>
            <a:pPr marL="25400">
              <a:lnSpc>
                <a:spcPts val="1540"/>
              </a:lnSpc>
            </a:pPr>
            <a:fld id="{81D60167-4931-47E6-BA6A-407CBD079E47}" type="slidenum">
              <a:rPr spc="-5" dirty="0"/>
              <a:t>‹#›</a:t>
            </a:fld>
            <a:endParaRPr spc="-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7825" y="2459482"/>
            <a:ext cx="3287077"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9482"/>
            <a:ext cx="3287077"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7" name="Holder 7"/>
          <p:cNvSpPr>
            <a:spLocks noGrp="1"/>
          </p:cNvSpPr>
          <p:nvPr>
            <p:ph type="sldNum" sz="quarter" idx="7"/>
          </p:nvPr>
        </p:nvSpPr>
        <p:spPr/>
        <p:txBody>
          <a:bodyPr lIns="0" tIns="0" rIns="0" bIns="0"/>
          <a:lstStyle>
            <a:lvl1pPr>
              <a:defRPr sz="1400" b="0" i="0">
                <a:solidFill>
                  <a:schemeClr val="tx1"/>
                </a:solidFill>
                <a:latin typeface="Tahoma"/>
                <a:cs typeface="Tahoma"/>
              </a:defRPr>
            </a:lvl1pPr>
          </a:lstStyle>
          <a:p>
            <a:pPr marL="25400">
              <a:lnSpc>
                <a:spcPts val="1540"/>
              </a:lnSpc>
            </a:pPr>
            <a:fld id="{81D60167-4931-47E6-BA6A-407CBD079E47}" type="slidenum">
              <a:rPr spc="-5" dirty="0"/>
              <a:t>‹#›</a:t>
            </a:fld>
            <a:endParaRPr spc="-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5" name="Holder 5"/>
          <p:cNvSpPr>
            <a:spLocks noGrp="1"/>
          </p:cNvSpPr>
          <p:nvPr>
            <p:ph type="sldNum" sz="quarter" idx="7"/>
          </p:nvPr>
        </p:nvSpPr>
        <p:spPr/>
        <p:txBody>
          <a:bodyPr lIns="0" tIns="0" rIns="0" bIns="0"/>
          <a:lstStyle>
            <a:lvl1pPr>
              <a:defRPr sz="1400" b="0" i="0">
                <a:solidFill>
                  <a:schemeClr val="tx1"/>
                </a:solidFill>
                <a:latin typeface="Tahoma"/>
                <a:cs typeface="Tahoma"/>
              </a:defRPr>
            </a:lvl1pPr>
          </a:lstStyle>
          <a:p>
            <a:pPr marL="25400">
              <a:lnSpc>
                <a:spcPts val="1540"/>
              </a:lnSpc>
            </a:pPr>
            <a:fld id="{81D60167-4931-47E6-BA6A-407CBD079E47}" type="slidenum">
              <a:rPr spc="-5" dirty="0"/>
              <a:t>‹#›</a:t>
            </a:fld>
            <a:endParaRPr spc="-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4" name="Holder 4"/>
          <p:cNvSpPr>
            <a:spLocks noGrp="1"/>
          </p:cNvSpPr>
          <p:nvPr>
            <p:ph type="sldNum" sz="quarter" idx="7"/>
          </p:nvPr>
        </p:nvSpPr>
        <p:spPr/>
        <p:txBody>
          <a:bodyPr lIns="0" tIns="0" rIns="0" bIns="0"/>
          <a:lstStyle>
            <a:lvl1pPr>
              <a:defRPr sz="1400" b="0" i="0">
                <a:solidFill>
                  <a:schemeClr val="tx1"/>
                </a:solidFill>
                <a:latin typeface="Tahoma"/>
                <a:cs typeface="Tahoma"/>
              </a:defRPr>
            </a:lvl1pPr>
          </a:lstStyle>
          <a:p>
            <a:pPr marL="25400">
              <a:lnSpc>
                <a:spcPts val="1540"/>
              </a:lnSpc>
            </a:pPr>
            <a:fld id="{81D60167-4931-47E6-BA6A-407CBD079E47}" type="slidenum">
              <a:rPr spc="-5" dirty="0"/>
              <a:t>‹#›</a:t>
            </a:fld>
            <a:endParaRPr spc="-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7825" y="427736"/>
            <a:ext cx="680085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7825" y="2459482"/>
            <a:ext cx="680085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69210" y="9944862"/>
            <a:ext cx="2418080"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7825" y="9944862"/>
            <a:ext cx="173799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6" name="Holder 6"/>
          <p:cNvSpPr>
            <a:spLocks noGrp="1"/>
          </p:cNvSpPr>
          <p:nvPr>
            <p:ph type="sldNum" sz="quarter" idx="7"/>
          </p:nvPr>
        </p:nvSpPr>
        <p:spPr>
          <a:xfrm>
            <a:off x="6260336" y="10038741"/>
            <a:ext cx="245109" cy="203200"/>
          </a:xfrm>
          <a:prstGeom prst="rect">
            <a:avLst/>
          </a:prstGeom>
        </p:spPr>
        <p:txBody>
          <a:bodyPr wrap="square" lIns="0" tIns="0" rIns="0" bIns="0">
            <a:spAutoFit/>
          </a:bodyPr>
          <a:lstStyle>
            <a:lvl1pPr>
              <a:defRPr sz="1400" b="0" i="0">
                <a:solidFill>
                  <a:schemeClr val="tx1"/>
                </a:solidFill>
                <a:latin typeface="Tahoma"/>
                <a:cs typeface="Tahoma"/>
              </a:defRPr>
            </a:lvl1pPr>
          </a:lstStyle>
          <a:p>
            <a:pPr marL="25400">
              <a:lnSpc>
                <a:spcPts val="1540"/>
              </a:lnSpc>
            </a:pPr>
            <a:fld id="{81D60167-4931-47E6-BA6A-407CBD079E47}" type="slidenum">
              <a:rPr spc="-5" dirty="0"/>
              <a:t>‹#›</a:t>
            </a:fld>
            <a:endParaRPr spc="-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99844" y="3464814"/>
            <a:ext cx="4124325" cy="3209925"/>
          </a:xfrm>
          <a:custGeom>
            <a:avLst/>
            <a:gdLst/>
            <a:ahLst/>
            <a:cxnLst/>
            <a:rect l="l" t="t" r="r" b="b"/>
            <a:pathLst>
              <a:path w="4124325" h="3209925">
                <a:moveTo>
                  <a:pt x="0" y="3209543"/>
                </a:moveTo>
                <a:lnTo>
                  <a:pt x="4123944" y="3209543"/>
                </a:lnTo>
                <a:lnTo>
                  <a:pt x="4123944" y="0"/>
                </a:lnTo>
                <a:lnTo>
                  <a:pt x="0" y="0"/>
                </a:lnTo>
                <a:lnTo>
                  <a:pt x="0" y="3209543"/>
                </a:lnTo>
                <a:close/>
              </a:path>
            </a:pathLst>
          </a:custGeom>
          <a:solidFill>
            <a:srgbClr val="808080"/>
          </a:solidFill>
        </p:spPr>
        <p:txBody>
          <a:bodyPr wrap="square" lIns="0" tIns="0" rIns="0" bIns="0" rtlCol="0"/>
          <a:lstStyle/>
          <a:p>
            <a:endParaRPr/>
          </a:p>
        </p:txBody>
      </p:sp>
      <p:sp>
        <p:nvSpPr>
          <p:cNvPr id="3" name="object 3"/>
          <p:cNvSpPr/>
          <p:nvPr/>
        </p:nvSpPr>
        <p:spPr>
          <a:xfrm>
            <a:off x="1880615" y="3545585"/>
            <a:ext cx="4114800" cy="3200400"/>
          </a:xfrm>
          <a:custGeom>
            <a:avLst/>
            <a:gdLst/>
            <a:ahLst/>
            <a:cxnLst/>
            <a:rect l="l" t="t" r="r" b="b"/>
            <a:pathLst>
              <a:path w="4114800" h="3200400">
                <a:moveTo>
                  <a:pt x="4114800" y="0"/>
                </a:moveTo>
                <a:lnTo>
                  <a:pt x="0" y="0"/>
                </a:lnTo>
                <a:lnTo>
                  <a:pt x="0" y="3200400"/>
                </a:lnTo>
                <a:lnTo>
                  <a:pt x="4114800" y="3200400"/>
                </a:lnTo>
                <a:lnTo>
                  <a:pt x="4114800" y="0"/>
                </a:lnTo>
                <a:close/>
              </a:path>
            </a:pathLst>
          </a:custGeom>
          <a:solidFill>
            <a:srgbClr val="FFFFFF"/>
          </a:solidFill>
        </p:spPr>
        <p:txBody>
          <a:bodyPr wrap="square" lIns="0" tIns="0" rIns="0" bIns="0" rtlCol="0"/>
          <a:lstStyle/>
          <a:p>
            <a:endParaRPr/>
          </a:p>
        </p:txBody>
      </p:sp>
      <p:sp>
        <p:nvSpPr>
          <p:cNvPr id="4" name="object 4"/>
          <p:cNvSpPr txBox="1"/>
          <p:nvPr/>
        </p:nvSpPr>
        <p:spPr>
          <a:xfrm>
            <a:off x="1880615" y="3545585"/>
            <a:ext cx="4114800" cy="3323987"/>
          </a:xfrm>
          <a:prstGeom prst="rect">
            <a:avLst/>
          </a:prstGeom>
          <a:solidFill>
            <a:srgbClr val="FFFFFF"/>
          </a:solidFill>
          <a:ln w="9144">
            <a:solidFill>
              <a:srgbClr val="000000"/>
            </a:solidFill>
          </a:ln>
        </p:spPr>
        <p:txBody>
          <a:bodyPr vert="horz" wrap="square" lIns="0" tIns="0" rIns="0" bIns="0" rtlCol="0">
            <a:spAutoFit/>
          </a:bodyPr>
          <a:lstStyle/>
          <a:p>
            <a:pPr>
              <a:lnSpc>
                <a:spcPct val="100000"/>
              </a:lnSpc>
            </a:pPr>
            <a:endParaRPr sz="2200" dirty="0">
              <a:latin typeface="Times New Roman"/>
              <a:cs typeface="Times New Roman"/>
            </a:endParaRPr>
          </a:p>
          <a:p>
            <a:pPr>
              <a:lnSpc>
                <a:spcPct val="100000"/>
              </a:lnSpc>
              <a:spcBef>
                <a:spcPts val="35"/>
              </a:spcBef>
            </a:pPr>
            <a:endParaRPr sz="2700" dirty="0">
              <a:latin typeface="Times New Roman"/>
              <a:cs typeface="Times New Roman"/>
            </a:endParaRPr>
          </a:p>
          <a:p>
            <a:pPr algn="ctr">
              <a:lnSpc>
                <a:spcPct val="100000"/>
              </a:lnSpc>
            </a:pPr>
            <a:r>
              <a:rPr lang="en-US" sz="2200" spc="-5" dirty="0">
                <a:latin typeface="Tahoma"/>
                <a:cs typeface="Tahoma"/>
              </a:rPr>
              <a:t>TEMA: </a:t>
            </a:r>
          </a:p>
          <a:p>
            <a:pPr algn="ctr">
              <a:lnSpc>
                <a:spcPct val="100000"/>
              </a:lnSpc>
            </a:pPr>
            <a:endParaRPr lang="en-US" sz="2200" spc="-5" dirty="0">
              <a:latin typeface="Tahoma"/>
              <a:cs typeface="Tahoma"/>
            </a:endParaRPr>
          </a:p>
          <a:p>
            <a:pPr algn="ctr">
              <a:lnSpc>
                <a:spcPct val="100000"/>
              </a:lnSpc>
            </a:pPr>
            <a:endParaRPr sz="2200" dirty="0">
              <a:latin typeface="Tahoma"/>
              <a:cs typeface="Tahoma"/>
            </a:endParaRPr>
          </a:p>
          <a:p>
            <a:pPr>
              <a:lnSpc>
                <a:spcPct val="100000"/>
              </a:lnSpc>
              <a:spcBef>
                <a:spcPts val="30"/>
              </a:spcBef>
            </a:pPr>
            <a:endParaRPr sz="2300" dirty="0">
              <a:latin typeface="Times New Roman"/>
              <a:cs typeface="Times New Roman"/>
            </a:endParaRPr>
          </a:p>
          <a:p>
            <a:pPr marL="284480" marR="277495" indent="635" algn="ctr">
              <a:lnSpc>
                <a:spcPct val="100000"/>
              </a:lnSpc>
              <a:tabLst>
                <a:tab pos="2070100" algn="l"/>
                <a:tab pos="2519680" algn="l"/>
              </a:tabLst>
            </a:pPr>
            <a:r>
              <a:rPr lang="en-US" sz="2600" spc="-5" dirty="0">
                <a:latin typeface="Tahoma"/>
                <a:cs typeface="Tahoma"/>
              </a:rPr>
              <a:t>PRODUCCION DEL VINO </a:t>
            </a:r>
          </a:p>
          <a:p>
            <a:pPr marL="284480" marR="277495" indent="635" algn="ctr">
              <a:lnSpc>
                <a:spcPct val="100000"/>
              </a:lnSpc>
              <a:tabLst>
                <a:tab pos="2070100" algn="l"/>
                <a:tab pos="2519680" algn="l"/>
              </a:tabLst>
            </a:pPr>
            <a:r>
              <a:rPr sz="2600" spc="-5" dirty="0">
                <a:latin typeface="Tahoma"/>
                <a:cs typeface="Tahoma"/>
              </a:rPr>
              <a:t>ENOLOGÍA</a:t>
            </a:r>
            <a:r>
              <a:rPr sz="2600" dirty="0">
                <a:latin typeface="Tahoma"/>
                <a:cs typeface="Tahoma"/>
              </a:rPr>
              <a:t>	</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a:t>
            </a:fld>
            <a:endParaRPr spc="-5" dirty="0"/>
          </a:p>
        </p:txBody>
      </p:sp>
      <p:pic>
        <p:nvPicPr>
          <p:cNvPr id="6" name="Picture 5"/>
          <p:cNvPicPr>
            <a:picLocks noChangeAspect="1"/>
          </p:cNvPicPr>
          <p:nvPr/>
        </p:nvPicPr>
        <p:blipFill>
          <a:blip r:embed="rId2"/>
          <a:stretch>
            <a:fillRect/>
          </a:stretch>
        </p:blipFill>
        <p:spPr>
          <a:xfrm>
            <a:off x="3068378" y="393700"/>
            <a:ext cx="1587255" cy="23749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10</a:t>
            </a:fld>
            <a:endParaRPr spc="-5" dirty="0"/>
          </a:p>
        </p:txBody>
      </p:sp>
      <p:sp>
        <p:nvSpPr>
          <p:cNvPr id="2" name="object 2"/>
          <p:cNvSpPr txBox="1"/>
          <p:nvPr/>
        </p:nvSpPr>
        <p:spPr>
          <a:xfrm>
            <a:off x="1067815" y="1318510"/>
            <a:ext cx="5427345" cy="3077210"/>
          </a:xfrm>
          <a:prstGeom prst="rect">
            <a:avLst/>
          </a:prstGeom>
        </p:spPr>
        <p:txBody>
          <a:bodyPr vert="horz" wrap="square" lIns="0" tIns="0" rIns="0" bIns="0" rtlCol="0">
            <a:spAutoFit/>
          </a:bodyPr>
          <a:lstStyle/>
          <a:p>
            <a:pPr marL="462915">
              <a:lnSpc>
                <a:spcPct val="100000"/>
              </a:lnSpc>
              <a:tabLst>
                <a:tab pos="911225" algn="l"/>
              </a:tabLst>
            </a:pPr>
            <a:r>
              <a:rPr sz="1100" spc="-5" dirty="0">
                <a:latin typeface="Tahoma"/>
                <a:cs typeface="Tahoma"/>
              </a:rPr>
              <a:t>-	</a:t>
            </a:r>
            <a:r>
              <a:rPr sz="1150" i="1" u="sng" spc="-25" dirty="0">
                <a:latin typeface="Tahoma"/>
                <a:cs typeface="Tahoma"/>
              </a:rPr>
              <a:t>Vino tinto</a:t>
            </a:r>
            <a:r>
              <a:rPr sz="1150" i="1" u="sng" spc="-85" dirty="0">
                <a:latin typeface="Tahoma"/>
                <a:cs typeface="Tahoma"/>
              </a:rPr>
              <a:t> </a:t>
            </a:r>
            <a:r>
              <a:rPr sz="1150" i="1" u="sng" spc="-25" dirty="0">
                <a:latin typeface="Tahoma"/>
                <a:cs typeface="Tahoma"/>
              </a:rPr>
              <a:t>joven:</a:t>
            </a:r>
            <a:endParaRPr sz="1150">
              <a:latin typeface="Tahoma"/>
              <a:cs typeface="Tahoma"/>
            </a:endParaRPr>
          </a:p>
          <a:p>
            <a:pPr marL="462915" marR="1471295">
              <a:lnSpc>
                <a:spcPts val="1930"/>
              </a:lnSpc>
              <a:spcBef>
                <a:spcPts val="150"/>
              </a:spcBef>
            </a:pPr>
            <a:r>
              <a:rPr sz="1100" spc="-5" dirty="0">
                <a:latin typeface="Tahoma"/>
                <a:cs typeface="Tahoma"/>
              </a:rPr>
              <a:t>De esta uva tinta ya podemos obtener más rendimiento:  65%-70% de</a:t>
            </a:r>
            <a:r>
              <a:rPr sz="1100" spc="-25" dirty="0">
                <a:latin typeface="Tahoma"/>
                <a:cs typeface="Tahoma"/>
              </a:rPr>
              <a:t> </a:t>
            </a:r>
            <a:r>
              <a:rPr sz="1100" spc="-5" dirty="0">
                <a:latin typeface="Tahoma"/>
                <a:cs typeface="Tahoma"/>
              </a:rPr>
              <a:t>primeras.</a:t>
            </a:r>
            <a:endParaRPr sz="1100">
              <a:latin typeface="Tahoma"/>
              <a:cs typeface="Tahoma"/>
            </a:endParaRPr>
          </a:p>
          <a:p>
            <a:pPr marL="12700" marR="5080" indent="450215" algn="just">
              <a:lnSpc>
                <a:spcPct val="100000"/>
              </a:lnSpc>
              <a:spcBef>
                <a:spcPts val="445"/>
              </a:spcBef>
            </a:pPr>
            <a:r>
              <a:rPr sz="1100" spc="-5" dirty="0">
                <a:latin typeface="Tahoma"/>
                <a:cs typeface="Tahoma"/>
              </a:rPr>
              <a:t>10-15% </a:t>
            </a:r>
            <a:r>
              <a:rPr sz="1100" dirty="0">
                <a:latin typeface="Tahoma"/>
                <a:cs typeface="Tahoma"/>
              </a:rPr>
              <a:t>de </a:t>
            </a:r>
            <a:r>
              <a:rPr sz="1100" spc="-5" dirty="0">
                <a:latin typeface="Tahoma"/>
                <a:cs typeface="Tahoma"/>
              </a:rPr>
              <a:t>segundas. Pues el jugo que queda debajo de </a:t>
            </a:r>
            <a:r>
              <a:rPr sz="1100" dirty="0">
                <a:latin typeface="Tahoma"/>
                <a:cs typeface="Tahoma"/>
              </a:rPr>
              <a:t>la </a:t>
            </a:r>
            <a:r>
              <a:rPr sz="1100" spc="-5" dirty="0">
                <a:latin typeface="Tahoma"/>
                <a:cs typeface="Tahoma"/>
              </a:rPr>
              <a:t>piel, después </a:t>
            </a:r>
            <a:r>
              <a:rPr sz="1100" spc="-10" dirty="0">
                <a:latin typeface="Tahoma"/>
                <a:cs typeface="Tahoma"/>
              </a:rPr>
              <a:t>del  </a:t>
            </a:r>
            <a:r>
              <a:rPr sz="1100" spc="-5" dirty="0">
                <a:latin typeface="Tahoma"/>
                <a:cs typeface="Tahoma"/>
              </a:rPr>
              <a:t>primer </a:t>
            </a:r>
            <a:r>
              <a:rPr sz="1100" dirty="0">
                <a:latin typeface="Tahoma"/>
                <a:cs typeface="Tahoma"/>
              </a:rPr>
              <a:t>prensado </a:t>
            </a:r>
            <a:r>
              <a:rPr sz="1100" spc="-5" dirty="0">
                <a:latin typeface="Tahoma"/>
                <a:cs typeface="Tahoma"/>
              </a:rPr>
              <a:t>es </a:t>
            </a:r>
            <a:r>
              <a:rPr sz="1100" dirty="0">
                <a:latin typeface="Tahoma"/>
                <a:cs typeface="Tahoma"/>
              </a:rPr>
              <a:t>muy aromático </a:t>
            </a:r>
            <a:r>
              <a:rPr sz="1100" spc="-5" dirty="0">
                <a:latin typeface="Tahoma"/>
                <a:cs typeface="Tahoma"/>
              </a:rPr>
              <a:t>y puede aprovecharse. </a:t>
            </a:r>
            <a:r>
              <a:rPr sz="1100" dirty="0">
                <a:latin typeface="Tahoma"/>
                <a:cs typeface="Tahoma"/>
              </a:rPr>
              <a:t>(y aún </a:t>
            </a:r>
            <a:r>
              <a:rPr sz="1100" spc="-5" dirty="0">
                <a:latin typeface="Tahoma"/>
                <a:cs typeface="Tahoma"/>
              </a:rPr>
              <a:t>más si se ha  elaborado por </a:t>
            </a:r>
            <a:r>
              <a:rPr sz="1100" dirty="0">
                <a:latin typeface="Tahoma"/>
                <a:cs typeface="Tahoma"/>
              </a:rPr>
              <a:t>maceración</a:t>
            </a:r>
            <a:r>
              <a:rPr sz="1100" spc="5" dirty="0">
                <a:latin typeface="Tahoma"/>
                <a:cs typeface="Tahoma"/>
              </a:rPr>
              <a:t> </a:t>
            </a:r>
            <a:r>
              <a:rPr sz="1100" spc="-5" dirty="0">
                <a:latin typeface="Tahoma"/>
                <a:cs typeface="Tahoma"/>
              </a:rPr>
              <a:t>carbónica).</a:t>
            </a:r>
            <a:endParaRPr sz="1100">
              <a:latin typeface="Tahoma"/>
              <a:cs typeface="Tahoma"/>
            </a:endParaRPr>
          </a:p>
          <a:p>
            <a:pPr marL="911860" indent="-448945">
              <a:lnSpc>
                <a:spcPct val="100000"/>
              </a:lnSpc>
              <a:spcBef>
                <a:spcPts val="560"/>
              </a:spcBef>
              <a:buSzPct val="95652"/>
              <a:buFont typeface="Tahoma"/>
              <a:buChar char="-"/>
              <a:tabLst>
                <a:tab pos="911860" algn="l"/>
              </a:tabLst>
            </a:pPr>
            <a:r>
              <a:rPr sz="1150" i="1" u="sng" spc="-25" dirty="0">
                <a:latin typeface="Tahoma"/>
                <a:cs typeface="Tahoma"/>
              </a:rPr>
              <a:t>Vino </a:t>
            </a:r>
            <a:r>
              <a:rPr sz="1150" i="1" u="sng" spc="-30" dirty="0">
                <a:latin typeface="Tahoma"/>
                <a:cs typeface="Tahoma"/>
              </a:rPr>
              <a:t>para</a:t>
            </a:r>
            <a:r>
              <a:rPr sz="1150" i="1" u="sng" spc="-70" dirty="0">
                <a:latin typeface="Tahoma"/>
                <a:cs typeface="Tahoma"/>
              </a:rPr>
              <a:t> </a:t>
            </a:r>
            <a:r>
              <a:rPr sz="1150" i="1" u="sng" spc="-25" dirty="0">
                <a:latin typeface="Tahoma"/>
                <a:cs typeface="Tahoma"/>
              </a:rPr>
              <a:t>crianza:</a:t>
            </a:r>
            <a:endParaRPr sz="1150">
              <a:latin typeface="Tahoma"/>
              <a:cs typeface="Tahoma"/>
            </a:endParaRPr>
          </a:p>
          <a:p>
            <a:pPr marL="12700" marR="6350" indent="450215" algn="just">
              <a:lnSpc>
                <a:spcPct val="100000"/>
              </a:lnSpc>
              <a:spcBef>
                <a:spcPts val="595"/>
              </a:spcBef>
            </a:pPr>
            <a:r>
              <a:rPr sz="1100" spc="-5" dirty="0">
                <a:latin typeface="Tahoma"/>
                <a:cs typeface="Tahoma"/>
              </a:rPr>
              <a:t>Este vino debe prensarse como el anterior ya </a:t>
            </a:r>
            <a:r>
              <a:rPr sz="1100" dirty="0">
                <a:latin typeface="Tahoma"/>
                <a:cs typeface="Tahoma"/>
              </a:rPr>
              <a:t>que </a:t>
            </a:r>
            <a:r>
              <a:rPr sz="1100" spc="-5" dirty="0">
                <a:latin typeface="Tahoma"/>
                <a:cs typeface="Tahoma"/>
              </a:rPr>
              <a:t>el jugo del primer prensado  es aromático y tiene boca. Los rendimientos son parecidos a los</a:t>
            </a:r>
            <a:r>
              <a:rPr sz="1100" spc="70" dirty="0">
                <a:latin typeface="Tahoma"/>
                <a:cs typeface="Tahoma"/>
              </a:rPr>
              <a:t> </a:t>
            </a:r>
            <a:r>
              <a:rPr sz="1100" spc="-5" dirty="0">
                <a:latin typeface="Tahoma"/>
                <a:cs typeface="Tahoma"/>
              </a:rPr>
              <a:t>anteriores.</a:t>
            </a:r>
            <a:endParaRPr sz="1100">
              <a:latin typeface="Tahoma"/>
              <a:cs typeface="Tahoma"/>
            </a:endParaRPr>
          </a:p>
          <a:p>
            <a:pPr marL="911860" indent="-448945">
              <a:lnSpc>
                <a:spcPct val="100000"/>
              </a:lnSpc>
              <a:spcBef>
                <a:spcPts val="605"/>
              </a:spcBef>
              <a:buChar char="-"/>
              <a:tabLst>
                <a:tab pos="911860" algn="l"/>
              </a:tabLst>
            </a:pPr>
            <a:r>
              <a:rPr sz="1100" u="sng" spc="-5" dirty="0">
                <a:latin typeface="Tahoma"/>
                <a:cs typeface="Tahoma"/>
              </a:rPr>
              <a:t>Vino para</a:t>
            </a:r>
            <a:r>
              <a:rPr sz="1100" u="sng" spc="-25" dirty="0">
                <a:latin typeface="Tahoma"/>
                <a:cs typeface="Tahoma"/>
              </a:rPr>
              <a:t> </a:t>
            </a:r>
            <a:r>
              <a:rPr sz="1100" u="sng" spc="-5" dirty="0">
                <a:latin typeface="Tahoma"/>
                <a:cs typeface="Tahoma"/>
              </a:rPr>
              <a:t>reserva:</a:t>
            </a:r>
            <a:endParaRPr sz="1100">
              <a:latin typeface="Tahoma"/>
              <a:cs typeface="Tahoma"/>
            </a:endParaRPr>
          </a:p>
          <a:p>
            <a:pPr marL="12700" marR="5080" indent="450215" algn="just">
              <a:lnSpc>
                <a:spcPct val="100600"/>
              </a:lnSpc>
              <a:spcBef>
                <a:spcPts val="605"/>
              </a:spcBef>
            </a:pPr>
            <a:r>
              <a:rPr sz="1100" spc="-5" dirty="0">
                <a:latin typeface="Tahoma"/>
                <a:cs typeface="Tahoma"/>
              </a:rPr>
              <a:t>Aquí nos encontramos en otra situación. La larga maceración ha permitido que  los componentes de la hipodermis se hayan diluido en el vino, por lo tanto se debe  dejar escurrir obteniendo un 65%, el 15% </a:t>
            </a:r>
            <a:r>
              <a:rPr sz="1100" spc="-10" dirty="0">
                <a:latin typeface="Tahoma"/>
                <a:cs typeface="Tahoma"/>
              </a:rPr>
              <a:t>restante </a:t>
            </a:r>
            <a:r>
              <a:rPr sz="1100" spc="-5" dirty="0">
                <a:latin typeface="Tahoma"/>
                <a:cs typeface="Tahoma"/>
              </a:rPr>
              <a:t>tiene pocas cualidades. A </a:t>
            </a:r>
            <a:r>
              <a:rPr sz="1100" spc="-10" dirty="0">
                <a:latin typeface="Tahoma"/>
                <a:cs typeface="Tahoma"/>
              </a:rPr>
              <a:t>veces  </a:t>
            </a:r>
            <a:r>
              <a:rPr sz="1100" spc="-5" dirty="0">
                <a:latin typeface="Tahoma"/>
                <a:cs typeface="Tahoma"/>
              </a:rPr>
              <a:t>puede aprovecharse un 5% pero </a:t>
            </a:r>
            <a:r>
              <a:rPr sz="1100" spc="-10" dirty="0">
                <a:latin typeface="Tahoma"/>
                <a:cs typeface="Tahoma"/>
              </a:rPr>
              <a:t>siempre </a:t>
            </a:r>
            <a:r>
              <a:rPr sz="1100" spc="-5" dirty="0">
                <a:latin typeface="Tahoma"/>
                <a:cs typeface="Tahoma"/>
              </a:rPr>
              <a:t>se debe analizar y degustar antes </a:t>
            </a:r>
            <a:r>
              <a:rPr sz="1100" dirty="0">
                <a:latin typeface="Tahoma"/>
                <a:cs typeface="Tahoma"/>
              </a:rPr>
              <a:t>de </a:t>
            </a:r>
            <a:r>
              <a:rPr sz="1100" spc="-10" dirty="0">
                <a:latin typeface="Tahoma"/>
                <a:cs typeface="Tahoma"/>
              </a:rPr>
              <a:t>tomar  </a:t>
            </a:r>
            <a:r>
              <a:rPr sz="1100" spc="-5" dirty="0">
                <a:latin typeface="Tahoma"/>
                <a:cs typeface="Tahoma"/>
              </a:rPr>
              <a:t>una</a:t>
            </a:r>
            <a:r>
              <a:rPr sz="1100" spc="-80" dirty="0">
                <a:latin typeface="Tahoma"/>
                <a:cs typeface="Tahoma"/>
              </a:rPr>
              <a:t> </a:t>
            </a:r>
            <a:r>
              <a:rPr sz="1100" spc="-5" dirty="0">
                <a:latin typeface="Tahoma"/>
                <a:cs typeface="Tahoma"/>
              </a:rPr>
              <a:t>decisión.</a:t>
            </a:r>
            <a:endParaRPr sz="1100">
              <a:latin typeface="Tahoma"/>
              <a:cs typeface="Tahoma"/>
            </a:endParaRPr>
          </a:p>
        </p:txBody>
      </p:sp>
      <p:sp>
        <p:nvSpPr>
          <p:cNvPr id="3" name="object 3"/>
          <p:cNvSpPr txBox="1"/>
          <p:nvPr/>
        </p:nvSpPr>
        <p:spPr>
          <a:xfrm>
            <a:off x="1518158" y="4724397"/>
            <a:ext cx="314960"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6.3.</a:t>
            </a:r>
            <a:endParaRPr sz="1200">
              <a:latin typeface="Tahoma"/>
              <a:cs typeface="Tahoma"/>
            </a:endParaRPr>
          </a:p>
        </p:txBody>
      </p:sp>
      <p:sp>
        <p:nvSpPr>
          <p:cNvPr id="4" name="object 4"/>
          <p:cNvSpPr txBox="1"/>
          <p:nvPr/>
        </p:nvSpPr>
        <p:spPr>
          <a:xfrm>
            <a:off x="1966910" y="4724397"/>
            <a:ext cx="2189480"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La fermentación</a:t>
            </a:r>
            <a:r>
              <a:rPr sz="1200" b="1" spc="-65" dirty="0">
                <a:latin typeface="Tahoma"/>
                <a:cs typeface="Tahoma"/>
              </a:rPr>
              <a:t> </a:t>
            </a:r>
            <a:r>
              <a:rPr sz="1200" b="1" dirty="0">
                <a:latin typeface="Tahoma"/>
                <a:cs typeface="Tahoma"/>
              </a:rPr>
              <a:t>maloláctica</a:t>
            </a:r>
            <a:endParaRPr sz="1200">
              <a:latin typeface="Tahoma"/>
              <a:cs typeface="Tahoma"/>
            </a:endParaRPr>
          </a:p>
        </p:txBody>
      </p:sp>
      <p:sp>
        <p:nvSpPr>
          <p:cNvPr id="5" name="object 5"/>
          <p:cNvSpPr txBox="1"/>
          <p:nvPr/>
        </p:nvSpPr>
        <p:spPr>
          <a:xfrm>
            <a:off x="1067816" y="5242652"/>
            <a:ext cx="5427345" cy="2185670"/>
          </a:xfrm>
          <a:prstGeom prst="rect">
            <a:avLst/>
          </a:prstGeom>
        </p:spPr>
        <p:txBody>
          <a:bodyPr vert="horz" wrap="square" lIns="0" tIns="0" rIns="0" bIns="0" rtlCol="0">
            <a:spAutoFit/>
          </a:bodyPr>
          <a:lstStyle/>
          <a:p>
            <a:pPr marL="12700" marR="5080" indent="450215" algn="just">
              <a:lnSpc>
                <a:spcPct val="100699"/>
              </a:lnSpc>
            </a:pPr>
            <a:r>
              <a:rPr sz="1100" spc="-5" dirty="0">
                <a:latin typeface="Tahoma"/>
                <a:cs typeface="Tahoma"/>
              </a:rPr>
              <a:t>Al terminar </a:t>
            </a:r>
            <a:r>
              <a:rPr sz="1100" dirty="0">
                <a:latin typeface="Tahoma"/>
                <a:cs typeface="Tahoma"/>
              </a:rPr>
              <a:t>la </a:t>
            </a:r>
            <a:r>
              <a:rPr sz="1100" spc="-5" dirty="0">
                <a:latin typeface="Tahoma"/>
                <a:cs typeface="Tahoma"/>
              </a:rPr>
              <a:t>fermentación alcohólica, en el </a:t>
            </a:r>
            <a:r>
              <a:rPr sz="1100" dirty="0">
                <a:latin typeface="Tahoma"/>
                <a:cs typeface="Tahoma"/>
              </a:rPr>
              <a:t>vino </a:t>
            </a:r>
            <a:r>
              <a:rPr sz="1100" spc="-5" dirty="0">
                <a:latin typeface="Tahoma"/>
                <a:cs typeface="Tahoma"/>
              </a:rPr>
              <a:t>quedan las bacterias llamadas  lácticas </a:t>
            </a:r>
            <a:r>
              <a:rPr sz="1100" dirty="0">
                <a:latin typeface="Tahoma"/>
                <a:cs typeface="Tahoma"/>
              </a:rPr>
              <a:t>que </a:t>
            </a:r>
            <a:r>
              <a:rPr sz="1100" spc="-5" dirty="0">
                <a:latin typeface="Tahoma"/>
                <a:cs typeface="Tahoma"/>
              </a:rPr>
              <a:t>pueden fermentar el ácido málico </a:t>
            </a:r>
            <a:r>
              <a:rPr sz="1100" dirty="0">
                <a:latin typeface="Tahoma"/>
                <a:cs typeface="Tahoma"/>
              </a:rPr>
              <a:t>que </a:t>
            </a:r>
            <a:r>
              <a:rPr sz="1100" spc="-5" dirty="0">
                <a:latin typeface="Tahoma"/>
                <a:cs typeface="Tahoma"/>
              </a:rPr>
              <a:t>hay en el vino proveniente </a:t>
            </a:r>
            <a:r>
              <a:rPr sz="1100" dirty="0">
                <a:latin typeface="Tahoma"/>
                <a:cs typeface="Tahoma"/>
              </a:rPr>
              <a:t>de </a:t>
            </a:r>
            <a:r>
              <a:rPr sz="1100" spc="-5" dirty="0">
                <a:latin typeface="Tahoma"/>
                <a:cs typeface="Tahoma"/>
              </a:rPr>
              <a:t>la uva  y lo </a:t>
            </a:r>
            <a:r>
              <a:rPr sz="1100" spc="-10" dirty="0">
                <a:latin typeface="Tahoma"/>
                <a:cs typeface="Tahoma"/>
              </a:rPr>
              <a:t>convierten </a:t>
            </a:r>
            <a:r>
              <a:rPr sz="1100" spc="-5" dirty="0">
                <a:latin typeface="Tahoma"/>
                <a:cs typeface="Tahoma"/>
              </a:rPr>
              <a:t>en ácido láctico. La consecuencia de esta fermentación es una  disminución de la acidez total del </a:t>
            </a:r>
            <a:r>
              <a:rPr sz="1100" dirty="0">
                <a:latin typeface="Tahoma"/>
                <a:cs typeface="Tahoma"/>
              </a:rPr>
              <a:t>vino, </a:t>
            </a:r>
            <a:r>
              <a:rPr sz="1100" spc="-5" dirty="0">
                <a:latin typeface="Tahoma"/>
                <a:cs typeface="Tahoma"/>
              </a:rPr>
              <a:t>la eliminación total o parcial del ácido málico y  la aparición de ácido</a:t>
            </a:r>
            <a:r>
              <a:rPr sz="1100" spc="10" dirty="0">
                <a:latin typeface="Tahoma"/>
                <a:cs typeface="Tahoma"/>
              </a:rPr>
              <a:t> </a:t>
            </a:r>
            <a:r>
              <a:rPr sz="1100" spc="-5" dirty="0">
                <a:latin typeface="Tahoma"/>
                <a:cs typeface="Tahoma"/>
              </a:rPr>
              <a:t>láctico.</a:t>
            </a:r>
            <a:endParaRPr sz="1100">
              <a:latin typeface="Tahoma"/>
              <a:cs typeface="Tahoma"/>
            </a:endParaRPr>
          </a:p>
          <a:p>
            <a:pPr marL="12700" marR="6350" indent="450215" algn="just">
              <a:lnSpc>
                <a:spcPct val="100000"/>
              </a:lnSpc>
              <a:spcBef>
                <a:spcPts val="605"/>
              </a:spcBef>
            </a:pPr>
            <a:r>
              <a:rPr sz="1100" spc="-5" dirty="0">
                <a:latin typeface="Tahoma"/>
                <a:cs typeface="Tahoma"/>
              </a:rPr>
              <a:t>Esta fermentación malo-láctica, nos interesa a veces, como en el caso </a:t>
            </a:r>
            <a:r>
              <a:rPr sz="1100" dirty="0">
                <a:latin typeface="Tahoma"/>
                <a:cs typeface="Tahoma"/>
              </a:rPr>
              <a:t>de </a:t>
            </a:r>
            <a:r>
              <a:rPr sz="1100" spc="-5" dirty="0">
                <a:latin typeface="Tahoma"/>
                <a:cs typeface="Tahoma"/>
              </a:rPr>
              <a:t>los  vinos </a:t>
            </a:r>
            <a:r>
              <a:rPr sz="1100" dirty="0">
                <a:latin typeface="Tahoma"/>
                <a:cs typeface="Tahoma"/>
              </a:rPr>
              <a:t>de </a:t>
            </a:r>
            <a:r>
              <a:rPr sz="1100" spc="-5" dirty="0">
                <a:latin typeface="Tahoma"/>
                <a:cs typeface="Tahoma"/>
              </a:rPr>
              <a:t>crianza y reserva, pero en el caso </a:t>
            </a:r>
            <a:r>
              <a:rPr sz="1100" dirty="0">
                <a:latin typeface="Tahoma"/>
                <a:cs typeface="Tahoma"/>
              </a:rPr>
              <a:t>de </a:t>
            </a:r>
            <a:r>
              <a:rPr sz="1100" spc="-5" dirty="0">
                <a:latin typeface="Tahoma"/>
                <a:cs typeface="Tahoma"/>
              </a:rPr>
              <a:t>los blancos, rosados y tintos jóvenes, </a:t>
            </a:r>
            <a:r>
              <a:rPr sz="1100" spc="-10" dirty="0">
                <a:latin typeface="Tahoma"/>
                <a:cs typeface="Tahoma"/>
              </a:rPr>
              <a:t>es  mejor </a:t>
            </a:r>
            <a:r>
              <a:rPr sz="1100" dirty="0">
                <a:latin typeface="Tahoma"/>
                <a:cs typeface="Tahoma"/>
              </a:rPr>
              <a:t>que no </a:t>
            </a:r>
            <a:r>
              <a:rPr sz="1100" spc="-5" dirty="0">
                <a:latin typeface="Tahoma"/>
                <a:cs typeface="Tahoma"/>
              </a:rPr>
              <a:t>se produzca para poder mantener una acidez</a:t>
            </a:r>
            <a:r>
              <a:rPr sz="1100" spc="25" dirty="0">
                <a:latin typeface="Tahoma"/>
                <a:cs typeface="Tahoma"/>
              </a:rPr>
              <a:t> </a:t>
            </a:r>
            <a:r>
              <a:rPr sz="1100" spc="-5" dirty="0">
                <a:latin typeface="Tahoma"/>
                <a:cs typeface="Tahoma"/>
              </a:rPr>
              <a:t>adecuada.</a:t>
            </a:r>
            <a:endParaRPr sz="1100">
              <a:latin typeface="Tahoma"/>
              <a:cs typeface="Tahoma"/>
            </a:endParaRPr>
          </a:p>
          <a:p>
            <a:pPr marL="12700" marR="5715" indent="450215" algn="just">
              <a:lnSpc>
                <a:spcPct val="100600"/>
              </a:lnSpc>
              <a:spcBef>
                <a:spcPts val="605"/>
              </a:spcBef>
            </a:pPr>
            <a:r>
              <a:rPr sz="1100" spc="-5" dirty="0">
                <a:latin typeface="Tahoma"/>
                <a:cs typeface="Tahoma"/>
              </a:rPr>
              <a:t>La fermentación puede llevarse a cabo esporádicamente o provocarla mediante  siembra de bacterias (las podemos encontrar en el mercado en forma liofilizada). Si no  nos interesa, al terminar la fermentación alcohólica añadimos sulfuroso al vino, </a:t>
            </a:r>
            <a:r>
              <a:rPr sz="1100" dirty="0">
                <a:latin typeface="Tahoma"/>
                <a:cs typeface="Tahoma"/>
              </a:rPr>
              <a:t>hasta  </a:t>
            </a:r>
            <a:r>
              <a:rPr sz="1100" spc="-5" dirty="0">
                <a:latin typeface="Tahoma"/>
                <a:cs typeface="Tahoma"/>
              </a:rPr>
              <a:t>unos 70-80 mg/l y </a:t>
            </a:r>
            <a:r>
              <a:rPr sz="1100" dirty="0">
                <a:latin typeface="Tahoma"/>
                <a:cs typeface="Tahoma"/>
              </a:rPr>
              <a:t>de </a:t>
            </a:r>
            <a:r>
              <a:rPr sz="1100" spc="-5" dirty="0">
                <a:latin typeface="Tahoma"/>
                <a:cs typeface="Tahoma"/>
              </a:rPr>
              <a:t>esta forma la evitaremos.</a:t>
            </a:r>
            <a:endParaRPr sz="1100">
              <a:latin typeface="Tahoma"/>
              <a:cs typeface="Tahoma"/>
            </a:endParaRPr>
          </a:p>
        </p:txBody>
      </p:sp>
      <p:sp>
        <p:nvSpPr>
          <p:cNvPr id="6" name="object 6"/>
          <p:cNvSpPr txBox="1"/>
          <p:nvPr/>
        </p:nvSpPr>
        <p:spPr>
          <a:xfrm>
            <a:off x="1518158" y="7741153"/>
            <a:ext cx="314960"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6.4.</a:t>
            </a:r>
            <a:endParaRPr sz="1200">
              <a:latin typeface="Tahoma"/>
              <a:cs typeface="Tahoma"/>
            </a:endParaRPr>
          </a:p>
        </p:txBody>
      </p:sp>
      <p:sp>
        <p:nvSpPr>
          <p:cNvPr id="7" name="object 7"/>
          <p:cNvSpPr txBox="1"/>
          <p:nvPr/>
        </p:nvSpPr>
        <p:spPr>
          <a:xfrm>
            <a:off x="1966976" y="7741153"/>
            <a:ext cx="132143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Los</a:t>
            </a:r>
            <a:r>
              <a:rPr sz="1200" b="1" spc="-90" dirty="0">
                <a:latin typeface="Tahoma"/>
                <a:cs typeface="Tahoma"/>
              </a:rPr>
              <a:t> </a:t>
            </a:r>
            <a:r>
              <a:rPr sz="1200" b="1" dirty="0">
                <a:latin typeface="Tahoma"/>
                <a:cs typeface="Tahoma"/>
              </a:rPr>
              <a:t>tratamientos</a:t>
            </a:r>
            <a:endParaRPr sz="1200">
              <a:latin typeface="Tahoma"/>
              <a:cs typeface="Tahoma"/>
            </a:endParaRPr>
          </a:p>
        </p:txBody>
      </p:sp>
      <p:sp>
        <p:nvSpPr>
          <p:cNvPr id="8" name="object 8"/>
          <p:cNvSpPr txBox="1"/>
          <p:nvPr/>
        </p:nvSpPr>
        <p:spPr>
          <a:xfrm>
            <a:off x="1067818" y="8261601"/>
            <a:ext cx="5426710" cy="1186815"/>
          </a:xfrm>
          <a:prstGeom prst="rect">
            <a:avLst/>
          </a:prstGeom>
        </p:spPr>
        <p:txBody>
          <a:bodyPr vert="horz" wrap="square" lIns="0" tIns="0" rIns="0" bIns="0" rtlCol="0">
            <a:spAutoFit/>
          </a:bodyPr>
          <a:lstStyle/>
          <a:p>
            <a:pPr marL="462915">
              <a:lnSpc>
                <a:spcPct val="100000"/>
              </a:lnSpc>
            </a:pPr>
            <a:r>
              <a:rPr sz="1200" spc="-5" dirty="0">
                <a:latin typeface="Tahoma"/>
                <a:cs typeface="Tahoma"/>
              </a:rPr>
              <a:t>A.  </a:t>
            </a:r>
            <a:r>
              <a:rPr sz="1200" u="sng" dirty="0">
                <a:latin typeface="Tahoma"/>
                <a:cs typeface="Tahoma"/>
              </a:rPr>
              <a:t>La</a:t>
            </a:r>
            <a:r>
              <a:rPr sz="1200" u="sng" spc="110" dirty="0">
                <a:latin typeface="Tahoma"/>
                <a:cs typeface="Tahoma"/>
              </a:rPr>
              <a:t> </a:t>
            </a:r>
            <a:r>
              <a:rPr sz="1200" u="sng" spc="-5" dirty="0">
                <a:latin typeface="Tahoma"/>
                <a:cs typeface="Tahoma"/>
              </a:rPr>
              <a:t>Clarificación</a:t>
            </a:r>
            <a:endParaRPr sz="1200">
              <a:latin typeface="Tahoma"/>
              <a:cs typeface="Tahoma"/>
            </a:endParaRPr>
          </a:p>
          <a:p>
            <a:pPr marL="12700" marR="5715" indent="450215" algn="just">
              <a:lnSpc>
                <a:spcPct val="100699"/>
              </a:lnSpc>
              <a:spcBef>
                <a:spcPts val="595"/>
              </a:spcBef>
            </a:pPr>
            <a:r>
              <a:rPr sz="1100" spc="-5" dirty="0">
                <a:latin typeface="Tahoma"/>
                <a:cs typeface="Tahoma"/>
              </a:rPr>
              <a:t>Los vinos recién fermentados están turbios, tienen muchas partículas sólidas en  suspensión. Estas partículas irán sedimentándose en el fondo del tino y con </a:t>
            </a:r>
            <a:r>
              <a:rPr sz="1100" spc="-10" dirty="0">
                <a:latin typeface="Tahoma"/>
                <a:cs typeface="Tahoma"/>
              </a:rPr>
              <a:t>los  </a:t>
            </a:r>
            <a:r>
              <a:rPr sz="1100" spc="-5" dirty="0">
                <a:latin typeface="Tahoma"/>
                <a:cs typeface="Tahoma"/>
              </a:rPr>
              <a:t>descubes las vamos separando.</a:t>
            </a:r>
            <a:endParaRPr sz="1100">
              <a:latin typeface="Tahoma"/>
              <a:cs typeface="Tahoma"/>
            </a:endParaRPr>
          </a:p>
          <a:p>
            <a:pPr marL="12700" marR="5080" indent="450215" algn="just">
              <a:lnSpc>
                <a:spcPct val="100000"/>
              </a:lnSpc>
              <a:spcBef>
                <a:spcPts val="605"/>
              </a:spcBef>
            </a:pPr>
            <a:r>
              <a:rPr sz="1100" spc="-5" dirty="0">
                <a:latin typeface="Tahoma"/>
                <a:cs typeface="Tahoma"/>
              </a:rPr>
              <a:t>Pero sería muy difícil obtener vinos claros y transparentes solo por simple  decantación.</a:t>
            </a:r>
            <a:r>
              <a:rPr sz="1100" spc="210" dirty="0">
                <a:latin typeface="Tahoma"/>
                <a:cs typeface="Tahoma"/>
              </a:rPr>
              <a:t> </a:t>
            </a:r>
            <a:r>
              <a:rPr sz="1100" spc="-5" dirty="0">
                <a:latin typeface="Tahoma"/>
                <a:cs typeface="Tahoma"/>
              </a:rPr>
              <a:t>Por</a:t>
            </a:r>
            <a:r>
              <a:rPr sz="1100" spc="220" dirty="0">
                <a:latin typeface="Tahoma"/>
                <a:cs typeface="Tahoma"/>
              </a:rPr>
              <a:t> </a:t>
            </a:r>
            <a:r>
              <a:rPr sz="1100" spc="-5" dirty="0">
                <a:latin typeface="Tahoma"/>
                <a:cs typeface="Tahoma"/>
              </a:rPr>
              <a:t>este</a:t>
            </a:r>
            <a:r>
              <a:rPr sz="1100" spc="220" dirty="0">
                <a:latin typeface="Tahoma"/>
                <a:cs typeface="Tahoma"/>
              </a:rPr>
              <a:t> </a:t>
            </a:r>
            <a:r>
              <a:rPr sz="1100" spc="-5" dirty="0">
                <a:latin typeface="Tahoma"/>
                <a:cs typeface="Tahoma"/>
              </a:rPr>
              <a:t>motivo</a:t>
            </a:r>
            <a:r>
              <a:rPr sz="1100" spc="210" dirty="0">
                <a:latin typeface="Tahoma"/>
                <a:cs typeface="Tahoma"/>
              </a:rPr>
              <a:t> </a:t>
            </a:r>
            <a:r>
              <a:rPr sz="1100" spc="-5" dirty="0">
                <a:latin typeface="Tahoma"/>
                <a:cs typeface="Tahoma"/>
              </a:rPr>
              <a:t>los</a:t>
            </a:r>
            <a:r>
              <a:rPr sz="1100" spc="215" dirty="0">
                <a:latin typeface="Tahoma"/>
                <a:cs typeface="Tahoma"/>
              </a:rPr>
              <a:t> </a:t>
            </a:r>
            <a:r>
              <a:rPr sz="1100" spc="-5" dirty="0">
                <a:latin typeface="Tahoma"/>
                <a:cs typeface="Tahoma"/>
              </a:rPr>
              <a:t>tratamos</a:t>
            </a:r>
            <a:r>
              <a:rPr sz="1100" spc="215" dirty="0">
                <a:latin typeface="Tahoma"/>
                <a:cs typeface="Tahoma"/>
              </a:rPr>
              <a:t> </a:t>
            </a:r>
            <a:r>
              <a:rPr sz="1100" spc="-5" dirty="0">
                <a:latin typeface="Tahoma"/>
                <a:cs typeface="Tahoma"/>
              </a:rPr>
              <a:t>con</a:t>
            </a:r>
            <a:r>
              <a:rPr sz="1100" spc="210" dirty="0">
                <a:latin typeface="Tahoma"/>
                <a:cs typeface="Tahoma"/>
              </a:rPr>
              <a:t> </a:t>
            </a:r>
            <a:r>
              <a:rPr sz="1100" spc="-5" dirty="0">
                <a:latin typeface="Tahoma"/>
                <a:cs typeface="Tahoma"/>
              </a:rPr>
              <a:t>productos</a:t>
            </a:r>
            <a:r>
              <a:rPr sz="1100" spc="220" dirty="0">
                <a:latin typeface="Tahoma"/>
                <a:cs typeface="Tahoma"/>
              </a:rPr>
              <a:t> </a:t>
            </a:r>
            <a:r>
              <a:rPr sz="1100" spc="-5" dirty="0">
                <a:latin typeface="Tahoma"/>
                <a:cs typeface="Tahoma"/>
              </a:rPr>
              <a:t>naturales</a:t>
            </a:r>
            <a:r>
              <a:rPr sz="1100" spc="220" dirty="0">
                <a:latin typeface="Tahoma"/>
                <a:cs typeface="Tahoma"/>
              </a:rPr>
              <a:t> </a:t>
            </a:r>
            <a:r>
              <a:rPr sz="1100" spc="-5" dirty="0">
                <a:latin typeface="Tahoma"/>
                <a:cs typeface="Tahoma"/>
              </a:rPr>
              <a:t>para</a:t>
            </a:r>
            <a:r>
              <a:rPr sz="1100" spc="210" dirty="0">
                <a:latin typeface="Tahoma"/>
                <a:cs typeface="Tahoma"/>
              </a:rPr>
              <a:t> </a:t>
            </a:r>
            <a:r>
              <a:rPr sz="1100" dirty="0">
                <a:latin typeface="Tahoma"/>
                <a:cs typeface="Tahoma"/>
              </a:rPr>
              <a:t>acelerar</a:t>
            </a:r>
            <a:r>
              <a:rPr sz="1100" spc="210" dirty="0">
                <a:latin typeface="Tahoma"/>
                <a:cs typeface="Tahoma"/>
              </a:rPr>
              <a:t> </a:t>
            </a:r>
            <a:r>
              <a:rPr sz="1100" spc="-5" dirty="0">
                <a:latin typeface="Tahoma"/>
                <a:cs typeface="Tahoma"/>
              </a:rPr>
              <a:t>el</a:t>
            </a:r>
            <a:endParaRPr sz="1100">
              <a:latin typeface="Tahoma"/>
              <a:cs typeface="Tahom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11</a:t>
            </a:fld>
            <a:endParaRPr spc="-5" dirty="0"/>
          </a:p>
        </p:txBody>
      </p:sp>
      <p:sp>
        <p:nvSpPr>
          <p:cNvPr id="2" name="object 2"/>
          <p:cNvSpPr txBox="1"/>
          <p:nvPr/>
        </p:nvSpPr>
        <p:spPr>
          <a:xfrm>
            <a:off x="1067816" y="1080258"/>
            <a:ext cx="5428615" cy="7620000"/>
          </a:xfrm>
          <a:prstGeom prst="rect">
            <a:avLst/>
          </a:prstGeom>
        </p:spPr>
        <p:txBody>
          <a:bodyPr vert="horz" wrap="square" lIns="0" tIns="0" rIns="0" bIns="0" rtlCol="0">
            <a:spAutoFit/>
          </a:bodyPr>
          <a:lstStyle/>
          <a:p>
            <a:pPr marL="12700" marR="8255">
              <a:lnSpc>
                <a:spcPct val="100000"/>
              </a:lnSpc>
            </a:pPr>
            <a:r>
              <a:rPr sz="1100" spc="-5" dirty="0">
                <a:latin typeface="Tahoma"/>
                <a:cs typeface="Tahoma"/>
              </a:rPr>
              <a:t>proceso de limpieza. Estos productos llamados clarificantes son: clara de huevo,  </a:t>
            </a:r>
            <a:r>
              <a:rPr sz="1100" spc="-10" dirty="0">
                <a:latin typeface="Tahoma"/>
                <a:cs typeface="Tahoma"/>
              </a:rPr>
              <a:t>caseína </a:t>
            </a:r>
            <a:r>
              <a:rPr sz="1100" dirty="0">
                <a:latin typeface="Tahoma"/>
                <a:cs typeface="Tahoma"/>
              </a:rPr>
              <a:t>de </a:t>
            </a:r>
            <a:r>
              <a:rPr sz="1100" spc="-5" dirty="0">
                <a:latin typeface="Tahoma"/>
                <a:cs typeface="Tahoma"/>
              </a:rPr>
              <a:t>leche, bentonita (tierras de feldespatos), y</a:t>
            </a:r>
            <a:r>
              <a:rPr sz="1100" spc="60" dirty="0">
                <a:latin typeface="Tahoma"/>
                <a:cs typeface="Tahoma"/>
              </a:rPr>
              <a:t> </a:t>
            </a:r>
            <a:r>
              <a:rPr sz="1100" spc="-5" dirty="0">
                <a:latin typeface="Tahoma"/>
                <a:cs typeface="Tahoma"/>
              </a:rPr>
              <a:t>otros.</a:t>
            </a:r>
            <a:endParaRPr sz="1100">
              <a:latin typeface="Tahoma"/>
              <a:cs typeface="Tahoma"/>
            </a:endParaRPr>
          </a:p>
          <a:p>
            <a:pPr marL="12700" marR="6350" indent="450215" algn="just">
              <a:lnSpc>
                <a:spcPct val="100600"/>
              </a:lnSpc>
              <a:spcBef>
                <a:spcPts val="595"/>
              </a:spcBef>
            </a:pPr>
            <a:r>
              <a:rPr sz="1100" spc="-5" dirty="0">
                <a:latin typeface="Tahoma"/>
                <a:cs typeface="Tahoma"/>
              </a:rPr>
              <a:t>Al añardirlos al vino provocan aglutinado entre sus proteínas e iones y </a:t>
            </a:r>
            <a:r>
              <a:rPr sz="1100" dirty="0">
                <a:latin typeface="Tahoma"/>
                <a:cs typeface="Tahoma"/>
              </a:rPr>
              <a:t>las  </a:t>
            </a:r>
            <a:r>
              <a:rPr sz="1100" spc="-5" dirty="0">
                <a:latin typeface="Tahoma"/>
                <a:cs typeface="Tahoma"/>
              </a:rPr>
              <a:t>proteínas, iones y taninos </a:t>
            </a:r>
            <a:r>
              <a:rPr sz="1100" dirty="0">
                <a:latin typeface="Tahoma"/>
                <a:cs typeface="Tahoma"/>
              </a:rPr>
              <a:t>que </a:t>
            </a:r>
            <a:r>
              <a:rPr sz="1100" spc="-5" dirty="0">
                <a:latin typeface="Tahoma"/>
                <a:cs typeface="Tahoma"/>
              </a:rPr>
              <a:t>contiene el vino. Estos aglutinados pesan </a:t>
            </a:r>
            <a:r>
              <a:rPr sz="1100" dirty="0">
                <a:latin typeface="Tahoma"/>
                <a:cs typeface="Tahoma"/>
              </a:rPr>
              <a:t>más,  </a:t>
            </a:r>
            <a:r>
              <a:rPr sz="1100" spc="-5" dirty="0">
                <a:latin typeface="Tahoma"/>
                <a:cs typeface="Tahoma"/>
              </a:rPr>
              <a:t>formándose una red que al caer al fondo </a:t>
            </a:r>
            <a:r>
              <a:rPr sz="1100" spc="-10" dirty="0">
                <a:latin typeface="Tahoma"/>
                <a:cs typeface="Tahoma"/>
              </a:rPr>
              <a:t>actúa </a:t>
            </a:r>
            <a:r>
              <a:rPr sz="1100" spc="-5" dirty="0">
                <a:latin typeface="Tahoma"/>
                <a:cs typeface="Tahoma"/>
              </a:rPr>
              <a:t>como </a:t>
            </a:r>
            <a:r>
              <a:rPr sz="1100" dirty="0">
                <a:latin typeface="Tahoma"/>
                <a:cs typeface="Tahoma"/>
              </a:rPr>
              <a:t>un </a:t>
            </a:r>
            <a:r>
              <a:rPr sz="1100" spc="-5" dirty="0">
                <a:latin typeface="Tahoma"/>
                <a:cs typeface="Tahoma"/>
              </a:rPr>
              <a:t>filtro móvil arrastrando  partículas sólidas en</a:t>
            </a:r>
            <a:r>
              <a:rPr sz="1100" spc="20" dirty="0">
                <a:latin typeface="Tahoma"/>
                <a:cs typeface="Tahoma"/>
              </a:rPr>
              <a:t> </a:t>
            </a:r>
            <a:r>
              <a:rPr sz="1100" spc="-5" dirty="0">
                <a:latin typeface="Tahoma"/>
                <a:cs typeface="Tahoma"/>
              </a:rPr>
              <a:t>suspensión.</a:t>
            </a:r>
            <a:endParaRPr sz="1100">
              <a:latin typeface="Tahoma"/>
              <a:cs typeface="Tahoma"/>
            </a:endParaRPr>
          </a:p>
          <a:p>
            <a:pPr>
              <a:lnSpc>
                <a:spcPct val="100000"/>
              </a:lnSpc>
            </a:pPr>
            <a:endParaRPr sz="1100">
              <a:latin typeface="Times New Roman"/>
              <a:cs typeface="Times New Roman"/>
            </a:endParaRPr>
          </a:p>
          <a:p>
            <a:pPr>
              <a:lnSpc>
                <a:spcPct val="100000"/>
              </a:lnSpc>
              <a:spcBef>
                <a:spcPts val="10"/>
              </a:spcBef>
            </a:pPr>
            <a:endParaRPr sz="1100">
              <a:latin typeface="Times New Roman"/>
              <a:cs typeface="Times New Roman"/>
            </a:endParaRPr>
          </a:p>
          <a:p>
            <a:pPr marL="462915">
              <a:lnSpc>
                <a:spcPct val="100000"/>
              </a:lnSpc>
            </a:pPr>
            <a:r>
              <a:rPr sz="1200" spc="-5" dirty="0">
                <a:latin typeface="Tahoma"/>
                <a:cs typeface="Tahoma"/>
              </a:rPr>
              <a:t>B.  </a:t>
            </a:r>
            <a:r>
              <a:rPr sz="1200" u="sng" dirty="0">
                <a:latin typeface="Tahoma"/>
                <a:cs typeface="Tahoma"/>
              </a:rPr>
              <a:t>La</a:t>
            </a:r>
            <a:r>
              <a:rPr sz="1200" u="sng" spc="125" dirty="0">
                <a:latin typeface="Tahoma"/>
                <a:cs typeface="Tahoma"/>
              </a:rPr>
              <a:t> </a:t>
            </a:r>
            <a:r>
              <a:rPr sz="1200" u="sng" spc="-10" dirty="0">
                <a:latin typeface="Tahoma"/>
                <a:cs typeface="Tahoma"/>
              </a:rPr>
              <a:t>Filtración</a:t>
            </a:r>
            <a:endParaRPr sz="1200">
              <a:latin typeface="Tahoma"/>
              <a:cs typeface="Tahoma"/>
            </a:endParaRPr>
          </a:p>
          <a:p>
            <a:pPr marL="12700" marR="6350" indent="450215" algn="just">
              <a:lnSpc>
                <a:spcPct val="100600"/>
              </a:lnSpc>
              <a:spcBef>
                <a:spcPts val="595"/>
              </a:spcBef>
            </a:pPr>
            <a:r>
              <a:rPr sz="1200" dirty="0">
                <a:latin typeface="Tahoma"/>
                <a:cs typeface="Tahoma"/>
              </a:rPr>
              <a:t>Si </a:t>
            </a:r>
            <a:r>
              <a:rPr sz="1200" spc="-5" dirty="0">
                <a:latin typeface="Tahoma"/>
                <a:cs typeface="Tahoma"/>
              </a:rPr>
              <a:t>los clarificantes actúan como si fueran filtros móviles </a:t>
            </a:r>
            <a:r>
              <a:rPr sz="1200" dirty="0">
                <a:latin typeface="Tahoma"/>
                <a:cs typeface="Tahoma"/>
              </a:rPr>
              <a:t>cuando </a:t>
            </a:r>
            <a:r>
              <a:rPr sz="1200" spc="-5" dirty="0">
                <a:latin typeface="Tahoma"/>
                <a:cs typeface="Tahoma"/>
              </a:rPr>
              <a:t>el </a:t>
            </a:r>
            <a:r>
              <a:rPr sz="1200" dirty="0">
                <a:latin typeface="Tahoma"/>
                <a:cs typeface="Tahoma"/>
              </a:rPr>
              <a:t>vino  </a:t>
            </a:r>
            <a:r>
              <a:rPr sz="1200" spc="-5" dirty="0">
                <a:latin typeface="Tahoma"/>
                <a:cs typeface="Tahoma"/>
              </a:rPr>
              <a:t>está quieto, cuando utilizamos filtros convencionales –mallas más </a:t>
            </a:r>
            <a:r>
              <a:rPr sz="1200" dirty="0">
                <a:latin typeface="Tahoma"/>
                <a:cs typeface="Tahoma"/>
              </a:rPr>
              <a:t>o </a:t>
            </a:r>
            <a:r>
              <a:rPr sz="1200" spc="-5" dirty="0">
                <a:latin typeface="Tahoma"/>
                <a:cs typeface="Tahoma"/>
              </a:rPr>
              <a:t>menos finas  de diferentes tipos de materiales (papel, tierras, </a:t>
            </a:r>
            <a:r>
              <a:rPr sz="1200" dirty="0">
                <a:latin typeface="Tahoma"/>
                <a:cs typeface="Tahoma"/>
              </a:rPr>
              <a:t>cerámica, </a:t>
            </a:r>
            <a:r>
              <a:rPr sz="1200" spc="-5" dirty="0">
                <a:latin typeface="Tahoma"/>
                <a:cs typeface="Tahoma"/>
              </a:rPr>
              <a:t>etc...)- el </a:t>
            </a:r>
            <a:r>
              <a:rPr sz="1200" dirty="0">
                <a:latin typeface="Tahoma"/>
                <a:cs typeface="Tahoma"/>
              </a:rPr>
              <a:t>vino </a:t>
            </a:r>
            <a:r>
              <a:rPr sz="1200" spc="-5" dirty="0">
                <a:latin typeface="Tahoma"/>
                <a:cs typeface="Tahoma"/>
              </a:rPr>
              <a:t>es el  </a:t>
            </a:r>
            <a:r>
              <a:rPr sz="1200" dirty="0">
                <a:latin typeface="Tahoma"/>
                <a:cs typeface="Tahoma"/>
              </a:rPr>
              <a:t>móvil </a:t>
            </a:r>
            <a:r>
              <a:rPr sz="1200" spc="-5" dirty="0">
                <a:latin typeface="Tahoma"/>
                <a:cs typeface="Tahoma"/>
              </a:rPr>
              <a:t>que los</a:t>
            </a:r>
            <a:r>
              <a:rPr sz="1200" spc="-35" dirty="0">
                <a:latin typeface="Tahoma"/>
                <a:cs typeface="Tahoma"/>
              </a:rPr>
              <a:t> </a:t>
            </a:r>
            <a:r>
              <a:rPr sz="1200" spc="-5" dirty="0">
                <a:latin typeface="Tahoma"/>
                <a:cs typeface="Tahoma"/>
              </a:rPr>
              <a:t>atraviesa.</a:t>
            </a:r>
            <a:endParaRPr sz="1200">
              <a:latin typeface="Tahoma"/>
              <a:cs typeface="Tahoma"/>
            </a:endParaRPr>
          </a:p>
          <a:p>
            <a:pPr marL="462915">
              <a:lnSpc>
                <a:spcPct val="100000"/>
              </a:lnSpc>
              <a:spcBef>
                <a:spcPts val="610"/>
              </a:spcBef>
            </a:pPr>
            <a:r>
              <a:rPr sz="1200" dirty="0">
                <a:latin typeface="Tahoma"/>
                <a:cs typeface="Tahoma"/>
              </a:rPr>
              <a:t>El </a:t>
            </a:r>
            <a:r>
              <a:rPr sz="1200" spc="-5" dirty="0">
                <a:latin typeface="Tahoma"/>
                <a:cs typeface="Tahoma"/>
              </a:rPr>
              <a:t>filtro </a:t>
            </a:r>
            <a:r>
              <a:rPr sz="1200" dirty="0">
                <a:latin typeface="Tahoma"/>
                <a:cs typeface="Tahoma"/>
              </a:rPr>
              <a:t>lo </a:t>
            </a:r>
            <a:r>
              <a:rPr sz="1200" spc="-5" dirty="0">
                <a:latin typeface="Tahoma"/>
                <a:cs typeface="Tahoma"/>
              </a:rPr>
              <a:t>utilizamos </a:t>
            </a:r>
            <a:r>
              <a:rPr sz="1200" spc="-10" dirty="0">
                <a:latin typeface="Tahoma"/>
                <a:cs typeface="Tahoma"/>
              </a:rPr>
              <a:t>en </a:t>
            </a:r>
            <a:r>
              <a:rPr sz="1200" spc="-5" dirty="0">
                <a:latin typeface="Tahoma"/>
                <a:cs typeface="Tahoma"/>
              </a:rPr>
              <a:t>diferentes</a:t>
            </a:r>
            <a:r>
              <a:rPr sz="1200" spc="70" dirty="0">
                <a:latin typeface="Tahoma"/>
                <a:cs typeface="Tahoma"/>
              </a:rPr>
              <a:t> </a:t>
            </a:r>
            <a:r>
              <a:rPr sz="1200" spc="-5" dirty="0">
                <a:latin typeface="Tahoma"/>
                <a:cs typeface="Tahoma"/>
              </a:rPr>
              <a:t>ocasiones:</a:t>
            </a:r>
            <a:endParaRPr sz="1200">
              <a:latin typeface="Tahoma"/>
              <a:cs typeface="Tahoma"/>
            </a:endParaRPr>
          </a:p>
          <a:p>
            <a:pPr marL="690880" marR="5715" indent="-228600">
              <a:lnSpc>
                <a:spcPct val="100000"/>
              </a:lnSpc>
              <a:spcBef>
                <a:spcPts val="605"/>
              </a:spcBef>
              <a:buChar char="-"/>
              <a:tabLst>
                <a:tab pos="690880" algn="l"/>
              </a:tabLst>
            </a:pPr>
            <a:r>
              <a:rPr sz="1200" spc="-5" dirty="0">
                <a:latin typeface="Tahoma"/>
                <a:cs typeface="Tahoma"/>
              </a:rPr>
              <a:t>Para hacer </a:t>
            </a:r>
            <a:r>
              <a:rPr sz="1200" dirty="0">
                <a:latin typeface="Tahoma"/>
                <a:cs typeface="Tahoma"/>
              </a:rPr>
              <a:t>un </a:t>
            </a:r>
            <a:r>
              <a:rPr sz="1200" spc="-5" dirty="0">
                <a:latin typeface="Tahoma"/>
                <a:cs typeface="Tahoma"/>
              </a:rPr>
              <a:t>desbastado (retención de las partículas más grandes),  después de </a:t>
            </a:r>
            <a:r>
              <a:rPr sz="1200" dirty="0">
                <a:latin typeface="Tahoma"/>
                <a:cs typeface="Tahoma"/>
              </a:rPr>
              <a:t>la </a:t>
            </a:r>
            <a:r>
              <a:rPr sz="1200" spc="-5" dirty="0">
                <a:latin typeface="Tahoma"/>
                <a:cs typeface="Tahoma"/>
              </a:rPr>
              <a:t>fermentación</a:t>
            </a:r>
            <a:r>
              <a:rPr sz="1200" spc="5" dirty="0">
                <a:latin typeface="Tahoma"/>
                <a:cs typeface="Tahoma"/>
              </a:rPr>
              <a:t> </a:t>
            </a:r>
            <a:r>
              <a:rPr sz="1200" dirty="0">
                <a:latin typeface="Tahoma"/>
                <a:cs typeface="Tahoma"/>
              </a:rPr>
              <a:t>alcohólica.</a:t>
            </a:r>
            <a:endParaRPr sz="1200">
              <a:latin typeface="Tahoma"/>
              <a:cs typeface="Tahoma"/>
            </a:endParaRPr>
          </a:p>
          <a:p>
            <a:pPr marL="690880" marR="7620" indent="-228600">
              <a:lnSpc>
                <a:spcPct val="100000"/>
              </a:lnSpc>
              <a:spcBef>
                <a:spcPts val="610"/>
              </a:spcBef>
              <a:buChar char="-"/>
              <a:tabLst>
                <a:tab pos="690880" algn="l"/>
              </a:tabLst>
            </a:pPr>
            <a:r>
              <a:rPr sz="1200" spc="-5" dirty="0">
                <a:latin typeface="Tahoma"/>
                <a:cs typeface="Tahoma"/>
              </a:rPr>
              <a:t>Después de </a:t>
            </a:r>
            <a:r>
              <a:rPr sz="1200" dirty="0">
                <a:latin typeface="Tahoma"/>
                <a:cs typeface="Tahoma"/>
              </a:rPr>
              <a:t>la </a:t>
            </a:r>
            <a:r>
              <a:rPr sz="1200" spc="-5" dirty="0">
                <a:latin typeface="Tahoma"/>
                <a:cs typeface="Tahoma"/>
              </a:rPr>
              <a:t>clarificación, para eliminar cualquier partícula en  suspensión.</a:t>
            </a:r>
            <a:endParaRPr sz="1200">
              <a:latin typeface="Tahoma"/>
              <a:cs typeface="Tahoma"/>
            </a:endParaRPr>
          </a:p>
          <a:p>
            <a:pPr marL="690880" marR="5715" indent="-228600">
              <a:lnSpc>
                <a:spcPct val="100000"/>
              </a:lnSpc>
              <a:spcBef>
                <a:spcPts val="610"/>
              </a:spcBef>
              <a:buChar char="-"/>
              <a:tabLst>
                <a:tab pos="690880" algn="l"/>
              </a:tabLst>
            </a:pPr>
            <a:r>
              <a:rPr sz="1200" spc="-5" dirty="0">
                <a:latin typeface="Tahoma"/>
                <a:cs typeface="Tahoma"/>
              </a:rPr>
              <a:t>Después de pasar el </a:t>
            </a:r>
            <a:r>
              <a:rPr sz="1200" dirty="0">
                <a:latin typeface="Tahoma"/>
                <a:cs typeface="Tahoma"/>
              </a:rPr>
              <a:t>vino </a:t>
            </a:r>
            <a:r>
              <a:rPr sz="1200" spc="-5" dirty="0">
                <a:latin typeface="Tahoma"/>
                <a:cs typeface="Tahoma"/>
              </a:rPr>
              <a:t>por el </a:t>
            </a:r>
            <a:r>
              <a:rPr sz="1200" dirty="0">
                <a:latin typeface="Tahoma"/>
                <a:cs typeface="Tahoma"/>
              </a:rPr>
              <a:t>grupo </a:t>
            </a:r>
            <a:r>
              <a:rPr sz="1200" spc="-5" dirty="0">
                <a:latin typeface="Tahoma"/>
                <a:cs typeface="Tahoma"/>
              </a:rPr>
              <a:t>refrigerador, para separar los  cristales microscópicos que hayan podido quedar en</a:t>
            </a:r>
            <a:r>
              <a:rPr sz="1200" spc="55" dirty="0">
                <a:latin typeface="Tahoma"/>
                <a:cs typeface="Tahoma"/>
              </a:rPr>
              <a:t> </a:t>
            </a:r>
            <a:r>
              <a:rPr sz="1200" spc="-5" dirty="0">
                <a:latin typeface="Tahoma"/>
                <a:cs typeface="Tahoma"/>
              </a:rPr>
              <a:t>suspensión.</a:t>
            </a:r>
            <a:endParaRPr sz="1200">
              <a:latin typeface="Tahoma"/>
              <a:cs typeface="Tahoma"/>
            </a:endParaRPr>
          </a:p>
          <a:p>
            <a:pPr>
              <a:lnSpc>
                <a:spcPct val="100000"/>
              </a:lnSpc>
            </a:pPr>
            <a:endParaRPr sz="1200">
              <a:latin typeface="Times New Roman"/>
              <a:cs typeface="Times New Roman"/>
            </a:endParaRPr>
          </a:p>
          <a:p>
            <a:pPr>
              <a:lnSpc>
                <a:spcPct val="100000"/>
              </a:lnSpc>
              <a:spcBef>
                <a:spcPts val="10"/>
              </a:spcBef>
            </a:pPr>
            <a:endParaRPr sz="1100">
              <a:latin typeface="Times New Roman"/>
              <a:cs typeface="Times New Roman"/>
            </a:endParaRPr>
          </a:p>
          <a:p>
            <a:pPr marL="462280">
              <a:lnSpc>
                <a:spcPct val="100000"/>
              </a:lnSpc>
            </a:pPr>
            <a:r>
              <a:rPr sz="1200" dirty="0">
                <a:latin typeface="Tahoma"/>
                <a:cs typeface="Tahoma"/>
              </a:rPr>
              <a:t>C.  </a:t>
            </a:r>
            <a:r>
              <a:rPr sz="1200" u="sng" dirty="0">
                <a:latin typeface="Tahoma"/>
                <a:cs typeface="Tahoma"/>
              </a:rPr>
              <a:t>La</a:t>
            </a:r>
            <a:r>
              <a:rPr sz="1200" u="sng" spc="114" dirty="0">
                <a:latin typeface="Tahoma"/>
                <a:cs typeface="Tahoma"/>
              </a:rPr>
              <a:t> </a:t>
            </a:r>
            <a:r>
              <a:rPr sz="1200" u="sng" spc="-5" dirty="0">
                <a:latin typeface="Tahoma"/>
                <a:cs typeface="Tahoma"/>
              </a:rPr>
              <a:t>Destartarización</a:t>
            </a:r>
            <a:endParaRPr sz="1200">
              <a:latin typeface="Tahoma"/>
              <a:cs typeface="Tahoma"/>
            </a:endParaRPr>
          </a:p>
          <a:p>
            <a:pPr>
              <a:lnSpc>
                <a:spcPct val="100000"/>
              </a:lnSpc>
            </a:pPr>
            <a:endParaRPr sz="1200">
              <a:latin typeface="Times New Roman"/>
              <a:cs typeface="Times New Roman"/>
            </a:endParaRPr>
          </a:p>
          <a:p>
            <a:pPr>
              <a:lnSpc>
                <a:spcPct val="100000"/>
              </a:lnSpc>
              <a:spcBef>
                <a:spcPts val="10"/>
              </a:spcBef>
            </a:pPr>
            <a:endParaRPr sz="1100">
              <a:latin typeface="Times New Roman"/>
              <a:cs typeface="Times New Roman"/>
            </a:endParaRPr>
          </a:p>
          <a:p>
            <a:pPr marL="12700" marR="6350" indent="450215" algn="just">
              <a:lnSpc>
                <a:spcPct val="100000"/>
              </a:lnSpc>
            </a:pPr>
            <a:r>
              <a:rPr sz="1100" spc="-5" dirty="0">
                <a:latin typeface="Tahoma"/>
                <a:cs typeface="Tahoma"/>
              </a:rPr>
              <a:t>Después de la fermentación alcohólica, el vino tiene una sobresaturación de  bitartrato potásico. Esta sal tiene </a:t>
            </a:r>
            <a:r>
              <a:rPr sz="1100" dirty="0">
                <a:latin typeface="Tahoma"/>
                <a:cs typeface="Tahoma"/>
              </a:rPr>
              <a:t>la </a:t>
            </a:r>
            <a:r>
              <a:rPr sz="1100" spc="-5" dirty="0">
                <a:latin typeface="Tahoma"/>
                <a:cs typeface="Tahoma"/>
              </a:rPr>
              <a:t>propiedad de formar </a:t>
            </a:r>
            <a:r>
              <a:rPr sz="1100" dirty="0">
                <a:latin typeface="Tahoma"/>
                <a:cs typeface="Tahoma"/>
              </a:rPr>
              <a:t>pequeños </a:t>
            </a:r>
            <a:r>
              <a:rPr sz="1100" spc="-5" dirty="0">
                <a:latin typeface="Tahoma"/>
                <a:cs typeface="Tahoma"/>
              </a:rPr>
              <a:t>cristales </a:t>
            </a:r>
            <a:r>
              <a:rPr sz="1100" dirty="0">
                <a:latin typeface="Tahoma"/>
                <a:cs typeface="Tahoma"/>
              </a:rPr>
              <a:t>que </a:t>
            </a:r>
            <a:r>
              <a:rPr sz="1100" spc="-5" dirty="0">
                <a:latin typeface="Tahoma"/>
                <a:cs typeface="Tahoma"/>
              </a:rPr>
              <a:t>con  las bajas temperaturas ambientales, a lo largo del tiempo, aumentan </a:t>
            </a:r>
            <a:r>
              <a:rPr sz="1100" dirty="0">
                <a:latin typeface="Tahoma"/>
                <a:cs typeface="Tahoma"/>
              </a:rPr>
              <a:t>de </a:t>
            </a:r>
            <a:r>
              <a:rPr sz="1100" spc="-5" dirty="0">
                <a:latin typeface="Tahoma"/>
                <a:cs typeface="Tahoma"/>
              </a:rPr>
              <a:t>tamaño y </a:t>
            </a:r>
            <a:r>
              <a:rPr sz="1100" spc="-10" dirty="0">
                <a:latin typeface="Tahoma"/>
                <a:cs typeface="Tahoma"/>
              </a:rPr>
              <a:t>van  </a:t>
            </a:r>
            <a:r>
              <a:rPr sz="1100" spc="-5" dirty="0">
                <a:latin typeface="Tahoma"/>
                <a:cs typeface="Tahoma"/>
              </a:rPr>
              <a:t>sedimentándose en el fondo del</a:t>
            </a:r>
            <a:r>
              <a:rPr sz="1100" spc="-25" dirty="0">
                <a:latin typeface="Tahoma"/>
                <a:cs typeface="Tahoma"/>
              </a:rPr>
              <a:t> </a:t>
            </a:r>
            <a:r>
              <a:rPr sz="1100" spc="-5" dirty="0">
                <a:latin typeface="Tahoma"/>
                <a:cs typeface="Tahoma"/>
              </a:rPr>
              <a:t>recipiente.</a:t>
            </a:r>
            <a:endParaRPr sz="1100">
              <a:latin typeface="Tahoma"/>
              <a:cs typeface="Tahoma"/>
            </a:endParaRPr>
          </a:p>
          <a:p>
            <a:pPr marL="12700" marR="5715" indent="450215" algn="just">
              <a:lnSpc>
                <a:spcPct val="100600"/>
              </a:lnSpc>
              <a:spcBef>
                <a:spcPts val="605"/>
              </a:spcBef>
            </a:pPr>
            <a:r>
              <a:rPr sz="1100" spc="-5" dirty="0">
                <a:latin typeface="Tahoma"/>
                <a:cs typeface="Tahoma"/>
              </a:rPr>
              <a:t>Es el mismo principio que la clarificación; se </a:t>
            </a:r>
            <a:r>
              <a:rPr sz="1100" dirty="0">
                <a:latin typeface="Tahoma"/>
                <a:cs typeface="Tahoma"/>
              </a:rPr>
              <a:t>llega </a:t>
            </a:r>
            <a:r>
              <a:rPr sz="1100" spc="-5" dirty="0">
                <a:latin typeface="Tahoma"/>
                <a:cs typeface="Tahoma"/>
              </a:rPr>
              <a:t>a un equilibrio de </a:t>
            </a:r>
            <a:r>
              <a:rPr sz="1100" dirty="0">
                <a:latin typeface="Tahoma"/>
                <a:cs typeface="Tahoma"/>
              </a:rPr>
              <a:t>saturación  </a:t>
            </a:r>
            <a:r>
              <a:rPr sz="1100" spc="-5" dirty="0">
                <a:latin typeface="Tahoma"/>
                <a:cs typeface="Tahoma"/>
              </a:rPr>
              <a:t>a diferentes temperaturas, pero se necesitan por lo menos tres años antes de  embotellar el vino, de otra manera se corre el riesgo de </a:t>
            </a:r>
            <a:r>
              <a:rPr sz="1100" dirty="0">
                <a:latin typeface="Tahoma"/>
                <a:cs typeface="Tahoma"/>
              </a:rPr>
              <a:t>que </a:t>
            </a:r>
            <a:r>
              <a:rPr sz="1100" spc="-5" dirty="0">
                <a:latin typeface="Tahoma"/>
                <a:cs typeface="Tahoma"/>
              </a:rPr>
              <a:t>se produzcan precipitados  ene l fondo de la</a:t>
            </a:r>
            <a:r>
              <a:rPr sz="1100" spc="-10" dirty="0">
                <a:latin typeface="Tahoma"/>
                <a:cs typeface="Tahoma"/>
              </a:rPr>
              <a:t> </a:t>
            </a:r>
            <a:r>
              <a:rPr sz="1100" spc="-5" dirty="0">
                <a:latin typeface="Tahoma"/>
                <a:cs typeface="Tahoma"/>
              </a:rPr>
              <a:t>botella.</a:t>
            </a:r>
            <a:endParaRPr sz="1100">
              <a:latin typeface="Tahoma"/>
              <a:cs typeface="Tahoma"/>
            </a:endParaRPr>
          </a:p>
          <a:p>
            <a:pPr marL="12700" marR="5080" indent="450215" algn="just">
              <a:lnSpc>
                <a:spcPct val="100600"/>
              </a:lnSpc>
              <a:spcBef>
                <a:spcPts val="595"/>
              </a:spcBef>
            </a:pPr>
            <a:r>
              <a:rPr sz="1100" spc="-5" dirty="0">
                <a:latin typeface="Tahoma"/>
                <a:cs typeface="Tahoma"/>
              </a:rPr>
              <a:t>Se </a:t>
            </a:r>
            <a:r>
              <a:rPr sz="1100" spc="-10" dirty="0">
                <a:latin typeface="Tahoma"/>
                <a:cs typeface="Tahoma"/>
              </a:rPr>
              <a:t>enfría </a:t>
            </a:r>
            <a:r>
              <a:rPr sz="1100" spc="-5" dirty="0">
                <a:latin typeface="Tahoma"/>
                <a:cs typeface="Tahoma"/>
              </a:rPr>
              <a:t>el vino a 4 grados bajo cero, se pasa a un recipiente isotérmico y </a:t>
            </a:r>
            <a:r>
              <a:rPr sz="1100" spc="-10" dirty="0">
                <a:latin typeface="Tahoma"/>
                <a:cs typeface="Tahoma"/>
              </a:rPr>
              <a:t>se  </a:t>
            </a:r>
            <a:r>
              <a:rPr sz="1100" spc="-5" dirty="0">
                <a:latin typeface="Tahoma"/>
                <a:cs typeface="Tahoma"/>
              </a:rPr>
              <a:t>deja unos días a esta temperatura, controlando la conductividad. Esa </a:t>
            </a:r>
            <a:r>
              <a:rPr sz="1100" spc="-10" dirty="0">
                <a:latin typeface="Tahoma"/>
                <a:cs typeface="Tahoma"/>
              </a:rPr>
              <a:t>medida es  </a:t>
            </a:r>
            <a:r>
              <a:rPr sz="1100" spc="-5" dirty="0">
                <a:latin typeface="Tahoma"/>
                <a:cs typeface="Tahoma"/>
              </a:rPr>
              <a:t>directamente proporcional a la concentración </a:t>
            </a:r>
            <a:r>
              <a:rPr sz="1100" dirty="0">
                <a:latin typeface="Tahoma"/>
                <a:cs typeface="Tahoma"/>
              </a:rPr>
              <a:t>de </a:t>
            </a:r>
            <a:r>
              <a:rPr sz="1100" spc="-10" dirty="0">
                <a:latin typeface="Tahoma"/>
                <a:cs typeface="Tahoma"/>
              </a:rPr>
              <a:t>sales. </a:t>
            </a:r>
            <a:r>
              <a:rPr sz="1100" spc="-5" dirty="0">
                <a:latin typeface="Tahoma"/>
                <a:cs typeface="Tahoma"/>
              </a:rPr>
              <a:t>A medida </a:t>
            </a:r>
            <a:r>
              <a:rPr sz="1100" dirty="0">
                <a:latin typeface="Tahoma"/>
                <a:cs typeface="Tahoma"/>
              </a:rPr>
              <a:t>que </a:t>
            </a:r>
            <a:r>
              <a:rPr sz="1100" spc="-5" dirty="0">
                <a:latin typeface="Tahoma"/>
                <a:cs typeface="Tahoma"/>
              </a:rPr>
              <a:t>el bitartrato </a:t>
            </a:r>
            <a:r>
              <a:rPr sz="1100" dirty="0">
                <a:latin typeface="Tahoma"/>
                <a:cs typeface="Tahoma"/>
              </a:rPr>
              <a:t>de  </a:t>
            </a:r>
            <a:r>
              <a:rPr sz="1100" spc="-5" dirty="0">
                <a:latin typeface="Tahoma"/>
                <a:cs typeface="Tahoma"/>
              </a:rPr>
              <a:t>potasio </a:t>
            </a:r>
            <a:r>
              <a:rPr sz="1100" dirty="0">
                <a:latin typeface="Tahoma"/>
                <a:cs typeface="Tahoma"/>
              </a:rPr>
              <a:t>va </a:t>
            </a:r>
            <a:r>
              <a:rPr sz="1100" spc="-5" dirty="0">
                <a:latin typeface="Tahoma"/>
                <a:cs typeface="Tahoma"/>
              </a:rPr>
              <a:t>depositándose en el fondo, </a:t>
            </a:r>
            <a:r>
              <a:rPr sz="1100" dirty="0">
                <a:latin typeface="Tahoma"/>
                <a:cs typeface="Tahoma"/>
              </a:rPr>
              <a:t>la </a:t>
            </a:r>
            <a:r>
              <a:rPr sz="1100" spc="-5" dirty="0">
                <a:latin typeface="Tahoma"/>
                <a:cs typeface="Tahoma"/>
              </a:rPr>
              <a:t>conductividad va disminuyendo, cuando llega  a un </a:t>
            </a:r>
            <a:r>
              <a:rPr sz="1100" dirty="0">
                <a:latin typeface="Tahoma"/>
                <a:cs typeface="Tahoma"/>
              </a:rPr>
              <a:t>nivel </a:t>
            </a:r>
            <a:r>
              <a:rPr sz="1100" spc="-5" dirty="0">
                <a:latin typeface="Tahoma"/>
                <a:cs typeface="Tahoma"/>
              </a:rPr>
              <a:t>determinado, se </a:t>
            </a:r>
            <a:r>
              <a:rPr sz="1100" dirty="0">
                <a:latin typeface="Tahoma"/>
                <a:cs typeface="Tahoma"/>
              </a:rPr>
              <a:t>puede </a:t>
            </a:r>
            <a:r>
              <a:rPr sz="1100" spc="-5" dirty="0">
                <a:latin typeface="Tahoma"/>
                <a:cs typeface="Tahoma"/>
              </a:rPr>
              <a:t>filtrar y preparar para el</a:t>
            </a:r>
            <a:r>
              <a:rPr sz="1100" spc="130" dirty="0">
                <a:latin typeface="Tahoma"/>
                <a:cs typeface="Tahoma"/>
              </a:rPr>
              <a:t> </a:t>
            </a:r>
            <a:r>
              <a:rPr sz="1100" spc="-5" dirty="0">
                <a:latin typeface="Tahoma"/>
                <a:cs typeface="Tahoma"/>
              </a:rPr>
              <a:t>embotellado.</a:t>
            </a:r>
            <a:endParaRPr sz="1100">
              <a:latin typeface="Tahoma"/>
              <a:cs typeface="Tahoma"/>
            </a:endParaRPr>
          </a:p>
          <a:p>
            <a:pPr marL="12700" marR="7620" indent="450215" algn="just">
              <a:lnSpc>
                <a:spcPct val="100899"/>
              </a:lnSpc>
              <a:spcBef>
                <a:spcPts val="595"/>
              </a:spcBef>
            </a:pPr>
            <a:r>
              <a:rPr sz="1100" spc="-5" dirty="0">
                <a:latin typeface="Tahoma"/>
                <a:cs typeface="Tahoma"/>
              </a:rPr>
              <a:t>Los vinos para gran reserva no se enfrían pues se embotellan a partir del  </a:t>
            </a:r>
            <a:r>
              <a:rPr sz="1100" spc="-10" dirty="0">
                <a:latin typeface="Tahoma"/>
                <a:cs typeface="Tahoma"/>
              </a:rPr>
              <a:t>segundo </a:t>
            </a:r>
            <a:r>
              <a:rPr sz="1100" spc="-5" dirty="0">
                <a:latin typeface="Tahoma"/>
                <a:cs typeface="Tahoma"/>
              </a:rPr>
              <a:t>o </a:t>
            </a:r>
            <a:r>
              <a:rPr sz="1100" spc="-10" dirty="0">
                <a:latin typeface="Tahoma"/>
                <a:cs typeface="Tahoma"/>
              </a:rPr>
              <a:t>tercer </a:t>
            </a:r>
            <a:r>
              <a:rPr sz="1100" dirty="0">
                <a:latin typeface="Tahoma"/>
                <a:cs typeface="Tahoma"/>
              </a:rPr>
              <a:t>año, </a:t>
            </a:r>
            <a:r>
              <a:rPr sz="1100" spc="-10" dirty="0">
                <a:latin typeface="Tahoma"/>
                <a:cs typeface="Tahoma"/>
              </a:rPr>
              <a:t>cuando </a:t>
            </a:r>
            <a:r>
              <a:rPr sz="1100" spc="-5" dirty="0">
                <a:latin typeface="Tahoma"/>
                <a:cs typeface="Tahoma"/>
              </a:rPr>
              <a:t>el bitartrato ha precipitado en gran</a:t>
            </a:r>
            <a:r>
              <a:rPr sz="1100" spc="185" dirty="0">
                <a:latin typeface="Tahoma"/>
                <a:cs typeface="Tahoma"/>
              </a:rPr>
              <a:t> </a:t>
            </a:r>
            <a:r>
              <a:rPr sz="1100" spc="-5" dirty="0">
                <a:latin typeface="Tahoma"/>
                <a:cs typeface="Tahoma"/>
              </a:rPr>
              <a:t>cantidad.</a:t>
            </a:r>
            <a:endParaRPr sz="1100">
              <a:latin typeface="Tahoma"/>
              <a:cs typeface="Tahom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12</a:t>
            </a:fld>
            <a:endParaRPr spc="-5" dirty="0"/>
          </a:p>
        </p:txBody>
      </p:sp>
      <p:sp>
        <p:nvSpPr>
          <p:cNvPr id="2" name="object 2"/>
          <p:cNvSpPr txBox="1"/>
          <p:nvPr/>
        </p:nvSpPr>
        <p:spPr>
          <a:xfrm>
            <a:off x="1518158" y="1325114"/>
            <a:ext cx="314960"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6.5.</a:t>
            </a:r>
            <a:endParaRPr sz="1200">
              <a:latin typeface="Tahoma"/>
              <a:cs typeface="Tahoma"/>
            </a:endParaRPr>
          </a:p>
        </p:txBody>
      </p:sp>
      <p:sp>
        <p:nvSpPr>
          <p:cNvPr id="3" name="object 3"/>
          <p:cNvSpPr txBox="1"/>
          <p:nvPr/>
        </p:nvSpPr>
        <p:spPr>
          <a:xfrm>
            <a:off x="1966909" y="1325114"/>
            <a:ext cx="125285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La</a:t>
            </a:r>
            <a:r>
              <a:rPr sz="1200" b="1" spc="-40" dirty="0">
                <a:latin typeface="Tahoma"/>
                <a:cs typeface="Tahoma"/>
              </a:rPr>
              <a:t> </a:t>
            </a:r>
            <a:r>
              <a:rPr sz="1200" b="1" spc="-10" dirty="0">
                <a:latin typeface="Tahoma"/>
                <a:cs typeface="Tahoma"/>
              </a:rPr>
              <a:t>conservación</a:t>
            </a:r>
            <a:endParaRPr sz="1200">
              <a:latin typeface="Tahoma"/>
              <a:cs typeface="Tahoma"/>
            </a:endParaRPr>
          </a:p>
        </p:txBody>
      </p:sp>
      <p:sp>
        <p:nvSpPr>
          <p:cNvPr id="4" name="object 4"/>
          <p:cNvSpPr txBox="1"/>
          <p:nvPr/>
        </p:nvSpPr>
        <p:spPr>
          <a:xfrm>
            <a:off x="1067814" y="1827796"/>
            <a:ext cx="5427345" cy="5492750"/>
          </a:xfrm>
          <a:prstGeom prst="rect">
            <a:avLst/>
          </a:prstGeom>
        </p:spPr>
        <p:txBody>
          <a:bodyPr vert="horz" wrap="square" lIns="0" tIns="0" rIns="0" bIns="0" rtlCol="0">
            <a:spAutoFit/>
          </a:bodyPr>
          <a:lstStyle/>
          <a:p>
            <a:pPr marL="12700" marR="6985" indent="450215" algn="just">
              <a:lnSpc>
                <a:spcPct val="100899"/>
              </a:lnSpc>
            </a:pPr>
            <a:r>
              <a:rPr sz="1100" spc="-5" dirty="0">
                <a:latin typeface="Tahoma"/>
                <a:cs typeface="Tahoma"/>
              </a:rPr>
              <a:t>Hacemos una división en el tiempo </a:t>
            </a:r>
            <a:r>
              <a:rPr sz="1100" dirty="0">
                <a:latin typeface="Tahoma"/>
                <a:cs typeface="Tahoma"/>
              </a:rPr>
              <a:t>de </a:t>
            </a:r>
            <a:r>
              <a:rPr sz="1100" spc="-5" dirty="0">
                <a:latin typeface="Tahoma"/>
                <a:cs typeface="Tahoma"/>
              </a:rPr>
              <a:t>conservación porque en </a:t>
            </a:r>
            <a:r>
              <a:rPr sz="1100" spc="-10" dirty="0">
                <a:latin typeface="Tahoma"/>
                <a:cs typeface="Tahoma"/>
              </a:rPr>
              <a:t>estos </a:t>
            </a:r>
            <a:r>
              <a:rPr sz="1100" spc="-5" dirty="0">
                <a:latin typeface="Tahoma"/>
                <a:cs typeface="Tahoma"/>
              </a:rPr>
              <a:t>períodos la  situación del vino y de </a:t>
            </a:r>
            <a:r>
              <a:rPr sz="1100" dirty="0">
                <a:latin typeface="Tahoma"/>
                <a:cs typeface="Tahoma"/>
              </a:rPr>
              <a:t>los </a:t>
            </a:r>
            <a:r>
              <a:rPr sz="1100" spc="-5" dirty="0">
                <a:latin typeface="Tahoma"/>
                <a:cs typeface="Tahoma"/>
              </a:rPr>
              <a:t>microorganismos que contiene son</a:t>
            </a:r>
            <a:r>
              <a:rPr sz="1100" spc="60" dirty="0">
                <a:latin typeface="Tahoma"/>
                <a:cs typeface="Tahoma"/>
              </a:rPr>
              <a:t> </a:t>
            </a:r>
            <a:r>
              <a:rPr sz="1100" spc="-5" dirty="0">
                <a:latin typeface="Tahoma"/>
                <a:cs typeface="Tahoma"/>
              </a:rPr>
              <a:t>diferentes.</a:t>
            </a:r>
            <a:endParaRPr sz="1100">
              <a:latin typeface="Tahoma"/>
              <a:cs typeface="Tahoma"/>
            </a:endParaRPr>
          </a:p>
          <a:p>
            <a:pPr marL="462915">
              <a:lnSpc>
                <a:spcPct val="100000"/>
              </a:lnSpc>
              <a:spcBef>
                <a:spcPts val="605"/>
              </a:spcBef>
            </a:pPr>
            <a:r>
              <a:rPr sz="1100" spc="-5" dirty="0">
                <a:latin typeface="Tahoma"/>
                <a:cs typeface="Tahoma"/>
              </a:rPr>
              <a:t>Durante el primer</a:t>
            </a:r>
            <a:r>
              <a:rPr sz="1100" spc="-50" dirty="0">
                <a:latin typeface="Tahoma"/>
                <a:cs typeface="Tahoma"/>
              </a:rPr>
              <a:t> </a:t>
            </a:r>
            <a:r>
              <a:rPr sz="1100" spc="-5" dirty="0">
                <a:latin typeface="Tahoma"/>
                <a:cs typeface="Tahoma"/>
              </a:rPr>
              <a:t>mes:</a:t>
            </a:r>
            <a:endParaRPr sz="1100">
              <a:latin typeface="Tahoma"/>
              <a:cs typeface="Tahoma"/>
            </a:endParaRPr>
          </a:p>
          <a:p>
            <a:pPr marL="12700" marR="5080" indent="450215" algn="just">
              <a:lnSpc>
                <a:spcPct val="100600"/>
              </a:lnSpc>
              <a:spcBef>
                <a:spcPts val="595"/>
              </a:spcBef>
            </a:pPr>
            <a:r>
              <a:rPr sz="1100" spc="-10" dirty="0">
                <a:latin typeface="Tahoma"/>
                <a:cs typeface="Tahoma"/>
              </a:rPr>
              <a:t>Terminada </a:t>
            </a:r>
            <a:r>
              <a:rPr sz="1100" dirty="0">
                <a:latin typeface="Tahoma"/>
                <a:cs typeface="Tahoma"/>
              </a:rPr>
              <a:t>la </a:t>
            </a:r>
            <a:r>
              <a:rPr sz="1100" spc="-5" dirty="0">
                <a:latin typeface="Tahoma"/>
                <a:cs typeface="Tahoma"/>
              </a:rPr>
              <a:t>fermentación, el vino está saturado </a:t>
            </a:r>
            <a:r>
              <a:rPr sz="1100" dirty="0">
                <a:latin typeface="Tahoma"/>
                <a:cs typeface="Tahoma"/>
              </a:rPr>
              <a:t>de </a:t>
            </a:r>
            <a:r>
              <a:rPr sz="1100" spc="-5" dirty="0">
                <a:latin typeface="Tahoma"/>
                <a:cs typeface="Tahoma"/>
              </a:rPr>
              <a:t>dióxido </a:t>
            </a:r>
            <a:r>
              <a:rPr sz="1100" dirty="0">
                <a:latin typeface="Tahoma"/>
                <a:cs typeface="Tahoma"/>
              </a:rPr>
              <a:t>de </a:t>
            </a:r>
            <a:r>
              <a:rPr sz="1100" spc="-5" dirty="0">
                <a:latin typeface="Tahoma"/>
                <a:cs typeface="Tahoma"/>
              </a:rPr>
              <a:t>carbono (gas  carbónico), decimos que el vino está completamente reducido, no tiene nada </a:t>
            </a:r>
            <a:r>
              <a:rPr sz="1100" dirty="0">
                <a:latin typeface="Tahoma"/>
                <a:cs typeface="Tahoma"/>
              </a:rPr>
              <a:t>de  </a:t>
            </a:r>
            <a:r>
              <a:rPr sz="1100" spc="-5" dirty="0">
                <a:latin typeface="Tahoma"/>
                <a:cs typeface="Tahoma"/>
              </a:rPr>
              <a:t>oxígeno. Tampoco contiene azúcares y por lo tanto las levaduras </a:t>
            </a:r>
            <a:r>
              <a:rPr sz="1100" dirty="0">
                <a:latin typeface="Tahoma"/>
                <a:cs typeface="Tahoma"/>
              </a:rPr>
              <a:t>no </a:t>
            </a:r>
            <a:r>
              <a:rPr sz="1100" spc="-5" dirty="0">
                <a:latin typeface="Tahoma"/>
                <a:cs typeface="Tahoma"/>
              </a:rPr>
              <a:t>tienen </a:t>
            </a:r>
            <a:r>
              <a:rPr sz="1100" dirty="0">
                <a:latin typeface="Tahoma"/>
                <a:cs typeface="Tahoma"/>
              </a:rPr>
              <a:t>una  </a:t>
            </a:r>
            <a:r>
              <a:rPr sz="1100" spc="-5" dirty="0">
                <a:latin typeface="Tahoma"/>
                <a:cs typeface="Tahoma"/>
              </a:rPr>
              <a:t>alimentación fácil. </a:t>
            </a:r>
            <a:r>
              <a:rPr sz="1100" spc="-10" dirty="0">
                <a:latin typeface="Tahoma"/>
                <a:cs typeface="Tahoma"/>
              </a:rPr>
              <a:t>Éstas </a:t>
            </a:r>
            <a:r>
              <a:rPr sz="1100" spc="-5" dirty="0">
                <a:latin typeface="Tahoma"/>
                <a:cs typeface="Tahoma"/>
              </a:rPr>
              <a:t>se encuentran en concentraciones elevadas, al final de </a:t>
            </a:r>
            <a:r>
              <a:rPr sz="1100" dirty="0">
                <a:latin typeface="Tahoma"/>
                <a:cs typeface="Tahoma"/>
              </a:rPr>
              <a:t>la  </a:t>
            </a:r>
            <a:r>
              <a:rPr sz="1100" spc="-5" dirty="0">
                <a:latin typeface="Tahoma"/>
                <a:cs typeface="Tahoma"/>
              </a:rPr>
              <a:t>fermentación podemos encontrar hasta 50 millones de células en un mililitro de vino.  Estas </a:t>
            </a:r>
            <a:r>
              <a:rPr sz="1100" dirty="0">
                <a:latin typeface="Tahoma"/>
                <a:cs typeface="Tahoma"/>
              </a:rPr>
              <a:t>levaduras </a:t>
            </a:r>
            <a:r>
              <a:rPr sz="1100" spc="-5" dirty="0">
                <a:latin typeface="Tahoma"/>
                <a:cs typeface="Tahoma"/>
              </a:rPr>
              <a:t>van muriéndose, por </a:t>
            </a:r>
            <a:r>
              <a:rPr sz="1100" dirty="0">
                <a:latin typeface="Tahoma"/>
                <a:cs typeface="Tahoma"/>
              </a:rPr>
              <a:t>inanición, </a:t>
            </a:r>
            <a:r>
              <a:rPr sz="1100" spc="-5" dirty="0">
                <a:latin typeface="Tahoma"/>
                <a:cs typeface="Tahoma"/>
              </a:rPr>
              <a:t>pero siempre sobreviven algunas y  necesitan oxígeno para respirar (combustión de alimentos y obtención </a:t>
            </a:r>
            <a:r>
              <a:rPr sz="1100" dirty="0">
                <a:latin typeface="Tahoma"/>
                <a:cs typeface="Tahoma"/>
              </a:rPr>
              <a:t>de </a:t>
            </a:r>
            <a:r>
              <a:rPr sz="1100" spc="-5" dirty="0">
                <a:latin typeface="Tahoma"/>
                <a:cs typeface="Tahoma"/>
              </a:rPr>
              <a:t>energía </a:t>
            </a:r>
            <a:r>
              <a:rPr sz="1100" dirty="0">
                <a:latin typeface="Tahoma"/>
                <a:cs typeface="Tahoma"/>
              </a:rPr>
              <a:t>para  </a:t>
            </a:r>
            <a:r>
              <a:rPr sz="1100" spc="-5" dirty="0">
                <a:latin typeface="Tahoma"/>
                <a:cs typeface="Tahoma"/>
              </a:rPr>
              <a:t>seguir </a:t>
            </a:r>
            <a:r>
              <a:rPr sz="1100" dirty="0">
                <a:latin typeface="Tahoma"/>
                <a:cs typeface="Tahoma"/>
              </a:rPr>
              <a:t>viviendo). </a:t>
            </a:r>
            <a:r>
              <a:rPr sz="1100" spc="-5" dirty="0">
                <a:latin typeface="Tahoma"/>
                <a:cs typeface="Tahoma"/>
              </a:rPr>
              <a:t>La falta </a:t>
            </a:r>
            <a:r>
              <a:rPr sz="1100" dirty="0">
                <a:latin typeface="Tahoma"/>
                <a:cs typeface="Tahoma"/>
              </a:rPr>
              <a:t>de </a:t>
            </a:r>
            <a:r>
              <a:rPr sz="1100" spc="-5" dirty="0">
                <a:latin typeface="Tahoma"/>
                <a:cs typeface="Tahoma"/>
              </a:rPr>
              <a:t>oxígeno disuelto en el vino, las obliga a obtenerlo de  moléculas como el dióxido de azufre (sulfuroso), reduciéndolo y formando moléculas  de sulfhídrico (hedor a huevos</a:t>
            </a:r>
            <a:r>
              <a:rPr sz="1100" spc="-35" dirty="0">
                <a:latin typeface="Tahoma"/>
                <a:cs typeface="Tahoma"/>
              </a:rPr>
              <a:t> </a:t>
            </a:r>
            <a:r>
              <a:rPr sz="1100" spc="-5" dirty="0">
                <a:latin typeface="Tahoma"/>
                <a:cs typeface="Tahoma"/>
              </a:rPr>
              <a:t>podridos).</a:t>
            </a:r>
            <a:endParaRPr sz="1100">
              <a:latin typeface="Tahoma"/>
              <a:cs typeface="Tahoma"/>
            </a:endParaRPr>
          </a:p>
          <a:p>
            <a:pPr>
              <a:lnSpc>
                <a:spcPct val="100000"/>
              </a:lnSpc>
            </a:pPr>
            <a:endParaRPr sz="1100">
              <a:latin typeface="Times New Roman"/>
              <a:cs typeface="Times New Roman"/>
            </a:endParaRPr>
          </a:p>
          <a:p>
            <a:pPr>
              <a:lnSpc>
                <a:spcPct val="100000"/>
              </a:lnSpc>
              <a:spcBef>
                <a:spcPts val="5"/>
              </a:spcBef>
            </a:pPr>
            <a:endParaRPr sz="1100">
              <a:latin typeface="Times New Roman"/>
              <a:cs typeface="Times New Roman"/>
            </a:endParaRPr>
          </a:p>
          <a:p>
            <a:pPr marL="12700" marR="5080" indent="450215" algn="just">
              <a:lnSpc>
                <a:spcPct val="100000"/>
              </a:lnSpc>
            </a:pPr>
            <a:r>
              <a:rPr sz="1100" spc="-5" dirty="0">
                <a:latin typeface="Tahoma"/>
                <a:cs typeface="Tahoma"/>
              </a:rPr>
              <a:t>Por lo tanto se debe descubrir el vino muchas </a:t>
            </a:r>
            <a:r>
              <a:rPr sz="1100" spc="-10" dirty="0">
                <a:latin typeface="Tahoma"/>
                <a:cs typeface="Tahoma"/>
              </a:rPr>
              <a:t>veces </a:t>
            </a:r>
            <a:r>
              <a:rPr sz="1100" spc="-5" dirty="0">
                <a:latin typeface="Tahoma"/>
                <a:cs typeface="Tahoma"/>
              </a:rPr>
              <a:t>durante el primer mes,  con tres</a:t>
            </a:r>
            <a:r>
              <a:rPr sz="1100" spc="-45" dirty="0">
                <a:latin typeface="Tahoma"/>
                <a:cs typeface="Tahoma"/>
              </a:rPr>
              <a:t> </a:t>
            </a:r>
            <a:r>
              <a:rPr sz="1100" spc="-5" dirty="0">
                <a:latin typeface="Tahoma"/>
                <a:cs typeface="Tahoma"/>
              </a:rPr>
              <a:t>finalidades:</a:t>
            </a:r>
            <a:endParaRPr sz="1100">
              <a:latin typeface="Tahoma"/>
              <a:cs typeface="Tahoma"/>
            </a:endParaRPr>
          </a:p>
          <a:p>
            <a:pPr marL="691515" indent="-228600">
              <a:lnSpc>
                <a:spcPct val="100000"/>
              </a:lnSpc>
              <a:spcBef>
                <a:spcPts val="605"/>
              </a:spcBef>
              <a:buChar char="-"/>
              <a:tabLst>
                <a:tab pos="691515" algn="l"/>
              </a:tabLst>
            </a:pPr>
            <a:r>
              <a:rPr sz="1100" spc="-5" dirty="0">
                <a:latin typeface="Tahoma"/>
                <a:cs typeface="Tahoma"/>
              </a:rPr>
              <a:t>liberar todo el dióxido </a:t>
            </a:r>
            <a:r>
              <a:rPr sz="1100" dirty="0">
                <a:latin typeface="Tahoma"/>
                <a:cs typeface="Tahoma"/>
              </a:rPr>
              <a:t>de</a:t>
            </a:r>
            <a:r>
              <a:rPr sz="1100" spc="-30" dirty="0">
                <a:latin typeface="Tahoma"/>
                <a:cs typeface="Tahoma"/>
              </a:rPr>
              <a:t> </a:t>
            </a:r>
            <a:r>
              <a:rPr sz="1100" spc="-5" dirty="0">
                <a:latin typeface="Tahoma"/>
                <a:cs typeface="Tahoma"/>
              </a:rPr>
              <a:t>carbono</a:t>
            </a:r>
            <a:endParaRPr sz="1100">
              <a:latin typeface="Tahoma"/>
              <a:cs typeface="Tahoma"/>
            </a:endParaRPr>
          </a:p>
          <a:p>
            <a:pPr marL="690880" indent="-227965">
              <a:lnSpc>
                <a:spcPct val="100000"/>
              </a:lnSpc>
              <a:spcBef>
                <a:spcPts val="605"/>
              </a:spcBef>
              <a:buChar char="-"/>
              <a:tabLst>
                <a:tab pos="691515" algn="l"/>
              </a:tabLst>
            </a:pPr>
            <a:r>
              <a:rPr sz="1100" spc="-5" dirty="0">
                <a:latin typeface="Tahoma"/>
                <a:cs typeface="Tahoma"/>
              </a:rPr>
              <a:t>oxigenarlo un</a:t>
            </a:r>
            <a:r>
              <a:rPr sz="1100" spc="-35" dirty="0">
                <a:latin typeface="Tahoma"/>
                <a:cs typeface="Tahoma"/>
              </a:rPr>
              <a:t> </a:t>
            </a:r>
            <a:r>
              <a:rPr sz="1100" spc="-5" dirty="0">
                <a:latin typeface="Tahoma"/>
                <a:cs typeface="Tahoma"/>
              </a:rPr>
              <a:t>poco</a:t>
            </a:r>
            <a:endParaRPr sz="1100">
              <a:latin typeface="Tahoma"/>
              <a:cs typeface="Tahoma"/>
            </a:endParaRPr>
          </a:p>
          <a:p>
            <a:pPr marL="691515" marR="5715" indent="-228600">
              <a:lnSpc>
                <a:spcPct val="100000"/>
              </a:lnSpc>
              <a:spcBef>
                <a:spcPts val="610"/>
              </a:spcBef>
              <a:buChar char="-"/>
              <a:tabLst>
                <a:tab pos="691515" algn="l"/>
              </a:tabLst>
            </a:pPr>
            <a:r>
              <a:rPr sz="1100" spc="-5" dirty="0">
                <a:latin typeface="Tahoma"/>
                <a:cs typeface="Tahoma"/>
              </a:rPr>
              <a:t>separar las levaduras muertas </a:t>
            </a:r>
            <a:r>
              <a:rPr sz="1100" dirty="0">
                <a:latin typeface="Tahoma"/>
                <a:cs typeface="Tahoma"/>
              </a:rPr>
              <a:t>que </a:t>
            </a:r>
            <a:r>
              <a:rPr sz="1100" spc="-5" dirty="0">
                <a:latin typeface="Tahoma"/>
                <a:cs typeface="Tahoma"/>
              </a:rPr>
              <a:t>van depositándose en el </a:t>
            </a:r>
            <a:r>
              <a:rPr sz="1100" dirty="0">
                <a:latin typeface="Tahoma"/>
                <a:cs typeface="Tahoma"/>
              </a:rPr>
              <a:t>fondo </a:t>
            </a:r>
            <a:r>
              <a:rPr sz="1100" spc="-5" dirty="0">
                <a:latin typeface="Tahoma"/>
                <a:cs typeface="Tahoma"/>
              </a:rPr>
              <a:t>del  recipiente </a:t>
            </a:r>
            <a:r>
              <a:rPr sz="1100" dirty="0">
                <a:latin typeface="Tahoma"/>
                <a:cs typeface="Tahoma"/>
              </a:rPr>
              <a:t>de </a:t>
            </a:r>
            <a:r>
              <a:rPr sz="1100" spc="-5" dirty="0">
                <a:latin typeface="Tahoma"/>
                <a:cs typeface="Tahoma"/>
              </a:rPr>
              <a:t>fermentación (separar las</a:t>
            </a:r>
            <a:r>
              <a:rPr sz="1100" spc="-35" dirty="0">
                <a:latin typeface="Tahoma"/>
                <a:cs typeface="Tahoma"/>
              </a:rPr>
              <a:t> </a:t>
            </a:r>
            <a:r>
              <a:rPr sz="1100" spc="-5" dirty="0">
                <a:latin typeface="Tahoma"/>
                <a:cs typeface="Tahoma"/>
              </a:rPr>
              <a:t>heces).</a:t>
            </a:r>
            <a:endParaRPr sz="1100">
              <a:latin typeface="Tahoma"/>
              <a:cs typeface="Tahoma"/>
            </a:endParaRPr>
          </a:p>
          <a:p>
            <a:pPr marL="462915">
              <a:lnSpc>
                <a:spcPct val="100000"/>
              </a:lnSpc>
              <a:spcBef>
                <a:spcPts val="605"/>
              </a:spcBef>
            </a:pPr>
            <a:r>
              <a:rPr sz="1100" spc="-5" dirty="0">
                <a:latin typeface="Tahoma"/>
                <a:cs typeface="Tahoma"/>
              </a:rPr>
              <a:t>A partir de los </a:t>
            </a:r>
            <a:r>
              <a:rPr sz="1100" dirty="0">
                <a:latin typeface="Tahoma"/>
                <a:cs typeface="Tahoma"/>
              </a:rPr>
              <a:t>30-45 días </a:t>
            </a:r>
            <a:r>
              <a:rPr sz="1100" spc="-5" dirty="0">
                <a:latin typeface="Tahoma"/>
                <a:cs typeface="Tahoma"/>
              </a:rPr>
              <a:t>después </a:t>
            </a:r>
            <a:r>
              <a:rPr sz="1100" dirty="0">
                <a:latin typeface="Tahoma"/>
                <a:cs typeface="Tahoma"/>
              </a:rPr>
              <a:t>de </a:t>
            </a:r>
            <a:r>
              <a:rPr sz="1100" spc="-5" dirty="0">
                <a:latin typeface="Tahoma"/>
                <a:cs typeface="Tahoma"/>
              </a:rPr>
              <a:t>la</a:t>
            </a:r>
            <a:r>
              <a:rPr sz="1100" spc="-15" dirty="0">
                <a:latin typeface="Tahoma"/>
                <a:cs typeface="Tahoma"/>
              </a:rPr>
              <a:t> </a:t>
            </a:r>
            <a:r>
              <a:rPr sz="1100" spc="-5" dirty="0">
                <a:latin typeface="Tahoma"/>
                <a:cs typeface="Tahoma"/>
              </a:rPr>
              <a:t>fermentación:</a:t>
            </a:r>
            <a:endParaRPr sz="1100">
              <a:latin typeface="Tahoma"/>
              <a:cs typeface="Tahoma"/>
            </a:endParaRPr>
          </a:p>
          <a:p>
            <a:pPr marL="12700" marR="5715" indent="450215" algn="just">
              <a:lnSpc>
                <a:spcPct val="100000"/>
              </a:lnSpc>
              <a:spcBef>
                <a:spcPts val="610"/>
              </a:spcBef>
            </a:pPr>
            <a:r>
              <a:rPr sz="1100" spc="-5" dirty="0">
                <a:latin typeface="Tahoma"/>
                <a:cs typeface="Tahoma"/>
              </a:rPr>
              <a:t>Los </a:t>
            </a:r>
            <a:r>
              <a:rPr sz="1100" dirty="0">
                <a:latin typeface="Tahoma"/>
                <a:cs typeface="Tahoma"/>
              </a:rPr>
              <a:t>descubes </a:t>
            </a:r>
            <a:r>
              <a:rPr sz="1100" spc="-5" dirty="0">
                <a:latin typeface="Tahoma"/>
                <a:cs typeface="Tahoma"/>
              </a:rPr>
              <a:t>ya </a:t>
            </a:r>
            <a:r>
              <a:rPr sz="1100" dirty="0">
                <a:latin typeface="Tahoma"/>
                <a:cs typeface="Tahoma"/>
              </a:rPr>
              <a:t>no </a:t>
            </a:r>
            <a:r>
              <a:rPr sz="1100" spc="-5" dirty="0">
                <a:latin typeface="Tahoma"/>
                <a:cs typeface="Tahoma"/>
              </a:rPr>
              <a:t>son </a:t>
            </a:r>
            <a:r>
              <a:rPr sz="1100" dirty="0">
                <a:latin typeface="Tahoma"/>
                <a:cs typeface="Tahoma"/>
              </a:rPr>
              <a:t>tan </a:t>
            </a:r>
            <a:r>
              <a:rPr sz="1100" spc="-5" dirty="0">
                <a:latin typeface="Tahoma"/>
                <a:cs typeface="Tahoma"/>
              </a:rPr>
              <a:t>frecuentes. Es imprescindible ir degustando a  menudo los caldos para detectar cualquier anomalía o aparición </a:t>
            </a:r>
            <a:r>
              <a:rPr sz="1100" dirty="0">
                <a:latin typeface="Tahoma"/>
                <a:cs typeface="Tahoma"/>
              </a:rPr>
              <a:t>de </a:t>
            </a:r>
            <a:r>
              <a:rPr sz="1100" spc="-5" dirty="0">
                <a:latin typeface="Tahoma"/>
                <a:cs typeface="Tahoma"/>
              </a:rPr>
              <a:t>algún olor extraño,  pues si fuera el caso lo descubamos</a:t>
            </a:r>
            <a:r>
              <a:rPr sz="1100" spc="-50" dirty="0">
                <a:latin typeface="Tahoma"/>
                <a:cs typeface="Tahoma"/>
              </a:rPr>
              <a:t> </a:t>
            </a:r>
            <a:r>
              <a:rPr sz="1100" spc="-5" dirty="0">
                <a:latin typeface="Tahoma"/>
                <a:cs typeface="Tahoma"/>
              </a:rPr>
              <a:t>rápidamente.</a:t>
            </a:r>
            <a:endParaRPr sz="1100">
              <a:latin typeface="Tahoma"/>
              <a:cs typeface="Tahoma"/>
            </a:endParaRPr>
          </a:p>
          <a:p>
            <a:pPr marL="12700" marR="5715" indent="450215" algn="just">
              <a:lnSpc>
                <a:spcPct val="100600"/>
              </a:lnSpc>
              <a:spcBef>
                <a:spcPts val="595"/>
              </a:spcBef>
            </a:pPr>
            <a:r>
              <a:rPr sz="1100" spc="-5" dirty="0">
                <a:latin typeface="Tahoma"/>
                <a:cs typeface="Tahoma"/>
              </a:rPr>
              <a:t>Protegemos la superficie del líquido del contacto con el aire, mediante sulfuroso  o nitrógeno para evitar la reproducción de bacterias acéticas y la formación </a:t>
            </a:r>
            <a:r>
              <a:rPr sz="1100" spc="-10" dirty="0">
                <a:latin typeface="Tahoma"/>
                <a:cs typeface="Tahoma"/>
              </a:rPr>
              <a:t>de  </a:t>
            </a:r>
            <a:r>
              <a:rPr sz="1100" spc="-5" dirty="0">
                <a:latin typeface="Tahoma"/>
                <a:cs typeface="Tahoma"/>
              </a:rPr>
              <a:t>levaduras aerófilas que, formando un velo en la superficie, transforman el alcohol en  aldehídos. Es cuando el vino huele a</a:t>
            </a:r>
            <a:r>
              <a:rPr sz="1100" spc="-25" dirty="0">
                <a:latin typeface="Tahoma"/>
                <a:cs typeface="Tahoma"/>
              </a:rPr>
              <a:t> </a:t>
            </a:r>
            <a:r>
              <a:rPr sz="1100" spc="-5" dirty="0">
                <a:latin typeface="Tahoma"/>
                <a:cs typeface="Tahoma"/>
              </a:rPr>
              <a:t>“aireado”.</a:t>
            </a:r>
            <a:endParaRPr sz="1100">
              <a:latin typeface="Tahoma"/>
              <a:cs typeface="Tahom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518158" y="1080512"/>
            <a:ext cx="170180"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7.</a:t>
            </a:r>
            <a:endParaRPr sz="1200">
              <a:latin typeface="Tahoma"/>
              <a:cs typeface="Tahoma"/>
            </a:endParaRPr>
          </a:p>
        </p:txBody>
      </p:sp>
      <p:sp>
        <p:nvSpPr>
          <p:cNvPr id="3" name="object 3"/>
          <p:cNvSpPr txBox="1"/>
          <p:nvPr/>
        </p:nvSpPr>
        <p:spPr>
          <a:xfrm>
            <a:off x="1967010" y="1080512"/>
            <a:ext cx="240855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ESQUEMAS DE ELABORACIÓN</a:t>
            </a:r>
            <a:r>
              <a:rPr sz="1200" b="1" spc="15" dirty="0">
                <a:latin typeface="Tahoma"/>
                <a:cs typeface="Tahoma"/>
              </a:rPr>
              <a:t> </a:t>
            </a:r>
            <a:r>
              <a:rPr sz="1200" b="1" spc="-5" dirty="0">
                <a:latin typeface="Tahoma"/>
                <a:cs typeface="Tahoma"/>
              </a:rPr>
              <a:t>:</a:t>
            </a:r>
            <a:endParaRPr sz="1200">
              <a:latin typeface="Tahoma"/>
              <a:cs typeface="Tahoma"/>
            </a:endParaRPr>
          </a:p>
        </p:txBody>
      </p:sp>
      <p:sp>
        <p:nvSpPr>
          <p:cNvPr id="4" name="object 4"/>
          <p:cNvSpPr txBox="1"/>
          <p:nvPr/>
        </p:nvSpPr>
        <p:spPr>
          <a:xfrm>
            <a:off x="1450340" y="5762748"/>
            <a:ext cx="1089025" cy="435609"/>
          </a:xfrm>
          <a:prstGeom prst="rect">
            <a:avLst/>
          </a:prstGeom>
        </p:spPr>
        <p:txBody>
          <a:bodyPr vert="horz" wrap="square" lIns="0" tIns="0" rIns="0" bIns="0" rtlCol="0">
            <a:spAutoFit/>
          </a:bodyPr>
          <a:lstStyle/>
          <a:p>
            <a:pPr marL="299720" marR="5080" indent="-287655">
              <a:lnSpc>
                <a:spcPct val="100000"/>
              </a:lnSpc>
            </a:pPr>
            <a:r>
              <a:rPr sz="1400" spc="-5" dirty="0">
                <a:latin typeface="Tahoma"/>
                <a:cs typeface="Tahoma"/>
              </a:rPr>
              <a:t>Fermentación  en</a:t>
            </a:r>
            <a:r>
              <a:rPr sz="1400" spc="-80" dirty="0">
                <a:latin typeface="Tahoma"/>
                <a:cs typeface="Tahoma"/>
              </a:rPr>
              <a:t> </a:t>
            </a:r>
            <a:r>
              <a:rPr sz="1400" spc="-5" dirty="0">
                <a:latin typeface="Tahoma"/>
                <a:cs typeface="Tahoma"/>
              </a:rPr>
              <a:t>tino</a:t>
            </a:r>
            <a:endParaRPr sz="1400">
              <a:latin typeface="Tahoma"/>
              <a:cs typeface="Tahoma"/>
            </a:endParaRPr>
          </a:p>
        </p:txBody>
      </p:sp>
      <p:sp>
        <p:nvSpPr>
          <p:cNvPr id="5" name="object 5"/>
          <p:cNvSpPr txBox="1"/>
          <p:nvPr/>
        </p:nvSpPr>
        <p:spPr>
          <a:xfrm>
            <a:off x="1404620" y="7020047"/>
            <a:ext cx="1066165" cy="435609"/>
          </a:xfrm>
          <a:prstGeom prst="rect">
            <a:avLst/>
          </a:prstGeom>
        </p:spPr>
        <p:txBody>
          <a:bodyPr vert="horz" wrap="square" lIns="0" tIns="0" rIns="0" bIns="0" rtlCol="0">
            <a:spAutoFit/>
          </a:bodyPr>
          <a:lstStyle/>
          <a:p>
            <a:pPr marL="260985" marR="5080" indent="-248920">
              <a:lnSpc>
                <a:spcPct val="100000"/>
              </a:lnSpc>
            </a:pPr>
            <a:r>
              <a:rPr sz="1400" spc="-5" dirty="0">
                <a:latin typeface="Tahoma"/>
                <a:cs typeface="Tahoma"/>
              </a:rPr>
              <a:t>Conservación  en</a:t>
            </a:r>
            <a:r>
              <a:rPr sz="1400" spc="-80" dirty="0">
                <a:latin typeface="Tahoma"/>
                <a:cs typeface="Tahoma"/>
              </a:rPr>
              <a:t> </a:t>
            </a:r>
            <a:r>
              <a:rPr sz="1400" spc="-5" dirty="0">
                <a:latin typeface="Tahoma"/>
                <a:cs typeface="Tahoma"/>
              </a:rPr>
              <a:t>tino</a:t>
            </a:r>
            <a:endParaRPr sz="1400">
              <a:latin typeface="Tahoma"/>
              <a:cs typeface="Tahoma"/>
            </a:endParaRPr>
          </a:p>
        </p:txBody>
      </p:sp>
      <p:sp>
        <p:nvSpPr>
          <p:cNvPr id="6" name="object 6"/>
          <p:cNvSpPr/>
          <p:nvPr/>
        </p:nvSpPr>
        <p:spPr>
          <a:xfrm>
            <a:off x="2937510" y="2173985"/>
            <a:ext cx="1554480" cy="492759"/>
          </a:xfrm>
          <a:custGeom>
            <a:avLst/>
            <a:gdLst/>
            <a:ahLst/>
            <a:cxnLst/>
            <a:rect l="l" t="t" r="r" b="b"/>
            <a:pathLst>
              <a:path w="1554479" h="492760">
                <a:moveTo>
                  <a:pt x="1554480" y="0"/>
                </a:moveTo>
                <a:lnTo>
                  <a:pt x="0" y="0"/>
                </a:lnTo>
                <a:lnTo>
                  <a:pt x="0" y="492251"/>
                </a:lnTo>
                <a:lnTo>
                  <a:pt x="1554480" y="492251"/>
                </a:lnTo>
                <a:lnTo>
                  <a:pt x="1554480" y="0"/>
                </a:lnTo>
                <a:close/>
              </a:path>
            </a:pathLst>
          </a:custGeom>
          <a:ln w="9144">
            <a:solidFill>
              <a:srgbClr val="000000"/>
            </a:solidFill>
          </a:ln>
        </p:spPr>
        <p:txBody>
          <a:bodyPr wrap="square" lIns="0" tIns="0" rIns="0" bIns="0" rtlCol="0"/>
          <a:lstStyle/>
          <a:p>
            <a:endParaRPr/>
          </a:p>
        </p:txBody>
      </p:sp>
      <p:sp>
        <p:nvSpPr>
          <p:cNvPr id="7" name="object 7"/>
          <p:cNvSpPr/>
          <p:nvPr/>
        </p:nvSpPr>
        <p:spPr>
          <a:xfrm>
            <a:off x="3737610" y="2631185"/>
            <a:ext cx="11430" cy="233679"/>
          </a:xfrm>
          <a:custGeom>
            <a:avLst/>
            <a:gdLst/>
            <a:ahLst/>
            <a:cxnLst/>
            <a:rect l="l" t="t" r="r" b="b"/>
            <a:pathLst>
              <a:path w="11429" h="233680">
                <a:moveTo>
                  <a:pt x="0" y="0"/>
                </a:moveTo>
                <a:lnTo>
                  <a:pt x="11429" y="233172"/>
                </a:lnTo>
              </a:path>
            </a:pathLst>
          </a:custGeom>
          <a:ln w="9144">
            <a:solidFill>
              <a:srgbClr val="000000"/>
            </a:solidFill>
          </a:ln>
        </p:spPr>
        <p:txBody>
          <a:bodyPr wrap="square" lIns="0" tIns="0" rIns="0" bIns="0" rtlCol="0"/>
          <a:lstStyle/>
          <a:p>
            <a:endParaRPr/>
          </a:p>
        </p:txBody>
      </p:sp>
      <p:sp>
        <p:nvSpPr>
          <p:cNvPr id="8" name="object 8"/>
          <p:cNvSpPr/>
          <p:nvPr/>
        </p:nvSpPr>
        <p:spPr>
          <a:xfrm>
            <a:off x="3699510" y="2860547"/>
            <a:ext cx="100330" cy="102235"/>
          </a:xfrm>
          <a:custGeom>
            <a:avLst/>
            <a:gdLst/>
            <a:ahLst/>
            <a:cxnLst/>
            <a:rect l="l" t="t" r="r" b="b"/>
            <a:pathLst>
              <a:path w="100329" h="102235">
                <a:moveTo>
                  <a:pt x="99821" y="0"/>
                </a:moveTo>
                <a:lnTo>
                  <a:pt x="0" y="5334"/>
                </a:lnTo>
                <a:lnTo>
                  <a:pt x="55625" y="102108"/>
                </a:lnTo>
                <a:lnTo>
                  <a:pt x="99821" y="0"/>
                </a:lnTo>
                <a:close/>
              </a:path>
            </a:pathLst>
          </a:custGeom>
          <a:solidFill>
            <a:srgbClr val="000000"/>
          </a:solidFill>
        </p:spPr>
        <p:txBody>
          <a:bodyPr wrap="square" lIns="0" tIns="0" rIns="0" bIns="0" rtlCol="0"/>
          <a:lstStyle/>
          <a:p>
            <a:endParaRPr/>
          </a:p>
        </p:txBody>
      </p:sp>
      <p:sp>
        <p:nvSpPr>
          <p:cNvPr id="9" name="object 9"/>
          <p:cNvSpPr/>
          <p:nvPr/>
        </p:nvSpPr>
        <p:spPr>
          <a:xfrm>
            <a:off x="3754373" y="3316985"/>
            <a:ext cx="0" cy="308610"/>
          </a:xfrm>
          <a:custGeom>
            <a:avLst/>
            <a:gdLst/>
            <a:ahLst/>
            <a:cxnLst/>
            <a:rect l="l" t="t" r="r" b="b"/>
            <a:pathLst>
              <a:path h="308610">
                <a:moveTo>
                  <a:pt x="0" y="0"/>
                </a:moveTo>
                <a:lnTo>
                  <a:pt x="0" y="308610"/>
                </a:lnTo>
              </a:path>
            </a:pathLst>
          </a:custGeom>
          <a:ln w="9144">
            <a:solidFill>
              <a:srgbClr val="000000"/>
            </a:solidFill>
          </a:ln>
        </p:spPr>
        <p:txBody>
          <a:bodyPr wrap="square" lIns="0" tIns="0" rIns="0" bIns="0" rtlCol="0"/>
          <a:lstStyle/>
          <a:p>
            <a:endParaRPr/>
          </a:p>
        </p:txBody>
      </p:sp>
      <p:sp>
        <p:nvSpPr>
          <p:cNvPr id="10" name="object 10"/>
          <p:cNvSpPr/>
          <p:nvPr/>
        </p:nvSpPr>
        <p:spPr>
          <a:xfrm>
            <a:off x="1468374" y="3625596"/>
            <a:ext cx="3840479" cy="0"/>
          </a:xfrm>
          <a:custGeom>
            <a:avLst/>
            <a:gdLst/>
            <a:ahLst/>
            <a:cxnLst/>
            <a:rect l="l" t="t" r="r" b="b"/>
            <a:pathLst>
              <a:path w="3840479">
                <a:moveTo>
                  <a:pt x="0" y="0"/>
                </a:moveTo>
                <a:lnTo>
                  <a:pt x="3840479" y="0"/>
                </a:lnTo>
              </a:path>
            </a:pathLst>
          </a:custGeom>
          <a:ln w="9144">
            <a:solidFill>
              <a:srgbClr val="000000"/>
            </a:solidFill>
          </a:ln>
        </p:spPr>
        <p:txBody>
          <a:bodyPr wrap="square" lIns="0" tIns="0" rIns="0" bIns="0" rtlCol="0"/>
          <a:lstStyle/>
          <a:p>
            <a:endParaRPr/>
          </a:p>
        </p:txBody>
      </p:sp>
      <p:sp>
        <p:nvSpPr>
          <p:cNvPr id="11" name="object 11"/>
          <p:cNvSpPr/>
          <p:nvPr/>
        </p:nvSpPr>
        <p:spPr>
          <a:xfrm>
            <a:off x="1468374" y="3625596"/>
            <a:ext cx="0" cy="85090"/>
          </a:xfrm>
          <a:custGeom>
            <a:avLst/>
            <a:gdLst/>
            <a:ahLst/>
            <a:cxnLst/>
            <a:rect l="l" t="t" r="r" b="b"/>
            <a:pathLst>
              <a:path h="85089">
                <a:moveTo>
                  <a:pt x="0" y="0"/>
                </a:moveTo>
                <a:lnTo>
                  <a:pt x="0" y="84581"/>
                </a:lnTo>
              </a:path>
            </a:pathLst>
          </a:custGeom>
          <a:ln w="9144">
            <a:solidFill>
              <a:srgbClr val="000000"/>
            </a:solidFill>
          </a:ln>
        </p:spPr>
        <p:txBody>
          <a:bodyPr wrap="square" lIns="0" tIns="0" rIns="0" bIns="0" rtlCol="0"/>
          <a:lstStyle/>
          <a:p>
            <a:endParaRPr/>
          </a:p>
        </p:txBody>
      </p:sp>
      <p:sp>
        <p:nvSpPr>
          <p:cNvPr id="12" name="object 12"/>
          <p:cNvSpPr/>
          <p:nvPr/>
        </p:nvSpPr>
        <p:spPr>
          <a:xfrm>
            <a:off x="1418844" y="3708654"/>
            <a:ext cx="100330" cy="100330"/>
          </a:xfrm>
          <a:custGeom>
            <a:avLst/>
            <a:gdLst/>
            <a:ahLst/>
            <a:cxnLst/>
            <a:rect l="l" t="t" r="r" b="b"/>
            <a:pathLst>
              <a:path w="100330" h="100329">
                <a:moveTo>
                  <a:pt x="99822" y="0"/>
                </a:moveTo>
                <a:lnTo>
                  <a:pt x="0" y="0"/>
                </a:lnTo>
                <a:lnTo>
                  <a:pt x="50292" y="99821"/>
                </a:lnTo>
                <a:lnTo>
                  <a:pt x="99822" y="0"/>
                </a:lnTo>
                <a:close/>
              </a:path>
            </a:pathLst>
          </a:custGeom>
          <a:solidFill>
            <a:srgbClr val="000000"/>
          </a:solidFill>
        </p:spPr>
        <p:txBody>
          <a:bodyPr wrap="square" lIns="0" tIns="0" rIns="0" bIns="0" rtlCol="0"/>
          <a:lstStyle/>
          <a:p>
            <a:endParaRPr/>
          </a:p>
        </p:txBody>
      </p:sp>
      <p:sp>
        <p:nvSpPr>
          <p:cNvPr id="13" name="object 13"/>
          <p:cNvSpPr/>
          <p:nvPr/>
        </p:nvSpPr>
        <p:spPr>
          <a:xfrm>
            <a:off x="5308853" y="3625596"/>
            <a:ext cx="0" cy="85090"/>
          </a:xfrm>
          <a:custGeom>
            <a:avLst/>
            <a:gdLst/>
            <a:ahLst/>
            <a:cxnLst/>
            <a:rect l="l" t="t" r="r" b="b"/>
            <a:pathLst>
              <a:path h="85089">
                <a:moveTo>
                  <a:pt x="0" y="0"/>
                </a:moveTo>
                <a:lnTo>
                  <a:pt x="0" y="84581"/>
                </a:lnTo>
              </a:path>
            </a:pathLst>
          </a:custGeom>
          <a:ln w="9144">
            <a:solidFill>
              <a:srgbClr val="000000"/>
            </a:solidFill>
          </a:ln>
        </p:spPr>
        <p:txBody>
          <a:bodyPr wrap="square" lIns="0" tIns="0" rIns="0" bIns="0" rtlCol="0"/>
          <a:lstStyle/>
          <a:p>
            <a:endParaRPr/>
          </a:p>
        </p:txBody>
      </p:sp>
      <p:sp>
        <p:nvSpPr>
          <p:cNvPr id="14" name="object 14"/>
          <p:cNvSpPr/>
          <p:nvPr/>
        </p:nvSpPr>
        <p:spPr>
          <a:xfrm>
            <a:off x="5259323" y="3708654"/>
            <a:ext cx="100330" cy="100330"/>
          </a:xfrm>
          <a:custGeom>
            <a:avLst/>
            <a:gdLst/>
            <a:ahLst/>
            <a:cxnLst/>
            <a:rect l="l" t="t" r="r" b="b"/>
            <a:pathLst>
              <a:path w="100329" h="100329">
                <a:moveTo>
                  <a:pt x="99821" y="0"/>
                </a:moveTo>
                <a:lnTo>
                  <a:pt x="0" y="0"/>
                </a:lnTo>
                <a:lnTo>
                  <a:pt x="50291" y="99821"/>
                </a:lnTo>
                <a:lnTo>
                  <a:pt x="99821" y="0"/>
                </a:lnTo>
                <a:close/>
              </a:path>
            </a:pathLst>
          </a:custGeom>
          <a:solidFill>
            <a:srgbClr val="000000"/>
          </a:solidFill>
        </p:spPr>
        <p:txBody>
          <a:bodyPr wrap="square" lIns="0" tIns="0" rIns="0" bIns="0" rtlCol="0"/>
          <a:lstStyle/>
          <a:p>
            <a:endParaRPr/>
          </a:p>
        </p:txBody>
      </p:sp>
      <p:sp>
        <p:nvSpPr>
          <p:cNvPr id="15" name="object 15"/>
          <p:cNvSpPr/>
          <p:nvPr/>
        </p:nvSpPr>
        <p:spPr>
          <a:xfrm>
            <a:off x="1194815" y="3899916"/>
            <a:ext cx="640080" cy="274320"/>
          </a:xfrm>
          <a:custGeom>
            <a:avLst/>
            <a:gdLst/>
            <a:ahLst/>
            <a:cxnLst/>
            <a:rect l="l" t="t" r="r" b="b"/>
            <a:pathLst>
              <a:path w="640080" h="274320">
                <a:moveTo>
                  <a:pt x="640080" y="0"/>
                </a:moveTo>
                <a:lnTo>
                  <a:pt x="0" y="0"/>
                </a:lnTo>
                <a:lnTo>
                  <a:pt x="0" y="274320"/>
                </a:lnTo>
                <a:lnTo>
                  <a:pt x="640080" y="274320"/>
                </a:lnTo>
                <a:lnTo>
                  <a:pt x="640080" y="0"/>
                </a:lnTo>
                <a:close/>
              </a:path>
            </a:pathLst>
          </a:custGeom>
          <a:ln w="9144">
            <a:solidFill>
              <a:srgbClr val="000000"/>
            </a:solidFill>
          </a:ln>
        </p:spPr>
        <p:txBody>
          <a:bodyPr wrap="square" lIns="0" tIns="0" rIns="0" bIns="0" rtlCol="0"/>
          <a:lstStyle/>
          <a:p>
            <a:endParaRPr/>
          </a:p>
        </p:txBody>
      </p:sp>
      <p:sp>
        <p:nvSpPr>
          <p:cNvPr id="16" name="object 16"/>
          <p:cNvSpPr txBox="1"/>
          <p:nvPr/>
        </p:nvSpPr>
        <p:spPr>
          <a:xfrm>
            <a:off x="1406144" y="3949950"/>
            <a:ext cx="217170" cy="176530"/>
          </a:xfrm>
          <a:prstGeom prst="rect">
            <a:avLst/>
          </a:prstGeom>
        </p:spPr>
        <p:txBody>
          <a:bodyPr vert="horz" wrap="square" lIns="0" tIns="0" rIns="0" bIns="0" rtlCol="0">
            <a:spAutoFit/>
          </a:bodyPr>
          <a:lstStyle/>
          <a:p>
            <a:pPr marL="12700">
              <a:lnSpc>
                <a:spcPct val="100000"/>
              </a:lnSpc>
            </a:pPr>
            <a:r>
              <a:rPr sz="1100" spc="-10" dirty="0">
                <a:latin typeface="Tahoma"/>
                <a:cs typeface="Tahoma"/>
              </a:rPr>
              <a:t>NO</a:t>
            </a:r>
            <a:endParaRPr sz="1100">
              <a:latin typeface="Tahoma"/>
              <a:cs typeface="Tahoma"/>
            </a:endParaRPr>
          </a:p>
        </p:txBody>
      </p:sp>
      <p:sp>
        <p:nvSpPr>
          <p:cNvPr id="17" name="object 17"/>
          <p:cNvSpPr/>
          <p:nvPr/>
        </p:nvSpPr>
        <p:spPr>
          <a:xfrm>
            <a:off x="3754373" y="3808476"/>
            <a:ext cx="1828800" cy="0"/>
          </a:xfrm>
          <a:custGeom>
            <a:avLst/>
            <a:gdLst/>
            <a:ahLst/>
            <a:cxnLst/>
            <a:rect l="l" t="t" r="r" b="b"/>
            <a:pathLst>
              <a:path w="1828800">
                <a:moveTo>
                  <a:pt x="0" y="0"/>
                </a:moveTo>
                <a:lnTo>
                  <a:pt x="1828800" y="0"/>
                </a:lnTo>
              </a:path>
            </a:pathLst>
          </a:custGeom>
          <a:ln w="9144">
            <a:solidFill>
              <a:srgbClr val="000000"/>
            </a:solidFill>
          </a:ln>
        </p:spPr>
        <p:txBody>
          <a:bodyPr wrap="square" lIns="0" tIns="0" rIns="0" bIns="0" rtlCol="0"/>
          <a:lstStyle/>
          <a:p>
            <a:endParaRPr/>
          </a:p>
        </p:txBody>
      </p:sp>
      <p:sp>
        <p:nvSpPr>
          <p:cNvPr id="18" name="object 18"/>
          <p:cNvSpPr/>
          <p:nvPr/>
        </p:nvSpPr>
        <p:spPr>
          <a:xfrm>
            <a:off x="3754373" y="3899916"/>
            <a:ext cx="0" cy="0"/>
          </a:xfrm>
          <a:custGeom>
            <a:avLst/>
            <a:gdLst/>
            <a:ahLst/>
            <a:cxnLst/>
            <a:rect l="l" t="t" r="r" b="b"/>
            <a:pathLst>
              <a:path>
                <a:moveTo>
                  <a:pt x="0" y="0"/>
                </a:moveTo>
                <a:lnTo>
                  <a:pt x="0" y="0"/>
                </a:lnTo>
              </a:path>
            </a:pathLst>
          </a:custGeom>
          <a:ln w="9144">
            <a:solidFill>
              <a:srgbClr val="000000"/>
            </a:solidFill>
          </a:ln>
        </p:spPr>
        <p:txBody>
          <a:bodyPr wrap="square" lIns="0" tIns="0" rIns="0" bIns="0" rtlCol="0"/>
          <a:lstStyle/>
          <a:p>
            <a:endParaRPr/>
          </a:p>
        </p:txBody>
      </p:sp>
      <p:sp>
        <p:nvSpPr>
          <p:cNvPr id="19" name="object 19"/>
          <p:cNvSpPr/>
          <p:nvPr/>
        </p:nvSpPr>
        <p:spPr>
          <a:xfrm>
            <a:off x="3704844" y="3800094"/>
            <a:ext cx="100330" cy="100330"/>
          </a:xfrm>
          <a:custGeom>
            <a:avLst/>
            <a:gdLst/>
            <a:ahLst/>
            <a:cxnLst/>
            <a:rect l="l" t="t" r="r" b="b"/>
            <a:pathLst>
              <a:path w="100329" h="100329">
                <a:moveTo>
                  <a:pt x="99821" y="0"/>
                </a:moveTo>
                <a:lnTo>
                  <a:pt x="0" y="0"/>
                </a:lnTo>
                <a:lnTo>
                  <a:pt x="50291" y="99821"/>
                </a:lnTo>
                <a:lnTo>
                  <a:pt x="99821" y="0"/>
                </a:lnTo>
                <a:close/>
              </a:path>
            </a:pathLst>
          </a:custGeom>
          <a:solidFill>
            <a:srgbClr val="000000"/>
          </a:solidFill>
        </p:spPr>
        <p:txBody>
          <a:bodyPr wrap="square" lIns="0" tIns="0" rIns="0" bIns="0" rtlCol="0"/>
          <a:lstStyle/>
          <a:p>
            <a:endParaRPr/>
          </a:p>
        </p:txBody>
      </p:sp>
      <p:sp>
        <p:nvSpPr>
          <p:cNvPr id="20" name="object 20"/>
          <p:cNvSpPr/>
          <p:nvPr/>
        </p:nvSpPr>
        <p:spPr>
          <a:xfrm>
            <a:off x="5583173" y="3899916"/>
            <a:ext cx="0" cy="0"/>
          </a:xfrm>
          <a:custGeom>
            <a:avLst/>
            <a:gdLst/>
            <a:ahLst/>
            <a:cxnLst/>
            <a:rect l="l" t="t" r="r" b="b"/>
            <a:pathLst>
              <a:path>
                <a:moveTo>
                  <a:pt x="0" y="0"/>
                </a:moveTo>
                <a:lnTo>
                  <a:pt x="0" y="0"/>
                </a:lnTo>
              </a:path>
            </a:pathLst>
          </a:custGeom>
          <a:ln w="9144">
            <a:solidFill>
              <a:srgbClr val="000000"/>
            </a:solidFill>
          </a:ln>
        </p:spPr>
        <p:txBody>
          <a:bodyPr wrap="square" lIns="0" tIns="0" rIns="0" bIns="0" rtlCol="0"/>
          <a:lstStyle/>
          <a:p>
            <a:endParaRPr/>
          </a:p>
        </p:txBody>
      </p:sp>
      <p:sp>
        <p:nvSpPr>
          <p:cNvPr id="21" name="object 21"/>
          <p:cNvSpPr/>
          <p:nvPr/>
        </p:nvSpPr>
        <p:spPr>
          <a:xfrm>
            <a:off x="5533644" y="3800094"/>
            <a:ext cx="100330" cy="100330"/>
          </a:xfrm>
          <a:custGeom>
            <a:avLst/>
            <a:gdLst/>
            <a:ahLst/>
            <a:cxnLst/>
            <a:rect l="l" t="t" r="r" b="b"/>
            <a:pathLst>
              <a:path w="100329" h="100329">
                <a:moveTo>
                  <a:pt x="99821" y="0"/>
                </a:moveTo>
                <a:lnTo>
                  <a:pt x="0" y="0"/>
                </a:lnTo>
                <a:lnTo>
                  <a:pt x="50291" y="99821"/>
                </a:lnTo>
                <a:lnTo>
                  <a:pt x="99821" y="0"/>
                </a:lnTo>
                <a:close/>
              </a:path>
            </a:pathLst>
          </a:custGeom>
          <a:solidFill>
            <a:srgbClr val="000000"/>
          </a:solidFill>
        </p:spPr>
        <p:txBody>
          <a:bodyPr wrap="square" lIns="0" tIns="0" rIns="0" bIns="0" rtlCol="0"/>
          <a:lstStyle/>
          <a:p>
            <a:endParaRPr/>
          </a:p>
        </p:txBody>
      </p:sp>
      <p:sp>
        <p:nvSpPr>
          <p:cNvPr id="22" name="object 22"/>
          <p:cNvSpPr/>
          <p:nvPr/>
        </p:nvSpPr>
        <p:spPr>
          <a:xfrm>
            <a:off x="3572255" y="3899916"/>
            <a:ext cx="457200" cy="274320"/>
          </a:xfrm>
          <a:custGeom>
            <a:avLst/>
            <a:gdLst/>
            <a:ahLst/>
            <a:cxnLst/>
            <a:rect l="l" t="t" r="r" b="b"/>
            <a:pathLst>
              <a:path w="457200" h="274320">
                <a:moveTo>
                  <a:pt x="457200" y="0"/>
                </a:moveTo>
                <a:lnTo>
                  <a:pt x="0" y="0"/>
                </a:lnTo>
                <a:lnTo>
                  <a:pt x="0" y="274320"/>
                </a:lnTo>
                <a:lnTo>
                  <a:pt x="457200" y="274320"/>
                </a:lnTo>
                <a:lnTo>
                  <a:pt x="457200" y="0"/>
                </a:lnTo>
                <a:close/>
              </a:path>
            </a:pathLst>
          </a:custGeom>
          <a:ln w="9144">
            <a:solidFill>
              <a:srgbClr val="000000"/>
            </a:solidFill>
          </a:ln>
        </p:spPr>
        <p:txBody>
          <a:bodyPr wrap="square" lIns="0" tIns="0" rIns="0" bIns="0" rtlCol="0"/>
          <a:lstStyle/>
          <a:p>
            <a:endParaRPr/>
          </a:p>
        </p:txBody>
      </p:sp>
      <p:sp>
        <p:nvSpPr>
          <p:cNvPr id="23" name="object 23"/>
          <p:cNvSpPr txBox="1"/>
          <p:nvPr/>
        </p:nvSpPr>
        <p:spPr>
          <a:xfrm>
            <a:off x="3665473" y="3950712"/>
            <a:ext cx="270510" cy="220979"/>
          </a:xfrm>
          <a:prstGeom prst="rect">
            <a:avLst/>
          </a:prstGeom>
        </p:spPr>
        <p:txBody>
          <a:bodyPr vert="horz" wrap="square" lIns="0" tIns="0" rIns="0" bIns="0" rtlCol="0">
            <a:spAutoFit/>
          </a:bodyPr>
          <a:lstStyle/>
          <a:p>
            <a:pPr marL="12700">
              <a:lnSpc>
                <a:spcPct val="100000"/>
              </a:lnSpc>
            </a:pPr>
            <a:r>
              <a:rPr sz="1400" spc="-5" dirty="0">
                <a:latin typeface="Tahoma"/>
                <a:cs typeface="Tahoma"/>
              </a:rPr>
              <a:t>NO</a:t>
            </a:r>
            <a:endParaRPr sz="1400">
              <a:latin typeface="Tahoma"/>
              <a:cs typeface="Tahoma"/>
            </a:endParaRPr>
          </a:p>
        </p:txBody>
      </p:sp>
      <p:sp>
        <p:nvSpPr>
          <p:cNvPr id="24" name="object 24"/>
          <p:cNvSpPr/>
          <p:nvPr/>
        </p:nvSpPr>
        <p:spPr>
          <a:xfrm>
            <a:off x="5126735" y="3808476"/>
            <a:ext cx="548640" cy="274320"/>
          </a:xfrm>
          <a:custGeom>
            <a:avLst/>
            <a:gdLst/>
            <a:ahLst/>
            <a:cxnLst/>
            <a:rect l="l" t="t" r="r" b="b"/>
            <a:pathLst>
              <a:path w="548639" h="274320">
                <a:moveTo>
                  <a:pt x="548639" y="0"/>
                </a:moveTo>
                <a:lnTo>
                  <a:pt x="0" y="0"/>
                </a:lnTo>
                <a:lnTo>
                  <a:pt x="0" y="274320"/>
                </a:lnTo>
                <a:lnTo>
                  <a:pt x="548639" y="274320"/>
                </a:lnTo>
                <a:lnTo>
                  <a:pt x="548639" y="0"/>
                </a:lnTo>
                <a:close/>
              </a:path>
            </a:pathLst>
          </a:custGeom>
          <a:solidFill>
            <a:srgbClr val="FFFFFF"/>
          </a:solidFill>
        </p:spPr>
        <p:txBody>
          <a:bodyPr wrap="square" lIns="0" tIns="0" rIns="0" bIns="0" rtlCol="0"/>
          <a:lstStyle/>
          <a:p>
            <a:endParaRPr/>
          </a:p>
        </p:txBody>
      </p:sp>
      <p:sp>
        <p:nvSpPr>
          <p:cNvPr id="25" name="object 25"/>
          <p:cNvSpPr/>
          <p:nvPr/>
        </p:nvSpPr>
        <p:spPr>
          <a:xfrm>
            <a:off x="5126735" y="3808476"/>
            <a:ext cx="548640" cy="274320"/>
          </a:xfrm>
          <a:custGeom>
            <a:avLst/>
            <a:gdLst/>
            <a:ahLst/>
            <a:cxnLst/>
            <a:rect l="l" t="t" r="r" b="b"/>
            <a:pathLst>
              <a:path w="548639" h="274320">
                <a:moveTo>
                  <a:pt x="548639" y="0"/>
                </a:moveTo>
                <a:lnTo>
                  <a:pt x="0" y="0"/>
                </a:lnTo>
                <a:lnTo>
                  <a:pt x="0" y="274320"/>
                </a:lnTo>
                <a:lnTo>
                  <a:pt x="548639" y="274320"/>
                </a:lnTo>
                <a:lnTo>
                  <a:pt x="548639" y="0"/>
                </a:lnTo>
                <a:close/>
              </a:path>
            </a:pathLst>
          </a:custGeom>
          <a:ln w="9143">
            <a:solidFill>
              <a:srgbClr val="000000"/>
            </a:solidFill>
          </a:ln>
        </p:spPr>
        <p:txBody>
          <a:bodyPr wrap="square" lIns="0" tIns="0" rIns="0" bIns="0" rtlCol="0"/>
          <a:lstStyle/>
          <a:p>
            <a:endParaRPr/>
          </a:p>
        </p:txBody>
      </p:sp>
      <p:sp>
        <p:nvSpPr>
          <p:cNvPr id="26" name="object 26"/>
          <p:cNvSpPr txBox="1"/>
          <p:nvPr/>
        </p:nvSpPr>
        <p:spPr>
          <a:xfrm>
            <a:off x="5323585" y="3858510"/>
            <a:ext cx="154940" cy="176530"/>
          </a:xfrm>
          <a:prstGeom prst="rect">
            <a:avLst/>
          </a:prstGeom>
        </p:spPr>
        <p:txBody>
          <a:bodyPr vert="horz" wrap="square" lIns="0" tIns="0" rIns="0" bIns="0" rtlCol="0">
            <a:spAutoFit/>
          </a:bodyPr>
          <a:lstStyle/>
          <a:p>
            <a:pPr marL="12700">
              <a:lnSpc>
                <a:spcPct val="100000"/>
              </a:lnSpc>
            </a:pPr>
            <a:r>
              <a:rPr sz="1100" spc="-10" dirty="0">
                <a:latin typeface="Tahoma"/>
                <a:cs typeface="Tahoma"/>
              </a:rPr>
              <a:t>SI</a:t>
            </a:r>
            <a:endParaRPr sz="1100">
              <a:latin typeface="Tahoma"/>
              <a:cs typeface="Tahoma"/>
            </a:endParaRPr>
          </a:p>
        </p:txBody>
      </p:sp>
      <p:sp>
        <p:nvSpPr>
          <p:cNvPr id="27" name="object 27"/>
          <p:cNvSpPr/>
          <p:nvPr/>
        </p:nvSpPr>
        <p:spPr>
          <a:xfrm>
            <a:off x="5400294" y="4082033"/>
            <a:ext cx="0" cy="85090"/>
          </a:xfrm>
          <a:custGeom>
            <a:avLst/>
            <a:gdLst/>
            <a:ahLst/>
            <a:cxnLst/>
            <a:rect l="l" t="t" r="r" b="b"/>
            <a:pathLst>
              <a:path h="85089">
                <a:moveTo>
                  <a:pt x="0" y="0"/>
                </a:moveTo>
                <a:lnTo>
                  <a:pt x="0" y="84582"/>
                </a:lnTo>
              </a:path>
            </a:pathLst>
          </a:custGeom>
          <a:ln w="9144">
            <a:solidFill>
              <a:srgbClr val="000000"/>
            </a:solidFill>
          </a:ln>
        </p:spPr>
        <p:txBody>
          <a:bodyPr wrap="square" lIns="0" tIns="0" rIns="0" bIns="0" rtlCol="0"/>
          <a:lstStyle/>
          <a:p>
            <a:endParaRPr/>
          </a:p>
        </p:txBody>
      </p:sp>
      <p:sp>
        <p:nvSpPr>
          <p:cNvPr id="28" name="object 28"/>
          <p:cNvSpPr/>
          <p:nvPr/>
        </p:nvSpPr>
        <p:spPr>
          <a:xfrm>
            <a:off x="5350763" y="4165092"/>
            <a:ext cx="100330" cy="100965"/>
          </a:xfrm>
          <a:custGeom>
            <a:avLst/>
            <a:gdLst/>
            <a:ahLst/>
            <a:cxnLst/>
            <a:rect l="l" t="t" r="r" b="b"/>
            <a:pathLst>
              <a:path w="100329" h="100964">
                <a:moveTo>
                  <a:pt x="99822" y="0"/>
                </a:moveTo>
                <a:lnTo>
                  <a:pt x="0" y="0"/>
                </a:lnTo>
                <a:lnTo>
                  <a:pt x="50292" y="100583"/>
                </a:lnTo>
                <a:lnTo>
                  <a:pt x="99822" y="0"/>
                </a:lnTo>
                <a:close/>
              </a:path>
            </a:pathLst>
          </a:custGeom>
          <a:solidFill>
            <a:srgbClr val="000000"/>
          </a:solidFill>
        </p:spPr>
        <p:txBody>
          <a:bodyPr wrap="square" lIns="0" tIns="0" rIns="0" bIns="0" rtlCol="0"/>
          <a:lstStyle/>
          <a:p>
            <a:endParaRPr/>
          </a:p>
        </p:txBody>
      </p:sp>
      <p:sp>
        <p:nvSpPr>
          <p:cNvPr id="29" name="object 29"/>
          <p:cNvSpPr/>
          <p:nvPr/>
        </p:nvSpPr>
        <p:spPr>
          <a:xfrm>
            <a:off x="5400294" y="4539996"/>
            <a:ext cx="0" cy="182880"/>
          </a:xfrm>
          <a:custGeom>
            <a:avLst/>
            <a:gdLst/>
            <a:ahLst/>
            <a:cxnLst/>
            <a:rect l="l" t="t" r="r" b="b"/>
            <a:pathLst>
              <a:path h="182879">
                <a:moveTo>
                  <a:pt x="0" y="0"/>
                </a:moveTo>
                <a:lnTo>
                  <a:pt x="0" y="182879"/>
                </a:lnTo>
              </a:path>
            </a:pathLst>
          </a:custGeom>
          <a:ln w="9144">
            <a:solidFill>
              <a:srgbClr val="000000"/>
            </a:solidFill>
          </a:ln>
        </p:spPr>
        <p:txBody>
          <a:bodyPr wrap="square" lIns="0" tIns="0" rIns="0" bIns="0" rtlCol="0"/>
          <a:lstStyle/>
          <a:p>
            <a:endParaRPr/>
          </a:p>
        </p:txBody>
      </p:sp>
      <p:sp>
        <p:nvSpPr>
          <p:cNvPr id="30" name="object 30"/>
          <p:cNvSpPr/>
          <p:nvPr/>
        </p:nvSpPr>
        <p:spPr>
          <a:xfrm>
            <a:off x="5309615" y="4722876"/>
            <a:ext cx="1097280" cy="582930"/>
          </a:xfrm>
          <a:custGeom>
            <a:avLst/>
            <a:gdLst/>
            <a:ahLst/>
            <a:cxnLst/>
            <a:rect l="l" t="t" r="r" b="b"/>
            <a:pathLst>
              <a:path w="1097279" h="582929">
                <a:moveTo>
                  <a:pt x="1097280" y="0"/>
                </a:moveTo>
                <a:lnTo>
                  <a:pt x="0" y="0"/>
                </a:lnTo>
                <a:lnTo>
                  <a:pt x="0" y="582930"/>
                </a:lnTo>
                <a:lnTo>
                  <a:pt x="1097280" y="582930"/>
                </a:lnTo>
                <a:lnTo>
                  <a:pt x="1097280" y="0"/>
                </a:lnTo>
                <a:close/>
              </a:path>
            </a:pathLst>
          </a:custGeom>
          <a:ln w="9144">
            <a:solidFill>
              <a:srgbClr val="000000"/>
            </a:solidFill>
          </a:ln>
        </p:spPr>
        <p:txBody>
          <a:bodyPr wrap="square" lIns="0" tIns="0" rIns="0" bIns="0" rtlCol="0"/>
          <a:lstStyle/>
          <a:p>
            <a:endParaRPr/>
          </a:p>
        </p:txBody>
      </p:sp>
      <p:sp>
        <p:nvSpPr>
          <p:cNvPr id="31" name="object 31"/>
          <p:cNvSpPr txBox="1"/>
          <p:nvPr/>
        </p:nvSpPr>
        <p:spPr>
          <a:xfrm>
            <a:off x="5465317" y="4773418"/>
            <a:ext cx="786130" cy="314325"/>
          </a:xfrm>
          <a:prstGeom prst="rect">
            <a:avLst/>
          </a:prstGeom>
        </p:spPr>
        <p:txBody>
          <a:bodyPr vert="horz" wrap="square" lIns="0" tIns="0" rIns="0" bIns="0" rtlCol="0">
            <a:spAutoFit/>
          </a:bodyPr>
          <a:lstStyle/>
          <a:p>
            <a:pPr marL="112395" marR="5080" indent="-100330">
              <a:lnSpc>
                <a:spcPct val="100000"/>
              </a:lnSpc>
            </a:pPr>
            <a:r>
              <a:rPr sz="1000" spc="-5" dirty="0">
                <a:latin typeface="Tahoma"/>
                <a:cs typeface="Tahoma"/>
              </a:rPr>
              <a:t>Fermentación  en</a:t>
            </a:r>
            <a:r>
              <a:rPr sz="1000" spc="-90" dirty="0">
                <a:latin typeface="Tahoma"/>
                <a:cs typeface="Tahoma"/>
              </a:rPr>
              <a:t> </a:t>
            </a:r>
            <a:r>
              <a:rPr sz="1000" dirty="0">
                <a:latin typeface="Tahoma"/>
                <a:cs typeface="Tahoma"/>
              </a:rPr>
              <a:t>barrica</a:t>
            </a:r>
            <a:endParaRPr sz="1000">
              <a:latin typeface="Tahoma"/>
              <a:cs typeface="Tahoma"/>
            </a:endParaRPr>
          </a:p>
        </p:txBody>
      </p:sp>
      <p:sp>
        <p:nvSpPr>
          <p:cNvPr id="32" name="object 32"/>
          <p:cNvSpPr/>
          <p:nvPr/>
        </p:nvSpPr>
        <p:spPr>
          <a:xfrm>
            <a:off x="3851909" y="4905755"/>
            <a:ext cx="1275080" cy="582930"/>
          </a:xfrm>
          <a:custGeom>
            <a:avLst/>
            <a:gdLst/>
            <a:ahLst/>
            <a:cxnLst/>
            <a:rect l="l" t="t" r="r" b="b"/>
            <a:pathLst>
              <a:path w="1275079" h="582929">
                <a:moveTo>
                  <a:pt x="1274826" y="0"/>
                </a:moveTo>
                <a:lnTo>
                  <a:pt x="0" y="0"/>
                </a:lnTo>
                <a:lnTo>
                  <a:pt x="0" y="582930"/>
                </a:lnTo>
                <a:lnTo>
                  <a:pt x="1274826" y="582930"/>
                </a:lnTo>
                <a:lnTo>
                  <a:pt x="1274826" y="0"/>
                </a:lnTo>
                <a:close/>
              </a:path>
            </a:pathLst>
          </a:custGeom>
          <a:ln w="9144">
            <a:solidFill>
              <a:srgbClr val="000000"/>
            </a:solidFill>
          </a:ln>
        </p:spPr>
        <p:txBody>
          <a:bodyPr wrap="square" lIns="0" tIns="0" rIns="0" bIns="0" rtlCol="0"/>
          <a:lstStyle/>
          <a:p>
            <a:endParaRPr/>
          </a:p>
        </p:txBody>
      </p:sp>
      <p:sp>
        <p:nvSpPr>
          <p:cNvPr id="33" name="object 33"/>
          <p:cNvSpPr txBox="1"/>
          <p:nvPr/>
        </p:nvSpPr>
        <p:spPr>
          <a:xfrm>
            <a:off x="3945127" y="4955058"/>
            <a:ext cx="1089025" cy="437515"/>
          </a:xfrm>
          <a:prstGeom prst="rect">
            <a:avLst/>
          </a:prstGeom>
        </p:spPr>
        <p:txBody>
          <a:bodyPr vert="horz" wrap="square" lIns="0" tIns="0" rIns="0" bIns="0" rtlCol="0">
            <a:spAutoFit/>
          </a:bodyPr>
          <a:lstStyle/>
          <a:p>
            <a:pPr marL="269240" marR="5080" indent="-257175">
              <a:lnSpc>
                <a:spcPct val="100699"/>
              </a:lnSpc>
            </a:pPr>
            <a:r>
              <a:rPr sz="1400" spc="-5" dirty="0">
                <a:latin typeface="Tahoma"/>
                <a:cs typeface="Tahoma"/>
              </a:rPr>
              <a:t>Fermentación  En</a:t>
            </a:r>
            <a:r>
              <a:rPr sz="1400" spc="-80" dirty="0">
                <a:latin typeface="Tahoma"/>
                <a:cs typeface="Tahoma"/>
              </a:rPr>
              <a:t> </a:t>
            </a:r>
            <a:r>
              <a:rPr sz="1400" spc="-5" dirty="0">
                <a:latin typeface="Tahoma"/>
                <a:cs typeface="Tahoma"/>
              </a:rPr>
              <a:t>tino</a:t>
            </a:r>
            <a:endParaRPr sz="1400">
              <a:latin typeface="Tahoma"/>
              <a:cs typeface="Tahoma"/>
            </a:endParaRPr>
          </a:p>
        </p:txBody>
      </p:sp>
      <p:sp>
        <p:nvSpPr>
          <p:cNvPr id="34" name="object 34"/>
          <p:cNvSpPr/>
          <p:nvPr/>
        </p:nvSpPr>
        <p:spPr>
          <a:xfrm>
            <a:off x="4668773" y="5455158"/>
            <a:ext cx="0" cy="359410"/>
          </a:xfrm>
          <a:custGeom>
            <a:avLst/>
            <a:gdLst/>
            <a:ahLst/>
            <a:cxnLst/>
            <a:rect l="l" t="t" r="r" b="b"/>
            <a:pathLst>
              <a:path h="359410">
                <a:moveTo>
                  <a:pt x="0" y="0"/>
                </a:moveTo>
                <a:lnTo>
                  <a:pt x="0" y="358901"/>
                </a:lnTo>
              </a:path>
            </a:pathLst>
          </a:custGeom>
          <a:ln w="9144">
            <a:solidFill>
              <a:srgbClr val="000000"/>
            </a:solidFill>
          </a:ln>
        </p:spPr>
        <p:txBody>
          <a:bodyPr wrap="square" lIns="0" tIns="0" rIns="0" bIns="0" rtlCol="0"/>
          <a:lstStyle/>
          <a:p>
            <a:endParaRPr/>
          </a:p>
        </p:txBody>
      </p:sp>
      <p:sp>
        <p:nvSpPr>
          <p:cNvPr id="35" name="object 35"/>
          <p:cNvSpPr/>
          <p:nvPr/>
        </p:nvSpPr>
        <p:spPr>
          <a:xfrm>
            <a:off x="4619244" y="5812536"/>
            <a:ext cx="100330" cy="100965"/>
          </a:xfrm>
          <a:custGeom>
            <a:avLst/>
            <a:gdLst/>
            <a:ahLst/>
            <a:cxnLst/>
            <a:rect l="l" t="t" r="r" b="b"/>
            <a:pathLst>
              <a:path w="100329" h="100964">
                <a:moveTo>
                  <a:pt x="99821" y="0"/>
                </a:moveTo>
                <a:lnTo>
                  <a:pt x="0" y="0"/>
                </a:lnTo>
                <a:lnTo>
                  <a:pt x="50291" y="100583"/>
                </a:lnTo>
                <a:lnTo>
                  <a:pt x="99821" y="0"/>
                </a:lnTo>
                <a:close/>
              </a:path>
            </a:pathLst>
          </a:custGeom>
          <a:solidFill>
            <a:srgbClr val="000000"/>
          </a:solidFill>
        </p:spPr>
        <p:txBody>
          <a:bodyPr wrap="square" lIns="0" tIns="0" rIns="0" bIns="0" rtlCol="0"/>
          <a:lstStyle/>
          <a:p>
            <a:endParaRPr/>
          </a:p>
        </p:txBody>
      </p:sp>
      <p:sp>
        <p:nvSpPr>
          <p:cNvPr id="36" name="object 36"/>
          <p:cNvSpPr/>
          <p:nvPr/>
        </p:nvSpPr>
        <p:spPr>
          <a:xfrm>
            <a:off x="5766053" y="5455158"/>
            <a:ext cx="0" cy="359410"/>
          </a:xfrm>
          <a:custGeom>
            <a:avLst/>
            <a:gdLst/>
            <a:ahLst/>
            <a:cxnLst/>
            <a:rect l="l" t="t" r="r" b="b"/>
            <a:pathLst>
              <a:path h="359410">
                <a:moveTo>
                  <a:pt x="0" y="0"/>
                </a:moveTo>
                <a:lnTo>
                  <a:pt x="0" y="358901"/>
                </a:lnTo>
              </a:path>
            </a:pathLst>
          </a:custGeom>
          <a:ln w="9144">
            <a:solidFill>
              <a:srgbClr val="000000"/>
            </a:solidFill>
          </a:ln>
        </p:spPr>
        <p:txBody>
          <a:bodyPr wrap="square" lIns="0" tIns="0" rIns="0" bIns="0" rtlCol="0"/>
          <a:lstStyle/>
          <a:p>
            <a:endParaRPr/>
          </a:p>
        </p:txBody>
      </p:sp>
      <p:sp>
        <p:nvSpPr>
          <p:cNvPr id="37" name="object 37"/>
          <p:cNvSpPr/>
          <p:nvPr/>
        </p:nvSpPr>
        <p:spPr>
          <a:xfrm>
            <a:off x="5716523" y="5812536"/>
            <a:ext cx="100330" cy="100965"/>
          </a:xfrm>
          <a:custGeom>
            <a:avLst/>
            <a:gdLst/>
            <a:ahLst/>
            <a:cxnLst/>
            <a:rect l="l" t="t" r="r" b="b"/>
            <a:pathLst>
              <a:path w="100329" h="100964">
                <a:moveTo>
                  <a:pt x="99821" y="0"/>
                </a:moveTo>
                <a:lnTo>
                  <a:pt x="0" y="0"/>
                </a:lnTo>
                <a:lnTo>
                  <a:pt x="50291" y="100583"/>
                </a:lnTo>
                <a:lnTo>
                  <a:pt x="99821" y="0"/>
                </a:lnTo>
                <a:close/>
              </a:path>
            </a:pathLst>
          </a:custGeom>
          <a:solidFill>
            <a:srgbClr val="000000"/>
          </a:solidFill>
        </p:spPr>
        <p:txBody>
          <a:bodyPr wrap="square" lIns="0" tIns="0" rIns="0" bIns="0" rtlCol="0"/>
          <a:lstStyle/>
          <a:p>
            <a:endParaRPr/>
          </a:p>
        </p:txBody>
      </p:sp>
      <p:sp>
        <p:nvSpPr>
          <p:cNvPr id="38" name="object 38"/>
          <p:cNvSpPr txBox="1"/>
          <p:nvPr/>
        </p:nvSpPr>
        <p:spPr>
          <a:xfrm>
            <a:off x="4120895" y="6105905"/>
            <a:ext cx="1097280" cy="722630"/>
          </a:xfrm>
          <a:prstGeom prst="rect">
            <a:avLst/>
          </a:prstGeom>
          <a:ln w="9144">
            <a:solidFill>
              <a:srgbClr val="000000"/>
            </a:solidFill>
          </a:ln>
        </p:spPr>
        <p:txBody>
          <a:bodyPr vert="horz" wrap="square" lIns="0" tIns="45085" rIns="0" bIns="0" rtlCol="0">
            <a:spAutoFit/>
          </a:bodyPr>
          <a:lstStyle/>
          <a:p>
            <a:pPr marL="268605" marR="248920" indent="-13335">
              <a:lnSpc>
                <a:spcPct val="100000"/>
              </a:lnSpc>
              <a:spcBef>
                <a:spcPts val="355"/>
              </a:spcBef>
            </a:pPr>
            <a:r>
              <a:rPr sz="1400" spc="-5" dirty="0">
                <a:latin typeface="Tahoma"/>
                <a:cs typeface="Tahoma"/>
              </a:rPr>
              <a:t>Crianza  En</a:t>
            </a:r>
            <a:r>
              <a:rPr sz="1400" spc="-80" dirty="0">
                <a:latin typeface="Tahoma"/>
                <a:cs typeface="Tahoma"/>
              </a:rPr>
              <a:t> </a:t>
            </a:r>
            <a:r>
              <a:rPr sz="1400" spc="-5" dirty="0">
                <a:latin typeface="Tahoma"/>
                <a:cs typeface="Tahoma"/>
              </a:rPr>
              <a:t>tino</a:t>
            </a:r>
            <a:endParaRPr sz="1400">
              <a:latin typeface="Tahoma"/>
              <a:cs typeface="Tahoma"/>
            </a:endParaRPr>
          </a:p>
        </p:txBody>
      </p:sp>
      <p:sp>
        <p:nvSpPr>
          <p:cNvPr id="39" name="object 39"/>
          <p:cNvSpPr txBox="1"/>
          <p:nvPr/>
        </p:nvSpPr>
        <p:spPr>
          <a:xfrm>
            <a:off x="5401055" y="6105905"/>
            <a:ext cx="1005840" cy="722630"/>
          </a:xfrm>
          <a:prstGeom prst="rect">
            <a:avLst/>
          </a:prstGeom>
          <a:ln w="9144">
            <a:solidFill>
              <a:srgbClr val="000000"/>
            </a:solidFill>
          </a:ln>
        </p:spPr>
        <p:txBody>
          <a:bodyPr vert="horz" wrap="square" lIns="0" tIns="45085" rIns="0" bIns="0" rtlCol="0">
            <a:spAutoFit/>
          </a:bodyPr>
          <a:lstStyle/>
          <a:p>
            <a:pPr marL="103505" marR="94615" indent="106680">
              <a:lnSpc>
                <a:spcPct val="100000"/>
              </a:lnSpc>
              <a:spcBef>
                <a:spcPts val="355"/>
              </a:spcBef>
            </a:pPr>
            <a:r>
              <a:rPr sz="1400" spc="-5" dirty="0">
                <a:latin typeface="Tahoma"/>
                <a:cs typeface="Tahoma"/>
              </a:rPr>
              <a:t>Crianza  En</a:t>
            </a:r>
            <a:r>
              <a:rPr sz="1400" spc="-65" dirty="0">
                <a:latin typeface="Tahoma"/>
                <a:cs typeface="Tahoma"/>
              </a:rPr>
              <a:t> </a:t>
            </a:r>
            <a:r>
              <a:rPr sz="1400" spc="-5" dirty="0">
                <a:latin typeface="Tahoma"/>
                <a:cs typeface="Tahoma"/>
              </a:rPr>
              <a:t>barrica</a:t>
            </a:r>
            <a:endParaRPr sz="1400">
              <a:latin typeface="Tahoma"/>
              <a:cs typeface="Tahoma"/>
            </a:endParaRPr>
          </a:p>
        </p:txBody>
      </p:sp>
      <p:sp>
        <p:nvSpPr>
          <p:cNvPr id="40" name="object 40"/>
          <p:cNvSpPr/>
          <p:nvPr/>
        </p:nvSpPr>
        <p:spPr>
          <a:xfrm>
            <a:off x="3571494" y="4174235"/>
            <a:ext cx="0" cy="365760"/>
          </a:xfrm>
          <a:custGeom>
            <a:avLst/>
            <a:gdLst/>
            <a:ahLst/>
            <a:cxnLst/>
            <a:rect l="l" t="t" r="r" b="b"/>
            <a:pathLst>
              <a:path h="365760">
                <a:moveTo>
                  <a:pt x="0" y="0"/>
                </a:moveTo>
                <a:lnTo>
                  <a:pt x="0" y="365760"/>
                </a:lnTo>
              </a:path>
            </a:pathLst>
          </a:custGeom>
          <a:ln w="9144">
            <a:solidFill>
              <a:srgbClr val="000000"/>
            </a:solidFill>
          </a:ln>
        </p:spPr>
        <p:txBody>
          <a:bodyPr wrap="square" lIns="0" tIns="0" rIns="0" bIns="0" rtlCol="0"/>
          <a:lstStyle/>
          <a:p>
            <a:endParaRPr/>
          </a:p>
        </p:txBody>
      </p:sp>
      <p:sp>
        <p:nvSpPr>
          <p:cNvPr id="41" name="object 41"/>
          <p:cNvSpPr/>
          <p:nvPr/>
        </p:nvSpPr>
        <p:spPr>
          <a:xfrm>
            <a:off x="1468374" y="4174235"/>
            <a:ext cx="2103120" cy="365760"/>
          </a:xfrm>
          <a:custGeom>
            <a:avLst/>
            <a:gdLst/>
            <a:ahLst/>
            <a:cxnLst/>
            <a:rect l="l" t="t" r="r" b="b"/>
            <a:pathLst>
              <a:path w="2103120" h="365760">
                <a:moveTo>
                  <a:pt x="0" y="0"/>
                </a:moveTo>
                <a:lnTo>
                  <a:pt x="0" y="365760"/>
                </a:lnTo>
                <a:lnTo>
                  <a:pt x="2103120" y="365760"/>
                </a:lnTo>
              </a:path>
            </a:pathLst>
          </a:custGeom>
          <a:ln w="9144">
            <a:solidFill>
              <a:srgbClr val="000000"/>
            </a:solidFill>
          </a:ln>
        </p:spPr>
        <p:txBody>
          <a:bodyPr wrap="square" lIns="0" tIns="0" rIns="0" bIns="0" rtlCol="0"/>
          <a:lstStyle/>
          <a:p>
            <a:endParaRPr/>
          </a:p>
        </p:txBody>
      </p:sp>
      <p:sp>
        <p:nvSpPr>
          <p:cNvPr id="42" name="object 42"/>
          <p:cNvSpPr/>
          <p:nvPr/>
        </p:nvSpPr>
        <p:spPr>
          <a:xfrm>
            <a:off x="1834133" y="4539996"/>
            <a:ext cx="0" cy="308610"/>
          </a:xfrm>
          <a:custGeom>
            <a:avLst/>
            <a:gdLst/>
            <a:ahLst/>
            <a:cxnLst/>
            <a:rect l="l" t="t" r="r" b="b"/>
            <a:pathLst>
              <a:path h="308610">
                <a:moveTo>
                  <a:pt x="0" y="0"/>
                </a:moveTo>
                <a:lnTo>
                  <a:pt x="0" y="308609"/>
                </a:lnTo>
              </a:path>
            </a:pathLst>
          </a:custGeom>
          <a:ln w="9144">
            <a:solidFill>
              <a:srgbClr val="000000"/>
            </a:solidFill>
          </a:ln>
        </p:spPr>
        <p:txBody>
          <a:bodyPr wrap="square" lIns="0" tIns="0" rIns="0" bIns="0" rtlCol="0"/>
          <a:lstStyle/>
          <a:p>
            <a:endParaRPr/>
          </a:p>
        </p:txBody>
      </p:sp>
      <p:sp>
        <p:nvSpPr>
          <p:cNvPr id="43" name="object 43"/>
          <p:cNvSpPr/>
          <p:nvPr/>
        </p:nvSpPr>
        <p:spPr>
          <a:xfrm>
            <a:off x="1784604" y="4897373"/>
            <a:ext cx="100330" cy="100330"/>
          </a:xfrm>
          <a:custGeom>
            <a:avLst/>
            <a:gdLst/>
            <a:ahLst/>
            <a:cxnLst/>
            <a:rect l="l" t="t" r="r" b="b"/>
            <a:pathLst>
              <a:path w="100330" h="100329">
                <a:moveTo>
                  <a:pt x="99821" y="0"/>
                </a:moveTo>
                <a:lnTo>
                  <a:pt x="0" y="0"/>
                </a:lnTo>
                <a:lnTo>
                  <a:pt x="50291" y="99822"/>
                </a:lnTo>
                <a:lnTo>
                  <a:pt x="99821" y="0"/>
                </a:lnTo>
                <a:close/>
              </a:path>
            </a:pathLst>
          </a:custGeom>
          <a:solidFill>
            <a:srgbClr val="000000"/>
          </a:solidFill>
        </p:spPr>
        <p:txBody>
          <a:bodyPr wrap="square" lIns="0" tIns="0" rIns="0" bIns="0" rtlCol="0"/>
          <a:lstStyle/>
          <a:p>
            <a:endParaRPr/>
          </a:p>
        </p:txBody>
      </p:sp>
      <p:sp>
        <p:nvSpPr>
          <p:cNvPr id="44" name="object 44"/>
          <p:cNvSpPr/>
          <p:nvPr/>
        </p:nvSpPr>
        <p:spPr>
          <a:xfrm>
            <a:off x="1834133" y="5179314"/>
            <a:ext cx="0" cy="450850"/>
          </a:xfrm>
          <a:custGeom>
            <a:avLst/>
            <a:gdLst/>
            <a:ahLst/>
            <a:cxnLst/>
            <a:rect l="l" t="t" r="r" b="b"/>
            <a:pathLst>
              <a:path h="450850">
                <a:moveTo>
                  <a:pt x="0" y="0"/>
                </a:moveTo>
                <a:lnTo>
                  <a:pt x="0" y="450341"/>
                </a:lnTo>
              </a:path>
            </a:pathLst>
          </a:custGeom>
          <a:ln w="9144">
            <a:solidFill>
              <a:srgbClr val="000000"/>
            </a:solidFill>
          </a:ln>
        </p:spPr>
        <p:txBody>
          <a:bodyPr wrap="square" lIns="0" tIns="0" rIns="0" bIns="0" rtlCol="0"/>
          <a:lstStyle/>
          <a:p>
            <a:endParaRPr/>
          </a:p>
        </p:txBody>
      </p:sp>
      <p:sp>
        <p:nvSpPr>
          <p:cNvPr id="45" name="object 45"/>
          <p:cNvSpPr/>
          <p:nvPr/>
        </p:nvSpPr>
        <p:spPr>
          <a:xfrm>
            <a:off x="1784604" y="5628132"/>
            <a:ext cx="100330" cy="100965"/>
          </a:xfrm>
          <a:custGeom>
            <a:avLst/>
            <a:gdLst/>
            <a:ahLst/>
            <a:cxnLst/>
            <a:rect l="l" t="t" r="r" b="b"/>
            <a:pathLst>
              <a:path w="100330" h="100964">
                <a:moveTo>
                  <a:pt x="99821" y="0"/>
                </a:moveTo>
                <a:lnTo>
                  <a:pt x="0" y="0"/>
                </a:lnTo>
                <a:lnTo>
                  <a:pt x="50291" y="100584"/>
                </a:lnTo>
                <a:lnTo>
                  <a:pt x="99821" y="0"/>
                </a:lnTo>
                <a:close/>
              </a:path>
            </a:pathLst>
          </a:custGeom>
          <a:solidFill>
            <a:srgbClr val="000000"/>
          </a:solidFill>
        </p:spPr>
        <p:txBody>
          <a:bodyPr wrap="square" lIns="0" tIns="0" rIns="0" bIns="0" rtlCol="0"/>
          <a:lstStyle/>
          <a:p>
            <a:endParaRPr/>
          </a:p>
        </p:txBody>
      </p:sp>
      <p:sp>
        <p:nvSpPr>
          <p:cNvPr id="46" name="object 46"/>
          <p:cNvSpPr/>
          <p:nvPr/>
        </p:nvSpPr>
        <p:spPr>
          <a:xfrm>
            <a:off x="1834133" y="6276594"/>
            <a:ext cx="0" cy="633730"/>
          </a:xfrm>
          <a:custGeom>
            <a:avLst/>
            <a:gdLst/>
            <a:ahLst/>
            <a:cxnLst/>
            <a:rect l="l" t="t" r="r" b="b"/>
            <a:pathLst>
              <a:path h="633729">
                <a:moveTo>
                  <a:pt x="0" y="0"/>
                </a:moveTo>
                <a:lnTo>
                  <a:pt x="0" y="633222"/>
                </a:lnTo>
              </a:path>
            </a:pathLst>
          </a:custGeom>
          <a:ln w="9144">
            <a:solidFill>
              <a:srgbClr val="000000"/>
            </a:solidFill>
          </a:ln>
        </p:spPr>
        <p:txBody>
          <a:bodyPr wrap="square" lIns="0" tIns="0" rIns="0" bIns="0" rtlCol="0"/>
          <a:lstStyle/>
          <a:p>
            <a:endParaRPr/>
          </a:p>
        </p:txBody>
      </p:sp>
      <p:sp>
        <p:nvSpPr>
          <p:cNvPr id="47" name="object 47"/>
          <p:cNvSpPr/>
          <p:nvPr/>
        </p:nvSpPr>
        <p:spPr>
          <a:xfrm>
            <a:off x="1784604" y="6908291"/>
            <a:ext cx="100330" cy="100965"/>
          </a:xfrm>
          <a:custGeom>
            <a:avLst/>
            <a:gdLst/>
            <a:ahLst/>
            <a:cxnLst/>
            <a:rect l="l" t="t" r="r" b="b"/>
            <a:pathLst>
              <a:path w="100330" h="100965">
                <a:moveTo>
                  <a:pt x="99821" y="0"/>
                </a:moveTo>
                <a:lnTo>
                  <a:pt x="0" y="0"/>
                </a:lnTo>
                <a:lnTo>
                  <a:pt x="50291" y="100584"/>
                </a:lnTo>
                <a:lnTo>
                  <a:pt x="99821" y="0"/>
                </a:lnTo>
                <a:close/>
              </a:path>
            </a:pathLst>
          </a:custGeom>
          <a:solidFill>
            <a:srgbClr val="000000"/>
          </a:solidFill>
        </p:spPr>
        <p:txBody>
          <a:bodyPr wrap="square" lIns="0" tIns="0" rIns="0" bIns="0" rtlCol="0"/>
          <a:lstStyle/>
          <a:p>
            <a:endParaRPr/>
          </a:p>
        </p:txBody>
      </p:sp>
      <p:sp>
        <p:nvSpPr>
          <p:cNvPr id="48" name="object 48"/>
          <p:cNvSpPr/>
          <p:nvPr/>
        </p:nvSpPr>
        <p:spPr>
          <a:xfrm>
            <a:off x="1925573" y="7556754"/>
            <a:ext cx="0" cy="450850"/>
          </a:xfrm>
          <a:custGeom>
            <a:avLst/>
            <a:gdLst/>
            <a:ahLst/>
            <a:cxnLst/>
            <a:rect l="l" t="t" r="r" b="b"/>
            <a:pathLst>
              <a:path h="450850">
                <a:moveTo>
                  <a:pt x="0" y="0"/>
                </a:moveTo>
                <a:lnTo>
                  <a:pt x="0" y="450342"/>
                </a:lnTo>
              </a:path>
            </a:pathLst>
          </a:custGeom>
          <a:ln w="9144">
            <a:solidFill>
              <a:srgbClr val="000000"/>
            </a:solidFill>
          </a:ln>
        </p:spPr>
        <p:txBody>
          <a:bodyPr wrap="square" lIns="0" tIns="0" rIns="0" bIns="0" rtlCol="0"/>
          <a:lstStyle/>
          <a:p>
            <a:endParaRPr/>
          </a:p>
        </p:txBody>
      </p:sp>
      <p:sp>
        <p:nvSpPr>
          <p:cNvPr id="49" name="object 49"/>
          <p:cNvSpPr/>
          <p:nvPr/>
        </p:nvSpPr>
        <p:spPr>
          <a:xfrm>
            <a:off x="1876044" y="8005571"/>
            <a:ext cx="100330" cy="100965"/>
          </a:xfrm>
          <a:custGeom>
            <a:avLst/>
            <a:gdLst/>
            <a:ahLst/>
            <a:cxnLst/>
            <a:rect l="l" t="t" r="r" b="b"/>
            <a:pathLst>
              <a:path w="100330" h="100965">
                <a:moveTo>
                  <a:pt x="99822" y="0"/>
                </a:moveTo>
                <a:lnTo>
                  <a:pt x="0" y="0"/>
                </a:lnTo>
                <a:lnTo>
                  <a:pt x="50291" y="100583"/>
                </a:lnTo>
                <a:lnTo>
                  <a:pt x="99822" y="0"/>
                </a:lnTo>
                <a:close/>
              </a:path>
            </a:pathLst>
          </a:custGeom>
          <a:solidFill>
            <a:srgbClr val="000000"/>
          </a:solidFill>
        </p:spPr>
        <p:txBody>
          <a:bodyPr wrap="square" lIns="0" tIns="0" rIns="0" bIns="0" rtlCol="0"/>
          <a:lstStyle/>
          <a:p>
            <a:endParaRPr/>
          </a:p>
        </p:txBody>
      </p:sp>
      <p:sp>
        <p:nvSpPr>
          <p:cNvPr id="50" name="object 50"/>
          <p:cNvSpPr/>
          <p:nvPr/>
        </p:nvSpPr>
        <p:spPr>
          <a:xfrm>
            <a:off x="4668773" y="6916673"/>
            <a:ext cx="0" cy="365760"/>
          </a:xfrm>
          <a:custGeom>
            <a:avLst/>
            <a:gdLst/>
            <a:ahLst/>
            <a:cxnLst/>
            <a:rect l="l" t="t" r="r" b="b"/>
            <a:pathLst>
              <a:path h="365759">
                <a:moveTo>
                  <a:pt x="0" y="0"/>
                </a:moveTo>
                <a:lnTo>
                  <a:pt x="0" y="365760"/>
                </a:lnTo>
              </a:path>
            </a:pathLst>
          </a:custGeom>
          <a:ln w="9144">
            <a:solidFill>
              <a:srgbClr val="000000"/>
            </a:solidFill>
          </a:ln>
        </p:spPr>
        <p:txBody>
          <a:bodyPr wrap="square" lIns="0" tIns="0" rIns="0" bIns="0" rtlCol="0"/>
          <a:lstStyle/>
          <a:p>
            <a:endParaRPr/>
          </a:p>
        </p:txBody>
      </p:sp>
      <p:sp>
        <p:nvSpPr>
          <p:cNvPr id="51" name="object 51"/>
          <p:cNvSpPr/>
          <p:nvPr/>
        </p:nvSpPr>
        <p:spPr>
          <a:xfrm>
            <a:off x="5857494" y="6916673"/>
            <a:ext cx="0" cy="365760"/>
          </a:xfrm>
          <a:custGeom>
            <a:avLst/>
            <a:gdLst/>
            <a:ahLst/>
            <a:cxnLst/>
            <a:rect l="l" t="t" r="r" b="b"/>
            <a:pathLst>
              <a:path h="365759">
                <a:moveTo>
                  <a:pt x="0" y="0"/>
                </a:moveTo>
                <a:lnTo>
                  <a:pt x="0" y="365760"/>
                </a:lnTo>
              </a:path>
            </a:pathLst>
          </a:custGeom>
          <a:ln w="9144">
            <a:solidFill>
              <a:srgbClr val="000000"/>
            </a:solidFill>
          </a:ln>
        </p:spPr>
        <p:txBody>
          <a:bodyPr wrap="square" lIns="0" tIns="0" rIns="0" bIns="0" rtlCol="0"/>
          <a:lstStyle/>
          <a:p>
            <a:endParaRPr/>
          </a:p>
        </p:txBody>
      </p:sp>
      <p:sp>
        <p:nvSpPr>
          <p:cNvPr id="52" name="object 52"/>
          <p:cNvSpPr/>
          <p:nvPr/>
        </p:nvSpPr>
        <p:spPr>
          <a:xfrm>
            <a:off x="4668773" y="7282433"/>
            <a:ext cx="1188720" cy="0"/>
          </a:xfrm>
          <a:custGeom>
            <a:avLst/>
            <a:gdLst/>
            <a:ahLst/>
            <a:cxnLst/>
            <a:rect l="l" t="t" r="r" b="b"/>
            <a:pathLst>
              <a:path w="1188720">
                <a:moveTo>
                  <a:pt x="0" y="0"/>
                </a:moveTo>
                <a:lnTo>
                  <a:pt x="1188720" y="0"/>
                </a:lnTo>
              </a:path>
            </a:pathLst>
          </a:custGeom>
          <a:ln w="9144">
            <a:solidFill>
              <a:srgbClr val="000000"/>
            </a:solidFill>
          </a:ln>
        </p:spPr>
        <p:txBody>
          <a:bodyPr wrap="square" lIns="0" tIns="0" rIns="0" bIns="0" rtlCol="0"/>
          <a:lstStyle/>
          <a:p>
            <a:endParaRPr/>
          </a:p>
        </p:txBody>
      </p:sp>
      <p:sp>
        <p:nvSpPr>
          <p:cNvPr id="53" name="object 53"/>
          <p:cNvSpPr/>
          <p:nvPr/>
        </p:nvSpPr>
        <p:spPr>
          <a:xfrm>
            <a:off x="5308853" y="7282433"/>
            <a:ext cx="0" cy="633730"/>
          </a:xfrm>
          <a:custGeom>
            <a:avLst/>
            <a:gdLst/>
            <a:ahLst/>
            <a:cxnLst/>
            <a:rect l="l" t="t" r="r" b="b"/>
            <a:pathLst>
              <a:path h="633729">
                <a:moveTo>
                  <a:pt x="0" y="0"/>
                </a:moveTo>
                <a:lnTo>
                  <a:pt x="0" y="633221"/>
                </a:lnTo>
              </a:path>
            </a:pathLst>
          </a:custGeom>
          <a:ln w="9144">
            <a:solidFill>
              <a:srgbClr val="000000"/>
            </a:solidFill>
          </a:ln>
        </p:spPr>
        <p:txBody>
          <a:bodyPr wrap="square" lIns="0" tIns="0" rIns="0" bIns="0" rtlCol="0"/>
          <a:lstStyle/>
          <a:p>
            <a:endParaRPr/>
          </a:p>
        </p:txBody>
      </p:sp>
      <p:sp>
        <p:nvSpPr>
          <p:cNvPr id="54" name="object 54"/>
          <p:cNvSpPr/>
          <p:nvPr/>
        </p:nvSpPr>
        <p:spPr>
          <a:xfrm>
            <a:off x="5259323" y="7914131"/>
            <a:ext cx="100330" cy="100965"/>
          </a:xfrm>
          <a:custGeom>
            <a:avLst/>
            <a:gdLst/>
            <a:ahLst/>
            <a:cxnLst/>
            <a:rect l="l" t="t" r="r" b="b"/>
            <a:pathLst>
              <a:path w="100329" h="100965">
                <a:moveTo>
                  <a:pt x="99821" y="0"/>
                </a:moveTo>
                <a:lnTo>
                  <a:pt x="0" y="0"/>
                </a:lnTo>
                <a:lnTo>
                  <a:pt x="50291" y="100584"/>
                </a:lnTo>
                <a:lnTo>
                  <a:pt x="99821" y="0"/>
                </a:lnTo>
                <a:close/>
              </a:path>
            </a:pathLst>
          </a:custGeom>
          <a:solidFill>
            <a:srgbClr val="000000"/>
          </a:solidFill>
        </p:spPr>
        <p:txBody>
          <a:bodyPr wrap="square" lIns="0" tIns="0" rIns="0" bIns="0" rtlCol="0"/>
          <a:lstStyle/>
          <a:p>
            <a:endParaRPr/>
          </a:p>
        </p:txBody>
      </p:sp>
      <p:sp>
        <p:nvSpPr>
          <p:cNvPr id="55" name="object 55"/>
          <p:cNvSpPr/>
          <p:nvPr/>
        </p:nvSpPr>
        <p:spPr>
          <a:xfrm>
            <a:off x="1337310" y="4848605"/>
            <a:ext cx="1143000" cy="342900"/>
          </a:xfrm>
          <a:custGeom>
            <a:avLst/>
            <a:gdLst/>
            <a:ahLst/>
            <a:cxnLst/>
            <a:rect l="l" t="t" r="r" b="b"/>
            <a:pathLst>
              <a:path w="1143000" h="342900">
                <a:moveTo>
                  <a:pt x="0" y="342900"/>
                </a:moveTo>
                <a:lnTo>
                  <a:pt x="1143000" y="342900"/>
                </a:lnTo>
                <a:lnTo>
                  <a:pt x="1143000" y="0"/>
                </a:lnTo>
                <a:lnTo>
                  <a:pt x="0" y="0"/>
                </a:lnTo>
                <a:lnTo>
                  <a:pt x="0" y="342900"/>
                </a:lnTo>
                <a:close/>
              </a:path>
            </a:pathLst>
          </a:custGeom>
          <a:solidFill>
            <a:srgbClr val="FFFFFF"/>
          </a:solidFill>
        </p:spPr>
        <p:txBody>
          <a:bodyPr wrap="square" lIns="0" tIns="0" rIns="0" bIns="0" rtlCol="0"/>
          <a:lstStyle/>
          <a:p>
            <a:endParaRPr/>
          </a:p>
        </p:txBody>
      </p:sp>
      <p:sp>
        <p:nvSpPr>
          <p:cNvPr id="56" name="object 56"/>
          <p:cNvSpPr txBox="1"/>
          <p:nvPr/>
        </p:nvSpPr>
        <p:spPr>
          <a:xfrm>
            <a:off x="1416050" y="4893306"/>
            <a:ext cx="746760" cy="220979"/>
          </a:xfrm>
          <a:prstGeom prst="rect">
            <a:avLst/>
          </a:prstGeom>
        </p:spPr>
        <p:txBody>
          <a:bodyPr vert="horz" wrap="square" lIns="0" tIns="0" rIns="0" bIns="0" rtlCol="0">
            <a:spAutoFit/>
          </a:bodyPr>
          <a:lstStyle/>
          <a:p>
            <a:pPr marL="12700">
              <a:lnSpc>
                <a:spcPct val="100000"/>
              </a:lnSpc>
            </a:pPr>
            <a:r>
              <a:rPr sz="1400" spc="-5" dirty="0">
                <a:latin typeface="Tahoma"/>
                <a:cs typeface="Tahoma"/>
              </a:rPr>
              <a:t>Prensado</a:t>
            </a:r>
            <a:endParaRPr sz="1400">
              <a:latin typeface="Tahoma"/>
              <a:cs typeface="Tahoma"/>
            </a:endParaRPr>
          </a:p>
        </p:txBody>
      </p:sp>
      <p:sp>
        <p:nvSpPr>
          <p:cNvPr id="57" name="object 57"/>
          <p:cNvSpPr/>
          <p:nvPr/>
        </p:nvSpPr>
        <p:spPr>
          <a:xfrm>
            <a:off x="4994910" y="4231385"/>
            <a:ext cx="914400" cy="298450"/>
          </a:xfrm>
          <a:custGeom>
            <a:avLst/>
            <a:gdLst/>
            <a:ahLst/>
            <a:cxnLst/>
            <a:rect l="l" t="t" r="r" b="b"/>
            <a:pathLst>
              <a:path w="914400" h="298450">
                <a:moveTo>
                  <a:pt x="0" y="297942"/>
                </a:moveTo>
                <a:lnTo>
                  <a:pt x="914400" y="297942"/>
                </a:lnTo>
                <a:lnTo>
                  <a:pt x="914400" y="0"/>
                </a:lnTo>
                <a:lnTo>
                  <a:pt x="0" y="0"/>
                </a:lnTo>
                <a:lnTo>
                  <a:pt x="0" y="297942"/>
                </a:lnTo>
                <a:close/>
              </a:path>
            </a:pathLst>
          </a:custGeom>
          <a:solidFill>
            <a:srgbClr val="FFFFFF"/>
          </a:solidFill>
        </p:spPr>
        <p:txBody>
          <a:bodyPr wrap="square" lIns="0" tIns="0" rIns="0" bIns="0" rtlCol="0"/>
          <a:lstStyle/>
          <a:p>
            <a:endParaRPr/>
          </a:p>
        </p:txBody>
      </p:sp>
      <p:sp>
        <p:nvSpPr>
          <p:cNvPr id="58" name="object 58"/>
          <p:cNvSpPr txBox="1"/>
          <p:nvPr/>
        </p:nvSpPr>
        <p:spPr>
          <a:xfrm>
            <a:off x="5073650" y="4276340"/>
            <a:ext cx="645160" cy="191770"/>
          </a:xfrm>
          <a:prstGeom prst="rect">
            <a:avLst/>
          </a:prstGeom>
        </p:spPr>
        <p:txBody>
          <a:bodyPr vert="horz" wrap="square" lIns="0" tIns="0" rIns="0" bIns="0" rtlCol="0">
            <a:spAutoFit/>
          </a:bodyPr>
          <a:lstStyle/>
          <a:p>
            <a:pPr marL="12700">
              <a:lnSpc>
                <a:spcPct val="100000"/>
              </a:lnSpc>
            </a:pPr>
            <a:r>
              <a:rPr sz="1200" spc="-5" dirty="0">
                <a:latin typeface="Tahoma"/>
                <a:cs typeface="Tahoma"/>
              </a:rPr>
              <a:t>Prensado</a:t>
            </a:r>
            <a:endParaRPr sz="1200">
              <a:latin typeface="Tahoma"/>
              <a:cs typeface="Tahoma"/>
            </a:endParaRPr>
          </a:p>
        </p:txBody>
      </p:sp>
      <p:sp>
        <p:nvSpPr>
          <p:cNvPr id="62" name="object 62"/>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13</a:t>
            </a:fld>
            <a:endParaRPr spc="-5" dirty="0"/>
          </a:p>
        </p:txBody>
      </p:sp>
      <p:sp>
        <p:nvSpPr>
          <p:cNvPr id="59" name="object 59"/>
          <p:cNvSpPr txBox="1"/>
          <p:nvPr/>
        </p:nvSpPr>
        <p:spPr>
          <a:xfrm>
            <a:off x="2411222" y="1784601"/>
            <a:ext cx="2738755" cy="1455420"/>
          </a:xfrm>
          <a:prstGeom prst="rect">
            <a:avLst/>
          </a:prstGeom>
        </p:spPr>
        <p:txBody>
          <a:bodyPr vert="horz" wrap="square" lIns="0" tIns="0" rIns="0" bIns="0" rtlCol="0">
            <a:spAutoFit/>
          </a:bodyPr>
          <a:lstStyle/>
          <a:p>
            <a:pPr algn="ctr">
              <a:lnSpc>
                <a:spcPct val="100000"/>
              </a:lnSpc>
            </a:pPr>
            <a:r>
              <a:rPr sz="1200" b="1" spc="-5" dirty="0">
                <a:latin typeface="Tahoma"/>
                <a:cs typeface="Tahoma"/>
              </a:rPr>
              <a:t>ELABORACIÓN DE VINOS</a:t>
            </a:r>
            <a:r>
              <a:rPr sz="1200" b="1" spc="-15" dirty="0">
                <a:latin typeface="Tahoma"/>
                <a:cs typeface="Tahoma"/>
              </a:rPr>
              <a:t> </a:t>
            </a:r>
            <a:r>
              <a:rPr sz="1200" b="1" spc="-10" dirty="0">
                <a:latin typeface="Tahoma"/>
                <a:cs typeface="Tahoma"/>
              </a:rPr>
              <a:t>BLANCOS</a:t>
            </a:r>
            <a:endParaRPr sz="1200">
              <a:latin typeface="Tahoma"/>
              <a:cs typeface="Tahoma"/>
            </a:endParaRPr>
          </a:p>
          <a:p>
            <a:pPr>
              <a:lnSpc>
                <a:spcPct val="100000"/>
              </a:lnSpc>
              <a:spcBef>
                <a:spcPts val="15"/>
              </a:spcBef>
            </a:pPr>
            <a:endParaRPr sz="1750">
              <a:latin typeface="Times New Roman"/>
              <a:cs typeface="Times New Roman"/>
            </a:endParaRPr>
          </a:p>
          <a:p>
            <a:pPr marL="713740" marR="835660" indent="449580">
              <a:lnSpc>
                <a:spcPct val="100000"/>
              </a:lnSpc>
            </a:pPr>
            <a:r>
              <a:rPr sz="1200" spc="-5" dirty="0">
                <a:latin typeface="Tahoma"/>
                <a:cs typeface="Tahoma"/>
              </a:rPr>
              <a:t>UVA  BLANCA </a:t>
            </a:r>
            <a:r>
              <a:rPr sz="1200" dirty="0">
                <a:latin typeface="Tahoma"/>
                <a:cs typeface="Tahoma"/>
              </a:rPr>
              <a:t>O</a:t>
            </a:r>
            <a:r>
              <a:rPr sz="1200" spc="15" dirty="0">
                <a:latin typeface="Tahoma"/>
                <a:cs typeface="Tahoma"/>
              </a:rPr>
              <a:t> </a:t>
            </a:r>
            <a:r>
              <a:rPr sz="1200" spc="-5" dirty="0">
                <a:latin typeface="Tahoma"/>
                <a:cs typeface="Tahoma"/>
              </a:rPr>
              <a:t>TINTA</a:t>
            </a:r>
            <a:endParaRPr sz="1200">
              <a:latin typeface="Tahoma"/>
              <a:cs typeface="Tahoma"/>
            </a:endParaRPr>
          </a:p>
          <a:p>
            <a:pPr>
              <a:lnSpc>
                <a:spcPct val="100000"/>
              </a:lnSpc>
            </a:pPr>
            <a:endParaRPr sz="1200">
              <a:latin typeface="Times New Roman"/>
              <a:cs typeface="Times New Roman"/>
            </a:endParaRPr>
          </a:p>
          <a:p>
            <a:pPr>
              <a:lnSpc>
                <a:spcPct val="100000"/>
              </a:lnSpc>
              <a:spcBef>
                <a:spcPts val="35"/>
              </a:spcBef>
            </a:pPr>
            <a:endParaRPr sz="1700">
              <a:latin typeface="Times New Roman"/>
              <a:cs typeface="Times New Roman"/>
            </a:endParaRPr>
          </a:p>
          <a:p>
            <a:pPr marR="102235" algn="ctr">
              <a:lnSpc>
                <a:spcPct val="100000"/>
              </a:lnSpc>
            </a:pPr>
            <a:r>
              <a:rPr sz="1400" spc="-5" dirty="0">
                <a:latin typeface="Tahoma"/>
                <a:cs typeface="Tahoma"/>
              </a:rPr>
              <a:t>Despalillado</a:t>
            </a:r>
            <a:endParaRPr sz="1400">
              <a:latin typeface="Tahoma"/>
              <a:cs typeface="Tahoma"/>
            </a:endParaRPr>
          </a:p>
        </p:txBody>
      </p:sp>
      <p:sp>
        <p:nvSpPr>
          <p:cNvPr id="60" name="object 60"/>
          <p:cNvSpPr txBox="1"/>
          <p:nvPr/>
        </p:nvSpPr>
        <p:spPr>
          <a:xfrm>
            <a:off x="1530350" y="8276586"/>
            <a:ext cx="1320800" cy="220979"/>
          </a:xfrm>
          <a:prstGeom prst="rect">
            <a:avLst/>
          </a:prstGeom>
        </p:spPr>
        <p:txBody>
          <a:bodyPr vert="horz" wrap="square" lIns="0" tIns="0" rIns="0" bIns="0" rtlCol="0">
            <a:spAutoFit/>
          </a:bodyPr>
          <a:lstStyle/>
          <a:p>
            <a:pPr marL="12700">
              <a:lnSpc>
                <a:spcPct val="100000"/>
              </a:lnSpc>
            </a:pPr>
            <a:r>
              <a:rPr sz="1400" spc="-5" dirty="0">
                <a:latin typeface="Tahoma"/>
                <a:cs typeface="Tahoma"/>
              </a:rPr>
              <a:t>VINOS</a:t>
            </a:r>
            <a:r>
              <a:rPr sz="1400" spc="-70" dirty="0">
                <a:latin typeface="Tahoma"/>
                <a:cs typeface="Tahoma"/>
              </a:rPr>
              <a:t> </a:t>
            </a:r>
            <a:r>
              <a:rPr sz="1400" spc="-5" dirty="0">
                <a:latin typeface="Tahoma"/>
                <a:cs typeface="Tahoma"/>
              </a:rPr>
              <a:t>JÓVENES</a:t>
            </a:r>
            <a:endParaRPr sz="1400">
              <a:latin typeface="Tahoma"/>
              <a:cs typeface="Tahoma"/>
            </a:endParaRPr>
          </a:p>
        </p:txBody>
      </p:sp>
      <p:sp>
        <p:nvSpPr>
          <p:cNvPr id="61" name="object 61"/>
          <p:cNvSpPr txBox="1"/>
          <p:nvPr/>
        </p:nvSpPr>
        <p:spPr>
          <a:xfrm>
            <a:off x="4273550" y="8276586"/>
            <a:ext cx="1791335" cy="220979"/>
          </a:xfrm>
          <a:prstGeom prst="rect">
            <a:avLst/>
          </a:prstGeom>
        </p:spPr>
        <p:txBody>
          <a:bodyPr vert="horz" wrap="square" lIns="0" tIns="0" rIns="0" bIns="0" rtlCol="0">
            <a:spAutoFit/>
          </a:bodyPr>
          <a:lstStyle/>
          <a:p>
            <a:pPr marL="12700">
              <a:lnSpc>
                <a:spcPct val="100000"/>
              </a:lnSpc>
            </a:pPr>
            <a:r>
              <a:rPr sz="1400" b="1" spc="-5" dirty="0">
                <a:latin typeface="Tahoma"/>
                <a:cs typeface="Tahoma"/>
              </a:rPr>
              <a:t>VINOS DE</a:t>
            </a:r>
            <a:r>
              <a:rPr sz="1400" b="1" spc="-55" dirty="0">
                <a:latin typeface="Tahoma"/>
                <a:cs typeface="Tahoma"/>
              </a:rPr>
              <a:t> </a:t>
            </a:r>
            <a:r>
              <a:rPr sz="1400" b="1" spc="-5" dirty="0">
                <a:latin typeface="Tahoma"/>
                <a:cs typeface="Tahoma"/>
              </a:rPr>
              <a:t>CRIANZA</a:t>
            </a:r>
            <a:endParaRPr sz="1400">
              <a:latin typeface="Tahoma"/>
              <a:cs typeface="Tahom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193795" y="1926335"/>
            <a:ext cx="117411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Producto</a:t>
            </a:r>
            <a:r>
              <a:rPr sz="1200" b="1" spc="-95" dirty="0">
                <a:latin typeface="Tahoma"/>
                <a:cs typeface="Tahoma"/>
              </a:rPr>
              <a:t> </a:t>
            </a:r>
            <a:r>
              <a:rPr sz="1200" b="1" dirty="0">
                <a:latin typeface="Tahoma"/>
                <a:cs typeface="Tahoma"/>
              </a:rPr>
              <a:t>base:</a:t>
            </a:r>
            <a:endParaRPr sz="1200">
              <a:latin typeface="Tahoma"/>
              <a:cs typeface="Tahoma"/>
            </a:endParaRPr>
          </a:p>
        </p:txBody>
      </p:sp>
      <p:sp>
        <p:nvSpPr>
          <p:cNvPr id="3" name="object 3"/>
          <p:cNvSpPr txBox="1"/>
          <p:nvPr/>
        </p:nvSpPr>
        <p:spPr>
          <a:xfrm>
            <a:off x="3299714" y="3397761"/>
            <a:ext cx="96202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Despalillado</a:t>
            </a:r>
            <a:endParaRPr sz="1200">
              <a:latin typeface="Tahoma"/>
              <a:cs typeface="Tahoma"/>
            </a:endParaRPr>
          </a:p>
        </p:txBody>
      </p:sp>
      <p:sp>
        <p:nvSpPr>
          <p:cNvPr id="4" name="object 4"/>
          <p:cNvSpPr txBox="1"/>
          <p:nvPr/>
        </p:nvSpPr>
        <p:spPr>
          <a:xfrm>
            <a:off x="3330959" y="4317498"/>
            <a:ext cx="899160" cy="191770"/>
          </a:xfrm>
          <a:prstGeom prst="rect">
            <a:avLst/>
          </a:prstGeom>
        </p:spPr>
        <p:txBody>
          <a:bodyPr vert="horz" wrap="square" lIns="0" tIns="0" rIns="0" bIns="0" rtlCol="0">
            <a:spAutoFit/>
          </a:bodyPr>
          <a:lstStyle/>
          <a:p>
            <a:pPr marL="12700">
              <a:lnSpc>
                <a:spcPct val="100000"/>
              </a:lnSpc>
            </a:pPr>
            <a:r>
              <a:rPr sz="1200" b="1" spc="-10" dirty="0">
                <a:latin typeface="Tahoma"/>
                <a:cs typeface="Tahoma"/>
              </a:rPr>
              <a:t>Maceración</a:t>
            </a:r>
            <a:endParaRPr sz="1200">
              <a:latin typeface="Tahoma"/>
              <a:cs typeface="Tahoma"/>
            </a:endParaRPr>
          </a:p>
        </p:txBody>
      </p:sp>
      <p:sp>
        <p:nvSpPr>
          <p:cNvPr id="5" name="object 5"/>
          <p:cNvSpPr txBox="1"/>
          <p:nvPr/>
        </p:nvSpPr>
        <p:spPr>
          <a:xfrm>
            <a:off x="2190866" y="5237235"/>
            <a:ext cx="73977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Prensado</a:t>
            </a:r>
            <a:endParaRPr sz="1200">
              <a:latin typeface="Tahoma"/>
              <a:cs typeface="Tahoma"/>
            </a:endParaRPr>
          </a:p>
        </p:txBody>
      </p:sp>
      <p:sp>
        <p:nvSpPr>
          <p:cNvPr id="6" name="object 6"/>
          <p:cNvSpPr txBox="1"/>
          <p:nvPr/>
        </p:nvSpPr>
        <p:spPr>
          <a:xfrm>
            <a:off x="4824468" y="5237235"/>
            <a:ext cx="753110" cy="191770"/>
          </a:xfrm>
          <a:prstGeom prst="rect">
            <a:avLst/>
          </a:prstGeom>
        </p:spPr>
        <p:txBody>
          <a:bodyPr vert="horz" wrap="square" lIns="0" tIns="0" rIns="0" bIns="0" rtlCol="0">
            <a:spAutoFit/>
          </a:bodyPr>
          <a:lstStyle/>
          <a:p>
            <a:pPr marL="12700">
              <a:lnSpc>
                <a:spcPct val="100000"/>
              </a:lnSpc>
            </a:pPr>
            <a:r>
              <a:rPr sz="1200" b="1" spc="-10" dirty="0">
                <a:latin typeface="Tahoma"/>
                <a:cs typeface="Tahoma"/>
              </a:rPr>
              <a:t>Sangrado</a:t>
            </a:r>
            <a:endParaRPr sz="1200">
              <a:latin typeface="Tahoma"/>
              <a:cs typeface="Tahoma"/>
            </a:endParaRPr>
          </a:p>
        </p:txBody>
      </p:sp>
      <p:sp>
        <p:nvSpPr>
          <p:cNvPr id="7" name="object 7"/>
          <p:cNvSpPr txBox="1"/>
          <p:nvPr/>
        </p:nvSpPr>
        <p:spPr>
          <a:xfrm>
            <a:off x="3255522" y="6707199"/>
            <a:ext cx="1050290" cy="377190"/>
          </a:xfrm>
          <a:prstGeom prst="rect">
            <a:avLst/>
          </a:prstGeom>
        </p:spPr>
        <p:txBody>
          <a:bodyPr vert="horz" wrap="square" lIns="0" tIns="0" rIns="0" bIns="0" rtlCol="0">
            <a:spAutoFit/>
          </a:bodyPr>
          <a:lstStyle/>
          <a:p>
            <a:pPr marL="256540" marR="5080" indent="-243840">
              <a:lnSpc>
                <a:spcPct val="100800"/>
              </a:lnSpc>
            </a:pPr>
            <a:r>
              <a:rPr sz="1200" b="1" spc="-10" dirty="0">
                <a:latin typeface="Tahoma"/>
                <a:cs typeface="Tahoma"/>
              </a:rPr>
              <a:t>Conservación  </a:t>
            </a:r>
            <a:r>
              <a:rPr sz="1200" b="1" spc="-5" dirty="0">
                <a:latin typeface="Tahoma"/>
                <a:cs typeface="Tahoma"/>
              </a:rPr>
              <a:t>En</a:t>
            </a:r>
            <a:r>
              <a:rPr sz="1200" b="1" spc="-100" dirty="0">
                <a:latin typeface="Tahoma"/>
                <a:cs typeface="Tahoma"/>
              </a:rPr>
              <a:t> </a:t>
            </a:r>
            <a:r>
              <a:rPr sz="1200" b="1" dirty="0">
                <a:latin typeface="Tahoma"/>
                <a:cs typeface="Tahoma"/>
              </a:rPr>
              <a:t>tino</a:t>
            </a:r>
            <a:endParaRPr sz="1200">
              <a:latin typeface="Tahoma"/>
              <a:cs typeface="Tahoma"/>
            </a:endParaRPr>
          </a:p>
        </p:txBody>
      </p:sp>
      <p:sp>
        <p:nvSpPr>
          <p:cNvPr id="8" name="object 8"/>
          <p:cNvSpPr txBox="1"/>
          <p:nvPr/>
        </p:nvSpPr>
        <p:spPr>
          <a:xfrm>
            <a:off x="2795015" y="2212085"/>
            <a:ext cx="2286000" cy="794385"/>
          </a:xfrm>
          <a:prstGeom prst="rect">
            <a:avLst/>
          </a:prstGeom>
          <a:ln w="9144">
            <a:solidFill>
              <a:srgbClr val="000000"/>
            </a:solidFill>
          </a:ln>
        </p:spPr>
        <p:txBody>
          <a:bodyPr vert="horz" wrap="square" lIns="0" tIns="43815" rIns="0" bIns="0" rtlCol="0">
            <a:spAutoFit/>
          </a:bodyPr>
          <a:lstStyle/>
          <a:p>
            <a:pPr marL="695960" marR="688340" algn="ctr">
              <a:lnSpc>
                <a:spcPct val="100699"/>
              </a:lnSpc>
              <a:spcBef>
                <a:spcPts val="345"/>
              </a:spcBef>
            </a:pPr>
            <a:r>
              <a:rPr sz="1400" spc="-5" dirty="0">
                <a:latin typeface="Tahoma"/>
                <a:cs typeface="Tahoma"/>
              </a:rPr>
              <a:t>UVA</a:t>
            </a:r>
            <a:r>
              <a:rPr sz="1400" spc="-65" dirty="0">
                <a:latin typeface="Tahoma"/>
                <a:cs typeface="Tahoma"/>
              </a:rPr>
              <a:t> </a:t>
            </a:r>
            <a:r>
              <a:rPr sz="1400" spc="-5" dirty="0">
                <a:latin typeface="Tahoma"/>
                <a:cs typeface="Tahoma"/>
              </a:rPr>
              <a:t>TINTA  O</a:t>
            </a:r>
            <a:endParaRPr sz="1400">
              <a:latin typeface="Tahoma"/>
              <a:cs typeface="Tahoma"/>
            </a:endParaRPr>
          </a:p>
          <a:p>
            <a:pPr algn="ctr">
              <a:lnSpc>
                <a:spcPct val="100000"/>
              </a:lnSpc>
            </a:pPr>
            <a:r>
              <a:rPr sz="1400" spc="-5" dirty="0">
                <a:latin typeface="Tahoma"/>
                <a:cs typeface="Tahoma"/>
              </a:rPr>
              <a:t>UVA TINTA +</a:t>
            </a:r>
            <a:r>
              <a:rPr sz="1400" spc="-35" dirty="0">
                <a:latin typeface="Tahoma"/>
                <a:cs typeface="Tahoma"/>
              </a:rPr>
              <a:t> </a:t>
            </a:r>
            <a:r>
              <a:rPr sz="1400" spc="-5" dirty="0">
                <a:latin typeface="Tahoma"/>
                <a:cs typeface="Tahoma"/>
              </a:rPr>
              <a:t>BLANCA</a:t>
            </a:r>
            <a:endParaRPr sz="1400">
              <a:latin typeface="Tahoma"/>
              <a:cs typeface="Tahoma"/>
            </a:endParaRPr>
          </a:p>
        </p:txBody>
      </p:sp>
      <p:sp>
        <p:nvSpPr>
          <p:cNvPr id="9" name="object 9"/>
          <p:cNvSpPr/>
          <p:nvPr/>
        </p:nvSpPr>
        <p:spPr>
          <a:xfrm>
            <a:off x="3822953" y="3005328"/>
            <a:ext cx="11430" cy="205104"/>
          </a:xfrm>
          <a:custGeom>
            <a:avLst/>
            <a:gdLst/>
            <a:ahLst/>
            <a:cxnLst/>
            <a:rect l="l" t="t" r="r" b="b"/>
            <a:pathLst>
              <a:path w="11429" h="205105">
                <a:moveTo>
                  <a:pt x="0" y="0"/>
                </a:moveTo>
                <a:lnTo>
                  <a:pt x="11429" y="204978"/>
                </a:lnTo>
              </a:path>
            </a:pathLst>
          </a:custGeom>
          <a:ln w="9144">
            <a:solidFill>
              <a:srgbClr val="000000"/>
            </a:solidFill>
          </a:ln>
        </p:spPr>
        <p:txBody>
          <a:bodyPr wrap="square" lIns="0" tIns="0" rIns="0" bIns="0" rtlCol="0"/>
          <a:lstStyle/>
          <a:p>
            <a:endParaRPr/>
          </a:p>
        </p:txBody>
      </p:sp>
      <p:sp>
        <p:nvSpPr>
          <p:cNvPr id="10" name="object 10"/>
          <p:cNvSpPr/>
          <p:nvPr/>
        </p:nvSpPr>
        <p:spPr>
          <a:xfrm>
            <a:off x="3784853" y="3205733"/>
            <a:ext cx="100330" cy="102870"/>
          </a:xfrm>
          <a:custGeom>
            <a:avLst/>
            <a:gdLst/>
            <a:ahLst/>
            <a:cxnLst/>
            <a:rect l="l" t="t" r="r" b="b"/>
            <a:pathLst>
              <a:path w="100329" h="102870">
                <a:moveTo>
                  <a:pt x="99822" y="0"/>
                </a:moveTo>
                <a:lnTo>
                  <a:pt x="0" y="6095"/>
                </a:lnTo>
                <a:lnTo>
                  <a:pt x="55625" y="102870"/>
                </a:lnTo>
                <a:lnTo>
                  <a:pt x="99822" y="0"/>
                </a:lnTo>
                <a:close/>
              </a:path>
            </a:pathLst>
          </a:custGeom>
          <a:solidFill>
            <a:srgbClr val="000000"/>
          </a:solidFill>
        </p:spPr>
        <p:txBody>
          <a:bodyPr wrap="square" lIns="0" tIns="0" rIns="0" bIns="0" rtlCol="0"/>
          <a:lstStyle/>
          <a:p>
            <a:endParaRPr/>
          </a:p>
        </p:txBody>
      </p:sp>
      <p:sp>
        <p:nvSpPr>
          <p:cNvPr id="11" name="object 11"/>
          <p:cNvSpPr/>
          <p:nvPr/>
        </p:nvSpPr>
        <p:spPr>
          <a:xfrm>
            <a:off x="3840479" y="3674364"/>
            <a:ext cx="0" cy="450850"/>
          </a:xfrm>
          <a:custGeom>
            <a:avLst/>
            <a:gdLst/>
            <a:ahLst/>
            <a:cxnLst/>
            <a:rect l="l" t="t" r="r" b="b"/>
            <a:pathLst>
              <a:path h="450850">
                <a:moveTo>
                  <a:pt x="0" y="0"/>
                </a:moveTo>
                <a:lnTo>
                  <a:pt x="0" y="450342"/>
                </a:lnTo>
              </a:path>
            </a:pathLst>
          </a:custGeom>
          <a:ln w="9144">
            <a:solidFill>
              <a:srgbClr val="000000"/>
            </a:solidFill>
          </a:ln>
        </p:spPr>
        <p:txBody>
          <a:bodyPr wrap="square" lIns="0" tIns="0" rIns="0" bIns="0" rtlCol="0"/>
          <a:lstStyle/>
          <a:p>
            <a:endParaRPr/>
          </a:p>
        </p:txBody>
      </p:sp>
      <p:sp>
        <p:nvSpPr>
          <p:cNvPr id="12" name="object 12"/>
          <p:cNvSpPr/>
          <p:nvPr/>
        </p:nvSpPr>
        <p:spPr>
          <a:xfrm>
            <a:off x="3790950" y="4123182"/>
            <a:ext cx="100330" cy="100330"/>
          </a:xfrm>
          <a:custGeom>
            <a:avLst/>
            <a:gdLst/>
            <a:ahLst/>
            <a:cxnLst/>
            <a:rect l="l" t="t" r="r" b="b"/>
            <a:pathLst>
              <a:path w="100329" h="100329">
                <a:moveTo>
                  <a:pt x="99821" y="0"/>
                </a:moveTo>
                <a:lnTo>
                  <a:pt x="0" y="0"/>
                </a:lnTo>
                <a:lnTo>
                  <a:pt x="49529" y="99821"/>
                </a:lnTo>
                <a:lnTo>
                  <a:pt x="99821" y="0"/>
                </a:lnTo>
                <a:close/>
              </a:path>
            </a:pathLst>
          </a:custGeom>
          <a:solidFill>
            <a:srgbClr val="000000"/>
          </a:solidFill>
        </p:spPr>
        <p:txBody>
          <a:bodyPr wrap="square" lIns="0" tIns="0" rIns="0" bIns="0" rtlCol="0"/>
          <a:lstStyle/>
          <a:p>
            <a:endParaRPr/>
          </a:p>
        </p:txBody>
      </p:sp>
      <p:sp>
        <p:nvSpPr>
          <p:cNvPr id="13" name="object 13"/>
          <p:cNvSpPr/>
          <p:nvPr/>
        </p:nvSpPr>
        <p:spPr>
          <a:xfrm>
            <a:off x="3840479" y="4588764"/>
            <a:ext cx="0" cy="365760"/>
          </a:xfrm>
          <a:custGeom>
            <a:avLst/>
            <a:gdLst/>
            <a:ahLst/>
            <a:cxnLst/>
            <a:rect l="l" t="t" r="r" b="b"/>
            <a:pathLst>
              <a:path h="365760">
                <a:moveTo>
                  <a:pt x="0" y="0"/>
                </a:moveTo>
                <a:lnTo>
                  <a:pt x="0" y="365759"/>
                </a:lnTo>
              </a:path>
            </a:pathLst>
          </a:custGeom>
          <a:ln w="9144">
            <a:solidFill>
              <a:srgbClr val="000000"/>
            </a:solidFill>
          </a:ln>
        </p:spPr>
        <p:txBody>
          <a:bodyPr wrap="square" lIns="0" tIns="0" rIns="0" bIns="0" rtlCol="0"/>
          <a:lstStyle/>
          <a:p>
            <a:endParaRPr/>
          </a:p>
        </p:txBody>
      </p:sp>
      <p:sp>
        <p:nvSpPr>
          <p:cNvPr id="14" name="object 14"/>
          <p:cNvSpPr/>
          <p:nvPr/>
        </p:nvSpPr>
        <p:spPr>
          <a:xfrm>
            <a:off x="2560320" y="4954523"/>
            <a:ext cx="2651760" cy="0"/>
          </a:xfrm>
          <a:custGeom>
            <a:avLst/>
            <a:gdLst/>
            <a:ahLst/>
            <a:cxnLst/>
            <a:rect l="l" t="t" r="r" b="b"/>
            <a:pathLst>
              <a:path w="2651760">
                <a:moveTo>
                  <a:pt x="0" y="0"/>
                </a:moveTo>
                <a:lnTo>
                  <a:pt x="2651759" y="0"/>
                </a:lnTo>
              </a:path>
            </a:pathLst>
          </a:custGeom>
          <a:ln w="9144">
            <a:solidFill>
              <a:srgbClr val="000000"/>
            </a:solidFill>
          </a:ln>
        </p:spPr>
        <p:txBody>
          <a:bodyPr wrap="square" lIns="0" tIns="0" rIns="0" bIns="0" rtlCol="0"/>
          <a:lstStyle/>
          <a:p>
            <a:endParaRPr/>
          </a:p>
        </p:txBody>
      </p:sp>
      <p:sp>
        <p:nvSpPr>
          <p:cNvPr id="15" name="object 15"/>
          <p:cNvSpPr/>
          <p:nvPr/>
        </p:nvSpPr>
        <p:spPr>
          <a:xfrm>
            <a:off x="2560320" y="4954523"/>
            <a:ext cx="0" cy="176530"/>
          </a:xfrm>
          <a:custGeom>
            <a:avLst/>
            <a:gdLst/>
            <a:ahLst/>
            <a:cxnLst/>
            <a:rect l="l" t="t" r="r" b="b"/>
            <a:pathLst>
              <a:path h="176529">
                <a:moveTo>
                  <a:pt x="0" y="0"/>
                </a:moveTo>
                <a:lnTo>
                  <a:pt x="0" y="176022"/>
                </a:lnTo>
              </a:path>
            </a:pathLst>
          </a:custGeom>
          <a:ln w="9144">
            <a:solidFill>
              <a:srgbClr val="000000"/>
            </a:solidFill>
          </a:ln>
        </p:spPr>
        <p:txBody>
          <a:bodyPr wrap="square" lIns="0" tIns="0" rIns="0" bIns="0" rtlCol="0"/>
          <a:lstStyle/>
          <a:p>
            <a:endParaRPr/>
          </a:p>
        </p:txBody>
      </p:sp>
      <p:sp>
        <p:nvSpPr>
          <p:cNvPr id="16" name="object 16"/>
          <p:cNvSpPr/>
          <p:nvPr/>
        </p:nvSpPr>
        <p:spPr>
          <a:xfrm>
            <a:off x="2510789" y="5129022"/>
            <a:ext cx="100330" cy="100330"/>
          </a:xfrm>
          <a:custGeom>
            <a:avLst/>
            <a:gdLst/>
            <a:ahLst/>
            <a:cxnLst/>
            <a:rect l="l" t="t" r="r" b="b"/>
            <a:pathLst>
              <a:path w="100330" h="100329">
                <a:moveTo>
                  <a:pt x="99822" y="0"/>
                </a:moveTo>
                <a:lnTo>
                  <a:pt x="0" y="0"/>
                </a:lnTo>
                <a:lnTo>
                  <a:pt x="49530" y="99821"/>
                </a:lnTo>
                <a:lnTo>
                  <a:pt x="99822" y="0"/>
                </a:lnTo>
                <a:close/>
              </a:path>
            </a:pathLst>
          </a:custGeom>
          <a:solidFill>
            <a:srgbClr val="000000"/>
          </a:solidFill>
        </p:spPr>
        <p:txBody>
          <a:bodyPr wrap="square" lIns="0" tIns="0" rIns="0" bIns="0" rtlCol="0"/>
          <a:lstStyle/>
          <a:p>
            <a:endParaRPr/>
          </a:p>
        </p:txBody>
      </p:sp>
      <p:sp>
        <p:nvSpPr>
          <p:cNvPr id="17" name="object 17"/>
          <p:cNvSpPr/>
          <p:nvPr/>
        </p:nvSpPr>
        <p:spPr>
          <a:xfrm>
            <a:off x="5212079" y="4954523"/>
            <a:ext cx="0" cy="176530"/>
          </a:xfrm>
          <a:custGeom>
            <a:avLst/>
            <a:gdLst/>
            <a:ahLst/>
            <a:cxnLst/>
            <a:rect l="l" t="t" r="r" b="b"/>
            <a:pathLst>
              <a:path h="176529">
                <a:moveTo>
                  <a:pt x="0" y="0"/>
                </a:moveTo>
                <a:lnTo>
                  <a:pt x="0" y="176022"/>
                </a:lnTo>
              </a:path>
            </a:pathLst>
          </a:custGeom>
          <a:ln w="9144">
            <a:solidFill>
              <a:srgbClr val="000000"/>
            </a:solidFill>
          </a:ln>
        </p:spPr>
        <p:txBody>
          <a:bodyPr wrap="square" lIns="0" tIns="0" rIns="0" bIns="0" rtlCol="0"/>
          <a:lstStyle/>
          <a:p>
            <a:endParaRPr/>
          </a:p>
        </p:txBody>
      </p:sp>
      <p:sp>
        <p:nvSpPr>
          <p:cNvPr id="18" name="object 18"/>
          <p:cNvSpPr/>
          <p:nvPr/>
        </p:nvSpPr>
        <p:spPr>
          <a:xfrm>
            <a:off x="5162550" y="5129022"/>
            <a:ext cx="100330" cy="100330"/>
          </a:xfrm>
          <a:custGeom>
            <a:avLst/>
            <a:gdLst/>
            <a:ahLst/>
            <a:cxnLst/>
            <a:rect l="l" t="t" r="r" b="b"/>
            <a:pathLst>
              <a:path w="100329" h="100329">
                <a:moveTo>
                  <a:pt x="99821" y="0"/>
                </a:moveTo>
                <a:lnTo>
                  <a:pt x="0" y="0"/>
                </a:lnTo>
                <a:lnTo>
                  <a:pt x="49529" y="99821"/>
                </a:lnTo>
                <a:lnTo>
                  <a:pt x="99821" y="0"/>
                </a:lnTo>
                <a:close/>
              </a:path>
            </a:pathLst>
          </a:custGeom>
          <a:solidFill>
            <a:srgbClr val="000000"/>
          </a:solidFill>
        </p:spPr>
        <p:txBody>
          <a:bodyPr wrap="square" lIns="0" tIns="0" rIns="0" bIns="0" rtlCol="0"/>
          <a:lstStyle/>
          <a:p>
            <a:endParaRPr/>
          </a:p>
        </p:txBody>
      </p:sp>
      <p:sp>
        <p:nvSpPr>
          <p:cNvPr id="19" name="object 19"/>
          <p:cNvSpPr/>
          <p:nvPr/>
        </p:nvSpPr>
        <p:spPr>
          <a:xfrm>
            <a:off x="2560320" y="5503164"/>
            <a:ext cx="0" cy="548640"/>
          </a:xfrm>
          <a:custGeom>
            <a:avLst/>
            <a:gdLst/>
            <a:ahLst/>
            <a:cxnLst/>
            <a:rect l="l" t="t" r="r" b="b"/>
            <a:pathLst>
              <a:path h="548639">
                <a:moveTo>
                  <a:pt x="0" y="0"/>
                </a:moveTo>
                <a:lnTo>
                  <a:pt x="0" y="548640"/>
                </a:lnTo>
              </a:path>
            </a:pathLst>
          </a:custGeom>
          <a:ln w="9144">
            <a:solidFill>
              <a:srgbClr val="000000"/>
            </a:solidFill>
          </a:ln>
        </p:spPr>
        <p:txBody>
          <a:bodyPr wrap="square" lIns="0" tIns="0" rIns="0" bIns="0" rtlCol="0"/>
          <a:lstStyle/>
          <a:p>
            <a:endParaRPr/>
          </a:p>
        </p:txBody>
      </p:sp>
      <p:sp>
        <p:nvSpPr>
          <p:cNvPr id="20" name="object 20"/>
          <p:cNvSpPr/>
          <p:nvPr/>
        </p:nvSpPr>
        <p:spPr>
          <a:xfrm>
            <a:off x="5212079" y="5503164"/>
            <a:ext cx="0" cy="548640"/>
          </a:xfrm>
          <a:custGeom>
            <a:avLst/>
            <a:gdLst/>
            <a:ahLst/>
            <a:cxnLst/>
            <a:rect l="l" t="t" r="r" b="b"/>
            <a:pathLst>
              <a:path h="548639">
                <a:moveTo>
                  <a:pt x="0" y="0"/>
                </a:moveTo>
                <a:lnTo>
                  <a:pt x="0" y="548640"/>
                </a:lnTo>
              </a:path>
            </a:pathLst>
          </a:custGeom>
          <a:ln w="9144">
            <a:solidFill>
              <a:srgbClr val="000000"/>
            </a:solidFill>
          </a:ln>
        </p:spPr>
        <p:txBody>
          <a:bodyPr wrap="square" lIns="0" tIns="0" rIns="0" bIns="0" rtlCol="0"/>
          <a:lstStyle/>
          <a:p>
            <a:endParaRPr/>
          </a:p>
        </p:txBody>
      </p:sp>
      <p:sp>
        <p:nvSpPr>
          <p:cNvPr id="21" name="object 21"/>
          <p:cNvSpPr/>
          <p:nvPr/>
        </p:nvSpPr>
        <p:spPr>
          <a:xfrm>
            <a:off x="2565653" y="6036564"/>
            <a:ext cx="2651760" cy="0"/>
          </a:xfrm>
          <a:custGeom>
            <a:avLst/>
            <a:gdLst/>
            <a:ahLst/>
            <a:cxnLst/>
            <a:rect l="l" t="t" r="r" b="b"/>
            <a:pathLst>
              <a:path w="2651760">
                <a:moveTo>
                  <a:pt x="0" y="0"/>
                </a:moveTo>
                <a:lnTo>
                  <a:pt x="2651759" y="0"/>
                </a:lnTo>
              </a:path>
            </a:pathLst>
          </a:custGeom>
          <a:ln w="9144">
            <a:solidFill>
              <a:srgbClr val="000000"/>
            </a:solidFill>
          </a:ln>
        </p:spPr>
        <p:txBody>
          <a:bodyPr wrap="square" lIns="0" tIns="0" rIns="0" bIns="0" rtlCol="0"/>
          <a:lstStyle/>
          <a:p>
            <a:endParaRPr/>
          </a:p>
        </p:txBody>
      </p:sp>
      <p:sp>
        <p:nvSpPr>
          <p:cNvPr id="22" name="object 22"/>
          <p:cNvSpPr/>
          <p:nvPr/>
        </p:nvSpPr>
        <p:spPr>
          <a:xfrm>
            <a:off x="3822953" y="6017514"/>
            <a:ext cx="0" cy="633730"/>
          </a:xfrm>
          <a:custGeom>
            <a:avLst/>
            <a:gdLst/>
            <a:ahLst/>
            <a:cxnLst/>
            <a:rect l="l" t="t" r="r" b="b"/>
            <a:pathLst>
              <a:path h="633729">
                <a:moveTo>
                  <a:pt x="0" y="0"/>
                </a:moveTo>
                <a:lnTo>
                  <a:pt x="0" y="633221"/>
                </a:lnTo>
              </a:path>
            </a:pathLst>
          </a:custGeom>
          <a:ln w="9144">
            <a:solidFill>
              <a:srgbClr val="000000"/>
            </a:solidFill>
          </a:ln>
        </p:spPr>
        <p:txBody>
          <a:bodyPr wrap="square" lIns="0" tIns="0" rIns="0" bIns="0" rtlCol="0"/>
          <a:lstStyle/>
          <a:p>
            <a:endParaRPr/>
          </a:p>
        </p:txBody>
      </p:sp>
      <p:sp>
        <p:nvSpPr>
          <p:cNvPr id="23" name="object 23"/>
          <p:cNvSpPr/>
          <p:nvPr/>
        </p:nvSpPr>
        <p:spPr>
          <a:xfrm>
            <a:off x="3773423" y="6649211"/>
            <a:ext cx="100330" cy="100965"/>
          </a:xfrm>
          <a:custGeom>
            <a:avLst/>
            <a:gdLst/>
            <a:ahLst/>
            <a:cxnLst/>
            <a:rect l="l" t="t" r="r" b="b"/>
            <a:pathLst>
              <a:path w="100329" h="100965">
                <a:moveTo>
                  <a:pt x="99821" y="0"/>
                </a:moveTo>
                <a:lnTo>
                  <a:pt x="0" y="0"/>
                </a:lnTo>
                <a:lnTo>
                  <a:pt x="50291" y="100584"/>
                </a:lnTo>
                <a:lnTo>
                  <a:pt x="99821" y="0"/>
                </a:lnTo>
                <a:close/>
              </a:path>
            </a:pathLst>
          </a:custGeom>
          <a:solidFill>
            <a:srgbClr val="000000"/>
          </a:solidFill>
        </p:spPr>
        <p:txBody>
          <a:bodyPr wrap="square" lIns="0" tIns="0" rIns="0" bIns="0" rtlCol="0"/>
          <a:lstStyle/>
          <a:p>
            <a:endParaRPr/>
          </a:p>
        </p:txBody>
      </p:sp>
      <p:sp>
        <p:nvSpPr>
          <p:cNvPr id="24" name="object 24"/>
          <p:cNvSpPr/>
          <p:nvPr/>
        </p:nvSpPr>
        <p:spPr>
          <a:xfrm>
            <a:off x="3840479" y="7149083"/>
            <a:ext cx="0" cy="1090930"/>
          </a:xfrm>
          <a:custGeom>
            <a:avLst/>
            <a:gdLst/>
            <a:ahLst/>
            <a:cxnLst/>
            <a:rect l="l" t="t" r="r" b="b"/>
            <a:pathLst>
              <a:path h="1090929">
                <a:moveTo>
                  <a:pt x="0" y="0"/>
                </a:moveTo>
                <a:lnTo>
                  <a:pt x="0" y="1090421"/>
                </a:lnTo>
              </a:path>
            </a:pathLst>
          </a:custGeom>
          <a:ln w="9144">
            <a:solidFill>
              <a:srgbClr val="000000"/>
            </a:solidFill>
          </a:ln>
        </p:spPr>
        <p:txBody>
          <a:bodyPr wrap="square" lIns="0" tIns="0" rIns="0" bIns="0" rtlCol="0"/>
          <a:lstStyle/>
          <a:p>
            <a:endParaRPr/>
          </a:p>
        </p:txBody>
      </p:sp>
      <p:sp>
        <p:nvSpPr>
          <p:cNvPr id="25" name="object 25"/>
          <p:cNvSpPr/>
          <p:nvPr/>
        </p:nvSpPr>
        <p:spPr>
          <a:xfrm>
            <a:off x="3790950" y="8237981"/>
            <a:ext cx="100330" cy="100330"/>
          </a:xfrm>
          <a:custGeom>
            <a:avLst/>
            <a:gdLst/>
            <a:ahLst/>
            <a:cxnLst/>
            <a:rect l="l" t="t" r="r" b="b"/>
            <a:pathLst>
              <a:path w="100329" h="100329">
                <a:moveTo>
                  <a:pt x="99821" y="0"/>
                </a:moveTo>
                <a:lnTo>
                  <a:pt x="0" y="0"/>
                </a:lnTo>
                <a:lnTo>
                  <a:pt x="49529" y="99822"/>
                </a:lnTo>
                <a:lnTo>
                  <a:pt x="99821" y="0"/>
                </a:lnTo>
                <a:close/>
              </a:path>
            </a:pathLst>
          </a:custGeom>
          <a:solidFill>
            <a:srgbClr val="000000"/>
          </a:solidFill>
        </p:spPr>
        <p:txBody>
          <a:bodyPr wrap="square" lIns="0" tIns="0" rIns="0" bIns="0" rtlCol="0"/>
          <a:lstStyle/>
          <a:p>
            <a:endParaRPr/>
          </a:p>
        </p:txBody>
      </p:sp>
      <p:sp>
        <p:nvSpPr>
          <p:cNvPr id="26" name="object 26"/>
          <p:cNvSpPr txBox="1"/>
          <p:nvPr/>
        </p:nvSpPr>
        <p:spPr>
          <a:xfrm>
            <a:off x="2497327" y="1075940"/>
            <a:ext cx="2767330"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ELABORACIÓN DE VINOS</a:t>
            </a:r>
            <a:r>
              <a:rPr sz="1200" b="1" spc="-10" dirty="0">
                <a:latin typeface="Tahoma"/>
                <a:cs typeface="Tahoma"/>
              </a:rPr>
              <a:t> </a:t>
            </a:r>
            <a:r>
              <a:rPr sz="1200" b="1" spc="-5" dirty="0">
                <a:latin typeface="Tahoma"/>
                <a:cs typeface="Tahoma"/>
              </a:rPr>
              <a:t>ROSADOS</a:t>
            </a:r>
            <a:endParaRPr sz="1200">
              <a:latin typeface="Tahoma"/>
              <a:cs typeface="Tahoma"/>
            </a:endParaRPr>
          </a:p>
        </p:txBody>
      </p:sp>
      <p:sp>
        <p:nvSpPr>
          <p:cNvPr id="28" name="object 28"/>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14</a:t>
            </a:fld>
            <a:endParaRPr spc="-5" dirty="0"/>
          </a:p>
        </p:txBody>
      </p:sp>
      <p:sp>
        <p:nvSpPr>
          <p:cNvPr id="27" name="object 27"/>
          <p:cNvSpPr txBox="1"/>
          <p:nvPr/>
        </p:nvSpPr>
        <p:spPr>
          <a:xfrm>
            <a:off x="3179461" y="8364493"/>
            <a:ext cx="127571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VINOS</a:t>
            </a:r>
            <a:r>
              <a:rPr sz="1200" b="1" spc="-45" dirty="0">
                <a:latin typeface="Tahoma"/>
                <a:cs typeface="Tahoma"/>
              </a:rPr>
              <a:t> </a:t>
            </a:r>
            <a:r>
              <a:rPr sz="1200" b="1" spc="-5" dirty="0">
                <a:latin typeface="Tahoma"/>
                <a:cs typeface="Tahoma"/>
              </a:rPr>
              <a:t>JÓVENES</a:t>
            </a:r>
            <a:endParaRPr sz="1200">
              <a:latin typeface="Tahoma"/>
              <a:cs typeface="Tahom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108960" y="1825752"/>
            <a:ext cx="1371600" cy="365760"/>
          </a:xfrm>
          <a:custGeom>
            <a:avLst/>
            <a:gdLst/>
            <a:ahLst/>
            <a:cxnLst/>
            <a:rect l="l" t="t" r="r" b="b"/>
            <a:pathLst>
              <a:path w="1371600" h="365760">
                <a:moveTo>
                  <a:pt x="1371600" y="0"/>
                </a:moveTo>
                <a:lnTo>
                  <a:pt x="0" y="0"/>
                </a:lnTo>
                <a:lnTo>
                  <a:pt x="0" y="365759"/>
                </a:lnTo>
                <a:lnTo>
                  <a:pt x="1371600" y="365759"/>
                </a:lnTo>
                <a:lnTo>
                  <a:pt x="1371600" y="0"/>
                </a:lnTo>
                <a:close/>
              </a:path>
            </a:pathLst>
          </a:custGeom>
          <a:ln w="9144">
            <a:solidFill>
              <a:srgbClr val="000000"/>
            </a:solidFill>
          </a:ln>
        </p:spPr>
        <p:txBody>
          <a:bodyPr wrap="square" lIns="0" tIns="0" rIns="0" bIns="0" rtlCol="0"/>
          <a:lstStyle/>
          <a:p>
            <a:endParaRPr/>
          </a:p>
        </p:txBody>
      </p:sp>
      <p:sp>
        <p:nvSpPr>
          <p:cNvPr id="3" name="object 3"/>
          <p:cNvSpPr/>
          <p:nvPr/>
        </p:nvSpPr>
        <p:spPr>
          <a:xfrm>
            <a:off x="3749040" y="2190750"/>
            <a:ext cx="0" cy="450850"/>
          </a:xfrm>
          <a:custGeom>
            <a:avLst/>
            <a:gdLst/>
            <a:ahLst/>
            <a:cxnLst/>
            <a:rect l="l" t="t" r="r" b="b"/>
            <a:pathLst>
              <a:path h="450850">
                <a:moveTo>
                  <a:pt x="0" y="0"/>
                </a:moveTo>
                <a:lnTo>
                  <a:pt x="0" y="450342"/>
                </a:lnTo>
              </a:path>
            </a:pathLst>
          </a:custGeom>
          <a:ln w="9144">
            <a:solidFill>
              <a:srgbClr val="000000"/>
            </a:solidFill>
          </a:ln>
        </p:spPr>
        <p:txBody>
          <a:bodyPr wrap="square" lIns="0" tIns="0" rIns="0" bIns="0" rtlCol="0"/>
          <a:lstStyle/>
          <a:p>
            <a:endParaRPr/>
          </a:p>
        </p:txBody>
      </p:sp>
      <p:sp>
        <p:nvSpPr>
          <p:cNvPr id="4" name="object 4"/>
          <p:cNvSpPr/>
          <p:nvPr/>
        </p:nvSpPr>
        <p:spPr>
          <a:xfrm>
            <a:off x="3699510" y="2639568"/>
            <a:ext cx="100330" cy="100965"/>
          </a:xfrm>
          <a:custGeom>
            <a:avLst/>
            <a:gdLst/>
            <a:ahLst/>
            <a:cxnLst/>
            <a:rect l="l" t="t" r="r" b="b"/>
            <a:pathLst>
              <a:path w="100329" h="100964">
                <a:moveTo>
                  <a:pt x="99821" y="0"/>
                </a:moveTo>
                <a:lnTo>
                  <a:pt x="0" y="0"/>
                </a:lnTo>
                <a:lnTo>
                  <a:pt x="49529" y="100583"/>
                </a:lnTo>
                <a:lnTo>
                  <a:pt x="99821" y="0"/>
                </a:lnTo>
                <a:close/>
              </a:path>
            </a:pathLst>
          </a:custGeom>
          <a:solidFill>
            <a:srgbClr val="000000"/>
          </a:solidFill>
        </p:spPr>
        <p:txBody>
          <a:bodyPr wrap="square" lIns="0" tIns="0" rIns="0" bIns="0" rtlCol="0"/>
          <a:lstStyle/>
          <a:p>
            <a:endParaRPr/>
          </a:p>
        </p:txBody>
      </p:sp>
      <p:sp>
        <p:nvSpPr>
          <p:cNvPr id="5" name="object 5"/>
          <p:cNvSpPr txBox="1"/>
          <p:nvPr/>
        </p:nvSpPr>
        <p:spPr>
          <a:xfrm>
            <a:off x="2523235" y="986786"/>
            <a:ext cx="2600960" cy="1109980"/>
          </a:xfrm>
          <a:prstGeom prst="rect">
            <a:avLst/>
          </a:prstGeom>
        </p:spPr>
        <p:txBody>
          <a:bodyPr vert="horz" wrap="square" lIns="0" tIns="0" rIns="0" bIns="0" rtlCol="0">
            <a:spAutoFit/>
          </a:bodyPr>
          <a:lstStyle/>
          <a:p>
            <a:pPr algn="ctr">
              <a:lnSpc>
                <a:spcPct val="100000"/>
              </a:lnSpc>
            </a:pPr>
            <a:r>
              <a:rPr sz="1200" b="1" spc="-5" dirty="0">
                <a:latin typeface="Tahoma"/>
                <a:cs typeface="Tahoma"/>
              </a:rPr>
              <a:t>ELABORACIÓN DE VINOS</a:t>
            </a:r>
            <a:r>
              <a:rPr sz="1200" b="1" spc="-30" dirty="0">
                <a:latin typeface="Tahoma"/>
                <a:cs typeface="Tahoma"/>
              </a:rPr>
              <a:t> </a:t>
            </a:r>
            <a:r>
              <a:rPr sz="1200" b="1" spc="-10" dirty="0">
                <a:latin typeface="Tahoma"/>
                <a:cs typeface="Tahoma"/>
              </a:rPr>
              <a:t>TINTOS</a:t>
            </a:r>
            <a:endParaRPr sz="1200">
              <a:latin typeface="Tahoma"/>
              <a:cs typeface="Tahoma"/>
            </a:endParaRPr>
          </a:p>
          <a:p>
            <a:pPr>
              <a:lnSpc>
                <a:spcPct val="100000"/>
              </a:lnSpc>
            </a:pPr>
            <a:endParaRPr sz="1200">
              <a:latin typeface="Times New Roman"/>
              <a:cs typeface="Times New Roman"/>
            </a:endParaRPr>
          </a:p>
          <a:p>
            <a:pPr marR="77470" algn="ctr">
              <a:lnSpc>
                <a:spcPct val="100000"/>
              </a:lnSpc>
              <a:spcBef>
                <a:spcPts val="810"/>
              </a:spcBef>
            </a:pPr>
            <a:r>
              <a:rPr sz="1200" b="1" spc="-5" dirty="0">
                <a:latin typeface="Tahoma"/>
                <a:cs typeface="Tahoma"/>
              </a:rPr>
              <a:t>Producto</a:t>
            </a:r>
            <a:r>
              <a:rPr sz="1200" b="1" spc="-95" dirty="0">
                <a:latin typeface="Tahoma"/>
                <a:cs typeface="Tahoma"/>
              </a:rPr>
              <a:t> </a:t>
            </a:r>
            <a:r>
              <a:rPr sz="1200" b="1" dirty="0">
                <a:latin typeface="Tahoma"/>
                <a:cs typeface="Tahoma"/>
              </a:rPr>
              <a:t>base:</a:t>
            </a:r>
            <a:endParaRPr sz="1200">
              <a:latin typeface="Tahoma"/>
              <a:cs typeface="Tahoma"/>
            </a:endParaRPr>
          </a:p>
          <a:p>
            <a:pPr>
              <a:lnSpc>
                <a:spcPct val="100000"/>
              </a:lnSpc>
              <a:spcBef>
                <a:spcPts val="30"/>
              </a:spcBef>
            </a:pPr>
            <a:endParaRPr sz="1650">
              <a:latin typeface="Times New Roman"/>
              <a:cs typeface="Times New Roman"/>
            </a:endParaRPr>
          </a:p>
          <a:p>
            <a:pPr marR="47625" algn="ctr">
              <a:lnSpc>
                <a:spcPct val="100000"/>
              </a:lnSpc>
            </a:pPr>
            <a:r>
              <a:rPr sz="1400" spc="-5" dirty="0">
                <a:latin typeface="Tahoma"/>
                <a:cs typeface="Tahoma"/>
              </a:rPr>
              <a:t>UVA</a:t>
            </a:r>
            <a:r>
              <a:rPr sz="1400" spc="-70" dirty="0">
                <a:latin typeface="Tahoma"/>
                <a:cs typeface="Tahoma"/>
              </a:rPr>
              <a:t> </a:t>
            </a:r>
            <a:r>
              <a:rPr sz="1400" spc="-5" dirty="0">
                <a:latin typeface="Tahoma"/>
                <a:cs typeface="Tahoma"/>
              </a:rPr>
              <a:t>TINTA</a:t>
            </a:r>
            <a:endParaRPr sz="1400">
              <a:latin typeface="Tahoma"/>
              <a:cs typeface="Tahoma"/>
            </a:endParaRPr>
          </a:p>
        </p:txBody>
      </p:sp>
      <p:sp>
        <p:nvSpPr>
          <p:cNvPr id="6" name="object 6"/>
          <p:cNvSpPr txBox="1"/>
          <p:nvPr/>
        </p:nvSpPr>
        <p:spPr>
          <a:xfrm>
            <a:off x="3299714" y="2919986"/>
            <a:ext cx="96202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Despalillado</a:t>
            </a:r>
            <a:endParaRPr sz="1200">
              <a:latin typeface="Tahoma"/>
              <a:cs typeface="Tahoma"/>
            </a:endParaRPr>
          </a:p>
        </p:txBody>
      </p:sp>
      <p:sp>
        <p:nvSpPr>
          <p:cNvPr id="7" name="object 7"/>
          <p:cNvSpPr txBox="1"/>
          <p:nvPr/>
        </p:nvSpPr>
        <p:spPr>
          <a:xfrm>
            <a:off x="1067816" y="5679196"/>
            <a:ext cx="1178560"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Crianza </a:t>
            </a:r>
            <a:r>
              <a:rPr sz="1200" b="1" dirty="0">
                <a:latin typeface="Tahoma"/>
                <a:cs typeface="Tahoma"/>
              </a:rPr>
              <a:t>en</a:t>
            </a:r>
            <a:r>
              <a:rPr sz="1200" b="1" spc="-95" dirty="0">
                <a:latin typeface="Tahoma"/>
                <a:cs typeface="Tahoma"/>
              </a:rPr>
              <a:t> </a:t>
            </a:r>
            <a:r>
              <a:rPr sz="1200" b="1" dirty="0">
                <a:latin typeface="Tahoma"/>
                <a:cs typeface="Tahoma"/>
              </a:rPr>
              <a:t>tino</a:t>
            </a:r>
            <a:endParaRPr sz="1200">
              <a:latin typeface="Tahoma"/>
              <a:cs typeface="Tahoma"/>
            </a:endParaRPr>
          </a:p>
        </p:txBody>
      </p:sp>
      <p:sp>
        <p:nvSpPr>
          <p:cNvPr id="8" name="object 8"/>
          <p:cNvSpPr/>
          <p:nvPr/>
        </p:nvSpPr>
        <p:spPr>
          <a:xfrm>
            <a:off x="3749040" y="3104388"/>
            <a:ext cx="0" cy="359410"/>
          </a:xfrm>
          <a:custGeom>
            <a:avLst/>
            <a:gdLst/>
            <a:ahLst/>
            <a:cxnLst/>
            <a:rect l="l" t="t" r="r" b="b"/>
            <a:pathLst>
              <a:path h="359410">
                <a:moveTo>
                  <a:pt x="0" y="0"/>
                </a:moveTo>
                <a:lnTo>
                  <a:pt x="0" y="358902"/>
                </a:lnTo>
              </a:path>
            </a:pathLst>
          </a:custGeom>
          <a:ln w="9144">
            <a:solidFill>
              <a:srgbClr val="000000"/>
            </a:solidFill>
          </a:ln>
        </p:spPr>
        <p:txBody>
          <a:bodyPr wrap="square" lIns="0" tIns="0" rIns="0" bIns="0" rtlCol="0"/>
          <a:lstStyle/>
          <a:p>
            <a:endParaRPr/>
          </a:p>
        </p:txBody>
      </p:sp>
      <p:sp>
        <p:nvSpPr>
          <p:cNvPr id="9" name="object 9"/>
          <p:cNvSpPr/>
          <p:nvPr/>
        </p:nvSpPr>
        <p:spPr>
          <a:xfrm>
            <a:off x="3699510" y="3461766"/>
            <a:ext cx="100330" cy="100330"/>
          </a:xfrm>
          <a:custGeom>
            <a:avLst/>
            <a:gdLst/>
            <a:ahLst/>
            <a:cxnLst/>
            <a:rect l="l" t="t" r="r" b="b"/>
            <a:pathLst>
              <a:path w="100329" h="100329">
                <a:moveTo>
                  <a:pt x="99821" y="0"/>
                </a:moveTo>
                <a:lnTo>
                  <a:pt x="0" y="0"/>
                </a:lnTo>
                <a:lnTo>
                  <a:pt x="49529" y="99821"/>
                </a:lnTo>
                <a:lnTo>
                  <a:pt x="99821" y="0"/>
                </a:lnTo>
                <a:close/>
              </a:path>
            </a:pathLst>
          </a:custGeom>
          <a:solidFill>
            <a:srgbClr val="000000"/>
          </a:solidFill>
        </p:spPr>
        <p:txBody>
          <a:bodyPr wrap="square" lIns="0" tIns="0" rIns="0" bIns="0" rtlCol="0"/>
          <a:lstStyle/>
          <a:p>
            <a:endParaRPr/>
          </a:p>
        </p:txBody>
      </p:sp>
      <p:sp>
        <p:nvSpPr>
          <p:cNvPr id="10" name="object 10"/>
          <p:cNvSpPr/>
          <p:nvPr/>
        </p:nvSpPr>
        <p:spPr>
          <a:xfrm>
            <a:off x="1309116" y="3800094"/>
            <a:ext cx="1028700" cy="951865"/>
          </a:xfrm>
          <a:custGeom>
            <a:avLst/>
            <a:gdLst/>
            <a:ahLst/>
            <a:cxnLst/>
            <a:rect l="l" t="t" r="r" b="b"/>
            <a:pathLst>
              <a:path w="1028700" h="951864">
                <a:moveTo>
                  <a:pt x="1028700" y="0"/>
                </a:moveTo>
                <a:lnTo>
                  <a:pt x="0" y="0"/>
                </a:lnTo>
                <a:lnTo>
                  <a:pt x="0" y="951738"/>
                </a:lnTo>
                <a:lnTo>
                  <a:pt x="1028700" y="951738"/>
                </a:lnTo>
                <a:lnTo>
                  <a:pt x="1028700" y="0"/>
                </a:lnTo>
                <a:close/>
              </a:path>
            </a:pathLst>
          </a:custGeom>
          <a:ln w="9144">
            <a:solidFill>
              <a:srgbClr val="000000"/>
            </a:solidFill>
          </a:ln>
        </p:spPr>
        <p:txBody>
          <a:bodyPr wrap="square" lIns="0" tIns="0" rIns="0" bIns="0" rtlCol="0"/>
          <a:lstStyle/>
          <a:p>
            <a:endParaRPr/>
          </a:p>
        </p:txBody>
      </p:sp>
      <p:sp>
        <p:nvSpPr>
          <p:cNvPr id="11" name="object 11"/>
          <p:cNvSpPr/>
          <p:nvPr/>
        </p:nvSpPr>
        <p:spPr>
          <a:xfrm>
            <a:off x="1737360" y="4751070"/>
            <a:ext cx="0" cy="725170"/>
          </a:xfrm>
          <a:custGeom>
            <a:avLst/>
            <a:gdLst/>
            <a:ahLst/>
            <a:cxnLst/>
            <a:rect l="l" t="t" r="r" b="b"/>
            <a:pathLst>
              <a:path h="725170">
                <a:moveTo>
                  <a:pt x="0" y="0"/>
                </a:moveTo>
                <a:lnTo>
                  <a:pt x="0" y="724661"/>
                </a:lnTo>
              </a:path>
            </a:pathLst>
          </a:custGeom>
          <a:ln w="9144">
            <a:solidFill>
              <a:srgbClr val="000000"/>
            </a:solidFill>
          </a:ln>
        </p:spPr>
        <p:txBody>
          <a:bodyPr wrap="square" lIns="0" tIns="0" rIns="0" bIns="0" rtlCol="0"/>
          <a:lstStyle/>
          <a:p>
            <a:endParaRPr/>
          </a:p>
        </p:txBody>
      </p:sp>
      <p:sp>
        <p:nvSpPr>
          <p:cNvPr id="12" name="object 12"/>
          <p:cNvSpPr/>
          <p:nvPr/>
        </p:nvSpPr>
        <p:spPr>
          <a:xfrm>
            <a:off x="1687830" y="5474208"/>
            <a:ext cx="100330" cy="100965"/>
          </a:xfrm>
          <a:custGeom>
            <a:avLst/>
            <a:gdLst/>
            <a:ahLst/>
            <a:cxnLst/>
            <a:rect l="l" t="t" r="r" b="b"/>
            <a:pathLst>
              <a:path w="100330" h="100964">
                <a:moveTo>
                  <a:pt x="99821" y="0"/>
                </a:moveTo>
                <a:lnTo>
                  <a:pt x="0" y="0"/>
                </a:lnTo>
                <a:lnTo>
                  <a:pt x="49529" y="100584"/>
                </a:lnTo>
                <a:lnTo>
                  <a:pt x="99821" y="0"/>
                </a:lnTo>
                <a:close/>
              </a:path>
            </a:pathLst>
          </a:custGeom>
          <a:solidFill>
            <a:srgbClr val="000000"/>
          </a:solidFill>
        </p:spPr>
        <p:txBody>
          <a:bodyPr wrap="square" lIns="0" tIns="0" rIns="0" bIns="0" rtlCol="0"/>
          <a:lstStyle/>
          <a:p>
            <a:endParaRPr/>
          </a:p>
        </p:txBody>
      </p:sp>
      <p:sp>
        <p:nvSpPr>
          <p:cNvPr id="13" name="object 13"/>
          <p:cNvSpPr/>
          <p:nvPr/>
        </p:nvSpPr>
        <p:spPr>
          <a:xfrm>
            <a:off x="3474719" y="3800094"/>
            <a:ext cx="1035050" cy="1317625"/>
          </a:xfrm>
          <a:custGeom>
            <a:avLst/>
            <a:gdLst/>
            <a:ahLst/>
            <a:cxnLst/>
            <a:rect l="l" t="t" r="r" b="b"/>
            <a:pathLst>
              <a:path w="1035050" h="1317625">
                <a:moveTo>
                  <a:pt x="1034796" y="0"/>
                </a:moveTo>
                <a:lnTo>
                  <a:pt x="0" y="0"/>
                </a:lnTo>
                <a:lnTo>
                  <a:pt x="0" y="1317498"/>
                </a:lnTo>
                <a:lnTo>
                  <a:pt x="1034796" y="1317498"/>
                </a:lnTo>
                <a:lnTo>
                  <a:pt x="1034796" y="0"/>
                </a:lnTo>
                <a:close/>
              </a:path>
            </a:pathLst>
          </a:custGeom>
          <a:ln w="9144">
            <a:solidFill>
              <a:srgbClr val="000000"/>
            </a:solidFill>
          </a:ln>
        </p:spPr>
        <p:txBody>
          <a:bodyPr wrap="square" lIns="0" tIns="0" rIns="0" bIns="0" rtlCol="0"/>
          <a:lstStyle/>
          <a:p>
            <a:endParaRPr/>
          </a:p>
        </p:txBody>
      </p:sp>
      <p:sp>
        <p:nvSpPr>
          <p:cNvPr id="14" name="object 14"/>
          <p:cNvSpPr/>
          <p:nvPr/>
        </p:nvSpPr>
        <p:spPr>
          <a:xfrm>
            <a:off x="3840479" y="5116829"/>
            <a:ext cx="0" cy="731520"/>
          </a:xfrm>
          <a:custGeom>
            <a:avLst/>
            <a:gdLst/>
            <a:ahLst/>
            <a:cxnLst/>
            <a:rect l="l" t="t" r="r" b="b"/>
            <a:pathLst>
              <a:path h="731520">
                <a:moveTo>
                  <a:pt x="0" y="0"/>
                </a:moveTo>
                <a:lnTo>
                  <a:pt x="0" y="731520"/>
                </a:lnTo>
              </a:path>
            </a:pathLst>
          </a:custGeom>
          <a:ln w="9144">
            <a:solidFill>
              <a:srgbClr val="000000"/>
            </a:solidFill>
          </a:ln>
        </p:spPr>
        <p:txBody>
          <a:bodyPr wrap="square" lIns="0" tIns="0" rIns="0" bIns="0" rtlCol="0"/>
          <a:lstStyle/>
          <a:p>
            <a:endParaRPr/>
          </a:p>
        </p:txBody>
      </p:sp>
      <p:sp>
        <p:nvSpPr>
          <p:cNvPr id="15" name="object 15"/>
          <p:cNvSpPr/>
          <p:nvPr/>
        </p:nvSpPr>
        <p:spPr>
          <a:xfrm>
            <a:off x="3108960" y="5848350"/>
            <a:ext cx="1463040" cy="0"/>
          </a:xfrm>
          <a:custGeom>
            <a:avLst/>
            <a:gdLst/>
            <a:ahLst/>
            <a:cxnLst/>
            <a:rect l="l" t="t" r="r" b="b"/>
            <a:pathLst>
              <a:path w="1463039">
                <a:moveTo>
                  <a:pt x="0" y="0"/>
                </a:moveTo>
                <a:lnTo>
                  <a:pt x="1463039" y="0"/>
                </a:lnTo>
              </a:path>
            </a:pathLst>
          </a:custGeom>
          <a:ln w="9144">
            <a:solidFill>
              <a:srgbClr val="000000"/>
            </a:solidFill>
          </a:ln>
        </p:spPr>
        <p:txBody>
          <a:bodyPr wrap="square" lIns="0" tIns="0" rIns="0" bIns="0" rtlCol="0"/>
          <a:lstStyle/>
          <a:p>
            <a:endParaRPr/>
          </a:p>
        </p:txBody>
      </p:sp>
      <p:sp>
        <p:nvSpPr>
          <p:cNvPr id="16" name="object 16"/>
          <p:cNvSpPr/>
          <p:nvPr/>
        </p:nvSpPr>
        <p:spPr>
          <a:xfrm>
            <a:off x="3108960" y="5939789"/>
            <a:ext cx="0" cy="0"/>
          </a:xfrm>
          <a:custGeom>
            <a:avLst/>
            <a:gdLst/>
            <a:ahLst/>
            <a:cxnLst/>
            <a:rect l="l" t="t" r="r" b="b"/>
            <a:pathLst>
              <a:path>
                <a:moveTo>
                  <a:pt x="0" y="0"/>
                </a:moveTo>
                <a:lnTo>
                  <a:pt x="0" y="0"/>
                </a:lnTo>
              </a:path>
            </a:pathLst>
          </a:custGeom>
          <a:ln w="9144">
            <a:solidFill>
              <a:srgbClr val="000000"/>
            </a:solidFill>
          </a:ln>
        </p:spPr>
        <p:txBody>
          <a:bodyPr wrap="square" lIns="0" tIns="0" rIns="0" bIns="0" rtlCol="0"/>
          <a:lstStyle/>
          <a:p>
            <a:endParaRPr/>
          </a:p>
        </p:txBody>
      </p:sp>
      <p:sp>
        <p:nvSpPr>
          <p:cNvPr id="17" name="object 17"/>
          <p:cNvSpPr/>
          <p:nvPr/>
        </p:nvSpPr>
        <p:spPr>
          <a:xfrm>
            <a:off x="3059430" y="5839967"/>
            <a:ext cx="100330" cy="100965"/>
          </a:xfrm>
          <a:custGeom>
            <a:avLst/>
            <a:gdLst/>
            <a:ahLst/>
            <a:cxnLst/>
            <a:rect l="l" t="t" r="r" b="b"/>
            <a:pathLst>
              <a:path w="100330" h="100964">
                <a:moveTo>
                  <a:pt x="99821" y="0"/>
                </a:moveTo>
                <a:lnTo>
                  <a:pt x="0" y="0"/>
                </a:lnTo>
                <a:lnTo>
                  <a:pt x="49529" y="100584"/>
                </a:lnTo>
                <a:lnTo>
                  <a:pt x="99821" y="0"/>
                </a:lnTo>
                <a:close/>
              </a:path>
            </a:pathLst>
          </a:custGeom>
          <a:solidFill>
            <a:srgbClr val="000000"/>
          </a:solidFill>
        </p:spPr>
        <p:txBody>
          <a:bodyPr wrap="square" lIns="0" tIns="0" rIns="0" bIns="0" rtlCol="0"/>
          <a:lstStyle/>
          <a:p>
            <a:endParaRPr/>
          </a:p>
        </p:txBody>
      </p:sp>
      <p:sp>
        <p:nvSpPr>
          <p:cNvPr id="18" name="object 18"/>
          <p:cNvSpPr/>
          <p:nvPr/>
        </p:nvSpPr>
        <p:spPr>
          <a:xfrm>
            <a:off x="4572000" y="5939789"/>
            <a:ext cx="0" cy="0"/>
          </a:xfrm>
          <a:custGeom>
            <a:avLst/>
            <a:gdLst/>
            <a:ahLst/>
            <a:cxnLst/>
            <a:rect l="l" t="t" r="r" b="b"/>
            <a:pathLst>
              <a:path>
                <a:moveTo>
                  <a:pt x="0" y="0"/>
                </a:moveTo>
                <a:lnTo>
                  <a:pt x="0" y="0"/>
                </a:lnTo>
              </a:path>
            </a:pathLst>
          </a:custGeom>
          <a:ln w="9144">
            <a:solidFill>
              <a:srgbClr val="000000"/>
            </a:solidFill>
          </a:ln>
        </p:spPr>
        <p:txBody>
          <a:bodyPr wrap="square" lIns="0" tIns="0" rIns="0" bIns="0" rtlCol="0"/>
          <a:lstStyle/>
          <a:p>
            <a:endParaRPr/>
          </a:p>
        </p:txBody>
      </p:sp>
      <p:sp>
        <p:nvSpPr>
          <p:cNvPr id="19" name="object 19"/>
          <p:cNvSpPr/>
          <p:nvPr/>
        </p:nvSpPr>
        <p:spPr>
          <a:xfrm>
            <a:off x="4522470" y="5839967"/>
            <a:ext cx="100330" cy="100965"/>
          </a:xfrm>
          <a:custGeom>
            <a:avLst/>
            <a:gdLst/>
            <a:ahLst/>
            <a:cxnLst/>
            <a:rect l="l" t="t" r="r" b="b"/>
            <a:pathLst>
              <a:path w="100329" h="100964">
                <a:moveTo>
                  <a:pt x="99821" y="0"/>
                </a:moveTo>
                <a:lnTo>
                  <a:pt x="0" y="0"/>
                </a:lnTo>
                <a:lnTo>
                  <a:pt x="49529" y="100584"/>
                </a:lnTo>
                <a:lnTo>
                  <a:pt x="99821" y="0"/>
                </a:lnTo>
                <a:close/>
              </a:path>
            </a:pathLst>
          </a:custGeom>
          <a:solidFill>
            <a:srgbClr val="000000"/>
          </a:solidFill>
        </p:spPr>
        <p:txBody>
          <a:bodyPr wrap="square" lIns="0" tIns="0" rIns="0" bIns="0" rtlCol="0"/>
          <a:lstStyle/>
          <a:p>
            <a:endParaRPr/>
          </a:p>
        </p:txBody>
      </p:sp>
      <p:sp>
        <p:nvSpPr>
          <p:cNvPr id="20" name="object 20"/>
          <p:cNvSpPr txBox="1"/>
          <p:nvPr/>
        </p:nvSpPr>
        <p:spPr>
          <a:xfrm>
            <a:off x="3558794" y="3848634"/>
            <a:ext cx="653415" cy="437515"/>
          </a:xfrm>
          <a:prstGeom prst="rect">
            <a:avLst/>
          </a:prstGeom>
        </p:spPr>
        <p:txBody>
          <a:bodyPr vert="horz" wrap="square" lIns="0" tIns="0" rIns="0" bIns="0" rtlCol="0">
            <a:spAutoFit/>
          </a:bodyPr>
          <a:lstStyle/>
          <a:p>
            <a:pPr marL="12700" marR="5080">
              <a:lnSpc>
                <a:spcPct val="100699"/>
              </a:lnSpc>
            </a:pPr>
            <a:r>
              <a:rPr sz="1400" spc="-5" dirty="0">
                <a:latin typeface="Tahoma"/>
                <a:cs typeface="Tahoma"/>
              </a:rPr>
              <a:t>Macerar  8</a:t>
            </a:r>
            <a:r>
              <a:rPr sz="1400" spc="-80" dirty="0">
                <a:latin typeface="Tahoma"/>
                <a:cs typeface="Tahoma"/>
              </a:rPr>
              <a:t> </a:t>
            </a:r>
            <a:r>
              <a:rPr sz="1400" spc="-10" dirty="0">
                <a:latin typeface="Tahoma"/>
                <a:cs typeface="Tahoma"/>
              </a:rPr>
              <a:t>días</a:t>
            </a:r>
            <a:endParaRPr sz="1400">
              <a:latin typeface="Tahoma"/>
              <a:cs typeface="Tahoma"/>
            </a:endParaRPr>
          </a:p>
        </p:txBody>
      </p:sp>
      <p:sp>
        <p:nvSpPr>
          <p:cNvPr id="21" name="object 21"/>
          <p:cNvSpPr txBox="1"/>
          <p:nvPr/>
        </p:nvSpPr>
        <p:spPr>
          <a:xfrm>
            <a:off x="3558794" y="4494014"/>
            <a:ext cx="768350" cy="220979"/>
          </a:xfrm>
          <a:prstGeom prst="rect">
            <a:avLst/>
          </a:prstGeom>
        </p:spPr>
        <p:txBody>
          <a:bodyPr vert="horz" wrap="square" lIns="0" tIns="0" rIns="0" bIns="0" rtlCol="0">
            <a:spAutoFit/>
          </a:bodyPr>
          <a:lstStyle/>
          <a:p>
            <a:pPr marL="12700">
              <a:lnSpc>
                <a:spcPct val="100000"/>
              </a:lnSpc>
            </a:pPr>
            <a:r>
              <a:rPr sz="1400" spc="-5" dirty="0">
                <a:latin typeface="Tahoma"/>
                <a:cs typeface="Tahoma"/>
              </a:rPr>
              <a:t>PRENSAR</a:t>
            </a:r>
            <a:endParaRPr sz="1400">
              <a:latin typeface="Tahoma"/>
              <a:cs typeface="Tahoma"/>
            </a:endParaRPr>
          </a:p>
        </p:txBody>
      </p:sp>
      <p:sp>
        <p:nvSpPr>
          <p:cNvPr id="22" name="object 22"/>
          <p:cNvSpPr txBox="1"/>
          <p:nvPr/>
        </p:nvSpPr>
        <p:spPr>
          <a:xfrm>
            <a:off x="1496822" y="3848634"/>
            <a:ext cx="653415" cy="437515"/>
          </a:xfrm>
          <a:prstGeom prst="rect">
            <a:avLst/>
          </a:prstGeom>
        </p:spPr>
        <p:txBody>
          <a:bodyPr vert="horz" wrap="square" lIns="0" tIns="0" rIns="0" bIns="0" rtlCol="0">
            <a:spAutoFit/>
          </a:bodyPr>
          <a:lstStyle/>
          <a:p>
            <a:pPr marL="94615" marR="5080" indent="-82550">
              <a:lnSpc>
                <a:spcPct val="100699"/>
              </a:lnSpc>
            </a:pPr>
            <a:r>
              <a:rPr sz="1400" spc="-5" dirty="0">
                <a:latin typeface="Tahoma"/>
                <a:cs typeface="Tahoma"/>
              </a:rPr>
              <a:t>Macerar  3</a:t>
            </a:r>
            <a:r>
              <a:rPr sz="1400" spc="-80" dirty="0">
                <a:latin typeface="Tahoma"/>
                <a:cs typeface="Tahoma"/>
              </a:rPr>
              <a:t> </a:t>
            </a:r>
            <a:r>
              <a:rPr sz="1400" spc="-10" dirty="0">
                <a:latin typeface="Tahoma"/>
                <a:cs typeface="Tahoma"/>
              </a:rPr>
              <a:t>días</a:t>
            </a:r>
            <a:endParaRPr sz="1400">
              <a:latin typeface="Tahoma"/>
              <a:cs typeface="Tahoma"/>
            </a:endParaRPr>
          </a:p>
        </p:txBody>
      </p:sp>
      <p:sp>
        <p:nvSpPr>
          <p:cNvPr id="23" name="object 23"/>
          <p:cNvSpPr txBox="1"/>
          <p:nvPr/>
        </p:nvSpPr>
        <p:spPr>
          <a:xfrm>
            <a:off x="1438910" y="4432296"/>
            <a:ext cx="768350" cy="220979"/>
          </a:xfrm>
          <a:prstGeom prst="rect">
            <a:avLst/>
          </a:prstGeom>
        </p:spPr>
        <p:txBody>
          <a:bodyPr vert="horz" wrap="square" lIns="0" tIns="0" rIns="0" bIns="0" rtlCol="0">
            <a:spAutoFit/>
          </a:bodyPr>
          <a:lstStyle/>
          <a:p>
            <a:pPr marL="12700">
              <a:lnSpc>
                <a:spcPct val="100000"/>
              </a:lnSpc>
            </a:pPr>
            <a:r>
              <a:rPr sz="1400" spc="-5" dirty="0">
                <a:latin typeface="Tahoma"/>
                <a:cs typeface="Tahoma"/>
              </a:rPr>
              <a:t>PRENSAR</a:t>
            </a:r>
            <a:endParaRPr sz="1400">
              <a:latin typeface="Tahoma"/>
              <a:cs typeface="Tahoma"/>
            </a:endParaRPr>
          </a:p>
        </p:txBody>
      </p:sp>
      <p:sp>
        <p:nvSpPr>
          <p:cNvPr id="24" name="object 24"/>
          <p:cNvSpPr txBox="1"/>
          <p:nvPr/>
        </p:nvSpPr>
        <p:spPr>
          <a:xfrm>
            <a:off x="5081015" y="3800094"/>
            <a:ext cx="1102995" cy="1737360"/>
          </a:xfrm>
          <a:prstGeom prst="rect">
            <a:avLst/>
          </a:prstGeom>
          <a:ln w="9144">
            <a:solidFill>
              <a:srgbClr val="000000"/>
            </a:solidFill>
          </a:ln>
        </p:spPr>
        <p:txBody>
          <a:bodyPr vert="horz" wrap="square" lIns="0" tIns="43815" rIns="0" bIns="0" rtlCol="0">
            <a:spAutoFit/>
          </a:bodyPr>
          <a:lstStyle/>
          <a:p>
            <a:pPr marL="90805" marR="251460">
              <a:lnSpc>
                <a:spcPct val="100699"/>
              </a:lnSpc>
              <a:spcBef>
                <a:spcPts val="345"/>
              </a:spcBef>
            </a:pPr>
            <a:r>
              <a:rPr sz="1400" spc="-5" dirty="0">
                <a:latin typeface="Tahoma"/>
                <a:cs typeface="Tahoma"/>
              </a:rPr>
              <a:t>Macerar  20</a:t>
            </a:r>
            <a:r>
              <a:rPr sz="1400" spc="-80" dirty="0">
                <a:latin typeface="Tahoma"/>
                <a:cs typeface="Tahoma"/>
              </a:rPr>
              <a:t> </a:t>
            </a:r>
            <a:r>
              <a:rPr sz="1400" spc="-5" dirty="0">
                <a:latin typeface="Tahoma"/>
                <a:cs typeface="Tahoma"/>
              </a:rPr>
              <a:t>días</a:t>
            </a:r>
            <a:endParaRPr sz="1400">
              <a:latin typeface="Tahoma"/>
              <a:cs typeface="Tahoma"/>
            </a:endParaRPr>
          </a:p>
          <a:p>
            <a:pPr>
              <a:lnSpc>
                <a:spcPct val="100000"/>
              </a:lnSpc>
            </a:pPr>
            <a:endParaRPr sz="1400">
              <a:latin typeface="Times New Roman"/>
              <a:cs typeface="Times New Roman"/>
            </a:endParaRPr>
          </a:p>
          <a:p>
            <a:pPr>
              <a:lnSpc>
                <a:spcPct val="100000"/>
              </a:lnSpc>
              <a:spcBef>
                <a:spcPts val="55"/>
              </a:spcBef>
            </a:pPr>
            <a:endParaRPr sz="1500">
              <a:latin typeface="Times New Roman"/>
              <a:cs typeface="Times New Roman"/>
            </a:endParaRPr>
          </a:p>
          <a:p>
            <a:pPr marL="90805">
              <a:lnSpc>
                <a:spcPct val="100000"/>
              </a:lnSpc>
            </a:pPr>
            <a:r>
              <a:rPr sz="1400" spc="-5" dirty="0">
                <a:latin typeface="Tahoma"/>
                <a:cs typeface="Tahoma"/>
              </a:rPr>
              <a:t>PRENSAR</a:t>
            </a:r>
            <a:endParaRPr sz="1400">
              <a:latin typeface="Tahoma"/>
              <a:cs typeface="Tahoma"/>
            </a:endParaRPr>
          </a:p>
        </p:txBody>
      </p:sp>
      <p:sp>
        <p:nvSpPr>
          <p:cNvPr id="25" name="object 25"/>
          <p:cNvSpPr/>
          <p:nvPr/>
        </p:nvSpPr>
        <p:spPr>
          <a:xfrm>
            <a:off x="5486400" y="5756909"/>
            <a:ext cx="0" cy="725170"/>
          </a:xfrm>
          <a:custGeom>
            <a:avLst/>
            <a:gdLst/>
            <a:ahLst/>
            <a:cxnLst/>
            <a:rect l="l" t="t" r="r" b="b"/>
            <a:pathLst>
              <a:path h="725170">
                <a:moveTo>
                  <a:pt x="0" y="0"/>
                </a:moveTo>
                <a:lnTo>
                  <a:pt x="0" y="724662"/>
                </a:lnTo>
              </a:path>
            </a:pathLst>
          </a:custGeom>
          <a:ln w="9144">
            <a:solidFill>
              <a:srgbClr val="000000"/>
            </a:solidFill>
          </a:ln>
        </p:spPr>
        <p:txBody>
          <a:bodyPr wrap="square" lIns="0" tIns="0" rIns="0" bIns="0" rtlCol="0"/>
          <a:lstStyle/>
          <a:p>
            <a:endParaRPr/>
          </a:p>
        </p:txBody>
      </p:sp>
      <p:sp>
        <p:nvSpPr>
          <p:cNvPr id="26" name="object 26"/>
          <p:cNvSpPr txBox="1"/>
          <p:nvPr/>
        </p:nvSpPr>
        <p:spPr>
          <a:xfrm>
            <a:off x="2416554" y="6046481"/>
            <a:ext cx="117919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Crianza </a:t>
            </a:r>
            <a:r>
              <a:rPr sz="1200" b="1" dirty="0">
                <a:latin typeface="Tahoma"/>
                <a:cs typeface="Tahoma"/>
              </a:rPr>
              <a:t>en</a:t>
            </a:r>
            <a:r>
              <a:rPr sz="1200" b="1" spc="-65" dirty="0">
                <a:latin typeface="Tahoma"/>
                <a:cs typeface="Tahoma"/>
              </a:rPr>
              <a:t> </a:t>
            </a:r>
            <a:r>
              <a:rPr sz="1200" b="1" dirty="0">
                <a:latin typeface="Tahoma"/>
                <a:cs typeface="Tahoma"/>
              </a:rPr>
              <a:t>tino</a:t>
            </a:r>
            <a:endParaRPr sz="1200">
              <a:latin typeface="Tahoma"/>
              <a:cs typeface="Tahoma"/>
            </a:endParaRPr>
          </a:p>
        </p:txBody>
      </p:sp>
      <p:sp>
        <p:nvSpPr>
          <p:cNvPr id="27" name="object 27"/>
          <p:cNvSpPr txBox="1"/>
          <p:nvPr/>
        </p:nvSpPr>
        <p:spPr>
          <a:xfrm>
            <a:off x="3749201" y="6046481"/>
            <a:ext cx="141414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Crianza </a:t>
            </a:r>
            <a:r>
              <a:rPr sz="1200" b="1" dirty="0">
                <a:latin typeface="Tahoma"/>
                <a:cs typeface="Tahoma"/>
              </a:rPr>
              <a:t>en</a:t>
            </a:r>
            <a:r>
              <a:rPr sz="1200" b="1" spc="-75" dirty="0">
                <a:latin typeface="Tahoma"/>
                <a:cs typeface="Tahoma"/>
              </a:rPr>
              <a:t> </a:t>
            </a:r>
            <a:r>
              <a:rPr sz="1200" b="1" dirty="0">
                <a:latin typeface="Tahoma"/>
                <a:cs typeface="Tahoma"/>
              </a:rPr>
              <a:t>barrica</a:t>
            </a:r>
            <a:endParaRPr sz="1200">
              <a:latin typeface="Tahoma"/>
              <a:cs typeface="Tahoma"/>
            </a:endParaRPr>
          </a:p>
        </p:txBody>
      </p:sp>
      <p:sp>
        <p:nvSpPr>
          <p:cNvPr id="28" name="object 28"/>
          <p:cNvSpPr txBox="1"/>
          <p:nvPr/>
        </p:nvSpPr>
        <p:spPr>
          <a:xfrm>
            <a:off x="4664455" y="6598933"/>
            <a:ext cx="141541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Crianza </a:t>
            </a:r>
            <a:r>
              <a:rPr sz="1200" b="1" dirty="0">
                <a:latin typeface="Tahoma"/>
                <a:cs typeface="Tahoma"/>
              </a:rPr>
              <a:t>en</a:t>
            </a:r>
            <a:r>
              <a:rPr sz="1200" b="1" spc="-65" dirty="0">
                <a:latin typeface="Tahoma"/>
                <a:cs typeface="Tahoma"/>
              </a:rPr>
              <a:t> </a:t>
            </a:r>
            <a:r>
              <a:rPr sz="1200" b="1" dirty="0">
                <a:latin typeface="Tahoma"/>
                <a:cs typeface="Tahoma"/>
              </a:rPr>
              <a:t>barrica</a:t>
            </a:r>
            <a:endParaRPr sz="1200">
              <a:latin typeface="Tahoma"/>
              <a:cs typeface="Tahoma"/>
            </a:endParaRPr>
          </a:p>
        </p:txBody>
      </p:sp>
      <p:sp>
        <p:nvSpPr>
          <p:cNvPr id="29" name="object 29"/>
          <p:cNvSpPr/>
          <p:nvPr/>
        </p:nvSpPr>
        <p:spPr>
          <a:xfrm>
            <a:off x="1737360" y="6031229"/>
            <a:ext cx="0" cy="633730"/>
          </a:xfrm>
          <a:custGeom>
            <a:avLst/>
            <a:gdLst/>
            <a:ahLst/>
            <a:cxnLst/>
            <a:rect l="l" t="t" r="r" b="b"/>
            <a:pathLst>
              <a:path h="633729">
                <a:moveTo>
                  <a:pt x="0" y="0"/>
                </a:moveTo>
                <a:lnTo>
                  <a:pt x="0" y="633222"/>
                </a:lnTo>
              </a:path>
            </a:pathLst>
          </a:custGeom>
          <a:ln w="9144">
            <a:solidFill>
              <a:srgbClr val="000000"/>
            </a:solidFill>
          </a:ln>
        </p:spPr>
        <p:txBody>
          <a:bodyPr wrap="square" lIns="0" tIns="0" rIns="0" bIns="0" rtlCol="0"/>
          <a:lstStyle/>
          <a:p>
            <a:endParaRPr/>
          </a:p>
        </p:txBody>
      </p:sp>
      <p:sp>
        <p:nvSpPr>
          <p:cNvPr id="30" name="object 30"/>
          <p:cNvSpPr/>
          <p:nvPr/>
        </p:nvSpPr>
        <p:spPr>
          <a:xfrm>
            <a:off x="1687830" y="6662928"/>
            <a:ext cx="100330" cy="100965"/>
          </a:xfrm>
          <a:custGeom>
            <a:avLst/>
            <a:gdLst/>
            <a:ahLst/>
            <a:cxnLst/>
            <a:rect l="l" t="t" r="r" b="b"/>
            <a:pathLst>
              <a:path w="100330" h="100965">
                <a:moveTo>
                  <a:pt x="99821" y="0"/>
                </a:moveTo>
                <a:lnTo>
                  <a:pt x="0" y="0"/>
                </a:lnTo>
                <a:lnTo>
                  <a:pt x="49529" y="100583"/>
                </a:lnTo>
                <a:lnTo>
                  <a:pt x="99821" y="0"/>
                </a:lnTo>
                <a:close/>
              </a:path>
            </a:pathLst>
          </a:custGeom>
          <a:solidFill>
            <a:srgbClr val="000000"/>
          </a:solidFill>
        </p:spPr>
        <p:txBody>
          <a:bodyPr wrap="square" lIns="0" tIns="0" rIns="0" bIns="0" rtlCol="0"/>
          <a:lstStyle/>
          <a:p>
            <a:endParaRPr/>
          </a:p>
        </p:txBody>
      </p:sp>
      <p:sp>
        <p:nvSpPr>
          <p:cNvPr id="31" name="object 31"/>
          <p:cNvSpPr txBox="1"/>
          <p:nvPr/>
        </p:nvSpPr>
        <p:spPr>
          <a:xfrm>
            <a:off x="1097280" y="6945629"/>
            <a:ext cx="1463040" cy="626110"/>
          </a:xfrm>
          <a:prstGeom prst="rect">
            <a:avLst/>
          </a:prstGeom>
          <a:ln w="9144">
            <a:solidFill>
              <a:srgbClr val="000000"/>
            </a:solidFill>
          </a:ln>
        </p:spPr>
        <p:txBody>
          <a:bodyPr vert="horz" wrap="square" lIns="0" tIns="45720" rIns="0" bIns="0" rtlCol="0">
            <a:spAutoFit/>
          </a:bodyPr>
          <a:lstStyle/>
          <a:p>
            <a:pPr marL="365125" marR="356870" indent="103505">
              <a:lnSpc>
                <a:spcPct val="100000"/>
              </a:lnSpc>
              <a:spcBef>
                <a:spcPts val="360"/>
              </a:spcBef>
            </a:pPr>
            <a:r>
              <a:rPr sz="1400" spc="-5" dirty="0">
                <a:latin typeface="Tahoma"/>
                <a:cs typeface="Tahoma"/>
              </a:rPr>
              <a:t>VINOS  JÓVENES</a:t>
            </a:r>
            <a:endParaRPr sz="1400">
              <a:latin typeface="Tahoma"/>
              <a:cs typeface="Tahoma"/>
            </a:endParaRPr>
          </a:p>
        </p:txBody>
      </p:sp>
      <p:sp>
        <p:nvSpPr>
          <p:cNvPr id="32" name="object 32"/>
          <p:cNvSpPr/>
          <p:nvPr/>
        </p:nvSpPr>
        <p:spPr>
          <a:xfrm>
            <a:off x="3108960" y="6305550"/>
            <a:ext cx="0" cy="274320"/>
          </a:xfrm>
          <a:custGeom>
            <a:avLst/>
            <a:gdLst/>
            <a:ahLst/>
            <a:cxnLst/>
            <a:rect l="l" t="t" r="r" b="b"/>
            <a:pathLst>
              <a:path h="274320">
                <a:moveTo>
                  <a:pt x="0" y="0"/>
                </a:moveTo>
                <a:lnTo>
                  <a:pt x="0" y="274320"/>
                </a:lnTo>
              </a:path>
            </a:pathLst>
          </a:custGeom>
          <a:ln w="9144">
            <a:solidFill>
              <a:srgbClr val="000000"/>
            </a:solidFill>
          </a:ln>
        </p:spPr>
        <p:txBody>
          <a:bodyPr wrap="square" lIns="0" tIns="0" rIns="0" bIns="0" rtlCol="0"/>
          <a:lstStyle/>
          <a:p>
            <a:endParaRPr/>
          </a:p>
        </p:txBody>
      </p:sp>
      <p:sp>
        <p:nvSpPr>
          <p:cNvPr id="33" name="object 33"/>
          <p:cNvSpPr/>
          <p:nvPr/>
        </p:nvSpPr>
        <p:spPr>
          <a:xfrm>
            <a:off x="4389120" y="6305550"/>
            <a:ext cx="0" cy="274320"/>
          </a:xfrm>
          <a:custGeom>
            <a:avLst/>
            <a:gdLst/>
            <a:ahLst/>
            <a:cxnLst/>
            <a:rect l="l" t="t" r="r" b="b"/>
            <a:pathLst>
              <a:path h="274320">
                <a:moveTo>
                  <a:pt x="0" y="0"/>
                </a:moveTo>
                <a:lnTo>
                  <a:pt x="0" y="274320"/>
                </a:lnTo>
              </a:path>
            </a:pathLst>
          </a:custGeom>
          <a:ln w="9144">
            <a:solidFill>
              <a:srgbClr val="000000"/>
            </a:solidFill>
          </a:ln>
        </p:spPr>
        <p:txBody>
          <a:bodyPr wrap="square" lIns="0" tIns="0" rIns="0" bIns="0" rtlCol="0"/>
          <a:lstStyle/>
          <a:p>
            <a:endParaRPr/>
          </a:p>
        </p:txBody>
      </p:sp>
      <p:sp>
        <p:nvSpPr>
          <p:cNvPr id="34" name="object 34"/>
          <p:cNvSpPr/>
          <p:nvPr/>
        </p:nvSpPr>
        <p:spPr>
          <a:xfrm>
            <a:off x="3108960" y="6579870"/>
            <a:ext cx="1280160" cy="0"/>
          </a:xfrm>
          <a:custGeom>
            <a:avLst/>
            <a:gdLst/>
            <a:ahLst/>
            <a:cxnLst/>
            <a:rect l="l" t="t" r="r" b="b"/>
            <a:pathLst>
              <a:path w="1280160">
                <a:moveTo>
                  <a:pt x="0" y="0"/>
                </a:moveTo>
                <a:lnTo>
                  <a:pt x="1280160" y="0"/>
                </a:lnTo>
              </a:path>
            </a:pathLst>
          </a:custGeom>
          <a:ln w="9144">
            <a:solidFill>
              <a:srgbClr val="000000"/>
            </a:solidFill>
          </a:ln>
        </p:spPr>
        <p:txBody>
          <a:bodyPr wrap="square" lIns="0" tIns="0" rIns="0" bIns="0" rtlCol="0"/>
          <a:lstStyle/>
          <a:p>
            <a:endParaRPr/>
          </a:p>
        </p:txBody>
      </p:sp>
      <p:sp>
        <p:nvSpPr>
          <p:cNvPr id="35" name="object 35"/>
          <p:cNvSpPr/>
          <p:nvPr/>
        </p:nvSpPr>
        <p:spPr>
          <a:xfrm>
            <a:off x="3840479" y="6579870"/>
            <a:ext cx="0" cy="267970"/>
          </a:xfrm>
          <a:custGeom>
            <a:avLst/>
            <a:gdLst/>
            <a:ahLst/>
            <a:cxnLst/>
            <a:rect l="l" t="t" r="r" b="b"/>
            <a:pathLst>
              <a:path h="267970">
                <a:moveTo>
                  <a:pt x="0" y="0"/>
                </a:moveTo>
                <a:lnTo>
                  <a:pt x="0" y="267461"/>
                </a:lnTo>
              </a:path>
            </a:pathLst>
          </a:custGeom>
          <a:ln w="9144">
            <a:solidFill>
              <a:srgbClr val="000000"/>
            </a:solidFill>
          </a:ln>
        </p:spPr>
        <p:txBody>
          <a:bodyPr wrap="square" lIns="0" tIns="0" rIns="0" bIns="0" rtlCol="0"/>
          <a:lstStyle/>
          <a:p>
            <a:endParaRPr/>
          </a:p>
        </p:txBody>
      </p:sp>
      <p:sp>
        <p:nvSpPr>
          <p:cNvPr id="36" name="object 36"/>
          <p:cNvSpPr/>
          <p:nvPr/>
        </p:nvSpPr>
        <p:spPr>
          <a:xfrm>
            <a:off x="3790950" y="6845808"/>
            <a:ext cx="100330" cy="100965"/>
          </a:xfrm>
          <a:custGeom>
            <a:avLst/>
            <a:gdLst/>
            <a:ahLst/>
            <a:cxnLst/>
            <a:rect l="l" t="t" r="r" b="b"/>
            <a:pathLst>
              <a:path w="100329" h="100965">
                <a:moveTo>
                  <a:pt x="99821" y="0"/>
                </a:moveTo>
                <a:lnTo>
                  <a:pt x="0" y="0"/>
                </a:lnTo>
                <a:lnTo>
                  <a:pt x="49529" y="100583"/>
                </a:lnTo>
                <a:lnTo>
                  <a:pt x="99821" y="0"/>
                </a:lnTo>
                <a:close/>
              </a:path>
            </a:pathLst>
          </a:custGeom>
          <a:solidFill>
            <a:srgbClr val="000000"/>
          </a:solidFill>
        </p:spPr>
        <p:txBody>
          <a:bodyPr wrap="square" lIns="0" tIns="0" rIns="0" bIns="0" rtlCol="0"/>
          <a:lstStyle/>
          <a:p>
            <a:endParaRPr/>
          </a:p>
        </p:txBody>
      </p:sp>
      <p:sp>
        <p:nvSpPr>
          <p:cNvPr id="37" name="object 37"/>
          <p:cNvSpPr txBox="1"/>
          <p:nvPr/>
        </p:nvSpPr>
        <p:spPr>
          <a:xfrm>
            <a:off x="3017519" y="7037070"/>
            <a:ext cx="1554480" cy="648970"/>
          </a:xfrm>
          <a:prstGeom prst="rect">
            <a:avLst/>
          </a:prstGeom>
          <a:ln w="9144">
            <a:solidFill>
              <a:srgbClr val="000000"/>
            </a:solidFill>
          </a:ln>
        </p:spPr>
        <p:txBody>
          <a:bodyPr vert="horz" wrap="square" lIns="0" tIns="45720" rIns="0" bIns="0" rtlCol="0">
            <a:spAutoFit/>
          </a:bodyPr>
          <a:lstStyle/>
          <a:p>
            <a:pPr marL="415925" marR="368300" indent="-39370">
              <a:lnSpc>
                <a:spcPct val="100000"/>
              </a:lnSpc>
              <a:spcBef>
                <a:spcPts val="360"/>
              </a:spcBef>
            </a:pPr>
            <a:r>
              <a:rPr sz="1400" spc="-5" dirty="0">
                <a:latin typeface="Tahoma"/>
                <a:cs typeface="Tahoma"/>
              </a:rPr>
              <a:t>VINOS DE  CRIANZA</a:t>
            </a:r>
            <a:endParaRPr sz="1400">
              <a:latin typeface="Tahoma"/>
              <a:cs typeface="Tahoma"/>
            </a:endParaRPr>
          </a:p>
        </p:txBody>
      </p:sp>
      <p:sp>
        <p:nvSpPr>
          <p:cNvPr id="38" name="object 38"/>
          <p:cNvSpPr/>
          <p:nvPr/>
        </p:nvSpPr>
        <p:spPr>
          <a:xfrm>
            <a:off x="5436870" y="6480048"/>
            <a:ext cx="100330" cy="100965"/>
          </a:xfrm>
          <a:custGeom>
            <a:avLst/>
            <a:gdLst/>
            <a:ahLst/>
            <a:cxnLst/>
            <a:rect l="l" t="t" r="r" b="b"/>
            <a:pathLst>
              <a:path w="100329" h="100965">
                <a:moveTo>
                  <a:pt x="99821" y="0"/>
                </a:moveTo>
                <a:lnTo>
                  <a:pt x="0" y="0"/>
                </a:lnTo>
                <a:lnTo>
                  <a:pt x="49529" y="100583"/>
                </a:lnTo>
                <a:lnTo>
                  <a:pt x="99821" y="0"/>
                </a:lnTo>
                <a:close/>
              </a:path>
            </a:pathLst>
          </a:custGeom>
          <a:solidFill>
            <a:srgbClr val="000000"/>
          </a:solidFill>
        </p:spPr>
        <p:txBody>
          <a:bodyPr wrap="square" lIns="0" tIns="0" rIns="0" bIns="0" rtlCol="0"/>
          <a:lstStyle/>
          <a:p>
            <a:endParaRPr/>
          </a:p>
        </p:txBody>
      </p:sp>
      <p:sp>
        <p:nvSpPr>
          <p:cNvPr id="39" name="object 39"/>
          <p:cNvSpPr/>
          <p:nvPr/>
        </p:nvSpPr>
        <p:spPr>
          <a:xfrm>
            <a:off x="5486400" y="6854189"/>
            <a:ext cx="0" cy="450850"/>
          </a:xfrm>
          <a:custGeom>
            <a:avLst/>
            <a:gdLst/>
            <a:ahLst/>
            <a:cxnLst/>
            <a:rect l="l" t="t" r="r" b="b"/>
            <a:pathLst>
              <a:path h="450850">
                <a:moveTo>
                  <a:pt x="0" y="0"/>
                </a:moveTo>
                <a:lnTo>
                  <a:pt x="0" y="450342"/>
                </a:lnTo>
              </a:path>
            </a:pathLst>
          </a:custGeom>
          <a:ln w="9144">
            <a:solidFill>
              <a:srgbClr val="000000"/>
            </a:solidFill>
          </a:ln>
        </p:spPr>
        <p:txBody>
          <a:bodyPr wrap="square" lIns="0" tIns="0" rIns="0" bIns="0" rtlCol="0"/>
          <a:lstStyle/>
          <a:p>
            <a:endParaRPr/>
          </a:p>
        </p:txBody>
      </p:sp>
      <p:sp>
        <p:nvSpPr>
          <p:cNvPr id="40" name="object 40"/>
          <p:cNvSpPr/>
          <p:nvPr/>
        </p:nvSpPr>
        <p:spPr>
          <a:xfrm>
            <a:off x="5436870" y="7303008"/>
            <a:ext cx="100330" cy="100965"/>
          </a:xfrm>
          <a:custGeom>
            <a:avLst/>
            <a:gdLst/>
            <a:ahLst/>
            <a:cxnLst/>
            <a:rect l="l" t="t" r="r" b="b"/>
            <a:pathLst>
              <a:path w="100329" h="100965">
                <a:moveTo>
                  <a:pt x="99821" y="0"/>
                </a:moveTo>
                <a:lnTo>
                  <a:pt x="0" y="0"/>
                </a:lnTo>
                <a:lnTo>
                  <a:pt x="49529" y="100583"/>
                </a:lnTo>
                <a:lnTo>
                  <a:pt x="99821" y="0"/>
                </a:lnTo>
                <a:close/>
              </a:path>
            </a:pathLst>
          </a:custGeom>
          <a:solidFill>
            <a:srgbClr val="000000"/>
          </a:solidFill>
        </p:spPr>
        <p:txBody>
          <a:bodyPr wrap="square" lIns="0" tIns="0" rIns="0" bIns="0" rtlCol="0"/>
          <a:lstStyle/>
          <a:p>
            <a:endParaRPr/>
          </a:p>
        </p:txBody>
      </p:sp>
      <p:sp>
        <p:nvSpPr>
          <p:cNvPr id="41" name="object 41"/>
          <p:cNvSpPr txBox="1"/>
          <p:nvPr/>
        </p:nvSpPr>
        <p:spPr>
          <a:xfrm>
            <a:off x="4738115" y="7456931"/>
            <a:ext cx="1737360" cy="648970"/>
          </a:xfrm>
          <a:prstGeom prst="rect">
            <a:avLst/>
          </a:prstGeom>
          <a:ln w="9144">
            <a:solidFill>
              <a:srgbClr val="000000"/>
            </a:solidFill>
          </a:ln>
        </p:spPr>
        <p:txBody>
          <a:bodyPr vert="horz" wrap="square" lIns="0" tIns="45085" rIns="0" bIns="0" rtlCol="0">
            <a:spAutoFit/>
          </a:bodyPr>
          <a:lstStyle/>
          <a:p>
            <a:pPr marL="497205" marR="460375" indent="-29845">
              <a:lnSpc>
                <a:spcPct val="100000"/>
              </a:lnSpc>
              <a:spcBef>
                <a:spcPts val="355"/>
              </a:spcBef>
            </a:pPr>
            <a:r>
              <a:rPr sz="1400" spc="-5" dirty="0">
                <a:latin typeface="Tahoma"/>
                <a:cs typeface="Tahoma"/>
              </a:rPr>
              <a:t>VINOS DE  RESERVA</a:t>
            </a:r>
            <a:endParaRPr sz="1400">
              <a:latin typeface="Tahoma"/>
              <a:cs typeface="Tahoma"/>
            </a:endParaRPr>
          </a:p>
        </p:txBody>
      </p:sp>
      <p:sp>
        <p:nvSpPr>
          <p:cNvPr id="42" name="object 42"/>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15</a:t>
            </a:fld>
            <a:endParaRPr spc="-5"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16</a:t>
            </a:fld>
            <a:endParaRPr spc="-5" dirty="0"/>
          </a:p>
        </p:txBody>
      </p:sp>
      <p:sp>
        <p:nvSpPr>
          <p:cNvPr id="2" name="object 2"/>
          <p:cNvSpPr txBox="1"/>
          <p:nvPr/>
        </p:nvSpPr>
        <p:spPr>
          <a:xfrm>
            <a:off x="1518158" y="1340354"/>
            <a:ext cx="170180"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8.</a:t>
            </a:r>
            <a:endParaRPr sz="1200">
              <a:latin typeface="Tahoma"/>
              <a:cs typeface="Tahoma"/>
            </a:endParaRPr>
          </a:p>
        </p:txBody>
      </p:sp>
      <p:sp>
        <p:nvSpPr>
          <p:cNvPr id="3" name="object 3"/>
          <p:cNvSpPr txBox="1"/>
          <p:nvPr/>
        </p:nvSpPr>
        <p:spPr>
          <a:xfrm>
            <a:off x="1966975" y="1340354"/>
            <a:ext cx="268668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GLOSARIO DE DATOS</a:t>
            </a:r>
            <a:r>
              <a:rPr sz="1200" b="1" spc="25" dirty="0">
                <a:latin typeface="Tahoma"/>
                <a:cs typeface="Tahoma"/>
              </a:rPr>
              <a:t> </a:t>
            </a:r>
            <a:r>
              <a:rPr sz="1200" b="1" spc="-5" dirty="0">
                <a:latin typeface="Tahoma"/>
                <a:cs typeface="Tahoma"/>
              </a:rPr>
              <a:t>ANALÍTICOS</a:t>
            </a:r>
            <a:endParaRPr sz="1200">
              <a:latin typeface="Tahoma"/>
              <a:cs typeface="Tahoma"/>
            </a:endParaRPr>
          </a:p>
        </p:txBody>
      </p:sp>
      <p:sp>
        <p:nvSpPr>
          <p:cNvPr id="4" name="object 4"/>
          <p:cNvSpPr txBox="1"/>
          <p:nvPr/>
        </p:nvSpPr>
        <p:spPr>
          <a:xfrm>
            <a:off x="1518128" y="1859885"/>
            <a:ext cx="4977765" cy="7270115"/>
          </a:xfrm>
          <a:prstGeom prst="rect">
            <a:avLst/>
          </a:prstGeom>
        </p:spPr>
        <p:txBody>
          <a:bodyPr vert="horz" wrap="square" lIns="0" tIns="0" rIns="0" bIns="0" rtlCol="0">
            <a:spAutoFit/>
          </a:bodyPr>
          <a:lstStyle/>
          <a:p>
            <a:pPr marL="241300" marR="5715" indent="-228600" algn="just">
              <a:lnSpc>
                <a:spcPct val="100499"/>
              </a:lnSpc>
              <a:buSzPct val="91666"/>
              <a:buFont typeface="Tahoma"/>
              <a:buChar char="-"/>
              <a:tabLst>
                <a:tab pos="241935" algn="l"/>
              </a:tabLst>
            </a:pPr>
            <a:r>
              <a:rPr sz="1200" b="1" spc="-5" dirty="0">
                <a:latin typeface="Tahoma"/>
                <a:cs typeface="Tahoma"/>
              </a:rPr>
              <a:t>ATS: </a:t>
            </a:r>
            <a:r>
              <a:rPr sz="1100" spc="-5" dirty="0">
                <a:latin typeface="Tahoma"/>
                <a:cs typeface="Tahoma"/>
              </a:rPr>
              <a:t>Acidez total sulfúrica (o expresada en gramos de ácido sulfúrico por  litro </a:t>
            </a:r>
            <a:r>
              <a:rPr sz="1100" dirty="0">
                <a:latin typeface="Tahoma"/>
                <a:cs typeface="Tahoma"/>
              </a:rPr>
              <a:t>de vino). </a:t>
            </a:r>
            <a:r>
              <a:rPr sz="1100" spc="-5" dirty="0">
                <a:latin typeface="Tahoma"/>
                <a:cs typeface="Tahoma"/>
              </a:rPr>
              <a:t>Nos </a:t>
            </a:r>
            <a:r>
              <a:rPr sz="1100" dirty="0">
                <a:latin typeface="Tahoma"/>
                <a:cs typeface="Tahoma"/>
              </a:rPr>
              <a:t>indica </a:t>
            </a:r>
            <a:r>
              <a:rPr sz="1100" spc="-5" dirty="0">
                <a:latin typeface="Tahoma"/>
                <a:cs typeface="Tahoma"/>
              </a:rPr>
              <a:t>la cantidad de ácidos que tiene el vino. Los más  representativos son: el ácido tartárico, el ácido </a:t>
            </a:r>
            <a:r>
              <a:rPr sz="1100" spc="-10" dirty="0">
                <a:latin typeface="Tahoma"/>
                <a:cs typeface="Tahoma"/>
              </a:rPr>
              <a:t>málico </a:t>
            </a:r>
            <a:r>
              <a:rPr sz="1100" spc="-5" dirty="0">
                <a:latin typeface="Tahoma"/>
                <a:cs typeface="Tahoma"/>
              </a:rPr>
              <a:t>si no se ha producido  la fermentación maloláctica y/o el ácido láctico si se ha producido parcial o  totalmente esta fermentación, el ácido cítrico y el ácido acético. Después  hay otros muchos en pequeñísimas</a:t>
            </a:r>
            <a:r>
              <a:rPr sz="1100" spc="-35" dirty="0">
                <a:latin typeface="Tahoma"/>
                <a:cs typeface="Tahoma"/>
              </a:rPr>
              <a:t> </a:t>
            </a:r>
            <a:r>
              <a:rPr sz="1100" spc="-5" dirty="0">
                <a:latin typeface="Tahoma"/>
                <a:cs typeface="Tahoma"/>
              </a:rPr>
              <a:t>cantidades.</a:t>
            </a:r>
            <a:endParaRPr sz="1100">
              <a:latin typeface="Tahoma"/>
              <a:cs typeface="Tahoma"/>
            </a:endParaRPr>
          </a:p>
          <a:p>
            <a:pPr marL="241300" marR="6350" algn="just">
              <a:lnSpc>
                <a:spcPct val="100000"/>
              </a:lnSpc>
              <a:spcBef>
                <a:spcPts val="610"/>
              </a:spcBef>
            </a:pPr>
            <a:r>
              <a:rPr sz="1100" spc="-5" dirty="0">
                <a:latin typeface="Tahoma"/>
                <a:cs typeface="Tahoma"/>
              </a:rPr>
              <a:t>La acidez total también puede expresarse en ácido tartárico: es la </a:t>
            </a:r>
            <a:r>
              <a:rPr sz="1100" spc="-10" dirty="0">
                <a:latin typeface="Tahoma"/>
                <a:cs typeface="Tahoma"/>
              </a:rPr>
              <a:t>acidez  </a:t>
            </a:r>
            <a:r>
              <a:rPr sz="1100" spc="-5" dirty="0">
                <a:latin typeface="Tahoma"/>
                <a:cs typeface="Tahoma"/>
              </a:rPr>
              <a:t>total tartárica o ATT. Encontraremos estas dos expresiones indistintamente,  así que podemos hacer la siguiente</a:t>
            </a:r>
            <a:r>
              <a:rPr sz="1100" spc="70" dirty="0">
                <a:latin typeface="Tahoma"/>
                <a:cs typeface="Tahoma"/>
              </a:rPr>
              <a:t> </a:t>
            </a:r>
            <a:r>
              <a:rPr sz="1100" spc="-5" dirty="0">
                <a:latin typeface="Tahoma"/>
                <a:cs typeface="Tahoma"/>
              </a:rPr>
              <a:t>conversión:</a:t>
            </a:r>
            <a:endParaRPr sz="1100">
              <a:latin typeface="Tahoma"/>
              <a:cs typeface="Tahoma"/>
            </a:endParaRPr>
          </a:p>
          <a:p>
            <a:pPr marL="241300" algn="just">
              <a:lnSpc>
                <a:spcPct val="100000"/>
              </a:lnSpc>
              <a:spcBef>
                <a:spcPts val="605"/>
              </a:spcBef>
            </a:pPr>
            <a:r>
              <a:rPr sz="1100" spc="-5" dirty="0">
                <a:latin typeface="Tahoma"/>
                <a:cs typeface="Tahoma"/>
              </a:rPr>
              <a:t>ATT =  ATS x 1,53          ATS =</a:t>
            </a:r>
            <a:r>
              <a:rPr sz="1100" spc="65" dirty="0">
                <a:latin typeface="Tahoma"/>
                <a:cs typeface="Tahoma"/>
              </a:rPr>
              <a:t> </a:t>
            </a:r>
            <a:r>
              <a:rPr sz="1100" spc="-5" dirty="0">
                <a:latin typeface="Tahoma"/>
                <a:cs typeface="Tahoma"/>
              </a:rPr>
              <a:t>ATT/1,53</a:t>
            </a:r>
            <a:endParaRPr sz="1100">
              <a:latin typeface="Tahoma"/>
              <a:cs typeface="Tahoma"/>
            </a:endParaRPr>
          </a:p>
          <a:p>
            <a:pPr>
              <a:lnSpc>
                <a:spcPct val="100000"/>
              </a:lnSpc>
            </a:pPr>
            <a:endParaRPr sz="1100">
              <a:latin typeface="Times New Roman"/>
              <a:cs typeface="Times New Roman"/>
            </a:endParaRPr>
          </a:p>
          <a:p>
            <a:pPr>
              <a:lnSpc>
                <a:spcPct val="100000"/>
              </a:lnSpc>
            </a:pPr>
            <a:endParaRPr sz="1100">
              <a:latin typeface="Times New Roman"/>
              <a:cs typeface="Times New Roman"/>
            </a:endParaRPr>
          </a:p>
          <a:p>
            <a:pPr marL="241300" marR="5715" indent="-228600" algn="just">
              <a:lnSpc>
                <a:spcPct val="100600"/>
              </a:lnSpc>
              <a:buFont typeface="Tahoma"/>
              <a:buChar char="-"/>
              <a:tabLst>
                <a:tab pos="241935" algn="l"/>
              </a:tabLst>
            </a:pPr>
            <a:r>
              <a:rPr sz="1100" b="1" spc="-5" dirty="0">
                <a:latin typeface="Tahoma"/>
                <a:cs typeface="Tahoma"/>
              </a:rPr>
              <a:t>PH: </a:t>
            </a:r>
            <a:r>
              <a:rPr sz="1100" spc="-5" dirty="0">
                <a:latin typeface="Tahoma"/>
                <a:cs typeface="Tahoma"/>
              </a:rPr>
              <a:t>Esta, es otra manera </a:t>
            </a:r>
            <a:r>
              <a:rPr sz="1100" dirty="0">
                <a:latin typeface="Tahoma"/>
                <a:cs typeface="Tahoma"/>
              </a:rPr>
              <a:t>de </a:t>
            </a:r>
            <a:r>
              <a:rPr sz="1100" spc="-5" dirty="0">
                <a:latin typeface="Tahoma"/>
                <a:cs typeface="Tahoma"/>
              </a:rPr>
              <a:t>expresar la acidez de </a:t>
            </a:r>
            <a:r>
              <a:rPr sz="1100" dirty="0">
                <a:latin typeface="Tahoma"/>
                <a:cs typeface="Tahoma"/>
              </a:rPr>
              <a:t>un </a:t>
            </a:r>
            <a:r>
              <a:rPr sz="1100" spc="-5" dirty="0">
                <a:latin typeface="Tahoma"/>
                <a:cs typeface="Tahoma"/>
              </a:rPr>
              <a:t>vino. </a:t>
            </a:r>
            <a:r>
              <a:rPr sz="1100" dirty="0">
                <a:latin typeface="Tahoma"/>
                <a:cs typeface="Tahoma"/>
              </a:rPr>
              <a:t>Para </a:t>
            </a:r>
            <a:r>
              <a:rPr sz="1100" spc="-5" dirty="0">
                <a:latin typeface="Tahoma"/>
                <a:cs typeface="Tahoma"/>
              </a:rPr>
              <a:t>las  soluciones en general, el rango </a:t>
            </a:r>
            <a:r>
              <a:rPr sz="1100" dirty="0">
                <a:latin typeface="Tahoma"/>
                <a:cs typeface="Tahoma"/>
              </a:rPr>
              <a:t>de pH </a:t>
            </a:r>
            <a:r>
              <a:rPr sz="1100" spc="-5" dirty="0">
                <a:latin typeface="Tahoma"/>
                <a:cs typeface="Tahoma"/>
              </a:rPr>
              <a:t>va del 0 (extremo ácido) hasta el 14  (extremo básico) pasando por el 7 que es el punto medio y a la vez el </a:t>
            </a:r>
            <a:r>
              <a:rPr sz="1100" spc="-10" dirty="0">
                <a:latin typeface="Tahoma"/>
                <a:cs typeface="Tahoma"/>
              </a:rPr>
              <a:t>pH  </a:t>
            </a:r>
            <a:r>
              <a:rPr sz="1100" spc="-5" dirty="0">
                <a:latin typeface="Tahoma"/>
                <a:cs typeface="Tahoma"/>
              </a:rPr>
              <a:t>del agua pura, que se considera </a:t>
            </a:r>
            <a:r>
              <a:rPr sz="1100" spc="-10" dirty="0">
                <a:latin typeface="Tahoma"/>
                <a:cs typeface="Tahoma"/>
              </a:rPr>
              <a:t>neutra </a:t>
            </a:r>
            <a:r>
              <a:rPr sz="1100" spc="-5" dirty="0">
                <a:latin typeface="Tahoma"/>
                <a:cs typeface="Tahoma"/>
              </a:rPr>
              <a:t>(ni ácida ni básica). Podemos decir  que un pH entre el 0 y el 7 es ácido y entre el 7 y el 14 es básico. El vino </a:t>
            </a:r>
            <a:r>
              <a:rPr sz="1100" spc="-10" dirty="0">
                <a:latin typeface="Tahoma"/>
                <a:cs typeface="Tahoma"/>
              </a:rPr>
              <a:t>es  </a:t>
            </a:r>
            <a:r>
              <a:rPr sz="1100" spc="-5" dirty="0">
                <a:latin typeface="Tahoma"/>
                <a:cs typeface="Tahoma"/>
              </a:rPr>
              <a:t>un líquido ácido que tiene un pH entre 2,80 (vinos más ácidos) y 4,10 (vinos  más básicos). Los valores normales están comprendidos entre 3,30 y</a:t>
            </a:r>
            <a:r>
              <a:rPr sz="1100" spc="135" dirty="0">
                <a:latin typeface="Tahoma"/>
                <a:cs typeface="Tahoma"/>
              </a:rPr>
              <a:t> </a:t>
            </a:r>
            <a:r>
              <a:rPr sz="1100" spc="-5" dirty="0">
                <a:latin typeface="Tahoma"/>
                <a:cs typeface="Tahoma"/>
              </a:rPr>
              <a:t>3,50.</a:t>
            </a:r>
            <a:endParaRPr sz="1100">
              <a:latin typeface="Tahoma"/>
              <a:cs typeface="Tahoma"/>
            </a:endParaRPr>
          </a:p>
          <a:p>
            <a:pPr>
              <a:lnSpc>
                <a:spcPct val="100000"/>
              </a:lnSpc>
              <a:buFont typeface="Tahoma"/>
              <a:buChar char="-"/>
            </a:pPr>
            <a:endParaRPr sz="1100">
              <a:latin typeface="Times New Roman"/>
              <a:cs typeface="Times New Roman"/>
            </a:endParaRPr>
          </a:p>
          <a:p>
            <a:pPr>
              <a:lnSpc>
                <a:spcPct val="100000"/>
              </a:lnSpc>
              <a:spcBef>
                <a:spcPts val="50"/>
              </a:spcBef>
              <a:buFont typeface="Tahoma"/>
              <a:buChar char="-"/>
            </a:pPr>
            <a:endParaRPr sz="1050">
              <a:latin typeface="Times New Roman"/>
              <a:cs typeface="Times New Roman"/>
            </a:endParaRPr>
          </a:p>
          <a:p>
            <a:pPr marL="241300" marR="5715" indent="-228600" algn="just">
              <a:lnSpc>
                <a:spcPct val="100699"/>
              </a:lnSpc>
              <a:buFont typeface="Tahoma"/>
              <a:buChar char="-"/>
              <a:tabLst>
                <a:tab pos="241935" algn="l"/>
              </a:tabLst>
            </a:pPr>
            <a:r>
              <a:rPr sz="1100" b="1" spc="-5" dirty="0">
                <a:latin typeface="Tahoma"/>
                <a:cs typeface="Tahoma"/>
              </a:rPr>
              <a:t>Grado alcohólico</a:t>
            </a:r>
            <a:r>
              <a:rPr sz="1100" spc="-5" dirty="0">
                <a:latin typeface="Tahoma"/>
                <a:cs typeface="Tahoma"/>
              </a:rPr>
              <a:t>: Normalmente se da en % </a:t>
            </a:r>
            <a:r>
              <a:rPr sz="1100" dirty="0">
                <a:latin typeface="Tahoma"/>
                <a:cs typeface="Tahoma"/>
              </a:rPr>
              <a:t>vol. </a:t>
            </a:r>
            <a:r>
              <a:rPr sz="1100" spc="-5" dirty="0">
                <a:latin typeface="Tahoma"/>
                <a:cs typeface="Tahoma"/>
              </a:rPr>
              <a:t>Esto quiere decir el  porcentaje en volumen de alcohol etílico que hay, es decir, los litros de  alcohol en 100 litros de</a:t>
            </a:r>
            <a:r>
              <a:rPr sz="1100" spc="15" dirty="0">
                <a:latin typeface="Tahoma"/>
                <a:cs typeface="Tahoma"/>
              </a:rPr>
              <a:t> </a:t>
            </a:r>
            <a:r>
              <a:rPr sz="1100" spc="-5" dirty="0">
                <a:latin typeface="Tahoma"/>
                <a:cs typeface="Tahoma"/>
              </a:rPr>
              <a:t>vino.</a:t>
            </a:r>
            <a:endParaRPr sz="1100">
              <a:latin typeface="Tahoma"/>
              <a:cs typeface="Tahoma"/>
            </a:endParaRPr>
          </a:p>
          <a:p>
            <a:pPr>
              <a:lnSpc>
                <a:spcPct val="100000"/>
              </a:lnSpc>
              <a:buFont typeface="Tahoma"/>
              <a:buChar char="-"/>
            </a:pPr>
            <a:endParaRPr sz="1100">
              <a:latin typeface="Times New Roman"/>
              <a:cs typeface="Times New Roman"/>
            </a:endParaRPr>
          </a:p>
          <a:p>
            <a:pPr>
              <a:lnSpc>
                <a:spcPct val="100000"/>
              </a:lnSpc>
              <a:spcBef>
                <a:spcPts val="50"/>
              </a:spcBef>
              <a:buFont typeface="Tahoma"/>
              <a:buChar char="-"/>
            </a:pPr>
            <a:endParaRPr sz="1050">
              <a:latin typeface="Times New Roman"/>
              <a:cs typeface="Times New Roman"/>
            </a:endParaRPr>
          </a:p>
          <a:p>
            <a:pPr marL="241300" marR="5080" indent="-228600" algn="just">
              <a:lnSpc>
                <a:spcPct val="100699"/>
              </a:lnSpc>
              <a:buFont typeface="Tahoma"/>
              <a:buChar char="-"/>
              <a:tabLst>
                <a:tab pos="241300" algn="l"/>
              </a:tabLst>
            </a:pPr>
            <a:r>
              <a:rPr sz="1100" b="1" spc="-5" dirty="0">
                <a:latin typeface="Tahoma"/>
                <a:cs typeface="Tahoma"/>
              </a:rPr>
              <a:t>Extracto seco</a:t>
            </a:r>
            <a:r>
              <a:rPr sz="1100" spc="-5" dirty="0">
                <a:latin typeface="Tahoma"/>
                <a:cs typeface="Tahoma"/>
              </a:rPr>
              <a:t>: Nos indica la cantidad de sustancias no volátiles que  contiene el vino. Cuanto más extracto, más cuerpo. Los vinos jóvenes sin o  con poca maceración tienen </a:t>
            </a:r>
            <a:r>
              <a:rPr sz="1100" dirty="0">
                <a:latin typeface="Tahoma"/>
                <a:cs typeface="Tahoma"/>
              </a:rPr>
              <a:t>un </a:t>
            </a:r>
            <a:r>
              <a:rPr sz="1100" spc="-5" dirty="0">
                <a:latin typeface="Tahoma"/>
                <a:cs typeface="Tahoma"/>
              </a:rPr>
              <a:t>extracto bajo de aprox. </a:t>
            </a:r>
            <a:r>
              <a:rPr sz="1100" dirty="0">
                <a:latin typeface="Tahoma"/>
                <a:cs typeface="Tahoma"/>
              </a:rPr>
              <a:t>16 </a:t>
            </a:r>
            <a:r>
              <a:rPr sz="1100" spc="-5" dirty="0">
                <a:latin typeface="Tahoma"/>
                <a:cs typeface="Tahoma"/>
              </a:rPr>
              <a:t>a 20 g/l. En  cambio los tintos con maceración y dependiendo del tiempo de ésta y </a:t>
            </a:r>
            <a:r>
              <a:rPr sz="1100" spc="-10" dirty="0">
                <a:latin typeface="Tahoma"/>
                <a:cs typeface="Tahoma"/>
              </a:rPr>
              <a:t>del  </a:t>
            </a:r>
            <a:r>
              <a:rPr sz="1100" spc="-5" dirty="0">
                <a:latin typeface="Tahoma"/>
                <a:cs typeface="Tahoma"/>
              </a:rPr>
              <a:t>contenido </a:t>
            </a:r>
            <a:r>
              <a:rPr sz="1100" dirty="0">
                <a:latin typeface="Tahoma"/>
                <a:cs typeface="Tahoma"/>
              </a:rPr>
              <a:t>de </a:t>
            </a:r>
            <a:r>
              <a:rPr sz="1100" spc="-5" dirty="0">
                <a:latin typeface="Tahoma"/>
                <a:cs typeface="Tahoma"/>
              </a:rPr>
              <a:t>la uva, pueden tener de 25 a 35</a:t>
            </a:r>
            <a:r>
              <a:rPr sz="1100" spc="10" dirty="0">
                <a:latin typeface="Tahoma"/>
                <a:cs typeface="Tahoma"/>
              </a:rPr>
              <a:t> </a:t>
            </a:r>
            <a:r>
              <a:rPr sz="1100" spc="-10" dirty="0">
                <a:latin typeface="Tahoma"/>
                <a:cs typeface="Tahoma"/>
              </a:rPr>
              <a:t>g/l.</a:t>
            </a:r>
            <a:endParaRPr sz="1100">
              <a:latin typeface="Tahoma"/>
              <a:cs typeface="Tahoma"/>
            </a:endParaRPr>
          </a:p>
          <a:p>
            <a:pPr>
              <a:lnSpc>
                <a:spcPct val="100000"/>
              </a:lnSpc>
              <a:buFont typeface="Tahoma"/>
              <a:buChar char="-"/>
            </a:pPr>
            <a:endParaRPr sz="1100">
              <a:latin typeface="Times New Roman"/>
              <a:cs typeface="Times New Roman"/>
            </a:endParaRPr>
          </a:p>
          <a:p>
            <a:pPr>
              <a:lnSpc>
                <a:spcPct val="100000"/>
              </a:lnSpc>
              <a:spcBef>
                <a:spcPts val="50"/>
              </a:spcBef>
              <a:buFont typeface="Tahoma"/>
              <a:buChar char="-"/>
            </a:pPr>
            <a:endParaRPr sz="1050">
              <a:latin typeface="Times New Roman"/>
              <a:cs typeface="Times New Roman"/>
            </a:endParaRPr>
          </a:p>
          <a:p>
            <a:pPr marL="241300" marR="5080" indent="-228600" algn="just">
              <a:lnSpc>
                <a:spcPct val="100600"/>
              </a:lnSpc>
              <a:buFont typeface="Tahoma"/>
              <a:buChar char="-"/>
              <a:tabLst>
                <a:tab pos="241300" algn="l"/>
              </a:tabLst>
            </a:pPr>
            <a:r>
              <a:rPr sz="1100" b="1" spc="-5" dirty="0">
                <a:latin typeface="Tahoma"/>
                <a:cs typeface="Tahoma"/>
              </a:rPr>
              <a:t>Polifenoles totales</a:t>
            </a:r>
            <a:r>
              <a:rPr sz="1100" spc="-5" dirty="0">
                <a:latin typeface="Tahoma"/>
                <a:cs typeface="Tahoma"/>
              </a:rPr>
              <a:t>: los polifenoles son un grupo de sustancias  responsables del color, de la astringencia (aspereza) y de </a:t>
            </a:r>
            <a:r>
              <a:rPr sz="1100" dirty="0">
                <a:latin typeface="Tahoma"/>
                <a:cs typeface="Tahoma"/>
              </a:rPr>
              <a:t>la </a:t>
            </a:r>
            <a:r>
              <a:rPr sz="1100" spc="-5" dirty="0">
                <a:latin typeface="Tahoma"/>
                <a:cs typeface="Tahoma"/>
              </a:rPr>
              <a:t>complejidad del  vino. Esta variable sólo adquiere sentido aplicada a los vinos tintos. Nos da  una </a:t>
            </a:r>
            <a:r>
              <a:rPr sz="1100" dirty="0">
                <a:latin typeface="Tahoma"/>
                <a:cs typeface="Tahoma"/>
              </a:rPr>
              <a:t>idea </a:t>
            </a:r>
            <a:r>
              <a:rPr sz="1100" spc="-5" dirty="0">
                <a:latin typeface="Tahoma"/>
                <a:cs typeface="Tahoma"/>
              </a:rPr>
              <a:t>de su cuerpo. Se puede expresar de diferentes formas según el  método analítico aplicado, pero últimamente se utiliza el índice de Folin-  Ciocalteau </a:t>
            </a:r>
            <a:r>
              <a:rPr sz="1100" dirty="0">
                <a:latin typeface="Tahoma"/>
                <a:cs typeface="Tahoma"/>
              </a:rPr>
              <a:t>que </a:t>
            </a:r>
            <a:r>
              <a:rPr sz="1100" spc="-5" dirty="0">
                <a:latin typeface="Tahoma"/>
                <a:cs typeface="Tahoma"/>
              </a:rPr>
              <a:t>comprende los valores entre 40 y 80. También se utiliza </a:t>
            </a:r>
            <a:r>
              <a:rPr sz="1100" dirty="0">
                <a:latin typeface="Tahoma"/>
                <a:cs typeface="Tahoma"/>
              </a:rPr>
              <a:t>la  </a:t>
            </a:r>
            <a:r>
              <a:rPr sz="1100" spc="-5" dirty="0">
                <a:latin typeface="Tahoma"/>
                <a:cs typeface="Tahoma"/>
              </a:rPr>
              <a:t>DO280 (densidad óptica a 280nm) escala </a:t>
            </a:r>
            <a:r>
              <a:rPr sz="1100" dirty="0">
                <a:latin typeface="Tahoma"/>
                <a:cs typeface="Tahoma"/>
              </a:rPr>
              <a:t>un </a:t>
            </a:r>
            <a:r>
              <a:rPr sz="1100" spc="-5" dirty="0">
                <a:latin typeface="Tahoma"/>
                <a:cs typeface="Tahoma"/>
              </a:rPr>
              <a:t>poco más baja que la</a:t>
            </a:r>
            <a:r>
              <a:rPr sz="1100" spc="190" dirty="0">
                <a:latin typeface="Tahoma"/>
                <a:cs typeface="Tahoma"/>
              </a:rPr>
              <a:t> </a:t>
            </a:r>
            <a:r>
              <a:rPr sz="1100" spc="-5" dirty="0">
                <a:latin typeface="Tahoma"/>
                <a:cs typeface="Tahoma"/>
              </a:rPr>
              <a:t>anterior.</a:t>
            </a:r>
            <a:endParaRPr sz="1100">
              <a:latin typeface="Tahoma"/>
              <a:cs typeface="Tahoma"/>
            </a:endParaRPr>
          </a:p>
          <a:p>
            <a:pPr marL="240665" marR="5080" algn="just">
              <a:lnSpc>
                <a:spcPct val="100899"/>
              </a:lnSpc>
              <a:spcBef>
                <a:spcPts val="595"/>
              </a:spcBef>
            </a:pPr>
            <a:r>
              <a:rPr sz="1100" spc="-5" dirty="0">
                <a:latin typeface="Tahoma"/>
                <a:cs typeface="Tahoma"/>
              </a:rPr>
              <a:t>La comparación del contenido en polifenoles de dos vinos, adquiere sentido  tan sólo si están expresados en las mismas</a:t>
            </a:r>
            <a:r>
              <a:rPr sz="1100" spc="114" dirty="0">
                <a:latin typeface="Tahoma"/>
                <a:cs typeface="Tahoma"/>
              </a:rPr>
              <a:t> </a:t>
            </a:r>
            <a:r>
              <a:rPr sz="1100" spc="-5" dirty="0">
                <a:latin typeface="Tahoma"/>
                <a:cs typeface="Tahoma"/>
              </a:rPr>
              <a:t>unidades.</a:t>
            </a:r>
            <a:endParaRPr sz="1100">
              <a:latin typeface="Tahoma"/>
              <a:cs typeface="Tahom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17</a:t>
            </a:fld>
            <a:endParaRPr spc="-5" dirty="0"/>
          </a:p>
        </p:txBody>
      </p:sp>
      <p:sp>
        <p:nvSpPr>
          <p:cNvPr id="2" name="object 2"/>
          <p:cNvSpPr txBox="1"/>
          <p:nvPr/>
        </p:nvSpPr>
        <p:spPr>
          <a:xfrm>
            <a:off x="1518155" y="1079252"/>
            <a:ext cx="4977765" cy="7455534"/>
          </a:xfrm>
          <a:prstGeom prst="rect">
            <a:avLst/>
          </a:prstGeom>
        </p:spPr>
        <p:txBody>
          <a:bodyPr vert="horz" wrap="square" lIns="0" tIns="0" rIns="0" bIns="0" rtlCol="0">
            <a:spAutoFit/>
          </a:bodyPr>
          <a:lstStyle/>
          <a:p>
            <a:pPr marL="241300" marR="5080" indent="-228600" algn="just">
              <a:lnSpc>
                <a:spcPct val="100600"/>
              </a:lnSpc>
              <a:buFont typeface="Tahoma"/>
              <a:buChar char="-"/>
              <a:tabLst>
                <a:tab pos="241300" algn="l"/>
              </a:tabLst>
            </a:pPr>
            <a:r>
              <a:rPr sz="1100" b="1" spc="-5" dirty="0">
                <a:latin typeface="Tahoma"/>
                <a:cs typeface="Tahoma"/>
              </a:rPr>
              <a:t>Antocianos: </a:t>
            </a:r>
            <a:r>
              <a:rPr sz="1100" spc="-5" dirty="0">
                <a:latin typeface="Tahoma"/>
                <a:cs typeface="Tahoma"/>
              </a:rPr>
              <a:t>estas moléculas polifenólicas </a:t>
            </a:r>
            <a:r>
              <a:rPr sz="1100" dirty="0">
                <a:latin typeface="Tahoma"/>
                <a:cs typeface="Tahoma"/>
              </a:rPr>
              <a:t>son </a:t>
            </a:r>
            <a:r>
              <a:rPr sz="1100" spc="-5" dirty="0">
                <a:latin typeface="Tahoma"/>
                <a:cs typeface="Tahoma"/>
              </a:rPr>
              <a:t>las responsables de la  coloración roja de los vinos, por tanto sólo las encontraremos en los tintos y  en rosados en muy poca cantidad. Intervienen en la variación del </a:t>
            </a:r>
            <a:r>
              <a:rPr sz="1100" spc="-10" dirty="0">
                <a:latin typeface="Tahoma"/>
                <a:cs typeface="Tahoma"/>
              </a:rPr>
              <a:t>contenido  </a:t>
            </a:r>
            <a:r>
              <a:rPr sz="1100" spc="-5" dirty="0">
                <a:latin typeface="Tahoma"/>
                <a:cs typeface="Tahoma"/>
              </a:rPr>
              <a:t>de antocianos: la variedad de cepa, la zona y el tiempo de maceración. A lo  largo de la crianza estas moléculas se van combinando y van precipitando  de </a:t>
            </a:r>
            <a:r>
              <a:rPr sz="1100" spc="-10" dirty="0">
                <a:latin typeface="Tahoma"/>
                <a:cs typeface="Tahoma"/>
              </a:rPr>
              <a:t>forma </a:t>
            </a:r>
            <a:r>
              <a:rPr sz="1100" dirty="0">
                <a:latin typeface="Tahoma"/>
                <a:cs typeface="Tahoma"/>
              </a:rPr>
              <a:t>que </a:t>
            </a:r>
            <a:r>
              <a:rPr sz="1100" spc="-5" dirty="0">
                <a:latin typeface="Tahoma"/>
                <a:cs typeface="Tahoma"/>
              </a:rPr>
              <a:t>va disminuyendo </a:t>
            </a:r>
            <a:r>
              <a:rPr sz="1100" dirty="0">
                <a:latin typeface="Tahoma"/>
                <a:cs typeface="Tahoma"/>
              </a:rPr>
              <a:t>su </a:t>
            </a:r>
            <a:r>
              <a:rPr sz="1100" spc="-5" dirty="0">
                <a:latin typeface="Tahoma"/>
                <a:cs typeface="Tahoma"/>
              </a:rPr>
              <a:t>contenido, llegando a un mínimo al cabo  de </a:t>
            </a:r>
            <a:r>
              <a:rPr sz="1100" dirty="0">
                <a:latin typeface="Tahoma"/>
                <a:cs typeface="Tahoma"/>
              </a:rPr>
              <a:t>unos años. </a:t>
            </a:r>
            <a:r>
              <a:rPr sz="1100" spc="-5" dirty="0">
                <a:latin typeface="Tahoma"/>
                <a:cs typeface="Tahoma"/>
              </a:rPr>
              <a:t>Cuantos más antocianos tenga el </a:t>
            </a:r>
            <a:r>
              <a:rPr sz="1100" dirty="0">
                <a:latin typeface="Tahoma"/>
                <a:cs typeface="Tahoma"/>
              </a:rPr>
              <a:t>vino </a:t>
            </a:r>
            <a:r>
              <a:rPr sz="1100" spc="-5" dirty="0">
                <a:latin typeface="Tahoma"/>
                <a:cs typeface="Tahoma"/>
              </a:rPr>
              <a:t>en un inicio, más  tiempo aguantará el color. Para poder comparar el contenido antociánico de  dos vinos, sólo podemos hacerlo entre vinos de la misma</a:t>
            </a:r>
            <a:r>
              <a:rPr sz="1100" spc="145" dirty="0">
                <a:latin typeface="Tahoma"/>
                <a:cs typeface="Tahoma"/>
              </a:rPr>
              <a:t> </a:t>
            </a:r>
            <a:r>
              <a:rPr sz="1100" spc="-5" dirty="0">
                <a:latin typeface="Tahoma"/>
                <a:cs typeface="Tahoma"/>
              </a:rPr>
              <a:t>cosecha.</a:t>
            </a:r>
            <a:endParaRPr sz="1100" dirty="0">
              <a:latin typeface="Tahoma"/>
              <a:cs typeface="Tahoma"/>
            </a:endParaRPr>
          </a:p>
          <a:p>
            <a:pPr>
              <a:lnSpc>
                <a:spcPct val="100000"/>
              </a:lnSpc>
              <a:buFont typeface="Tahoma"/>
              <a:buChar char="-"/>
            </a:pPr>
            <a:endParaRPr sz="1100" dirty="0">
              <a:latin typeface="Times New Roman"/>
              <a:cs typeface="Times New Roman"/>
            </a:endParaRPr>
          </a:p>
          <a:p>
            <a:pPr>
              <a:lnSpc>
                <a:spcPct val="100000"/>
              </a:lnSpc>
              <a:spcBef>
                <a:spcPts val="50"/>
              </a:spcBef>
              <a:buFont typeface="Tahoma"/>
              <a:buChar char="-"/>
            </a:pPr>
            <a:endParaRPr sz="1050" dirty="0">
              <a:latin typeface="Times New Roman"/>
              <a:cs typeface="Times New Roman"/>
            </a:endParaRPr>
          </a:p>
          <a:p>
            <a:pPr marL="241300" marR="5715" indent="-228600" algn="just">
              <a:lnSpc>
                <a:spcPct val="100600"/>
              </a:lnSpc>
              <a:buFont typeface="Tahoma"/>
              <a:buChar char="-"/>
              <a:tabLst>
                <a:tab pos="241300" algn="l"/>
              </a:tabLst>
            </a:pPr>
            <a:r>
              <a:rPr sz="1100" b="1" spc="-5" dirty="0">
                <a:latin typeface="Tahoma"/>
                <a:cs typeface="Tahoma"/>
              </a:rPr>
              <a:t>Taninos: </a:t>
            </a:r>
            <a:r>
              <a:rPr sz="1100" spc="-5" dirty="0">
                <a:latin typeface="Tahoma"/>
                <a:cs typeface="Tahoma"/>
              </a:rPr>
              <a:t>Este es un grupo de moléculas que forma parte </a:t>
            </a:r>
            <a:r>
              <a:rPr sz="1100" dirty="0">
                <a:latin typeface="Tahoma"/>
                <a:cs typeface="Tahoma"/>
              </a:rPr>
              <a:t>de </a:t>
            </a:r>
            <a:r>
              <a:rPr sz="1100" spc="-5" dirty="0">
                <a:latin typeface="Tahoma"/>
                <a:cs typeface="Tahoma"/>
              </a:rPr>
              <a:t>los polifenoles  pero que tienen, por ellas </a:t>
            </a:r>
            <a:r>
              <a:rPr sz="1100" spc="-10" dirty="0">
                <a:latin typeface="Tahoma"/>
                <a:cs typeface="Tahoma"/>
              </a:rPr>
              <a:t>mismas, </a:t>
            </a:r>
            <a:r>
              <a:rPr sz="1100" spc="-5" dirty="0">
                <a:latin typeface="Tahoma"/>
                <a:cs typeface="Tahoma"/>
              </a:rPr>
              <a:t>un sentido especial muy importante. </a:t>
            </a:r>
            <a:r>
              <a:rPr sz="1100" spc="-10" dirty="0">
                <a:latin typeface="Tahoma"/>
                <a:cs typeface="Tahoma"/>
              </a:rPr>
              <a:t>Son  </a:t>
            </a:r>
            <a:r>
              <a:rPr sz="1100" spc="-5" dirty="0">
                <a:latin typeface="Tahoma"/>
                <a:cs typeface="Tahoma"/>
              </a:rPr>
              <a:t>las únicas responsables de la astringencia de los vinos tintos. Ya hemos  comentado en los apuntes </a:t>
            </a:r>
            <a:r>
              <a:rPr sz="1100" dirty="0">
                <a:latin typeface="Tahoma"/>
                <a:cs typeface="Tahoma"/>
              </a:rPr>
              <a:t>que </a:t>
            </a:r>
            <a:r>
              <a:rPr sz="1100" spc="-5" dirty="0">
                <a:latin typeface="Tahoma"/>
                <a:cs typeface="Tahoma"/>
              </a:rPr>
              <a:t>en la maceración, los taninos pasan de la  piel del grano al mosto. Después del descube es cuando notamos en el </a:t>
            </a:r>
            <a:r>
              <a:rPr sz="1100" spc="-10" dirty="0">
                <a:latin typeface="Tahoma"/>
                <a:cs typeface="Tahoma"/>
              </a:rPr>
              <a:t>vino  </a:t>
            </a:r>
            <a:r>
              <a:rPr sz="1100" spc="-5" dirty="0">
                <a:latin typeface="Tahoma"/>
                <a:cs typeface="Tahoma"/>
              </a:rPr>
              <a:t>su máxima aspereza, porque los taninos tienen tendencia a combinarse con  las proteínas y nuestra lengua está lubrificada por la saliva, que contiene  una </a:t>
            </a:r>
            <a:r>
              <a:rPr sz="1100" dirty="0">
                <a:latin typeface="Tahoma"/>
                <a:cs typeface="Tahoma"/>
              </a:rPr>
              <a:t>proteína </a:t>
            </a:r>
            <a:r>
              <a:rPr sz="1100" spc="-5" dirty="0">
                <a:latin typeface="Tahoma"/>
                <a:cs typeface="Tahoma"/>
              </a:rPr>
              <a:t>llamada mucina que al desaparecer combinándose con los  taninos del vino, deja la lengua al descubierto dándonos esta sensación de  aspereza. Pero, ¿ porqué los taninos son importantes para los vinos  de</a:t>
            </a:r>
            <a:r>
              <a:rPr sz="1100" spc="-90" dirty="0">
                <a:latin typeface="Tahoma"/>
                <a:cs typeface="Tahoma"/>
              </a:rPr>
              <a:t> </a:t>
            </a:r>
            <a:r>
              <a:rPr sz="1100" spc="-5" dirty="0">
                <a:latin typeface="Tahoma"/>
                <a:cs typeface="Tahoma"/>
              </a:rPr>
              <a:t>reserva?</a:t>
            </a:r>
            <a:endParaRPr sz="1100" dirty="0">
              <a:latin typeface="Tahoma"/>
              <a:cs typeface="Tahoma"/>
            </a:endParaRPr>
          </a:p>
          <a:p>
            <a:pPr marL="240665" marR="5715" algn="just">
              <a:lnSpc>
                <a:spcPct val="100499"/>
              </a:lnSpc>
              <a:spcBef>
                <a:spcPts val="605"/>
              </a:spcBef>
            </a:pPr>
            <a:r>
              <a:rPr sz="1100" spc="-5" dirty="0">
                <a:latin typeface="Tahoma"/>
                <a:cs typeface="Tahoma"/>
              </a:rPr>
              <a:t>Durante la crianza ocurren fenómenos de oxidación y otros </a:t>
            </a:r>
            <a:r>
              <a:rPr sz="1100" dirty="0">
                <a:latin typeface="Tahoma"/>
                <a:cs typeface="Tahoma"/>
              </a:rPr>
              <a:t>que </a:t>
            </a:r>
            <a:r>
              <a:rPr sz="1100" spc="-5" dirty="0">
                <a:latin typeface="Tahoma"/>
                <a:cs typeface="Tahoma"/>
              </a:rPr>
              <a:t>van  transformando y combinando los taninos, de manera que la sensación inicial  de aspereza se va convirtiendo, lentamente con el tiempo, en una sensación  de redondeado, aterciopelado, etc. No podremos envejecer un </a:t>
            </a:r>
            <a:r>
              <a:rPr sz="1100" dirty="0">
                <a:latin typeface="Tahoma"/>
                <a:cs typeface="Tahoma"/>
              </a:rPr>
              <a:t>vino </a:t>
            </a:r>
            <a:r>
              <a:rPr sz="1100" spc="-5" dirty="0">
                <a:latin typeface="Tahoma"/>
                <a:cs typeface="Tahoma"/>
              </a:rPr>
              <a:t>con  pocos taninos porque al no </a:t>
            </a:r>
            <a:r>
              <a:rPr sz="1100" spc="-10" dirty="0">
                <a:latin typeface="Tahoma"/>
                <a:cs typeface="Tahoma"/>
              </a:rPr>
              <a:t>tener </a:t>
            </a:r>
            <a:r>
              <a:rPr sz="1100" spc="-5" dirty="0">
                <a:latin typeface="Tahoma"/>
                <a:cs typeface="Tahoma"/>
              </a:rPr>
              <a:t>los elementos </a:t>
            </a:r>
            <a:r>
              <a:rPr sz="1100" dirty="0">
                <a:latin typeface="Tahoma"/>
                <a:cs typeface="Tahoma"/>
              </a:rPr>
              <a:t>que </a:t>
            </a:r>
            <a:r>
              <a:rPr sz="1100" spc="-5" dirty="0">
                <a:latin typeface="Tahoma"/>
                <a:cs typeface="Tahoma"/>
              </a:rPr>
              <a:t>evolucionan, </a:t>
            </a:r>
            <a:r>
              <a:rPr sz="1100" dirty="0">
                <a:latin typeface="Tahoma"/>
                <a:cs typeface="Tahoma"/>
              </a:rPr>
              <a:t>va  </a:t>
            </a:r>
            <a:r>
              <a:rPr sz="1100" spc="-5" dirty="0">
                <a:latin typeface="Tahoma"/>
                <a:cs typeface="Tahoma"/>
              </a:rPr>
              <a:t>perdiendo </a:t>
            </a:r>
            <a:r>
              <a:rPr sz="1100" spc="-10" dirty="0">
                <a:latin typeface="Tahoma"/>
                <a:cs typeface="Tahoma"/>
              </a:rPr>
              <a:t>calidad </a:t>
            </a:r>
            <a:r>
              <a:rPr sz="1100" spc="-5" dirty="0">
                <a:latin typeface="Tahoma"/>
                <a:cs typeface="Tahoma"/>
              </a:rPr>
              <a:t>a </a:t>
            </a:r>
            <a:r>
              <a:rPr sz="1100" spc="-10" dirty="0">
                <a:latin typeface="Tahoma"/>
                <a:cs typeface="Tahoma"/>
              </a:rPr>
              <a:t>medida </a:t>
            </a:r>
            <a:r>
              <a:rPr sz="1100" dirty="0">
                <a:latin typeface="Tahoma"/>
                <a:cs typeface="Tahoma"/>
              </a:rPr>
              <a:t>que </a:t>
            </a:r>
            <a:r>
              <a:rPr sz="1100" spc="-5" dirty="0">
                <a:latin typeface="Tahoma"/>
                <a:cs typeface="Tahoma"/>
              </a:rPr>
              <a:t>pasa el</a:t>
            </a:r>
            <a:r>
              <a:rPr sz="1100" spc="35" dirty="0">
                <a:latin typeface="Tahoma"/>
                <a:cs typeface="Tahoma"/>
              </a:rPr>
              <a:t> </a:t>
            </a:r>
            <a:r>
              <a:rPr sz="1100" spc="-5" dirty="0">
                <a:latin typeface="Tahoma"/>
                <a:cs typeface="Tahoma"/>
              </a:rPr>
              <a:t>tiempo.</a:t>
            </a:r>
            <a:endParaRPr sz="1100" dirty="0">
              <a:latin typeface="Tahoma"/>
              <a:cs typeface="Tahoma"/>
            </a:endParaRPr>
          </a:p>
          <a:p>
            <a:pPr>
              <a:lnSpc>
                <a:spcPct val="100000"/>
              </a:lnSpc>
            </a:pPr>
            <a:endParaRPr sz="1100" dirty="0">
              <a:latin typeface="Times New Roman"/>
              <a:cs typeface="Times New Roman"/>
            </a:endParaRPr>
          </a:p>
          <a:p>
            <a:pPr>
              <a:lnSpc>
                <a:spcPct val="100000"/>
              </a:lnSpc>
            </a:pPr>
            <a:endParaRPr sz="1100" dirty="0">
              <a:latin typeface="Times New Roman"/>
              <a:cs typeface="Times New Roman"/>
            </a:endParaRPr>
          </a:p>
          <a:p>
            <a:pPr marL="241300" marR="5715" indent="-228600" algn="just">
              <a:lnSpc>
                <a:spcPct val="100600"/>
              </a:lnSpc>
              <a:buFont typeface="Tahoma"/>
              <a:buChar char="-"/>
              <a:tabLst>
                <a:tab pos="241300" algn="l"/>
              </a:tabLst>
            </a:pPr>
            <a:r>
              <a:rPr sz="1100" b="1" spc="-5" dirty="0">
                <a:latin typeface="Tahoma"/>
                <a:cs typeface="Tahoma"/>
              </a:rPr>
              <a:t>Intensidad del color</a:t>
            </a:r>
            <a:r>
              <a:rPr sz="1100" spc="-5" dirty="0">
                <a:latin typeface="Tahoma"/>
                <a:cs typeface="Tahoma"/>
              </a:rPr>
              <a:t>: Este índice nos da </a:t>
            </a:r>
            <a:r>
              <a:rPr sz="1100" dirty="0">
                <a:latin typeface="Tahoma"/>
                <a:cs typeface="Tahoma"/>
              </a:rPr>
              <a:t>idea </a:t>
            </a:r>
            <a:r>
              <a:rPr sz="1100" spc="-5" dirty="0">
                <a:latin typeface="Tahoma"/>
                <a:cs typeface="Tahoma"/>
              </a:rPr>
              <a:t>de la cantidad de color. Es  la suma de los colores amarillo, </a:t>
            </a:r>
            <a:r>
              <a:rPr sz="1100" dirty="0">
                <a:latin typeface="Tahoma"/>
                <a:cs typeface="Tahoma"/>
              </a:rPr>
              <a:t>rojo </a:t>
            </a:r>
            <a:r>
              <a:rPr sz="1100" spc="-5" dirty="0">
                <a:latin typeface="Tahoma"/>
                <a:cs typeface="Tahoma"/>
              </a:rPr>
              <a:t>y azul que presenta el vino. Después  de la fermentación, el vino </a:t>
            </a:r>
            <a:r>
              <a:rPr sz="1100" spc="-10" dirty="0">
                <a:latin typeface="Tahoma"/>
                <a:cs typeface="Tahoma"/>
              </a:rPr>
              <a:t>tiene </a:t>
            </a:r>
            <a:r>
              <a:rPr sz="1100" spc="-5" dirty="0">
                <a:latin typeface="Tahoma"/>
                <a:cs typeface="Tahoma"/>
              </a:rPr>
              <a:t>un color más intenso </a:t>
            </a:r>
            <a:r>
              <a:rPr sz="1100" dirty="0">
                <a:latin typeface="Tahoma"/>
                <a:cs typeface="Tahoma"/>
              </a:rPr>
              <a:t>que </a:t>
            </a:r>
            <a:r>
              <a:rPr sz="1100" spc="-5" dirty="0">
                <a:latin typeface="Tahoma"/>
                <a:cs typeface="Tahoma"/>
              </a:rPr>
              <a:t>va disminuyendo  lentamente a lo largo del envejecimiento. El valor de la intensidad depende  de la variedad del tiempo </a:t>
            </a:r>
            <a:r>
              <a:rPr sz="1100" dirty="0">
                <a:latin typeface="Tahoma"/>
                <a:cs typeface="Tahoma"/>
              </a:rPr>
              <a:t>de </a:t>
            </a:r>
            <a:r>
              <a:rPr sz="1100" spc="-5" dirty="0">
                <a:latin typeface="Tahoma"/>
                <a:cs typeface="Tahoma"/>
              </a:rPr>
              <a:t>maceración y </a:t>
            </a:r>
            <a:r>
              <a:rPr sz="1100" dirty="0">
                <a:latin typeface="Tahoma"/>
                <a:cs typeface="Tahoma"/>
              </a:rPr>
              <a:t>de </a:t>
            </a:r>
            <a:r>
              <a:rPr sz="1100" spc="-5" dirty="0">
                <a:latin typeface="Tahoma"/>
                <a:cs typeface="Tahoma"/>
              </a:rPr>
              <a:t>la zona</a:t>
            </a:r>
            <a:r>
              <a:rPr sz="1100" spc="30" dirty="0">
                <a:latin typeface="Tahoma"/>
                <a:cs typeface="Tahoma"/>
              </a:rPr>
              <a:t> </a:t>
            </a:r>
            <a:r>
              <a:rPr sz="1100" spc="-5" dirty="0">
                <a:latin typeface="Tahoma"/>
                <a:cs typeface="Tahoma"/>
              </a:rPr>
              <a:t>vitivinícola.</a:t>
            </a:r>
            <a:endParaRPr sz="1100" dirty="0">
              <a:latin typeface="Tahoma"/>
              <a:cs typeface="Tahoma"/>
            </a:endParaRPr>
          </a:p>
          <a:p>
            <a:pPr>
              <a:lnSpc>
                <a:spcPct val="100000"/>
              </a:lnSpc>
              <a:buFont typeface="Tahoma"/>
              <a:buChar char="-"/>
            </a:pPr>
            <a:endParaRPr sz="1100" dirty="0">
              <a:latin typeface="Times New Roman"/>
              <a:cs typeface="Times New Roman"/>
            </a:endParaRPr>
          </a:p>
          <a:p>
            <a:pPr>
              <a:lnSpc>
                <a:spcPct val="100000"/>
              </a:lnSpc>
              <a:spcBef>
                <a:spcPts val="50"/>
              </a:spcBef>
              <a:buFont typeface="Tahoma"/>
              <a:buChar char="-"/>
            </a:pPr>
            <a:endParaRPr sz="1050" dirty="0">
              <a:latin typeface="Times New Roman"/>
              <a:cs typeface="Times New Roman"/>
            </a:endParaRPr>
          </a:p>
          <a:p>
            <a:pPr marL="241300" marR="5715" indent="-228600" algn="just">
              <a:lnSpc>
                <a:spcPct val="100600"/>
              </a:lnSpc>
              <a:buFont typeface="Tahoma"/>
              <a:buChar char="-"/>
              <a:tabLst>
                <a:tab pos="241300" algn="l"/>
              </a:tabLst>
            </a:pPr>
            <a:r>
              <a:rPr sz="1100" b="1" spc="-5" dirty="0">
                <a:latin typeface="Tahoma"/>
                <a:cs typeface="Tahoma"/>
              </a:rPr>
              <a:t>Tonalidad o matiz</a:t>
            </a:r>
            <a:r>
              <a:rPr sz="1100" spc="-5" dirty="0">
                <a:latin typeface="Tahoma"/>
                <a:cs typeface="Tahoma"/>
              </a:rPr>
              <a:t>: Esta es </a:t>
            </a:r>
            <a:r>
              <a:rPr sz="1100" dirty="0">
                <a:latin typeface="Tahoma"/>
                <a:cs typeface="Tahoma"/>
              </a:rPr>
              <a:t>una </a:t>
            </a:r>
            <a:r>
              <a:rPr sz="1100" spc="-5" dirty="0">
                <a:latin typeface="Tahoma"/>
                <a:cs typeface="Tahoma"/>
              </a:rPr>
              <a:t>relación entre la cantidad de color  </a:t>
            </a:r>
            <a:r>
              <a:rPr sz="1100" spc="-10" dirty="0">
                <a:latin typeface="Tahoma"/>
                <a:cs typeface="Tahoma"/>
              </a:rPr>
              <a:t>amarillo </a:t>
            </a:r>
            <a:r>
              <a:rPr sz="1100" spc="-5" dirty="0">
                <a:latin typeface="Tahoma"/>
                <a:cs typeface="Tahoma"/>
              </a:rPr>
              <a:t>respecto de la cantidad de color rojo. A lo largo del </a:t>
            </a:r>
            <a:r>
              <a:rPr sz="1100" spc="-10" dirty="0">
                <a:latin typeface="Tahoma"/>
                <a:cs typeface="Tahoma"/>
              </a:rPr>
              <a:t>envejecimiento  </a:t>
            </a:r>
            <a:r>
              <a:rPr sz="1100" spc="-5" dirty="0">
                <a:latin typeface="Tahoma"/>
                <a:cs typeface="Tahoma"/>
              </a:rPr>
              <a:t>el color </a:t>
            </a:r>
            <a:r>
              <a:rPr sz="1100" dirty="0">
                <a:latin typeface="Tahoma"/>
                <a:cs typeface="Tahoma"/>
              </a:rPr>
              <a:t>rojo </a:t>
            </a:r>
            <a:r>
              <a:rPr sz="1100" spc="-5" dirty="0">
                <a:latin typeface="Tahoma"/>
                <a:cs typeface="Tahoma"/>
              </a:rPr>
              <a:t>va disminuyendo, y resalta mucho más el color amarillo, los  vinos van adquiriendo el color “teja” propio de los caldos viejos. En un </a:t>
            </a:r>
            <a:r>
              <a:rPr sz="1100" spc="-10" dirty="0">
                <a:latin typeface="Tahoma"/>
                <a:cs typeface="Tahoma"/>
              </a:rPr>
              <a:t>vino  </a:t>
            </a:r>
            <a:r>
              <a:rPr sz="1100" spc="-5" dirty="0">
                <a:latin typeface="Tahoma"/>
                <a:cs typeface="Tahoma"/>
              </a:rPr>
              <a:t>joven esta relación es del 0,4 contiene más del doble de color rojo </a:t>
            </a:r>
            <a:r>
              <a:rPr sz="1100" dirty="0">
                <a:latin typeface="Tahoma"/>
                <a:cs typeface="Tahoma"/>
              </a:rPr>
              <a:t>que de  </a:t>
            </a:r>
            <a:r>
              <a:rPr sz="1100" spc="-5" dirty="0">
                <a:latin typeface="Tahoma"/>
                <a:cs typeface="Tahoma"/>
              </a:rPr>
              <a:t>amarillo. En vinos oxidados puede llegar a 1,0 o más, esto quiere decir que  hay igual de amarillo que de</a:t>
            </a:r>
            <a:r>
              <a:rPr sz="1100" spc="15" dirty="0">
                <a:latin typeface="Tahoma"/>
                <a:cs typeface="Tahoma"/>
              </a:rPr>
              <a:t> </a:t>
            </a:r>
            <a:r>
              <a:rPr sz="1100" spc="-5" dirty="0">
                <a:latin typeface="Tahoma"/>
                <a:cs typeface="Tahoma"/>
              </a:rPr>
              <a:t>rojo.</a:t>
            </a:r>
            <a:endParaRPr sz="1100" dirty="0">
              <a:latin typeface="Tahoma"/>
              <a:cs typeface="Tahom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866963" y="1569463"/>
            <a:ext cx="889635"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420</a:t>
            </a:r>
            <a:r>
              <a:rPr sz="1100" spc="285" dirty="0">
                <a:latin typeface="Tahoma"/>
                <a:cs typeface="Tahoma"/>
              </a:rPr>
              <a:t> </a:t>
            </a:r>
            <a:r>
              <a:rPr sz="1100" spc="-5" dirty="0">
                <a:latin typeface="Tahoma"/>
                <a:cs typeface="Tahoma"/>
              </a:rPr>
              <a:t>amarillos</a:t>
            </a:r>
            <a:endParaRPr sz="1100">
              <a:latin typeface="Tahoma"/>
              <a:cs typeface="Tahoma"/>
            </a:endParaRPr>
          </a:p>
        </p:txBody>
      </p:sp>
      <p:sp>
        <p:nvSpPr>
          <p:cNvPr id="3" name="object 3"/>
          <p:cNvSpPr txBox="1"/>
          <p:nvPr/>
        </p:nvSpPr>
        <p:spPr>
          <a:xfrm>
            <a:off x="1518158" y="1737858"/>
            <a:ext cx="252095"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T</a:t>
            </a:r>
            <a:r>
              <a:rPr sz="1100" spc="-100" dirty="0">
                <a:latin typeface="Tahoma"/>
                <a:cs typeface="Tahoma"/>
              </a:rPr>
              <a:t> </a:t>
            </a:r>
            <a:r>
              <a:rPr sz="1100" spc="-5" dirty="0">
                <a:latin typeface="Tahoma"/>
                <a:cs typeface="Tahoma"/>
              </a:rPr>
              <a:t>=</a:t>
            </a:r>
            <a:endParaRPr sz="1100">
              <a:latin typeface="Tahoma"/>
              <a:cs typeface="Tahoma"/>
            </a:endParaRPr>
          </a:p>
        </p:txBody>
      </p:sp>
      <p:sp>
        <p:nvSpPr>
          <p:cNvPr id="4" name="object 4"/>
          <p:cNvSpPr txBox="1"/>
          <p:nvPr/>
        </p:nvSpPr>
        <p:spPr>
          <a:xfrm>
            <a:off x="4215778" y="1737858"/>
            <a:ext cx="1779270"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se averigua la</a:t>
            </a:r>
            <a:r>
              <a:rPr sz="1100" dirty="0">
                <a:latin typeface="Tahoma"/>
                <a:cs typeface="Tahoma"/>
              </a:rPr>
              <a:t> </a:t>
            </a:r>
            <a:r>
              <a:rPr sz="1100" spc="-5" dirty="0">
                <a:latin typeface="Tahoma"/>
                <a:cs typeface="Tahoma"/>
              </a:rPr>
              <a:t>concentración</a:t>
            </a:r>
            <a:endParaRPr sz="1100">
              <a:latin typeface="Tahoma"/>
              <a:cs typeface="Tahoma"/>
            </a:endParaRPr>
          </a:p>
        </p:txBody>
      </p:sp>
      <p:sp>
        <p:nvSpPr>
          <p:cNvPr id="5" name="object 5"/>
          <p:cNvSpPr txBox="1"/>
          <p:nvPr/>
        </p:nvSpPr>
        <p:spPr>
          <a:xfrm>
            <a:off x="1911219" y="1907020"/>
            <a:ext cx="3002280" cy="589280"/>
          </a:xfrm>
          <a:prstGeom prst="rect">
            <a:avLst/>
          </a:prstGeom>
        </p:spPr>
        <p:txBody>
          <a:bodyPr vert="horz" wrap="square" lIns="0" tIns="0" rIns="0" bIns="0" rtlCol="0">
            <a:spAutoFit/>
          </a:bodyPr>
          <a:lstStyle/>
          <a:p>
            <a:pPr marL="12700">
              <a:lnSpc>
                <a:spcPct val="100000"/>
              </a:lnSpc>
            </a:pPr>
            <a:r>
              <a:rPr sz="1100" spc="-5" dirty="0">
                <a:latin typeface="Tahoma"/>
                <a:cs typeface="Tahoma"/>
              </a:rPr>
              <a:t>520</a:t>
            </a:r>
            <a:r>
              <a:rPr sz="1100" spc="270" dirty="0">
                <a:latin typeface="Tahoma"/>
                <a:cs typeface="Tahoma"/>
              </a:rPr>
              <a:t> </a:t>
            </a:r>
            <a:r>
              <a:rPr sz="1100" spc="-5" dirty="0">
                <a:latin typeface="Tahoma"/>
                <a:cs typeface="Tahoma"/>
              </a:rPr>
              <a:t>rojos</a:t>
            </a:r>
            <a:endParaRPr sz="1100" dirty="0">
              <a:latin typeface="Tahoma"/>
              <a:cs typeface="Tahoma"/>
            </a:endParaRPr>
          </a:p>
          <a:p>
            <a:pPr>
              <a:lnSpc>
                <a:spcPct val="100000"/>
              </a:lnSpc>
            </a:pPr>
            <a:endParaRPr sz="1100" dirty="0">
              <a:latin typeface="Times New Roman"/>
              <a:cs typeface="Times New Roman"/>
            </a:endParaRPr>
          </a:p>
          <a:p>
            <a:pPr marL="842644">
              <a:lnSpc>
                <a:spcPct val="100000"/>
              </a:lnSpc>
              <a:spcBef>
                <a:spcPts val="665"/>
              </a:spcBef>
            </a:pPr>
            <a:r>
              <a:rPr sz="1100" spc="-5" dirty="0">
                <a:latin typeface="Tahoma"/>
                <a:cs typeface="Tahoma"/>
              </a:rPr>
              <a:t>620 </a:t>
            </a:r>
            <a:r>
              <a:rPr sz="1100" spc="-10" dirty="0">
                <a:latin typeface="Tahoma"/>
                <a:cs typeface="Tahoma"/>
              </a:rPr>
              <a:t>azules </a:t>
            </a:r>
            <a:r>
              <a:rPr sz="1100" spc="-5" dirty="0">
                <a:latin typeface="Tahoma"/>
                <a:cs typeface="Tahoma"/>
              </a:rPr>
              <a:t>por </a:t>
            </a:r>
            <a:r>
              <a:rPr sz="1100" spc="-10" dirty="0">
                <a:latin typeface="Tahoma"/>
                <a:cs typeface="Tahoma"/>
              </a:rPr>
              <a:t>espectro</a:t>
            </a:r>
            <a:r>
              <a:rPr sz="1100" spc="45" dirty="0">
                <a:latin typeface="Tahoma"/>
                <a:cs typeface="Tahoma"/>
              </a:rPr>
              <a:t> </a:t>
            </a:r>
            <a:r>
              <a:rPr sz="1100" spc="-10" dirty="0">
                <a:latin typeface="Tahoma"/>
                <a:cs typeface="Tahoma"/>
              </a:rPr>
              <a:t>fotometría</a:t>
            </a:r>
            <a:endParaRPr sz="1100" dirty="0">
              <a:latin typeface="Tahoma"/>
              <a:cs typeface="Tahoma"/>
            </a:endParaRPr>
          </a:p>
        </p:txBody>
      </p:sp>
      <p:sp>
        <p:nvSpPr>
          <p:cNvPr id="14" name="object 14"/>
          <p:cNvSpPr/>
          <p:nvPr/>
        </p:nvSpPr>
        <p:spPr>
          <a:xfrm>
            <a:off x="1879854" y="1831085"/>
            <a:ext cx="457200" cy="0"/>
          </a:xfrm>
          <a:custGeom>
            <a:avLst/>
            <a:gdLst/>
            <a:ahLst/>
            <a:cxnLst/>
            <a:rect l="l" t="t" r="r" b="b"/>
            <a:pathLst>
              <a:path w="457200">
                <a:moveTo>
                  <a:pt x="0" y="0"/>
                </a:moveTo>
                <a:lnTo>
                  <a:pt x="457199" y="0"/>
                </a:lnTo>
              </a:path>
            </a:pathLst>
          </a:custGeom>
          <a:ln w="9144">
            <a:solidFill>
              <a:srgbClr val="000000"/>
            </a:solidFill>
          </a:ln>
        </p:spPr>
        <p:txBody>
          <a:bodyPr wrap="square" lIns="0" tIns="0" rIns="0" bIns="0" rtlCol="0"/>
          <a:lstStyle/>
          <a:p>
            <a:endParaRPr/>
          </a:p>
        </p:txBody>
      </p:sp>
      <p:sp>
        <p:nvSpPr>
          <p:cNvPr id="15" name="object 15"/>
          <p:cNvSpPr/>
          <p:nvPr/>
        </p:nvSpPr>
        <p:spPr>
          <a:xfrm>
            <a:off x="2908553" y="1602485"/>
            <a:ext cx="633730" cy="0"/>
          </a:xfrm>
          <a:custGeom>
            <a:avLst/>
            <a:gdLst/>
            <a:ahLst/>
            <a:cxnLst/>
            <a:rect l="l" t="t" r="r" b="b"/>
            <a:pathLst>
              <a:path w="633729">
                <a:moveTo>
                  <a:pt x="0" y="0"/>
                </a:moveTo>
                <a:lnTo>
                  <a:pt x="633222" y="0"/>
                </a:lnTo>
              </a:path>
            </a:pathLst>
          </a:custGeom>
          <a:ln w="9144">
            <a:solidFill>
              <a:srgbClr val="000000"/>
            </a:solidFill>
          </a:ln>
        </p:spPr>
        <p:txBody>
          <a:bodyPr wrap="square" lIns="0" tIns="0" rIns="0" bIns="0" rtlCol="0"/>
          <a:lstStyle/>
          <a:p>
            <a:endParaRPr/>
          </a:p>
        </p:txBody>
      </p:sp>
      <p:sp>
        <p:nvSpPr>
          <p:cNvPr id="16" name="object 16"/>
          <p:cNvSpPr/>
          <p:nvPr/>
        </p:nvSpPr>
        <p:spPr>
          <a:xfrm>
            <a:off x="3540251" y="1552956"/>
            <a:ext cx="100965" cy="100330"/>
          </a:xfrm>
          <a:custGeom>
            <a:avLst/>
            <a:gdLst/>
            <a:ahLst/>
            <a:cxnLst/>
            <a:rect l="l" t="t" r="r" b="b"/>
            <a:pathLst>
              <a:path w="100964" h="100330">
                <a:moveTo>
                  <a:pt x="0" y="0"/>
                </a:moveTo>
                <a:lnTo>
                  <a:pt x="0" y="99821"/>
                </a:lnTo>
                <a:lnTo>
                  <a:pt x="100584" y="50291"/>
                </a:lnTo>
                <a:lnTo>
                  <a:pt x="0" y="0"/>
                </a:lnTo>
                <a:close/>
              </a:path>
            </a:pathLst>
          </a:custGeom>
          <a:solidFill>
            <a:srgbClr val="000000"/>
          </a:solidFill>
        </p:spPr>
        <p:txBody>
          <a:bodyPr wrap="square" lIns="0" tIns="0" rIns="0" bIns="0" rtlCol="0"/>
          <a:lstStyle/>
          <a:p>
            <a:endParaRPr/>
          </a:p>
        </p:txBody>
      </p:sp>
      <p:sp>
        <p:nvSpPr>
          <p:cNvPr id="17" name="object 17"/>
          <p:cNvSpPr/>
          <p:nvPr/>
        </p:nvSpPr>
        <p:spPr>
          <a:xfrm>
            <a:off x="2794253" y="1945385"/>
            <a:ext cx="725170" cy="0"/>
          </a:xfrm>
          <a:custGeom>
            <a:avLst/>
            <a:gdLst/>
            <a:ahLst/>
            <a:cxnLst/>
            <a:rect l="l" t="t" r="r" b="b"/>
            <a:pathLst>
              <a:path w="725170">
                <a:moveTo>
                  <a:pt x="0" y="0"/>
                </a:moveTo>
                <a:lnTo>
                  <a:pt x="724662" y="0"/>
                </a:lnTo>
              </a:path>
            </a:pathLst>
          </a:custGeom>
          <a:ln w="9144">
            <a:solidFill>
              <a:srgbClr val="000000"/>
            </a:solidFill>
          </a:ln>
        </p:spPr>
        <p:txBody>
          <a:bodyPr wrap="square" lIns="0" tIns="0" rIns="0" bIns="0" rtlCol="0"/>
          <a:lstStyle/>
          <a:p>
            <a:endParaRPr/>
          </a:p>
        </p:txBody>
      </p:sp>
      <p:sp>
        <p:nvSpPr>
          <p:cNvPr id="18" name="object 18"/>
          <p:cNvSpPr/>
          <p:nvPr/>
        </p:nvSpPr>
        <p:spPr>
          <a:xfrm>
            <a:off x="3517391" y="1895856"/>
            <a:ext cx="100965" cy="100330"/>
          </a:xfrm>
          <a:custGeom>
            <a:avLst/>
            <a:gdLst/>
            <a:ahLst/>
            <a:cxnLst/>
            <a:rect l="l" t="t" r="r" b="b"/>
            <a:pathLst>
              <a:path w="100964" h="100330">
                <a:moveTo>
                  <a:pt x="0" y="0"/>
                </a:moveTo>
                <a:lnTo>
                  <a:pt x="0" y="99821"/>
                </a:lnTo>
                <a:lnTo>
                  <a:pt x="100584" y="50291"/>
                </a:lnTo>
                <a:lnTo>
                  <a:pt x="0" y="0"/>
                </a:lnTo>
                <a:close/>
              </a:path>
            </a:pathLst>
          </a:custGeom>
          <a:solidFill>
            <a:srgbClr val="000000"/>
          </a:solidFill>
        </p:spPr>
        <p:txBody>
          <a:bodyPr wrap="square" lIns="0" tIns="0" rIns="0" bIns="0" rtlCol="0"/>
          <a:lstStyle/>
          <a:p>
            <a:endParaRPr/>
          </a:p>
        </p:txBody>
      </p:sp>
      <p:sp>
        <p:nvSpPr>
          <p:cNvPr id="19" name="object 19"/>
          <p:cNvSpPr/>
          <p:nvPr/>
        </p:nvSpPr>
        <p:spPr>
          <a:xfrm>
            <a:off x="3822953" y="1602485"/>
            <a:ext cx="91440" cy="457200"/>
          </a:xfrm>
          <a:custGeom>
            <a:avLst/>
            <a:gdLst/>
            <a:ahLst/>
            <a:cxnLst/>
            <a:rect l="l" t="t" r="r" b="b"/>
            <a:pathLst>
              <a:path w="91439" h="457200">
                <a:moveTo>
                  <a:pt x="0" y="0"/>
                </a:moveTo>
                <a:lnTo>
                  <a:pt x="18073" y="3059"/>
                </a:lnTo>
                <a:lnTo>
                  <a:pt x="32575" y="11334"/>
                </a:lnTo>
                <a:lnTo>
                  <a:pt x="42219" y="23467"/>
                </a:lnTo>
                <a:lnTo>
                  <a:pt x="45720" y="38100"/>
                </a:lnTo>
                <a:lnTo>
                  <a:pt x="45720" y="190500"/>
                </a:lnTo>
                <a:lnTo>
                  <a:pt x="49327" y="205454"/>
                </a:lnTo>
                <a:lnTo>
                  <a:pt x="59150" y="217550"/>
                </a:lnTo>
                <a:lnTo>
                  <a:pt x="73687" y="225647"/>
                </a:lnTo>
                <a:lnTo>
                  <a:pt x="91440" y="228600"/>
                </a:lnTo>
                <a:lnTo>
                  <a:pt x="73687" y="231659"/>
                </a:lnTo>
                <a:lnTo>
                  <a:pt x="59150" y="239934"/>
                </a:lnTo>
                <a:lnTo>
                  <a:pt x="49327" y="252067"/>
                </a:lnTo>
                <a:lnTo>
                  <a:pt x="45720" y="266700"/>
                </a:lnTo>
                <a:lnTo>
                  <a:pt x="45720" y="419100"/>
                </a:lnTo>
                <a:lnTo>
                  <a:pt x="42219" y="434054"/>
                </a:lnTo>
                <a:lnTo>
                  <a:pt x="32575" y="446150"/>
                </a:lnTo>
                <a:lnTo>
                  <a:pt x="18073" y="454247"/>
                </a:lnTo>
                <a:lnTo>
                  <a:pt x="0" y="457200"/>
                </a:lnTo>
              </a:path>
            </a:pathLst>
          </a:custGeom>
          <a:ln w="9144">
            <a:solidFill>
              <a:srgbClr val="000000"/>
            </a:solidFill>
          </a:ln>
        </p:spPr>
        <p:txBody>
          <a:bodyPr wrap="square" lIns="0" tIns="0" rIns="0" bIns="0" rtlCol="0"/>
          <a:lstStyle/>
          <a:p>
            <a:endParaRPr/>
          </a:p>
        </p:txBody>
      </p:sp>
      <p:sp>
        <p:nvSpPr>
          <p:cNvPr id="23" name="object 23"/>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18</a:t>
            </a:fld>
            <a:endParaRPr spc="-5" dirty="0"/>
          </a:p>
        </p:txBody>
      </p:sp>
      <p:grpSp>
        <p:nvGrpSpPr>
          <p:cNvPr id="27" name="Group 26">
            <a:extLst>
              <a:ext uri="{FF2B5EF4-FFF2-40B4-BE49-F238E27FC236}">
                <a16:creationId xmlns:a16="http://schemas.microsoft.com/office/drawing/2014/main" id="{750BC8D5-FFA8-4F50-8D4B-E063EFBE2350}"/>
              </a:ext>
            </a:extLst>
          </p:cNvPr>
          <p:cNvGrpSpPr/>
          <p:nvPr/>
        </p:nvGrpSpPr>
        <p:grpSpPr>
          <a:xfrm>
            <a:off x="629354" y="2908300"/>
            <a:ext cx="6561866" cy="3017162"/>
            <a:chOff x="629354" y="2908300"/>
            <a:chExt cx="6561866" cy="3017162"/>
          </a:xfrm>
        </p:grpSpPr>
        <p:sp>
          <p:nvSpPr>
            <p:cNvPr id="24" name="TextBox 23">
              <a:extLst>
                <a:ext uri="{FF2B5EF4-FFF2-40B4-BE49-F238E27FC236}">
                  <a16:creationId xmlns:a16="http://schemas.microsoft.com/office/drawing/2014/main" id="{8B99760A-0750-4B3A-81CF-93DA3C243334}"/>
                </a:ext>
              </a:extLst>
            </p:cNvPr>
            <p:cNvSpPr txBox="1"/>
            <p:nvPr/>
          </p:nvSpPr>
          <p:spPr>
            <a:xfrm>
              <a:off x="637566" y="2908300"/>
              <a:ext cx="6553654" cy="1200329"/>
            </a:xfrm>
            <a:prstGeom prst="rect">
              <a:avLst/>
            </a:prstGeom>
            <a:noFill/>
          </p:spPr>
          <p:txBody>
            <a:bodyPr wrap="none" rtlCol="0">
              <a:spAutoFit/>
            </a:bodyPr>
            <a:lstStyle/>
            <a:p>
              <a:r>
                <a:rPr lang="es-ES" dirty="0"/>
                <a:t>Maderas:</a:t>
              </a:r>
              <a:br>
                <a:rPr lang="es-ES" dirty="0"/>
              </a:br>
              <a:r>
                <a:rPr lang="es-ES" dirty="0"/>
                <a:t>El roble francés tiene más taninos, mientras que el roble americano </a:t>
              </a:r>
            </a:p>
            <a:p>
              <a:r>
                <a:rPr lang="es-ES" dirty="0"/>
                <a:t>es más aromático con sabores más dulces de vainilla y coco.</a:t>
              </a:r>
            </a:p>
            <a:p>
              <a:endParaRPr lang="en-US" dirty="0"/>
            </a:p>
          </p:txBody>
        </p:sp>
        <p:sp>
          <p:nvSpPr>
            <p:cNvPr id="26" name="Rectangle 2">
              <a:extLst>
                <a:ext uri="{FF2B5EF4-FFF2-40B4-BE49-F238E27FC236}">
                  <a16:creationId xmlns:a16="http://schemas.microsoft.com/office/drawing/2014/main" id="{D2FF502B-D7E8-4041-8F89-D22AB50FF046}"/>
                </a:ext>
              </a:extLst>
            </p:cNvPr>
            <p:cNvSpPr>
              <a:spLocks noChangeArrowheads="1"/>
            </p:cNvSpPr>
            <p:nvPr/>
          </p:nvSpPr>
          <p:spPr bwMode="auto">
            <a:xfrm>
              <a:off x="629354" y="3831921"/>
              <a:ext cx="6387198" cy="209354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30153" rIns="0" bIns="-30153"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2000" b="0" i="0" u="none" strike="noStrike" cap="none" normalizeH="0" baseline="0" dirty="0">
                  <a:ln>
                    <a:noFill/>
                  </a:ln>
                  <a:solidFill>
                    <a:srgbClr val="222222"/>
                  </a:solidFill>
                  <a:effectLst/>
                  <a:latin typeface="inherit"/>
                </a:rPr>
                <a:t>El roble americano es dos veces más denso que el francés,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2000" b="0" i="0" u="none" strike="noStrike" cap="none" normalizeH="0" baseline="0" dirty="0">
                  <a:ln>
                    <a:noFill/>
                  </a:ln>
                  <a:solidFill>
                    <a:srgbClr val="222222"/>
                  </a:solidFill>
                  <a:effectLst/>
                  <a:latin typeface="inherit"/>
                </a:rPr>
                <a:t>y contiene una mayor cantidad de especias y compuestos de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2000" b="0" i="0" u="none" strike="noStrike" cap="none" normalizeH="0" baseline="0" dirty="0">
                  <a:ln>
                    <a:noFill/>
                  </a:ln>
                  <a:solidFill>
                    <a:srgbClr val="222222"/>
                  </a:solidFill>
                  <a:effectLst/>
                  <a:latin typeface="inherit"/>
                </a:rPr>
                <a:t>azúcar de madera que lentamente extraen y llenan el cuerpo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2000" b="0" i="0" u="none" strike="noStrike" cap="none" normalizeH="0" baseline="0" dirty="0">
                  <a:ln>
                    <a:noFill/>
                  </a:ln>
                  <a:solidFill>
                    <a:srgbClr val="222222"/>
                  </a:solidFill>
                  <a:effectLst/>
                  <a:latin typeface="inherit"/>
                </a:rPr>
                <a:t>de un vino. En el caso de Monte Bello [uvas de viñedo], con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2000" b="0" i="0" u="none" strike="noStrike" cap="none" normalizeH="0" baseline="0" dirty="0">
                  <a:ln>
                    <a:noFill/>
                  </a:ln>
                  <a:solidFill>
                    <a:srgbClr val="222222"/>
                  </a:solidFill>
                  <a:effectLst/>
                  <a:latin typeface="inherit"/>
                </a:rPr>
                <a:t>alto contenido de taninos, la dulzura del roble americano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2000" b="0" i="0" u="none" strike="noStrike" cap="none" normalizeH="0" baseline="0" dirty="0">
                  <a:ln>
                    <a:noFill/>
                  </a:ln>
                  <a:solidFill>
                    <a:srgbClr val="222222"/>
                  </a:solidFill>
                  <a:effectLst/>
                  <a:latin typeface="inherit"/>
                </a:rPr>
                <a:t>recubre los taninos y ayuda a que el vino sea más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2000" b="0" i="0" u="none" strike="noStrike" cap="none" normalizeH="0" baseline="0" dirty="0">
                  <a:ln>
                    <a:noFill/>
                  </a:ln>
                  <a:solidFill>
                    <a:srgbClr val="222222"/>
                  </a:solidFill>
                  <a:effectLst/>
                  <a:latin typeface="inherit"/>
                </a:rPr>
                <a:t>sensual y exótico.</a:t>
              </a:r>
              <a:r>
                <a:rPr kumimoji="0" lang="es-ES" altLang="en-US" sz="2000" b="0" i="0" u="none" strike="noStrike" cap="none" normalizeH="0" baseline="0" dirty="0">
                  <a:ln>
                    <a:noFill/>
                  </a:ln>
                  <a:solidFill>
                    <a:schemeClr val="tx1"/>
                  </a:solidFill>
                  <a:effectLst/>
                </a:rPr>
                <a:t> </a:t>
              </a:r>
              <a:endParaRPr kumimoji="0" lang="es-ES" altLang="en-US" sz="2000" b="0" i="0" u="none" strike="noStrike" cap="none" normalizeH="0" baseline="0" dirty="0">
                <a:ln>
                  <a:noFill/>
                </a:ln>
                <a:solidFill>
                  <a:schemeClr val="tx1"/>
                </a:solidFill>
                <a:effectLst/>
                <a:latin typeface="Arial" panose="020B0604020202020204" pitchFamily="34" charset="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661664" y="1080004"/>
            <a:ext cx="687705" cy="250825"/>
          </a:xfrm>
          <a:prstGeom prst="rect">
            <a:avLst/>
          </a:prstGeom>
        </p:spPr>
        <p:txBody>
          <a:bodyPr vert="horz" wrap="square" lIns="0" tIns="0" rIns="0" bIns="0" rtlCol="0">
            <a:spAutoFit/>
          </a:bodyPr>
          <a:lstStyle/>
          <a:p>
            <a:pPr marL="12700">
              <a:lnSpc>
                <a:spcPct val="100000"/>
              </a:lnSpc>
            </a:pPr>
            <a:r>
              <a:rPr sz="1600" dirty="0">
                <a:latin typeface="Tahoma"/>
                <a:cs typeface="Tahoma"/>
              </a:rPr>
              <a:t>INDICE</a:t>
            </a:r>
            <a:endParaRPr sz="1600">
              <a:latin typeface="Tahoma"/>
              <a:cs typeface="Tahoma"/>
            </a:endParaRPr>
          </a:p>
        </p:txBody>
      </p:sp>
      <p:sp>
        <p:nvSpPr>
          <p:cNvPr id="3" name="object 3"/>
          <p:cNvSpPr/>
          <p:nvPr/>
        </p:nvSpPr>
        <p:spPr>
          <a:xfrm>
            <a:off x="1117853" y="2097786"/>
            <a:ext cx="5600700" cy="6057900"/>
          </a:xfrm>
          <a:custGeom>
            <a:avLst/>
            <a:gdLst/>
            <a:ahLst/>
            <a:cxnLst/>
            <a:rect l="l" t="t" r="r" b="b"/>
            <a:pathLst>
              <a:path w="5600700" h="6057900">
                <a:moveTo>
                  <a:pt x="0" y="6057900"/>
                </a:moveTo>
                <a:lnTo>
                  <a:pt x="5600700" y="6057900"/>
                </a:lnTo>
                <a:lnTo>
                  <a:pt x="5600700" y="0"/>
                </a:lnTo>
                <a:lnTo>
                  <a:pt x="0" y="0"/>
                </a:lnTo>
                <a:lnTo>
                  <a:pt x="0" y="6057900"/>
                </a:lnTo>
                <a:close/>
              </a:path>
            </a:pathLst>
          </a:custGeom>
          <a:solidFill>
            <a:srgbClr val="E6E6E6"/>
          </a:solidFill>
        </p:spPr>
        <p:txBody>
          <a:bodyPr wrap="square" lIns="0" tIns="0" rIns="0" bIns="0" rtlCol="0"/>
          <a:lstStyle/>
          <a:p>
            <a:endParaRPr/>
          </a:p>
        </p:txBody>
      </p:sp>
      <p:sp>
        <p:nvSpPr>
          <p:cNvPr id="4" name="object 4"/>
          <p:cNvSpPr/>
          <p:nvPr/>
        </p:nvSpPr>
        <p:spPr>
          <a:xfrm>
            <a:off x="1155953" y="2135886"/>
            <a:ext cx="5600700" cy="6057900"/>
          </a:xfrm>
          <a:custGeom>
            <a:avLst/>
            <a:gdLst/>
            <a:ahLst/>
            <a:cxnLst/>
            <a:rect l="l" t="t" r="r" b="b"/>
            <a:pathLst>
              <a:path w="5600700" h="6057900">
                <a:moveTo>
                  <a:pt x="0" y="6057900"/>
                </a:moveTo>
                <a:lnTo>
                  <a:pt x="5600700" y="6057900"/>
                </a:lnTo>
                <a:lnTo>
                  <a:pt x="5600700" y="0"/>
                </a:lnTo>
                <a:lnTo>
                  <a:pt x="0" y="0"/>
                </a:lnTo>
                <a:lnTo>
                  <a:pt x="0" y="6057900"/>
                </a:lnTo>
                <a:close/>
              </a:path>
            </a:pathLst>
          </a:custGeom>
          <a:solidFill>
            <a:srgbClr val="808080"/>
          </a:solidFill>
        </p:spPr>
        <p:txBody>
          <a:bodyPr wrap="square" lIns="0" tIns="0" rIns="0" bIns="0" rtlCol="0"/>
          <a:lstStyle/>
          <a:p>
            <a:endParaRPr/>
          </a:p>
        </p:txBody>
      </p:sp>
      <p:sp>
        <p:nvSpPr>
          <p:cNvPr id="5" name="object 5"/>
          <p:cNvSpPr/>
          <p:nvPr/>
        </p:nvSpPr>
        <p:spPr>
          <a:xfrm>
            <a:off x="1194435" y="2174367"/>
            <a:ext cx="5600065" cy="6057265"/>
          </a:xfrm>
          <a:custGeom>
            <a:avLst/>
            <a:gdLst/>
            <a:ahLst/>
            <a:cxnLst/>
            <a:rect l="l" t="t" r="r" b="b"/>
            <a:pathLst>
              <a:path w="5600065" h="6057265">
                <a:moveTo>
                  <a:pt x="0" y="6057138"/>
                </a:moveTo>
                <a:lnTo>
                  <a:pt x="5599938" y="6057138"/>
                </a:lnTo>
                <a:lnTo>
                  <a:pt x="5599938" y="0"/>
                </a:lnTo>
                <a:lnTo>
                  <a:pt x="0" y="0"/>
                </a:lnTo>
                <a:lnTo>
                  <a:pt x="0" y="6057138"/>
                </a:lnTo>
                <a:close/>
              </a:path>
            </a:pathLst>
          </a:custGeom>
          <a:solidFill>
            <a:srgbClr val="FFFFFF"/>
          </a:solidFill>
        </p:spPr>
        <p:txBody>
          <a:bodyPr wrap="square" lIns="0" tIns="0" rIns="0" bIns="0" rtlCol="0"/>
          <a:lstStyle/>
          <a:p>
            <a:endParaRPr/>
          </a:p>
        </p:txBody>
      </p:sp>
      <p:sp>
        <p:nvSpPr>
          <p:cNvPr id="6" name="object 6"/>
          <p:cNvSpPr/>
          <p:nvPr/>
        </p:nvSpPr>
        <p:spPr>
          <a:xfrm>
            <a:off x="1194053" y="2173982"/>
            <a:ext cx="5600700" cy="6057900"/>
          </a:xfrm>
          <a:prstGeom prst="rect">
            <a:avLst/>
          </a:prstGeom>
          <a:blipFill>
            <a:blip r:embed="rId2" cstate="print"/>
            <a:stretch>
              <a:fillRect/>
            </a:stretch>
          </a:blipFill>
        </p:spPr>
        <p:txBody>
          <a:bodyPr wrap="square" lIns="0" tIns="0" rIns="0" bIns="0" rtlCol="0"/>
          <a:lstStyle/>
          <a:p>
            <a:endParaRPr/>
          </a:p>
        </p:txBody>
      </p:sp>
      <p:sp>
        <p:nvSpPr>
          <p:cNvPr id="7" name="object 7"/>
          <p:cNvSpPr txBox="1"/>
          <p:nvPr/>
        </p:nvSpPr>
        <p:spPr>
          <a:xfrm>
            <a:off x="1194053" y="2173985"/>
            <a:ext cx="5600700" cy="6057900"/>
          </a:xfrm>
          <a:prstGeom prst="rect">
            <a:avLst/>
          </a:prstGeom>
          <a:solidFill>
            <a:srgbClr val="FFFFFF"/>
          </a:solidFill>
          <a:ln w="9144">
            <a:solidFill>
              <a:srgbClr val="000000"/>
            </a:solidFill>
          </a:ln>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35"/>
              </a:spcBef>
            </a:pPr>
            <a:endParaRPr sz="1450">
              <a:latin typeface="Times New Roman"/>
              <a:cs typeface="Times New Roman"/>
            </a:endParaRPr>
          </a:p>
          <a:p>
            <a:pPr marL="1202055" indent="-228600">
              <a:lnSpc>
                <a:spcPct val="100000"/>
              </a:lnSpc>
              <a:buAutoNum type="arabicPeriod"/>
              <a:tabLst>
                <a:tab pos="1202690" algn="l"/>
              </a:tabLst>
            </a:pPr>
            <a:r>
              <a:rPr sz="1200" b="1" spc="-5" dirty="0">
                <a:latin typeface="Tahoma"/>
                <a:cs typeface="Tahoma"/>
              </a:rPr>
              <a:t>La</a:t>
            </a:r>
            <a:r>
              <a:rPr sz="1200" b="1" spc="-95" dirty="0">
                <a:latin typeface="Tahoma"/>
                <a:cs typeface="Tahoma"/>
              </a:rPr>
              <a:t> </a:t>
            </a:r>
            <a:r>
              <a:rPr sz="1200" b="1" dirty="0">
                <a:latin typeface="Tahoma"/>
                <a:cs typeface="Tahoma"/>
              </a:rPr>
              <a:t>Vendimia</a:t>
            </a:r>
            <a:endParaRPr sz="1200">
              <a:latin typeface="Tahoma"/>
              <a:cs typeface="Tahoma"/>
            </a:endParaRPr>
          </a:p>
          <a:p>
            <a:pPr marL="1202055" indent="-228600">
              <a:lnSpc>
                <a:spcPct val="100000"/>
              </a:lnSpc>
              <a:spcBef>
                <a:spcPts val="605"/>
              </a:spcBef>
              <a:buAutoNum type="arabicPeriod"/>
              <a:tabLst>
                <a:tab pos="1202690" algn="l"/>
              </a:tabLst>
            </a:pPr>
            <a:r>
              <a:rPr sz="1200" b="1" spc="-5" dirty="0">
                <a:latin typeface="Tahoma"/>
                <a:cs typeface="Tahoma"/>
              </a:rPr>
              <a:t>El</a:t>
            </a:r>
            <a:r>
              <a:rPr sz="1200" b="1" spc="-40" dirty="0">
                <a:latin typeface="Tahoma"/>
                <a:cs typeface="Tahoma"/>
              </a:rPr>
              <a:t> </a:t>
            </a:r>
            <a:r>
              <a:rPr sz="1200" b="1" spc="-10" dirty="0">
                <a:latin typeface="Tahoma"/>
                <a:cs typeface="Tahoma"/>
              </a:rPr>
              <a:t>Despalillado</a:t>
            </a:r>
            <a:endParaRPr sz="1200">
              <a:latin typeface="Tahoma"/>
              <a:cs typeface="Tahoma"/>
            </a:endParaRPr>
          </a:p>
          <a:p>
            <a:pPr marL="1202055" indent="-228600">
              <a:lnSpc>
                <a:spcPct val="100000"/>
              </a:lnSpc>
              <a:spcBef>
                <a:spcPts val="610"/>
              </a:spcBef>
              <a:buAutoNum type="arabicPeriod"/>
              <a:tabLst>
                <a:tab pos="1202690" algn="l"/>
              </a:tabLst>
            </a:pPr>
            <a:r>
              <a:rPr sz="1200" b="1" spc="-5" dirty="0">
                <a:latin typeface="Tahoma"/>
                <a:cs typeface="Tahoma"/>
              </a:rPr>
              <a:t>La</a:t>
            </a:r>
            <a:r>
              <a:rPr sz="1200" b="1" spc="-50" dirty="0">
                <a:latin typeface="Tahoma"/>
                <a:cs typeface="Tahoma"/>
              </a:rPr>
              <a:t> </a:t>
            </a:r>
            <a:r>
              <a:rPr sz="1200" b="1" spc="-10" dirty="0">
                <a:latin typeface="Tahoma"/>
                <a:cs typeface="Tahoma"/>
              </a:rPr>
              <a:t>Maceración</a:t>
            </a:r>
            <a:endParaRPr sz="1200">
              <a:latin typeface="Tahoma"/>
              <a:cs typeface="Tahoma"/>
            </a:endParaRPr>
          </a:p>
          <a:p>
            <a:pPr marL="1202055" indent="-228600">
              <a:lnSpc>
                <a:spcPct val="100000"/>
              </a:lnSpc>
              <a:spcBef>
                <a:spcPts val="605"/>
              </a:spcBef>
              <a:buAutoNum type="arabicPeriod"/>
              <a:tabLst>
                <a:tab pos="1202690" algn="l"/>
              </a:tabLst>
            </a:pPr>
            <a:r>
              <a:rPr sz="1200" b="1" spc="-5" dirty="0">
                <a:latin typeface="Tahoma"/>
                <a:cs typeface="Tahoma"/>
              </a:rPr>
              <a:t>La</a:t>
            </a:r>
            <a:r>
              <a:rPr sz="1200" b="1" spc="-40" dirty="0">
                <a:latin typeface="Tahoma"/>
                <a:cs typeface="Tahoma"/>
              </a:rPr>
              <a:t> </a:t>
            </a:r>
            <a:r>
              <a:rPr sz="1200" b="1" spc="-5" dirty="0">
                <a:latin typeface="Tahoma"/>
                <a:cs typeface="Tahoma"/>
              </a:rPr>
              <a:t>Fermentación</a:t>
            </a:r>
            <a:endParaRPr sz="1200">
              <a:latin typeface="Tahoma"/>
              <a:cs typeface="Tahoma"/>
            </a:endParaRPr>
          </a:p>
          <a:p>
            <a:pPr marL="1202055" indent="-228600">
              <a:lnSpc>
                <a:spcPct val="100000"/>
              </a:lnSpc>
              <a:spcBef>
                <a:spcPts val="605"/>
              </a:spcBef>
              <a:buAutoNum type="arabicPeriod"/>
              <a:tabLst>
                <a:tab pos="1202690" algn="l"/>
              </a:tabLst>
            </a:pPr>
            <a:r>
              <a:rPr sz="1200" b="1" spc="-5" dirty="0">
                <a:latin typeface="Tahoma"/>
                <a:cs typeface="Tahoma"/>
              </a:rPr>
              <a:t>La</a:t>
            </a:r>
            <a:r>
              <a:rPr sz="1200" b="1" spc="-60" dirty="0">
                <a:latin typeface="Tahoma"/>
                <a:cs typeface="Tahoma"/>
              </a:rPr>
              <a:t> </a:t>
            </a:r>
            <a:r>
              <a:rPr sz="1200" b="1" spc="-5" dirty="0">
                <a:latin typeface="Tahoma"/>
                <a:cs typeface="Tahoma"/>
              </a:rPr>
              <a:t>Crianza</a:t>
            </a:r>
            <a:endParaRPr sz="1200">
              <a:latin typeface="Tahoma"/>
              <a:cs typeface="Tahoma"/>
            </a:endParaRPr>
          </a:p>
          <a:p>
            <a:pPr marL="1202055" indent="-228600">
              <a:lnSpc>
                <a:spcPct val="100000"/>
              </a:lnSpc>
              <a:spcBef>
                <a:spcPts val="610"/>
              </a:spcBef>
              <a:buAutoNum type="arabicPeriod"/>
              <a:tabLst>
                <a:tab pos="1202690" algn="l"/>
              </a:tabLst>
            </a:pPr>
            <a:r>
              <a:rPr sz="1200" b="1" spc="-5" dirty="0">
                <a:latin typeface="Tahoma"/>
                <a:cs typeface="Tahoma"/>
              </a:rPr>
              <a:t>Anejos:</a:t>
            </a:r>
            <a:endParaRPr sz="1200">
              <a:latin typeface="Tahoma"/>
              <a:cs typeface="Tahoma"/>
            </a:endParaRPr>
          </a:p>
          <a:p>
            <a:pPr marL="2150745" lvl="1" indent="-457200">
              <a:lnSpc>
                <a:spcPct val="100000"/>
              </a:lnSpc>
              <a:spcBef>
                <a:spcPts val="605"/>
              </a:spcBef>
              <a:buAutoNum type="arabicPeriod"/>
              <a:tabLst>
                <a:tab pos="2151380" algn="l"/>
              </a:tabLst>
            </a:pPr>
            <a:r>
              <a:rPr sz="1200" b="1" spc="-5" dirty="0">
                <a:latin typeface="Tahoma"/>
                <a:cs typeface="Tahoma"/>
              </a:rPr>
              <a:t>La Maceración</a:t>
            </a:r>
            <a:r>
              <a:rPr sz="1200" b="1" spc="-45" dirty="0">
                <a:latin typeface="Tahoma"/>
                <a:cs typeface="Tahoma"/>
              </a:rPr>
              <a:t> </a:t>
            </a:r>
            <a:r>
              <a:rPr sz="1200" b="1" spc="-10" dirty="0">
                <a:latin typeface="Tahoma"/>
                <a:cs typeface="Tahoma"/>
              </a:rPr>
              <a:t>Carbónica</a:t>
            </a:r>
            <a:endParaRPr sz="1200">
              <a:latin typeface="Tahoma"/>
              <a:cs typeface="Tahoma"/>
            </a:endParaRPr>
          </a:p>
          <a:p>
            <a:pPr marL="2150745" lvl="1" indent="-457200">
              <a:lnSpc>
                <a:spcPct val="100000"/>
              </a:lnSpc>
              <a:spcBef>
                <a:spcPts val="610"/>
              </a:spcBef>
              <a:buAutoNum type="arabicPeriod"/>
              <a:tabLst>
                <a:tab pos="2151380" algn="l"/>
              </a:tabLst>
            </a:pPr>
            <a:r>
              <a:rPr sz="1200" b="1" spc="-5" dirty="0">
                <a:latin typeface="Tahoma"/>
                <a:cs typeface="Tahoma"/>
              </a:rPr>
              <a:t>El</a:t>
            </a:r>
            <a:r>
              <a:rPr sz="1200" b="1" spc="-55" dirty="0">
                <a:latin typeface="Tahoma"/>
                <a:cs typeface="Tahoma"/>
              </a:rPr>
              <a:t> </a:t>
            </a:r>
            <a:r>
              <a:rPr sz="1200" b="1" spc="-5" dirty="0">
                <a:latin typeface="Tahoma"/>
                <a:cs typeface="Tahoma"/>
              </a:rPr>
              <a:t>Prensado</a:t>
            </a:r>
            <a:endParaRPr sz="1200">
              <a:latin typeface="Tahoma"/>
              <a:cs typeface="Tahoma"/>
            </a:endParaRPr>
          </a:p>
          <a:p>
            <a:pPr marL="2150745" lvl="1" indent="-457200">
              <a:lnSpc>
                <a:spcPct val="100000"/>
              </a:lnSpc>
              <a:spcBef>
                <a:spcPts val="605"/>
              </a:spcBef>
              <a:buAutoNum type="arabicPeriod"/>
              <a:tabLst>
                <a:tab pos="2151380" algn="l"/>
              </a:tabLst>
            </a:pPr>
            <a:r>
              <a:rPr sz="1200" b="1" spc="-5" dirty="0">
                <a:latin typeface="Tahoma"/>
                <a:cs typeface="Tahoma"/>
              </a:rPr>
              <a:t>La Fermentación</a:t>
            </a:r>
            <a:r>
              <a:rPr sz="1200" b="1" spc="-30" dirty="0">
                <a:latin typeface="Tahoma"/>
                <a:cs typeface="Tahoma"/>
              </a:rPr>
              <a:t> </a:t>
            </a:r>
            <a:r>
              <a:rPr sz="1200" b="1" spc="-10" dirty="0">
                <a:latin typeface="Tahoma"/>
                <a:cs typeface="Tahoma"/>
              </a:rPr>
              <a:t>Maloláctica</a:t>
            </a:r>
            <a:endParaRPr sz="1200">
              <a:latin typeface="Tahoma"/>
              <a:cs typeface="Tahoma"/>
            </a:endParaRPr>
          </a:p>
          <a:p>
            <a:pPr marL="2150745" lvl="1" indent="-457200">
              <a:lnSpc>
                <a:spcPct val="100000"/>
              </a:lnSpc>
              <a:spcBef>
                <a:spcPts val="605"/>
              </a:spcBef>
              <a:buAutoNum type="arabicPeriod"/>
              <a:tabLst>
                <a:tab pos="2151380" algn="l"/>
              </a:tabLst>
            </a:pPr>
            <a:r>
              <a:rPr sz="1200" b="1" spc="-5" dirty="0">
                <a:latin typeface="Tahoma"/>
                <a:cs typeface="Tahoma"/>
              </a:rPr>
              <a:t>Los</a:t>
            </a:r>
            <a:r>
              <a:rPr sz="1200" b="1" spc="-90" dirty="0">
                <a:latin typeface="Tahoma"/>
                <a:cs typeface="Tahoma"/>
              </a:rPr>
              <a:t> </a:t>
            </a:r>
            <a:r>
              <a:rPr sz="1200" b="1" dirty="0">
                <a:latin typeface="Tahoma"/>
                <a:cs typeface="Tahoma"/>
              </a:rPr>
              <a:t>Tratamientos:</a:t>
            </a:r>
            <a:endParaRPr sz="1200">
              <a:latin typeface="Tahoma"/>
              <a:cs typeface="Tahoma"/>
            </a:endParaRPr>
          </a:p>
          <a:p>
            <a:pPr marL="1598295" indent="-228600">
              <a:lnSpc>
                <a:spcPct val="100000"/>
              </a:lnSpc>
              <a:spcBef>
                <a:spcPts val="610"/>
              </a:spcBef>
              <a:buFont typeface="Tahoma"/>
              <a:buChar char="-"/>
              <a:tabLst>
                <a:tab pos="1598930" algn="l"/>
              </a:tabLst>
            </a:pPr>
            <a:r>
              <a:rPr sz="1200" b="1" spc="-5" dirty="0">
                <a:latin typeface="Tahoma"/>
                <a:cs typeface="Tahoma"/>
              </a:rPr>
              <a:t>La</a:t>
            </a:r>
            <a:r>
              <a:rPr sz="1200" b="1" spc="-90" dirty="0">
                <a:latin typeface="Tahoma"/>
                <a:cs typeface="Tahoma"/>
              </a:rPr>
              <a:t> </a:t>
            </a:r>
            <a:r>
              <a:rPr sz="1200" b="1" spc="-5" dirty="0">
                <a:latin typeface="Tahoma"/>
                <a:cs typeface="Tahoma"/>
              </a:rPr>
              <a:t>Clarificación</a:t>
            </a:r>
            <a:endParaRPr sz="1200">
              <a:latin typeface="Tahoma"/>
              <a:cs typeface="Tahoma"/>
            </a:endParaRPr>
          </a:p>
          <a:p>
            <a:pPr marL="1598295" indent="-228600">
              <a:lnSpc>
                <a:spcPct val="100000"/>
              </a:lnSpc>
              <a:spcBef>
                <a:spcPts val="605"/>
              </a:spcBef>
              <a:buFont typeface="Tahoma"/>
              <a:buChar char="-"/>
              <a:tabLst>
                <a:tab pos="1598930" algn="l"/>
              </a:tabLst>
            </a:pPr>
            <a:r>
              <a:rPr sz="1200" b="1" spc="-5" dirty="0">
                <a:latin typeface="Tahoma"/>
                <a:cs typeface="Tahoma"/>
              </a:rPr>
              <a:t>La</a:t>
            </a:r>
            <a:r>
              <a:rPr sz="1200" b="1" spc="-100" dirty="0">
                <a:latin typeface="Tahoma"/>
                <a:cs typeface="Tahoma"/>
              </a:rPr>
              <a:t> </a:t>
            </a:r>
            <a:r>
              <a:rPr sz="1200" b="1" spc="-5" dirty="0">
                <a:latin typeface="Tahoma"/>
                <a:cs typeface="Tahoma"/>
              </a:rPr>
              <a:t>Filtración</a:t>
            </a:r>
            <a:endParaRPr sz="1200">
              <a:latin typeface="Tahoma"/>
              <a:cs typeface="Tahoma"/>
            </a:endParaRPr>
          </a:p>
          <a:p>
            <a:pPr marL="1598295" indent="-228600">
              <a:lnSpc>
                <a:spcPct val="100000"/>
              </a:lnSpc>
              <a:spcBef>
                <a:spcPts val="610"/>
              </a:spcBef>
              <a:buFont typeface="Tahoma"/>
              <a:buChar char="-"/>
              <a:tabLst>
                <a:tab pos="1598930" algn="l"/>
              </a:tabLst>
            </a:pPr>
            <a:r>
              <a:rPr sz="1200" b="1" spc="-5" dirty="0">
                <a:latin typeface="Tahoma"/>
                <a:cs typeface="Tahoma"/>
              </a:rPr>
              <a:t>La</a:t>
            </a:r>
            <a:r>
              <a:rPr sz="1200" b="1" spc="-100" dirty="0">
                <a:latin typeface="Tahoma"/>
                <a:cs typeface="Tahoma"/>
              </a:rPr>
              <a:t> </a:t>
            </a:r>
            <a:r>
              <a:rPr sz="1200" b="1" spc="-5" dirty="0">
                <a:latin typeface="Tahoma"/>
                <a:cs typeface="Tahoma"/>
              </a:rPr>
              <a:t>Destartarización</a:t>
            </a:r>
            <a:endParaRPr sz="1200">
              <a:latin typeface="Tahoma"/>
              <a:cs typeface="Tahoma"/>
            </a:endParaRPr>
          </a:p>
          <a:p>
            <a:pPr marL="1693545">
              <a:lnSpc>
                <a:spcPct val="100000"/>
              </a:lnSpc>
              <a:spcBef>
                <a:spcPts val="605"/>
              </a:spcBef>
              <a:tabLst>
                <a:tab pos="2150745" algn="l"/>
              </a:tabLst>
            </a:pPr>
            <a:r>
              <a:rPr sz="1200" b="1" dirty="0">
                <a:latin typeface="Tahoma"/>
                <a:cs typeface="Tahoma"/>
              </a:rPr>
              <a:t>6.5.	</a:t>
            </a:r>
            <a:r>
              <a:rPr sz="1200" b="1" spc="-5" dirty="0">
                <a:latin typeface="Tahoma"/>
                <a:cs typeface="Tahoma"/>
              </a:rPr>
              <a:t>La</a:t>
            </a:r>
            <a:r>
              <a:rPr sz="1200" b="1" spc="-40" dirty="0">
                <a:latin typeface="Tahoma"/>
                <a:cs typeface="Tahoma"/>
              </a:rPr>
              <a:t> </a:t>
            </a:r>
            <a:r>
              <a:rPr sz="1200" b="1" spc="-10" dirty="0">
                <a:latin typeface="Tahoma"/>
                <a:cs typeface="Tahoma"/>
              </a:rPr>
              <a:t>Conservación</a:t>
            </a:r>
            <a:endParaRPr sz="1200">
              <a:latin typeface="Tahoma"/>
              <a:cs typeface="Tahoma"/>
            </a:endParaRPr>
          </a:p>
          <a:p>
            <a:pPr marL="1202055" indent="-228600">
              <a:lnSpc>
                <a:spcPct val="100000"/>
              </a:lnSpc>
              <a:spcBef>
                <a:spcPts val="605"/>
              </a:spcBef>
              <a:buAutoNum type="arabicPeriod" startAt="7"/>
              <a:tabLst>
                <a:tab pos="1202690" algn="l"/>
              </a:tabLst>
            </a:pPr>
            <a:r>
              <a:rPr sz="1200" b="1" spc="-5" dirty="0">
                <a:latin typeface="Tahoma"/>
                <a:cs typeface="Tahoma"/>
              </a:rPr>
              <a:t>Esquemas de</a:t>
            </a:r>
            <a:r>
              <a:rPr sz="1200" b="1" spc="5" dirty="0">
                <a:latin typeface="Tahoma"/>
                <a:cs typeface="Tahoma"/>
              </a:rPr>
              <a:t> </a:t>
            </a:r>
            <a:r>
              <a:rPr sz="1200" b="1" spc="-5" dirty="0">
                <a:latin typeface="Tahoma"/>
                <a:cs typeface="Tahoma"/>
              </a:rPr>
              <a:t>Elaboración:</a:t>
            </a:r>
            <a:endParaRPr sz="1200">
              <a:latin typeface="Tahoma"/>
              <a:cs typeface="Tahoma"/>
            </a:endParaRPr>
          </a:p>
          <a:p>
            <a:pPr marL="2150745" lvl="1" indent="-457200">
              <a:lnSpc>
                <a:spcPct val="100000"/>
              </a:lnSpc>
              <a:spcBef>
                <a:spcPts val="610"/>
              </a:spcBef>
              <a:buAutoNum type="arabicPeriod"/>
              <a:tabLst>
                <a:tab pos="2151380" algn="l"/>
              </a:tabLst>
            </a:pPr>
            <a:r>
              <a:rPr sz="1200" b="1" spc="-5" dirty="0">
                <a:latin typeface="Tahoma"/>
                <a:cs typeface="Tahoma"/>
              </a:rPr>
              <a:t>Vinos</a:t>
            </a:r>
            <a:r>
              <a:rPr sz="1200" b="1" spc="-90" dirty="0">
                <a:latin typeface="Tahoma"/>
                <a:cs typeface="Tahoma"/>
              </a:rPr>
              <a:t> </a:t>
            </a:r>
            <a:r>
              <a:rPr sz="1200" b="1" spc="-5" dirty="0">
                <a:latin typeface="Tahoma"/>
                <a:cs typeface="Tahoma"/>
              </a:rPr>
              <a:t>Blancos</a:t>
            </a:r>
            <a:endParaRPr sz="1200">
              <a:latin typeface="Tahoma"/>
              <a:cs typeface="Tahoma"/>
            </a:endParaRPr>
          </a:p>
          <a:p>
            <a:pPr marL="2150745" lvl="1" indent="-457200">
              <a:lnSpc>
                <a:spcPct val="100000"/>
              </a:lnSpc>
              <a:spcBef>
                <a:spcPts val="605"/>
              </a:spcBef>
              <a:buAutoNum type="arabicPeriod"/>
              <a:tabLst>
                <a:tab pos="2151380" algn="l"/>
              </a:tabLst>
            </a:pPr>
            <a:r>
              <a:rPr sz="1200" b="1" spc="-5" dirty="0">
                <a:latin typeface="Tahoma"/>
                <a:cs typeface="Tahoma"/>
              </a:rPr>
              <a:t>Vinos</a:t>
            </a:r>
            <a:r>
              <a:rPr sz="1200" b="1" spc="-85" dirty="0">
                <a:latin typeface="Tahoma"/>
                <a:cs typeface="Tahoma"/>
              </a:rPr>
              <a:t> </a:t>
            </a:r>
            <a:r>
              <a:rPr sz="1200" b="1" spc="-5" dirty="0">
                <a:latin typeface="Tahoma"/>
                <a:cs typeface="Tahoma"/>
              </a:rPr>
              <a:t>Rosados</a:t>
            </a:r>
            <a:endParaRPr sz="1200">
              <a:latin typeface="Tahoma"/>
              <a:cs typeface="Tahoma"/>
            </a:endParaRPr>
          </a:p>
          <a:p>
            <a:pPr marL="2150745" lvl="1" indent="-457200">
              <a:lnSpc>
                <a:spcPct val="100000"/>
              </a:lnSpc>
              <a:spcBef>
                <a:spcPts val="610"/>
              </a:spcBef>
              <a:buAutoNum type="arabicPeriod"/>
              <a:tabLst>
                <a:tab pos="2151380" algn="l"/>
              </a:tabLst>
            </a:pPr>
            <a:r>
              <a:rPr sz="1200" b="1" spc="-5" dirty="0">
                <a:latin typeface="Tahoma"/>
                <a:cs typeface="Tahoma"/>
              </a:rPr>
              <a:t>Vinos</a:t>
            </a:r>
            <a:r>
              <a:rPr sz="1200" b="1" spc="-90" dirty="0">
                <a:latin typeface="Tahoma"/>
                <a:cs typeface="Tahoma"/>
              </a:rPr>
              <a:t> </a:t>
            </a:r>
            <a:r>
              <a:rPr sz="1200" b="1" spc="-5" dirty="0">
                <a:latin typeface="Tahoma"/>
                <a:cs typeface="Tahoma"/>
              </a:rPr>
              <a:t>Tintos</a:t>
            </a:r>
            <a:endParaRPr sz="1200">
              <a:latin typeface="Tahoma"/>
              <a:cs typeface="Tahoma"/>
            </a:endParaRPr>
          </a:p>
          <a:p>
            <a:pPr marL="973455">
              <a:lnSpc>
                <a:spcPct val="100000"/>
              </a:lnSpc>
              <a:spcBef>
                <a:spcPts val="605"/>
              </a:spcBef>
            </a:pPr>
            <a:r>
              <a:rPr sz="1200" dirty="0">
                <a:latin typeface="Tahoma"/>
                <a:cs typeface="Tahoma"/>
              </a:rPr>
              <a:t>8.  </a:t>
            </a:r>
            <a:r>
              <a:rPr sz="1200" b="1" spc="-5" dirty="0">
                <a:latin typeface="Tahoma"/>
                <a:cs typeface="Tahoma"/>
              </a:rPr>
              <a:t>Glosario de datos</a:t>
            </a:r>
            <a:r>
              <a:rPr sz="1200" b="1" spc="-50" dirty="0">
                <a:latin typeface="Tahoma"/>
                <a:cs typeface="Tahoma"/>
              </a:rPr>
              <a:t> </a:t>
            </a:r>
            <a:r>
              <a:rPr sz="1200" b="1" spc="-5" dirty="0">
                <a:latin typeface="Tahoma"/>
                <a:cs typeface="Tahoma"/>
              </a:rPr>
              <a:t>analíticos</a:t>
            </a:r>
            <a:endParaRPr sz="1200">
              <a:latin typeface="Tahoma"/>
              <a:cs typeface="Tahoma"/>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2</a:t>
            </a:fld>
            <a:endParaRPr spc="-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3</a:t>
            </a:fld>
            <a:endParaRPr spc="-5" dirty="0"/>
          </a:p>
        </p:txBody>
      </p:sp>
      <p:sp>
        <p:nvSpPr>
          <p:cNvPr id="2" name="object 2"/>
          <p:cNvSpPr txBox="1"/>
          <p:nvPr/>
        </p:nvSpPr>
        <p:spPr>
          <a:xfrm>
            <a:off x="1518158" y="1340354"/>
            <a:ext cx="170815"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1.</a:t>
            </a:r>
            <a:endParaRPr sz="1200">
              <a:latin typeface="Tahoma"/>
              <a:cs typeface="Tahoma"/>
            </a:endParaRPr>
          </a:p>
        </p:txBody>
      </p:sp>
      <p:sp>
        <p:nvSpPr>
          <p:cNvPr id="3" name="object 3"/>
          <p:cNvSpPr txBox="1"/>
          <p:nvPr/>
        </p:nvSpPr>
        <p:spPr>
          <a:xfrm>
            <a:off x="1967073" y="1340354"/>
            <a:ext cx="108013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LA</a:t>
            </a:r>
            <a:r>
              <a:rPr sz="1200" b="1" spc="-55" dirty="0">
                <a:latin typeface="Tahoma"/>
                <a:cs typeface="Tahoma"/>
              </a:rPr>
              <a:t> </a:t>
            </a:r>
            <a:r>
              <a:rPr sz="1200" b="1" spc="-5" dirty="0">
                <a:latin typeface="Tahoma"/>
                <a:cs typeface="Tahoma"/>
              </a:rPr>
              <a:t>VENDIMIA</a:t>
            </a:r>
            <a:endParaRPr sz="1200">
              <a:latin typeface="Tahoma"/>
              <a:cs typeface="Tahoma"/>
            </a:endParaRPr>
          </a:p>
        </p:txBody>
      </p:sp>
      <p:sp>
        <p:nvSpPr>
          <p:cNvPr id="4" name="object 4"/>
          <p:cNvSpPr txBox="1"/>
          <p:nvPr/>
        </p:nvSpPr>
        <p:spPr>
          <a:xfrm>
            <a:off x="1499870" y="1860801"/>
            <a:ext cx="163195" cy="191770"/>
          </a:xfrm>
          <a:prstGeom prst="rect">
            <a:avLst/>
          </a:prstGeom>
        </p:spPr>
        <p:txBody>
          <a:bodyPr vert="horz" wrap="square" lIns="0" tIns="0" rIns="0" bIns="0" rtlCol="0">
            <a:spAutoFit/>
          </a:bodyPr>
          <a:lstStyle/>
          <a:p>
            <a:pPr marL="12700">
              <a:lnSpc>
                <a:spcPct val="100000"/>
              </a:lnSpc>
            </a:pPr>
            <a:r>
              <a:rPr sz="1200" spc="-5" dirty="0">
                <a:latin typeface="Tahoma"/>
                <a:cs typeface="Tahoma"/>
              </a:rPr>
              <a:t>A.</a:t>
            </a:r>
            <a:endParaRPr sz="1200">
              <a:latin typeface="Tahoma"/>
              <a:cs typeface="Tahoma"/>
            </a:endParaRPr>
          </a:p>
        </p:txBody>
      </p:sp>
      <p:sp>
        <p:nvSpPr>
          <p:cNvPr id="5" name="object 5"/>
          <p:cNvSpPr txBox="1"/>
          <p:nvPr/>
        </p:nvSpPr>
        <p:spPr>
          <a:xfrm>
            <a:off x="1966975" y="1860800"/>
            <a:ext cx="1521460" cy="191770"/>
          </a:xfrm>
          <a:prstGeom prst="rect">
            <a:avLst/>
          </a:prstGeom>
        </p:spPr>
        <p:txBody>
          <a:bodyPr vert="horz" wrap="square" lIns="0" tIns="0" rIns="0" bIns="0" rtlCol="0">
            <a:spAutoFit/>
          </a:bodyPr>
          <a:lstStyle/>
          <a:p>
            <a:pPr marL="12700">
              <a:lnSpc>
                <a:spcPct val="100000"/>
              </a:lnSpc>
            </a:pPr>
            <a:r>
              <a:rPr sz="1200" u="sng" spc="-5" dirty="0">
                <a:latin typeface="Tahoma"/>
                <a:cs typeface="Tahoma"/>
              </a:rPr>
              <a:t>Estado de</a:t>
            </a:r>
            <a:r>
              <a:rPr sz="1200" u="sng" spc="-25" dirty="0">
                <a:latin typeface="Tahoma"/>
                <a:cs typeface="Tahoma"/>
              </a:rPr>
              <a:t> </a:t>
            </a:r>
            <a:r>
              <a:rPr sz="1200" u="sng" spc="-5" dirty="0">
                <a:latin typeface="Tahoma"/>
                <a:cs typeface="Tahoma"/>
              </a:rPr>
              <a:t>maduración</a:t>
            </a:r>
            <a:endParaRPr sz="1200">
              <a:latin typeface="Tahoma"/>
              <a:cs typeface="Tahoma"/>
            </a:endParaRPr>
          </a:p>
        </p:txBody>
      </p:sp>
      <p:sp>
        <p:nvSpPr>
          <p:cNvPr id="6" name="object 6"/>
          <p:cNvSpPr txBox="1"/>
          <p:nvPr/>
        </p:nvSpPr>
        <p:spPr>
          <a:xfrm>
            <a:off x="1067814" y="2411472"/>
            <a:ext cx="5427345" cy="2259965"/>
          </a:xfrm>
          <a:prstGeom prst="rect">
            <a:avLst/>
          </a:prstGeom>
        </p:spPr>
        <p:txBody>
          <a:bodyPr vert="horz" wrap="square" lIns="0" tIns="0" rIns="0" bIns="0" rtlCol="0">
            <a:spAutoFit/>
          </a:bodyPr>
          <a:lstStyle/>
          <a:p>
            <a:pPr marL="12700" marR="5080" indent="450215" algn="just">
              <a:lnSpc>
                <a:spcPct val="100000"/>
              </a:lnSpc>
            </a:pPr>
            <a:r>
              <a:rPr sz="1100" spc="-5" dirty="0">
                <a:latin typeface="Tahoma"/>
                <a:cs typeface="Tahoma"/>
              </a:rPr>
              <a:t>Cuando la </a:t>
            </a:r>
            <a:r>
              <a:rPr sz="1100" dirty="0">
                <a:latin typeface="Tahoma"/>
                <a:cs typeface="Tahoma"/>
              </a:rPr>
              <a:t>cepa </a:t>
            </a:r>
            <a:r>
              <a:rPr sz="1100" spc="-5" dirty="0">
                <a:latin typeface="Tahoma"/>
                <a:cs typeface="Tahoma"/>
              </a:rPr>
              <a:t>llega al final del </a:t>
            </a:r>
            <a:r>
              <a:rPr sz="1100" dirty="0">
                <a:latin typeface="Tahoma"/>
                <a:cs typeface="Tahoma"/>
              </a:rPr>
              <a:t>ciclo </a:t>
            </a:r>
            <a:r>
              <a:rPr sz="1100" spc="-5" dirty="0">
                <a:latin typeface="Tahoma"/>
                <a:cs typeface="Tahoma"/>
              </a:rPr>
              <a:t>vegetativo comienza, en la uva, </a:t>
            </a:r>
            <a:r>
              <a:rPr sz="1100" dirty="0">
                <a:latin typeface="Tahoma"/>
                <a:cs typeface="Tahoma"/>
              </a:rPr>
              <a:t>la  </a:t>
            </a:r>
            <a:r>
              <a:rPr sz="1100" spc="-5" dirty="0">
                <a:latin typeface="Tahoma"/>
                <a:cs typeface="Tahoma"/>
              </a:rPr>
              <a:t>degradación de los </a:t>
            </a:r>
            <a:r>
              <a:rPr sz="1100" dirty="0">
                <a:latin typeface="Tahoma"/>
                <a:cs typeface="Tahoma"/>
              </a:rPr>
              <a:t>ácidos </a:t>
            </a:r>
            <a:r>
              <a:rPr sz="1100" spc="-5" dirty="0">
                <a:latin typeface="Tahoma"/>
                <a:cs typeface="Tahoma"/>
              </a:rPr>
              <a:t>y el acúmulo de</a:t>
            </a:r>
            <a:r>
              <a:rPr sz="1100" dirty="0">
                <a:latin typeface="Tahoma"/>
                <a:cs typeface="Tahoma"/>
              </a:rPr>
              <a:t> </a:t>
            </a:r>
            <a:r>
              <a:rPr sz="1100" spc="-5" dirty="0">
                <a:latin typeface="Tahoma"/>
                <a:cs typeface="Tahoma"/>
              </a:rPr>
              <a:t>azúcares.</a:t>
            </a:r>
            <a:endParaRPr sz="1100">
              <a:latin typeface="Tahoma"/>
              <a:cs typeface="Tahoma"/>
            </a:endParaRPr>
          </a:p>
          <a:p>
            <a:pPr marL="12700" marR="5080" indent="450215" algn="just">
              <a:lnSpc>
                <a:spcPct val="100699"/>
              </a:lnSpc>
              <a:spcBef>
                <a:spcPts val="595"/>
              </a:spcBef>
            </a:pPr>
            <a:r>
              <a:rPr sz="1100" spc="-5" dirty="0">
                <a:latin typeface="Tahoma"/>
                <a:cs typeface="Tahoma"/>
              </a:rPr>
              <a:t>Las plantas con frutos carnosos están sujetas al proceso mencionado, ya </a:t>
            </a:r>
            <a:r>
              <a:rPr sz="1100" dirty="0">
                <a:latin typeface="Tahoma"/>
                <a:cs typeface="Tahoma"/>
              </a:rPr>
              <a:t>que  </a:t>
            </a:r>
            <a:r>
              <a:rPr sz="1100" spc="-5" dirty="0">
                <a:latin typeface="Tahoma"/>
                <a:cs typeface="Tahoma"/>
              </a:rPr>
              <a:t>para la continuidad de la especie, la planta disemina las semillas por medio de los  animales. Para que éstos sean atraídos, los frutos deben ser dulces y las semillas  tienen </a:t>
            </a:r>
            <a:r>
              <a:rPr sz="1100" dirty="0">
                <a:latin typeface="Tahoma"/>
                <a:cs typeface="Tahoma"/>
              </a:rPr>
              <a:t>que </a:t>
            </a:r>
            <a:r>
              <a:rPr sz="1100" spc="-10" dirty="0">
                <a:latin typeface="Tahoma"/>
                <a:cs typeface="Tahoma"/>
              </a:rPr>
              <a:t>estar </a:t>
            </a:r>
            <a:r>
              <a:rPr sz="1100" spc="-5" dirty="0">
                <a:latin typeface="Tahoma"/>
                <a:cs typeface="Tahoma"/>
              </a:rPr>
              <a:t>recubiertas por </a:t>
            </a:r>
            <a:r>
              <a:rPr sz="1100" dirty="0">
                <a:latin typeface="Tahoma"/>
                <a:cs typeface="Tahoma"/>
              </a:rPr>
              <a:t>un </a:t>
            </a:r>
            <a:r>
              <a:rPr sz="1100" spc="-5" dirty="0">
                <a:latin typeface="Tahoma"/>
                <a:cs typeface="Tahoma"/>
              </a:rPr>
              <a:t>material </a:t>
            </a:r>
            <a:r>
              <a:rPr sz="1100" dirty="0">
                <a:latin typeface="Tahoma"/>
                <a:cs typeface="Tahoma"/>
              </a:rPr>
              <a:t>no </a:t>
            </a:r>
            <a:r>
              <a:rPr sz="1100" spc="-5" dirty="0">
                <a:latin typeface="Tahoma"/>
                <a:cs typeface="Tahoma"/>
              </a:rPr>
              <a:t>digerible por el estómago del animal  (la</a:t>
            </a:r>
            <a:r>
              <a:rPr sz="1100" spc="-50" dirty="0">
                <a:latin typeface="Tahoma"/>
                <a:cs typeface="Tahoma"/>
              </a:rPr>
              <a:t> </a:t>
            </a:r>
            <a:r>
              <a:rPr sz="1100" spc="-5" dirty="0">
                <a:latin typeface="Tahoma"/>
                <a:cs typeface="Tahoma"/>
              </a:rPr>
              <a:t>lignina).</a:t>
            </a:r>
            <a:endParaRPr sz="1100">
              <a:latin typeface="Tahoma"/>
              <a:cs typeface="Tahoma"/>
            </a:endParaRPr>
          </a:p>
          <a:p>
            <a:pPr marL="12700" marR="5080" indent="450215" algn="just">
              <a:lnSpc>
                <a:spcPct val="100000"/>
              </a:lnSpc>
              <a:spcBef>
                <a:spcPts val="605"/>
              </a:spcBef>
            </a:pPr>
            <a:r>
              <a:rPr sz="1100" spc="-5" dirty="0">
                <a:latin typeface="Tahoma"/>
                <a:cs typeface="Tahoma"/>
              </a:rPr>
              <a:t>Aprovechando este proceso, recogemos la uva cuando tiene un nivel de azúcar  adecuado para obtener un buen grado alcohólico y a la vez un nivel de ácidos que  resalte los aromas, sin ser excesivo a la</a:t>
            </a:r>
            <a:r>
              <a:rPr sz="1100" spc="100" dirty="0">
                <a:latin typeface="Tahoma"/>
                <a:cs typeface="Tahoma"/>
              </a:rPr>
              <a:t> </a:t>
            </a:r>
            <a:r>
              <a:rPr sz="1100" spc="-5" dirty="0">
                <a:latin typeface="Tahoma"/>
                <a:cs typeface="Tahoma"/>
              </a:rPr>
              <a:t>degustación.</a:t>
            </a:r>
            <a:endParaRPr sz="1100">
              <a:latin typeface="Tahoma"/>
              <a:cs typeface="Tahoma"/>
            </a:endParaRPr>
          </a:p>
          <a:p>
            <a:pPr marL="12700" marR="5080" indent="450215" algn="just">
              <a:lnSpc>
                <a:spcPct val="100000"/>
              </a:lnSpc>
              <a:spcBef>
                <a:spcPts val="610"/>
              </a:spcBef>
            </a:pPr>
            <a:r>
              <a:rPr sz="1100" spc="-5" dirty="0">
                <a:latin typeface="Tahoma"/>
                <a:cs typeface="Tahoma"/>
              </a:rPr>
              <a:t>Estos niveles de azúcar y ácidos, serán diferentes según el tipo de </a:t>
            </a:r>
            <a:r>
              <a:rPr sz="1100" dirty="0">
                <a:latin typeface="Tahoma"/>
                <a:cs typeface="Tahoma"/>
              </a:rPr>
              <a:t>vino que  </a:t>
            </a:r>
            <a:r>
              <a:rPr sz="1100" spc="-5" dirty="0">
                <a:latin typeface="Tahoma"/>
                <a:cs typeface="Tahoma"/>
              </a:rPr>
              <a:t>queramos</a:t>
            </a:r>
            <a:r>
              <a:rPr sz="1100" spc="-100" dirty="0">
                <a:latin typeface="Tahoma"/>
                <a:cs typeface="Tahoma"/>
              </a:rPr>
              <a:t> </a:t>
            </a:r>
            <a:r>
              <a:rPr sz="1100" spc="-5" dirty="0">
                <a:latin typeface="Tahoma"/>
                <a:cs typeface="Tahoma"/>
              </a:rPr>
              <a:t>elaborar:</a:t>
            </a:r>
            <a:endParaRPr sz="1100">
              <a:latin typeface="Tahoma"/>
              <a:cs typeface="Tahoma"/>
            </a:endParaRPr>
          </a:p>
        </p:txBody>
      </p:sp>
      <p:sp>
        <p:nvSpPr>
          <p:cNvPr id="7" name="object 7"/>
          <p:cNvSpPr txBox="1"/>
          <p:nvPr/>
        </p:nvSpPr>
        <p:spPr>
          <a:xfrm>
            <a:off x="1967742" y="4739370"/>
            <a:ext cx="76200" cy="421640"/>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10"/>
              </a:spcBef>
            </a:pPr>
            <a:r>
              <a:rPr sz="1100" spc="-5" dirty="0">
                <a:latin typeface="Tahoma"/>
                <a:cs typeface="Tahoma"/>
              </a:rPr>
              <a:t>-</a:t>
            </a:r>
            <a:endParaRPr sz="1100">
              <a:latin typeface="Tahoma"/>
              <a:cs typeface="Tahoma"/>
            </a:endParaRPr>
          </a:p>
        </p:txBody>
      </p:sp>
      <p:sp>
        <p:nvSpPr>
          <p:cNvPr id="8" name="object 8"/>
          <p:cNvSpPr txBox="1"/>
          <p:nvPr/>
        </p:nvSpPr>
        <p:spPr>
          <a:xfrm>
            <a:off x="2416184" y="4661585"/>
            <a:ext cx="1083310" cy="499745"/>
          </a:xfrm>
          <a:prstGeom prst="rect">
            <a:avLst/>
          </a:prstGeom>
        </p:spPr>
        <p:txBody>
          <a:bodyPr vert="horz" wrap="square" lIns="0" tIns="0" rIns="0" bIns="0" rtlCol="0">
            <a:spAutoFit/>
          </a:bodyPr>
          <a:lstStyle/>
          <a:p>
            <a:pPr marL="12700" marR="5080">
              <a:lnSpc>
                <a:spcPct val="146400"/>
              </a:lnSpc>
            </a:pPr>
            <a:r>
              <a:rPr sz="1100" spc="-5" dirty="0">
                <a:latin typeface="Tahoma"/>
                <a:cs typeface="Tahoma"/>
              </a:rPr>
              <a:t>vinos jóvenes:  vinos </a:t>
            </a:r>
            <a:r>
              <a:rPr sz="1100" dirty="0">
                <a:latin typeface="Tahoma"/>
                <a:cs typeface="Tahoma"/>
              </a:rPr>
              <a:t>de</a:t>
            </a:r>
            <a:r>
              <a:rPr sz="1100" spc="-95" dirty="0">
                <a:latin typeface="Tahoma"/>
                <a:cs typeface="Tahoma"/>
              </a:rPr>
              <a:t> </a:t>
            </a:r>
            <a:r>
              <a:rPr sz="1100" spc="-5" dirty="0">
                <a:latin typeface="Tahoma"/>
                <a:cs typeface="Tahoma"/>
              </a:rPr>
              <a:t>reserva:</a:t>
            </a:r>
            <a:endParaRPr sz="1100">
              <a:latin typeface="Tahoma"/>
              <a:cs typeface="Tahoma"/>
            </a:endParaRPr>
          </a:p>
        </p:txBody>
      </p:sp>
      <p:sp>
        <p:nvSpPr>
          <p:cNvPr id="9" name="object 9"/>
          <p:cNvSpPr txBox="1"/>
          <p:nvPr/>
        </p:nvSpPr>
        <p:spPr>
          <a:xfrm>
            <a:off x="3822177" y="4661585"/>
            <a:ext cx="2030730" cy="499745"/>
          </a:xfrm>
          <a:prstGeom prst="rect">
            <a:avLst/>
          </a:prstGeom>
        </p:spPr>
        <p:txBody>
          <a:bodyPr vert="horz" wrap="square" lIns="0" tIns="0" rIns="0" bIns="0" rtlCol="0">
            <a:spAutoFit/>
          </a:bodyPr>
          <a:lstStyle/>
          <a:p>
            <a:pPr marL="13335" marR="5080" indent="-1270">
              <a:lnSpc>
                <a:spcPct val="146400"/>
              </a:lnSpc>
            </a:pPr>
            <a:r>
              <a:rPr sz="1100" dirty="0">
                <a:latin typeface="Tahoma"/>
                <a:cs typeface="Tahoma"/>
              </a:rPr>
              <a:t>ATS </a:t>
            </a:r>
            <a:r>
              <a:rPr sz="1100" spc="-5" dirty="0">
                <a:latin typeface="Tahoma"/>
                <a:cs typeface="Tahoma"/>
              </a:rPr>
              <a:t>= 4,3 </a:t>
            </a:r>
            <a:r>
              <a:rPr sz="1100" dirty="0">
                <a:latin typeface="Tahoma"/>
                <a:cs typeface="Tahoma"/>
              </a:rPr>
              <a:t>gr/l </a:t>
            </a:r>
            <a:r>
              <a:rPr sz="1100" spc="-5" dirty="0">
                <a:latin typeface="Tahoma"/>
                <a:cs typeface="Tahoma"/>
              </a:rPr>
              <a:t>azúcar = </a:t>
            </a:r>
            <a:r>
              <a:rPr sz="1100" dirty="0">
                <a:latin typeface="Tahoma"/>
                <a:cs typeface="Tahoma"/>
              </a:rPr>
              <a:t>210 </a:t>
            </a:r>
            <a:r>
              <a:rPr sz="1100" spc="-5" dirty="0">
                <a:latin typeface="Tahoma"/>
                <a:cs typeface="Tahoma"/>
              </a:rPr>
              <a:t>gr/l  </a:t>
            </a:r>
            <a:r>
              <a:rPr sz="1100" dirty="0">
                <a:latin typeface="Tahoma"/>
                <a:cs typeface="Tahoma"/>
              </a:rPr>
              <a:t>ATS </a:t>
            </a:r>
            <a:r>
              <a:rPr sz="1100" spc="-5" dirty="0">
                <a:latin typeface="Tahoma"/>
                <a:cs typeface="Tahoma"/>
              </a:rPr>
              <a:t>= 3,9 </a:t>
            </a:r>
            <a:r>
              <a:rPr sz="1100" dirty="0">
                <a:latin typeface="Tahoma"/>
                <a:cs typeface="Tahoma"/>
              </a:rPr>
              <a:t>gr/l </a:t>
            </a:r>
            <a:r>
              <a:rPr sz="1100" spc="-5" dirty="0">
                <a:latin typeface="Tahoma"/>
                <a:cs typeface="Tahoma"/>
              </a:rPr>
              <a:t>azúcar = </a:t>
            </a:r>
            <a:r>
              <a:rPr sz="1100" dirty="0">
                <a:latin typeface="Tahoma"/>
                <a:cs typeface="Tahoma"/>
              </a:rPr>
              <a:t>220</a:t>
            </a:r>
            <a:r>
              <a:rPr sz="1100" spc="-40" dirty="0">
                <a:latin typeface="Tahoma"/>
                <a:cs typeface="Tahoma"/>
              </a:rPr>
              <a:t> </a:t>
            </a:r>
            <a:r>
              <a:rPr sz="1100" spc="-5" dirty="0">
                <a:latin typeface="Tahoma"/>
                <a:cs typeface="Tahoma"/>
              </a:rPr>
              <a:t>gr/l</a:t>
            </a:r>
            <a:endParaRPr sz="1100">
              <a:latin typeface="Tahoma"/>
              <a:cs typeface="Tahoma"/>
            </a:endParaRPr>
          </a:p>
        </p:txBody>
      </p:sp>
      <p:sp>
        <p:nvSpPr>
          <p:cNvPr id="10" name="object 10"/>
          <p:cNvSpPr txBox="1"/>
          <p:nvPr/>
        </p:nvSpPr>
        <p:spPr>
          <a:xfrm>
            <a:off x="1067824" y="5229341"/>
            <a:ext cx="5427345" cy="2074545"/>
          </a:xfrm>
          <a:prstGeom prst="rect">
            <a:avLst/>
          </a:prstGeom>
        </p:spPr>
        <p:txBody>
          <a:bodyPr vert="horz" wrap="square" lIns="0" tIns="0" rIns="0" bIns="0" rtlCol="0">
            <a:spAutoFit/>
          </a:bodyPr>
          <a:lstStyle/>
          <a:p>
            <a:pPr marL="12700" marR="5080" indent="450215" algn="just">
              <a:lnSpc>
                <a:spcPct val="100000"/>
              </a:lnSpc>
            </a:pPr>
            <a:r>
              <a:rPr sz="1100" spc="-5" dirty="0">
                <a:latin typeface="Tahoma"/>
                <a:cs typeface="Tahoma"/>
              </a:rPr>
              <a:t>Cuando la uva ha llegado casi a </a:t>
            </a:r>
            <a:r>
              <a:rPr sz="1100" dirty="0">
                <a:latin typeface="Tahoma"/>
                <a:cs typeface="Tahoma"/>
              </a:rPr>
              <a:t>la </a:t>
            </a:r>
            <a:r>
              <a:rPr sz="1100" spc="-5" dirty="0">
                <a:latin typeface="Tahoma"/>
                <a:cs typeface="Tahoma"/>
              </a:rPr>
              <a:t>madurez, se llevan a </a:t>
            </a:r>
            <a:r>
              <a:rPr sz="1100" dirty="0">
                <a:latin typeface="Tahoma"/>
                <a:cs typeface="Tahoma"/>
              </a:rPr>
              <a:t>cabo </a:t>
            </a:r>
            <a:r>
              <a:rPr sz="1100" spc="-5" dirty="0">
                <a:latin typeface="Tahoma"/>
                <a:cs typeface="Tahoma"/>
              </a:rPr>
              <a:t>los controles  semanales de azúcar y ácido, hasta </a:t>
            </a:r>
            <a:r>
              <a:rPr sz="1100" dirty="0">
                <a:latin typeface="Tahoma"/>
                <a:cs typeface="Tahoma"/>
              </a:rPr>
              <a:t>llegar </a:t>
            </a:r>
            <a:r>
              <a:rPr sz="1100" spc="-5" dirty="0">
                <a:latin typeface="Tahoma"/>
                <a:cs typeface="Tahoma"/>
              </a:rPr>
              <a:t>al momento de la </a:t>
            </a:r>
            <a:r>
              <a:rPr sz="1100" spc="135" dirty="0">
                <a:latin typeface="Tahoma"/>
                <a:cs typeface="Tahoma"/>
              </a:rPr>
              <a:t> </a:t>
            </a:r>
            <a:r>
              <a:rPr sz="1100" spc="-5" dirty="0">
                <a:latin typeface="Tahoma"/>
                <a:cs typeface="Tahoma"/>
              </a:rPr>
              <a:t>vendimia.</a:t>
            </a:r>
            <a:endParaRPr sz="1100">
              <a:latin typeface="Tahoma"/>
              <a:cs typeface="Tahoma"/>
            </a:endParaRPr>
          </a:p>
          <a:p>
            <a:pPr marL="12700" marR="5080" indent="450215" algn="just">
              <a:lnSpc>
                <a:spcPct val="100600"/>
              </a:lnSpc>
              <a:spcBef>
                <a:spcPts val="595"/>
              </a:spcBef>
            </a:pPr>
            <a:r>
              <a:rPr sz="1100" spc="-5" dirty="0">
                <a:latin typeface="Tahoma"/>
                <a:cs typeface="Tahoma"/>
              </a:rPr>
              <a:t>Cuando los granos </a:t>
            </a:r>
            <a:r>
              <a:rPr sz="1100" dirty="0">
                <a:latin typeface="Tahoma"/>
                <a:cs typeface="Tahoma"/>
              </a:rPr>
              <a:t>de </a:t>
            </a:r>
            <a:r>
              <a:rPr sz="1100" spc="-5" dirty="0">
                <a:latin typeface="Tahoma"/>
                <a:cs typeface="Tahoma"/>
              </a:rPr>
              <a:t>uva </a:t>
            </a:r>
            <a:r>
              <a:rPr sz="1100" spc="-10" dirty="0">
                <a:latin typeface="Tahoma"/>
                <a:cs typeface="Tahoma"/>
              </a:rPr>
              <a:t>están </a:t>
            </a:r>
            <a:r>
              <a:rPr sz="1100" spc="-5" dirty="0">
                <a:latin typeface="Tahoma"/>
                <a:cs typeface="Tahoma"/>
              </a:rPr>
              <a:t>maduros, la piel segrega una cera </a:t>
            </a:r>
            <a:r>
              <a:rPr sz="1100" dirty="0">
                <a:latin typeface="Tahoma"/>
                <a:cs typeface="Tahoma"/>
              </a:rPr>
              <a:t>llamada  </a:t>
            </a:r>
            <a:r>
              <a:rPr sz="1100" spc="-5" dirty="0">
                <a:latin typeface="Tahoma"/>
                <a:cs typeface="Tahoma"/>
              </a:rPr>
              <a:t>pruína. Es aquí donde </a:t>
            </a:r>
            <a:r>
              <a:rPr sz="1100" dirty="0">
                <a:latin typeface="Tahoma"/>
                <a:cs typeface="Tahoma"/>
              </a:rPr>
              <a:t>se </a:t>
            </a:r>
            <a:r>
              <a:rPr sz="1100" spc="-5" dirty="0">
                <a:latin typeface="Tahoma"/>
                <a:cs typeface="Tahoma"/>
              </a:rPr>
              <a:t>adhieren las </a:t>
            </a:r>
            <a:r>
              <a:rPr sz="1100" spc="-10" dirty="0">
                <a:latin typeface="Tahoma"/>
                <a:cs typeface="Tahoma"/>
              </a:rPr>
              <a:t>esporas </a:t>
            </a:r>
            <a:r>
              <a:rPr sz="1100" spc="-5" dirty="0">
                <a:latin typeface="Tahoma"/>
                <a:cs typeface="Tahoma"/>
              </a:rPr>
              <a:t>de las levaduras que se encuentran </a:t>
            </a:r>
            <a:r>
              <a:rPr sz="1100" spc="-10" dirty="0">
                <a:latin typeface="Tahoma"/>
                <a:cs typeface="Tahoma"/>
              </a:rPr>
              <a:t>en  suspensión </a:t>
            </a:r>
            <a:r>
              <a:rPr sz="1100" spc="-5" dirty="0">
                <a:latin typeface="Tahoma"/>
                <a:cs typeface="Tahoma"/>
              </a:rPr>
              <a:t>en el </a:t>
            </a:r>
            <a:r>
              <a:rPr sz="1100" dirty="0">
                <a:latin typeface="Tahoma"/>
                <a:cs typeface="Tahoma"/>
              </a:rPr>
              <a:t>aire </a:t>
            </a:r>
            <a:r>
              <a:rPr sz="1100" spc="-5" dirty="0">
                <a:latin typeface="Tahoma"/>
                <a:cs typeface="Tahoma"/>
              </a:rPr>
              <a:t>y que provienen de diferentes lugares. </a:t>
            </a:r>
            <a:r>
              <a:rPr sz="1100" dirty="0">
                <a:latin typeface="Tahoma"/>
                <a:cs typeface="Tahoma"/>
              </a:rPr>
              <a:t>Cuando </a:t>
            </a:r>
            <a:r>
              <a:rPr sz="1100" spc="-10" dirty="0">
                <a:latin typeface="Tahoma"/>
                <a:cs typeface="Tahoma"/>
              </a:rPr>
              <a:t>entran en  </a:t>
            </a:r>
            <a:r>
              <a:rPr sz="1100" spc="-5" dirty="0">
                <a:latin typeface="Tahoma"/>
                <a:cs typeface="Tahoma"/>
              </a:rPr>
              <a:t>contacto con el mosto, se hidratan y se inicia la</a:t>
            </a:r>
            <a:r>
              <a:rPr sz="1100" spc="135" dirty="0">
                <a:latin typeface="Tahoma"/>
                <a:cs typeface="Tahoma"/>
              </a:rPr>
              <a:t> </a:t>
            </a:r>
            <a:r>
              <a:rPr sz="1100" spc="-5" dirty="0">
                <a:latin typeface="Tahoma"/>
                <a:cs typeface="Tahoma"/>
              </a:rPr>
              <a:t>fermentación.</a:t>
            </a:r>
            <a:endParaRPr sz="1100">
              <a:latin typeface="Tahoma"/>
              <a:cs typeface="Tahoma"/>
            </a:endParaRPr>
          </a:p>
          <a:p>
            <a:pPr>
              <a:lnSpc>
                <a:spcPct val="100000"/>
              </a:lnSpc>
            </a:pPr>
            <a:endParaRPr sz="1100">
              <a:latin typeface="Times New Roman"/>
              <a:cs typeface="Times New Roman"/>
            </a:endParaRPr>
          </a:p>
          <a:p>
            <a:pPr>
              <a:lnSpc>
                <a:spcPct val="100000"/>
              </a:lnSpc>
              <a:spcBef>
                <a:spcPts val="5"/>
              </a:spcBef>
            </a:pPr>
            <a:endParaRPr sz="1100">
              <a:latin typeface="Times New Roman"/>
              <a:cs typeface="Times New Roman"/>
            </a:endParaRPr>
          </a:p>
          <a:p>
            <a:pPr marL="462915">
              <a:lnSpc>
                <a:spcPct val="100000"/>
              </a:lnSpc>
              <a:tabLst>
                <a:tab pos="715010" algn="l"/>
              </a:tabLst>
            </a:pPr>
            <a:r>
              <a:rPr sz="1100" spc="-5" dirty="0">
                <a:latin typeface="Tahoma"/>
                <a:cs typeface="Tahoma"/>
              </a:rPr>
              <a:t>B.	</a:t>
            </a:r>
            <a:r>
              <a:rPr sz="1100" u="sng" spc="-5" dirty="0">
                <a:latin typeface="Tahoma"/>
                <a:cs typeface="Tahoma"/>
              </a:rPr>
              <a:t>Estado</a:t>
            </a:r>
            <a:r>
              <a:rPr sz="1100" u="sng" spc="-45" dirty="0">
                <a:latin typeface="Tahoma"/>
                <a:cs typeface="Tahoma"/>
              </a:rPr>
              <a:t> </a:t>
            </a:r>
            <a:r>
              <a:rPr sz="1100" u="sng" spc="-5" dirty="0">
                <a:latin typeface="Tahoma"/>
                <a:cs typeface="Tahoma"/>
              </a:rPr>
              <a:t>sanitario</a:t>
            </a:r>
            <a:endParaRPr sz="1100">
              <a:latin typeface="Tahoma"/>
              <a:cs typeface="Tahoma"/>
            </a:endParaRPr>
          </a:p>
          <a:p>
            <a:pPr>
              <a:lnSpc>
                <a:spcPct val="100000"/>
              </a:lnSpc>
            </a:pPr>
            <a:endParaRPr sz="1100">
              <a:latin typeface="Times New Roman"/>
              <a:cs typeface="Times New Roman"/>
            </a:endParaRPr>
          </a:p>
          <a:p>
            <a:pPr>
              <a:lnSpc>
                <a:spcPct val="100000"/>
              </a:lnSpc>
            </a:pPr>
            <a:endParaRPr sz="1100">
              <a:latin typeface="Times New Roman"/>
              <a:cs typeface="Times New Roman"/>
            </a:endParaRPr>
          </a:p>
          <a:p>
            <a:pPr marL="462915">
              <a:lnSpc>
                <a:spcPct val="100000"/>
              </a:lnSpc>
            </a:pPr>
            <a:r>
              <a:rPr sz="1100" spc="-5" dirty="0">
                <a:latin typeface="Tahoma"/>
                <a:cs typeface="Tahoma"/>
              </a:rPr>
              <a:t>El viñedo </a:t>
            </a:r>
            <a:r>
              <a:rPr sz="1100" dirty="0">
                <a:latin typeface="Tahoma"/>
                <a:cs typeface="Tahoma"/>
              </a:rPr>
              <a:t>puede </a:t>
            </a:r>
            <a:r>
              <a:rPr sz="1100" spc="-5" dirty="0">
                <a:latin typeface="Tahoma"/>
                <a:cs typeface="Tahoma"/>
              </a:rPr>
              <a:t>ser atacado por hongos, principalmente en dos</a:t>
            </a:r>
            <a:r>
              <a:rPr sz="1100" spc="165" dirty="0">
                <a:latin typeface="Tahoma"/>
                <a:cs typeface="Tahoma"/>
              </a:rPr>
              <a:t> </a:t>
            </a:r>
            <a:r>
              <a:rPr sz="1100" spc="-5" dirty="0">
                <a:latin typeface="Tahoma"/>
                <a:cs typeface="Tahoma"/>
              </a:rPr>
              <a:t>niveles:</a:t>
            </a:r>
            <a:endParaRPr sz="1100">
              <a:latin typeface="Tahoma"/>
              <a:cs typeface="Tahoma"/>
            </a:endParaRPr>
          </a:p>
        </p:txBody>
      </p:sp>
      <p:sp>
        <p:nvSpPr>
          <p:cNvPr id="11" name="object 11"/>
          <p:cNvSpPr txBox="1"/>
          <p:nvPr/>
        </p:nvSpPr>
        <p:spPr>
          <a:xfrm>
            <a:off x="1967735" y="7372859"/>
            <a:ext cx="76200" cy="421005"/>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p:txBody>
      </p:sp>
      <p:sp>
        <p:nvSpPr>
          <p:cNvPr id="12" name="object 12"/>
          <p:cNvSpPr txBox="1"/>
          <p:nvPr/>
        </p:nvSpPr>
        <p:spPr>
          <a:xfrm>
            <a:off x="2416303" y="7295912"/>
            <a:ext cx="898525" cy="497840"/>
          </a:xfrm>
          <a:prstGeom prst="rect">
            <a:avLst/>
          </a:prstGeom>
        </p:spPr>
        <p:txBody>
          <a:bodyPr vert="horz" wrap="square" lIns="0" tIns="0" rIns="0" bIns="0" rtlCol="0">
            <a:spAutoFit/>
          </a:bodyPr>
          <a:lstStyle/>
          <a:p>
            <a:pPr marL="12700" marR="5080">
              <a:lnSpc>
                <a:spcPct val="145900"/>
              </a:lnSpc>
            </a:pPr>
            <a:r>
              <a:rPr sz="1100" spc="-5" dirty="0">
                <a:latin typeface="Tahoma"/>
                <a:cs typeface="Tahoma"/>
              </a:rPr>
              <a:t>En las hojas.  En los</a:t>
            </a:r>
            <a:r>
              <a:rPr sz="1100" spc="-55" dirty="0">
                <a:latin typeface="Tahoma"/>
                <a:cs typeface="Tahoma"/>
              </a:rPr>
              <a:t> </a:t>
            </a:r>
            <a:r>
              <a:rPr sz="1100" spc="-5" dirty="0">
                <a:latin typeface="Tahoma"/>
                <a:cs typeface="Tahoma"/>
              </a:rPr>
              <a:t>granos.</a:t>
            </a:r>
            <a:endParaRPr sz="1100">
              <a:latin typeface="Tahoma"/>
              <a:cs typeface="Tahoma"/>
            </a:endParaRPr>
          </a:p>
        </p:txBody>
      </p:sp>
      <p:sp>
        <p:nvSpPr>
          <p:cNvPr id="13" name="object 13"/>
          <p:cNvSpPr txBox="1"/>
          <p:nvPr/>
        </p:nvSpPr>
        <p:spPr>
          <a:xfrm>
            <a:off x="1067804" y="7861058"/>
            <a:ext cx="5427345" cy="1097280"/>
          </a:xfrm>
          <a:prstGeom prst="rect">
            <a:avLst/>
          </a:prstGeom>
        </p:spPr>
        <p:txBody>
          <a:bodyPr vert="horz" wrap="square" lIns="0" tIns="635" rIns="0" bIns="0" rtlCol="0">
            <a:spAutoFit/>
          </a:bodyPr>
          <a:lstStyle/>
          <a:p>
            <a:pPr marL="12700" indent="450215">
              <a:lnSpc>
                <a:spcPct val="100000"/>
              </a:lnSpc>
              <a:spcBef>
                <a:spcPts val="5"/>
              </a:spcBef>
            </a:pPr>
            <a:r>
              <a:rPr sz="1100" spc="-5" dirty="0">
                <a:latin typeface="Tahoma"/>
                <a:cs typeface="Tahoma"/>
              </a:rPr>
              <a:t>Tanto</a:t>
            </a:r>
            <a:r>
              <a:rPr sz="1100" spc="145" dirty="0">
                <a:latin typeface="Tahoma"/>
                <a:cs typeface="Tahoma"/>
              </a:rPr>
              <a:t> </a:t>
            </a:r>
            <a:r>
              <a:rPr sz="1100" spc="-5" dirty="0">
                <a:latin typeface="Tahoma"/>
                <a:cs typeface="Tahoma"/>
              </a:rPr>
              <a:t>en</a:t>
            </a:r>
            <a:r>
              <a:rPr sz="1100" spc="140" dirty="0">
                <a:latin typeface="Tahoma"/>
                <a:cs typeface="Tahoma"/>
              </a:rPr>
              <a:t> </a:t>
            </a:r>
            <a:r>
              <a:rPr sz="1100" dirty="0">
                <a:latin typeface="Tahoma"/>
                <a:cs typeface="Tahoma"/>
              </a:rPr>
              <a:t>un</a:t>
            </a:r>
            <a:r>
              <a:rPr sz="1100" spc="140" dirty="0">
                <a:latin typeface="Tahoma"/>
                <a:cs typeface="Tahoma"/>
              </a:rPr>
              <a:t> </a:t>
            </a:r>
            <a:r>
              <a:rPr sz="1100" spc="-5" dirty="0">
                <a:latin typeface="Tahoma"/>
                <a:cs typeface="Tahoma"/>
              </a:rPr>
              <a:t>nivel</a:t>
            </a:r>
            <a:r>
              <a:rPr sz="1100" spc="140" dirty="0">
                <a:latin typeface="Tahoma"/>
                <a:cs typeface="Tahoma"/>
              </a:rPr>
              <a:t> </a:t>
            </a:r>
            <a:r>
              <a:rPr sz="1100" spc="-5" dirty="0">
                <a:latin typeface="Tahoma"/>
                <a:cs typeface="Tahoma"/>
              </a:rPr>
              <a:t>como</a:t>
            </a:r>
            <a:r>
              <a:rPr sz="1100" spc="140" dirty="0">
                <a:latin typeface="Tahoma"/>
                <a:cs typeface="Tahoma"/>
              </a:rPr>
              <a:t> </a:t>
            </a:r>
            <a:r>
              <a:rPr sz="1100" spc="-5" dirty="0">
                <a:latin typeface="Tahoma"/>
                <a:cs typeface="Tahoma"/>
              </a:rPr>
              <a:t>en</a:t>
            </a:r>
            <a:r>
              <a:rPr sz="1100" spc="145" dirty="0">
                <a:latin typeface="Tahoma"/>
                <a:cs typeface="Tahoma"/>
              </a:rPr>
              <a:t> </a:t>
            </a:r>
            <a:r>
              <a:rPr sz="1100" spc="-5" dirty="0">
                <a:latin typeface="Tahoma"/>
                <a:cs typeface="Tahoma"/>
              </a:rPr>
              <a:t>otro,</a:t>
            </a:r>
            <a:r>
              <a:rPr sz="1100" spc="140" dirty="0">
                <a:latin typeface="Tahoma"/>
                <a:cs typeface="Tahoma"/>
              </a:rPr>
              <a:t> </a:t>
            </a:r>
            <a:r>
              <a:rPr sz="1100" dirty="0">
                <a:latin typeface="Tahoma"/>
                <a:cs typeface="Tahoma"/>
              </a:rPr>
              <a:t>la</a:t>
            </a:r>
            <a:r>
              <a:rPr sz="1100" spc="140" dirty="0">
                <a:latin typeface="Tahoma"/>
                <a:cs typeface="Tahoma"/>
              </a:rPr>
              <a:t> </a:t>
            </a:r>
            <a:r>
              <a:rPr sz="1100" spc="-5" dirty="0">
                <a:latin typeface="Tahoma"/>
                <a:cs typeface="Tahoma"/>
              </a:rPr>
              <a:t>calidad</a:t>
            </a:r>
            <a:r>
              <a:rPr sz="1100" spc="140" dirty="0">
                <a:latin typeface="Tahoma"/>
                <a:cs typeface="Tahoma"/>
              </a:rPr>
              <a:t> </a:t>
            </a:r>
            <a:r>
              <a:rPr sz="1100" spc="-5" dirty="0">
                <a:latin typeface="Tahoma"/>
                <a:cs typeface="Tahoma"/>
              </a:rPr>
              <a:t>se</a:t>
            </a:r>
            <a:r>
              <a:rPr sz="1100" spc="145" dirty="0">
                <a:latin typeface="Tahoma"/>
                <a:cs typeface="Tahoma"/>
              </a:rPr>
              <a:t> </a:t>
            </a:r>
            <a:r>
              <a:rPr sz="1100" spc="-5" dirty="0">
                <a:latin typeface="Tahoma"/>
                <a:cs typeface="Tahoma"/>
              </a:rPr>
              <a:t>ve</a:t>
            </a:r>
            <a:r>
              <a:rPr sz="1100" spc="140" dirty="0">
                <a:latin typeface="Tahoma"/>
                <a:cs typeface="Tahoma"/>
              </a:rPr>
              <a:t> </a:t>
            </a:r>
            <a:r>
              <a:rPr sz="1100" spc="-5" dirty="0">
                <a:latin typeface="Tahoma"/>
                <a:cs typeface="Tahoma"/>
              </a:rPr>
              <a:t>deteriorada.</a:t>
            </a:r>
            <a:r>
              <a:rPr sz="1100" spc="140" dirty="0">
                <a:latin typeface="Tahoma"/>
                <a:cs typeface="Tahoma"/>
              </a:rPr>
              <a:t> </a:t>
            </a:r>
            <a:r>
              <a:rPr sz="1100" spc="-5" dirty="0">
                <a:latin typeface="Tahoma"/>
                <a:cs typeface="Tahoma"/>
              </a:rPr>
              <a:t>Si</a:t>
            </a:r>
            <a:r>
              <a:rPr sz="1100" spc="140" dirty="0">
                <a:latin typeface="Tahoma"/>
                <a:cs typeface="Tahoma"/>
              </a:rPr>
              <a:t> </a:t>
            </a:r>
            <a:r>
              <a:rPr sz="1100" spc="-5" dirty="0">
                <a:latin typeface="Tahoma"/>
                <a:cs typeface="Tahoma"/>
              </a:rPr>
              <a:t>las</a:t>
            </a:r>
            <a:r>
              <a:rPr sz="1100" spc="150" dirty="0">
                <a:latin typeface="Tahoma"/>
                <a:cs typeface="Tahoma"/>
              </a:rPr>
              <a:t> </a:t>
            </a:r>
            <a:r>
              <a:rPr sz="1100" spc="-5" dirty="0">
                <a:latin typeface="Tahoma"/>
                <a:cs typeface="Tahoma"/>
              </a:rPr>
              <a:t>hojas</a:t>
            </a:r>
            <a:r>
              <a:rPr sz="1100" spc="140" dirty="0">
                <a:latin typeface="Tahoma"/>
                <a:cs typeface="Tahoma"/>
              </a:rPr>
              <a:t> </a:t>
            </a:r>
            <a:r>
              <a:rPr sz="1100" spc="-5" dirty="0">
                <a:latin typeface="Tahoma"/>
                <a:cs typeface="Tahoma"/>
              </a:rPr>
              <a:t>se</a:t>
            </a:r>
            <a:endParaRPr sz="1100">
              <a:latin typeface="Tahoma"/>
              <a:cs typeface="Tahoma"/>
            </a:endParaRPr>
          </a:p>
          <a:p>
            <a:pPr marL="12700" marR="5080" algn="just">
              <a:lnSpc>
                <a:spcPct val="100000"/>
              </a:lnSpc>
              <a:spcBef>
                <a:spcPts val="10"/>
              </a:spcBef>
            </a:pPr>
            <a:r>
              <a:rPr sz="1100" spc="-5" dirty="0">
                <a:latin typeface="Tahoma"/>
                <a:cs typeface="Tahoma"/>
              </a:rPr>
              <a:t>destruyen, aunque sea parcialmente, se destruye la clorofila (pigmento verde) y al ser  ésta la molécula clave para la síntesis de azúcares, ácidos y </a:t>
            </a:r>
            <a:r>
              <a:rPr sz="1100" spc="-10" dirty="0">
                <a:latin typeface="Tahoma"/>
                <a:cs typeface="Tahoma"/>
              </a:rPr>
              <a:t>demás </a:t>
            </a:r>
            <a:r>
              <a:rPr sz="1100" spc="-5" dirty="0">
                <a:latin typeface="Tahoma"/>
                <a:cs typeface="Tahoma"/>
              </a:rPr>
              <a:t>productos, </a:t>
            </a:r>
            <a:r>
              <a:rPr sz="1100" spc="-10" dirty="0">
                <a:latin typeface="Tahoma"/>
                <a:cs typeface="Tahoma"/>
              </a:rPr>
              <a:t>se  </a:t>
            </a:r>
            <a:r>
              <a:rPr sz="1100" spc="-5" dirty="0">
                <a:latin typeface="Tahoma"/>
                <a:cs typeface="Tahoma"/>
              </a:rPr>
              <a:t>apreciará </a:t>
            </a:r>
            <a:r>
              <a:rPr sz="1100" dirty="0">
                <a:latin typeface="Tahoma"/>
                <a:cs typeface="Tahoma"/>
              </a:rPr>
              <a:t>una </a:t>
            </a:r>
            <a:r>
              <a:rPr sz="1100" spc="-5" dirty="0">
                <a:latin typeface="Tahoma"/>
                <a:cs typeface="Tahoma"/>
              </a:rPr>
              <a:t>disminución de todos estos</a:t>
            </a:r>
            <a:r>
              <a:rPr sz="1100" spc="90" dirty="0">
                <a:latin typeface="Tahoma"/>
                <a:cs typeface="Tahoma"/>
              </a:rPr>
              <a:t> </a:t>
            </a:r>
            <a:r>
              <a:rPr sz="1100" spc="-5" dirty="0">
                <a:latin typeface="Tahoma"/>
                <a:cs typeface="Tahoma"/>
              </a:rPr>
              <a:t>componentes.</a:t>
            </a:r>
            <a:endParaRPr sz="1100">
              <a:latin typeface="Tahoma"/>
              <a:cs typeface="Tahoma"/>
            </a:endParaRPr>
          </a:p>
          <a:p>
            <a:pPr marL="12700" marR="6350" indent="450215">
              <a:lnSpc>
                <a:spcPct val="100899"/>
              </a:lnSpc>
              <a:spcBef>
                <a:spcPts val="595"/>
              </a:spcBef>
            </a:pPr>
            <a:r>
              <a:rPr sz="1100" spc="-5" dirty="0">
                <a:latin typeface="Tahoma"/>
                <a:cs typeface="Tahoma"/>
              </a:rPr>
              <a:t>Si el ataque es a los granos de </a:t>
            </a:r>
            <a:r>
              <a:rPr sz="1100" dirty="0">
                <a:latin typeface="Tahoma"/>
                <a:cs typeface="Tahoma"/>
              </a:rPr>
              <a:t>uva, </a:t>
            </a:r>
            <a:r>
              <a:rPr sz="1100" spc="-5" dirty="0">
                <a:latin typeface="Tahoma"/>
                <a:cs typeface="Tahoma"/>
              </a:rPr>
              <a:t>se deterioran todos sus componentes. Los  tipos de enfermedades más importantes y les que combatimos por sistema</a:t>
            </a:r>
            <a:r>
              <a:rPr sz="1100" spc="150" dirty="0">
                <a:latin typeface="Tahoma"/>
                <a:cs typeface="Tahoma"/>
              </a:rPr>
              <a:t> </a:t>
            </a:r>
            <a:r>
              <a:rPr sz="1100" spc="-5" dirty="0">
                <a:latin typeface="Tahoma"/>
                <a:cs typeface="Tahoma"/>
              </a:rPr>
              <a:t>son:</a:t>
            </a:r>
            <a:endParaRPr sz="1100">
              <a:latin typeface="Tahoma"/>
              <a:cs typeface="Tahoma"/>
            </a:endParaRPr>
          </a:p>
        </p:txBody>
      </p:sp>
      <p:sp>
        <p:nvSpPr>
          <p:cNvPr id="14" name="object 14"/>
          <p:cNvSpPr txBox="1"/>
          <p:nvPr/>
        </p:nvSpPr>
        <p:spPr>
          <a:xfrm>
            <a:off x="1967733" y="9026414"/>
            <a:ext cx="76200" cy="421005"/>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p:txBody>
      </p:sp>
      <p:sp>
        <p:nvSpPr>
          <p:cNvPr id="15" name="object 15"/>
          <p:cNvSpPr txBox="1"/>
          <p:nvPr/>
        </p:nvSpPr>
        <p:spPr>
          <a:xfrm>
            <a:off x="2416245" y="8949466"/>
            <a:ext cx="2086610" cy="497840"/>
          </a:xfrm>
          <a:prstGeom prst="rect">
            <a:avLst/>
          </a:prstGeom>
        </p:spPr>
        <p:txBody>
          <a:bodyPr vert="horz" wrap="square" lIns="0" tIns="0" rIns="0" bIns="0" rtlCol="0">
            <a:spAutoFit/>
          </a:bodyPr>
          <a:lstStyle/>
          <a:p>
            <a:pPr marL="12700" marR="5080" indent="-635">
              <a:lnSpc>
                <a:spcPct val="145900"/>
              </a:lnSpc>
            </a:pPr>
            <a:r>
              <a:rPr sz="1100" spc="-5" dirty="0">
                <a:latin typeface="Tahoma"/>
                <a:cs typeface="Tahoma"/>
              </a:rPr>
              <a:t>El mildiu (a principios del verano)  El oidio (en pleno</a:t>
            </a:r>
            <a:r>
              <a:rPr sz="1100" spc="5" dirty="0">
                <a:latin typeface="Tahoma"/>
                <a:cs typeface="Tahoma"/>
              </a:rPr>
              <a:t> </a:t>
            </a:r>
            <a:r>
              <a:rPr sz="1100" spc="-5" dirty="0">
                <a:latin typeface="Tahoma"/>
                <a:cs typeface="Tahoma"/>
              </a:rPr>
              <a:t>verano)</a:t>
            </a:r>
            <a:endParaRPr sz="1100">
              <a:latin typeface="Tahoma"/>
              <a:cs typeface="Tahom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object 18"/>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4</a:t>
            </a:fld>
            <a:endParaRPr spc="-5" dirty="0"/>
          </a:p>
        </p:txBody>
      </p:sp>
      <p:sp>
        <p:nvSpPr>
          <p:cNvPr id="2" name="object 2"/>
          <p:cNvSpPr txBox="1"/>
          <p:nvPr/>
        </p:nvSpPr>
        <p:spPr>
          <a:xfrm>
            <a:off x="1967738" y="1080258"/>
            <a:ext cx="76200"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p:txBody>
      </p:sp>
      <p:sp>
        <p:nvSpPr>
          <p:cNvPr id="3" name="object 3"/>
          <p:cNvSpPr txBox="1"/>
          <p:nvPr/>
        </p:nvSpPr>
        <p:spPr>
          <a:xfrm>
            <a:off x="2416152" y="1080258"/>
            <a:ext cx="2394585"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La podredumbre </a:t>
            </a:r>
            <a:r>
              <a:rPr sz="1100" dirty="0">
                <a:latin typeface="Tahoma"/>
                <a:cs typeface="Tahoma"/>
              </a:rPr>
              <a:t>(a </a:t>
            </a:r>
            <a:r>
              <a:rPr sz="1100" spc="-5" dirty="0">
                <a:latin typeface="Tahoma"/>
                <a:cs typeface="Tahoma"/>
              </a:rPr>
              <a:t>finales del</a:t>
            </a:r>
            <a:r>
              <a:rPr sz="1100" spc="-10" dirty="0">
                <a:latin typeface="Tahoma"/>
                <a:cs typeface="Tahoma"/>
              </a:rPr>
              <a:t> </a:t>
            </a:r>
            <a:r>
              <a:rPr sz="1100" spc="-5" dirty="0">
                <a:latin typeface="Tahoma"/>
                <a:cs typeface="Tahoma"/>
              </a:rPr>
              <a:t>verano)</a:t>
            </a:r>
            <a:endParaRPr sz="1100">
              <a:latin typeface="Tahoma"/>
              <a:cs typeface="Tahoma"/>
            </a:endParaRPr>
          </a:p>
        </p:txBody>
      </p:sp>
      <p:sp>
        <p:nvSpPr>
          <p:cNvPr id="4" name="object 4"/>
          <p:cNvSpPr txBox="1"/>
          <p:nvPr/>
        </p:nvSpPr>
        <p:spPr>
          <a:xfrm>
            <a:off x="1518164" y="1569463"/>
            <a:ext cx="2982595"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Para la recolección de la uva, hay dos</a:t>
            </a:r>
            <a:r>
              <a:rPr sz="1100" spc="65" dirty="0">
                <a:latin typeface="Tahoma"/>
                <a:cs typeface="Tahoma"/>
              </a:rPr>
              <a:t> </a:t>
            </a:r>
            <a:r>
              <a:rPr sz="1100" spc="-5" dirty="0">
                <a:latin typeface="Tahoma"/>
                <a:cs typeface="Tahoma"/>
              </a:rPr>
              <a:t>opciones:</a:t>
            </a:r>
            <a:endParaRPr sz="1100">
              <a:latin typeface="Tahoma"/>
              <a:cs typeface="Tahoma"/>
            </a:endParaRPr>
          </a:p>
        </p:txBody>
      </p:sp>
      <p:sp>
        <p:nvSpPr>
          <p:cNvPr id="5" name="object 5"/>
          <p:cNvSpPr txBox="1"/>
          <p:nvPr/>
        </p:nvSpPr>
        <p:spPr>
          <a:xfrm>
            <a:off x="1967752" y="1814066"/>
            <a:ext cx="76200" cy="421640"/>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10"/>
              </a:spcBef>
            </a:pPr>
            <a:r>
              <a:rPr sz="1100" spc="-5" dirty="0">
                <a:latin typeface="Tahoma"/>
                <a:cs typeface="Tahoma"/>
              </a:rPr>
              <a:t>-</a:t>
            </a:r>
            <a:endParaRPr sz="1100">
              <a:latin typeface="Tahoma"/>
              <a:cs typeface="Tahoma"/>
            </a:endParaRPr>
          </a:p>
        </p:txBody>
      </p:sp>
      <p:sp>
        <p:nvSpPr>
          <p:cNvPr id="6" name="object 6"/>
          <p:cNvSpPr txBox="1"/>
          <p:nvPr/>
        </p:nvSpPr>
        <p:spPr>
          <a:xfrm>
            <a:off x="2416335" y="1814066"/>
            <a:ext cx="1708785" cy="421640"/>
          </a:xfrm>
          <a:prstGeom prst="rect">
            <a:avLst/>
          </a:prstGeom>
        </p:spPr>
        <p:txBody>
          <a:bodyPr vert="horz" wrap="square" lIns="0" tIns="0" rIns="0" bIns="0" rtlCol="0">
            <a:spAutoFit/>
          </a:bodyPr>
          <a:lstStyle/>
          <a:p>
            <a:pPr marL="12700">
              <a:lnSpc>
                <a:spcPct val="100000"/>
              </a:lnSpc>
            </a:pPr>
            <a:r>
              <a:rPr sz="1100" spc="-5" dirty="0">
                <a:latin typeface="Tahoma"/>
                <a:cs typeface="Tahoma"/>
              </a:rPr>
              <a:t>A</a:t>
            </a:r>
            <a:r>
              <a:rPr sz="1100" spc="-85" dirty="0">
                <a:latin typeface="Tahoma"/>
                <a:cs typeface="Tahoma"/>
              </a:rPr>
              <a:t> </a:t>
            </a:r>
            <a:r>
              <a:rPr sz="1100" spc="-5" dirty="0">
                <a:latin typeface="Tahoma"/>
                <a:cs typeface="Tahoma"/>
              </a:rPr>
              <a:t>mano</a:t>
            </a:r>
            <a:endParaRPr sz="1100">
              <a:latin typeface="Tahoma"/>
              <a:cs typeface="Tahoma"/>
            </a:endParaRPr>
          </a:p>
          <a:p>
            <a:pPr marL="12700">
              <a:lnSpc>
                <a:spcPct val="100000"/>
              </a:lnSpc>
              <a:spcBef>
                <a:spcPts val="610"/>
              </a:spcBef>
            </a:pPr>
            <a:r>
              <a:rPr sz="1100" spc="-5" dirty="0">
                <a:latin typeface="Tahoma"/>
                <a:cs typeface="Tahoma"/>
              </a:rPr>
              <a:t>Con máquina</a:t>
            </a:r>
            <a:r>
              <a:rPr sz="1100" spc="-15" dirty="0">
                <a:latin typeface="Tahoma"/>
                <a:cs typeface="Tahoma"/>
              </a:rPr>
              <a:t> </a:t>
            </a:r>
            <a:r>
              <a:rPr sz="1100" spc="-5" dirty="0">
                <a:latin typeface="Tahoma"/>
                <a:cs typeface="Tahoma"/>
              </a:rPr>
              <a:t>vendimiadora</a:t>
            </a:r>
            <a:endParaRPr sz="1100">
              <a:latin typeface="Tahoma"/>
              <a:cs typeface="Tahoma"/>
            </a:endParaRPr>
          </a:p>
        </p:txBody>
      </p:sp>
      <p:sp>
        <p:nvSpPr>
          <p:cNvPr id="7" name="object 7"/>
          <p:cNvSpPr txBox="1"/>
          <p:nvPr/>
        </p:nvSpPr>
        <p:spPr>
          <a:xfrm>
            <a:off x="1067835" y="2304038"/>
            <a:ext cx="5428615" cy="2597150"/>
          </a:xfrm>
          <a:prstGeom prst="rect">
            <a:avLst/>
          </a:prstGeom>
        </p:spPr>
        <p:txBody>
          <a:bodyPr vert="horz" wrap="square" lIns="0" tIns="0" rIns="0" bIns="0" rtlCol="0">
            <a:spAutoFit/>
          </a:bodyPr>
          <a:lstStyle/>
          <a:p>
            <a:pPr marL="12700" marR="6350" indent="450215" algn="just">
              <a:lnSpc>
                <a:spcPct val="100000"/>
              </a:lnSpc>
            </a:pPr>
            <a:r>
              <a:rPr sz="1100" spc="-5" dirty="0">
                <a:latin typeface="Tahoma"/>
                <a:cs typeface="Tahoma"/>
              </a:rPr>
              <a:t>Para las dos </a:t>
            </a:r>
            <a:r>
              <a:rPr sz="1100" dirty="0">
                <a:latin typeface="Tahoma"/>
                <a:cs typeface="Tahoma"/>
              </a:rPr>
              <a:t>alternativas, hay </a:t>
            </a:r>
            <a:r>
              <a:rPr sz="1100" spc="-5" dirty="0">
                <a:latin typeface="Tahoma"/>
                <a:cs typeface="Tahoma"/>
              </a:rPr>
              <a:t>muchas </a:t>
            </a:r>
            <a:r>
              <a:rPr sz="1100" spc="-10" dirty="0">
                <a:latin typeface="Tahoma"/>
                <a:cs typeface="Tahoma"/>
              </a:rPr>
              <a:t>versiones </a:t>
            </a:r>
            <a:r>
              <a:rPr sz="1100" spc="-5" dirty="0">
                <a:latin typeface="Tahoma"/>
                <a:cs typeface="Tahoma"/>
              </a:rPr>
              <a:t>escritas, </a:t>
            </a:r>
            <a:r>
              <a:rPr sz="1100" dirty="0">
                <a:latin typeface="Tahoma"/>
                <a:cs typeface="Tahoma"/>
              </a:rPr>
              <a:t>pero </a:t>
            </a:r>
            <a:r>
              <a:rPr sz="1100" spc="-5" dirty="0">
                <a:latin typeface="Tahoma"/>
                <a:cs typeface="Tahoma"/>
              </a:rPr>
              <a:t>debemos que </a:t>
            </a:r>
            <a:r>
              <a:rPr sz="1100" dirty="0">
                <a:latin typeface="Tahoma"/>
                <a:cs typeface="Tahoma"/>
              </a:rPr>
              <a:t>se  </a:t>
            </a:r>
            <a:r>
              <a:rPr sz="1100" spc="-5" dirty="0">
                <a:latin typeface="Tahoma"/>
                <a:cs typeface="Tahoma"/>
              </a:rPr>
              <a:t>deben considerar  dos conceptos</a:t>
            </a:r>
            <a:r>
              <a:rPr sz="1100" spc="55" dirty="0">
                <a:latin typeface="Tahoma"/>
                <a:cs typeface="Tahoma"/>
              </a:rPr>
              <a:t> </a:t>
            </a:r>
            <a:r>
              <a:rPr sz="1100" spc="-5" dirty="0">
                <a:latin typeface="Tahoma"/>
                <a:cs typeface="Tahoma"/>
              </a:rPr>
              <a:t>básicos:</a:t>
            </a:r>
            <a:endParaRPr sz="1100">
              <a:latin typeface="Tahoma"/>
              <a:cs typeface="Tahoma"/>
            </a:endParaRPr>
          </a:p>
          <a:p>
            <a:pPr marL="12700" marR="6350" indent="450215" algn="just">
              <a:lnSpc>
                <a:spcPct val="100499"/>
              </a:lnSpc>
              <a:spcBef>
                <a:spcPts val="605"/>
              </a:spcBef>
            </a:pPr>
            <a:r>
              <a:rPr sz="1100" spc="-5" dirty="0">
                <a:latin typeface="Tahoma"/>
                <a:cs typeface="Tahoma"/>
              </a:rPr>
              <a:t>La </a:t>
            </a:r>
            <a:r>
              <a:rPr sz="1100" spc="-10" dirty="0">
                <a:latin typeface="Tahoma"/>
                <a:cs typeface="Tahoma"/>
              </a:rPr>
              <a:t>máquina </a:t>
            </a:r>
            <a:r>
              <a:rPr sz="1100" spc="-5" dirty="0">
                <a:latin typeface="Tahoma"/>
                <a:cs typeface="Tahoma"/>
              </a:rPr>
              <a:t>es una buena herramienta para hacer </a:t>
            </a:r>
            <a:r>
              <a:rPr sz="1100" dirty="0">
                <a:latin typeface="Tahoma"/>
                <a:cs typeface="Tahoma"/>
              </a:rPr>
              <a:t>un </a:t>
            </a:r>
            <a:r>
              <a:rPr sz="1100" spc="-5" dirty="0">
                <a:latin typeface="Tahoma"/>
                <a:cs typeface="Tahoma"/>
              </a:rPr>
              <a:t>trabajo bien hecho: </a:t>
            </a:r>
            <a:r>
              <a:rPr sz="1100" spc="-10" dirty="0">
                <a:latin typeface="Tahoma"/>
                <a:cs typeface="Tahoma"/>
              </a:rPr>
              <a:t>se  </a:t>
            </a:r>
            <a:r>
              <a:rPr sz="1100" spc="-5" dirty="0">
                <a:latin typeface="Tahoma"/>
                <a:cs typeface="Tahoma"/>
              </a:rPr>
              <a:t>pueden vendimiar las parcelas en el momento oportuno, disminuye los </a:t>
            </a:r>
            <a:r>
              <a:rPr sz="1100" spc="-10" dirty="0">
                <a:latin typeface="Tahoma"/>
                <a:cs typeface="Tahoma"/>
              </a:rPr>
              <a:t>costes </a:t>
            </a:r>
            <a:r>
              <a:rPr sz="1100" dirty="0">
                <a:latin typeface="Tahoma"/>
                <a:cs typeface="Tahoma"/>
              </a:rPr>
              <a:t>de  </a:t>
            </a:r>
            <a:r>
              <a:rPr sz="1100" spc="-5" dirty="0">
                <a:latin typeface="Tahoma"/>
                <a:cs typeface="Tahoma"/>
              </a:rPr>
              <a:t>producción y evita problemas </a:t>
            </a:r>
            <a:r>
              <a:rPr sz="1100" dirty="0">
                <a:latin typeface="Tahoma"/>
                <a:cs typeface="Tahoma"/>
              </a:rPr>
              <a:t>de </a:t>
            </a:r>
            <a:r>
              <a:rPr sz="1100" spc="-5" dirty="0">
                <a:latin typeface="Tahoma"/>
                <a:cs typeface="Tahoma"/>
              </a:rPr>
              <a:t>masificación </a:t>
            </a:r>
            <a:r>
              <a:rPr sz="1100" dirty="0">
                <a:latin typeface="Tahoma"/>
                <a:cs typeface="Tahoma"/>
              </a:rPr>
              <a:t>de </a:t>
            </a:r>
            <a:r>
              <a:rPr sz="1100" spc="-5" dirty="0">
                <a:latin typeface="Tahoma"/>
                <a:cs typeface="Tahoma"/>
              </a:rPr>
              <a:t>mano </a:t>
            </a:r>
            <a:r>
              <a:rPr sz="1100" dirty="0">
                <a:latin typeface="Tahoma"/>
                <a:cs typeface="Tahoma"/>
              </a:rPr>
              <a:t>de </a:t>
            </a:r>
            <a:r>
              <a:rPr sz="1100" spc="-5" dirty="0">
                <a:latin typeface="Tahoma"/>
                <a:cs typeface="Tahoma"/>
              </a:rPr>
              <a:t>obra en momentos punta.  Pero para la elaboración de grandes vinos con altos contenidos, la uva debe ser </a:t>
            </a:r>
            <a:r>
              <a:rPr sz="1100" spc="-10" dirty="0">
                <a:latin typeface="Tahoma"/>
                <a:cs typeface="Tahoma"/>
              </a:rPr>
              <a:t>toda  </a:t>
            </a:r>
            <a:r>
              <a:rPr sz="1100" spc="-5" dirty="0">
                <a:latin typeface="Tahoma"/>
                <a:cs typeface="Tahoma"/>
              </a:rPr>
              <a:t>de primera calidad, y esto exige </a:t>
            </a:r>
            <a:r>
              <a:rPr sz="1100" dirty="0">
                <a:latin typeface="Tahoma"/>
                <a:cs typeface="Tahoma"/>
              </a:rPr>
              <a:t>una </a:t>
            </a:r>
            <a:r>
              <a:rPr sz="1100" spc="-5" dirty="0">
                <a:latin typeface="Tahoma"/>
                <a:cs typeface="Tahoma"/>
              </a:rPr>
              <a:t>selección estricta, es </a:t>
            </a:r>
            <a:r>
              <a:rPr sz="1100" spc="-10" dirty="0">
                <a:latin typeface="Tahoma"/>
                <a:cs typeface="Tahoma"/>
              </a:rPr>
              <a:t>imposible pues, </a:t>
            </a:r>
            <a:r>
              <a:rPr sz="1100" spc="-5" dirty="0">
                <a:latin typeface="Tahoma"/>
                <a:cs typeface="Tahoma"/>
              </a:rPr>
              <a:t>hacer </a:t>
            </a:r>
            <a:r>
              <a:rPr sz="1100" spc="-10" dirty="0">
                <a:latin typeface="Tahoma"/>
                <a:cs typeface="Tahoma"/>
              </a:rPr>
              <a:t>la  </a:t>
            </a:r>
            <a:r>
              <a:rPr sz="1100" spc="-5" dirty="0">
                <a:latin typeface="Tahoma"/>
                <a:cs typeface="Tahoma"/>
              </a:rPr>
              <a:t>recolección con la máquina, ya que ésta coge toda la uva sin selección</a:t>
            </a:r>
            <a:r>
              <a:rPr sz="1100" spc="125" dirty="0">
                <a:latin typeface="Tahoma"/>
                <a:cs typeface="Tahoma"/>
              </a:rPr>
              <a:t> </a:t>
            </a:r>
            <a:r>
              <a:rPr sz="1100" spc="-5" dirty="0">
                <a:latin typeface="Tahoma"/>
                <a:cs typeface="Tahoma"/>
              </a:rPr>
              <a:t>alguna.</a:t>
            </a:r>
            <a:endParaRPr sz="1100">
              <a:latin typeface="Tahoma"/>
              <a:cs typeface="Tahoma"/>
            </a:endParaRPr>
          </a:p>
          <a:p>
            <a:pPr marL="12700" marR="5080" indent="450215" algn="just">
              <a:lnSpc>
                <a:spcPct val="100699"/>
              </a:lnSpc>
              <a:spcBef>
                <a:spcPts val="595"/>
              </a:spcBef>
            </a:pPr>
            <a:r>
              <a:rPr sz="1100" spc="-5" dirty="0">
                <a:latin typeface="Tahoma"/>
                <a:cs typeface="Tahoma"/>
              </a:rPr>
              <a:t>Debemos tener en cuenta </a:t>
            </a:r>
            <a:r>
              <a:rPr sz="1100" dirty="0">
                <a:latin typeface="Tahoma"/>
                <a:cs typeface="Tahoma"/>
              </a:rPr>
              <a:t>que </a:t>
            </a:r>
            <a:r>
              <a:rPr sz="1100" spc="-5" dirty="0">
                <a:latin typeface="Tahoma"/>
                <a:cs typeface="Tahoma"/>
              </a:rPr>
              <a:t>no todas las cepas </a:t>
            </a:r>
            <a:r>
              <a:rPr sz="1100" dirty="0">
                <a:latin typeface="Tahoma"/>
                <a:cs typeface="Tahoma"/>
              </a:rPr>
              <a:t>dan </a:t>
            </a:r>
            <a:r>
              <a:rPr sz="1100" spc="-5" dirty="0">
                <a:latin typeface="Tahoma"/>
                <a:cs typeface="Tahoma"/>
              </a:rPr>
              <a:t>siempre producto de  primera calidad. </a:t>
            </a:r>
            <a:r>
              <a:rPr sz="1100" dirty="0">
                <a:latin typeface="Tahoma"/>
                <a:cs typeface="Tahoma"/>
              </a:rPr>
              <a:t>Se </a:t>
            </a:r>
            <a:r>
              <a:rPr sz="1100" spc="-5" dirty="0">
                <a:latin typeface="Tahoma"/>
                <a:cs typeface="Tahoma"/>
              </a:rPr>
              <a:t>aprecian diferencias muy significativas en la degustación de cada  cepa.</a:t>
            </a:r>
            <a:endParaRPr sz="1100">
              <a:latin typeface="Tahoma"/>
              <a:cs typeface="Tahoma"/>
            </a:endParaRPr>
          </a:p>
          <a:p>
            <a:pPr marL="12700" marR="5715" indent="450215" algn="just">
              <a:lnSpc>
                <a:spcPct val="100699"/>
              </a:lnSpc>
              <a:spcBef>
                <a:spcPts val="595"/>
              </a:spcBef>
            </a:pPr>
            <a:r>
              <a:rPr sz="1100" spc="-5" dirty="0">
                <a:latin typeface="Tahoma"/>
                <a:cs typeface="Tahoma"/>
              </a:rPr>
              <a:t>Para que el transporte sea efectivo debe transcurrir el mínimo tiempo </a:t>
            </a:r>
            <a:r>
              <a:rPr sz="1100" spc="-10" dirty="0">
                <a:latin typeface="Tahoma"/>
                <a:cs typeface="Tahoma"/>
              </a:rPr>
              <a:t>posible  </a:t>
            </a:r>
            <a:r>
              <a:rPr sz="1100" spc="-5" dirty="0">
                <a:latin typeface="Tahoma"/>
                <a:cs typeface="Tahoma"/>
              </a:rPr>
              <a:t>entre el cortar la uva y la descarga en la bodega. También está </a:t>
            </a:r>
            <a:r>
              <a:rPr sz="1100" spc="-10" dirty="0">
                <a:latin typeface="Tahoma"/>
                <a:cs typeface="Tahoma"/>
              </a:rPr>
              <a:t>sujeto </a:t>
            </a:r>
            <a:r>
              <a:rPr sz="1100" spc="-5" dirty="0">
                <a:latin typeface="Tahoma"/>
                <a:cs typeface="Tahoma"/>
              </a:rPr>
              <a:t>al tipo </a:t>
            </a:r>
            <a:r>
              <a:rPr sz="1100" dirty="0">
                <a:latin typeface="Tahoma"/>
                <a:cs typeface="Tahoma"/>
              </a:rPr>
              <a:t>de  </a:t>
            </a:r>
            <a:r>
              <a:rPr sz="1100" spc="-5" dirty="0">
                <a:latin typeface="Tahoma"/>
                <a:cs typeface="Tahoma"/>
              </a:rPr>
              <a:t>vendimia</a:t>
            </a:r>
            <a:r>
              <a:rPr sz="1100" spc="-30" dirty="0">
                <a:latin typeface="Tahoma"/>
                <a:cs typeface="Tahoma"/>
              </a:rPr>
              <a:t> </a:t>
            </a:r>
            <a:r>
              <a:rPr sz="1100" spc="-5" dirty="0">
                <a:latin typeface="Tahoma"/>
                <a:cs typeface="Tahoma"/>
              </a:rPr>
              <a:t>realizado:</a:t>
            </a:r>
            <a:endParaRPr sz="1100">
              <a:latin typeface="Tahoma"/>
              <a:cs typeface="Tahoma"/>
            </a:endParaRPr>
          </a:p>
        </p:txBody>
      </p:sp>
      <p:sp>
        <p:nvSpPr>
          <p:cNvPr id="8" name="object 8"/>
          <p:cNvSpPr txBox="1"/>
          <p:nvPr/>
        </p:nvSpPr>
        <p:spPr>
          <a:xfrm>
            <a:off x="1518177" y="5214125"/>
            <a:ext cx="152400"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a)</a:t>
            </a:r>
            <a:endParaRPr sz="1100">
              <a:latin typeface="Tahoma"/>
              <a:cs typeface="Tahoma"/>
            </a:endParaRPr>
          </a:p>
        </p:txBody>
      </p:sp>
      <p:sp>
        <p:nvSpPr>
          <p:cNvPr id="9" name="object 9"/>
          <p:cNvSpPr txBox="1"/>
          <p:nvPr/>
        </p:nvSpPr>
        <p:spPr>
          <a:xfrm>
            <a:off x="1967389" y="5214125"/>
            <a:ext cx="2242820"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vendimia manual = racimos</a:t>
            </a:r>
            <a:r>
              <a:rPr sz="1100" spc="20" dirty="0">
                <a:latin typeface="Tahoma"/>
                <a:cs typeface="Tahoma"/>
              </a:rPr>
              <a:t> </a:t>
            </a:r>
            <a:r>
              <a:rPr sz="1100" spc="-5" dirty="0">
                <a:latin typeface="Tahoma"/>
                <a:cs typeface="Tahoma"/>
              </a:rPr>
              <a:t>enteros</a:t>
            </a:r>
            <a:endParaRPr sz="1100">
              <a:latin typeface="Tahoma"/>
              <a:cs typeface="Tahoma"/>
            </a:endParaRPr>
          </a:p>
        </p:txBody>
      </p:sp>
      <p:sp>
        <p:nvSpPr>
          <p:cNvPr id="10" name="object 10"/>
          <p:cNvSpPr txBox="1"/>
          <p:nvPr/>
        </p:nvSpPr>
        <p:spPr>
          <a:xfrm>
            <a:off x="1967750" y="5459493"/>
            <a:ext cx="76200" cy="421005"/>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p:txBody>
      </p:sp>
      <p:sp>
        <p:nvSpPr>
          <p:cNvPr id="11" name="object 11"/>
          <p:cNvSpPr txBox="1"/>
          <p:nvPr/>
        </p:nvSpPr>
        <p:spPr>
          <a:xfrm>
            <a:off x="2416252" y="5459493"/>
            <a:ext cx="2125345" cy="421005"/>
          </a:xfrm>
          <a:prstGeom prst="rect">
            <a:avLst/>
          </a:prstGeom>
        </p:spPr>
        <p:txBody>
          <a:bodyPr vert="horz" wrap="square" lIns="0" tIns="0" rIns="0" bIns="0" rtlCol="0">
            <a:spAutoFit/>
          </a:bodyPr>
          <a:lstStyle/>
          <a:p>
            <a:pPr marL="12700">
              <a:lnSpc>
                <a:spcPct val="100000"/>
              </a:lnSpc>
            </a:pPr>
            <a:r>
              <a:rPr sz="1100" spc="-5" dirty="0">
                <a:latin typeface="Tahoma"/>
                <a:cs typeface="Tahoma"/>
              </a:rPr>
              <a:t>transporte en</a:t>
            </a:r>
            <a:r>
              <a:rPr sz="1100" spc="-30" dirty="0">
                <a:latin typeface="Tahoma"/>
                <a:cs typeface="Tahoma"/>
              </a:rPr>
              <a:t> </a:t>
            </a:r>
            <a:r>
              <a:rPr sz="1100" spc="-5" dirty="0">
                <a:latin typeface="Tahoma"/>
                <a:cs typeface="Tahoma"/>
              </a:rPr>
              <a:t>cajas</a:t>
            </a:r>
            <a:endParaRPr sz="1100">
              <a:latin typeface="Tahoma"/>
              <a:cs typeface="Tahoma"/>
            </a:endParaRPr>
          </a:p>
          <a:p>
            <a:pPr marL="12700">
              <a:lnSpc>
                <a:spcPct val="100000"/>
              </a:lnSpc>
              <a:spcBef>
                <a:spcPts val="605"/>
              </a:spcBef>
            </a:pPr>
            <a:r>
              <a:rPr sz="1100" spc="-5" dirty="0">
                <a:latin typeface="Tahoma"/>
                <a:cs typeface="Tahoma"/>
              </a:rPr>
              <a:t>transporte en remolques, a</a:t>
            </a:r>
            <a:r>
              <a:rPr sz="1100" spc="25" dirty="0">
                <a:latin typeface="Tahoma"/>
                <a:cs typeface="Tahoma"/>
              </a:rPr>
              <a:t> </a:t>
            </a:r>
            <a:r>
              <a:rPr sz="1100" spc="-5" dirty="0">
                <a:latin typeface="Tahoma"/>
                <a:cs typeface="Tahoma"/>
              </a:rPr>
              <a:t>granel</a:t>
            </a:r>
            <a:endParaRPr sz="1100">
              <a:latin typeface="Tahoma"/>
              <a:cs typeface="Tahoma"/>
            </a:endParaRPr>
          </a:p>
        </p:txBody>
      </p:sp>
      <p:sp>
        <p:nvSpPr>
          <p:cNvPr id="12" name="object 12"/>
          <p:cNvSpPr txBox="1"/>
          <p:nvPr/>
        </p:nvSpPr>
        <p:spPr>
          <a:xfrm>
            <a:off x="1518177" y="6193302"/>
            <a:ext cx="156210"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b)</a:t>
            </a:r>
            <a:endParaRPr sz="1100">
              <a:latin typeface="Tahoma"/>
              <a:cs typeface="Tahoma"/>
            </a:endParaRPr>
          </a:p>
        </p:txBody>
      </p:sp>
      <p:sp>
        <p:nvSpPr>
          <p:cNvPr id="13" name="object 13"/>
          <p:cNvSpPr txBox="1"/>
          <p:nvPr/>
        </p:nvSpPr>
        <p:spPr>
          <a:xfrm>
            <a:off x="1967232" y="6193302"/>
            <a:ext cx="3087370" cy="176530"/>
          </a:xfrm>
          <a:prstGeom prst="rect">
            <a:avLst/>
          </a:prstGeom>
        </p:spPr>
        <p:txBody>
          <a:bodyPr vert="horz" wrap="square" lIns="0" tIns="0" rIns="0" bIns="0" rtlCol="0">
            <a:spAutoFit/>
          </a:bodyPr>
          <a:lstStyle/>
          <a:p>
            <a:pPr marL="12700">
              <a:lnSpc>
                <a:spcPct val="100000"/>
              </a:lnSpc>
            </a:pPr>
            <a:r>
              <a:rPr sz="1100" spc="-10" dirty="0">
                <a:latin typeface="Tahoma"/>
                <a:cs typeface="Tahoma"/>
              </a:rPr>
              <a:t>vendimia </a:t>
            </a:r>
            <a:r>
              <a:rPr sz="1100" spc="-5" dirty="0">
                <a:latin typeface="Tahoma"/>
                <a:cs typeface="Tahoma"/>
              </a:rPr>
              <a:t>mecanizada = granos </a:t>
            </a:r>
            <a:r>
              <a:rPr sz="1100" dirty="0">
                <a:latin typeface="Tahoma"/>
                <a:cs typeface="Tahoma"/>
              </a:rPr>
              <a:t>de </a:t>
            </a:r>
            <a:r>
              <a:rPr sz="1100" spc="-5" dirty="0">
                <a:latin typeface="Tahoma"/>
                <a:cs typeface="Tahoma"/>
              </a:rPr>
              <a:t>uva sin</a:t>
            </a:r>
            <a:r>
              <a:rPr sz="1100" spc="50" dirty="0">
                <a:latin typeface="Tahoma"/>
                <a:cs typeface="Tahoma"/>
              </a:rPr>
              <a:t> </a:t>
            </a:r>
            <a:r>
              <a:rPr sz="1100" spc="-5" dirty="0">
                <a:latin typeface="Tahoma"/>
                <a:cs typeface="Tahoma"/>
              </a:rPr>
              <a:t>raspón</a:t>
            </a:r>
            <a:endParaRPr sz="1100">
              <a:latin typeface="Tahoma"/>
              <a:cs typeface="Tahoma"/>
            </a:endParaRPr>
          </a:p>
        </p:txBody>
      </p:sp>
      <p:sp>
        <p:nvSpPr>
          <p:cNvPr id="14" name="object 14"/>
          <p:cNvSpPr txBox="1"/>
          <p:nvPr/>
        </p:nvSpPr>
        <p:spPr>
          <a:xfrm>
            <a:off x="1966997" y="6438671"/>
            <a:ext cx="4526280" cy="344805"/>
          </a:xfrm>
          <a:prstGeom prst="rect">
            <a:avLst/>
          </a:prstGeom>
        </p:spPr>
        <p:txBody>
          <a:bodyPr vert="horz" wrap="square" lIns="0" tIns="0" rIns="0" bIns="0" rtlCol="0">
            <a:spAutoFit/>
          </a:bodyPr>
          <a:lstStyle/>
          <a:p>
            <a:pPr marL="227965" marR="5080" indent="-215900">
              <a:lnSpc>
                <a:spcPct val="100000"/>
              </a:lnSpc>
              <a:tabLst>
                <a:tab pos="240665" algn="l"/>
              </a:tabLst>
            </a:pPr>
            <a:r>
              <a:rPr sz="1100" spc="-5" dirty="0">
                <a:latin typeface="Tahoma"/>
                <a:cs typeface="Tahoma"/>
              </a:rPr>
              <a:t>-		transporte  en  contenedores  </a:t>
            </a:r>
            <a:r>
              <a:rPr sz="1100" dirty="0">
                <a:latin typeface="Tahoma"/>
                <a:cs typeface="Tahoma"/>
              </a:rPr>
              <a:t>de  </a:t>
            </a:r>
            <a:r>
              <a:rPr sz="1100" spc="-5" dirty="0">
                <a:latin typeface="Tahoma"/>
                <a:cs typeface="Tahoma"/>
              </a:rPr>
              <a:t>acero </a:t>
            </a:r>
            <a:r>
              <a:rPr sz="1100" spc="170" dirty="0">
                <a:latin typeface="Tahoma"/>
                <a:cs typeface="Tahoma"/>
              </a:rPr>
              <a:t> </a:t>
            </a:r>
            <a:r>
              <a:rPr sz="1100" spc="-5" dirty="0">
                <a:latin typeface="Tahoma"/>
                <a:cs typeface="Tahoma"/>
              </a:rPr>
              <a:t>inoxidable </a:t>
            </a:r>
            <a:r>
              <a:rPr sz="1100" spc="30" dirty="0">
                <a:latin typeface="Tahoma"/>
                <a:cs typeface="Tahoma"/>
              </a:rPr>
              <a:t> </a:t>
            </a:r>
            <a:r>
              <a:rPr sz="1100" spc="-5" dirty="0">
                <a:latin typeface="Tahoma"/>
                <a:cs typeface="Tahoma"/>
              </a:rPr>
              <a:t>herméticamente  cerrados, ya que se produce cantidad de</a:t>
            </a:r>
            <a:r>
              <a:rPr sz="1100" spc="-30" dirty="0">
                <a:latin typeface="Tahoma"/>
                <a:cs typeface="Tahoma"/>
              </a:rPr>
              <a:t> </a:t>
            </a:r>
            <a:r>
              <a:rPr sz="1100" spc="-5" dirty="0">
                <a:latin typeface="Tahoma"/>
                <a:cs typeface="Tahoma"/>
              </a:rPr>
              <a:t>zumo.</a:t>
            </a:r>
            <a:endParaRPr sz="1100">
              <a:latin typeface="Tahoma"/>
              <a:cs typeface="Tahoma"/>
            </a:endParaRPr>
          </a:p>
        </p:txBody>
      </p:sp>
      <p:sp>
        <p:nvSpPr>
          <p:cNvPr id="15" name="object 15"/>
          <p:cNvSpPr txBox="1"/>
          <p:nvPr/>
        </p:nvSpPr>
        <p:spPr>
          <a:xfrm>
            <a:off x="1518158" y="7112505"/>
            <a:ext cx="170180"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2.</a:t>
            </a:r>
            <a:endParaRPr sz="1200">
              <a:latin typeface="Tahoma"/>
              <a:cs typeface="Tahoma"/>
            </a:endParaRPr>
          </a:p>
        </p:txBody>
      </p:sp>
      <p:sp>
        <p:nvSpPr>
          <p:cNvPr id="16" name="object 16"/>
          <p:cNvSpPr txBox="1"/>
          <p:nvPr/>
        </p:nvSpPr>
        <p:spPr>
          <a:xfrm>
            <a:off x="1966823" y="7112505"/>
            <a:ext cx="143319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EL</a:t>
            </a:r>
            <a:r>
              <a:rPr sz="1200" b="1" spc="-90" dirty="0">
                <a:latin typeface="Tahoma"/>
                <a:cs typeface="Tahoma"/>
              </a:rPr>
              <a:t> </a:t>
            </a:r>
            <a:r>
              <a:rPr sz="1200" b="1" spc="-5" dirty="0">
                <a:latin typeface="Tahoma"/>
                <a:cs typeface="Tahoma"/>
              </a:rPr>
              <a:t>DESPALILLADO</a:t>
            </a:r>
            <a:endParaRPr sz="1200">
              <a:latin typeface="Tahoma"/>
              <a:cs typeface="Tahoma"/>
            </a:endParaRPr>
          </a:p>
        </p:txBody>
      </p:sp>
      <p:sp>
        <p:nvSpPr>
          <p:cNvPr id="17" name="object 17"/>
          <p:cNvSpPr txBox="1"/>
          <p:nvPr/>
        </p:nvSpPr>
        <p:spPr>
          <a:xfrm>
            <a:off x="1067816" y="7631689"/>
            <a:ext cx="5427345" cy="1847214"/>
          </a:xfrm>
          <a:prstGeom prst="rect">
            <a:avLst/>
          </a:prstGeom>
        </p:spPr>
        <p:txBody>
          <a:bodyPr vert="horz" wrap="square" lIns="0" tIns="0" rIns="0" bIns="0" rtlCol="0">
            <a:spAutoFit/>
          </a:bodyPr>
          <a:lstStyle/>
          <a:p>
            <a:pPr marL="12700" marR="5715" indent="450215" algn="just">
              <a:lnSpc>
                <a:spcPct val="100600"/>
              </a:lnSpc>
            </a:pPr>
            <a:r>
              <a:rPr sz="1100" spc="-5" dirty="0">
                <a:latin typeface="Tahoma"/>
                <a:cs typeface="Tahoma"/>
              </a:rPr>
              <a:t>El despalillado es la acción de separar los granos de uva del raspón. Esta </a:t>
            </a:r>
            <a:r>
              <a:rPr sz="1100" dirty="0">
                <a:latin typeface="Tahoma"/>
                <a:cs typeface="Tahoma"/>
              </a:rPr>
              <a:t>acción  </a:t>
            </a:r>
            <a:r>
              <a:rPr sz="1100" spc="-5" dirty="0">
                <a:latin typeface="Tahoma"/>
                <a:cs typeface="Tahoma"/>
              </a:rPr>
              <a:t>viene justificada, por la aportación de sustancias aromáticas vegetales y de taninos  “verdes” que aporta el raspón, cuando está presente en </a:t>
            </a:r>
            <a:r>
              <a:rPr sz="1100" dirty="0">
                <a:latin typeface="Tahoma"/>
                <a:cs typeface="Tahoma"/>
              </a:rPr>
              <a:t>la </a:t>
            </a:r>
            <a:r>
              <a:rPr sz="1100" spc="-5" dirty="0">
                <a:latin typeface="Tahoma"/>
                <a:cs typeface="Tahoma"/>
              </a:rPr>
              <a:t>fermentación. El alcohol  formado en la fermentación es el disolvente </a:t>
            </a:r>
            <a:r>
              <a:rPr sz="1100" dirty="0">
                <a:latin typeface="Tahoma"/>
                <a:cs typeface="Tahoma"/>
              </a:rPr>
              <a:t>de </a:t>
            </a:r>
            <a:r>
              <a:rPr sz="1100" spc="-5" dirty="0">
                <a:latin typeface="Tahoma"/>
                <a:cs typeface="Tahoma"/>
              </a:rPr>
              <a:t>estas </a:t>
            </a:r>
            <a:r>
              <a:rPr sz="1100" spc="-10" dirty="0">
                <a:latin typeface="Tahoma"/>
                <a:cs typeface="Tahoma"/>
              </a:rPr>
              <a:t>sustancias </a:t>
            </a:r>
            <a:r>
              <a:rPr sz="1100" spc="-5" dirty="0">
                <a:latin typeface="Tahoma"/>
                <a:cs typeface="Tahoma"/>
              </a:rPr>
              <a:t>que aportan defectos  al</a:t>
            </a:r>
            <a:r>
              <a:rPr sz="1100" spc="-80" dirty="0">
                <a:latin typeface="Tahoma"/>
                <a:cs typeface="Tahoma"/>
              </a:rPr>
              <a:t> </a:t>
            </a:r>
            <a:r>
              <a:rPr sz="1100" spc="-10" dirty="0">
                <a:latin typeface="Tahoma"/>
                <a:cs typeface="Tahoma"/>
              </a:rPr>
              <a:t>vino.</a:t>
            </a:r>
            <a:endParaRPr sz="1100">
              <a:latin typeface="Tahoma"/>
              <a:cs typeface="Tahoma"/>
            </a:endParaRPr>
          </a:p>
          <a:p>
            <a:pPr marL="12700" marR="5080" indent="450215" algn="just">
              <a:lnSpc>
                <a:spcPct val="100600"/>
              </a:lnSpc>
              <a:spcBef>
                <a:spcPts val="595"/>
              </a:spcBef>
            </a:pPr>
            <a:r>
              <a:rPr sz="1100" spc="-5" dirty="0">
                <a:latin typeface="Tahoma"/>
                <a:cs typeface="Tahoma"/>
              </a:rPr>
              <a:t>No obstante, no es necesario el despalillado, cuando la uva </a:t>
            </a:r>
            <a:r>
              <a:rPr sz="1100" dirty="0">
                <a:latin typeface="Tahoma"/>
                <a:cs typeface="Tahoma"/>
              </a:rPr>
              <a:t>se </a:t>
            </a:r>
            <a:r>
              <a:rPr sz="1100" spc="-5" dirty="0">
                <a:latin typeface="Tahoma"/>
                <a:cs typeface="Tahoma"/>
              </a:rPr>
              <a:t>prensa al llegar a  la bodega y la fermentación se </a:t>
            </a:r>
            <a:r>
              <a:rPr sz="1100" dirty="0">
                <a:latin typeface="Tahoma"/>
                <a:cs typeface="Tahoma"/>
              </a:rPr>
              <a:t>hace </a:t>
            </a:r>
            <a:r>
              <a:rPr sz="1100" spc="-5" dirty="0">
                <a:latin typeface="Tahoma"/>
                <a:cs typeface="Tahoma"/>
              </a:rPr>
              <a:t>sólo con el mosto que no ha tenido contacto ni  con el raspón ni con la piel. La última decisión que se tome de despalillar o no, esta en  función del tipo </a:t>
            </a:r>
            <a:r>
              <a:rPr sz="1100" dirty="0">
                <a:latin typeface="Tahoma"/>
                <a:cs typeface="Tahoma"/>
              </a:rPr>
              <a:t>de </a:t>
            </a:r>
            <a:r>
              <a:rPr sz="1100" spc="-5" dirty="0">
                <a:latin typeface="Tahoma"/>
                <a:cs typeface="Tahoma"/>
              </a:rPr>
              <a:t>prensa que haya en la</a:t>
            </a:r>
            <a:r>
              <a:rPr sz="1100" spc="-20" dirty="0">
                <a:latin typeface="Tahoma"/>
                <a:cs typeface="Tahoma"/>
              </a:rPr>
              <a:t> </a:t>
            </a:r>
            <a:r>
              <a:rPr sz="1100" spc="-5" dirty="0">
                <a:latin typeface="Tahoma"/>
                <a:cs typeface="Tahoma"/>
              </a:rPr>
              <a:t>bodega.</a:t>
            </a:r>
            <a:endParaRPr sz="1100">
              <a:latin typeface="Tahoma"/>
              <a:cs typeface="Tahoma"/>
            </a:endParaRPr>
          </a:p>
          <a:p>
            <a:pPr marL="462915">
              <a:lnSpc>
                <a:spcPct val="100000"/>
              </a:lnSpc>
              <a:spcBef>
                <a:spcPts val="605"/>
              </a:spcBef>
            </a:pPr>
            <a:r>
              <a:rPr sz="1100" spc="-5" dirty="0">
                <a:latin typeface="Tahoma"/>
                <a:cs typeface="Tahoma"/>
              </a:rPr>
              <a:t>Fundamentalmente hay de dos</a:t>
            </a:r>
            <a:r>
              <a:rPr sz="1100" spc="-15" dirty="0">
                <a:latin typeface="Tahoma"/>
                <a:cs typeface="Tahoma"/>
              </a:rPr>
              <a:t> </a:t>
            </a:r>
            <a:r>
              <a:rPr sz="1100" spc="-5" dirty="0">
                <a:latin typeface="Tahoma"/>
                <a:cs typeface="Tahoma"/>
              </a:rPr>
              <a:t>tipos:</a:t>
            </a:r>
            <a:endParaRPr sz="1100">
              <a:latin typeface="Tahoma"/>
              <a:cs typeface="Tahom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5</a:t>
            </a:fld>
            <a:endParaRPr spc="-5" dirty="0"/>
          </a:p>
        </p:txBody>
      </p:sp>
      <p:sp>
        <p:nvSpPr>
          <p:cNvPr id="2" name="object 2"/>
          <p:cNvSpPr txBox="1"/>
          <p:nvPr/>
        </p:nvSpPr>
        <p:spPr>
          <a:xfrm>
            <a:off x="1067801" y="1080258"/>
            <a:ext cx="5428615" cy="2428240"/>
          </a:xfrm>
          <a:prstGeom prst="rect">
            <a:avLst/>
          </a:prstGeom>
        </p:spPr>
        <p:txBody>
          <a:bodyPr vert="horz" wrap="square" lIns="0" tIns="0" rIns="0" bIns="0" rtlCol="0">
            <a:spAutoFit/>
          </a:bodyPr>
          <a:lstStyle/>
          <a:p>
            <a:pPr marL="12700" indent="450215">
              <a:lnSpc>
                <a:spcPct val="100000"/>
              </a:lnSpc>
              <a:buAutoNum type="arabicPeriod"/>
              <a:tabLst>
                <a:tab pos="912494" algn="l"/>
              </a:tabLst>
            </a:pPr>
            <a:r>
              <a:rPr sz="1100" spc="-10" dirty="0">
                <a:latin typeface="Tahoma"/>
                <a:cs typeface="Tahoma"/>
              </a:rPr>
              <a:t>Prensas </a:t>
            </a:r>
            <a:r>
              <a:rPr sz="1100" spc="-5" dirty="0">
                <a:latin typeface="Tahoma"/>
                <a:cs typeface="Tahoma"/>
              </a:rPr>
              <a:t>horizontales o verticales, de jaula </a:t>
            </a:r>
            <a:r>
              <a:rPr sz="1100" dirty="0">
                <a:latin typeface="Tahoma"/>
                <a:cs typeface="Tahoma"/>
              </a:rPr>
              <a:t>de </a:t>
            </a:r>
            <a:r>
              <a:rPr sz="1100" spc="-5" dirty="0">
                <a:latin typeface="Tahoma"/>
                <a:cs typeface="Tahoma"/>
              </a:rPr>
              <a:t>madera o de</a:t>
            </a:r>
            <a:r>
              <a:rPr sz="1100" spc="85" dirty="0">
                <a:latin typeface="Tahoma"/>
                <a:cs typeface="Tahoma"/>
              </a:rPr>
              <a:t> </a:t>
            </a:r>
            <a:r>
              <a:rPr sz="1100" spc="-5" dirty="0">
                <a:latin typeface="Tahoma"/>
                <a:cs typeface="Tahoma"/>
              </a:rPr>
              <a:t>PVC.</a:t>
            </a:r>
            <a:endParaRPr sz="1100">
              <a:latin typeface="Tahoma"/>
              <a:cs typeface="Tahoma"/>
            </a:endParaRPr>
          </a:p>
          <a:p>
            <a:pPr marL="12700" marR="6350" indent="450215" algn="just">
              <a:lnSpc>
                <a:spcPct val="100600"/>
              </a:lnSpc>
              <a:spcBef>
                <a:spcPts val="595"/>
              </a:spcBef>
            </a:pPr>
            <a:r>
              <a:rPr sz="1100" spc="-5" dirty="0">
                <a:latin typeface="Tahoma"/>
                <a:cs typeface="Tahoma"/>
              </a:rPr>
              <a:t>Con esta prensa, es mejor no despalillar ya que de </a:t>
            </a:r>
            <a:r>
              <a:rPr sz="1100" dirty="0">
                <a:latin typeface="Tahoma"/>
                <a:cs typeface="Tahoma"/>
              </a:rPr>
              <a:t>lo </a:t>
            </a:r>
            <a:r>
              <a:rPr sz="1100" spc="-5" dirty="0">
                <a:latin typeface="Tahoma"/>
                <a:cs typeface="Tahoma"/>
              </a:rPr>
              <a:t>contrario los granos  chafados, al prensar salen </a:t>
            </a:r>
            <a:r>
              <a:rPr sz="1100" dirty="0">
                <a:latin typeface="Tahoma"/>
                <a:cs typeface="Tahoma"/>
              </a:rPr>
              <a:t>disparados </a:t>
            </a:r>
            <a:r>
              <a:rPr sz="1100" spc="-5" dirty="0">
                <a:latin typeface="Tahoma"/>
                <a:cs typeface="Tahoma"/>
              </a:rPr>
              <a:t>por entre los barrotes de la prensa, ensuciando  todo alrededor. Si no se despalilla, el raspón mezclado entre los granos, hace de  estructura-muelle y se puede prensar con </a:t>
            </a:r>
            <a:r>
              <a:rPr sz="1100" dirty="0">
                <a:latin typeface="Tahoma"/>
                <a:cs typeface="Tahoma"/>
              </a:rPr>
              <a:t>mucha </a:t>
            </a:r>
            <a:r>
              <a:rPr sz="1100" spc="-5" dirty="0">
                <a:latin typeface="Tahoma"/>
                <a:cs typeface="Tahoma"/>
              </a:rPr>
              <a:t>más</a:t>
            </a:r>
            <a:r>
              <a:rPr sz="1100" spc="110" dirty="0">
                <a:latin typeface="Tahoma"/>
                <a:cs typeface="Tahoma"/>
              </a:rPr>
              <a:t> </a:t>
            </a:r>
            <a:r>
              <a:rPr sz="1100" spc="-5" dirty="0">
                <a:latin typeface="Tahoma"/>
                <a:cs typeface="Tahoma"/>
              </a:rPr>
              <a:t>comodidad.</a:t>
            </a:r>
            <a:endParaRPr sz="1100">
              <a:latin typeface="Tahoma"/>
              <a:cs typeface="Tahoma"/>
            </a:endParaRPr>
          </a:p>
          <a:p>
            <a:pPr marL="12700" marR="5715" indent="450215" algn="just">
              <a:lnSpc>
                <a:spcPct val="100000"/>
              </a:lnSpc>
              <a:spcBef>
                <a:spcPts val="605"/>
              </a:spcBef>
              <a:buAutoNum type="arabicPeriod" startAt="2"/>
              <a:tabLst>
                <a:tab pos="911860" algn="l"/>
              </a:tabLst>
            </a:pPr>
            <a:r>
              <a:rPr sz="1100" spc="-5" dirty="0">
                <a:latin typeface="Tahoma"/>
                <a:cs typeface="Tahoma"/>
              </a:rPr>
              <a:t>Prensas neumáticas y prensas horizontales con </a:t>
            </a:r>
            <a:r>
              <a:rPr sz="1100" dirty="0">
                <a:latin typeface="Tahoma"/>
                <a:cs typeface="Tahoma"/>
              </a:rPr>
              <a:t>jaula </a:t>
            </a:r>
            <a:r>
              <a:rPr sz="1100" spc="-5" dirty="0">
                <a:latin typeface="Tahoma"/>
                <a:cs typeface="Tahoma"/>
              </a:rPr>
              <a:t>de plancha de  acero inox</a:t>
            </a:r>
            <a:r>
              <a:rPr sz="1100" spc="-65" dirty="0">
                <a:latin typeface="Tahoma"/>
                <a:cs typeface="Tahoma"/>
              </a:rPr>
              <a:t> </a:t>
            </a:r>
            <a:r>
              <a:rPr sz="1100" spc="-5" dirty="0">
                <a:latin typeface="Tahoma"/>
                <a:cs typeface="Tahoma"/>
              </a:rPr>
              <a:t>perforada.</a:t>
            </a:r>
            <a:endParaRPr sz="1100">
              <a:latin typeface="Tahoma"/>
              <a:cs typeface="Tahoma"/>
            </a:endParaRPr>
          </a:p>
          <a:p>
            <a:pPr marL="12700" marR="5080" indent="450215" algn="just">
              <a:lnSpc>
                <a:spcPct val="100499"/>
              </a:lnSpc>
              <a:spcBef>
                <a:spcPts val="605"/>
              </a:spcBef>
            </a:pPr>
            <a:r>
              <a:rPr sz="1100" spc="-5" dirty="0">
                <a:latin typeface="Tahoma"/>
                <a:cs typeface="Tahoma"/>
              </a:rPr>
              <a:t>Con este tipo de prensas, se puede despalillar ya que no existe el problema del  escape de los granos. Además sin el rapón, se aumenta la capacidad efectiva. Hay  productores que prefieren un despalillado parcial, pues su uva no tiene suficientes  taninos. Prefieren que el vino </a:t>
            </a:r>
            <a:r>
              <a:rPr sz="1100" dirty="0">
                <a:latin typeface="Tahoma"/>
                <a:cs typeface="Tahoma"/>
              </a:rPr>
              <a:t>tenga </a:t>
            </a:r>
            <a:r>
              <a:rPr sz="1100" spc="-5" dirty="0">
                <a:latin typeface="Tahoma"/>
                <a:cs typeface="Tahoma"/>
              </a:rPr>
              <a:t>taninos que procedan del raspón a que tenga  pocos. En este caso, la uva debe </a:t>
            </a:r>
            <a:r>
              <a:rPr sz="1100" spc="-10" dirty="0">
                <a:latin typeface="Tahoma"/>
                <a:cs typeface="Tahoma"/>
              </a:rPr>
              <a:t>estar </a:t>
            </a:r>
            <a:r>
              <a:rPr sz="1100" spc="-5" dirty="0">
                <a:latin typeface="Tahoma"/>
                <a:cs typeface="Tahoma"/>
              </a:rPr>
              <a:t>muy madura, con el fin de que los taninos,  procedentes del raspón aporten el menor gusto vegetal</a:t>
            </a:r>
            <a:r>
              <a:rPr sz="1100" spc="90" dirty="0">
                <a:latin typeface="Tahoma"/>
                <a:cs typeface="Tahoma"/>
              </a:rPr>
              <a:t> </a:t>
            </a:r>
            <a:r>
              <a:rPr sz="1100" spc="-5" dirty="0">
                <a:latin typeface="Tahoma"/>
                <a:cs typeface="Tahoma"/>
              </a:rPr>
              <a:t>posible.</a:t>
            </a:r>
            <a:endParaRPr sz="1100">
              <a:latin typeface="Tahoma"/>
              <a:cs typeface="Tahoma"/>
            </a:endParaRPr>
          </a:p>
        </p:txBody>
      </p:sp>
      <p:sp>
        <p:nvSpPr>
          <p:cNvPr id="3" name="object 3"/>
          <p:cNvSpPr txBox="1"/>
          <p:nvPr/>
        </p:nvSpPr>
        <p:spPr>
          <a:xfrm>
            <a:off x="1518158" y="4066790"/>
            <a:ext cx="170180"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3.</a:t>
            </a:r>
            <a:endParaRPr sz="1200">
              <a:latin typeface="Tahoma"/>
              <a:cs typeface="Tahoma"/>
            </a:endParaRPr>
          </a:p>
        </p:txBody>
      </p:sp>
      <p:sp>
        <p:nvSpPr>
          <p:cNvPr id="4" name="object 4"/>
          <p:cNvSpPr txBox="1"/>
          <p:nvPr/>
        </p:nvSpPr>
        <p:spPr>
          <a:xfrm>
            <a:off x="1966941" y="4066790"/>
            <a:ext cx="132270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LA</a:t>
            </a:r>
            <a:r>
              <a:rPr sz="1200" b="1" spc="-50" dirty="0">
                <a:latin typeface="Tahoma"/>
                <a:cs typeface="Tahoma"/>
              </a:rPr>
              <a:t> </a:t>
            </a:r>
            <a:r>
              <a:rPr sz="1200" b="1" spc="-10" dirty="0">
                <a:latin typeface="Tahoma"/>
                <a:cs typeface="Tahoma"/>
              </a:rPr>
              <a:t>MACERACIÓN</a:t>
            </a:r>
            <a:endParaRPr sz="1200">
              <a:latin typeface="Tahoma"/>
              <a:cs typeface="Tahoma"/>
            </a:endParaRPr>
          </a:p>
        </p:txBody>
      </p:sp>
      <p:sp>
        <p:nvSpPr>
          <p:cNvPr id="5" name="object 5"/>
          <p:cNvSpPr txBox="1"/>
          <p:nvPr/>
        </p:nvSpPr>
        <p:spPr>
          <a:xfrm>
            <a:off x="1067816" y="4586982"/>
            <a:ext cx="5427345" cy="2504440"/>
          </a:xfrm>
          <a:prstGeom prst="rect">
            <a:avLst/>
          </a:prstGeom>
        </p:spPr>
        <p:txBody>
          <a:bodyPr vert="horz" wrap="square" lIns="0" tIns="0" rIns="0" bIns="0" rtlCol="0">
            <a:spAutoFit/>
          </a:bodyPr>
          <a:lstStyle/>
          <a:p>
            <a:pPr marL="12700" marR="5080" indent="450215" algn="just">
              <a:lnSpc>
                <a:spcPct val="100000"/>
              </a:lnSpc>
            </a:pPr>
            <a:r>
              <a:rPr sz="1100" spc="-5" dirty="0">
                <a:latin typeface="Tahoma"/>
                <a:cs typeface="Tahoma"/>
              </a:rPr>
              <a:t>La maceración de la uva consite en dejar el mosto, durante cierto tiempo, en  contacto con la piel de la uva, con la finalidad de extraer de aquélla, por disolución, las  sustancias que contiene la</a:t>
            </a:r>
            <a:r>
              <a:rPr sz="1100" spc="55" dirty="0">
                <a:latin typeface="Tahoma"/>
                <a:cs typeface="Tahoma"/>
              </a:rPr>
              <a:t> </a:t>
            </a:r>
            <a:r>
              <a:rPr sz="1100" spc="-5" dirty="0">
                <a:latin typeface="Tahoma"/>
                <a:cs typeface="Tahoma"/>
              </a:rPr>
              <a:t>hipodermis.</a:t>
            </a:r>
            <a:endParaRPr sz="1100">
              <a:latin typeface="Tahoma"/>
              <a:cs typeface="Tahoma"/>
            </a:endParaRPr>
          </a:p>
          <a:p>
            <a:pPr>
              <a:lnSpc>
                <a:spcPct val="100000"/>
              </a:lnSpc>
            </a:pPr>
            <a:endParaRPr sz="1100">
              <a:latin typeface="Times New Roman"/>
              <a:cs typeface="Times New Roman"/>
            </a:endParaRPr>
          </a:p>
          <a:p>
            <a:pPr>
              <a:lnSpc>
                <a:spcPct val="100000"/>
              </a:lnSpc>
              <a:spcBef>
                <a:spcPts val="5"/>
              </a:spcBef>
            </a:pPr>
            <a:endParaRPr sz="1100">
              <a:latin typeface="Times New Roman"/>
              <a:cs typeface="Times New Roman"/>
            </a:endParaRPr>
          </a:p>
          <a:p>
            <a:pPr marL="462915">
              <a:lnSpc>
                <a:spcPct val="100000"/>
              </a:lnSpc>
            </a:pPr>
            <a:r>
              <a:rPr sz="1100" spc="-5" dirty="0">
                <a:latin typeface="Tahoma"/>
                <a:cs typeface="Tahoma"/>
              </a:rPr>
              <a:t>FIGURA</a:t>
            </a:r>
            <a:r>
              <a:rPr sz="1100" spc="-75" dirty="0">
                <a:latin typeface="Tahoma"/>
                <a:cs typeface="Tahoma"/>
              </a:rPr>
              <a:t> </a:t>
            </a:r>
            <a:r>
              <a:rPr sz="1100" spc="-5" dirty="0">
                <a:latin typeface="Tahoma"/>
                <a:cs typeface="Tahoma"/>
              </a:rPr>
              <a:t>1</a:t>
            </a:r>
            <a:endParaRPr sz="1100">
              <a:latin typeface="Tahoma"/>
              <a:cs typeface="Tahoma"/>
            </a:endParaRPr>
          </a:p>
          <a:p>
            <a:pPr>
              <a:lnSpc>
                <a:spcPct val="100000"/>
              </a:lnSpc>
            </a:pPr>
            <a:endParaRPr sz="1100">
              <a:latin typeface="Times New Roman"/>
              <a:cs typeface="Times New Roman"/>
            </a:endParaRPr>
          </a:p>
          <a:p>
            <a:pPr>
              <a:lnSpc>
                <a:spcPct val="100000"/>
              </a:lnSpc>
              <a:spcBef>
                <a:spcPts val="50"/>
              </a:spcBef>
            </a:pPr>
            <a:endParaRPr sz="1050">
              <a:latin typeface="Times New Roman"/>
              <a:cs typeface="Times New Roman"/>
            </a:endParaRPr>
          </a:p>
          <a:p>
            <a:pPr marL="12700" marR="5080" indent="450215" algn="just">
              <a:lnSpc>
                <a:spcPct val="100600"/>
              </a:lnSpc>
            </a:pPr>
            <a:r>
              <a:rPr sz="1100" spc="-5" dirty="0">
                <a:latin typeface="Tahoma"/>
                <a:cs typeface="Tahoma"/>
              </a:rPr>
              <a:t>Algunas sustancias son hidrosolubles </a:t>
            </a:r>
            <a:r>
              <a:rPr sz="1100" spc="-10" dirty="0">
                <a:latin typeface="Tahoma"/>
                <a:cs typeface="Tahoma"/>
              </a:rPr>
              <a:t>(es </a:t>
            </a:r>
            <a:r>
              <a:rPr sz="1100" spc="-5" dirty="0">
                <a:latin typeface="Tahoma"/>
                <a:cs typeface="Tahoma"/>
              </a:rPr>
              <a:t>decir, que </a:t>
            </a:r>
            <a:r>
              <a:rPr sz="1100" dirty="0">
                <a:latin typeface="Tahoma"/>
                <a:cs typeface="Tahoma"/>
              </a:rPr>
              <a:t>se </a:t>
            </a:r>
            <a:r>
              <a:rPr sz="1100" spc="-5" dirty="0">
                <a:latin typeface="Tahoma"/>
                <a:cs typeface="Tahoma"/>
              </a:rPr>
              <a:t>disuelven en agua o  </a:t>
            </a:r>
            <a:r>
              <a:rPr sz="1100" spc="-10" dirty="0">
                <a:latin typeface="Tahoma"/>
                <a:cs typeface="Tahoma"/>
              </a:rPr>
              <a:t>mosto) </a:t>
            </a:r>
            <a:r>
              <a:rPr sz="1100" spc="-5" dirty="0">
                <a:latin typeface="Tahoma"/>
                <a:cs typeface="Tahoma"/>
              </a:rPr>
              <a:t>como los antocianos, que confieren el color rojo al vino. Otras, como </a:t>
            </a:r>
            <a:r>
              <a:rPr sz="1100" dirty="0">
                <a:latin typeface="Tahoma"/>
                <a:cs typeface="Tahoma"/>
              </a:rPr>
              <a:t>los  </a:t>
            </a:r>
            <a:r>
              <a:rPr sz="1100" spc="-5" dirty="0">
                <a:latin typeface="Tahoma"/>
                <a:cs typeface="Tahoma"/>
              </a:rPr>
              <a:t>taninos, no se disuelven en el mosto, sólo en </a:t>
            </a:r>
            <a:r>
              <a:rPr sz="1100" dirty="0">
                <a:latin typeface="Tahoma"/>
                <a:cs typeface="Tahoma"/>
              </a:rPr>
              <a:t>alcohol. </a:t>
            </a:r>
            <a:r>
              <a:rPr sz="1100" spc="-5" dirty="0">
                <a:latin typeface="Tahoma"/>
                <a:cs typeface="Tahoma"/>
              </a:rPr>
              <a:t>Esta observación nos debe hacer  pensar que en los vinos de crianza, que necesitan un contenido en taninos, la  maceración debe continuar después de la fermentación, cuando hay alcohol en </a:t>
            </a:r>
            <a:r>
              <a:rPr sz="1100" spc="-10" dirty="0">
                <a:latin typeface="Tahoma"/>
                <a:cs typeface="Tahoma"/>
              </a:rPr>
              <a:t>el  medio. </a:t>
            </a:r>
            <a:r>
              <a:rPr sz="1100" spc="-5" dirty="0">
                <a:latin typeface="Tahoma"/>
                <a:cs typeface="Tahoma"/>
              </a:rPr>
              <a:t>Así pues, el tiempo de maceración dependerá del tipo de vino que queramos  obtener. A </a:t>
            </a:r>
            <a:r>
              <a:rPr sz="1100" dirty="0">
                <a:latin typeface="Tahoma"/>
                <a:cs typeface="Tahoma"/>
              </a:rPr>
              <a:t>título </a:t>
            </a:r>
            <a:r>
              <a:rPr sz="1100" spc="-5" dirty="0">
                <a:latin typeface="Tahoma"/>
                <a:cs typeface="Tahoma"/>
              </a:rPr>
              <a:t>de</a:t>
            </a:r>
            <a:r>
              <a:rPr sz="1100" spc="5" dirty="0">
                <a:latin typeface="Tahoma"/>
                <a:cs typeface="Tahoma"/>
              </a:rPr>
              <a:t> </a:t>
            </a:r>
            <a:r>
              <a:rPr sz="1100" spc="-5" dirty="0">
                <a:latin typeface="Tahoma"/>
                <a:cs typeface="Tahoma"/>
              </a:rPr>
              <a:t>orientación:</a:t>
            </a:r>
            <a:endParaRPr sz="1100">
              <a:latin typeface="Tahoma"/>
              <a:cs typeface="Tahoma"/>
            </a:endParaRPr>
          </a:p>
        </p:txBody>
      </p:sp>
      <p:sp>
        <p:nvSpPr>
          <p:cNvPr id="6" name="object 6"/>
          <p:cNvSpPr txBox="1"/>
          <p:nvPr/>
        </p:nvSpPr>
        <p:spPr>
          <a:xfrm>
            <a:off x="1518160" y="7404881"/>
            <a:ext cx="76200" cy="1155700"/>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a:p>
            <a:pPr marL="12700">
              <a:lnSpc>
                <a:spcPct val="100000"/>
              </a:lnSpc>
              <a:spcBef>
                <a:spcPts val="610"/>
              </a:spcBef>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p:txBody>
      </p:sp>
      <p:sp>
        <p:nvSpPr>
          <p:cNvPr id="7" name="object 7"/>
          <p:cNvSpPr txBox="1"/>
          <p:nvPr/>
        </p:nvSpPr>
        <p:spPr>
          <a:xfrm>
            <a:off x="1966591" y="7327934"/>
            <a:ext cx="1125220" cy="1232535"/>
          </a:xfrm>
          <a:prstGeom prst="rect">
            <a:avLst/>
          </a:prstGeom>
        </p:spPr>
        <p:txBody>
          <a:bodyPr vert="horz" wrap="square" lIns="0" tIns="0" rIns="0" bIns="0" rtlCol="0">
            <a:spAutoFit/>
          </a:bodyPr>
          <a:lstStyle/>
          <a:p>
            <a:pPr marL="12700" marR="97790">
              <a:lnSpc>
                <a:spcPct val="145900"/>
              </a:lnSpc>
            </a:pPr>
            <a:r>
              <a:rPr sz="1100" spc="-5" dirty="0">
                <a:latin typeface="Tahoma"/>
                <a:cs typeface="Tahoma"/>
              </a:rPr>
              <a:t>vinos blancos:  vino rosado:  vino tinto</a:t>
            </a:r>
            <a:r>
              <a:rPr sz="1100" spc="-60" dirty="0">
                <a:latin typeface="Tahoma"/>
                <a:cs typeface="Tahoma"/>
              </a:rPr>
              <a:t> </a:t>
            </a:r>
            <a:r>
              <a:rPr sz="1100" spc="-5" dirty="0">
                <a:latin typeface="Tahoma"/>
                <a:cs typeface="Tahoma"/>
              </a:rPr>
              <a:t>joven:</a:t>
            </a:r>
            <a:endParaRPr sz="1100">
              <a:latin typeface="Tahoma"/>
              <a:cs typeface="Tahoma"/>
            </a:endParaRPr>
          </a:p>
          <a:p>
            <a:pPr marL="12700" marR="5080">
              <a:lnSpc>
                <a:spcPct val="145900"/>
              </a:lnSpc>
              <a:spcBef>
                <a:spcPts val="5"/>
              </a:spcBef>
            </a:pPr>
            <a:r>
              <a:rPr sz="1100" spc="-5" dirty="0">
                <a:latin typeface="Tahoma"/>
                <a:cs typeface="Tahoma"/>
              </a:rPr>
              <a:t>vino para</a:t>
            </a:r>
            <a:r>
              <a:rPr sz="1100" spc="-50" dirty="0">
                <a:latin typeface="Tahoma"/>
                <a:cs typeface="Tahoma"/>
              </a:rPr>
              <a:t> </a:t>
            </a:r>
            <a:r>
              <a:rPr sz="1100" spc="-5" dirty="0">
                <a:latin typeface="Tahoma"/>
                <a:cs typeface="Tahoma"/>
              </a:rPr>
              <a:t>crianza:  vino de</a:t>
            </a:r>
            <a:r>
              <a:rPr sz="1100" spc="-90" dirty="0">
                <a:latin typeface="Tahoma"/>
                <a:cs typeface="Tahoma"/>
              </a:rPr>
              <a:t> </a:t>
            </a:r>
            <a:r>
              <a:rPr sz="1100" spc="-5" dirty="0">
                <a:latin typeface="Tahoma"/>
                <a:cs typeface="Tahoma"/>
              </a:rPr>
              <a:t>reserva:</a:t>
            </a:r>
            <a:endParaRPr sz="1100">
              <a:latin typeface="Tahoma"/>
              <a:cs typeface="Tahoma"/>
            </a:endParaRPr>
          </a:p>
        </p:txBody>
      </p:sp>
      <p:sp>
        <p:nvSpPr>
          <p:cNvPr id="8" name="object 8"/>
          <p:cNvSpPr txBox="1"/>
          <p:nvPr/>
        </p:nvSpPr>
        <p:spPr>
          <a:xfrm>
            <a:off x="3443002" y="7327934"/>
            <a:ext cx="2040255" cy="1232535"/>
          </a:xfrm>
          <a:prstGeom prst="rect">
            <a:avLst/>
          </a:prstGeom>
        </p:spPr>
        <p:txBody>
          <a:bodyPr vert="horz" wrap="square" lIns="0" tIns="0" rIns="0" bIns="0" rtlCol="0">
            <a:spAutoFit/>
          </a:bodyPr>
          <a:lstStyle/>
          <a:p>
            <a:pPr marL="24130" marR="5080" indent="40640">
              <a:lnSpc>
                <a:spcPct val="145900"/>
              </a:lnSpc>
            </a:pPr>
            <a:r>
              <a:rPr sz="1100" spc="-5" dirty="0">
                <a:latin typeface="Tahoma"/>
                <a:cs typeface="Tahoma"/>
              </a:rPr>
              <a:t>normalmente sin maceración  de 10 a 12 horas </a:t>
            </a:r>
            <a:r>
              <a:rPr sz="1100" dirty="0">
                <a:latin typeface="Tahoma"/>
                <a:cs typeface="Tahoma"/>
              </a:rPr>
              <a:t>de </a:t>
            </a:r>
            <a:r>
              <a:rPr sz="1100" spc="-5" dirty="0">
                <a:latin typeface="Tahoma"/>
                <a:cs typeface="Tahoma"/>
              </a:rPr>
              <a:t>maceración  de 2 a 3 </a:t>
            </a:r>
            <a:r>
              <a:rPr sz="1100" dirty="0">
                <a:latin typeface="Tahoma"/>
                <a:cs typeface="Tahoma"/>
              </a:rPr>
              <a:t>días </a:t>
            </a:r>
            <a:r>
              <a:rPr sz="1100" spc="-5" dirty="0">
                <a:latin typeface="Tahoma"/>
                <a:cs typeface="Tahoma"/>
              </a:rPr>
              <a:t>de</a:t>
            </a:r>
            <a:r>
              <a:rPr sz="1100" spc="-60" dirty="0">
                <a:latin typeface="Tahoma"/>
                <a:cs typeface="Tahoma"/>
              </a:rPr>
              <a:t> </a:t>
            </a:r>
            <a:r>
              <a:rPr sz="1100" spc="-5" dirty="0">
                <a:latin typeface="Tahoma"/>
                <a:cs typeface="Tahoma"/>
              </a:rPr>
              <a:t>maceración</a:t>
            </a:r>
            <a:endParaRPr sz="1100">
              <a:latin typeface="Tahoma"/>
              <a:cs typeface="Tahoma"/>
            </a:endParaRPr>
          </a:p>
          <a:p>
            <a:pPr marL="12700" marR="130810" indent="17145">
              <a:lnSpc>
                <a:spcPct val="145900"/>
              </a:lnSpc>
              <a:spcBef>
                <a:spcPts val="5"/>
              </a:spcBef>
            </a:pPr>
            <a:r>
              <a:rPr sz="1100" spc="-5" dirty="0">
                <a:latin typeface="Tahoma"/>
                <a:cs typeface="Tahoma"/>
              </a:rPr>
              <a:t>de 6 a 8 </a:t>
            </a:r>
            <a:r>
              <a:rPr sz="1100" dirty="0">
                <a:latin typeface="Tahoma"/>
                <a:cs typeface="Tahoma"/>
              </a:rPr>
              <a:t>días </a:t>
            </a:r>
            <a:r>
              <a:rPr sz="1100" spc="-5" dirty="0">
                <a:latin typeface="Tahoma"/>
                <a:cs typeface="Tahoma"/>
              </a:rPr>
              <a:t>de maceración  de 12 a 20 días de</a:t>
            </a:r>
            <a:r>
              <a:rPr sz="1100" spc="10" dirty="0">
                <a:latin typeface="Tahoma"/>
                <a:cs typeface="Tahoma"/>
              </a:rPr>
              <a:t> </a:t>
            </a:r>
            <a:r>
              <a:rPr sz="1100" spc="-5" dirty="0">
                <a:latin typeface="Tahoma"/>
                <a:cs typeface="Tahoma"/>
              </a:rPr>
              <a:t>maceración</a:t>
            </a:r>
            <a:endParaRPr sz="1100">
              <a:latin typeface="Tahoma"/>
              <a:cs typeface="Tahom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67814" y="1325114"/>
            <a:ext cx="5427345" cy="5949315"/>
          </a:xfrm>
          <a:prstGeom prst="rect">
            <a:avLst/>
          </a:prstGeom>
        </p:spPr>
        <p:txBody>
          <a:bodyPr vert="horz" wrap="square" lIns="0" tIns="0" rIns="0" bIns="0" rtlCol="0">
            <a:spAutoFit/>
          </a:bodyPr>
          <a:lstStyle/>
          <a:p>
            <a:pPr marL="462915">
              <a:lnSpc>
                <a:spcPct val="100000"/>
              </a:lnSpc>
              <a:tabLst>
                <a:tab pos="911225" algn="l"/>
              </a:tabLst>
            </a:pPr>
            <a:r>
              <a:rPr sz="1200" b="1" dirty="0">
                <a:latin typeface="Tahoma"/>
                <a:cs typeface="Tahoma"/>
              </a:rPr>
              <a:t>4.	</a:t>
            </a:r>
            <a:r>
              <a:rPr sz="1200" b="1" spc="-5" dirty="0">
                <a:latin typeface="Tahoma"/>
                <a:cs typeface="Tahoma"/>
              </a:rPr>
              <a:t>LA</a:t>
            </a:r>
            <a:r>
              <a:rPr sz="1200" b="1" spc="-40" dirty="0">
                <a:latin typeface="Tahoma"/>
                <a:cs typeface="Tahoma"/>
              </a:rPr>
              <a:t> </a:t>
            </a:r>
            <a:r>
              <a:rPr sz="1200" b="1" spc="-10" dirty="0">
                <a:latin typeface="Tahoma"/>
                <a:cs typeface="Tahoma"/>
              </a:rPr>
              <a:t>FERMENTACIÓN</a:t>
            </a:r>
            <a:endParaRPr sz="1200" dirty="0">
              <a:latin typeface="Tahoma"/>
              <a:cs typeface="Tahoma"/>
            </a:endParaRPr>
          </a:p>
          <a:p>
            <a:pPr>
              <a:lnSpc>
                <a:spcPct val="100000"/>
              </a:lnSpc>
            </a:pPr>
            <a:endParaRPr sz="1200" dirty="0">
              <a:latin typeface="Times New Roman"/>
              <a:cs typeface="Times New Roman"/>
            </a:endParaRPr>
          </a:p>
          <a:p>
            <a:pPr>
              <a:lnSpc>
                <a:spcPct val="100000"/>
              </a:lnSpc>
              <a:spcBef>
                <a:spcPts val="10"/>
              </a:spcBef>
            </a:pPr>
            <a:endParaRPr sz="1100" dirty="0">
              <a:latin typeface="Times New Roman"/>
              <a:cs typeface="Times New Roman"/>
            </a:endParaRPr>
          </a:p>
          <a:p>
            <a:pPr marL="715010" indent="-252095">
              <a:lnSpc>
                <a:spcPct val="100000"/>
              </a:lnSpc>
              <a:buSzPct val="91666"/>
              <a:buFont typeface="Webdings"/>
              <a:buChar char="•"/>
              <a:tabLst>
                <a:tab pos="715645" algn="l"/>
              </a:tabLst>
            </a:pPr>
            <a:r>
              <a:rPr sz="1200" u="sng" spc="-5" dirty="0">
                <a:latin typeface="Tahoma"/>
                <a:cs typeface="Tahoma"/>
              </a:rPr>
              <a:t>Consideraciones básicas:</a:t>
            </a:r>
            <a:endParaRPr sz="1200" dirty="0">
              <a:latin typeface="Tahoma"/>
              <a:cs typeface="Tahoma"/>
            </a:endParaRPr>
          </a:p>
          <a:p>
            <a:pPr>
              <a:lnSpc>
                <a:spcPct val="100000"/>
              </a:lnSpc>
            </a:pPr>
            <a:endParaRPr sz="1200" dirty="0">
              <a:latin typeface="Times New Roman"/>
              <a:cs typeface="Times New Roman"/>
            </a:endParaRPr>
          </a:p>
          <a:p>
            <a:pPr>
              <a:lnSpc>
                <a:spcPct val="100000"/>
              </a:lnSpc>
              <a:spcBef>
                <a:spcPts val="50"/>
              </a:spcBef>
            </a:pPr>
            <a:endParaRPr sz="1050" dirty="0">
              <a:latin typeface="Times New Roman"/>
              <a:cs typeface="Times New Roman"/>
            </a:endParaRPr>
          </a:p>
          <a:p>
            <a:pPr marL="12700" marR="5080" indent="450215" algn="just">
              <a:lnSpc>
                <a:spcPct val="100699"/>
              </a:lnSpc>
            </a:pPr>
            <a:r>
              <a:rPr sz="1100" spc="-5" dirty="0">
                <a:latin typeface="Tahoma"/>
                <a:cs typeface="Tahoma"/>
              </a:rPr>
              <a:t>Fermentar un vino, es transformar el jugo de la uva </a:t>
            </a:r>
            <a:r>
              <a:rPr sz="1100" spc="-10" dirty="0">
                <a:latin typeface="Tahoma"/>
                <a:cs typeface="Tahoma"/>
              </a:rPr>
              <a:t>(líquido </a:t>
            </a:r>
            <a:r>
              <a:rPr sz="1100" spc="-5" dirty="0">
                <a:latin typeface="Tahoma"/>
                <a:cs typeface="Tahoma"/>
              </a:rPr>
              <a:t>dulce) en </a:t>
            </a:r>
            <a:r>
              <a:rPr sz="1100" dirty="0">
                <a:latin typeface="Tahoma"/>
                <a:cs typeface="Tahoma"/>
              </a:rPr>
              <a:t>vino  </a:t>
            </a:r>
            <a:r>
              <a:rPr sz="1100" spc="-5" dirty="0">
                <a:latin typeface="Tahoma"/>
                <a:cs typeface="Tahoma"/>
              </a:rPr>
              <a:t>(líquido alcohólico). </a:t>
            </a:r>
            <a:r>
              <a:rPr sz="1100" dirty="0">
                <a:latin typeface="Tahoma"/>
                <a:cs typeface="Tahoma"/>
              </a:rPr>
              <a:t>Como </a:t>
            </a:r>
            <a:r>
              <a:rPr sz="1100" spc="-5" dirty="0">
                <a:latin typeface="Tahoma"/>
                <a:cs typeface="Tahoma"/>
              </a:rPr>
              <a:t>es evidente, el cambio </a:t>
            </a:r>
            <a:r>
              <a:rPr sz="1100" dirty="0">
                <a:latin typeface="Tahoma"/>
                <a:cs typeface="Tahoma"/>
              </a:rPr>
              <a:t>de </a:t>
            </a:r>
            <a:r>
              <a:rPr sz="1100" spc="-5" dirty="0">
                <a:latin typeface="Tahoma"/>
                <a:cs typeface="Tahoma"/>
              </a:rPr>
              <a:t>mosto a vino está basado en la  transformación del azúcar en</a:t>
            </a:r>
            <a:r>
              <a:rPr sz="1100" spc="-20" dirty="0">
                <a:latin typeface="Tahoma"/>
                <a:cs typeface="Tahoma"/>
              </a:rPr>
              <a:t> </a:t>
            </a:r>
            <a:r>
              <a:rPr sz="1100" spc="-5" dirty="0">
                <a:latin typeface="Tahoma"/>
                <a:cs typeface="Tahoma"/>
              </a:rPr>
              <a:t>alcohol.</a:t>
            </a:r>
            <a:endParaRPr sz="1100" dirty="0">
              <a:latin typeface="Tahoma"/>
              <a:cs typeface="Tahoma"/>
            </a:endParaRPr>
          </a:p>
          <a:p>
            <a:pPr marL="12700" marR="6350" indent="450215" algn="just">
              <a:lnSpc>
                <a:spcPct val="100899"/>
              </a:lnSpc>
              <a:spcBef>
                <a:spcPts val="595"/>
              </a:spcBef>
            </a:pPr>
            <a:r>
              <a:rPr sz="1100" spc="-5" dirty="0">
                <a:latin typeface="Tahoma"/>
                <a:cs typeface="Tahoma"/>
              </a:rPr>
              <a:t>Esta transformación bioquímica la llevan a </a:t>
            </a:r>
            <a:r>
              <a:rPr sz="1100" dirty="0">
                <a:latin typeface="Tahoma"/>
                <a:cs typeface="Tahoma"/>
              </a:rPr>
              <a:t>cabo </a:t>
            </a:r>
            <a:r>
              <a:rPr sz="1100" spc="-5" dirty="0">
                <a:latin typeface="Tahoma"/>
                <a:cs typeface="Tahoma"/>
              </a:rPr>
              <a:t>hongos unicelulares llamados  levaduras, </a:t>
            </a:r>
            <a:r>
              <a:rPr sz="1100" dirty="0">
                <a:latin typeface="Tahoma"/>
                <a:cs typeface="Tahoma"/>
              </a:rPr>
              <a:t>que </a:t>
            </a:r>
            <a:r>
              <a:rPr sz="1100" spc="-5" dirty="0">
                <a:latin typeface="Tahoma"/>
                <a:cs typeface="Tahoma"/>
              </a:rPr>
              <a:t>son del mismo grupo </a:t>
            </a:r>
            <a:r>
              <a:rPr sz="1100" dirty="0">
                <a:latin typeface="Tahoma"/>
                <a:cs typeface="Tahoma"/>
              </a:rPr>
              <a:t>que </a:t>
            </a:r>
            <a:r>
              <a:rPr sz="1100" spc="-5" dirty="0">
                <a:latin typeface="Tahoma"/>
                <a:cs typeface="Tahoma"/>
              </a:rPr>
              <a:t>las de fermentación de cerveza, pan,</a:t>
            </a:r>
            <a:r>
              <a:rPr sz="1100" spc="65" dirty="0">
                <a:latin typeface="Tahoma"/>
                <a:cs typeface="Tahoma"/>
              </a:rPr>
              <a:t> </a:t>
            </a:r>
            <a:r>
              <a:rPr sz="1100" spc="-5" dirty="0">
                <a:latin typeface="Tahoma"/>
                <a:cs typeface="Tahoma"/>
              </a:rPr>
              <a:t>etc.</a:t>
            </a:r>
            <a:endParaRPr sz="1100" dirty="0">
              <a:latin typeface="Tahoma"/>
              <a:cs typeface="Tahoma"/>
            </a:endParaRPr>
          </a:p>
          <a:p>
            <a:pPr marL="12700" marR="5715" indent="450215" algn="just">
              <a:lnSpc>
                <a:spcPct val="100600"/>
              </a:lnSpc>
              <a:spcBef>
                <a:spcPts val="595"/>
              </a:spcBef>
            </a:pPr>
            <a:r>
              <a:rPr sz="1100" spc="-10" dirty="0">
                <a:latin typeface="Tahoma"/>
                <a:cs typeface="Tahoma"/>
              </a:rPr>
              <a:t>Estas </a:t>
            </a:r>
            <a:r>
              <a:rPr sz="1100" spc="-5" dirty="0">
                <a:latin typeface="Tahoma"/>
                <a:cs typeface="Tahoma"/>
              </a:rPr>
              <a:t>levaduras se </a:t>
            </a:r>
            <a:r>
              <a:rPr sz="1100" spc="-10" dirty="0">
                <a:latin typeface="Tahoma"/>
                <a:cs typeface="Tahoma"/>
              </a:rPr>
              <a:t>encuentran </a:t>
            </a:r>
            <a:r>
              <a:rPr sz="1100" spc="-5" dirty="0">
                <a:latin typeface="Tahoma"/>
                <a:cs typeface="Tahoma"/>
              </a:rPr>
              <a:t>adheridas a la piel de la uva, </a:t>
            </a:r>
            <a:r>
              <a:rPr sz="1100" dirty="0">
                <a:latin typeface="Tahoma"/>
                <a:cs typeface="Tahoma"/>
              </a:rPr>
              <a:t>ya </a:t>
            </a:r>
            <a:r>
              <a:rPr sz="1100" spc="-5" dirty="0">
                <a:latin typeface="Tahoma"/>
                <a:cs typeface="Tahoma"/>
              </a:rPr>
              <a:t>que cuando </a:t>
            </a:r>
            <a:r>
              <a:rPr sz="1100" spc="-10" dirty="0">
                <a:latin typeface="Tahoma"/>
                <a:cs typeface="Tahoma"/>
              </a:rPr>
              <a:t>ésta  </a:t>
            </a:r>
            <a:r>
              <a:rPr sz="1100" spc="-5" dirty="0">
                <a:latin typeface="Tahoma"/>
                <a:cs typeface="Tahoma"/>
              </a:rPr>
              <a:t>madura produce </a:t>
            </a:r>
            <a:r>
              <a:rPr sz="1100" dirty="0">
                <a:latin typeface="Tahoma"/>
                <a:cs typeface="Tahoma"/>
              </a:rPr>
              <a:t>una </a:t>
            </a:r>
            <a:r>
              <a:rPr sz="1100" spc="-5" dirty="0">
                <a:latin typeface="Tahoma"/>
                <a:cs typeface="Tahoma"/>
              </a:rPr>
              <a:t>cera </a:t>
            </a:r>
            <a:r>
              <a:rPr sz="1100" dirty="0">
                <a:latin typeface="Tahoma"/>
                <a:cs typeface="Tahoma"/>
              </a:rPr>
              <a:t>que </a:t>
            </a:r>
            <a:r>
              <a:rPr sz="1100" spc="-5" dirty="0">
                <a:latin typeface="Tahoma"/>
                <a:cs typeface="Tahoma"/>
              </a:rPr>
              <a:t>la recubre y sobre la cual </a:t>
            </a:r>
            <a:r>
              <a:rPr sz="1100" dirty="0">
                <a:latin typeface="Tahoma"/>
                <a:cs typeface="Tahoma"/>
              </a:rPr>
              <a:t>se </a:t>
            </a:r>
            <a:r>
              <a:rPr sz="1100" spc="-5" dirty="0">
                <a:latin typeface="Tahoma"/>
                <a:cs typeface="Tahoma"/>
              </a:rPr>
              <a:t>van </a:t>
            </a:r>
            <a:r>
              <a:rPr sz="1100" dirty="0">
                <a:latin typeface="Tahoma"/>
                <a:cs typeface="Tahoma"/>
              </a:rPr>
              <a:t>pegando </a:t>
            </a:r>
            <a:r>
              <a:rPr sz="1100" spc="-5" dirty="0">
                <a:latin typeface="Tahoma"/>
                <a:cs typeface="Tahoma"/>
              </a:rPr>
              <a:t>las levaduras  que se encuentran en suspensión en el aire. Cuando </a:t>
            </a:r>
            <a:r>
              <a:rPr sz="1100" dirty="0">
                <a:latin typeface="Tahoma"/>
                <a:cs typeface="Tahoma"/>
              </a:rPr>
              <a:t>se </a:t>
            </a:r>
            <a:r>
              <a:rPr sz="1100" spc="-5" dirty="0">
                <a:latin typeface="Tahoma"/>
                <a:cs typeface="Tahoma"/>
              </a:rPr>
              <a:t>pisa, las levaduras se hidratan  con el mosto, comienza la metabolización del azúcar y su transformación en</a:t>
            </a:r>
            <a:r>
              <a:rPr sz="1100" spc="215" dirty="0">
                <a:latin typeface="Tahoma"/>
                <a:cs typeface="Tahoma"/>
              </a:rPr>
              <a:t> </a:t>
            </a:r>
            <a:r>
              <a:rPr sz="1100" spc="-5" dirty="0">
                <a:latin typeface="Tahoma"/>
                <a:cs typeface="Tahoma"/>
              </a:rPr>
              <a:t>alcohol.</a:t>
            </a:r>
            <a:endParaRPr sz="1100" dirty="0">
              <a:latin typeface="Tahoma"/>
              <a:cs typeface="Tahoma"/>
            </a:endParaRPr>
          </a:p>
          <a:p>
            <a:pPr marL="12700" marR="5715" indent="450215" algn="just">
              <a:lnSpc>
                <a:spcPct val="100000"/>
              </a:lnSpc>
              <a:spcBef>
                <a:spcPts val="605"/>
              </a:spcBef>
            </a:pPr>
            <a:r>
              <a:rPr sz="1100" spc="-5" dirty="0">
                <a:latin typeface="Tahoma"/>
                <a:cs typeface="Tahoma"/>
              </a:rPr>
              <a:t>Las levaduras efectúan el </a:t>
            </a:r>
            <a:r>
              <a:rPr sz="1100" spc="-10" dirty="0">
                <a:latin typeface="Tahoma"/>
                <a:cs typeface="Tahoma"/>
              </a:rPr>
              <a:t>trabajo </a:t>
            </a:r>
            <a:r>
              <a:rPr sz="1100" dirty="0">
                <a:latin typeface="Tahoma"/>
                <a:cs typeface="Tahoma"/>
              </a:rPr>
              <a:t>de </a:t>
            </a:r>
            <a:r>
              <a:rPr sz="1100" spc="-5" dirty="0">
                <a:latin typeface="Tahoma"/>
                <a:cs typeface="Tahoma"/>
              </a:rPr>
              <a:t>transformación de productos para obtener  un beneficio, pues aprovechan la energía que se desprende en esta transformación</a:t>
            </a:r>
            <a:r>
              <a:rPr sz="1100" spc="55" dirty="0">
                <a:latin typeface="Tahoma"/>
                <a:cs typeface="Tahoma"/>
              </a:rPr>
              <a:t> </a:t>
            </a:r>
            <a:r>
              <a:rPr sz="1100" spc="-5" dirty="0">
                <a:latin typeface="Tahoma"/>
                <a:cs typeface="Tahoma"/>
              </a:rPr>
              <a:t>.</a:t>
            </a:r>
            <a:endParaRPr sz="1100" dirty="0">
              <a:latin typeface="Tahoma"/>
              <a:cs typeface="Tahoma"/>
            </a:endParaRPr>
          </a:p>
          <a:p>
            <a:pPr marL="12700" marR="5715" indent="450215" algn="just">
              <a:lnSpc>
                <a:spcPct val="100000"/>
              </a:lnSpc>
              <a:spcBef>
                <a:spcPts val="610"/>
              </a:spcBef>
            </a:pPr>
            <a:r>
              <a:rPr sz="1100" spc="-5" dirty="0">
                <a:latin typeface="Tahoma"/>
                <a:cs typeface="Tahoma"/>
              </a:rPr>
              <a:t>En esta reacción bioquímica a partir del azúcar, se desprenden, además de  energía, dos moléculas residuales </a:t>
            </a:r>
            <a:r>
              <a:rPr sz="1100" dirty="0">
                <a:latin typeface="Tahoma"/>
                <a:cs typeface="Tahoma"/>
              </a:rPr>
              <a:t>que </a:t>
            </a:r>
            <a:r>
              <a:rPr sz="1100" spc="-5" dirty="0">
                <a:latin typeface="Tahoma"/>
                <a:cs typeface="Tahoma"/>
              </a:rPr>
              <a:t>son tóxicas para las</a:t>
            </a:r>
            <a:r>
              <a:rPr sz="1100" spc="155" dirty="0">
                <a:latin typeface="Tahoma"/>
                <a:cs typeface="Tahoma"/>
              </a:rPr>
              <a:t> </a:t>
            </a:r>
            <a:r>
              <a:rPr sz="1100" spc="-5" dirty="0">
                <a:latin typeface="Tahoma"/>
                <a:cs typeface="Tahoma"/>
              </a:rPr>
              <a:t>levaduras:</a:t>
            </a:r>
            <a:endParaRPr sz="1100" dirty="0">
              <a:latin typeface="Tahoma"/>
              <a:cs typeface="Tahoma"/>
            </a:endParaRPr>
          </a:p>
          <a:p>
            <a:pPr marL="469900" indent="-228600">
              <a:lnSpc>
                <a:spcPct val="100000"/>
              </a:lnSpc>
              <a:spcBef>
                <a:spcPts val="605"/>
              </a:spcBef>
              <a:buChar char="-"/>
              <a:tabLst>
                <a:tab pos="469900" algn="l"/>
              </a:tabLst>
            </a:pPr>
            <a:r>
              <a:rPr sz="1100" spc="-5" dirty="0">
                <a:latin typeface="Tahoma"/>
                <a:cs typeface="Tahoma"/>
              </a:rPr>
              <a:t>ALCOHOL, permanece en disolución en el</a:t>
            </a:r>
            <a:r>
              <a:rPr sz="1100" spc="50" dirty="0">
                <a:latin typeface="Tahoma"/>
                <a:cs typeface="Tahoma"/>
              </a:rPr>
              <a:t> </a:t>
            </a:r>
            <a:r>
              <a:rPr sz="1100" spc="-5" dirty="0">
                <a:latin typeface="Tahoma"/>
                <a:cs typeface="Tahoma"/>
              </a:rPr>
              <a:t>líquido.</a:t>
            </a:r>
            <a:endParaRPr sz="1100" dirty="0">
              <a:latin typeface="Tahoma"/>
              <a:cs typeface="Tahoma"/>
            </a:endParaRPr>
          </a:p>
          <a:p>
            <a:pPr marL="469900" marR="5080" indent="-228600" algn="just">
              <a:lnSpc>
                <a:spcPct val="100699"/>
              </a:lnSpc>
              <a:spcBef>
                <a:spcPts val="595"/>
              </a:spcBef>
              <a:buChar char="-"/>
              <a:tabLst>
                <a:tab pos="469900" algn="l"/>
              </a:tabLst>
            </a:pPr>
            <a:r>
              <a:rPr sz="1100" spc="-5" dirty="0">
                <a:latin typeface="Tahoma"/>
                <a:cs typeface="Tahoma"/>
              </a:rPr>
              <a:t>DIÓXIDO </a:t>
            </a:r>
            <a:r>
              <a:rPr sz="1100" dirty="0">
                <a:latin typeface="Tahoma"/>
                <a:cs typeface="Tahoma"/>
              </a:rPr>
              <a:t>DE </a:t>
            </a:r>
            <a:r>
              <a:rPr sz="1100" spc="-5" dirty="0">
                <a:latin typeface="Tahoma"/>
                <a:cs typeface="Tahoma"/>
              </a:rPr>
              <a:t>CARBONO o gas </a:t>
            </a:r>
            <a:r>
              <a:rPr sz="1100" dirty="0">
                <a:latin typeface="Tahoma"/>
                <a:cs typeface="Tahoma"/>
              </a:rPr>
              <a:t>carbónico, </a:t>
            </a:r>
            <a:r>
              <a:rPr sz="1100" spc="-5" dirty="0">
                <a:latin typeface="Tahoma"/>
                <a:cs typeface="Tahoma"/>
              </a:rPr>
              <a:t>se </a:t>
            </a:r>
            <a:r>
              <a:rPr sz="1100" dirty="0">
                <a:latin typeface="Tahoma"/>
                <a:cs typeface="Tahoma"/>
              </a:rPr>
              <a:t>van </a:t>
            </a:r>
            <a:r>
              <a:rPr sz="1100" spc="-5" dirty="0">
                <a:latin typeface="Tahoma"/>
                <a:cs typeface="Tahoma"/>
              </a:rPr>
              <a:t>formando burbujas </a:t>
            </a:r>
            <a:r>
              <a:rPr sz="1100" dirty="0">
                <a:latin typeface="Tahoma"/>
                <a:cs typeface="Tahoma"/>
              </a:rPr>
              <a:t>de </a:t>
            </a:r>
            <a:r>
              <a:rPr sz="1100" spc="-5" dirty="0">
                <a:latin typeface="Tahoma"/>
                <a:cs typeface="Tahoma"/>
              </a:rPr>
              <a:t>gas en  el líquido y se liberan al aire, (este fenómeno </a:t>
            </a:r>
            <a:r>
              <a:rPr sz="1100" dirty="0">
                <a:latin typeface="Tahoma"/>
                <a:cs typeface="Tahoma"/>
              </a:rPr>
              <a:t>se </a:t>
            </a:r>
            <a:r>
              <a:rPr sz="1100" spc="-5" dirty="0">
                <a:latin typeface="Tahoma"/>
                <a:cs typeface="Tahoma"/>
              </a:rPr>
              <a:t>asemeja al agua hirviendo </a:t>
            </a:r>
            <a:r>
              <a:rPr sz="1100" dirty="0">
                <a:latin typeface="Tahoma"/>
                <a:cs typeface="Tahoma"/>
              </a:rPr>
              <a:t>que  </a:t>
            </a:r>
            <a:r>
              <a:rPr sz="1100" spc="-5" dirty="0">
                <a:latin typeface="Tahoma"/>
                <a:cs typeface="Tahoma"/>
              </a:rPr>
              <a:t>desprende vapor, </a:t>
            </a:r>
            <a:r>
              <a:rPr sz="1100" dirty="0">
                <a:latin typeface="Tahoma"/>
                <a:cs typeface="Tahoma"/>
              </a:rPr>
              <a:t>de aquí </a:t>
            </a:r>
            <a:r>
              <a:rPr sz="1100" spc="-5" dirty="0">
                <a:latin typeface="Tahoma"/>
                <a:cs typeface="Tahoma"/>
              </a:rPr>
              <a:t>que se </a:t>
            </a:r>
            <a:r>
              <a:rPr sz="1100" dirty="0">
                <a:latin typeface="Tahoma"/>
                <a:cs typeface="Tahoma"/>
              </a:rPr>
              <a:t>diga que </a:t>
            </a:r>
            <a:r>
              <a:rPr sz="1100" spc="-5" dirty="0">
                <a:latin typeface="Tahoma"/>
                <a:cs typeface="Tahoma"/>
              </a:rPr>
              <a:t>el mosto “hierve”).</a:t>
            </a:r>
            <a:endParaRPr sz="1100" dirty="0">
              <a:latin typeface="Tahoma"/>
              <a:cs typeface="Tahoma"/>
            </a:endParaRPr>
          </a:p>
          <a:p>
            <a:pPr marL="469900" marR="5080" indent="-228600" algn="just">
              <a:lnSpc>
                <a:spcPct val="100600"/>
              </a:lnSpc>
              <a:spcBef>
                <a:spcPts val="595"/>
              </a:spcBef>
              <a:buChar char="-"/>
              <a:tabLst>
                <a:tab pos="469900" algn="l"/>
              </a:tabLst>
            </a:pPr>
            <a:r>
              <a:rPr sz="1100" spc="-5" dirty="0">
                <a:latin typeface="Tahoma"/>
                <a:cs typeface="Tahoma"/>
              </a:rPr>
              <a:t>ENERGÍA. Las levaduras trabajan para utilizar energía que se desprende en la  transformación del azúcar en alcohol. Toda esta energía no es aprovechada por  las levaduras. Una parte se pierde en forma de calor, </a:t>
            </a:r>
            <a:r>
              <a:rPr sz="1100" dirty="0">
                <a:latin typeface="Tahoma"/>
                <a:cs typeface="Tahoma"/>
              </a:rPr>
              <a:t>de </a:t>
            </a:r>
            <a:r>
              <a:rPr sz="1100" spc="-5" dirty="0">
                <a:latin typeface="Tahoma"/>
                <a:cs typeface="Tahoma"/>
              </a:rPr>
              <a:t>manera que, durante  la fermentación, deben </a:t>
            </a:r>
            <a:r>
              <a:rPr sz="1100" spc="-10" dirty="0">
                <a:latin typeface="Tahoma"/>
                <a:cs typeface="Tahoma"/>
              </a:rPr>
              <a:t>enfriarse </a:t>
            </a:r>
            <a:r>
              <a:rPr sz="1100" spc="-5" dirty="0">
                <a:latin typeface="Tahoma"/>
                <a:cs typeface="Tahoma"/>
              </a:rPr>
              <a:t>los recipientes o </a:t>
            </a:r>
            <a:r>
              <a:rPr sz="1100" spc="-10" dirty="0">
                <a:latin typeface="Tahoma"/>
                <a:cs typeface="Tahoma"/>
              </a:rPr>
              <a:t>cubas </a:t>
            </a:r>
            <a:r>
              <a:rPr sz="1100" spc="-5" dirty="0">
                <a:latin typeface="Tahoma"/>
                <a:cs typeface="Tahoma"/>
              </a:rPr>
              <a:t>para </a:t>
            </a:r>
            <a:r>
              <a:rPr sz="1100" spc="-10" dirty="0">
                <a:latin typeface="Tahoma"/>
                <a:cs typeface="Tahoma"/>
              </a:rPr>
              <a:t>evitar </a:t>
            </a:r>
            <a:r>
              <a:rPr sz="1100" spc="-5" dirty="0">
                <a:latin typeface="Tahoma"/>
                <a:cs typeface="Tahoma"/>
              </a:rPr>
              <a:t>un </a:t>
            </a:r>
            <a:r>
              <a:rPr sz="1100" dirty="0">
                <a:latin typeface="Tahoma"/>
                <a:cs typeface="Tahoma"/>
              </a:rPr>
              <a:t>aumento  </a:t>
            </a:r>
            <a:r>
              <a:rPr sz="1100" spc="-5" dirty="0">
                <a:latin typeface="Tahoma"/>
                <a:cs typeface="Tahoma"/>
              </a:rPr>
              <a:t>excesivo </a:t>
            </a:r>
            <a:r>
              <a:rPr sz="1100" dirty="0">
                <a:latin typeface="Tahoma"/>
                <a:cs typeface="Tahoma"/>
              </a:rPr>
              <a:t>de </a:t>
            </a:r>
            <a:r>
              <a:rPr sz="1100" spc="-5" dirty="0">
                <a:latin typeface="Tahoma"/>
                <a:cs typeface="Tahoma"/>
              </a:rPr>
              <a:t>temperatura, en caso contrario el vino </a:t>
            </a:r>
            <a:r>
              <a:rPr sz="1100" spc="-10" dirty="0">
                <a:latin typeface="Tahoma"/>
                <a:cs typeface="Tahoma"/>
              </a:rPr>
              <a:t>adquiriría gustos  </a:t>
            </a:r>
            <a:r>
              <a:rPr sz="1100" spc="-5" dirty="0">
                <a:latin typeface="Tahoma"/>
                <a:cs typeface="Tahoma"/>
              </a:rPr>
              <a:t>desagradables.</a:t>
            </a:r>
            <a:endParaRPr sz="1100" dirty="0">
              <a:latin typeface="Tahoma"/>
              <a:cs typeface="Tahoma"/>
            </a:endParaRPr>
          </a:p>
          <a:p>
            <a:pPr>
              <a:lnSpc>
                <a:spcPct val="100000"/>
              </a:lnSpc>
            </a:pPr>
            <a:endParaRPr sz="1100" dirty="0">
              <a:latin typeface="Times New Roman"/>
              <a:cs typeface="Times New Roman"/>
            </a:endParaRPr>
          </a:p>
          <a:p>
            <a:pPr>
              <a:lnSpc>
                <a:spcPct val="100000"/>
              </a:lnSpc>
            </a:pPr>
            <a:endParaRPr sz="1100" dirty="0">
              <a:latin typeface="Times New Roman"/>
              <a:cs typeface="Times New Roman"/>
            </a:endParaRPr>
          </a:p>
          <a:p>
            <a:pPr marL="1379855">
              <a:lnSpc>
                <a:spcPct val="100000"/>
              </a:lnSpc>
            </a:pPr>
            <a:r>
              <a:rPr sz="1100" spc="-5" dirty="0">
                <a:latin typeface="Tahoma"/>
                <a:cs typeface="Tahoma"/>
              </a:rPr>
              <a:t>levaduras</a:t>
            </a:r>
            <a:endParaRPr sz="1100" dirty="0">
              <a:latin typeface="Tahoma"/>
              <a:cs typeface="Tahoma"/>
            </a:endParaRPr>
          </a:p>
        </p:txBody>
      </p:sp>
      <p:sp>
        <p:nvSpPr>
          <p:cNvPr id="3" name="object 3"/>
          <p:cNvSpPr txBox="1"/>
          <p:nvPr/>
        </p:nvSpPr>
        <p:spPr>
          <a:xfrm>
            <a:off x="1518155" y="7343103"/>
            <a:ext cx="533400"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AZÚCAR</a:t>
            </a:r>
            <a:endParaRPr sz="1100">
              <a:latin typeface="Tahoma"/>
              <a:cs typeface="Tahoma"/>
            </a:endParaRPr>
          </a:p>
        </p:txBody>
      </p:sp>
      <p:sp>
        <p:nvSpPr>
          <p:cNvPr id="4" name="object 4"/>
          <p:cNvSpPr txBox="1"/>
          <p:nvPr/>
        </p:nvSpPr>
        <p:spPr>
          <a:xfrm>
            <a:off x="3765873" y="7343103"/>
            <a:ext cx="1827530" cy="169277"/>
          </a:xfrm>
          <a:prstGeom prst="rect">
            <a:avLst/>
          </a:prstGeom>
        </p:spPr>
        <p:txBody>
          <a:bodyPr vert="horz" wrap="square" lIns="0" tIns="0" rIns="0" bIns="0" rtlCol="0">
            <a:spAutoFit/>
          </a:bodyPr>
          <a:lstStyle/>
          <a:p>
            <a:pPr marL="12700">
              <a:lnSpc>
                <a:spcPct val="100000"/>
              </a:lnSpc>
            </a:pPr>
            <a:r>
              <a:rPr sz="1100" spc="-5" dirty="0">
                <a:latin typeface="Tahoma"/>
                <a:cs typeface="Tahoma"/>
              </a:rPr>
              <a:t>ALCOHOL + CO2 + </a:t>
            </a:r>
            <a:r>
              <a:rPr lang="en-US" sz="1100" spc="-5" dirty="0">
                <a:latin typeface="Tahoma"/>
                <a:cs typeface="Tahoma"/>
              </a:rPr>
              <a:t>CALOR</a:t>
            </a:r>
            <a:endParaRPr sz="1100" dirty="0">
              <a:latin typeface="Tahoma"/>
              <a:cs typeface="Tahoma"/>
            </a:endParaRPr>
          </a:p>
        </p:txBody>
      </p:sp>
      <p:sp>
        <p:nvSpPr>
          <p:cNvPr id="5" name="object 5"/>
          <p:cNvSpPr txBox="1"/>
          <p:nvPr/>
        </p:nvSpPr>
        <p:spPr>
          <a:xfrm>
            <a:off x="1067816" y="7587706"/>
            <a:ext cx="5426075" cy="1769110"/>
          </a:xfrm>
          <a:prstGeom prst="rect">
            <a:avLst/>
          </a:prstGeom>
        </p:spPr>
        <p:txBody>
          <a:bodyPr vert="horz" wrap="square" lIns="0" tIns="0" rIns="0" bIns="0" rtlCol="0">
            <a:spAutoFit/>
          </a:bodyPr>
          <a:lstStyle/>
          <a:p>
            <a:pPr marL="1361440">
              <a:lnSpc>
                <a:spcPct val="100000"/>
              </a:lnSpc>
            </a:pPr>
            <a:r>
              <a:rPr sz="1100" spc="-5" dirty="0">
                <a:latin typeface="Tahoma"/>
                <a:cs typeface="Tahoma"/>
              </a:rPr>
              <a:t>fermentación</a:t>
            </a:r>
            <a:endParaRPr sz="1100">
              <a:latin typeface="Tahoma"/>
              <a:cs typeface="Tahoma"/>
            </a:endParaRPr>
          </a:p>
          <a:p>
            <a:pPr>
              <a:lnSpc>
                <a:spcPct val="100000"/>
              </a:lnSpc>
            </a:pPr>
            <a:endParaRPr sz="1100">
              <a:latin typeface="Times New Roman"/>
              <a:cs typeface="Times New Roman"/>
            </a:endParaRPr>
          </a:p>
          <a:p>
            <a:pPr>
              <a:lnSpc>
                <a:spcPct val="100000"/>
              </a:lnSpc>
              <a:spcBef>
                <a:spcPts val="5"/>
              </a:spcBef>
            </a:pPr>
            <a:endParaRPr sz="1200">
              <a:latin typeface="Times New Roman"/>
              <a:cs typeface="Times New Roman"/>
            </a:endParaRPr>
          </a:p>
          <a:p>
            <a:pPr marL="12700" marR="5080" indent="450215" algn="just">
              <a:lnSpc>
                <a:spcPct val="100600"/>
              </a:lnSpc>
            </a:pPr>
            <a:r>
              <a:rPr sz="1100" spc="-5" dirty="0">
                <a:latin typeface="Tahoma"/>
                <a:cs typeface="Tahoma"/>
              </a:rPr>
              <a:t>Después de esta breve explicación </a:t>
            </a:r>
            <a:r>
              <a:rPr sz="1100" spc="-10" dirty="0">
                <a:latin typeface="Tahoma"/>
                <a:cs typeface="Tahoma"/>
              </a:rPr>
              <a:t>sobre </a:t>
            </a:r>
            <a:r>
              <a:rPr sz="1100" spc="-5" dirty="0">
                <a:latin typeface="Tahoma"/>
                <a:cs typeface="Tahoma"/>
              </a:rPr>
              <a:t>la fermentación sería incorrecto y  simplista asimilar la fermentación a la producción </a:t>
            </a:r>
            <a:r>
              <a:rPr sz="1100" dirty="0">
                <a:latin typeface="Tahoma"/>
                <a:cs typeface="Tahoma"/>
              </a:rPr>
              <a:t>de </a:t>
            </a:r>
            <a:r>
              <a:rPr sz="1100" spc="-5" dirty="0">
                <a:latin typeface="Tahoma"/>
                <a:cs typeface="Tahoma"/>
              </a:rPr>
              <a:t>alcohol, ya que tienen lugar  muchos otros procesos, con otros productos finales que permiten que le vino sea </a:t>
            </a:r>
            <a:r>
              <a:rPr sz="1100" dirty="0">
                <a:latin typeface="Tahoma"/>
                <a:cs typeface="Tahoma"/>
              </a:rPr>
              <a:t>un  </a:t>
            </a:r>
            <a:r>
              <a:rPr sz="1100" spc="-5" dirty="0">
                <a:latin typeface="Tahoma"/>
                <a:cs typeface="Tahoma"/>
              </a:rPr>
              <a:t>producto </a:t>
            </a:r>
            <a:r>
              <a:rPr sz="1100" dirty="0">
                <a:latin typeface="Tahoma"/>
                <a:cs typeface="Tahoma"/>
              </a:rPr>
              <a:t>muy </a:t>
            </a:r>
            <a:r>
              <a:rPr sz="1100" spc="-5" dirty="0">
                <a:latin typeface="Tahoma"/>
                <a:cs typeface="Tahoma"/>
              </a:rPr>
              <a:t>complejo. El vino es un líquido hidroalcohólico que </a:t>
            </a:r>
            <a:r>
              <a:rPr sz="1100" spc="-10" dirty="0">
                <a:latin typeface="Tahoma"/>
                <a:cs typeface="Tahoma"/>
              </a:rPr>
              <a:t>contiene en  </a:t>
            </a:r>
            <a:r>
              <a:rPr sz="1100" spc="-5" dirty="0">
                <a:latin typeface="Tahoma"/>
                <a:cs typeface="Tahoma"/>
              </a:rPr>
              <a:t>disolución muchísimos productos en sensaciones del olfato y el</a:t>
            </a:r>
            <a:r>
              <a:rPr sz="1100" spc="185" dirty="0">
                <a:latin typeface="Tahoma"/>
                <a:cs typeface="Tahoma"/>
              </a:rPr>
              <a:t> </a:t>
            </a:r>
            <a:r>
              <a:rPr sz="1100" spc="-5" dirty="0">
                <a:latin typeface="Tahoma"/>
                <a:cs typeface="Tahoma"/>
              </a:rPr>
              <a:t>gusto.</a:t>
            </a:r>
            <a:endParaRPr sz="1100">
              <a:latin typeface="Tahoma"/>
              <a:cs typeface="Tahoma"/>
            </a:endParaRPr>
          </a:p>
          <a:p>
            <a:pPr marL="12700" marR="5080" indent="450215" algn="just">
              <a:lnSpc>
                <a:spcPct val="100000"/>
              </a:lnSpc>
              <a:spcBef>
                <a:spcPts val="605"/>
              </a:spcBef>
            </a:pPr>
            <a:r>
              <a:rPr sz="1100" spc="-5" dirty="0">
                <a:latin typeface="Tahoma"/>
                <a:cs typeface="Tahoma"/>
              </a:rPr>
              <a:t>Todos estos productos o moléculas proceden de la uva, algunos son puros y  otros han sido transformados en el proceso </a:t>
            </a:r>
            <a:r>
              <a:rPr sz="1100" dirty="0">
                <a:latin typeface="Tahoma"/>
                <a:cs typeface="Tahoma"/>
              </a:rPr>
              <a:t>de</a:t>
            </a:r>
            <a:r>
              <a:rPr sz="1100" spc="80" dirty="0">
                <a:latin typeface="Tahoma"/>
                <a:cs typeface="Tahoma"/>
              </a:rPr>
              <a:t> </a:t>
            </a:r>
            <a:r>
              <a:rPr sz="1100" spc="-5" dirty="0">
                <a:latin typeface="Tahoma"/>
                <a:cs typeface="Tahoma"/>
              </a:rPr>
              <a:t>fermentación.</a:t>
            </a:r>
            <a:endParaRPr sz="1100">
              <a:latin typeface="Tahoma"/>
              <a:cs typeface="Tahoma"/>
            </a:endParaRPr>
          </a:p>
        </p:txBody>
      </p:sp>
      <p:sp>
        <p:nvSpPr>
          <p:cNvPr id="6" name="object 6"/>
          <p:cNvSpPr/>
          <p:nvPr/>
        </p:nvSpPr>
        <p:spPr>
          <a:xfrm>
            <a:off x="2222753" y="7388352"/>
            <a:ext cx="1273810" cy="0"/>
          </a:xfrm>
          <a:custGeom>
            <a:avLst/>
            <a:gdLst/>
            <a:ahLst/>
            <a:cxnLst/>
            <a:rect l="l" t="t" r="r" b="b"/>
            <a:pathLst>
              <a:path w="1273810">
                <a:moveTo>
                  <a:pt x="0" y="0"/>
                </a:moveTo>
                <a:lnTo>
                  <a:pt x="1273302" y="0"/>
                </a:lnTo>
              </a:path>
            </a:pathLst>
          </a:custGeom>
          <a:ln w="9144">
            <a:solidFill>
              <a:srgbClr val="000000"/>
            </a:solidFill>
          </a:ln>
        </p:spPr>
        <p:txBody>
          <a:bodyPr wrap="square" lIns="0" tIns="0" rIns="0" bIns="0" rtlCol="0"/>
          <a:lstStyle/>
          <a:p>
            <a:endParaRPr/>
          </a:p>
        </p:txBody>
      </p:sp>
      <p:sp>
        <p:nvSpPr>
          <p:cNvPr id="7" name="object 7"/>
          <p:cNvSpPr/>
          <p:nvPr/>
        </p:nvSpPr>
        <p:spPr>
          <a:xfrm>
            <a:off x="3494532" y="7338822"/>
            <a:ext cx="100965" cy="100330"/>
          </a:xfrm>
          <a:custGeom>
            <a:avLst/>
            <a:gdLst/>
            <a:ahLst/>
            <a:cxnLst/>
            <a:rect l="l" t="t" r="r" b="b"/>
            <a:pathLst>
              <a:path w="100964" h="100329">
                <a:moveTo>
                  <a:pt x="0" y="0"/>
                </a:moveTo>
                <a:lnTo>
                  <a:pt x="0" y="99821"/>
                </a:lnTo>
                <a:lnTo>
                  <a:pt x="100583" y="49529"/>
                </a:lnTo>
                <a:lnTo>
                  <a:pt x="0" y="0"/>
                </a:lnTo>
                <a:close/>
              </a:path>
            </a:pathLst>
          </a:custGeom>
          <a:solidFill>
            <a:srgbClr val="000000"/>
          </a:solidFill>
        </p:spPr>
        <p:txBody>
          <a:bodyPr wrap="square" lIns="0" tIns="0" rIns="0" bIns="0" rtlCol="0"/>
          <a:lstStyle/>
          <a:p>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6</a:t>
            </a:fld>
            <a:endParaRPr spc="-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7</a:t>
            </a:fld>
            <a:endParaRPr spc="-5" dirty="0"/>
          </a:p>
        </p:txBody>
      </p:sp>
      <p:sp>
        <p:nvSpPr>
          <p:cNvPr id="2" name="object 2"/>
          <p:cNvSpPr txBox="1"/>
          <p:nvPr/>
        </p:nvSpPr>
        <p:spPr>
          <a:xfrm>
            <a:off x="1518158" y="1324860"/>
            <a:ext cx="2506980" cy="176530"/>
          </a:xfrm>
          <a:prstGeom prst="rect">
            <a:avLst/>
          </a:prstGeom>
        </p:spPr>
        <p:txBody>
          <a:bodyPr vert="horz" wrap="square" lIns="0" tIns="0" rIns="0" bIns="0" rtlCol="0">
            <a:spAutoFit/>
          </a:bodyPr>
          <a:lstStyle/>
          <a:p>
            <a:pPr marL="12700">
              <a:lnSpc>
                <a:spcPct val="100000"/>
              </a:lnSpc>
            </a:pPr>
            <a:r>
              <a:rPr sz="1100" spc="-5" dirty="0">
                <a:latin typeface="Tahoma"/>
                <a:cs typeface="Tahoma"/>
              </a:rPr>
              <a:t>Esta transformación molecular, </a:t>
            </a:r>
            <a:r>
              <a:rPr sz="1100" dirty="0">
                <a:latin typeface="Tahoma"/>
                <a:cs typeface="Tahoma"/>
              </a:rPr>
              <a:t>se</a:t>
            </a:r>
            <a:r>
              <a:rPr sz="1100" spc="30" dirty="0">
                <a:latin typeface="Tahoma"/>
                <a:cs typeface="Tahoma"/>
              </a:rPr>
              <a:t> </a:t>
            </a:r>
            <a:r>
              <a:rPr sz="1100" spc="-5" dirty="0">
                <a:latin typeface="Tahoma"/>
                <a:cs typeface="Tahoma"/>
              </a:rPr>
              <a:t>debe:</a:t>
            </a:r>
            <a:endParaRPr sz="1100">
              <a:latin typeface="Tahoma"/>
              <a:cs typeface="Tahoma"/>
            </a:endParaRPr>
          </a:p>
        </p:txBody>
      </p:sp>
      <p:sp>
        <p:nvSpPr>
          <p:cNvPr id="3" name="object 3"/>
          <p:cNvSpPr txBox="1"/>
          <p:nvPr/>
        </p:nvSpPr>
        <p:spPr>
          <a:xfrm>
            <a:off x="1967731" y="1569463"/>
            <a:ext cx="76200" cy="421005"/>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p:txBody>
      </p:sp>
      <p:sp>
        <p:nvSpPr>
          <p:cNvPr id="4" name="object 4"/>
          <p:cNvSpPr txBox="1"/>
          <p:nvPr/>
        </p:nvSpPr>
        <p:spPr>
          <a:xfrm>
            <a:off x="2416205" y="1492517"/>
            <a:ext cx="3921125" cy="497840"/>
          </a:xfrm>
          <a:prstGeom prst="rect">
            <a:avLst/>
          </a:prstGeom>
        </p:spPr>
        <p:txBody>
          <a:bodyPr vert="horz" wrap="square" lIns="0" tIns="0" rIns="0" bIns="0" rtlCol="0">
            <a:spAutoFit/>
          </a:bodyPr>
          <a:lstStyle/>
          <a:p>
            <a:pPr marL="12700" marR="5080">
              <a:lnSpc>
                <a:spcPct val="145900"/>
              </a:lnSpc>
            </a:pPr>
            <a:r>
              <a:rPr sz="1100" spc="-5" dirty="0">
                <a:latin typeface="Tahoma"/>
                <a:cs typeface="Tahoma"/>
              </a:rPr>
              <a:t>Al metabolismo de los microorganismos (levaduras o bacterias)  A reacciones químicas entre las</a:t>
            </a:r>
            <a:r>
              <a:rPr sz="1100" spc="60" dirty="0">
                <a:latin typeface="Tahoma"/>
                <a:cs typeface="Tahoma"/>
              </a:rPr>
              <a:t> </a:t>
            </a:r>
            <a:r>
              <a:rPr sz="1100" spc="-5" dirty="0">
                <a:latin typeface="Tahoma"/>
                <a:cs typeface="Tahoma"/>
              </a:rPr>
              <a:t>moléculas.</a:t>
            </a:r>
            <a:endParaRPr sz="1100">
              <a:latin typeface="Tahoma"/>
              <a:cs typeface="Tahoma"/>
            </a:endParaRPr>
          </a:p>
        </p:txBody>
      </p:sp>
      <p:sp>
        <p:nvSpPr>
          <p:cNvPr id="5" name="object 5"/>
          <p:cNvSpPr txBox="1"/>
          <p:nvPr/>
        </p:nvSpPr>
        <p:spPr>
          <a:xfrm>
            <a:off x="1067821" y="2304038"/>
            <a:ext cx="5427345" cy="3162935"/>
          </a:xfrm>
          <a:prstGeom prst="rect">
            <a:avLst/>
          </a:prstGeom>
        </p:spPr>
        <p:txBody>
          <a:bodyPr vert="horz" wrap="square" lIns="0" tIns="0" rIns="0" bIns="0" rtlCol="0">
            <a:spAutoFit/>
          </a:bodyPr>
          <a:lstStyle/>
          <a:p>
            <a:pPr marL="715010" indent="-252095">
              <a:lnSpc>
                <a:spcPct val="100000"/>
              </a:lnSpc>
              <a:buFont typeface="Webdings"/>
              <a:buChar char="•"/>
              <a:tabLst>
                <a:tab pos="715645" algn="l"/>
              </a:tabLst>
            </a:pPr>
            <a:r>
              <a:rPr sz="1100" u="sng" spc="-5" dirty="0">
                <a:latin typeface="Tahoma"/>
                <a:cs typeface="Tahoma"/>
              </a:rPr>
              <a:t>La</a:t>
            </a:r>
            <a:r>
              <a:rPr sz="1100" u="sng" spc="-55" dirty="0">
                <a:latin typeface="Tahoma"/>
                <a:cs typeface="Tahoma"/>
              </a:rPr>
              <a:t> </a:t>
            </a:r>
            <a:r>
              <a:rPr sz="1100" u="sng" spc="-5" dirty="0">
                <a:latin typeface="Tahoma"/>
                <a:cs typeface="Tahoma"/>
              </a:rPr>
              <a:t>temperatura</a:t>
            </a:r>
            <a:endParaRPr sz="1100">
              <a:latin typeface="Tahoma"/>
              <a:cs typeface="Tahoma"/>
            </a:endParaRPr>
          </a:p>
          <a:p>
            <a:pPr>
              <a:lnSpc>
                <a:spcPct val="100000"/>
              </a:lnSpc>
            </a:pPr>
            <a:endParaRPr sz="1100">
              <a:latin typeface="Times New Roman"/>
              <a:cs typeface="Times New Roman"/>
            </a:endParaRPr>
          </a:p>
          <a:p>
            <a:pPr>
              <a:lnSpc>
                <a:spcPct val="100000"/>
              </a:lnSpc>
              <a:spcBef>
                <a:spcPts val="5"/>
              </a:spcBef>
            </a:pPr>
            <a:endParaRPr sz="1100">
              <a:latin typeface="Times New Roman"/>
              <a:cs typeface="Times New Roman"/>
            </a:endParaRPr>
          </a:p>
          <a:p>
            <a:pPr marL="12700" marR="5715" indent="450215" algn="just">
              <a:lnSpc>
                <a:spcPct val="100000"/>
              </a:lnSpc>
            </a:pPr>
            <a:r>
              <a:rPr sz="1100" spc="-5" dirty="0">
                <a:latin typeface="Tahoma"/>
                <a:cs typeface="Tahoma"/>
              </a:rPr>
              <a:t>La temperatura ideal </a:t>
            </a:r>
            <a:r>
              <a:rPr sz="1100" dirty="0">
                <a:latin typeface="Tahoma"/>
                <a:cs typeface="Tahoma"/>
              </a:rPr>
              <a:t>de </a:t>
            </a:r>
            <a:r>
              <a:rPr sz="1100" spc="-5" dirty="0">
                <a:latin typeface="Tahoma"/>
                <a:cs typeface="Tahoma"/>
              </a:rPr>
              <a:t>fermentación para vinos jóvenes blancos, rosados y  </a:t>
            </a:r>
            <a:r>
              <a:rPr sz="1100" spc="-10" dirty="0">
                <a:latin typeface="Tahoma"/>
                <a:cs typeface="Tahoma"/>
              </a:rPr>
              <a:t>tintos </a:t>
            </a:r>
            <a:r>
              <a:rPr sz="1100" spc="-5" dirty="0">
                <a:latin typeface="Tahoma"/>
                <a:cs typeface="Tahoma"/>
              </a:rPr>
              <a:t>es de unos 18º </a:t>
            </a:r>
            <a:r>
              <a:rPr sz="1100" dirty="0">
                <a:latin typeface="Tahoma"/>
                <a:cs typeface="Tahoma"/>
              </a:rPr>
              <a:t>C, </a:t>
            </a:r>
            <a:r>
              <a:rPr sz="1100" spc="-10" dirty="0">
                <a:latin typeface="Tahoma"/>
                <a:cs typeface="Tahoma"/>
              </a:rPr>
              <a:t>mientras </a:t>
            </a:r>
            <a:r>
              <a:rPr sz="1100" spc="-5" dirty="0">
                <a:latin typeface="Tahoma"/>
                <a:cs typeface="Tahoma"/>
              </a:rPr>
              <a:t>que para los vinos </a:t>
            </a:r>
            <a:r>
              <a:rPr sz="1100" dirty="0">
                <a:latin typeface="Tahoma"/>
                <a:cs typeface="Tahoma"/>
              </a:rPr>
              <a:t>de </a:t>
            </a:r>
            <a:r>
              <a:rPr sz="1100" spc="-5" dirty="0">
                <a:latin typeface="Tahoma"/>
                <a:cs typeface="Tahoma"/>
              </a:rPr>
              <a:t>crianza y reserva está entre25º  y 30º</a:t>
            </a:r>
            <a:r>
              <a:rPr sz="1100" spc="-90" dirty="0">
                <a:latin typeface="Tahoma"/>
                <a:cs typeface="Tahoma"/>
              </a:rPr>
              <a:t> </a:t>
            </a:r>
            <a:r>
              <a:rPr sz="1100" spc="-10" dirty="0">
                <a:latin typeface="Tahoma"/>
                <a:cs typeface="Tahoma"/>
              </a:rPr>
              <a:t>C.</a:t>
            </a:r>
            <a:endParaRPr sz="1100">
              <a:latin typeface="Tahoma"/>
              <a:cs typeface="Tahoma"/>
            </a:endParaRPr>
          </a:p>
          <a:p>
            <a:pPr marL="12700" marR="5080" indent="450215" algn="just">
              <a:lnSpc>
                <a:spcPct val="100600"/>
              </a:lnSpc>
              <a:spcBef>
                <a:spcPts val="595"/>
              </a:spcBef>
            </a:pPr>
            <a:r>
              <a:rPr sz="1100" spc="-5" dirty="0">
                <a:latin typeface="Tahoma"/>
                <a:cs typeface="Tahoma"/>
              </a:rPr>
              <a:t>Esta diferencia de temperatura óptimas según los tipos de vino, </a:t>
            </a:r>
            <a:r>
              <a:rPr sz="1100" dirty="0">
                <a:latin typeface="Tahoma"/>
                <a:cs typeface="Tahoma"/>
              </a:rPr>
              <a:t>se debe </a:t>
            </a:r>
            <a:r>
              <a:rPr sz="1100" spc="-5" dirty="0">
                <a:latin typeface="Tahoma"/>
                <a:cs typeface="Tahoma"/>
              </a:rPr>
              <a:t>a </a:t>
            </a:r>
            <a:r>
              <a:rPr sz="1100" dirty="0">
                <a:latin typeface="Tahoma"/>
                <a:cs typeface="Tahoma"/>
              </a:rPr>
              <a:t>que  </a:t>
            </a:r>
            <a:r>
              <a:rPr sz="1100" spc="-5" dirty="0">
                <a:latin typeface="Tahoma"/>
                <a:cs typeface="Tahoma"/>
              </a:rPr>
              <a:t>en los vinos jóvenes buscamos obtener aromas </a:t>
            </a:r>
            <a:r>
              <a:rPr sz="1100" spc="-10" dirty="0">
                <a:latin typeface="Tahoma"/>
                <a:cs typeface="Tahoma"/>
              </a:rPr>
              <a:t>primarios </a:t>
            </a:r>
            <a:r>
              <a:rPr sz="1100" spc="-5" dirty="0">
                <a:latin typeface="Tahoma"/>
                <a:cs typeface="Tahoma"/>
              </a:rPr>
              <a:t>de flores, frutas, etc... y </a:t>
            </a:r>
            <a:r>
              <a:rPr sz="1100" spc="-10" dirty="0">
                <a:latin typeface="Tahoma"/>
                <a:cs typeface="Tahoma"/>
              </a:rPr>
              <a:t>en  </a:t>
            </a:r>
            <a:r>
              <a:rPr sz="1100" spc="-5" dirty="0">
                <a:latin typeface="Tahoma"/>
                <a:cs typeface="Tahoma"/>
              </a:rPr>
              <a:t>los vinos de crianza aromas transformados que resultan de reacciones químicas </a:t>
            </a:r>
            <a:r>
              <a:rPr sz="1100" dirty="0">
                <a:latin typeface="Tahoma"/>
                <a:cs typeface="Tahoma"/>
              </a:rPr>
              <a:t>que  </a:t>
            </a:r>
            <a:r>
              <a:rPr sz="1100" spc="-5" dirty="0">
                <a:latin typeface="Tahoma"/>
                <a:cs typeface="Tahoma"/>
              </a:rPr>
              <a:t>ocurren a lo largo del envejecimiento. Es definitiva se quiere descubrir el ”bouquet”. </a:t>
            </a:r>
            <a:r>
              <a:rPr sz="1100" spc="-10" dirty="0">
                <a:latin typeface="Tahoma"/>
                <a:cs typeface="Tahoma"/>
              </a:rPr>
              <a:t>Es  </a:t>
            </a:r>
            <a:r>
              <a:rPr sz="1100" spc="-5" dirty="0">
                <a:latin typeface="Tahoma"/>
                <a:cs typeface="Tahoma"/>
              </a:rPr>
              <a:t>por </a:t>
            </a:r>
            <a:r>
              <a:rPr sz="1100" dirty="0">
                <a:latin typeface="Tahoma"/>
                <a:cs typeface="Tahoma"/>
              </a:rPr>
              <a:t>eso </a:t>
            </a:r>
            <a:r>
              <a:rPr sz="1100" spc="-5" dirty="0">
                <a:latin typeface="Tahoma"/>
                <a:cs typeface="Tahoma"/>
              </a:rPr>
              <a:t>que no nos interesan demasiado los aromas primeros, que son muy volátiles,  sino </a:t>
            </a:r>
            <a:r>
              <a:rPr sz="1100" dirty="0">
                <a:latin typeface="Tahoma"/>
                <a:cs typeface="Tahoma"/>
              </a:rPr>
              <a:t>que </a:t>
            </a:r>
            <a:r>
              <a:rPr sz="1100" spc="-5" dirty="0">
                <a:latin typeface="Tahoma"/>
                <a:cs typeface="Tahoma"/>
              </a:rPr>
              <a:t>debemos extraer </a:t>
            </a:r>
            <a:r>
              <a:rPr sz="1100" dirty="0">
                <a:latin typeface="Tahoma"/>
                <a:cs typeface="Tahoma"/>
              </a:rPr>
              <a:t>de </a:t>
            </a:r>
            <a:r>
              <a:rPr sz="1100" spc="-5" dirty="0">
                <a:latin typeface="Tahoma"/>
                <a:cs typeface="Tahoma"/>
              </a:rPr>
              <a:t>la </a:t>
            </a:r>
            <a:r>
              <a:rPr sz="1100" dirty="0">
                <a:latin typeface="Tahoma"/>
                <a:cs typeface="Tahoma"/>
              </a:rPr>
              <a:t>piel, </a:t>
            </a:r>
            <a:r>
              <a:rPr sz="1100" spc="-5" dirty="0">
                <a:latin typeface="Tahoma"/>
                <a:cs typeface="Tahoma"/>
              </a:rPr>
              <a:t>con la maceración, otros productos como taninos,  polifenoles y ésteres, </a:t>
            </a:r>
            <a:r>
              <a:rPr sz="1100" dirty="0">
                <a:latin typeface="Tahoma"/>
                <a:cs typeface="Tahoma"/>
              </a:rPr>
              <a:t>que </a:t>
            </a:r>
            <a:r>
              <a:rPr sz="1100" spc="-5" dirty="0">
                <a:latin typeface="Tahoma"/>
                <a:cs typeface="Tahoma"/>
              </a:rPr>
              <a:t>se disuelven a más </a:t>
            </a:r>
            <a:r>
              <a:rPr sz="1100" spc="30" dirty="0">
                <a:latin typeface="Tahoma"/>
                <a:cs typeface="Tahoma"/>
              </a:rPr>
              <a:t> </a:t>
            </a:r>
            <a:r>
              <a:rPr sz="1100" spc="-5" dirty="0">
                <a:latin typeface="Tahoma"/>
                <a:cs typeface="Tahoma"/>
              </a:rPr>
              <a:t>temperatura.</a:t>
            </a:r>
            <a:endParaRPr sz="1100">
              <a:latin typeface="Tahoma"/>
              <a:cs typeface="Tahoma"/>
            </a:endParaRPr>
          </a:p>
          <a:p>
            <a:pPr marL="12700" marR="6985" indent="450215" algn="just">
              <a:lnSpc>
                <a:spcPct val="100899"/>
              </a:lnSpc>
              <a:spcBef>
                <a:spcPts val="595"/>
              </a:spcBef>
            </a:pPr>
            <a:r>
              <a:rPr sz="1100" spc="-5" dirty="0">
                <a:latin typeface="Tahoma"/>
                <a:cs typeface="Tahoma"/>
              </a:rPr>
              <a:t>A la hora </a:t>
            </a:r>
            <a:r>
              <a:rPr sz="1100" dirty="0">
                <a:latin typeface="Tahoma"/>
                <a:cs typeface="Tahoma"/>
              </a:rPr>
              <a:t>de </a:t>
            </a:r>
            <a:r>
              <a:rPr sz="1100" spc="-10" dirty="0">
                <a:latin typeface="Tahoma"/>
                <a:cs typeface="Tahoma"/>
              </a:rPr>
              <a:t>elegir </a:t>
            </a:r>
            <a:r>
              <a:rPr sz="1100" spc="-5" dirty="0">
                <a:latin typeface="Tahoma"/>
                <a:cs typeface="Tahoma"/>
              </a:rPr>
              <a:t>el recipiente para la fermentación, tenemos que </a:t>
            </a:r>
            <a:r>
              <a:rPr sz="1100" spc="-10" dirty="0">
                <a:latin typeface="Tahoma"/>
                <a:cs typeface="Tahoma"/>
              </a:rPr>
              <a:t>considerar  </a:t>
            </a:r>
            <a:r>
              <a:rPr sz="1100" spc="-5" dirty="0">
                <a:latin typeface="Tahoma"/>
                <a:cs typeface="Tahoma"/>
              </a:rPr>
              <a:t>que tipo </a:t>
            </a:r>
            <a:r>
              <a:rPr sz="1100" dirty="0">
                <a:latin typeface="Tahoma"/>
                <a:cs typeface="Tahoma"/>
              </a:rPr>
              <a:t>de </a:t>
            </a:r>
            <a:r>
              <a:rPr sz="1100" spc="-5" dirty="0">
                <a:latin typeface="Tahoma"/>
                <a:cs typeface="Tahoma"/>
              </a:rPr>
              <a:t>vino </a:t>
            </a:r>
            <a:r>
              <a:rPr sz="1100" spc="-10" dirty="0">
                <a:latin typeface="Tahoma"/>
                <a:cs typeface="Tahoma"/>
              </a:rPr>
              <a:t>vamos </a:t>
            </a:r>
            <a:r>
              <a:rPr sz="1100" spc="-5" dirty="0">
                <a:latin typeface="Tahoma"/>
                <a:cs typeface="Tahoma"/>
              </a:rPr>
              <a:t>a</a:t>
            </a:r>
            <a:r>
              <a:rPr sz="1100" spc="-30" dirty="0">
                <a:latin typeface="Tahoma"/>
                <a:cs typeface="Tahoma"/>
              </a:rPr>
              <a:t> </a:t>
            </a:r>
            <a:r>
              <a:rPr sz="1100" spc="-5" dirty="0">
                <a:latin typeface="Tahoma"/>
                <a:cs typeface="Tahoma"/>
              </a:rPr>
              <a:t>elaborar.</a:t>
            </a:r>
            <a:endParaRPr sz="1100">
              <a:latin typeface="Tahoma"/>
              <a:cs typeface="Tahoma"/>
            </a:endParaRPr>
          </a:p>
          <a:p>
            <a:pPr>
              <a:lnSpc>
                <a:spcPct val="100000"/>
              </a:lnSpc>
            </a:pPr>
            <a:endParaRPr sz="1100">
              <a:latin typeface="Times New Roman"/>
              <a:cs typeface="Times New Roman"/>
            </a:endParaRPr>
          </a:p>
          <a:p>
            <a:pPr>
              <a:lnSpc>
                <a:spcPct val="100000"/>
              </a:lnSpc>
            </a:pPr>
            <a:endParaRPr sz="1100">
              <a:latin typeface="Times New Roman"/>
              <a:cs typeface="Times New Roman"/>
            </a:endParaRPr>
          </a:p>
          <a:p>
            <a:pPr marL="462915">
              <a:lnSpc>
                <a:spcPct val="100000"/>
              </a:lnSpc>
            </a:pPr>
            <a:r>
              <a:rPr sz="1100" spc="-5" dirty="0">
                <a:latin typeface="Tahoma"/>
                <a:cs typeface="Tahoma"/>
              </a:rPr>
              <a:t>Para tomar </a:t>
            </a:r>
            <a:r>
              <a:rPr sz="1100" dirty="0">
                <a:latin typeface="Tahoma"/>
                <a:cs typeface="Tahoma"/>
              </a:rPr>
              <a:t>la </a:t>
            </a:r>
            <a:r>
              <a:rPr sz="1100" spc="-5" dirty="0">
                <a:latin typeface="Tahoma"/>
                <a:cs typeface="Tahoma"/>
              </a:rPr>
              <a:t>decisión dividimos los tipos </a:t>
            </a:r>
            <a:r>
              <a:rPr sz="1100" dirty="0">
                <a:latin typeface="Tahoma"/>
                <a:cs typeface="Tahoma"/>
              </a:rPr>
              <a:t>de vino </a:t>
            </a:r>
            <a:r>
              <a:rPr sz="1100" spc="-5" dirty="0">
                <a:latin typeface="Tahoma"/>
                <a:cs typeface="Tahoma"/>
              </a:rPr>
              <a:t>en dos</a:t>
            </a:r>
            <a:r>
              <a:rPr sz="1100" spc="110" dirty="0">
                <a:latin typeface="Tahoma"/>
                <a:cs typeface="Tahoma"/>
              </a:rPr>
              <a:t> </a:t>
            </a:r>
            <a:r>
              <a:rPr sz="1100" spc="-5" dirty="0">
                <a:latin typeface="Tahoma"/>
                <a:cs typeface="Tahoma"/>
              </a:rPr>
              <a:t>grupos:</a:t>
            </a:r>
            <a:endParaRPr sz="1100">
              <a:latin typeface="Tahoma"/>
              <a:cs typeface="Tahoma"/>
            </a:endParaRPr>
          </a:p>
        </p:txBody>
      </p:sp>
      <p:sp>
        <p:nvSpPr>
          <p:cNvPr id="6" name="object 6"/>
          <p:cNvSpPr txBox="1"/>
          <p:nvPr/>
        </p:nvSpPr>
        <p:spPr>
          <a:xfrm>
            <a:off x="1296416" y="5773924"/>
            <a:ext cx="212725" cy="184150"/>
          </a:xfrm>
          <a:prstGeom prst="rect">
            <a:avLst/>
          </a:prstGeom>
        </p:spPr>
        <p:txBody>
          <a:bodyPr vert="horz" wrap="square" lIns="0" tIns="0" rIns="0" bIns="0" rtlCol="0">
            <a:spAutoFit/>
          </a:bodyPr>
          <a:lstStyle/>
          <a:p>
            <a:pPr marL="12700">
              <a:lnSpc>
                <a:spcPct val="100000"/>
              </a:lnSpc>
            </a:pPr>
            <a:r>
              <a:rPr sz="1150" i="1" spc="-25" dirty="0">
                <a:latin typeface="Tahoma"/>
                <a:cs typeface="Tahoma"/>
              </a:rPr>
              <a:t>1º.</a:t>
            </a:r>
            <a:endParaRPr sz="1150">
              <a:latin typeface="Tahoma"/>
              <a:cs typeface="Tahoma"/>
            </a:endParaRPr>
          </a:p>
        </p:txBody>
      </p:sp>
      <p:sp>
        <p:nvSpPr>
          <p:cNvPr id="7" name="object 7"/>
          <p:cNvSpPr txBox="1"/>
          <p:nvPr/>
        </p:nvSpPr>
        <p:spPr>
          <a:xfrm>
            <a:off x="1561666" y="5773924"/>
            <a:ext cx="4931410" cy="427355"/>
          </a:xfrm>
          <a:prstGeom prst="rect">
            <a:avLst/>
          </a:prstGeom>
        </p:spPr>
        <p:txBody>
          <a:bodyPr vert="horz" wrap="square" lIns="0" tIns="0" rIns="0" bIns="0" rtlCol="0">
            <a:spAutoFit/>
          </a:bodyPr>
          <a:lstStyle/>
          <a:p>
            <a:pPr marL="433070">
              <a:lnSpc>
                <a:spcPct val="100000"/>
              </a:lnSpc>
            </a:pPr>
            <a:r>
              <a:rPr sz="1150" i="1" spc="-25" dirty="0">
                <a:latin typeface="Tahoma"/>
                <a:cs typeface="Tahoma"/>
              </a:rPr>
              <a:t>Vinos </a:t>
            </a:r>
            <a:r>
              <a:rPr sz="1150" i="1" spc="-30" dirty="0">
                <a:latin typeface="Tahoma"/>
                <a:cs typeface="Tahoma"/>
              </a:rPr>
              <a:t>jóvenes o de</a:t>
            </a:r>
            <a:r>
              <a:rPr sz="1150" i="1" spc="-40" dirty="0">
                <a:latin typeface="Tahoma"/>
                <a:cs typeface="Tahoma"/>
              </a:rPr>
              <a:t> </a:t>
            </a:r>
            <a:r>
              <a:rPr sz="1150" i="1" spc="-25" dirty="0">
                <a:latin typeface="Tahoma"/>
                <a:cs typeface="Tahoma"/>
              </a:rPr>
              <a:t>crianza</a:t>
            </a:r>
            <a:endParaRPr sz="1150">
              <a:latin typeface="Tahoma"/>
              <a:cs typeface="Tahoma"/>
            </a:endParaRPr>
          </a:p>
          <a:p>
            <a:pPr marL="12700">
              <a:lnSpc>
                <a:spcPct val="100000"/>
              </a:lnSpc>
              <a:spcBef>
                <a:spcPts val="595"/>
              </a:spcBef>
            </a:pPr>
            <a:r>
              <a:rPr sz="1100" spc="-5" dirty="0">
                <a:latin typeface="Tahoma"/>
                <a:cs typeface="Tahoma"/>
              </a:rPr>
              <a:t>En  la  elaboración  y  crianza  de  estos  vinos  se  pretende  obtener  </a:t>
            </a:r>
            <a:r>
              <a:rPr sz="1100" dirty="0">
                <a:latin typeface="Tahoma"/>
                <a:cs typeface="Tahoma"/>
              </a:rPr>
              <a:t>aromas</a:t>
            </a:r>
            <a:r>
              <a:rPr sz="1100" spc="-114" dirty="0">
                <a:latin typeface="Tahoma"/>
                <a:cs typeface="Tahoma"/>
              </a:rPr>
              <a:t> </a:t>
            </a:r>
            <a:r>
              <a:rPr sz="1100" spc="-5" dirty="0">
                <a:latin typeface="Tahoma"/>
                <a:cs typeface="Tahoma"/>
              </a:rPr>
              <a:t>y</a:t>
            </a:r>
            <a:endParaRPr sz="1100">
              <a:latin typeface="Tahoma"/>
              <a:cs typeface="Tahoma"/>
            </a:endParaRPr>
          </a:p>
        </p:txBody>
      </p:sp>
      <p:sp>
        <p:nvSpPr>
          <p:cNvPr id="8" name="object 8"/>
          <p:cNvSpPr txBox="1"/>
          <p:nvPr/>
        </p:nvSpPr>
        <p:spPr>
          <a:xfrm>
            <a:off x="1067816" y="6192097"/>
            <a:ext cx="5426710" cy="2169160"/>
          </a:xfrm>
          <a:prstGeom prst="rect">
            <a:avLst/>
          </a:prstGeom>
        </p:spPr>
        <p:txBody>
          <a:bodyPr vert="horz" wrap="square" lIns="0" tIns="0" rIns="0" bIns="0" rtlCol="0">
            <a:spAutoFit/>
          </a:bodyPr>
          <a:lstStyle/>
          <a:p>
            <a:pPr marL="12700" marR="5080" algn="just">
              <a:lnSpc>
                <a:spcPct val="100699"/>
              </a:lnSpc>
            </a:pPr>
            <a:r>
              <a:rPr sz="1100" spc="-5" dirty="0">
                <a:latin typeface="Tahoma"/>
                <a:cs typeface="Tahoma"/>
              </a:rPr>
              <a:t>gustos, florales, afrutados, </a:t>
            </a:r>
            <a:r>
              <a:rPr sz="1100" dirty="0">
                <a:latin typeface="Tahoma"/>
                <a:cs typeface="Tahoma"/>
              </a:rPr>
              <a:t>de </a:t>
            </a:r>
            <a:r>
              <a:rPr sz="1100" spc="-5" dirty="0">
                <a:latin typeface="Tahoma"/>
                <a:cs typeface="Tahoma"/>
              </a:rPr>
              <a:t>mermelada, etc. Y de vida relativamente corta, entre  uno y cinco años aproximadamente. Para este tipo </a:t>
            </a:r>
            <a:r>
              <a:rPr sz="1100" dirty="0">
                <a:latin typeface="Tahoma"/>
                <a:cs typeface="Tahoma"/>
              </a:rPr>
              <a:t>de </a:t>
            </a:r>
            <a:r>
              <a:rPr sz="1100" spc="-5" dirty="0">
                <a:latin typeface="Tahoma"/>
                <a:cs typeface="Tahoma"/>
              </a:rPr>
              <a:t>vinos, la fermentación debe  realizarse en recipientes que no aporten ningún</a:t>
            </a:r>
            <a:r>
              <a:rPr sz="1100" spc="60" dirty="0">
                <a:latin typeface="Tahoma"/>
                <a:cs typeface="Tahoma"/>
              </a:rPr>
              <a:t> </a:t>
            </a:r>
            <a:r>
              <a:rPr sz="1100" spc="-5" dirty="0">
                <a:latin typeface="Tahoma"/>
                <a:cs typeface="Tahoma"/>
              </a:rPr>
              <a:t>gustos.</a:t>
            </a:r>
            <a:endParaRPr sz="1100">
              <a:latin typeface="Tahoma"/>
              <a:cs typeface="Tahoma"/>
            </a:endParaRPr>
          </a:p>
          <a:p>
            <a:pPr>
              <a:lnSpc>
                <a:spcPct val="100000"/>
              </a:lnSpc>
            </a:pPr>
            <a:endParaRPr sz="1100">
              <a:latin typeface="Times New Roman"/>
              <a:cs typeface="Times New Roman"/>
            </a:endParaRPr>
          </a:p>
          <a:p>
            <a:pPr>
              <a:lnSpc>
                <a:spcPct val="100000"/>
              </a:lnSpc>
              <a:spcBef>
                <a:spcPts val="15"/>
              </a:spcBef>
            </a:pPr>
            <a:endParaRPr sz="1050">
              <a:latin typeface="Times New Roman"/>
              <a:cs typeface="Times New Roman"/>
            </a:endParaRPr>
          </a:p>
          <a:p>
            <a:pPr marL="462915">
              <a:lnSpc>
                <a:spcPct val="100000"/>
              </a:lnSpc>
              <a:tabLst>
                <a:tab pos="926465" algn="l"/>
              </a:tabLst>
            </a:pPr>
            <a:r>
              <a:rPr sz="1150" i="1" spc="-25" dirty="0">
                <a:latin typeface="Tahoma"/>
                <a:cs typeface="Tahoma"/>
              </a:rPr>
              <a:t>2º.	Vinos </a:t>
            </a:r>
            <a:r>
              <a:rPr sz="1150" i="1" spc="-30" dirty="0">
                <a:latin typeface="Tahoma"/>
                <a:cs typeface="Tahoma"/>
              </a:rPr>
              <a:t>de </a:t>
            </a:r>
            <a:r>
              <a:rPr sz="1150" i="1" spc="-25" dirty="0">
                <a:latin typeface="Tahoma"/>
                <a:cs typeface="Tahoma"/>
              </a:rPr>
              <a:t>crianza larga </a:t>
            </a:r>
            <a:r>
              <a:rPr sz="1150" i="1" spc="-30" dirty="0">
                <a:latin typeface="Tahoma"/>
                <a:cs typeface="Tahoma"/>
              </a:rPr>
              <a:t>o</a:t>
            </a:r>
            <a:r>
              <a:rPr sz="1150" i="1" spc="-50" dirty="0">
                <a:latin typeface="Tahoma"/>
                <a:cs typeface="Tahoma"/>
              </a:rPr>
              <a:t> </a:t>
            </a:r>
            <a:r>
              <a:rPr sz="1150" i="1" spc="-25" dirty="0">
                <a:latin typeface="Tahoma"/>
                <a:cs typeface="Tahoma"/>
              </a:rPr>
              <a:t>reserva</a:t>
            </a:r>
            <a:endParaRPr sz="1150">
              <a:latin typeface="Tahoma"/>
              <a:cs typeface="Tahoma"/>
            </a:endParaRPr>
          </a:p>
          <a:p>
            <a:pPr marL="12700" marR="5080" indent="450215" algn="just">
              <a:lnSpc>
                <a:spcPct val="100000"/>
              </a:lnSpc>
              <a:spcBef>
                <a:spcPts val="595"/>
              </a:spcBef>
            </a:pPr>
            <a:r>
              <a:rPr sz="1100" spc="-5" dirty="0">
                <a:latin typeface="Tahoma"/>
                <a:cs typeface="Tahoma"/>
              </a:rPr>
              <a:t>En la elaboración y crianza </a:t>
            </a:r>
            <a:r>
              <a:rPr sz="1100" dirty="0">
                <a:latin typeface="Tahoma"/>
                <a:cs typeface="Tahoma"/>
              </a:rPr>
              <a:t>de </a:t>
            </a:r>
            <a:r>
              <a:rPr sz="1100" spc="-5" dirty="0">
                <a:latin typeface="Tahoma"/>
                <a:cs typeface="Tahoma"/>
              </a:rPr>
              <a:t>estos vinos se pretende obtener aromas y gustos  de frutas maduras, mermeladas, </a:t>
            </a:r>
            <a:r>
              <a:rPr sz="1100" dirty="0">
                <a:latin typeface="Tahoma"/>
                <a:cs typeface="Tahoma"/>
              </a:rPr>
              <a:t>especies, </a:t>
            </a:r>
            <a:r>
              <a:rPr sz="1100" spc="-5" dirty="0">
                <a:latin typeface="Tahoma"/>
                <a:cs typeface="Tahoma"/>
              </a:rPr>
              <a:t>ahumados,</a:t>
            </a:r>
            <a:r>
              <a:rPr sz="1100" spc="65" dirty="0">
                <a:latin typeface="Tahoma"/>
                <a:cs typeface="Tahoma"/>
              </a:rPr>
              <a:t> </a:t>
            </a:r>
            <a:r>
              <a:rPr sz="1100" spc="-5" dirty="0">
                <a:latin typeface="Tahoma"/>
                <a:cs typeface="Tahoma"/>
              </a:rPr>
              <a:t>etc.</a:t>
            </a:r>
            <a:endParaRPr sz="1100">
              <a:latin typeface="Tahoma"/>
              <a:cs typeface="Tahoma"/>
            </a:endParaRPr>
          </a:p>
          <a:p>
            <a:pPr marL="12700" marR="5080" indent="450215" algn="just">
              <a:lnSpc>
                <a:spcPct val="100600"/>
              </a:lnSpc>
              <a:spcBef>
                <a:spcPts val="595"/>
              </a:spcBef>
            </a:pPr>
            <a:r>
              <a:rPr sz="1100" spc="-5" dirty="0">
                <a:latin typeface="Tahoma"/>
                <a:cs typeface="Tahoma"/>
              </a:rPr>
              <a:t>Los grupos de aromas de estos productos es el de frutos maduros, aromas de  evolución y aromas aportados por el recipiente. Para este tipo de vinos, además </a:t>
            </a:r>
            <a:r>
              <a:rPr sz="1100" dirty="0">
                <a:latin typeface="Tahoma"/>
                <a:cs typeface="Tahoma"/>
              </a:rPr>
              <a:t>de  </a:t>
            </a:r>
            <a:r>
              <a:rPr sz="1100" spc="-5" dirty="0">
                <a:latin typeface="Tahoma"/>
                <a:cs typeface="Tahoma"/>
              </a:rPr>
              <a:t>poder hacerla en tinos de </a:t>
            </a:r>
            <a:r>
              <a:rPr sz="1100" spc="-10" dirty="0">
                <a:latin typeface="Tahoma"/>
                <a:cs typeface="Tahoma"/>
              </a:rPr>
              <a:t>acero </a:t>
            </a:r>
            <a:r>
              <a:rPr sz="1100" spc="-5" dirty="0">
                <a:latin typeface="Tahoma"/>
                <a:cs typeface="Tahoma"/>
              </a:rPr>
              <a:t>inoxidable, es preferible hacerla en recipientes </a:t>
            </a:r>
            <a:r>
              <a:rPr sz="1100" spc="-10" dirty="0">
                <a:latin typeface="Tahoma"/>
                <a:cs typeface="Tahoma"/>
              </a:rPr>
              <a:t>de  </a:t>
            </a:r>
            <a:r>
              <a:rPr sz="1100" spc="-5" dirty="0">
                <a:latin typeface="Tahoma"/>
                <a:cs typeface="Tahoma"/>
              </a:rPr>
              <a:t>roble.</a:t>
            </a:r>
            <a:endParaRPr sz="1100">
              <a:latin typeface="Tahoma"/>
              <a:cs typeface="Tahom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8</a:t>
            </a:fld>
            <a:endParaRPr spc="-5" dirty="0"/>
          </a:p>
        </p:txBody>
      </p:sp>
      <p:sp>
        <p:nvSpPr>
          <p:cNvPr id="2" name="object 2"/>
          <p:cNvSpPr txBox="1"/>
          <p:nvPr/>
        </p:nvSpPr>
        <p:spPr>
          <a:xfrm>
            <a:off x="1518158" y="1340354"/>
            <a:ext cx="170815"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5.</a:t>
            </a:r>
            <a:endParaRPr sz="1200">
              <a:latin typeface="Tahoma"/>
              <a:cs typeface="Tahoma"/>
            </a:endParaRPr>
          </a:p>
        </p:txBody>
      </p:sp>
      <p:sp>
        <p:nvSpPr>
          <p:cNvPr id="3" name="object 3"/>
          <p:cNvSpPr txBox="1"/>
          <p:nvPr/>
        </p:nvSpPr>
        <p:spPr>
          <a:xfrm>
            <a:off x="1967037" y="1340354"/>
            <a:ext cx="969644"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LA</a:t>
            </a:r>
            <a:r>
              <a:rPr sz="1200" b="1" spc="-60" dirty="0">
                <a:latin typeface="Tahoma"/>
                <a:cs typeface="Tahoma"/>
              </a:rPr>
              <a:t> </a:t>
            </a:r>
            <a:r>
              <a:rPr sz="1200" b="1" spc="-5" dirty="0">
                <a:latin typeface="Tahoma"/>
                <a:cs typeface="Tahoma"/>
              </a:rPr>
              <a:t>CRIANZA</a:t>
            </a:r>
            <a:endParaRPr sz="1200">
              <a:latin typeface="Tahoma"/>
              <a:cs typeface="Tahoma"/>
            </a:endParaRPr>
          </a:p>
        </p:txBody>
      </p:sp>
      <p:sp>
        <p:nvSpPr>
          <p:cNvPr id="4" name="object 4"/>
          <p:cNvSpPr txBox="1"/>
          <p:nvPr/>
        </p:nvSpPr>
        <p:spPr>
          <a:xfrm>
            <a:off x="1067801" y="1860546"/>
            <a:ext cx="5427345" cy="5259070"/>
          </a:xfrm>
          <a:prstGeom prst="rect">
            <a:avLst/>
          </a:prstGeom>
        </p:spPr>
        <p:txBody>
          <a:bodyPr vert="horz" wrap="square" lIns="0" tIns="0" rIns="0" bIns="0" rtlCol="0">
            <a:spAutoFit/>
          </a:bodyPr>
          <a:lstStyle/>
          <a:p>
            <a:pPr marL="12700" marR="5715" indent="450215" algn="just">
              <a:lnSpc>
                <a:spcPct val="100000"/>
              </a:lnSpc>
            </a:pPr>
            <a:r>
              <a:rPr sz="1100" spc="-5" dirty="0">
                <a:latin typeface="Tahoma"/>
                <a:cs typeface="Tahoma"/>
              </a:rPr>
              <a:t>La crianza </a:t>
            </a:r>
            <a:r>
              <a:rPr sz="1100" dirty="0">
                <a:latin typeface="Tahoma"/>
                <a:cs typeface="Tahoma"/>
              </a:rPr>
              <a:t>se </a:t>
            </a:r>
            <a:r>
              <a:rPr sz="1100" spc="-5" dirty="0">
                <a:latin typeface="Tahoma"/>
                <a:cs typeface="Tahoma"/>
              </a:rPr>
              <a:t>refiere a los tratamientos </a:t>
            </a:r>
            <a:r>
              <a:rPr sz="1100" dirty="0">
                <a:latin typeface="Tahoma"/>
                <a:cs typeface="Tahoma"/>
              </a:rPr>
              <a:t>que </a:t>
            </a:r>
            <a:r>
              <a:rPr sz="1100" spc="-5" dirty="0">
                <a:latin typeface="Tahoma"/>
                <a:cs typeface="Tahoma"/>
              </a:rPr>
              <a:t>hacemos en </a:t>
            </a:r>
            <a:r>
              <a:rPr sz="1100" dirty="0">
                <a:latin typeface="Tahoma"/>
                <a:cs typeface="Tahoma"/>
              </a:rPr>
              <a:t>los </a:t>
            </a:r>
            <a:r>
              <a:rPr sz="1100" spc="-5" dirty="0">
                <a:latin typeface="Tahoma"/>
                <a:cs typeface="Tahoma"/>
              </a:rPr>
              <a:t>vinos </a:t>
            </a:r>
            <a:r>
              <a:rPr sz="1100" dirty="0">
                <a:latin typeface="Tahoma"/>
                <a:cs typeface="Tahoma"/>
              </a:rPr>
              <a:t>que </a:t>
            </a:r>
            <a:r>
              <a:rPr sz="1100" spc="-5" dirty="0">
                <a:latin typeface="Tahoma"/>
                <a:cs typeface="Tahoma"/>
              </a:rPr>
              <a:t>van a  durar varios años. Esta </a:t>
            </a:r>
            <a:r>
              <a:rPr sz="1100" dirty="0">
                <a:latin typeface="Tahoma"/>
                <a:cs typeface="Tahoma"/>
              </a:rPr>
              <a:t>se </a:t>
            </a:r>
            <a:r>
              <a:rPr sz="1100" spc="-5" dirty="0">
                <a:latin typeface="Tahoma"/>
                <a:cs typeface="Tahoma"/>
              </a:rPr>
              <a:t>puede hacer de dos</a:t>
            </a:r>
            <a:r>
              <a:rPr sz="1100" spc="80" dirty="0">
                <a:latin typeface="Tahoma"/>
                <a:cs typeface="Tahoma"/>
              </a:rPr>
              <a:t> </a:t>
            </a:r>
            <a:r>
              <a:rPr sz="1100" spc="-5" dirty="0">
                <a:latin typeface="Tahoma"/>
                <a:cs typeface="Tahoma"/>
              </a:rPr>
              <a:t>maneras:</a:t>
            </a:r>
            <a:endParaRPr sz="1100" dirty="0">
              <a:latin typeface="Tahoma"/>
              <a:cs typeface="Tahoma"/>
            </a:endParaRPr>
          </a:p>
          <a:p>
            <a:pPr marL="690880" marR="5080" indent="-228600" algn="just">
              <a:lnSpc>
                <a:spcPct val="100699"/>
              </a:lnSpc>
              <a:spcBef>
                <a:spcPts val="595"/>
              </a:spcBef>
              <a:buChar char="-"/>
              <a:tabLst>
                <a:tab pos="690880" algn="l"/>
              </a:tabLst>
            </a:pPr>
            <a:r>
              <a:rPr sz="1100" spc="-5" dirty="0">
                <a:latin typeface="Tahoma"/>
                <a:cs typeface="Tahoma"/>
              </a:rPr>
              <a:t>En ambiente reductor, protegiendo el vino del contacto con el aire. El vino  </a:t>
            </a:r>
            <a:r>
              <a:rPr sz="1100" spc="-10" dirty="0">
                <a:latin typeface="Tahoma"/>
                <a:cs typeface="Tahoma"/>
              </a:rPr>
              <a:t>reposa </a:t>
            </a:r>
            <a:r>
              <a:rPr sz="1100" dirty="0">
                <a:latin typeface="Tahoma"/>
                <a:cs typeface="Tahoma"/>
              </a:rPr>
              <a:t>uno </a:t>
            </a:r>
            <a:r>
              <a:rPr sz="1100" spc="-5" dirty="0">
                <a:latin typeface="Tahoma"/>
                <a:cs typeface="Tahoma"/>
              </a:rPr>
              <a:t>o dos años en tinos </a:t>
            </a:r>
            <a:r>
              <a:rPr sz="1100" dirty="0">
                <a:latin typeface="Tahoma"/>
                <a:cs typeface="Tahoma"/>
              </a:rPr>
              <a:t>de </a:t>
            </a:r>
            <a:r>
              <a:rPr sz="1100" spc="-5" dirty="0">
                <a:latin typeface="Tahoma"/>
                <a:cs typeface="Tahoma"/>
              </a:rPr>
              <a:t>acero inoxidable, completamente llenos y  después en botella. Esta crianza es más</a:t>
            </a:r>
            <a:r>
              <a:rPr sz="1100" spc="65" dirty="0">
                <a:latin typeface="Tahoma"/>
                <a:cs typeface="Tahoma"/>
              </a:rPr>
              <a:t> </a:t>
            </a:r>
            <a:r>
              <a:rPr sz="1100" spc="-5" dirty="0">
                <a:latin typeface="Tahoma"/>
                <a:cs typeface="Tahoma"/>
              </a:rPr>
              <a:t>económica.</a:t>
            </a:r>
            <a:endParaRPr sz="1100" dirty="0">
              <a:latin typeface="Tahoma"/>
              <a:cs typeface="Tahoma"/>
            </a:endParaRPr>
          </a:p>
          <a:p>
            <a:pPr marL="690880" marR="5080" indent="-228600" algn="just">
              <a:lnSpc>
                <a:spcPct val="100600"/>
              </a:lnSpc>
              <a:spcBef>
                <a:spcPts val="595"/>
              </a:spcBef>
              <a:buChar char="-"/>
              <a:tabLst>
                <a:tab pos="690880" algn="l"/>
              </a:tabLst>
            </a:pPr>
            <a:r>
              <a:rPr sz="1100" spc="-5" dirty="0">
                <a:latin typeface="Tahoma"/>
                <a:cs typeface="Tahoma"/>
              </a:rPr>
              <a:t>En ambiente rico en oxigeno, dejando evolucionar el vino en barricas </a:t>
            </a:r>
            <a:r>
              <a:rPr sz="1100" dirty="0">
                <a:latin typeface="Tahoma"/>
                <a:cs typeface="Tahoma"/>
              </a:rPr>
              <a:t>de  </a:t>
            </a:r>
            <a:r>
              <a:rPr sz="1100" spc="-5" dirty="0">
                <a:latin typeface="Tahoma"/>
                <a:cs typeface="Tahoma"/>
              </a:rPr>
              <a:t>madera, normalmente de roble. A través del </a:t>
            </a:r>
            <a:r>
              <a:rPr sz="1100" spc="-10" dirty="0">
                <a:latin typeface="Tahoma"/>
                <a:cs typeface="Tahoma"/>
              </a:rPr>
              <a:t>tapón </a:t>
            </a:r>
            <a:r>
              <a:rPr sz="1100" spc="-5" dirty="0">
                <a:latin typeface="Tahoma"/>
                <a:cs typeface="Tahoma"/>
              </a:rPr>
              <a:t>y </a:t>
            </a:r>
            <a:r>
              <a:rPr sz="1100" dirty="0">
                <a:latin typeface="Tahoma"/>
                <a:cs typeface="Tahoma"/>
              </a:rPr>
              <a:t>de </a:t>
            </a:r>
            <a:r>
              <a:rPr sz="1100" spc="-5" dirty="0">
                <a:latin typeface="Tahoma"/>
                <a:cs typeface="Tahoma"/>
              </a:rPr>
              <a:t>los poros de la  manera, entra el aire </a:t>
            </a:r>
            <a:r>
              <a:rPr sz="1100" dirty="0">
                <a:latin typeface="Tahoma"/>
                <a:cs typeface="Tahoma"/>
              </a:rPr>
              <a:t>muy </a:t>
            </a:r>
            <a:r>
              <a:rPr sz="1100" spc="-5" dirty="0">
                <a:latin typeface="Tahoma"/>
                <a:cs typeface="Tahoma"/>
              </a:rPr>
              <a:t>lentamente y </a:t>
            </a:r>
            <a:r>
              <a:rPr sz="1100" dirty="0">
                <a:latin typeface="Tahoma"/>
                <a:cs typeface="Tahoma"/>
              </a:rPr>
              <a:t>va </a:t>
            </a:r>
            <a:r>
              <a:rPr sz="1100" spc="-5" dirty="0">
                <a:latin typeface="Tahoma"/>
                <a:cs typeface="Tahoma"/>
              </a:rPr>
              <a:t>oxidando los componentes del  vino, transformando </a:t>
            </a:r>
            <a:r>
              <a:rPr sz="1100" dirty="0">
                <a:latin typeface="Tahoma"/>
                <a:cs typeface="Tahoma"/>
              </a:rPr>
              <a:t>la </a:t>
            </a:r>
            <a:r>
              <a:rPr sz="1100" spc="-5" dirty="0">
                <a:latin typeface="Tahoma"/>
                <a:cs typeface="Tahoma"/>
              </a:rPr>
              <a:t>sensación de aspereza en aterciopelado y  redondeado.</a:t>
            </a:r>
            <a:endParaRPr sz="1100" dirty="0">
              <a:latin typeface="Tahoma"/>
              <a:cs typeface="Tahoma"/>
            </a:endParaRPr>
          </a:p>
          <a:p>
            <a:pPr marL="12700" marR="5080" indent="450215" algn="just">
              <a:lnSpc>
                <a:spcPct val="100000"/>
              </a:lnSpc>
              <a:spcBef>
                <a:spcPts val="610"/>
              </a:spcBef>
            </a:pPr>
            <a:r>
              <a:rPr sz="1100" spc="-5" dirty="0">
                <a:latin typeface="Tahoma"/>
                <a:cs typeface="Tahoma"/>
              </a:rPr>
              <a:t>Estos vinos seguirán después la crianza en botella, ya que sino se oxidarían  excesivamente y cogerían demasiado gusto a</a:t>
            </a:r>
            <a:r>
              <a:rPr sz="1100" spc="35" dirty="0">
                <a:latin typeface="Tahoma"/>
                <a:cs typeface="Tahoma"/>
              </a:rPr>
              <a:t> </a:t>
            </a:r>
            <a:r>
              <a:rPr sz="1100" spc="-5" dirty="0">
                <a:latin typeface="Tahoma"/>
                <a:cs typeface="Tahoma"/>
              </a:rPr>
              <a:t>madera.</a:t>
            </a:r>
            <a:endParaRPr sz="1100" dirty="0">
              <a:latin typeface="Tahoma"/>
              <a:cs typeface="Tahoma"/>
            </a:endParaRPr>
          </a:p>
          <a:p>
            <a:pPr marL="12700" marR="6985" indent="450215" algn="just">
              <a:lnSpc>
                <a:spcPct val="100699"/>
              </a:lnSpc>
              <a:spcBef>
                <a:spcPts val="595"/>
              </a:spcBef>
            </a:pPr>
            <a:r>
              <a:rPr sz="1100" spc="-5" dirty="0">
                <a:latin typeface="Tahoma"/>
                <a:cs typeface="Tahoma"/>
              </a:rPr>
              <a:t>La madera </a:t>
            </a:r>
            <a:r>
              <a:rPr sz="1100" dirty="0">
                <a:latin typeface="Tahoma"/>
                <a:cs typeface="Tahoma"/>
              </a:rPr>
              <a:t>de </a:t>
            </a:r>
            <a:r>
              <a:rPr sz="1100" spc="-5" dirty="0">
                <a:latin typeface="Tahoma"/>
                <a:cs typeface="Tahoma"/>
              </a:rPr>
              <a:t>las barricas que </a:t>
            </a:r>
            <a:r>
              <a:rPr sz="1100" dirty="0">
                <a:latin typeface="Tahoma"/>
                <a:cs typeface="Tahoma"/>
              </a:rPr>
              <a:t>se </a:t>
            </a:r>
            <a:r>
              <a:rPr sz="1100" spc="-5" dirty="0">
                <a:latin typeface="Tahoma"/>
                <a:cs typeface="Tahoma"/>
              </a:rPr>
              <a:t>utilizan, tienen diferentes orígenes. Entre ellas  están el roble francés del Allier y del Limousin y el </a:t>
            </a:r>
            <a:r>
              <a:rPr sz="1100" dirty="0">
                <a:latin typeface="Tahoma"/>
                <a:cs typeface="Tahoma"/>
              </a:rPr>
              <a:t>roble </a:t>
            </a:r>
            <a:r>
              <a:rPr sz="1100" spc="-5" dirty="0">
                <a:latin typeface="Tahoma"/>
                <a:cs typeface="Tahoma"/>
              </a:rPr>
              <a:t>americano. Las propiedades  del roble francés y americano son</a:t>
            </a:r>
            <a:r>
              <a:rPr sz="1100" spc="15" dirty="0">
                <a:latin typeface="Tahoma"/>
                <a:cs typeface="Tahoma"/>
              </a:rPr>
              <a:t> </a:t>
            </a:r>
            <a:r>
              <a:rPr sz="1100" spc="-5" dirty="0">
                <a:latin typeface="Tahoma"/>
                <a:cs typeface="Tahoma"/>
              </a:rPr>
              <a:t>diferentes.</a:t>
            </a:r>
            <a:endParaRPr sz="1100" dirty="0">
              <a:latin typeface="Tahoma"/>
              <a:cs typeface="Tahoma"/>
            </a:endParaRPr>
          </a:p>
          <a:p>
            <a:pPr marL="12700" marR="6350" indent="450215" algn="just">
              <a:lnSpc>
                <a:spcPct val="100699"/>
              </a:lnSpc>
              <a:spcBef>
                <a:spcPts val="595"/>
              </a:spcBef>
            </a:pPr>
            <a:r>
              <a:rPr sz="1100" spc="-5" dirty="0">
                <a:latin typeface="Tahoma"/>
                <a:cs typeface="Tahoma"/>
              </a:rPr>
              <a:t>El roble americano tiene los poros </a:t>
            </a:r>
            <a:r>
              <a:rPr sz="1100" spc="-5" dirty="0" err="1">
                <a:latin typeface="Tahoma"/>
                <a:cs typeface="Tahoma"/>
              </a:rPr>
              <a:t>más</a:t>
            </a:r>
            <a:r>
              <a:rPr sz="1100" spc="-5" dirty="0">
                <a:latin typeface="Tahoma"/>
                <a:cs typeface="Tahoma"/>
              </a:rPr>
              <a:t> </a:t>
            </a:r>
            <a:r>
              <a:rPr lang="en-US" sz="1100" spc="-5" dirty="0" err="1">
                <a:latin typeface="Tahoma"/>
                <a:cs typeface="Tahoma"/>
              </a:rPr>
              <a:t>gruesos</a:t>
            </a:r>
            <a:r>
              <a:rPr sz="1100" spc="-5" dirty="0">
                <a:latin typeface="Tahoma"/>
                <a:cs typeface="Tahoma"/>
              </a:rPr>
              <a:t> </a:t>
            </a:r>
            <a:r>
              <a:rPr lang="en-US" sz="1100" spc="-5" dirty="0">
                <a:latin typeface="Tahoma"/>
                <a:cs typeface="Tahoma"/>
              </a:rPr>
              <a:t>y es mas </a:t>
            </a:r>
            <a:r>
              <a:rPr lang="en-US" sz="1100" spc="-5" dirty="0" err="1">
                <a:latin typeface="Tahoma"/>
                <a:cs typeface="Tahoma"/>
              </a:rPr>
              <a:t>denso</a:t>
            </a:r>
            <a:r>
              <a:rPr sz="1100" spc="-5" dirty="0">
                <a:latin typeface="Tahoma"/>
                <a:cs typeface="Tahoma"/>
              </a:rPr>
              <a:t>. Pero es muy oloroso y el vino </a:t>
            </a:r>
            <a:r>
              <a:rPr sz="1100" dirty="0">
                <a:latin typeface="Tahoma"/>
                <a:cs typeface="Tahoma"/>
              </a:rPr>
              <a:t>se  </a:t>
            </a:r>
            <a:r>
              <a:rPr sz="1100" spc="-5" dirty="0">
                <a:latin typeface="Tahoma"/>
                <a:cs typeface="Tahoma"/>
              </a:rPr>
              <a:t>satura rápidamente (aromas de </a:t>
            </a:r>
            <a:r>
              <a:rPr lang="en-US" sz="1100" spc="-5" dirty="0" err="1">
                <a:latin typeface="Tahoma"/>
                <a:cs typeface="Tahoma"/>
              </a:rPr>
              <a:t>azúcar</a:t>
            </a:r>
            <a:r>
              <a:rPr lang="en-US" sz="1100" spc="-5" dirty="0">
                <a:latin typeface="Tahoma"/>
                <a:cs typeface="Tahoma"/>
              </a:rPr>
              <a:t> </a:t>
            </a:r>
            <a:r>
              <a:rPr lang="en-US" sz="1100" spc="-5" dirty="0" err="1">
                <a:latin typeface="Tahoma"/>
                <a:cs typeface="Tahoma"/>
              </a:rPr>
              <a:t>amaderada</a:t>
            </a:r>
            <a:r>
              <a:rPr lang="en-US" sz="1100" spc="-5" dirty="0">
                <a:latin typeface="Tahoma"/>
                <a:cs typeface="Tahoma"/>
              </a:rPr>
              <a:t>, </a:t>
            </a:r>
            <a:r>
              <a:rPr sz="1100" spc="-5" dirty="0" err="1">
                <a:latin typeface="Tahoma"/>
                <a:cs typeface="Tahoma"/>
              </a:rPr>
              <a:t>vainilla</a:t>
            </a:r>
            <a:r>
              <a:rPr sz="1100" spc="-5" dirty="0">
                <a:latin typeface="Tahoma"/>
                <a:cs typeface="Tahoma"/>
              </a:rPr>
              <a:t> y</a:t>
            </a:r>
            <a:r>
              <a:rPr sz="1100" spc="85" dirty="0">
                <a:latin typeface="Tahoma"/>
                <a:cs typeface="Tahoma"/>
              </a:rPr>
              <a:t> </a:t>
            </a:r>
            <a:r>
              <a:rPr sz="1100" spc="-5" dirty="0">
                <a:latin typeface="Tahoma"/>
                <a:cs typeface="Tahoma"/>
              </a:rPr>
              <a:t>coco).</a:t>
            </a:r>
            <a:endParaRPr sz="1100" dirty="0">
              <a:latin typeface="Tahoma"/>
              <a:cs typeface="Tahoma"/>
            </a:endParaRPr>
          </a:p>
          <a:p>
            <a:pPr marL="12700" marR="6350" indent="450215" algn="just">
              <a:lnSpc>
                <a:spcPct val="100000"/>
              </a:lnSpc>
              <a:spcBef>
                <a:spcPts val="605"/>
              </a:spcBef>
            </a:pPr>
            <a:r>
              <a:rPr sz="1100" spc="-5" dirty="0">
                <a:latin typeface="Tahoma"/>
                <a:cs typeface="Tahoma"/>
              </a:rPr>
              <a:t>El roble francés tiene los poros de </a:t>
            </a:r>
            <a:r>
              <a:rPr sz="1100" dirty="0" err="1">
                <a:latin typeface="Tahoma"/>
                <a:cs typeface="Tahoma"/>
              </a:rPr>
              <a:t>diámetro</a:t>
            </a:r>
            <a:r>
              <a:rPr sz="1100" dirty="0">
                <a:latin typeface="Tahoma"/>
                <a:cs typeface="Tahoma"/>
              </a:rPr>
              <a:t> </a:t>
            </a:r>
            <a:r>
              <a:rPr lang="en-US" sz="1100" spc="-5" dirty="0" err="1">
                <a:latin typeface="Tahoma"/>
                <a:cs typeface="Tahoma"/>
              </a:rPr>
              <a:t>menor</a:t>
            </a:r>
            <a:r>
              <a:rPr sz="1100" spc="-5" dirty="0">
                <a:latin typeface="Tahoma"/>
                <a:cs typeface="Tahoma"/>
              </a:rPr>
              <a:t> y</a:t>
            </a:r>
            <a:r>
              <a:rPr lang="en-US" sz="1100" spc="-5" dirty="0">
                <a:latin typeface="Tahoma"/>
                <a:cs typeface="Tahoma"/>
              </a:rPr>
              <a:t> </a:t>
            </a:r>
            <a:r>
              <a:rPr lang="en-US" sz="1100" spc="-5" dirty="0" err="1">
                <a:latin typeface="Tahoma"/>
                <a:cs typeface="Tahoma"/>
              </a:rPr>
              <a:t>ofrece</a:t>
            </a:r>
            <a:r>
              <a:rPr sz="1100" spc="-5" dirty="0">
                <a:latin typeface="Tahoma"/>
                <a:cs typeface="Tahoma"/>
              </a:rPr>
              <a:t> </a:t>
            </a:r>
            <a:r>
              <a:rPr sz="1100" spc="-5" dirty="0" err="1">
                <a:latin typeface="Tahoma"/>
                <a:cs typeface="Tahoma"/>
              </a:rPr>
              <a:t>unos</a:t>
            </a:r>
            <a:r>
              <a:rPr sz="1100" spc="-5" dirty="0">
                <a:latin typeface="Tahoma"/>
                <a:cs typeface="Tahoma"/>
              </a:rPr>
              <a:t> </a:t>
            </a:r>
            <a:r>
              <a:rPr lang="en-US" sz="1100" spc="-5" dirty="0" err="1">
                <a:latin typeface="Tahoma"/>
                <a:cs typeface="Tahoma"/>
              </a:rPr>
              <a:t>taninos</a:t>
            </a:r>
            <a:r>
              <a:rPr sz="1100" spc="-5" dirty="0">
                <a:latin typeface="Tahoma"/>
                <a:cs typeface="Tahoma"/>
              </a:rPr>
              <a:t> m</a:t>
            </a:r>
            <a:r>
              <a:rPr lang="en-US" sz="1100" spc="-5" dirty="0">
                <a:latin typeface="Tahoma"/>
                <a:cs typeface="Tahoma"/>
              </a:rPr>
              <a:t>as</a:t>
            </a:r>
            <a:r>
              <a:rPr sz="1100" spc="-55" dirty="0">
                <a:latin typeface="Tahoma"/>
                <a:cs typeface="Tahoma"/>
              </a:rPr>
              <a:t> </a:t>
            </a:r>
            <a:r>
              <a:rPr sz="1100" spc="-5" dirty="0">
                <a:latin typeface="Tahoma"/>
                <a:cs typeface="Tahoma"/>
              </a:rPr>
              <a:t>intensos.</a:t>
            </a:r>
            <a:endParaRPr sz="1100" dirty="0">
              <a:latin typeface="Tahoma"/>
              <a:cs typeface="Tahoma"/>
            </a:endParaRPr>
          </a:p>
          <a:p>
            <a:pPr marL="12700" marR="6985" indent="450215" algn="just">
              <a:lnSpc>
                <a:spcPct val="100000"/>
              </a:lnSpc>
              <a:spcBef>
                <a:spcPts val="610"/>
              </a:spcBef>
            </a:pPr>
            <a:r>
              <a:rPr sz="1100" spc="-5" dirty="0">
                <a:latin typeface="Tahoma"/>
                <a:cs typeface="Tahoma"/>
              </a:rPr>
              <a:t>En resumen diremos que las cualidades de los dos </a:t>
            </a:r>
            <a:r>
              <a:rPr sz="1100" dirty="0">
                <a:latin typeface="Tahoma"/>
                <a:cs typeface="Tahoma"/>
              </a:rPr>
              <a:t>tipos </a:t>
            </a:r>
            <a:r>
              <a:rPr sz="1100" spc="-5" dirty="0">
                <a:latin typeface="Tahoma"/>
                <a:cs typeface="Tahoma"/>
              </a:rPr>
              <a:t>de </a:t>
            </a:r>
            <a:r>
              <a:rPr sz="1100" dirty="0">
                <a:latin typeface="Tahoma"/>
                <a:cs typeface="Tahoma"/>
              </a:rPr>
              <a:t>roble </a:t>
            </a:r>
            <a:r>
              <a:rPr sz="1100" spc="-5" dirty="0">
                <a:latin typeface="Tahoma"/>
                <a:cs typeface="Tahoma"/>
              </a:rPr>
              <a:t>se aplican a  vino diferentes. (Estamos refiriéndonos, a madera</a:t>
            </a:r>
            <a:r>
              <a:rPr sz="1100" spc="114" dirty="0">
                <a:latin typeface="Tahoma"/>
                <a:cs typeface="Tahoma"/>
              </a:rPr>
              <a:t> </a:t>
            </a:r>
            <a:r>
              <a:rPr sz="1100" spc="-5" dirty="0">
                <a:latin typeface="Tahoma"/>
                <a:cs typeface="Tahoma"/>
              </a:rPr>
              <a:t>nueva):</a:t>
            </a:r>
            <a:endParaRPr sz="1100" dirty="0">
              <a:latin typeface="Tahoma"/>
              <a:cs typeface="Tahoma"/>
            </a:endParaRPr>
          </a:p>
          <a:p>
            <a:pPr marL="691515" marR="5080" indent="-228600" algn="just">
              <a:lnSpc>
                <a:spcPct val="100699"/>
              </a:lnSpc>
              <a:spcBef>
                <a:spcPts val="595"/>
              </a:spcBef>
              <a:buChar char="-"/>
              <a:tabLst>
                <a:tab pos="691515" algn="l"/>
              </a:tabLst>
            </a:pPr>
            <a:r>
              <a:rPr sz="1100" spc="-5" dirty="0">
                <a:latin typeface="Tahoma"/>
                <a:cs typeface="Tahoma"/>
              </a:rPr>
              <a:t>Vinos </a:t>
            </a:r>
            <a:r>
              <a:rPr sz="1100" dirty="0">
                <a:latin typeface="Tahoma"/>
                <a:cs typeface="Tahoma"/>
              </a:rPr>
              <a:t>finos, </a:t>
            </a:r>
            <a:r>
              <a:rPr sz="1100" spc="-5" dirty="0">
                <a:latin typeface="Tahoma"/>
                <a:cs typeface="Tahoma"/>
              </a:rPr>
              <a:t>de poco contenido tánico (2 – 2,5 g/l), es más apropiado </a:t>
            </a:r>
            <a:r>
              <a:rPr sz="1100" dirty="0">
                <a:latin typeface="Tahoma"/>
                <a:cs typeface="Tahoma"/>
              </a:rPr>
              <a:t>usar  </a:t>
            </a:r>
            <a:r>
              <a:rPr sz="1100" spc="-5" dirty="0">
                <a:latin typeface="Tahoma"/>
                <a:cs typeface="Tahoma"/>
              </a:rPr>
              <a:t>el roble americano, ya que </a:t>
            </a:r>
            <a:r>
              <a:rPr sz="1100" dirty="0">
                <a:latin typeface="Tahoma"/>
                <a:cs typeface="Tahoma"/>
              </a:rPr>
              <a:t>no </a:t>
            </a:r>
            <a:r>
              <a:rPr sz="1100" spc="-5" dirty="0">
                <a:latin typeface="Tahoma"/>
                <a:cs typeface="Tahoma"/>
              </a:rPr>
              <a:t>pueden oxidarse demasiado y en corto  tiempo cogen gusto a</a:t>
            </a:r>
            <a:r>
              <a:rPr sz="1100" spc="-35" dirty="0">
                <a:latin typeface="Tahoma"/>
                <a:cs typeface="Tahoma"/>
              </a:rPr>
              <a:t> </a:t>
            </a:r>
            <a:r>
              <a:rPr sz="1100" spc="-5" dirty="0">
                <a:latin typeface="Tahoma"/>
                <a:cs typeface="Tahoma"/>
              </a:rPr>
              <a:t>madera.</a:t>
            </a:r>
            <a:endParaRPr sz="1100" dirty="0">
              <a:latin typeface="Tahoma"/>
              <a:cs typeface="Tahoma"/>
            </a:endParaRPr>
          </a:p>
          <a:p>
            <a:pPr marL="691515" marR="6350" indent="-228600" algn="just">
              <a:lnSpc>
                <a:spcPct val="100000"/>
              </a:lnSpc>
              <a:spcBef>
                <a:spcPts val="600"/>
              </a:spcBef>
              <a:buSzPct val="109090"/>
              <a:buChar char="-"/>
              <a:tabLst>
                <a:tab pos="692150" algn="l"/>
              </a:tabLst>
            </a:pPr>
            <a:r>
              <a:rPr sz="1100" spc="-5" dirty="0">
                <a:latin typeface="Tahoma"/>
                <a:cs typeface="Tahoma"/>
              </a:rPr>
              <a:t>Vinos más duros, con altos contenidos de taninos (3,8 a </a:t>
            </a:r>
            <a:r>
              <a:rPr sz="1100" dirty="0">
                <a:latin typeface="Tahoma"/>
                <a:cs typeface="Tahoma"/>
              </a:rPr>
              <a:t>4,5) </a:t>
            </a:r>
            <a:r>
              <a:rPr sz="1100" spc="-5" dirty="0">
                <a:latin typeface="Tahoma"/>
                <a:cs typeface="Tahoma"/>
              </a:rPr>
              <a:t>deben  oxidarse </a:t>
            </a:r>
            <a:r>
              <a:rPr sz="1100" dirty="0">
                <a:latin typeface="Tahoma"/>
                <a:cs typeface="Tahoma"/>
              </a:rPr>
              <a:t>más, </a:t>
            </a:r>
            <a:r>
              <a:rPr sz="1100" spc="-5" dirty="0">
                <a:latin typeface="Tahoma"/>
                <a:cs typeface="Tahoma"/>
              </a:rPr>
              <a:t>por lo tanto va mejor utilizar el roble</a:t>
            </a:r>
            <a:r>
              <a:rPr sz="1100" spc="105" dirty="0">
                <a:latin typeface="Tahoma"/>
                <a:cs typeface="Tahoma"/>
              </a:rPr>
              <a:t> </a:t>
            </a:r>
            <a:r>
              <a:rPr sz="1100" spc="-5" dirty="0">
                <a:latin typeface="Tahoma"/>
                <a:cs typeface="Tahoma"/>
              </a:rPr>
              <a:t>francés.</a:t>
            </a:r>
            <a:endParaRPr sz="1100" dirty="0">
              <a:latin typeface="Tahoma"/>
              <a:cs typeface="Tahoma"/>
            </a:endParaRPr>
          </a:p>
        </p:txBody>
      </p:sp>
      <p:sp>
        <p:nvSpPr>
          <p:cNvPr id="5" name="object 5"/>
          <p:cNvSpPr txBox="1"/>
          <p:nvPr/>
        </p:nvSpPr>
        <p:spPr>
          <a:xfrm>
            <a:off x="1518158" y="7448546"/>
            <a:ext cx="170815"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6.</a:t>
            </a:r>
            <a:endParaRPr sz="1200">
              <a:latin typeface="Tahoma"/>
              <a:cs typeface="Tahoma"/>
            </a:endParaRPr>
          </a:p>
        </p:txBody>
      </p:sp>
      <p:sp>
        <p:nvSpPr>
          <p:cNvPr id="6" name="object 6"/>
          <p:cNvSpPr txBox="1"/>
          <p:nvPr/>
        </p:nvSpPr>
        <p:spPr>
          <a:xfrm>
            <a:off x="1967037" y="7448546"/>
            <a:ext cx="63182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ANEJOS</a:t>
            </a:r>
            <a:endParaRPr sz="1200">
              <a:latin typeface="Tahoma"/>
              <a:cs typeface="Tahoma"/>
            </a:endParaRPr>
          </a:p>
        </p:txBody>
      </p:sp>
      <p:sp>
        <p:nvSpPr>
          <p:cNvPr id="7" name="object 7"/>
          <p:cNvSpPr txBox="1"/>
          <p:nvPr/>
        </p:nvSpPr>
        <p:spPr>
          <a:xfrm>
            <a:off x="1067803" y="7968231"/>
            <a:ext cx="5426710" cy="1355725"/>
          </a:xfrm>
          <a:prstGeom prst="rect">
            <a:avLst/>
          </a:prstGeom>
        </p:spPr>
        <p:txBody>
          <a:bodyPr vert="horz" wrap="square" lIns="0" tIns="0" rIns="0" bIns="0" rtlCol="0">
            <a:spAutoFit/>
          </a:bodyPr>
          <a:lstStyle/>
          <a:p>
            <a:pPr marL="462915">
              <a:lnSpc>
                <a:spcPct val="100000"/>
              </a:lnSpc>
              <a:tabLst>
                <a:tab pos="911225" algn="l"/>
              </a:tabLst>
            </a:pPr>
            <a:r>
              <a:rPr sz="1200" b="1" dirty="0">
                <a:latin typeface="Tahoma"/>
                <a:cs typeface="Tahoma"/>
              </a:rPr>
              <a:t>6.1.	</a:t>
            </a:r>
            <a:r>
              <a:rPr sz="1200" b="1" spc="-5" dirty="0">
                <a:latin typeface="Tahoma"/>
                <a:cs typeface="Tahoma"/>
              </a:rPr>
              <a:t>La maceración</a:t>
            </a:r>
            <a:r>
              <a:rPr sz="1200" b="1" dirty="0">
                <a:latin typeface="Tahoma"/>
                <a:cs typeface="Tahoma"/>
              </a:rPr>
              <a:t> </a:t>
            </a:r>
            <a:r>
              <a:rPr sz="1200" b="1" spc="-10" dirty="0">
                <a:latin typeface="Tahoma"/>
                <a:cs typeface="Tahoma"/>
              </a:rPr>
              <a:t>carbónica</a:t>
            </a:r>
            <a:endParaRPr sz="1200">
              <a:latin typeface="Tahoma"/>
              <a:cs typeface="Tahoma"/>
            </a:endParaRPr>
          </a:p>
          <a:p>
            <a:pPr marL="12700" marR="5080" indent="450215" algn="just">
              <a:lnSpc>
                <a:spcPct val="100600"/>
              </a:lnSpc>
              <a:spcBef>
                <a:spcPts val="600"/>
              </a:spcBef>
            </a:pPr>
            <a:r>
              <a:rPr sz="1100" spc="-5" dirty="0">
                <a:latin typeface="Tahoma"/>
                <a:cs typeface="Tahoma"/>
              </a:rPr>
              <a:t>Esta técnica se utiliza sobretodo para elaborar vinos muy jóvenes. Se aplica  antes del despalillado y pisado de la uva. </a:t>
            </a:r>
            <a:r>
              <a:rPr sz="1100" dirty="0">
                <a:latin typeface="Tahoma"/>
                <a:cs typeface="Tahoma"/>
              </a:rPr>
              <a:t>Ésta </a:t>
            </a:r>
            <a:r>
              <a:rPr sz="1100" spc="-5" dirty="0">
                <a:latin typeface="Tahoma"/>
                <a:cs typeface="Tahoma"/>
              </a:rPr>
              <a:t>se coloca entera dentro de unos  recipientes en los que se inyecta (por el fondo) gas carbónico, </a:t>
            </a:r>
            <a:r>
              <a:rPr sz="1100" dirty="0">
                <a:latin typeface="Tahoma"/>
                <a:cs typeface="Tahoma"/>
              </a:rPr>
              <a:t>de </a:t>
            </a:r>
            <a:r>
              <a:rPr sz="1100" spc="-10" dirty="0">
                <a:latin typeface="Tahoma"/>
                <a:cs typeface="Tahoma"/>
              </a:rPr>
              <a:t>forma </a:t>
            </a:r>
            <a:r>
              <a:rPr sz="1100" spc="-5" dirty="0">
                <a:latin typeface="Tahoma"/>
                <a:cs typeface="Tahoma"/>
              </a:rPr>
              <a:t>que se </a:t>
            </a:r>
            <a:r>
              <a:rPr sz="1100" dirty="0">
                <a:latin typeface="Tahoma"/>
                <a:cs typeface="Tahoma"/>
              </a:rPr>
              <a:t>va  </a:t>
            </a:r>
            <a:r>
              <a:rPr sz="1100" spc="-5" dirty="0">
                <a:latin typeface="Tahoma"/>
                <a:cs typeface="Tahoma"/>
              </a:rPr>
              <a:t>desplazando </a:t>
            </a:r>
            <a:r>
              <a:rPr sz="1100" dirty="0">
                <a:latin typeface="Tahoma"/>
                <a:cs typeface="Tahoma"/>
              </a:rPr>
              <a:t>todo </a:t>
            </a:r>
            <a:r>
              <a:rPr sz="1100" spc="-5" dirty="0">
                <a:latin typeface="Tahoma"/>
                <a:cs typeface="Tahoma"/>
              </a:rPr>
              <a:t>el aire, en sentido</a:t>
            </a:r>
            <a:r>
              <a:rPr sz="1100" spc="20" dirty="0">
                <a:latin typeface="Tahoma"/>
                <a:cs typeface="Tahoma"/>
              </a:rPr>
              <a:t> </a:t>
            </a:r>
            <a:r>
              <a:rPr sz="1100" spc="-5" dirty="0">
                <a:latin typeface="Tahoma"/>
                <a:cs typeface="Tahoma"/>
              </a:rPr>
              <a:t>ascendente.</a:t>
            </a:r>
            <a:endParaRPr sz="1100">
              <a:latin typeface="Tahoma"/>
              <a:cs typeface="Tahoma"/>
            </a:endParaRPr>
          </a:p>
          <a:p>
            <a:pPr marL="12700" marR="5080" indent="450215" algn="just">
              <a:lnSpc>
                <a:spcPct val="100000"/>
              </a:lnSpc>
              <a:spcBef>
                <a:spcPts val="605"/>
              </a:spcBef>
            </a:pPr>
            <a:r>
              <a:rPr sz="1100" spc="-5" dirty="0">
                <a:latin typeface="Tahoma"/>
                <a:cs typeface="Tahoma"/>
              </a:rPr>
              <a:t>Después de la vendimia, las células de la uva </a:t>
            </a:r>
            <a:r>
              <a:rPr sz="1100" dirty="0">
                <a:latin typeface="Tahoma"/>
                <a:cs typeface="Tahoma"/>
              </a:rPr>
              <a:t>no </a:t>
            </a:r>
            <a:r>
              <a:rPr sz="1100" spc="-5" dirty="0">
                <a:latin typeface="Tahoma"/>
                <a:cs typeface="Tahoma"/>
              </a:rPr>
              <a:t>mueren inmediatamente sino  que viven durante algún</a:t>
            </a:r>
            <a:r>
              <a:rPr sz="1100" spc="-55" dirty="0">
                <a:latin typeface="Tahoma"/>
                <a:cs typeface="Tahoma"/>
              </a:rPr>
              <a:t> </a:t>
            </a:r>
            <a:r>
              <a:rPr sz="1100" spc="-5" dirty="0">
                <a:latin typeface="Tahoma"/>
                <a:cs typeface="Tahoma"/>
              </a:rPr>
              <a:t>tiempo.</a:t>
            </a:r>
            <a:endParaRPr sz="1100">
              <a:latin typeface="Tahoma"/>
              <a:cs typeface="Tahom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ts val="1540"/>
              </a:lnSpc>
            </a:pPr>
            <a:fld id="{81D60167-4931-47E6-BA6A-407CBD079E47}" type="slidenum">
              <a:rPr spc="-5" dirty="0"/>
              <a:t>9</a:t>
            </a:fld>
            <a:endParaRPr spc="-5" dirty="0"/>
          </a:p>
        </p:txBody>
      </p:sp>
      <p:sp>
        <p:nvSpPr>
          <p:cNvPr id="2" name="object 2"/>
          <p:cNvSpPr txBox="1"/>
          <p:nvPr/>
        </p:nvSpPr>
        <p:spPr>
          <a:xfrm>
            <a:off x="1067801" y="1079419"/>
            <a:ext cx="5427980" cy="4604385"/>
          </a:xfrm>
          <a:prstGeom prst="rect">
            <a:avLst/>
          </a:prstGeom>
        </p:spPr>
        <p:txBody>
          <a:bodyPr vert="horz" wrap="square" lIns="0" tIns="635" rIns="0" bIns="0" rtlCol="0">
            <a:spAutoFit/>
          </a:bodyPr>
          <a:lstStyle/>
          <a:p>
            <a:pPr marL="12700" marR="5080" indent="450215" algn="just">
              <a:lnSpc>
                <a:spcPct val="100000"/>
              </a:lnSpc>
              <a:spcBef>
                <a:spcPts val="5"/>
              </a:spcBef>
            </a:pPr>
            <a:r>
              <a:rPr sz="1100" spc="-5" dirty="0">
                <a:latin typeface="Tahoma"/>
                <a:cs typeface="Tahoma"/>
              </a:rPr>
              <a:t>La cepa es un organismo aeróbico </a:t>
            </a:r>
            <a:r>
              <a:rPr sz="1100" dirty="0">
                <a:latin typeface="Tahoma"/>
                <a:cs typeface="Tahoma"/>
              </a:rPr>
              <a:t>que </a:t>
            </a:r>
            <a:r>
              <a:rPr sz="1100" spc="-5" dirty="0">
                <a:latin typeface="Tahoma"/>
                <a:cs typeface="Tahoma"/>
              </a:rPr>
              <a:t>necesita oxígeno </a:t>
            </a:r>
            <a:r>
              <a:rPr sz="1100" dirty="0">
                <a:latin typeface="Tahoma"/>
                <a:cs typeface="Tahoma"/>
              </a:rPr>
              <a:t>para </a:t>
            </a:r>
            <a:r>
              <a:rPr sz="1100" spc="-5" dirty="0">
                <a:latin typeface="Tahoma"/>
                <a:cs typeface="Tahoma"/>
              </a:rPr>
              <a:t>respirar. </a:t>
            </a:r>
            <a:r>
              <a:rPr sz="1100" dirty="0">
                <a:latin typeface="Tahoma"/>
                <a:cs typeface="Tahoma"/>
              </a:rPr>
              <a:t>Así </a:t>
            </a:r>
            <a:r>
              <a:rPr sz="1100" spc="-10" dirty="0">
                <a:latin typeface="Tahoma"/>
                <a:cs typeface="Tahoma"/>
              </a:rPr>
              <a:t>pues,  </a:t>
            </a:r>
            <a:r>
              <a:rPr sz="1100" spc="-5" dirty="0">
                <a:latin typeface="Tahoma"/>
                <a:cs typeface="Tahoma"/>
              </a:rPr>
              <a:t>al encontrarse la uva en un ambiente enrarecido de carbónico, sin oxígeno, sus células  mueren de asfixia, pero antes cambian su metabolismo de respiración por el de  fermentación:</a:t>
            </a:r>
            <a:r>
              <a:rPr sz="1100" spc="120" dirty="0">
                <a:latin typeface="Tahoma"/>
                <a:cs typeface="Tahoma"/>
              </a:rPr>
              <a:t> </a:t>
            </a:r>
            <a:r>
              <a:rPr sz="1100" spc="-5" dirty="0">
                <a:latin typeface="Tahoma"/>
                <a:cs typeface="Tahoma"/>
              </a:rPr>
              <a:t>consumen</a:t>
            </a:r>
            <a:r>
              <a:rPr sz="1100" spc="114" dirty="0">
                <a:latin typeface="Tahoma"/>
                <a:cs typeface="Tahoma"/>
              </a:rPr>
              <a:t> </a:t>
            </a:r>
            <a:r>
              <a:rPr sz="1100" spc="-5" dirty="0">
                <a:latin typeface="Tahoma"/>
                <a:cs typeface="Tahoma"/>
              </a:rPr>
              <a:t>como</a:t>
            </a:r>
            <a:r>
              <a:rPr sz="1100" spc="114" dirty="0">
                <a:latin typeface="Tahoma"/>
                <a:cs typeface="Tahoma"/>
              </a:rPr>
              <a:t> </a:t>
            </a:r>
            <a:r>
              <a:rPr sz="1100" dirty="0">
                <a:latin typeface="Tahoma"/>
                <a:cs typeface="Tahoma"/>
              </a:rPr>
              <a:t>máximo</a:t>
            </a:r>
            <a:r>
              <a:rPr sz="1100" spc="114" dirty="0">
                <a:latin typeface="Tahoma"/>
                <a:cs typeface="Tahoma"/>
              </a:rPr>
              <a:t> </a:t>
            </a:r>
            <a:r>
              <a:rPr sz="1100" spc="-5" dirty="0">
                <a:latin typeface="Tahoma"/>
                <a:cs typeface="Tahoma"/>
              </a:rPr>
              <a:t>unos</a:t>
            </a:r>
            <a:r>
              <a:rPr sz="1100" spc="125" dirty="0">
                <a:latin typeface="Tahoma"/>
                <a:cs typeface="Tahoma"/>
              </a:rPr>
              <a:t> </a:t>
            </a:r>
            <a:r>
              <a:rPr sz="1100" spc="-5" dirty="0">
                <a:latin typeface="Tahoma"/>
                <a:cs typeface="Tahoma"/>
              </a:rPr>
              <a:t>30</a:t>
            </a:r>
            <a:r>
              <a:rPr sz="1100" spc="114" dirty="0">
                <a:latin typeface="Tahoma"/>
                <a:cs typeface="Tahoma"/>
              </a:rPr>
              <a:t> </a:t>
            </a:r>
            <a:r>
              <a:rPr sz="1100" spc="-5" dirty="0">
                <a:latin typeface="Tahoma"/>
                <a:cs typeface="Tahoma"/>
              </a:rPr>
              <a:t>o</a:t>
            </a:r>
            <a:r>
              <a:rPr sz="1100" spc="114" dirty="0">
                <a:latin typeface="Tahoma"/>
                <a:cs typeface="Tahoma"/>
              </a:rPr>
              <a:t> </a:t>
            </a:r>
            <a:r>
              <a:rPr sz="1100" spc="-5" dirty="0">
                <a:latin typeface="Tahoma"/>
                <a:cs typeface="Tahoma"/>
              </a:rPr>
              <a:t>40</a:t>
            </a:r>
            <a:r>
              <a:rPr sz="1100" spc="125" dirty="0">
                <a:latin typeface="Tahoma"/>
                <a:cs typeface="Tahoma"/>
              </a:rPr>
              <a:t> </a:t>
            </a:r>
            <a:r>
              <a:rPr sz="1100" spc="-5" dirty="0">
                <a:latin typeface="Tahoma"/>
                <a:cs typeface="Tahoma"/>
              </a:rPr>
              <a:t>g/l</a:t>
            </a:r>
            <a:r>
              <a:rPr sz="1100" spc="125" dirty="0">
                <a:latin typeface="Tahoma"/>
                <a:cs typeface="Tahoma"/>
              </a:rPr>
              <a:t> </a:t>
            </a:r>
            <a:r>
              <a:rPr sz="1100" spc="-5" dirty="0">
                <a:latin typeface="Tahoma"/>
                <a:cs typeface="Tahoma"/>
              </a:rPr>
              <a:t>de</a:t>
            </a:r>
            <a:r>
              <a:rPr sz="1100" spc="114" dirty="0">
                <a:latin typeface="Tahoma"/>
                <a:cs typeface="Tahoma"/>
              </a:rPr>
              <a:t> </a:t>
            </a:r>
            <a:r>
              <a:rPr sz="1100" spc="-5" dirty="0">
                <a:latin typeface="Tahoma"/>
                <a:cs typeface="Tahoma"/>
              </a:rPr>
              <a:t>azúcar</a:t>
            </a:r>
            <a:r>
              <a:rPr sz="1100" spc="114" dirty="0">
                <a:latin typeface="Tahoma"/>
                <a:cs typeface="Tahoma"/>
              </a:rPr>
              <a:t> </a:t>
            </a:r>
            <a:r>
              <a:rPr sz="1100" dirty="0">
                <a:latin typeface="Tahoma"/>
                <a:cs typeface="Tahoma"/>
              </a:rPr>
              <a:t>de</a:t>
            </a:r>
            <a:r>
              <a:rPr sz="1100" spc="114" dirty="0">
                <a:latin typeface="Tahoma"/>
                <a:cs typeface="Tahoma"/>
              </a:rPr>
              <a:t> </a:t>
            </a:r>
            <a:r>
              <a:rPr sz="1100" spc="-5" dirty="0">
                <a:latin typeface="Tahoma"/>
                <a:cs typeface="Tahoma"/>
              </a:rPr>
              <a:t>su</a:t>
            </a:r>
            <a:r>
              <a:rPr sz="1100" spc="114" dirty="0">
                <a:latin typeface="Tahoma"/>
                <a:cs typeface="Tahoma"/>
              </a:rPr>
              <a:t> </a:t>
            </a:r>
            <a:r>
              <a:rPr sz="1100" spc="-5" dirty="0">
                <a:latin typeface="Tahoma"/>
                <a:cs typeface="Tahoma"/>
              </a:rPr>
              <a:t>stock</a:t>
            </a:r>
            <a:r>
              <a:rPr sz="1100" spc="120" dirty="0">
                <a:latin typeface="Tahoma"/>
                <a:cs typeface="Tahoma"/>
              </a:rPr>
              <a:t> </a:t>
            </a:r>
            <a:r>
              <a:rPr sz="1100" spc="-5" dirty="0">
                <a:latin typeface="Tahoma"/>
                <a:cs typeface="Tahoma"/>
              </a:rPr>
              <a:t>para</a:t>
            </a:r>
            <a:endParaRPr sz="1100">
              <a:latin typeface="Tahoma"/>
              <a:cs typeface="Tahoma"/>
            </a:endParaRPr>
          </a:p>
          <a:p>
            <a:pPr marL="12700" marR="5715">
              <a:lnSpc>
                <a:spcPct val="100000"/>
              </a:lnSpc>
              <a:spcBef>
                <a:spcPts val="10"/>
              </a:spcBef>
            </a:pPr>
            <a:r>
              <a:rPr sz="1100" spc="-10" dirty="0">
                <a:latin typeface="Tahoma"/>
                <a:cs typeface="Tahoma"/>
              </a:rPr>
              <a:t>extraer energía </a:t>
            </a:r>
            <a:r>
              <a:rPr sz="1100" spc="-5" dirty="0">
                <a:latin typeface="Tahoma"/>
                <a:cs typeface="Tahoma"/>
              </a:rPr>
              <a:t>y poder continuar viviendo, producen 1,5 o 2 grados de alcohol y  después </a:t>
            </a:r>
            <a:r>
              <a:rPr sz="1100" dirty="0">
                <a:latin typeface="Tahoma"/>
                <a:cs typeface="Tahoma"/>
              </a:rPr>
              <a:t>mueren. Todo </a:t>
            </a:r>
            <a:r>
              <a:rPr sz="1100" spc="-5" dirty="0">
                <a:latin typeface="Tahoma"/>
                <a:cs typeface="Tahoma"/>
              </a:rPr>
              <a:t>este proceso dura aproximadamente unos 10</a:t>
            </a:r>
            <a:r>
              <a:rPr sz="1100" spc="85" dirty="0">
                <a:latin typeface="Tahoma"/>
                <a:cs typeface="Tahoma"/>
              </a:rPr>
              <a:t> </a:t>
            </a:r>
            <a:r>
              <a:rPr sz="1100" dirty="0">
                <a:latin typeface="Tahoma"/>
                <a:cs typeface="Tahoma"/>
              </a:rPr>
              <a:t>días.</a:t>
            </a:r>
            <a:endParaRPr sz="1100">
              <a:latin typeface="Tahoma"/>
              <a:cs typeface="Tahoma"/>
            </a:endParaRPr>
          </a:p>
          <a:p>
            <a:pPr marL="12700" marR="6985" indent="450215" algn="just">
              <a:lnSpc>
                <a:spcPct val="100600"/>
              </a:lnSpc>
              <a:spcBef>
                <a:spcPts val="595"/>
              </a:spcBef>
            </a:pPr>
            <a:r>
              <a:rPr sz="1100" spc="-5" dirty="0">
                <a:latin typeface="Tahoma"/>
                <a:cs typeface="Tahoma"/>
              </a:rPr>
              <a:t>Este cambio de ambiente (de oxidante a reductor) provoca </a:t>
            </a:r>
            <a:r>
              <a:rPr sz="1100" dirty="0">
                <a:latin typeface="Tahoma"/>
                <a:cs typeface="Tahoma"/>
              </a:rPr>
              <a:t>un giro </a:t>
            </a:r>
            <a:r>
              <a:rPr sz="1100" spc="-5" dirty="0">
                <a:latin typeface="Tahoma"/>
                <a:cs typeface="Tahoma"/>
              </a:rPr>
              <a:t>en el  metabolismo celular, que sintetiza ciertos productos finales aromáticos, que dotarán </a:t>
            </a:r>
            <a:r>
              <a:rPr sz="1100" spc="-10" dirty="0">
                <a:latin typeface="Tahoma"/>
                <a:cs typeface="Tahoma"/>
              </a:rPr>
              <a:t>al  </a:t>
            </a:r>
            <a:r>
              <a:rPr sz="1100" spc="-5" dirty="0">
                <a:latin typeface="Tahoma"/>
                <a:cs typeface="Tahoma"/>
              </a:rPr>
              <a:t>vino de un aroma especial muy similar en todas las variedades elaboradas por </a:t>
            </a:r>
            <a:r>
              <a:rPr sz="1100" spc="-10" dirty="0">
                <a:latin typeface="Tahoma"/>
                <a:cs typeface="Tahoma"/>
              </a:rPr>
              <a:t>este  </a:t>
            </a:r>
            <a:r>
              <a:rPr sz="1100" spc="-5" dirty="0">
                <a:latin typeface="Tahoma"/>
                <a:cs typeface="Tahoma"/>
              </a:rPr>
              <a:t>método.</a:t>
            </a:r>
            <a:endParaRPr sz="1100">
              <a:latin typeface="Tahoma"/>
              <a:cs typeface="Tahoma"/>
            </a:endParaRPr>
          </a:p>
          <a:p>
            <a:pPr marL="12700" marR="6985" indent="450215" algn="just">
              <a:lnSpc>
                <a:spcPct val="100899"/>
              </a:lnSpc>
              <a:spcBef>
                <a:spcPts val="595"/>
              </a:spcBef>
            </a:pPr>
            <a:r>
              <a:rPr sz="1100" spc="-5" dirty="0">
                <a:latin typeface="Tahoma"/>
                <a:cs typeface="Tahoma"/>
              </a:rPr>
              <a:t>Después de este tratamiento previo, la uva </a:t>
            </a:r>
            <a:r>
              <a:rPr sz="1100" dirty="0">
                <a:latin typeface="Tahoma"/>
                <a:cs typeface="Tahoma"/>
              </a:rPr>
              <a:t>se </a:t>
            </a:r>
            <a:r>
              <a:rPr sz="1100" spc="-5" dirty="0">
                <a:latin typeface="Tahoma"/>
                <a:cs typeface="Tahoma"/>
              </a:rPr>
              <a:t>despalilla, </a:t>
            </a:r>
            <a:r>
              <a:rPr sz="1100" dirty="0">
                <a:latin typeface="Tahoma"/>
                <a:cs typeface="Tahoma"/>
              </a:rPr>
              <a:t>se </a:t>
            </a:r>
            <a:r>
              <a:rPr sz="1100" spc="-5" dirty="0">
                <a:latin typeface="Tahoma"/>
                <a:cs typeface="Tahoma"/>
              </a:rPr>
              <a:t>pisa y se fermenta  normalmente.</a:t>
            </a:r>
            <a:endParaRPr sz="1100">
              <a:latin typeface="Tahoma"/>
              <a:cs typeface="Tahoma"/>
            </a:endParaRPr>
          </a:p>
          <a:p>
            <a:pPr marL="12700" marR="5080" indent="450215" algn="just">
              <a:lnSpc>
                <a:spcPct val="100600"/>
              </a:lnSpc>
              <a:spcBef>
                <a:spcPts val="595"/>
              </a:spcBef>
            </a:pPr>
            <a:r>
              <a:rPr sz="1100" spc="-5" dirty="0">
                <a:latin typeface="Tahoma"/>
                <a:cs typeface="Tahoma"/>
              </a:rPr>
              <a:t>Es importante </a:t>
            </a:r>
            <a:r>
              <a:rPr sz="1100" dirty="0">
                <a:latin typeface="Tahoma"/>
                <a:cs typeface="Tahoma"/>
              </a:rPr>
              <a:t>que </a:t>
            </a:r>
            <a:r>
              <a:rPr sz="1100" spc="-5" dirty="0">
                <a:latin typeface="Tahoma"/>
                <a:cs typeface="Tahoma"/>
              </a:rPr>
              <a:t>la fermentación alcohólica se </a:t>
            </a:r>
            <a:r>
              <a:rPr sz="1100" spc="-10" dirty="0">
                <a:latin typeface="Tahoma"/>
                <a:cs typeface="Tahoma"/>
              </a:rPr>
              <a:t>realice </a:t>
            </a:r>
            <a:r>
              <a:rPr sz="1100" spc="-5" dirty="0">
                <a:latin typeface="Tahoma"/>
                <a:cs typeface="Tahoma"/>
              </a:rPr>
              <a:t>a baja </a:t>
            </a:r>
            <a:r>
              <a:rPr sz="1100" spc="-10" dirty="0">
                <a:latin typeface="Tahoma"/>
                <a:cs typeface="Tahoma"/>
              </a:rPr>
              <a:t>temperatura,  </a:t>
            </a:r>
            <a:r>
              <a:rPr sz="1100" spc="-5" dirty="0">
                <a:latin typeface="Tahoma"/>
                <a:cs typeface="Tahoma"/>
              </a:rPr>
              <a:t>entre 15º y 18º C, pues este vino está destinado a </a:t>
            </a:r>
            <a:r>
              <a:rPr sz="1100" spc="-10" dirty="0">
                <a:latin typeface="Tahoma"/>
                <a:cs typeface="Tahoma"/>
              </a:rPr>
              <a:t>consumirse </a:t>
            </a:r>
            <a:r>
              <a:rPr sz="1100" spc="-5" dirty="0">
                <a:latin typeface="Tahoma"/>
                <a:cs typeface="Tahoma"/>
              </a:rPr>
              <a:t>joven y deben  conservarse los aromas primarios. Estos aromas primarios son volátiles a 25º C y debe  cuidarse </a:t>
            </a:r>
            <a:r>
              <a:rPr sz="1100" dirty="0">
                <a:latin typeface="Tahoma"/>
                <a:cs typeface="Tahoma"/>
              </a:rPr>
              <a:t>este</a:t>
            </a:r>
            <a:r>
              <a:rPr sz="1100" spc="-40" dirty="0">
                <a:latin typeface="Tahoma"/>
                <a:cs typeface="Tahoma"/>
              </a:rPr>
              <a:t> </a:t>
            </a:r>
            <a:r>
              <a:rPr sz="1100" spc="-5" dirty="0">
                <a:latin typeface="Tahoma"/>
                <a:cs typeface="Tahoma"/>
              </a:rPr>
              <a:t>aspecto.</a:t>
            </a:r>
            <a:endParaRPr sz="1100">
              <a:latin typeface="Tahoma"/>
              <a:cs typeface="Tahoma"/>
            </a:endParaRPr>
          </a:p>
          <a:p>
            <a:pPr marL="12700" marR="5080" indent="450215" algn="just">
              <a:lnSpc>
                <a:spcPct val="100600"/>
              </a:lnSpc>
              <a:spcBef>
                <a:spcPts val="595"/>
              </a:spcBef>
            </a:pPr>
            <a:r>
              <a:rPr sz="1100" spc="-5" dirty="0">
                <a:latin typeface="Tahoma"/>
                <a:cs typeface="Tahoma"/>
              </a:rPr>
              <a:t>Esta forma de realizar la maceración carbónica es utilizada en el sur de Francia  y en alguna parte </a:t>
            </a:r>
            <a:r>
              <a:rPr sz="1100" dirty="0">
                <a:latin typeface="Tahoma"/>
                <a:cs typeface="Tahoma"/>
              </a:rPr>
              <a:t>de </a:t>
            </a:r>
            <a:r>
              <a:rPr sz="1100" spc="-5" dirty="0">
                <a:latin typeface="Tahoma"/>
                <a:cs typeface="Tahoma"/>
              </a:rPr>
              <a:t>Italia. Puede ser una de las técnicas más </a:t>
            </a:r>
            <a:r>
              <a:rPr sz="1100" spc="-10" dirty="0">
                <a:latin typeface="Tahoma"/>
                <a:cs typeface="Tahoma"/>
              </a:rPr>
              <a:t>antiguas </a:t>
            </a:r>
            <a:r>
              <a:rPr sz="1100" dirty="0">
                <a:latin typeface="Tahoma"/>
                <a:cs typeface="Tahoma"/>
              </a:rPr>
              <a:t>de </a:t>
            </a:r>
            <a:r>
              <a:rPr sz="1100" spc="-10" dirty="0">
                <a:latin typeface="Tahoma"/>
                <a:cs typeface="Tahoma"/>
              </a:rPr>
              <a:t>vinificación,  </a:t>
            </a:r>
            <a:r>
              <a:rPr sz="1100" spc="-5" dirty="0">
                <a:latin typeface="Tahoma"/>
                <a:cs typeface="Tahoma"/>
              </a:rPr>
              <a:t>ya </a:t>
            </a:r>
            <a:r>
              <a:rPr sz="1100" dirty="0">
                <a:latin typeface="Tahoma"/>
                <a:cs typeface="Tahoma"/>
              </a:rPr>
              <a:t>que </a:t>
            </a:r>
            <a:r>
              <a:rPr sz="1100" spc="-5" dirty="0">
                <a:latin typeface="Tahoma"/>
                <a:cs typeface="Tahoma"/>
              </a:rPr>
              <a:t>antiguamente </a:t>
            </a:r>
            <a:r>
              <a:rPr sz="1100" dirty="0">
                <a:latin typeface="Tahoma"/>
                <a:cs typeface="Tahoma"/>
              </a:rPr>
              <a:t>se </a:t>
            </a:r>
            <a:r>
              <a:rPr sz="1100" spc="-5" dirty="0">
                <a:latin typeface="Tahoma"/>
                <a:cs typeface="Tahoma"/>
              </a:rPr>
              <a:t>echaba la uva entera dentro de los lagares y en el fondo  empezaba a fermentar el jugo de la uva chafada por el transporte. Esta pequeña  fermentación producía carbónico que inundaba todo el recipiente. Así </a:t>
            </a:r>
            <a:r>
              <a:rPr sz="1100" dirty="0">
                <a:latin typeface="Tahoma"/>
                <a:cs typeface="Tahoma"/>
              </a:rPr>
              <a:t>sólo </a:t>
            </a:r>
            <a:r>
              <a:rPr sz="1100" spc="-5" dirty="0">
                <a:latin typeface="Tahoma"/>
                <a:cs typeface="Tahoma"/>
              </a:rPr>
              <a:t>la uva de la  parte superior que no estaba en contacto con el mosto, realizaba la maceración  carbónica.</a:t>
            </a:r>
            <a:endParaRPr sz="1100">
              <a:latin typeface="Tahoma"/>
              <a:cs typeface="Tahoma"/>
            </a:endParaRPr>
          </a:p>
          <a:p>
            <a:pPr marL="12700" marR="5715" indent="450215" algn="just">
              <a:lnSpc>
                <a:spcPct val="100000"/>
              </a:lnSpc>
              <a:spcBef>
                <a:spcPts val="605"/>
              </a:spcBef>
            </a:pPr>
            <a:r>
              <a:rPr sz="1100" spc="-5" dirty="0">
                <a:latin typeface="Tahoma"/>
                <a:cs typeface="Tahoma"/>
              </a:rPr>
              <a:t>Podemos hablar de una semi-maceración Carbónica. Esta práctica aún </a:t>
            </a:r>
            <a:r>
              <a:rPr sz="1100" dirty="0">
                <a:latin typeface="Tahoma"/>
                <a:cs typeface="Tahoma"/>
              </a:rPr>
              <a:t>se </a:t>
            </a:r>
            <a:r>
              <a:rPr sz="1100" spc="-5" dirty="0">
                <a:latin typeface="Tahoma"/>
                <a:cs typeface="Tahoma"/>
              </a:rPr>
              <a:t>utiliza  en dos regiones vitivinícolas muy</a:t>
            </a:r>
            <a:r>
              <a:rPr sz="1100" spc="70" dirty="0">
                <a:latin typeface="Tahoma"/>
                <a:cs typeface="Tahoma"/>
              </a:rPr>
              <a:t> </a:t>
            </a:r>
            <a:r>
              <a:rPr sz="1100" spc="-5" dirty="0">
                <a:latin typeface="Tahoma"/>
                <a:cs typeface="Tahoma"/>
              </a:rPr>
              <a:t>importantes:</a:t>
            </a:r>
            <a:endParaRPr sz="1100">
              <a:latin typeface="Tahoma"/>
              <a:cs typeface="Tahoma"/>
            </a:endParaRPr>
          </a:p>
        </p:txBody>
      </p:sp>
      <p:sp>
        <p:nvSpPr>
          <p:cNvPr id="3" name="object 3"/>
          <p:cNvSpPr txBox="1"/>
          <p:nvPr/>
        </p:nvSpPr>
        <p:spPr>
          <a:xfrm>
            <a:off x="1518147" y="5752816"/>
            <a:ext cx="76200" cy="421005"/>
          </a:xfrm>
          <a:prstGeom prst="rect">
            <a:avLst/>
          </a:prstGeom>
        </p:spPr>
        <p:txBody>
          <a:bodyPr vert="horz" wrap="square" lIns="0" tIns="0" rIns="0" bIns="0" rtlCol="0">
            <a:spAutoFit/>
          </a:bodyPr>
          <a:lstStyle/>
          <a:p>
            <a:pPr marL="12700">
              <a:lnSpc>
                <a:spcPct val="100000"/>
              </a:lnSpc>
            </a:pPr>
            <a:r>
              <a:rPr sz="1100" spc="-5" dirty="0">
                <a:latin typeface="Tahoma"/>
                <a:cs typeface="Tahoma"/>
              </a:rPr>
              <a:t>-</a:t>
            </a:r>
            <a:endParaRPr sz="1100">
              <a:latin typeface="Tahoma"/>
              <a:cs typeface="Tahoma"/>
            </a:endParaRPr>
          </a:p>
          <a:p>
            <a:pPr marL="12700">
              <a:lnSpc>
                <a:spcPct val="100000"/>
              </a:lnSpc>
              <a:spcBef>
                <a:spcPts val="605"/>
              </a:spcBef>
            </a:pPr>
            <a:r>
              <a:rPr sz="1100" spc="-5" dirty="0">
                <a:latin typeface="Tahoma"/>
                <a:cs typeface="Tahoma"/>
              </a:rPr>
              <a:t>-</a:t>
            </a:r>
            <a:endParaRPr sz="1100">
              <a:latin typeface="Tahoma"/>
              <a:cs typeface="Tahoma"/>
            </a:endParaRPr>
          </a:p>
        </p:txBody>
      </p:sp>
      <p:sp>
        <p:nvSpPr>
          <p:cNvPr id="4" name="object 4"/>
          <p:cNvSpPr txBox="1"/>
          <p:nvPr/>
        </p:nvSpPr>
        <p:spPr>
          <a:xfrm>
            <a:off x="1966562" y="5752816"/>
            <a:ext cx="4196080" cy="421005"/>
          </a:xfrm>
          <a:prstGeom prst="rect">
            <a:avLst/>
          </a:prstGeom>
        </p:spPr>
        <p:txBody>
          <a:bodyPr vert="horz" wrap="square" lIns="0" tIns="0" rIns="0" bIns="0" rtlCol="0">
            <a:spAutoFit/>
          </a:bodyPr>
          <a:lstStyle/>
          <a:p>
            <a:pPr marL="12700">
              <a:lnSpc>
                <a:spcPct val="100000"/>
              </a:lnSpc>
            </a:pPr>
            <a:r>
              <a:rPr sz="1100" spc="-5" dirty="0">
                <a:latin typeface="Tahoma"/>
                <a:cs typeface="Tahoma"/>
              </a:rPr>
              <a:t>En Rioja: con el famoso “vino </a:t>
            </a:r>
            <a:r>
              <a:rPr sz="1100" dirty="0">
                <a:latin typeface="Tahoma"/>
                <a:cs typeface="Tahoma"/>
              </a:rPr>
              <a:t>de</a:t>
            </a:r>
            <a:r>
              <a:rPr sz="1100" spc="-5" dirty="0">
                <a:latin typeface="Tahoma"/>
                <a:cs typeface="Tahoma"/>
              </a:rPr>
              <a:t> cosechero”</a:t>
            </a:r>
            <a:endParaRPr sz="1100">
              <a:latin typeface="Tahoma"/>
              <a:cs typeface="Tahoma"/>
            </a:endParaRPr>
          </a:p>
          <a:p>
            <a:pPr marL="12700">
              <a:lnSpc>
                <a:spcPct val="100000"/>
              </a:lnSpc>
              <a:spcBef>
                <a:spcPts val="605"/>
              </a:spcBef>
            </a:pPr>
            <a:r>
              <a:rPr sz="1100" spc="-5" dirty="0">
                <a:latin typeface="Tahoma"/>
                <a:cs typeface="Tahoma"/>
              </a:rPr>
              <a:t>En Beaujolais: con el célebre vino jovencísimo que lleva su</a:t>
            </a:r>
            <a:r>
              <a:rPr sz="1100" spc="85" dirty="0">
                <a:latin typeface="Tahoma"/>
                <a:cs typeface="Tahoma"/>
              </a:rPr>
              <a:t> </a:t>
            </a:r>
            <a:r>
              <a:rPr sz="1100" spc="-5" dirty="0">
                <a:latin typeface="Tahoma"/>
                <a:cs typeface="Tahoma"/>
              </a:rPr>
              <a:t>nombre.</a:t>
            </a:r>
            <a:endParaRPr sz="1100">
              <a:latin typeface="Tahoma"/>
              <a:cs typeface="Tahoma"/>
            </a:endParaRPr>
          </a:p>
        </p:txBody>
      </p:sp>
      <p:sp>
        <p:nvSpPr>
          <p:cNvPr id="5" name="object 5"/>
          <p:cNvSpPr txBox="1"/>
          <p:nvPr/>
        </p:nvSpPr>
        <p:spPr>
          <a:xfrm>
            <a:off x="1518158" y="6502905"/>
            <a:ext cx="314960" cy="191770"/>
          </a:xfrm>
          <a:prstGeom prst="rect">
            <a:avLst/>
          </a:prstGeom>
        </p:spPr>
        <p:txBody>
          <a:bodyPr vert="horz" wrap="square" lIns="0" tIns="0" rIns="0" bIns="0" rtlCol="0">
            <a:spAutoFit/>
          </a:bodyPr>
          <a:lstStyle/>
          <a:p>
            <a:pPr marL="12700">
              <a:lnSpc>
                <a:spcPct val="100000"/>
              </a:lnSpc>
            </a:pPr>
            <a:r>
              <a:rPr sz="1200" b="1" dirty="0">
                <a:latin typeface="Tahoma"/>
                <a:cs typeface="Tahoma"/>
              </a:rPr>
              <a:t>6.2.</a:t>
            </a:r>
            <a:endParaRPr sz="1200">
              <a:latin typeface="Tahoma"/>
              <a:cs typeface="Tahoma"/>
            </a:endParaRPr>
          </a:p>
        </p:txBody>
      </p:sp>
      <p:sp>
        <p:nvSpPr>
          <p:cNvPr id="6" name="object 6"/>
          <p:cNvSpPr txBox="1"/>
          <p:nvPr/>
        </p:nvSpPr>
        <p:spPr>
          <a:xfrm>
            <a:off x="1966976" y="6502905"/>
            <a:ext cx="920115" cy="191770"/>
          </a:xfrm>
          <a:prstGeom prst="rect">
            <a:avLst/>
          </a:prstGeom>
        </p:spPr>
        <p:txBody>
          <a:bodyPr vert="horz" wrap="square" lIns="0" tIns="0" rIns="0" bIns="0" rtlCol="0">
            <a:spAutoFit/>
          </a:bodyPr>
          <a:lstStyle/>
          <a:p>
            <a:pPr marL="12700">
              <a:lnSpc>
                <a:spcPct val="100000"/>
              </a:lnSpc>
            </a:pPr>
            <a:r>
              <a:rPr sz="1200" b="1" spc="-5" dirty="0">
                <a:latin typeface="Tahoma"/>
                <a:cs typeface="Tahoma"/>
              </a:rPr>
              <a:t>El</a:t>
            </a:r>
            <a:r>
              <a:rPr sz="1200" b="1" spc="-55" dirty="0">
                <a:latin typeface="Tahoma"/>
                <a:cs typeface="Tahoma"/>
              </a:rPr>
              <a:t> </a:t>
            </a:r>
            <a:r>
              <a:rPr sz="1200" b="1" spc="-5" dirty="0">
                <a:latin typeface="Tahoma"/>
                <a:cs typeface="Tahoma"/>
              </a:rPr>
              <a:t>prensado</a:t>
            </a:r>
            <a:endParaRPr sz="1200">
              <a:latin typeface="Tahoma"/>
              <a:cs typeface="Tahoma"/>
            </a:endParaRPr>
          </a:p>
        </p:txBody>
      </p:sp>
      <p:sp>
        <p:nvSpPr>
          <p:cNvPr id="7" name="object 7"/>
          <p:cNvSpPr txBox="1"/>
          <p:nvPr/>
        </p:nvSpPr>
        <p:spPr>
          <a:xfrm>
            <a:off x="1067816" y="7023095"/>
            <a:ext cx="5426710" cy="2488565"/>
          </a:xfrm>
          <a:prstGeom prst="rect">
            <a:avLst/>
          </a:prstGeom>
        </p:spPr>
        <p:txBody>
          <a:bodyPr vert="horz" wrap="square" lIns="0" tIns="0" rIns="0" bIns="0" rtlCol="0">
            <a:spAutoFit/>
          </a:bodyPr>
          <a:lstStyle/>
          <a:p>
            <a:pPr marL="12700" marR="5080" indent="450215" algn="just">
              <a:lnSpc>
                <a:spcPct val="100000"/>
              </a:lnSpc>
            </a:pPr>
            <a:r>
              <a:rPr sz="1100" spc="-5" dirty="0">
                <a:latin typeface="Tahoma"/>
                <a:cs typeface="Tahoma"/>
              </a:rPr>
              <a:t>Consiste en la acción mecánica </a:t>
            </a:r>
            <a:r>
              <a:rPr sz="1100" dirty="0">
                <a:latin typeface="Tahoma"/>
                <a:cs typeface="Tahoma"/>
              </a:rPr>
              <a:t>de </a:t>
            </a:r>
            <a:r>
              <a:rPr sz="1100" spc="-5" dirty="0">
                <a:latin typeface="Tahoma"/>
                <a:cs typeface="Tahoma"/>
              </a:rPr>
              <a:t>separar las partes sólidas </a:t>
            </a:r>
            <a:r>
              <a:rPr sz="1100" dirty="0">
                <a:latin typeface="Tahoma"/>
                <a:cs typeface="Tahoma"/>
              </a:rPr>
              <a:t>de la </a:t>
            </a:r>
            <a:r>
              <a:rPr sz="1100" spc="-5" dirty="0">
                <a:latin typeface="Tahoma"/>
                <a:cs typeface="Tahoma"/>
              </a:rPr>
              <a:t>uva, </a:t>
            </a:r>
            <a:r>
              <a:rPr sz="1100" dirty="0">
                <a:latin typeface="Tahoma"/>
                <a:cs typeface="Tahoma"/>
              </a:rPr>
              <a:t>del  </a:t>
            </a:r>
            <a:r>
              <a:rPr sz="1100" spc="-5" dirty="0">
                <a:latin typeface="Tahoma"/>
                <a:cs typeface="Tahoma"/>
              </a:rPr>
              <a:t>mosto o vino. Se aplica a todos los tipos de vinos, y siempre el mosto o vino </a:t>
            </a:r>
            <a:r>
              <a:rPr sz="1100" dirty="0">
                <a:latin typeface="Tahoma"/>
                <a:cs typeface="Tahoma"/>
              </a:rPr>
              <a:t>se </a:t>
            </a:r>
            <a:r>
              <a:rPr sz="1100" spc="-5" dirty="0">
                <a:latin typeface="Tahoma"/>
                <a:cs typeface="Tahoma"/>
              </a:rPr>
              <a:t>deja  escurrir y solo se prensa la masa sólida para extraerle el jugo restante. Este producto  no tiene siempre la misma aplicación, veamos </a:t>
            </a:r>
            <a:r>
              <a:rPr sz="1100" dirty="0">
                <a:latin typeface="Tahoma"/>
                <a:cs typeface="Tahoma"/>
              </a:rPr>
              <a:t>unos</a:t>
            </a:r>
            <a:r>
              <a:rPr sz="1100" spc="105" dirty="0">
                <a:latin typeface="Tahoma"/>
                <a:cs typeface="Tahoma"/>
              </a:rPr>
              <a:t> </a:t>
            </a:r>
            <a:r>
              <a:rPr sz="1100" spc="-5" dirty="0">
                <a:latin typeface="Tahoma"/>
                <a:cs typeface="Tahoma"/>
              </a:rPr>
              <a:t>ejemplos:</a:t>
            </a:r>
            <a:endParaRPr sz="1100">
              <a:latin typeface="Tahoma"/>
              <a:cs typeface="Tahoma"/>
            </a:endParaRPr>
          </a:p>
          <a:p>
            <a:pPr marL="462915">
              <a:lnSpc>
                <a:spcPct val="100000"/>
              </a:lnSpc>
              <a:spcBef>
                <a:spcPts val="560"/>
              </a:spcBef>
              <a:tabLst>
                <a:tab pos="865505" algn="l"/>
              </a:tabLst>
            </a:pPr>
            <a:r>
              <a:rPr sz="1100" spc="-5" dirty="0">
                <a:latin typeface="Tahoma"/>
                <a:cs typeface="Tahoma"/>
              </a:rPr>
              <a:t>-	</a:t>
            </a:r>
            <a:r>
              <a:rPr sz="1150" i="1" u="sng" spc="-25" dirty="0">
                <a:latin typeface="Tahoma"/>
                <a:cs typeface="Tahoma"/>
              </a:rPr>
              <a:t>Vino</a:t>
            </a:r>
            <a:r>
              <a:rPr sz="1150" i="1" u="sng" spc="-100" dirty="0">
                <a:latin typeface="Tahoma"/>
                <a:cs typeface="Tahoma"/>
              </a:rPr>
              <a:t> </a:t>
            </a:r>
            <a:r>
              <a:rPr sz="1150" i="1" u="sng" spc="-30" dirty="0">
                <a:latin typeface="Tahoma"/>
                <a:cs typeface="Tahoma"/>
              </a:rPr>
              <a:t>blanco:</a:t>
            </a:r>
            <a:endParaRPr sz="1150">
              <a:latin typeface="Tahoma"/>
              <a:cs typeface="Tahoma"/>
            </a:endParaRPr>
          </a:p>
          <a:p>
            <a:pPr marL="12700" marR="5080" indent="450215">
              <a:lnSpc>
                <a:spcPct val="100000"/>
              </a:lnSpc>
              <a:spcBef>
                <a:spcPts val="595"/>
              </a:spcBef>
            </a:pPr>
            <a:r>
              <a:rPr sz="1100" spc="-5" dirty="0">
                <a:latin typeface="Tahoma"/>
                <a:cs typeface="Tahoma"/>
              </a:rPr>
              <a:t>La uva blanca se prensa inmediatamente después de despalillarla (o no) y  pisarla. Con las prensas neumáticas se</a:t>
            </a:r>
            <a:r>
              <a:rPr sz="1100" spc="75" dirty="0">
                <a:latin typeface="Tahoma"/>
                <a:cs typeface="Tahoma"/>
              </a:rPr>
              <a:t> </a:t>
            </a:r>
            <a:r>
              <a:rPr sz="1100" spc="-5" dirty="0">
                <a:latin typeface="Tahoma"/>
                <a:cs typeface="Tahoma"/>
              </a:rPr>
              <a:t>obtiene:</a:t>
            </a:r>
            <a:endParaRPr sz="1100">
              <a:latin typeface="Tahoma"/>
              <a:cs typeface="Tahoma"/>
            </a:endParaRPr>
          </a:p>
          <a:p>
            <a:pPr marL="462915">
              <a:lnSpc>
                <a:spcPct val="100000"/>
              </a:lnSpc>
              <a:spcBef>
                <a:spcPts val="610"/>
              </a:spcBef>
            </a:pPr>
            <a:r>
              <a:rPr sz="1100" spc="-5" dirty="0">
                <a:latin typeface="Tahoma"/>
                <a:cs typeface="Tahoma"/>
              </a:rPr>
              <a:t>60-65% de primeras </a:t>
            </a:r>
            <a:r>
              <a:rPr sz="1100" dirty="0">
                <a:latin typeface="Tahoma"/>
                <a:cs typeface="Tahoma"/>
              </a:rPr>
              <a:t>(para</a:t>
            </a:r>
            <a:r>
              <a:rPr sz="1100" spc="30" dirty="0">
                <a:latin typeface="Tahoma"/>
                <a:cs typeface="Tahoma"/>
              </a:rPr>
              <a:t> </a:t>
            </a:r>
            <a:r>
              <a:rPr sz="1100" spc="-5" dirty="0">
                <a:latin typeface="Tahoma"/>
                <a:cs typeface="Tahoma"/>
              </a:rPr>
              <a:t>embotellado).</a:t>
            </a:r>
            <a:endParaRPr sz="1100">
              <a:latin typeface="Tahoma"/>
              <a:cs typeface="Tahoma"/>
            </a:endParaRPr>
          </a:p>
          <a:p>
            <a:pPr marL="462915">
              <a:lnSpc>
                <a:spcPct val="100000"/>
              </a:lnSpc>
              <a:spcBef>
                <a:spcPts val="605"/>
              </a:spcBef>
            </a:pPr>
            <a:r>
              <a:rPr sz="1100" spc="-5" dirty="0">
                <a:latin typeface="Tahoma"/>
                <a:cs typeface="Tahoma"/>
              </a:rPr>
              <a:t>15-20% de segundas (para vender a</a:t>
            </a:r>
            <a:r>
              <a:rPr sz="1100" spc="70" dirty="0">
                <a:latin typeface="Tahoma"/>
                <a:cs typeface="Tahoma"/>
              </a:rPr>
              <a:t> </a:t>
            </a:r>
            <a:r>
              <a:rPr sz="1100" spc="-5" dirty="0">
                <a:latin typeface="Tahoma"/>
                <a:cs typeface="Tahoma"/>
              </a:rPr>
              <a:t>granel).</a:t>
            </a:r>
            <a:endParaRPr sz="1100">
              <a:latin typeface="Tahoma"/>
              <a:cs typeface="Tahoma"/>
            </a:endParaRPr>
          </a:p>
          <a:p>
            <a:pPr marL="462915">
              <a:lnSpc>
                <a:spcPct val="100000"/>
              </a:lnSpc>
              <a:spcBef>
                <a:spcPts val="555"/>
              </a:spcBef>
              <a:tabLst>
                <a:tab pos="911225" algn="l"/>
              </a:tabLst>
            </a:pPr>
            <a:r>
              <a:rPr sz="1100" spc="-5" dirty="0">
                <a:latin typeface="Tahoma"/>
                <a:cs typeface="Tahoma"/>
              </a:rPr>
              <a:t>-	</a:t>
            </a:r>
            <a:r>
              <a:rPr sz="1150" i="1" u="sng" spc="-25" dirty="0">
                <a:latin typeface="Tahoma"/>
                <a:cs typeface="Tahoma"/>
              </a:rPr>
              <a:t>Vino</a:t>
            </a:r>
            <a:r>
              <a:rPr sz="1150" i="1" u="sng" spc="-95" dirty="0">
                <a:latin typeface="Tahoma"/>
                <a:cs typeface="Tahoma"/>
              </a:rPr>
              <a:t> </a:t>
            </a:r>
            <a:r>
              <a:rPr sz="1150" i="1" u="sng" spc="-30" dirty="0">
                <a:latin typeface="Tahoma"/>
                <a:cs typeface="Tahoma"/>
              </a:rPr>
              <a:t>rosado:</a:t>
            </a:r>
            <a:endParaRPr sz="1150">
              <a:latin typeface="Tahoma"/>
              <a:cs typeface="Tahoma"/>
            </a:endParaRPr>
          </a:p>
          <a:p>
            <a:pPr marL="12700" marR="6350" indent="450215">
              <a:lnSpc>
                <a:spcPct val="100899"/>
              </a:lnSpc>
              <a:spcBef>
                <a:spcPts val="585"/>
              </a:spcBef>
            </a:pPr>
            <a:r>
              <a:rPr sz="1100" spc="-5" dirty="0">
                <a:latin typeface="Tahoma"/>
                <a:cs typeface="Tahoma"/>
              </a:rPr>
              <a:t>De la uva tinta con un poco de maceración obtenemos el rosado. Los  rendimientos son  parecidos a los del vino</a:t>
            </a:r>
            <a:r>
              <a:rPr sz="1100" spc="90" dirty="0">
                <a:latin typeface="Tahoma"/>
                <a:cs typeface="Tahoma"/>
              </a:rPr>
              <a:t> </a:t>
            </a:r>
            <a:r>
              <a:rPr sz="1100" spc="-5" dirty="0">
                <a:latin typeface="Tahoma"/>
                <a:cs typeface="Tahoma"/>
              </a:rPr>
              <a:t>blanco.</a:t>
            </a:r>
            <a:endParaRPr sz="1100">
              <a:latin typeface="Tahoma"/>
              <a:cs typeface="Tahom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TotalTime>
  <Words>5204</Words>
  <Application>Microsoft Office PowerPoint</Application>
  <PresentationFormat>Custom</PresentationFormat>
  <Paragraphs>354</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inherit</vt:lpstr>
      <vt:lpstr>Tahoma</vt:lpstr>
      <vt:lpstr>Times New Roman</vt:lpstr>
      <vt:lpstr>Webdings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Manual de enologia basica explicada para sumilleres</dc:title>
  <dc:creator>.</dc:creator>
  <cp:lastModifiedBy>Alejandro Ferris</cp:lastModifiedBy>
  <cp:revision>6</cp:revision>
  <dcterms:created xsi:type="dcterms:W3CDTF">2016-11-21T20:36:52Z</dcterms:created>
  <dcterms:modified xsi:type="dcterms:W3CDTF">2019-11-08T02:56:58Z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2005-04-26T00:00:00Z</vt:filetime>
  </property>
  <property fmtid="{D5CDD505-2E9C-101B-9397-08002B2CF9AE}" pid="3" name="Creator">
    <vt:lpwstr>Acrobat PDFMaker 6.0 para Word</vt:lpwstr>
  </property>
  <property fmtid="{D5CDD505-2E9C-101B-9397-08002B2CF9AE}" pid="4" name="LastSaved">
    <vt:filetime>2016-11-21T00:00:00Z</vt:filetime>
  </property>
</Properties>
</file>