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7556500" cy="10693400"/>
  <p:notesSz cx="7556500" cy="10693400"/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2202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9C8E6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10/10/2016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10/10/2016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10/10/2016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1299" y="562076"/>
            <a:ext cx="6820250" cy="753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6680" y="4053203"/>
            <a:ext cx="6429489" cy="22085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9C8E6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g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606" y="1088674"/>
            <a:ext cx="5868670" cy="1161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6420"/>
              </a:lnSpc>
            </a:pPr>
            <a:r>
              <a:rPr sz="5800" b="1" spc="1520" dirty="0">
                <a:solidFill>
                  <a:srgbClr val="9C8E69"/>
                </a:solidFill>
                <a:latin typeface="Calibri"/>
                <a:cs typeface="Calibri"/>
              </a:rPr>
              <a:t>CHAMPAGNE</a:t>
            </a:r>
            <a:endParaRPr sz="5800">
              <a:latin typeface="Calibri"/>
              <a:cs typeface="Calibri"/>
            </a:endParaRPr>
          </a:p>
          <a:p>
            <a:pPr marL="47625" algn="ctr">
              <a:lnSpc>
                <a:spcPts val="2580"/>
              </a:lnSpc>
              <a:tabLst>
                <a:tab pos="1165860" algn="l"/>
                <a:tab pos="3626485" algn="l"/>
                <a:tab pos="4377690" algn="l"/>
              </a:tabLst>
            </a:pPr>
            <a:r>
              <a:rPr sz="2600" spc="1110" dirty="0">
                <a:solidFill>
                  <a:srgbClr val="000000"/>
                </a:solidFill>
              </a:rPr>
              <a:t>DEL	</a:t>
            </a:r>
            <a:r>
              <a:rPr sz="2600" spc="1060" dirty="0">
                <a:solidFill>
                  <a:srgbClr val="000000"/>
                </a:solidFill>
              </a:rPr>
              <a:t>TERRUÑO	</a:t>
            </a:r>
            <a:r>
              <a:rPr sz="2600" spc="905" dirty="0">
                <a:solidFill>
                  <a:srgbClr val="000000"/>
                </a:solidFill>
              </a:rPr>
              <a:t>AL	</a:t>
            </a:r>
            <a:r>
              <a:rPr sz="2600" spc="860" dirty="0">
                <a:solidFill>
                  <a:srgbClr val="000000"/>
                </a:solidFill>
              </a:rPr>
              <a:t>VINO</a:t>
            </a:r>
            <a:r>
              <a:rPr sz="2600" spc="-330" dirty="0">
                <a:solidFill>
                  <a:srgbClr val="000000"/>
                </a:solidFill>
              </a:rPr>
              <a:t> </a:t>
            </a:r>
            <a:endParaRPr sz="2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85987"/>
            <a:ext cx="7559992" cy="86060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560309" cy="10548620"/>
          </a:xfrm>
          <a:custGeom>
            <a:avLst/>
            <a:gdLst/>
            <a:ahLst/>
            <a:cxnLst/>
            <a:rect l="l" t="t" r="r" b="b"/>
            <a:pathLst>
              <a:path w="7560309" h="10548620">
                <a:moveTo>
                  <a:pt x="0" y="3672002"/>
                </a:moveTo>
                <a:lnTo>
                  <a:pt x="0" y="10547998"/>
                </a:lnTo>
                <a:lnTo>
                  <a:pt x="7560005" y="10547876"/>
                </a:lnTo>
                <a:lnTo>
                  <a:pt x="0" y="3672002"/>
                </a:lnTo>
                <a:close/>
              </a:path>
              <a:path w="7560309" h="10548620">
                <a:moveTo>
                  <a:pt x="7560005" y="0"/>
                </a:moveTo>
                <a:lnTo>
                  <a:pt x="0" y="0"/>
                </a:lnTo>
                <a:lnTo>
                  <a:pt x="0" y="3672002"/>
                </a:lnTo>
                <a:lnTo>
                  <a:pt x="7560005" y="3672125"/>
                </a:lnTo>
                <a:lnTo>
                  <a:pt x="7560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37610" y="7840131"/>
            <a:ext cx="866104" cy="3315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10403" y="5401336"/>
            <a:ext cx="1348600" cy="13798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6822" y="1305277"/>
            <a:ext cx="5323088" cy="40430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69333" y="5449450"/>
            <a:ext cx="20320" cy="23495"/>
          </a:xfrm>
          <a:custGeom>
            <a:avLst/>
            <a:gdLst/>
            <a:ahLst/>
            <a:cxnLst/>
            <a:rect l="l" t="t" r="r" b="b"/>
            <a:pathLst>
              <a:path w="20320" h="23495">
                <a:moveTo>
                  <a:pt x="4533" y="0"/>
                </a:moveTo>
                <a:lnTo>
                  <a:pt x="0" y="9461"/>
                </a:lnTo>
                <a:lnTo>
                  <a:pt x="1384" y="11214"/>
                </a:lnTo>
                <a:lnTo>
                  <a:pt x="3149" y="12217"/>
                </a:lnTo>
                <a:lnTo>
                  <a:pt x="3517" y="13436"/>
                </a:lnTo>
                <a:lnTo>
                  <a:pt x="2590" y="16395"/>
                </a:lnTo>
                <a:lnTo>
                  <a:pt x="10553" y="22517"/>
                </a:lnTo>
                <a:lnTo>
                  <a:pt x="18516" y="23444"/>
                </a:lnTo>
                <a:lnTo>
                  <a:pt x="20002" y="6692"/>
                </a:lnTo>
                <a:lnTo>
                  <a:pt x="16751" y="6299"/>
                </a:lnTo>
                <a:lnTo>
                  <a:pt x="13233" y="5473"/>
                </a:lnTo>
                <a:lnTo>
                  <a:pt x="10553" y="4089"/>
                </a:lnTo>
                <a:lnTo>
                  <a:pt x="7404" y="2222"/>
                </a:lnTo>
                <a:lnTo>
                  <a:pt x="4533" y="0"/>
                </a:lnTo>
                <a:close/>
              </a:path>
            </a:pathLst>
          </a:custGeom>
          <a:solidFill>
            <a:srgbClr val="F2D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80269" y="7664197"/>
            <a:ext cx="2905293" cy="25383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03023" y="4792872"/>
            <a:ext cx="1292195" cy="10144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13368" y="4593490"/>
            <a:ext cx="64135" cy="27940"/>
          </a:xfrm>
          <a:custGeom>
            <a:avLst/>
            <a:gdLst/>
            <a:ahLst/>
            <a:cxnLst/>
            <a:rect l="l" t="t" r="r" b="b"/>
            <a:pathLst>
              <a:path w="64135" h="27939">
                <a:moveTo>
                  <a:pt x="3418" y="17373"/>
                </a:moveTo>
                <a:lnTo>
                  <a:pt x="1640" y="17564"/>
                </a:lnTo>
                <a:lnTo>
                  <a:pt x="814" y="18580"/>
                </a:lnTo>
                <a:lnTo>
                  <a:pt x="255" y="19799"/>
                </a:lnTo>
                <a:lnTo>
                  <a:pt x="0" y="20904"/>
                </a:lnTo>
                <a:lnTo>
                  <a:pt x="61" y="22402"/>
                </a:lnTo>
                <a:lnTo>
                  <a:pt x="5081" y="27609"/>
                </a:lnTo>
                <a:lnTo>
                  <a:pt x="14200" y="23787"/>
                </a:lnTo>
                <a:lnTo>
                  <a:pt x="17261" y="23520"/>
                </a:lnTo>
                <a:lnTo>
                  <a:pt x="20055" y="23152"/>
                </a:lnTo>
                <a:lnTo>
                  <a:pt x="37631" y="23152"/>
                </a:lnTo>
                <a:lnTo>
                  <a:pt x="40222" y="22402"/>
                </a:lnTo>
                <a:lnTo>
                  <a:pt x="42737" y="20904"/>
                </a:lnTo>
                <a:lnTo>
                  <a:pt x="48769" y="17564"/>
                </a:lnTo>
                <a:lnTo>
                  <a:pt x="7685" y="17564"/>
                </a:lnTo>
                <a:lnTo>
                  <a:pt x="3418" y="17373"/>
                </a:lnTo>
                <a:close/>
              </a:path>
              <a:path w="64135" h="27939">
                <a:moveTo>
                  <a:pt x="37631" y="23152"/>
                </a:moveTo>
                <a:lnTo>
                  <a:pt x="24055" y="23152"/>
                </a:lnTo>
                <a:lnTo>
                  <a:pt x="27217" y="23609"/>
                </a:lnTo>
                <a:lnTo>
                  <a:pt x="32323" y="23888"/>
                </a:lnTo>
                <a:lnTo>
                  <a:pt x="34749" y="23609"/>
                </a:lnTo>
                <a:lnTo>
                  <a:pt x="37631" y="23152"/>
                </a:lnTo>
                <a:close/>
              </a:path>
              <a:path w="64135" h="27939">
                <a:moveTo>
                  <a:pt x="50903" y="0"/>
                </a:moveTo>
                <a:lnTo>
                  <a:pt x="32882" y="12458"/>
                </a:lnTo>
                <a:lnTo>
                  <a:pt x="27776" y="14414"/>
                </a:lnTo>
                <a:lnTo>
                  <a:pt x="7685" y="17564"/>
                </a:lnTo>
                <a:lnTo>
                  <a:pt x="48769" y="17564"/>
                </a:lnTo>
                <a:lnTo>
                  <a:pt x="58815" y="12001"/>
                </a:lnTo>
                <a:lnTo>
                  <a:pt x="63730" y="1854"/>
                </a:lnTo>
                <a:lnTo>
                  <a:pt x="50903" y="0"/>
                </a:lnTo>
                <a:close/>
              </a:path>
            </a:pathLst>
          </a:custGeom>
          <a:solidFill>
            <a:srgbClr val="F2D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91332" y="4547018"/>
            <a:ext cx="50165" cy="43180"/>
          </a:xfrm>
          <a:custGeom>
            <a:avLst/>
            <a:gdLst/>
            <a:ahLst/>
            <a:cxnLst/>
            <a:rect l="l" t="t" r="r" b="b"/>
            <a:pathLst>
              <a:path w="50164" h="43179">
                <a:moveTo>
                  <a:pt x="43129" y="0"/>
                </a:moveTo>
                <a:lnTo>
                  <a:pt x="20447" y="19138"/>
                </a:lnTo>
                <a:lnTo>
                  <a:pt x="17272" y="21386"/>
                </a:lnTo>
                <a:lnTo>
                  <a:pt x="13195" y="24917"/>
                </a:lnTo>
                <a:lnTo>
                  <a:pt x="8991" y="28067"/>
                </a:lnTo>
                <a:lnTo>
                  <a:pt x="4635" y="31051"/>
                </a:lnTo>
                <a:lnTo>
                  <a:pt x="1003" y="32905"/>
                </a:lnTo>
                <a:lnTo>
                  <a:pt x="0" y="34391"/>
                </a:lnTo>
                <a:lnTo>
                  <a:pt x="444" y="38303"/>
                </a:lnTo>
                <a:lnTo>
                  <a:pt x="1003" y="40995"/>
                </a:lnTo>
                <a:lnTo>
                  <a:pt x="2222" y="43129"/>
                </a:lnTo>
                <a:lnTo>
                  <a:pt x="9448" y="37922"/>
                </a:lnTo>
                <a:lnTo>
                  <a:pt x="13652" y="34848"/>
                </a:lnTo>
                <a:lnTo>
                  <a:pt x="18008" y="31508"/>
                </a:lnTo>
                <a:lnTo>
                  <a:pt x="26924" y="25387"/>
                </a:lnTo>
                <a:lnTo>
                  <a:pt x="31013" y="22961"/>
                </a:lnTo>
                <a:lnTo>
                  <a:pt x="35115" y="19888"/>
                </a:lnTo>
                <a:lnTo>
                  <a:pt x="40424" y="14782"/>
                </a:lnTo>
                <a:lnTo>
                  <a:pt x="44234" y="10972"/>
                </a:lnTo>
                <a:lnTo>
                  <a:pt x="49707" y="5943"/>
                </a:lnTo>
                <a:lnTo>
                  <a:pt x="43129" y="0"/>
                </a:lnTo>
                <a:close/>
              </a:path>
            </a:pathLst>
          </a:custGeom>
          <a:solidFill>
            <a:srgbClr val="F2D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92046" y="4260951"/>
            <a:ext cx="978535" cy="183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i="1" spc="-35" dirty="0">
                <a:latin typeface="Times New Roman"/>
                <a:cs typeface="Times New Roman"/>
              </a:rPr>
              <a:t>Charly-sur-Marne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88167" y="3479057"/>
            <a:ext cx="510540" cy="183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i="1" spc="-35" dirty="0">
                <a:latin typeface="Times New Roman"/>
                <a:cs typeface="Times New Roman"/>
              </a:rPr>
              <a:t>Dormans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85454" y="3428473"/>
            <a:ext cx="161290" cy="183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i="1" spc="-55" dirty="0">
                <a:latin typeface="Times New Roman"/>
                <a:cs typeface="Times New Roman"/>
              </a:rPr>
              <a:t>Aÿ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94069" y="2889138"/>
            <a:ext cx="310515" cy="183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i="1" spc="-135" dirty="0">
                <a:latin typeface="Times New Roman"/>
                <a:cs typeface="Times New Roman"/>
              </a:rPr>
              <a:t>V</a:t>
            </a:r>
            <a:r>
              <a:rPr sz="1050" b="1" i="1" spc="-75" dirty="0">
                <a:latin typeface="Times New Roman"/>
                <a:cs typeface="Times New Roman"/>
              </a:rPr>
              <a:t>e</a:t>
            </a:r>
            <a:r>
              <a:rPr sz="1050" b="1" i="1" spc="0" dirty="0">
                <a:latin typeface="Times New Roman"/>
                <a:cs typeface="Times New Roman"/>
              </a:rPr>
              <a:t>r</a:t>
            </a:r>
            <a:r>
              <a:rPr sz="1050" b="1" i="1" spc="-5" dirty="0">
                <a:latin typeface="Times New Roman"/>
                <a:cs typeface="Times New Roman"/>
              </a:rPr>
              <a:t>zy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45260" y="3145916"/>
            <a:ext cx="57912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060"/>
              </a:lnSpc>
            </a:pPr>
            <a:r>
              <a:rPr sz="1050" b="1" i="1" spc="-20" dirty="0">
                <a:latin typeface="Times New Roman"/>
                <a:cs typeface="Times New Roman"/>
              </a:rPr>
              <a:t>Châtillon- </a:t>
            </a:r>
            <a:r>
              <a:rPr sz="1050" b="1" i="1" spc="-15" dirty="0">
                <a:latin typeface="Times New Roman"/>
                <a:cs typeface="Times New Roman"/>
              </a:rPr>
              <a:t> </a:t>
            </a:r>
            <a:r>
              <a:rPr sz="1050" b="1" i="1" spc="-40" dirty="0">
                <a:latin typeface="Times New Roman"/>
                <a:cs typeface="Times New Roman"/>
              </a:rPr>
              <a:t>sur-</a:t>
            </a:r>
            <a:r>
              <a:rPr sz="1050" b="1" i="1" spc="-20" dirty="0">
                <a:latin typeface="Times New Roman"/>
                <a:cs typeface="Times New Roman"/>
              </a:rPr>
              <a:t>M</a:t>
            </a:r>
            <a:r>
              <a:rPr sz="1050" b="1" i="1" spc="-30" dirty="0">
                <a:latin typeface="Times New Roman"/>
                <a:cs typeface="Times New Roman"/>
              </a:rPr>
              <a:t>a</a:t>
            </a:r>
            <a:r>
              <a:rPr sz="1050" b="1" i="1" spc="-10" dirty="0">
                <a:latin typeface="Times New Roman"/>
                <a:cs typeface="Times New Roman"/>
              </a:rPr>
              <a:t>r</a:t>
            </a:r>
            <a:r>
              <a:rPr sz="1050" b="1" i="1" spc="-55" dirty="0">
                <a:latin typeface="Times New Roman"/>
                <a:cs typeface="Times New Roman"/>
              </a:rPr>
              <a:t>ne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19730" y="9867938"/>
            <a:ext cx="534035" cy="183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i="1" spc="-80" dirty="0">
                <a:latin typeface="Times New Roman"/>
                <a:cs typeface="Times New Roman"/>
              </a:rPr>
              <a:t>Les </a:t>
            </a:r>
            <a:r>
              <a:rPr sz="1050" b="1" i="1" spc="-60" dirty="0">
                <a:latin typeface="Times New Roman"/>
                <a:cs typeface="Times New Roman"/>
              </a:rPr>
              <a:t>Riceys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58887" y="9740672"/>
            <a:ext cx="860425" cy="183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i="1" spc="-45" dirty="0">
                <a:latin typeface="Times New Roman"/>
                <a:cs typeface="Times New Roman"/>
              </a:rPr>
              <a:t>M</a:t>
            </a:r>
            <a:r>
              <a:rPr sz="1050" b="1" i="1" spc="-55" dirty="0">
                <a:latin typeface="Times New Roman"/>
                <a:cs typeface="Times New Roman"/>
              </a:rPr>
              <a:t>ussy-sur-</a:t>
            </a:r>
            <a:r>
              <a:rPr sz="1050" b="1" i="1" spc="-75" dirty="0">
                <a:latin typeface="Times New Roman"/>
                <a:cs typeface="Times New Roman"/>
              </a:rPr>
              <a:t>S</a:t>
            </a:r>
            <a:r>
              <a:rPr sz="1050" b="1" i="1" spc="-45" dirty="0">
                <a:latin typeface="Times New Roman"/>
                <a:cs typeface="Times New Roman"/>
              </a:rPr>
              <a:t>eine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24405" y="5759782"/>
            <a:ext cx="57023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b="1" i="1" spc="-55" dirty="0">
                <a:latin typeface="Times New Roman"/>
                <a:cs typeface="Times New Roman"/>
              </a:rPr>
              <a:t>Sézanne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01938" y="5428812"/>
            <a:ext cx="747395" cy="402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85"/>
              </a:lnSpc>
            </a:pPr>
            <a:r>
              <a:rPr sz="1350" b="1" i="1" spc="-15" dirty="0">
                <a:latin typeface="Times New Roman"/>
                <a:cs typeface="Times New Roman"/>
              </a:rPr>
              <a:t>Vitry-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485"/>
              </a:lnSpc>
            </a:pPr>
            <a:r>
              <a:rPr sz="1350" b="1" i="1" spc="-50" dirty="0">
                <a:latin typeface="Times New Roman"/>
                <a:cs typeface="Times New Roman"/>
              </a:rPr>
              <a:t>le-</a:t>
            </a:r>
            <a:r>
              <a:rPr sz="1350" b="1" i="1" spc="-200" dirty="0">
                <a:latin typeface="Times New Roman"/>
                <a:cs typeface="Times New Roman"/>
              </a:rPr>
              <a:t>F</a:t>
            </a:r>
            <a:r>
              <a:rPr sz="1350" b="1" i="1" spc="-65" dirty="0">
                <a:latin typeface="Times New Roman"/>
                <a:cs typeface="Times New Roman"/>
              </a:rPr>
              <a:t>rançois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8111" y="3438362"/>
            <a:ext cx="513715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b="1" i="1" spc="-35" dirty="0">
                <a:latin typeface="Times New Roman"/>
                <a:cs typeface="Times New Roman"/>
              </a:rPr>
              <a:t>1hier</a:t>
            </a:r>
            <a:r>
              <a:rPr sz="1350" b="1" i="1" spc="10" dirty="0">
                <a:latin typeface="Times New Roman"/>
                <a:cs typeface="Times New Roman"/>
              </a:rPr>
              <a:t>r</a:t>
            </a:r>
            <a:r>
              <a:rPr sz="1350" b="1" i="1" spc="-65" dirty="0">
                <a:latin typeface="Times New Roman"/>
                <a:cs typeface="Times New Roman"/>
              </a:rPr>
              <a:t>y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15491" y="8175374"/>
            <a:ext cx="922655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b="1" i="1" spc="-60" dirty="0">
                <a:latin typeface="Times New Roman"/>
                <a:cs typeface="Times New Roman"/>
              </a:rPr>
              <a:t>Bar-sur-Aube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98806" y="8943473"/>
            <a:ext cx="935355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b="1" i="1" spc="-60" dirty="0">
                <a:latin typeface="Times New Roman"/>
                <a:cs typeface="Times New Roman"/>
              </a:rPr>
              <a:t>Bar-sur-Seine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38974" y="7604388"/>
            <a:ext cx="548640" cy="289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i="1" spc="-120" dirty="0">
                <a:latin typeface="Times New Roman"/>
                <a:cs typeface="Times New Roman"/>
              </a:rPr>
              <a:t>T</a:t>
            </a:r>
            <a:r>
              <a:rPr sz="1700" b="1" i="1" spc="-30" dirty="0">
                <a:latin typeface="Times New Roman"/>
                <a:cs typeface="Times New Roman"/>
              </a:rPr>
              <a:t>r</a:t>
            </a:r>
            <a:r>
              <a:rPr sz="1700" b="1" i="1" spc="-120" dirty="0">
                <a:latin typeface="Times New Roman"/>
                <a:cs typeface="Times New Roman"/>
              </a:rPr>
              <a:t>o</a:t>
            </a:r>
            <a:r>
              <a:rPr sz="1700" b="1" i="1" spc="-75" dirty="0">
                <a:latin typeface="Times New Roman"/>
                <a:cs typeface="Times New Roman"/>
              </a:rPr>
              <a:t>y</a:t>
            </a:r>
            <a:r>
              <a:rPr sz="1700" b="1" i="1" spc="-140" dirty="0">
                <a:latin typeface="Times New Roman"/>
                <a:cs typeface="Times New Roman"/>
              </a:rPr>
              <a:t>es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8111" y="3052067"/>
            <a:ext cx="2160905" cy="447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4170">
              <a:lnSpc>
                <a:spcPts val="1805"/>
              </a:lnSpc>
            </a:pPr>
            <a:r>
              <a:rPr sz="1600" b="1" spc="-60" dirty="0">
                <a:latin typeface="Tahoma"/>
                <a:cs typeface="Tahoma"/>
              </a:rPr>
              <a:t>Vallée </a:t>
            </a:r>
            <a:r>
              <a:rPr sz="1600" b="1" spc="-35" dirty="0">
                <a:latin typeface="Tahoma"/>
                <a:cs typeface="Tahoma"/>
              </a:rPr>
              <a:t>de </a:t>
            </a:r>
            <a:r>
              <a:rPr sz="1600" b="1" spc="-45" dirty="0">
                <a:latin typeface="Tahoma"/>
                <a:cs typeface="Tahoma"/>
              </a:rPr>
              <a:t>la</a:t>
            </a:r>
            <a:r>
              <a:rPr sz="1600" b="1" spc="145" dirty="0">
                <a:latin typeface="Tahoma"/>
                <a:cs typeface="Tahoma"/>
              </a:rPr>
              <a:t> </a:t>
            </a:r>
            <a:r>
              <a:rPr sz="1600" b="1" spc="-40" dirty="0">
                <a:latin typeface="Tahoma"/>
                <a:cs typeface="Tahoma"/>
              </a:rPr>
              <a:t>Marne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505"/>
              </a:lnSpc>
            </a:pPr>
            <a:r>
              <a:rPr sz="1350" b="1" i="1" spc="-40" dirty="0">
                <a:latin typeface="Times New Roman"/>
                <a:cs typeface="Times New Roman"/>
              </a:rPr>
              <a:t>Château-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51427" y="6136466"/>
            <a:ext cx="2623185" cy="557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53490">
              <a:lnSpc>
                <a:spcPct val="100000"/>
              </a:lnSpc>
            </a:pPr>
            <a:r>
              <a:rPr sz="1350" b="1" spc="-50" dirty="0">
                <a:latin typeface="Tahoma"/>
                <a:cs typeface="Tahoma"/>
              </a:rPr>
              <a:t>Côte de</a:t>
            </a:r>
            <a:r>
              <a:rPr sz="1350" b="1" spc="25" dirty="0">
                <a:latin typeface="Tahoma"/>
                <a:cs typeface="Tahoma"/>
              </a:rPr>
              <a:t> </a:t>
            </a:r>
            <a:r>
              <a:rPr sz="1350" b="1" spc="-50" dirty="0">
                <a:latin typeface="Tahoma"/>
                <a:cs typeface="Tahoma"/>
              </a:rPr>
              <a:t>Sézanne</a:t>
            </a:r>
            <a:endParaRPr sz="1350">
              <a:latin typeface="Tahoma"/>
              <a:cs typeface="Tahoma"/>
            </a:endParaRPr>
          </a:p>
          <a:p>
            <a:pPr marL="12700" marR="2004695">
              <a:lnSpc>
                <a:spcPts val="1060"/>
              </a:lnSpc>
              <a:spcBef>
                <a:spcPts val="465"/>
              </a:spcBef>
            </a:pPr>
            <a:r>
              <a:rPr sz="1050" b="1" i="1" spc="-40" dirty="0">
                <a:latin typeface="Times New Roman"/>
                <a:cs typeface="Times New Roman"/>
              </a:rPr>
              <a:t>V</a:t>
            </a:r>
            <a:r>
              <a:rPr sz="1050" b="1" i="1" spc="-30" dirty="0">
                <a:latin typeface="Times New Roman"/>
                <a:cs typeface="Times New Roman"/>
              </a:rPr>
              <a:t>illenau</a:t>
            </a:r>
            <a:r>
              <a:rPr sz="1050" b="1" i="1" spc="-75" dirty="0">
                <a:latin typeface="Times New Roman"/>
                <a:cs typeface="Times New Roman"/>
              </a:rPr>
              <a:t>x</a:t>
            </a:r>
            <a:r>
              <a:rPr sz="1050" b="1" i="1" spc="-40" dirty="0">
                <a:latin typeface="Times New Roman"/>
                <a:cs typeface="Times New Roman"/>
              </a:rPr>
              <a:t>e- </a:t>
            </a:r>
            <a:r>
              <a:rPr sz="1050" b="1" i="1" spc="-30" dirty="0">
                <a:latin typeface="Times New Roman"/>
                <a:cs typeface="Times New Roman"/>
              </a:rPr>
              <a:t> </a:t>
            </a:r>
            <a:r>
              <a:rPr sz="1050" b="1" i="1" spc="-25" dirty="0">
                <a:latin typeface="Times New Roman"/>
                <a:cs typeface="Times New Roman"/>
              </a:rPr>
              <a:t>la-Grande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113125" y="2713588"/>
            <a:ext cx="987425" cy="427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39"/>
              </a:lnSpc>
            </a:pPr>
            <a:r>
              <a:rPr sz="1600" b="1" spc="-55" dirty="0">
                <a:latin typeface="Tahoma"/>
                <a:cs typeface="Tahoma"/>
              </a:rPr>
              <a:t>Montagne  </a:t>
            </a:r>
            <a:r>
              <a:rPr sz="1600" b="1" spc="-35" dirty="0">
                <a:latin typeface="Tahoma"/>
                <a:cs typeface="Tahoma"/>
              </a:rPr>
              <a:t>de</a:t>
            </a:r>
            <a:r>
              <a:rPr sz="1600" b="1" spc="-40" dirty="0">
                <a:latin typeface="Tahoma"/>
                <a:cs typeface="Tahoma"/>
              </a:rPr>
              <a:t> </a:t>
            </a:r>
            <a:r>
              <a:rPr sz="1600" b="1" spc="-55" dirty="0">
                <a:latin typeface="Tahoma"/>
                <a:cs typeface="Tahoma"/>
              </a:rPr>
              <a:t>Reims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633270" y="7793137"/>
            <a:ext cx="774065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b="1" i="1" spc="-50" dirty="0">
                <a:latin typeface="Times New Roman"/>
                <a:cs typeface="Times New Roman"/>
              </a:rPr>
              <a:t>M</a:t>
            </a:r>
            <a:r>
              <a:rPr sz="1350" b="1" i="1" spc="-65" dirty="0">
                <a:latin typeface="Times New Roman"/>
                <a:cs typeface="Times New Roman"/>
              </a:rPr>
              <a:t>ontgueux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68009" y="8804201"/>
            <a:ext cx="1285875" cy="256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35" dirty="0">
                <a:latin typeface="Tahoma"/>
                <a:cs typeface="Tahoma"/>
              </a:rPr>
              <a:t>Côte des</a:t>
            </a:r>
            <a:r>
              <a:rPr sz="1600" b="1" spc="40" dirty="0">
                <a:latin typeface="Tahoma"/>
                <a:cs typeface="Tahoma"/>
              </a:rPr>
              <a:t> </a:t>
            </a:r>
            <a:r>
              <a:rPr sz="1600" b="1" spc="-25" dirty="0">
                <a:latin typeface="Tahoma"/>
                <a:cs typeface="Tahoma"/>
              </a:rPr>
              <a:t>Bar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457502" y="2609003"/>
            <a:ext cx="644525" cy="401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635" marR="5080">
              <a:lnSpc>
                <a:spcPts val="1060"/>
              </a:lnSpc>
            </a:pPr>
            <a:r>
              <a:rPr sz="1050" b="1" i="1" spc="-30" dirty="0">
                <a:latin typeface="Times New Roman"/>
                <a:cs typeface="Times New Roman"/>
              </a:rPr>
              <a:t>Ville-en-  </a:t>
            </a:r>
            <a:r>
              <a:rPr sz="1050" b="1" i="1" spc="-105" dirty="0">
                <a:latin typeface="Times New Roman"/>
                <a:cs typeface="Times New Roman"/>
              </a:rPr>
              <a:t>T</a:t>
            </a:r>
            <a:r>
              <a:rPr sz="1050" b="1" i="1" spc="-30" dirty="0">
                <a:latin typeface="Times New Roman"/>
                <a:cs typeface="Times New Roman"/>
              </a:rPr>
              <a:t>a</a:t>
            </a:r>
            <a:r>
              <a:rPr sz="1050" b="1" i="1" spc="-40" dirty="0">
                <a:latin typeface="Times New Roman"/>
                <a:cs typeface="Times New Roman"/>
              </a:rPr>
              <a:t>r</a:t>
            </a:r>
            <a:r>
              <a:rPr sz="1050" b="1" i="1" spc="-45" dirty="0">
                <a:latin typeface="Times New Roman"/>
                <a:cs typeface="Times New Roman"/>
              </a:rPr>
              <a:t>denois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650" b="1" spc="-20" dirty="0">
                <a:latin typeface="Tahoma"/>
                <a:cs typeface="Tahoma"/>
              </a:rPr>
              <a:t>A</a:t>
            </a:r>
            <a:r>
              <a:rPr sz="650" b="1" spc="-85" dirty="0">
                <a:latin typeface="Tahoma"/>
                <a:cs typeface="Tahoma"/>
              </a:rPr>
              <a:t> </a:t>
            </a:r>
            <a:r>
              <a:rPr sz="650" b="1" spc="5" dirty="0">
                <a:latin typeface="Tahoma"/>
                <a:cs typeface="Tahoma"/>
              </a:rPr>
              <a:t>4</a:t>
            </a:r>
            <a:endParaRPr sz="65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 rot="3060000">
            <a:off x="4986607" y="3473686"/>
            <a:ext cx="159597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75"/>
              </a:lnSpc>
            </a:pPr>
            <a:r>
              <a:rPr sz="650" b="1" spc="-20" dirty="0">
                <a:latin typeface="Tahoma"/>
                <a:cs typeface="Tahoma"/>
              </a:rPr>
              <a:t>A  </a:t>
            </a:r>
            <a:r>
              <a:rPr sz="650" b="1" spc="5" dirty="0">
                <a:latin typeface="Tahoma"/>
                <a:cs typeface="Tahoma"/>
              </a:rPr>
              <a:t>4</a:t>
            </a:r>
            <a:endParaRPr sz="65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 rot="20520000">
            <a:off x="998231" y="3677902"/>
            <a:ext cx="131008" cy="6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0"/>
              </a:lnSpc>
            </a:pPr>
            <a:r>
              <a:rPr sz="500" b="1" spc="-5" dirty="0">
                <a:latin typeface="Tahoma"/>
                <a:cs typeface="Tahoma"/>
              </a:rPr>
              <a:t>N</a:t>
            </a:r>
            <a:r>
              <a:rPr sz="500" b="1" spc="-85" dirty="0">
                <a:latin typeface="Tahoma"/>
                <a:cs typeface="Tahoma"/>
              </a:rPr>
              <a:t> </a:t>
            </a:r>
            <a:r>
              <a:rPr sz="500" b="1" spc="10" dirty="0">
                <a:latin typeface="Tahoma"/>
                <a:cs typeface="Tahoma"/>
              </a:rPr>
              <a:t>3</a:t>
            </a:r>
            <a:endParaRPr sz="5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 rot="3780000">
            <a:off x="5100072" y="3335245"/>
            <a:ext cx="168346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b="1" spc="-5" dirty="0">
                <a:latin typeface="Tahoma"/>
                <a:cs typeface="Tahoma"/>
              </a:rPr>
              <a:t>N</a:t>
            </a:r>
            <a:r>
              <a:rPr sz="500" b="1" spc="10" dirty="0">
                <a:latin typeface="Tahoma"/>
                <a:cs typeface="Tahoma"/>
              </a:rPr>
              <a:t> 44</a:t>
            </a:r>
            <a:endParaRPr sz="5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 rot="16860000">
            <a:off x="3735278" y="3177125"/>
            <a:ext cx="168346" cy="6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0"/>
              </a:lnSpc>
            </a:pPr>
            <a:r>
              <a:rPr sz="500" b="1" spc="-5" dirty="0">
                <a:latin typeface="Tahoma"/>
                <a:cs typeface="Tahoma"/>
              </a:rPr>
              <a:t>N</a:t>
            </a:r>
            <a:r>
              <a:rPr sz="500" b="1" spc="10" dirty="0">
                <a:latin typeface="Tahoma"/>
                <a:cs typeface="Tahoma"/>
              </a:rPr>
              <a:t> 51</a:t>
            </a:r>
            <a:endParaRPr sz="5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 rot="21300000">
            <a:off x="3065489" y="5685952"/>
            <a:ext cx="131008" cy="6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0"/>
              </a:lnSpc>
            </a:pPr>
            <a:r>
              <a:rPr sz="500" b="1" spc="-5" dirty="0">
                <a:latin typeface="Tahoma"/>
                <a:cs typeface="Tahoma"/>
              </a:rPr>
              <a:t>N</a:t>
            </a:r>
            <a:r>
              <a:rPr sz="500" b="1" spc="-80" dirty="0">
                <a:latin typeface="Tahoma"/>
                <a:cs typeface="Tahoma"/>
              </a:rPr>
              <a:t> </a:t>
            </a:r>
            <a:r>
              <a:rPr sz="500" b="1" spc="10" dirty="0">
                <a:latin typeface="Tahoma"/>
                <a:cs typeface="Tahoma"/>
              </a:rPr>
              <a:t>4</a:t>
            </a:r>
            <a:endParaRPr sz="5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 rot="1260000">
            <a:off x="5441514" y="5359233"/>
            <a:ext cx="131008" cy="6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0"/>
              </a:lnSpc>
            </a:pPr>
            <a:r>
              <a:rPr sz="500" b="1" spc="-5" dirty="0">
                <a:latin typeface="Tahoma"/>
                <a:cs typeface="Tahoma"/>
              </a:rPr>
              <a:t>N</a:t>
            </a:r>
            <a:r>
              <a:rPr sz="500" b="1" spc="-80" dirty="0">
                <a:latin typeface="Tahoma"/>
                <a:cs typeface="Tahoma"/>
              </a:rPr>
              <a:t> </a:t>
            </a:r>
            <a:r>
              <a:rPr sz="500" b="1" spc="10" dirty="0">
                <a:latin typeface="Tahoma"/>
                <a:cs typeface="Tahoma"/>
              </a:rPr>
              <a:t>4</a:t>
            </a:r>
            <a:endParaRPr sz="5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 rot="4200000">
            <a:off x="5623047" y="5042990"/>
            <a:ext cx="168346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b="1" spc="-5" dirty="0">
                <a:latin typeface="Tahoma"/>
                <a:cs typeface="Tahoma"/>
              </a:rPr>
              <a:t>N</a:t>
            </a:r>
            <a:r>
              <a:rPr sz="500" b="1" spc="15" dirty="0">
                <a:latin typeface="Tahoma"/>
                <a:cs typeface="Tahoma"/>
              </a:rPr>
              <a:t> </a:t>
            </a:r>
            <a:r>
              <a:rPr sz="500" b="1" spc="10" dirty="0">
                <a:latin typeface="Tahoma"/>
                <a:cs typeface="Tahoma"/>
              </a:rPr>
              <a:t>44</a:t>
            </a:r>
            <a:endParaRPr sz="5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 rot="20100000">
            <a:off x="5760225" y="8044715"/>
            <a:ext cx="168929" cy="6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0"/>
              </a:lnSpc>
            </a:pPr>
            <a:r>
              <a:rPr sz="500" b="1" spc="-5" dirty="0">
                <a:latin typeface="Tahoma"/>
                <a:cs typeface="Tahoma"/>
              </a:rPr>
              <a:t>N</a:t>
            </a:r>
            <a:r>
              <a:rPr sz="500" b="1" spc="-90" dirty="0">
                <a:latin typeface="Tahoma"/>
                <a:cs typeface="Tahoma"/>
              </a:rPr>
              <a:t> </a:t>
            </a:r>
            <a:r>
              <a:rPr sz="500" b="1" spc="5" dirty="0">
                <a:latin typeface="Tahoma"/>
                <a:cs typeface="Tahoma"/>
              </a:rPr>
              <a:t>19</a:t>
            </a:r>
            <a:endParaRPr sz="5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 rot="20760000">
            <a:off x="3225177" y="8049930"/>
            <a:ext cx="168346" cy="6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0"/>
              </a:lnSpc>
            </a:pPr>
            <a:r>
              <a:rPr sz="500" b="1" spc="-5" dirty="0">
                <a:latin typeface="Tahoma"/>
                <a:cs typeface="Tahoma"/>
              </a:rPr>
              <a:t>N</a:t>
            </a:r>
            <a:r>
              <a:rPr sz="500" b="1" spc="-85" dirty="0">
                <a:latin typeface="Tahoma"/>
                <a:cs typeface="Tahoma"/>
              </a:rPr>
              <a:t> </a:t>
            </a:r>
            <a:r>
              <a:rPr sz="500" b="1" spc="10" dirty="0">
                <a:latin typeface="Tahoma"/>
                <a:cs typeface="Tahoma"/>
              </a:rPr>
              <a:t>60</a:t>
            </a:r>
            <a:endParaRPr sz="5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 rot="3300000">
            <a:off x="5507745" y="9669706"/>
            <a:ext cx="168929" cy="6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0"/>
              </a:lnSpc>
            </a:pPr>
            <a:r>
              <a:rPr sz="500" b="1" spc="-5" dirty="0">
                <a:latin typeface="Tahoma"/>
                <a:cs typeface="Tahoma"/>
              </a:rPr>
              <a:t>N</a:t>
            </a:r>
            <a:r>
              <a:rPr sz="500" b="1" spc="10" dirty="0">
                <a:latin typeface="Tahoma"/>
                <a:cs typeface="Tahoma"/>
              </a:rPr>
              <a:t> </a:t>
            </a:r>
            <a:r>
              <a:rPr sz="500" b="1" dirty="0">
                <a:latin typeface="Tahoma"/>
                <a:cs typeface="Tahoma"/>
              </a:rPr>
              <a:t>7</a:t>
            </a:r>
            <a:r>
              <a:rPr sz="500" b="1" spc="10" dirty="0">
                <a:latin typeface="Tahoma"/>
                <a:cs typeface="Tahoma"/>
              </a:rPr>
              <a:t>1</a:t>
            </a:r>
            <a:endParaRPr sz="5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 rot="20880000">
            <a:off x="5770366" y="8557755"/>
            <a:ext cx="160133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75"/>
              </a:lnSpc>
            </a:pPr>
            <a:r>
              <a:rPr sz="650" b="1" spc="-20" dirty="0">
                <a:latin typeface="Tahoma"/>
                <a:cs typeface="Tahoma"/>
              </a:rPr>
              <a:t>A</a:t>
            </a:r>
            <a:r>
              <a:rPr sz="650" b="1" spc="-90" dirty="0">
                <a:latin typeface="Tahoma"/>
                <a:cs typeface="Tahoma"/>
              </a:rPr>
              <a:t> </a:t>
            </a:r>
            <a:r>
              <a:rPr sz="650" b="1" spc="5" dirty="0">
                <a:latin typeface="Tahoma"/>
                <a:cs typeface="Tahoma"/>
              </a:rPr>
              <a:t>5</a:t>
            </a:r>
            <a:endParaRPr sz="65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 rot="2280000">
            <a:off x="5272688" y="9495554"/>
            <a:ext cx="167554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50" b="1" i="1" spc="-35" dirty="0">
                <a:solidFill>
                  <a:srgbClr val="36A5D9"/>
                </a:solidFill>
                <a:latin typeface="Times New Roman"/>
                <a:cs typeface="Times New Roman"/>
              </a:rPr>
              <a:t>S</a:t>
            </a:r>
            <a:r>
              <a:rPr sz="550" b="1" i="1" spc="-15" dirty="0">
                <a:solidFill>
                  <a:srgbClr val="36A5D9"/>
                </a:solidFill>
                <a:latin typeface="Times New Roman"/>
                <a:cs typeface="Times New Roman"/>
              </a:rPr>
              <a:t>eine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17100000">
            <a:off x="4917437" y="9684311"/>
            <a:ext cx="226317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0"/>
              </a:lnSpc>
            </a:pPr>
            <a:r>
              <a:rPr sz="550" b="1" i="1" spc="-20" dirty="0">
                <a:solidFill>
                  <a:srgbClr val="36A5D9"/>
                </a:solidFill>
                <a:latin typeface="Times New Roman"/>
                <a:cs typeface="Times New Roman"/>
              </a:rPr>
              <a:t>Laignes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21000000">
            <a:off x="6045809" y="9464680"/>
            <a:ext cx="188939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5"/>
              </a:lnSpc>
            </a:pPr>
            <a:r>
              <a:rPr sz="550" b="1" i="1" spc="25" dirty="0">
                <a:solidFill>
                  <a:srgbClr val="36A5D9"/>
                </a:solidFill>
                <a:latin typeface="Times New Roman"/>
                <a:cs typeface="Times New Roman"/>
              </a:rPr>
              <a:t>O</a:t>
            </a:r>
            <a:r>
              <a:rPr sz="550" b="1" i="1" spc="-20" dirty="0">
                <a:solidFill>
                  <a:srgbClr val="36A5D9"/>
                </a:solidFill>
                <a:latin typeface="Times New Roman"/>
                <a:cs typeface="Times New Roman"/>
              </a:rPr>
              <a:t>u</a:t>
            </a:r>
            <a:r>
              <a:rPr sz="550" b="1" i="1" spc="-15" dirty="0">
                <a:solidFill>
                  <a:srgbClr val="36A5D9"/>
                </a:solidFill>
                <a:latin typeface="Times New Roman"/>
                <a:cs typeface="Times New Roman"/>
              </a:rPr>
              <a:t>r</a:t>
            </a:r>
            <a:r>
              <a:rPr sz="550" b="1" i="1" spc="-35" dirty="0">
                <a:solidFill>
                  <a:srgbClr val="36A5D9"/>
                </a:solidFill>
                <a:latin typeface="Times New Roman"/>
                <a:cs typeface="Times New Roman"/>
              </a:rPr>
              <a:t>ce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2040000">
            <a:off x="5985017" y="7858675"/>
            <a:ext cx="163007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50" b="1" i="1" spc="-35" dirty="0">
                <a:solidFill>
                  <a:srgbClr val="36A5D9"/>
                </a:solidFill>
                <a:latin typeface="Times New Roman"/>
                <a:cs typeface="Times New Roman"/>
              </a:rPr>
              <a:t>A</a:t>
            </a:r>
            <a:r>
              <a:rPr sz="550" b="1" i="1" spc="-10" dirty="0">
                <a:solidFill>
                  <a:srgbClr val="36A5D9"/>
                </a:solidFill>
                <a:latin typeface="Times New Roman"/>
                <a:cs typeface="Times New Roman"/>
              </a:rPr>
              <a:t>ube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 rot="4800000">
            <a:off x="5987385" y="8456206"/>
            <a:ext cx="254722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15"/>
              </a:lnSpc>
            </a:pPr>
            <a:r>
              <a:rPr sz="550" b="1" i="1" spc="-5" dirty="0">
                <a:solidFill>
                  <a:srgbClr val="36A5D9"/>
                </a:solidFill>
                <a:latin typeface="Times New Roman"/>
                <a:cs typeface="Times New Roman"/>
              </a:rPr>
              <a:t>Landion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748969" y="3658319"/>
            <a:ext cx="2023745" cy="1054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8650">
              <a:lnSpc>
                <a:spcPts val="645"/>
              </a:lnSpc>
            </a:pPr>
            <a:r>
              <a:rPr sz="550" b="1" i="1" spc="-5" dirty="0">
                <a:solidFill>
                  <a:srgbClr val="36A5D9"/>
                </a:solidFill>
                <a:latin typeface="Times New Roman"/>
                <a:cs typeface="Times New Roman"/>
              </a:rPr>
              <a:t>Marne</a:t>
            </a:r>
            <a:endParaRPr sz="550">
              <a:latin typeface="Times New Roman"/>
              <a:cs typeface="Times New Roman"/>
            </a:endParaRPr>
          </a:p>
          <a:p>
            <a:pPr marR="1284605" algn="ctr">
              <a:lnSpc>
                <a:spcPts val="2025"/>
              </a:lnSpc>
            </a:pPr>
            <a:r>
              <a:rPr sz="1700" b="1" i="1" spc="-85" dirty="0">
                <a:latin typeface="Times New Roman"/>
                <a:cs typeface="Times New Roman"/>
              </a:rPr>
              <a:t>Épe</a:t>
            </a:r>
            <a:r>
              <a:rPr sz="1700" b="1" i="1" spc="-10" dirty="0">
                <a:latin typeface="Times New Roman"/>
                <a:cs typeface="Times New Roman"/>
              </a:rPr>
              <a:t>r</a:t>
            </a:r>
            <a:r>
              <a:rPr sz="1700" b="1" i="1" spc="-50" dirty="0">
                <a:latin typeface="Times New Roman"/>
                <a:cs typeface="Times New Roman"/>
              </a:rPr>
              <a:t>nay</a:t>
            </a:r>
            <a:endParaRPr sz="1700">
              <a:latin typeface="Times New Roman"/>
              <a:cs typeface="Times New Roman"/>
            </a:endParaRPr>
          </a:p>
          <a:p>
            <a:pPr marR="1162685" algn="ctr">
              <a:lnSpc>
                <a:spcPct val="100000"/>
              </a:lnSpc>
              <a:spcBef>
                <a:spcPts val="630"/>
              </a:spcBef>
            </a:pPr>
            <a:r>
              <a:rPr sz="1050" b="1" i="1" spc="-20" dirty="0">
                <a:latin typeface="Times New Roman"/>
                <a:cs typeface="Times New Roman"/>
              </a:rPr>
              <a:t>Avize</a:t>
            </a:r>
            <a:endParaRPr sz="1050">
              <a:latin typeface="Times New Roman"/>
              <a:cs typeface="Times New Roman"/>
            </a:endParaRPr>
          </a:p>
          <a:p>
            <a:pPr marL="448945">
              <a:lnSpc>
                <a:spcPct val="100000"/>
              </a:lnSpc>
              <a:spcBef>
                <a:spcPts val="229"/>
              </a:spcBef>
            </a:pPr>
            <a:r>
              <a:rPr sz="1600" b="1" spc="-35" dirty="0">
                <a:latin typeface="Tahoma"/>
                <a:cs typeface="Tahoma"/>
              </a:rPr>
              <a:t>Côte des</a:t>
            </a:r>
            <a:r>
              <a:rPr sz="1600" b="1" spc="40" dirty="0">
                <a:latin typeface="Tahoma"/>
                <a:cs typeface="Tahoma"/>
              </a:rPr>
              <a:t> </a:t>
            </a:r>
            <a:r>
              <a:rPr sz="1600" b="1" spc="-30" dirty="0">
                <a:latin typeface="Tahoma"/>
                <a:cs typeface="Tahoma"/>
              </a:rPr>
              <a:t>Blancs</a:t>
            </a:r>
            <a:endParaRPr sz="1600">
              <a:latin typeface="Tahoma"/>
              <a:cs typeface="Tahoma"/>
            </a:endParaRPr>
          </a:p>
          <a:p>
            <a:pPr marR="1189355" algn="ctr">
              <a:lnSpc>
                <a:spcPct val="100000"/>
              </a:lnSpc>
              <a:spcBef>
                <a:spcPts val="140"/>
              </a:spcBef>
            </a:pPr>
            <a:r>
              <a:rPr sz="1050" b="1" i="1" spc="-55" dirty="0">
                <a:latin typeface="Times New Roman"/>
                <a:cs typeface="Times New Roman"/>
              </a:rPr>
              <a:t>Vertus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668298" y="4277944"/>
            <a:ext cx="288925" cy="102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b="1" i="1" spc="-10" dirty="0">
                <a:solidFill>
                  <a:srgbClr val="36A5D9"/>
                </a:solidFill>
                <a:latin typeface="Times New Roman"/>
                <a:cs typeface="Times New Roman"/>
              </a:rPr>
              <a:t>Surmelin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21060000">
            <a:off x="2193716" y="4984822"/>
            <a:ext cx="346998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5"/>
              </a:lnSpc>
            </a:pPr>
            <a:r>
              <a:rPr sz="550" b="1" i="1" spc="-35" dirty="0">
                <a:solidFill>
                  <a:srgbClr val="36A5D9"/>
                </a:solidFill>
                <a:latin typeface="Times New Roman"/>
                <a:cs typeface="Times New Roman"/>
              </a:rPr>
              <a:t>P</a:t>
            </a:r>
            <a:r>
              <a:rPr sz="550" b="1" i="1" spc="5" dirty="0">
                <a:solidFill>
                  <a:srgbClr val="36A5D9"/>
                </a:solidFill>
                <a:latin typeface="Times New Roman"/>
                <a:cs typeface="Times New Roman"/>
              </a:rPr>
              <a:t>etit</a:t>
            </a:r>
            <a:r>
              <a:rPr sz="550" b="1" i="1" spc="-5" dirty="0">
                <a:solidFill>
                  <a:srgbClr val="36A5D9"/>
                </a:solidFill>
                <a:latin typeface="Times New Roman"/>
                <a:cs typeface="Times New Roman"/>
              </a:rPr>
              <a:t>-Morin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21060000">
            <a:off x="2169458" y="5857657"/>
            <a:ext cx="401779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5"/>
              </a:lnSpc>
            </a:pPr>
            <a:r>
              <a:rPr sz="550" b="1" i="1" spc="-5" dirty="0">
                <a:solidFill>
                  <a:srgbClr val="36A5D9"/>
                </a:solidFill>
                <a:latin typeface="Times New Roman"/>
                <a:cs typeface="Times New Roman"/>
              </a:rPr>
              <a:t>G</a:t>
            </a:r>
            <a:r>
              <a:rPr sz="550" b="1" i="1" dirty="0">
                <a:solidFill>
                  <a:srgbClr val="36A5D9"/>
                </a:solidFill>
                <a:latin typeface="Times New Roman"/>
                <a:cs typeface="Times New Roman"/>
              </a:rPr>
              <a:t>rand</a:t>
            </a:r>
            <a:r>
              <a:rPr sz="550" b="1" i="1" spc="-10" dirty="0">
                <a:solidFill>
                  <a:srgbClr val="36A5D9"/>
                </a:solidFill>
                <a:latin typeface="Times New Roman"/>
                <a:cs typeface="Times New Roman"/>
              </a:rPr>
              <a:t>-</a:t>
            </a:r>
            <a:r>
              <a:rPr sz="550" b="1" i="1" spc="-5" dirty="0">
                <a:solidFill>
                  <a:srgbClr val="36A5D9"/>
                </a:solidFill>
                <a:latin typeface="Times New Roman"/>
                <a:cs typeface="Times New Roman"/>
              </a:rPr>
              <a:t>M</a:t>
            </a:r>
            <a:r>
              <a:rPr sz="825" b="1" i="1" spc="-7" baseline="5050" dirty="0">
                <a:solidFill>
                  <a:srgbClr val="36A5D9"/>
                </a:solidFill>
                <a:latin typeface="Times New Roman"/>
                <a:cs typeface="Times New Roman"/>
              </a:rPr>
              <a:t>orin</a:t>
            </a:r>
            <a:endParaRPr sz="825" baseline="50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20400000">
            <a:off x="5773250" y="5294543"/>
            <a:ext cx="177314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5"/>
              </a:lnSpc>
            </a:pPr>
            <a:r>
              <a:rPr sz="550" b="1" i="1" spc="-35" dirty="0">
                <a:solidFill>
                  <a:srgbClr val="36A5D9"/>
                </a:solidFill>
                <a:latin typeface="Times New Roman"/>
                <a:cs typeface="Times New Roman"/>
              </a:rPr>
              <a:t>S</a:t>
            </a:r>
            <a:r>
              <a:rPr sz="550" b="1" i="1" spc="-10" dirty="0">
                <a:solidFill>
                  <a:srgbClr val="36A5D9"/>
                </a:solidFill>
                <a:latin typeface="Times New Roman"/>
                <a:cs typeface="Times New Roman"/>
              </a:rPr>
              <a:t>aulx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0" y="751255"/>
            <a:ext cx="5278120" cy="168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imes New Roman"/>
              <a:cs typeface="Times New Roman"/>
            </a:endParaRPr>
          </a:p>
          <a:p>
            <a:pPr marL="3392170">
              <a:lnSpc>
                <a:spcPct val="100000"/>
              </a:lnSpc>
              <a:tabLst>
                <a:tab pos="3662045" algn="l"/>
              </a:tabLst>
            </a:pPr>
            <a:r>
              <a:rPr sz="750" b="1" spc="-7" baseline="-38888" dirty="0">
                <a:latin typeface="Tahoma"/>
                <a:cs typeface="Tahoma"/>
              </a:rPr>
              <a:t>N	</a:t>
            </a:r>
            <a:r>
              <a:rPr sz="650" b="1" spc="-20" dirty="0">
                <a:latin typeface="Tahoma"/>
                <a:cs typeface="Tahoma"/>
              </a:rPr>
              <a:t>A</a:t>
            </a:r>
            <a:endParaRPr sz="650">
              <a:latin typeface="Tahoma"/>
              <a:cs typeface="Tahoma"/>
            </a:endParaRPr>
          </a:p>
          <a:p>
            <a:pPr marL="2440305">
              <a:lnSpc>
                <a:spcPts val="1485"/>
              </a:lnSpc>
              <a:spcBef>
                <a:spcPts val="20"/>
              </a:spcBef>
              <a:tabLst>
                <a:tab pos="3422650" algn="l"/>
                <a:tab pos="3681729" algn="l"/>
              </a:tabLst>
            </a:pPr>
            <a:r>
              <a:rPr sz="1350" b="1" spc="-50" dirty="0">
                <a:latin typeface="Tahoma"/>
                <a:cs typeface="Tahoma"/>
              </a:rPr>
              <a:t>Massif</a:t>
            </a:r>
            <a:r>
              <a:rPr sz="1350" b="1" spc="20" dirty="0">
                <a:latin typeface="Tahoma"/>
                <a:cs typeface="Tahoma"/>
              </a:rPr>
              <a:t> </a:t>
            </a:r>
            <a:r>
              <a:rPr sz="1350" b="1" spc="-50" dirty="0">
                <a:latin typeface="Tahoma"/>
                <a:cs typeface="Tahoma"/>
              </a:rPr>
              <a:t>de	</a:t>
            </a:r>
            <a:r>
              <a:rPr sz="750" b="1" spc="15" baseline="72222" dirty="0">
                <a:latin typeface="Tahoma"/>
                <a:cs typeface="Tahoma"/>
              </a:rPr>
              <a:t>44</a:t>
            </a:r>
            <a:r>
              <a:rPr sz="975" b="1" spc="15" baseline="192307" dirty="0">
                <a:latin typeface="Tahoma"/>
                <a:cs typeface="Tahoma"/>
              </a:rPr>
              <a:t>	</a:t>
            </a:r>
            <a:r>
              <a:rPr sz="975" b="1" spc="7" baseline="76923" dirty="0">
                <a:latin typeface="Tahoma"/>
                <a:cs typeface="Tahoma"/>
              </a:rPr>
              <a:t>26</a:t>
            </a:r>
            <a:endParaRPr sz="975" baseline="76923">
              <a:latin typeface="Tahoma"/>
              <a:cs typeface="Tahoma"/>
            </a:endParaRPr>
          </a:p>
          <a:p>
            <a:pPr marL="2440305">
              <a:lnSpc>
                <a:spcPts val="1485"/>
              </a:lnSpc>
              <a:tabLst>
                <a:tab pos="3937000" algn="l"/>
                <a:tab pos="4525645" algn="l"/>
              </a:tabLst>
            </a:pPr>
            <a:r>
              <a:rPr sz="1350" b="1" spc="-65" dirty="0">
                <a:latin typeface="Tahoma"/>
                <a:cs typeface="Tahoma"/>
              </a:rPr>
              <a:t>Saint-Thierry	</a:t>
            </a:r>
            <a:r>
              <a:rPr sz="750" b="1" spc="-97" baseline="-872222" dirty="0">
                <a:latin typeface="Tahoma"/>
                <a:cs typeface="Tahoma"/>
              </a:rPr>
              <a:t>	</a:t>
            </a:r>
            <a:r>
              <a:rPr sz="750" b="1" spc="15" baseline="-55555" dirty="0">
                <a:latin typeface="Tahoma"/>
                <a:cs typeface="Tahoma"/>
              </a:rPr>
              <a:t>51</a:t>
            </a:r>
            <a:endParaRPr sz="750" baseline="-55555">
              <a:latin typeface="Tahoma"/>
              <a:cs typeface="Tahoma"/>
            </a:endParaRPr>
          </a:p>
          <a:p>
            <a:pPr marR="697865" algn="r">
              <a:lnSpc>
                <a:spcPts val="35"/>
              </a:lnSpc>
              <a:spcBef>
                <a:spcPts val="155"/>
              </a:spcBef>
            </a:pPr>
            <a:r>
              <a:rPr sz="500" b="1" spc="-5" dirty="0">
                <a:latin typeface="Tahoma"/>
                <a:cs typeface="Tahoma"/>
              </a:rPr>
              <a:t>N</a:t>
            </a:r>
            <a:endParaRPr sz="500">
              <a:latin typeface="Tahoma"/>
              <a:cs typeface="Tahoma"/>
            </a:endParaRPr>
          </a:p>
          <a:p>
            <a:pPr marL="2260600">
              <a:lnSpc>
                <a:spcPts val="1365"/>
              </a:lnSpc>
              <a:tabLst>
                <a:tab pos="3992879" algn="l"/>
              </a:tabLst>
            </a:pPr>
            <a:r>
              <a:rPr sz="1050" b="1" i="1" spc="-70" dirty="0">
                <a:latin typeface="Times New Roman"/>
                <a:cs typeface="Times New Roman"/>
              </a:rPr>
              <a:t>Fismes	</a:t>
            </a:r>
            <a:r>
              <a:rPr sz="2550" b="1" i="1" spc="-112" baseline="-31045" dirty="0">
                <a:latin typeface="Times New Roman"/>
                <a:cs typeface="Times New Roman"/>
              </a:rPr>
              <a:t>Reims</a:t>
            </a:r>
            <a:endParaRPr sz="2550" baseline="-31045">
              <a:latin typeface="Times New Roman"/>
              <a:cs typeface="Times New Roman"/>
            </a:endParaRPr>
          </a:p>
          <a:p>
            <a:pPr marL="3422650">
              <a:lnSpc>
                <a:spcPct val="100000"/>
              </a:lnSpc>
              <a:spcBef>
                <a:spcPts val="755"/>
              </a:spcBef>
            </a:pPr>
            <a:r>
              <a:rPr sz="550" b="1" i="1" spc="-45" dirty="0">
                <a:solidFill>
                  <a:srgbClr val="36A5D9"/>
                </a:solidFill>
                <a:latin typeface="Times New Roman"/>
                <a:cs typeface="Times New Roman"/>
              </a:rPr>
              <a:t>V</a:t>
            </a:r>
            <a:r>
              <a:rPr sz="825" b="1" i="1" spc="-67" baseline="5050" dirty="0">
                <a:solidFill>
                  <a:srgbClr val="36A5D9"/>
                </a:solidFill>
                <a:latin typeface="Times New Roman"/>
                <a:cs typeface="Times New Roman"/>
              </a:rPr>
              <a:t>esle</a:t>
            </a:r>
            <a:endParaRPr sz="825" baseline="5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50">
              <a:latin typeface="Times New Roman"/>
              <a:cs typeface="Times New Roman"/>
            </a:endParaRPr>
          </a:p>
          <a:p>
            <a:pPr marL="3419475">
              <a:lnSpc>
                <a:spcPts val="235"/>
              </a:lnSpc>
            </a:pPr>
            <a:r>
              <a:rPr sz="750" b="1" spc="-7" baseline="11111" dirty="0">
                <a:latin typeface="Tahoma"/>
                <a:cs typeface="Tahoma"/>
              </a:rPr>
              <a:t>N</a:t>
            </a:r>
            <a:r>
              <a:rPr sz="750" b="1" spc="-112" baseline="11111" dirty="0">
                <a:latin typeface="Tahoma"/>
                <a:cs typeface="Tahoma"/>
              </a:rPr>
              <a:t> </a:t>
            </a:r>
            <a:r>
              <a:rPr sz="500" b="1" spc="10" dirty="0">
                <a:latin typeface="Tahoma"/>
                <a:cs typeface="Tahoma"/>
              </a:rPr>
              <a:t>31</a:t>
            </a:r>
            <a:endParaRPr sz="500">
              <a:latin typeface="Tahoma"/>
              <a:cs typeface="Tahoma"/>
            </a:endParaRPr>
          </a:p>
          <a:p>
            <a:pPr marL="1221740">
              <a:lnSpc>
                <a:spcPts val="1255"/>
              </a:lnSpc>
            </a:pPr>
            <a:r>
              <a:rPr sz="1350" b="1" spc="-65" dirty="0">
                <a:latin typeface="Tahoma"/>
                <a:cs typeface="Tahoma"/>
              </a:rPr>
              <a:t>Vallée </a:t>
            </a:r>
            <a:r>
              <a:rPr sz="1350" b="1" spc="-50" dirty="0">
                <a:latin typeface="Tahoma"/>
                <a:cs typeface="Tahoma"/>
              </a:rPr>
              <a:t>de</a:t>
            </a:r>
            <a:r>
              <a:rPr sz="1350" b="1" spc="10" dirty="0">
                <a:latin typeface="Tahoma"/>
                <a:cs typeface="Tahoma"/>
              </a:rPr>
              <a:t> </a:t>
            </a:r>
            <a:r>
              <a:rPr sz="1350" b="1" spc="-55" dirty="0">
                <a:latin typeface="Tahoma"/>
                <a:cs typeface="Tahoma"/>
              </a:rPr>
              <a:t>l'Ardre</a:t>
            </a:r>
            <a:endParaRPr sz="1350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 rot="2640000">
            <a:off x="3302767" y="2744578"/>
            <a:ext cx="176159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5"/>
              </a:lnSpc>
            </a:pPr>
            <a:r>
              <a:rPr sz="550" b="1" i="1" spc="-35" dirty="0">
                <a:solidFill>
                  <a:srgbClr val="36A5D9"/>
                </a:solidFill>
                <a:latin typeface="Times New Roman"/>
                <a:cs typeface="Times New Roman"/>
              </a:rPr>
              <a:t>A</a:t>
            </a:r>
            <a:r>
              <a:rPr sz="550" b="1" i="1" spc="-20" dirty="0">
                <a:solidFill>
                  <a:srgbClr val="36A5D9"/>
                </a:solidFill>
                <a:latin typeface="Times New Roman"/>
                <a:cs typeface="Times New Roman"/>
              </a:rPr>
              <a:t>r</a:t>
            </a:r>
            <a:r>
              <a:rPr sz="550" b="1" i="1" dirty="0">
                <a:solidFill>
                  <a:srgbClr val="36A5D9"/>
                </a:solidFill>
                <a:latin typeface="Times New Roman"/>
                <a:cs typeface="Times New Roman"/>
              </a:rPr>
              <a:t>d</a:t>
            </a:r>
            <a:r>
              <a:rPr sz="550" b="1" i="1" spc="-20" dirty="0">
                <a:solidFill>
                  <a:srgbClr val="36A5D9"/>
                </a:solidFill>
                <a:latin typeface="Times New Roman"/>
                <a:cs typeface="Times New Roman"/>
              </a:rPr>
              <a:t>r</a:t>
            </a:r>
            <a:r>
              <a:rPr sz="550" b="1" i="1" spc="-35" dirty="0">
                <a:solidFill>
                  <a:srgbClr val="36A5D9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070792" y="7779509"/>
            <a:ext cx="0" cy="385445"/>
          </a:xfrm>
          <a:custGeom>
            <a:avLst/>
            <a:gdLst/>
            <a:ahLst/>
            <a:cxnLst/>
            <a:rect l="l" t="t" r="r" b="b"/>
            <a:pathLst>
              <a:path h="385445">
                <a:moveTo>
                  <a:pt x="0" y="385254"/>
                </a:moveTo>
                <a:lnTo>
                  <a:pt x="0" y="0"/>
                </a:lnTo>
              </a:path>
            </a:pathLst>
          </a:custGeom>
          <a:ln w="48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70792" y="7528786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5">
                <a:moveTo>
                  <a:pt x="0" y="100914"/>
                </a:moveTo>
                <a:lnTo>
                  <a:pt x="0" y="0"/>
                </a:lnTo>
              </a:path>
            </a:pathLst>
          </a:custGeom>
          <a:ln w="48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25733" y="7419599"/>
            <a:ext cx="90170" cy="148590"/>
          </a:xfrm>
          <a:custGeom>
            <a:avLst/>
            <a:gdLst/>
            <a:ahLst/>
            <a:cxnLst/>
            <a:rect l="l" t="t" r="r" b="b"/>
            <a:pathLst>
              <a:path w="90169" h="148590">
                <a:moveTo>
                  <a:pt x="45059" y="0"/>
                </a:moveTo>
                <a:lnTo>
                  <a:pt x="28536" y="75107"/>
                </a:lnTo>
                <a:lnTo>
                  <a:pt x="0" y="146951"/>
                </a:lnTo>
                <a:lnTo>
                  <a:pt x="1003" y="148475"/>
                </a:lnTo>
                <a:lnTo>
                  <a:pt x="45059" y="121691"/>
                </a:lnTo>
                <a:lnTo>
                  <a:pt x="80085" y="121691"/>
                </a:lnTo>
                <a:lnTo>
                  <a:pt x="61582" y="75107"/>
                </a:lnTo>
                <a:lnTo>
                  <a:pt x="45059" y="0"/>
                </a:lnTo>
                <a:close/>
              </a:path>
              <a:path w="90169" h="148590">
                <a:moveTo>
                  <a:pt x="80085" y="121691"/>
                </a:moveTo>
                <a:lnTo>
                  <a:pt x="45059" y="121691"/>
                </a:lnTo>
                <a:lnTo>
                  <a:pt x="89369" y="148475"/>
                </a:lnTo>
                <a:lnTo>
                  <a:pt x="90119" y="146951"/>
                </a:lnTo>
                <a:lnTo>
                  <a:pt x="80085" y="1216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1019992" y="7631348"/>
            <a:ext cx="104775" cy="157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-10" dirty="0">
                <a:latin typeface="Tahoma"/>
                <a:cs typeface="Tahoma"/>
              </a:rPr>
              <a:t>N</a:t>
            </a:r>
            <a:endParaRPr sz="950">
              <a:latin typeface="Tahoma"/>
              <a:cs typeface="Tahoma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070792" y="7955329"/>
            <a:ext cx="46355" cy="0"/>
          </a:xfrm>
          <a:custGeom>
            <a:avLst/>
            <a:gdLst/>
            <a:ahLst/>
            <a:cxnLst/>
            <a:rect l="l" t="t" r="r" b="b"/>
            <a:pathLst>
              <a:path w="46355">
                <a:moveTo>
                  <a:pt x="0" y="0"/>
                </a:moveTo>
                <a:lnTo>
                  <a:pt x="45859" y="0"/>
                </a:lnTo>
              </a:path>
            </a:pathLst>
          </a:custGeom>
          <a:ln w="48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24933" y="7955329"/>
            <a:ext cx="46355" cy="0"/>
          </a:xfrm>
          <a:custGeom>
            <a:avLst/>
            <a:gdLst/>
            <a:ahLst/>
            <a:cxnLst/>
            <a:rect l="l" t="t" r="r" b="b"/>
            <a:pathLst>
              <a:path w="46355">
                <a:moveTo>
                  <a:pt x="0" y="0"/>
                </a:moveTo>
                <a:lnTo>
                  <a:pt x="45859" y="0"/>
                </a:lnTo>
              </a:path>
            </a:pathLst>
          </a:custGeom>
          <a:ln w="48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010386" y="9022842"/>
            <a:ext cx="390525" cy="260350"/>
          </a:xfrm>
          <a:custGeom>
            <a:avLst/>
            <a:gdLst/>
            <a:ahLst/>
            <a:cxnLst/>
            <a:rect l="l" t="t" r="r" b="b"/>
            <a:pathLst>
              <a:path w="390525" h="260350">
                <a:moveTo>
                  <a:pt x="0" y="260019"/>
                </a:moveTo>
                <a:lnTo>
                  <a:pt x="390016" y="260019"/>
                </a:lnTo>
                <a:lnTo>
                  <a:pt x="390016" y="0"/>
                </a:lnTo>
                <a:lnTo>
                  <a:pt x="0" y="0"/>
                </a:lnTo>
                <a:lnTo>
                  <a:pt x="0" y="260019"/>
                </a:lnTo>
                <a:close/>
              </a:path>
            </a:pathLst>
          </a:custGeom>
          <a:solidFill>
            <a:srgbClr val="F2D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10386" y="9816439"/>
            <a:ext cx="390525" cy="260350"/>
          </a:xfrm>
          <a:custGeom>
            <a:avLst/>
            <a:gdLst/>
            <a:ahLst/>
            <a:cxnLst/>
            <a:rect l="l" t="t" r="r" b="b"/>
            <a:pathLst>
              <a:path w="390525" h="260350">
                <a:moveTo>
                  <a:pt x="0" y="260019"/>
                </a:moveTo>
                <a:lnTo>
                  <a:pt x="390016" y="260019"/>
                </a:lnTo>
                <a:lnTo>
                  <a:pt x="390016" y="0"/>
                </a:lnTo>
                <a:lnTo>
                  <a:pt x="0" y="0"/>
                </a:lnTo>
                <a:lnTo>
                  <a:pt x="0" y="260019"/>
                </a:lnTo>
                <a:close/>
              </a:path>
            </a:pathLst>
          </a:custGeom>
          <a:solidFill>
            <a:srgbClr val="BE04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010386" y="9426423"/>
            <a:ext cx="390525" cy="260350"/>
          </a:xfrm>
          <a:custGeom>
            <a:avLst/>
            <a:gdLst/>
            <a:ahLst/>
            <a:cxnLst/>
            <a:rect l="l" t="t" r="r" b="b"/>
            <a:pathLst>
              <a:path w="390525" h="260350">
                <a:moveTo>
                  <a:pt x="0" y="260019"/>
                </a:moveTo>
                <a:lnTo>
                  <a:pt x="390016" y="260019"/>
                </a:lnTo>
                <a:lnTo>
                  <a:pt x="390016" y="0"/>
                </a:lnTo>
                <a:lnTo>
                  <a:pt x="0" y="0"/>
                </a:lnTo>
                <a:lnTo>
                  <a:pt x="0" y="260019"/>
                </a:lnTo>
                <a:close/>
              </a:path>
            </a:pathLst>
          </a:custGeom>
          <a:solidFill>
            <a:srgbClr val="DCA3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1440364" y="9292280"/>
            <a:ext cx="4808220" cy="349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40555">
              <a:lnSpc>
                <a:spcPct val="100000"/>
              </a:lnSpc>
            </a:pPr>
            <a:r>
              <a:rPr sz="1050" b="1" i="1" spc="-90" dirty="0">
                <a:latin typeface="Times New Roman"/>
                <a:cs typeface="Times New Roman"/>
              </a:rPr>
              <a:t>Essoyes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950" spc="-30" dirty="0">
                <a:latin typeface="Tahoma"/>
                <a:cs typeface="Tahoma"/>
              </a:rPr>
              <a:t>Meunier</a:t>
            </a:r>
            <a:endParaRPr sz="950">
              <a:latin typeface="Tahoma"/>
              <a:cs typeface="Tahom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440364" y="9080742"/>
            <a:ext cx="632460" cy="157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-25" dirty="0">
                <a:latin typeface="Tahoma"/>
                <a:cs typeface="Tahoma"/>
              </a:rPr>
              <a:t>Chardonnay</a:t>
            </a:r>
            <a:endParaRPr sz="950">
              <a:latin typeface="Tahoma"/>
              <a:cs typeface="Tahom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440364" y="9874353"/>
            <a:ext cx="528955" cy="157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-20" dirty="0">
                <a:latin typeface="Tahoma"/>
                <a:cs typeface="Tahoma"/>
              </a:rPr>
              <a:t>Pinot</a:t>
            </a:r>
            <a:r>
              <a:rPr sz="950" spc="-90" dirty="0">
                <a:latin typeface="Tahoma"/>
                <a:cs typeface="Tahoma"/>
              </a:rPr>
              <a:t> </a:t>
            </a:r>
            <a:r>
              <a:rPr sz="950" spc="-15" dirty="0">
                <a:latin typeface="Tahoma"/>
                <a:cs typeface="Tahoma"/>
              </a:rPr>
              <a:t>Noir</a:t>
            </a:r>
            <a:endParaRPr sz="950">
              <a:latin typeface="Tahoma"/>
              <a:cs typeface="Tahom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256561" y="566900"/>
            <a:ext cx="127000" cy="3886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85"/>
              </a:lnSpc>
            </a:pP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Cepas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031299" y="631545"/>
            <a:ext cx="5037455" cy="22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>
                <a:solidFill>
                  <a:srgbClr val="AFB0B2"/>
                </a:solidFill>
                <a:latin typeface="Arial"/>
                <a:cs typeface="Arial"/>
              </a:rPr>
              <a:t>Cepa </a:t>
            </a:r>
            <a:r>
              <a:rPr sz="1400" b="1" spc="-25" dirty="0">
                <a:solidFill>
                  <a:srgbClr val="AFB0B2"/>
                </a:solidFill>
                <a:latin typeface="Arial"/>
                <a:cs typeface="Arial"/>
              </a:rPr>
              <a:t>dominante en </a:t>
            </a:r>
            <a:r>
              <a:rPr sz="1400" b="1" dirty="0">
                <a:solidFill>
                  <a:srgbClr val="AFB0B2"/>
                </a:solidFill>
                <a:latin typeface="Arial"/>
                <a:cs typeface="Arial"/>
              </a:rPr>
              <a:t>cada </a:t>
            </a:r>
            <a:r>
              <a:rPr sz="1400" b="1" spc="-30" dirty="0">
                <a:solidFill>
                  <a:srgbClr val="AFB0B2"/>
                </a:solidFill>
                <a:latin typeface="Arial"/>
                <a:cs typeface="Arial"/>
              </a:rPr>
              <a:t>comuna </a:t>
            </a:r>
            <a:r>
              <a:rPr sz="1400" b="1" spc="-20" dirty="0">
                <a:solidFill>
                  <a:srgbClr val="AFB0B2"/>
                </a:solidFill>
                <a:latin typeface="Arial"/>
                <a:cs typeface="Arial"/>
              </a:rPr>
              <a:t>del </a:t>
            </a:r>
            <a:r>
              <a:rPr sz="1400" b="1" spc="-45" dirty="0">
                <a:solidFill>
                  <a:srgbClr val="AFB0B2"/>
                </a:solidFill>
                <a:latin typeface="Arial"/>
                <a:cs typeface="Arial"/>
              </a:rPr>
              <a:t>viñedo </a:t>
            </a:r>
            <a:r>
              <a:rPr sz="1400" b="1" spc="-10" dirty="0">
                <a:solidFill>
                  <a:srgbClr val="AFB0B2"/>
                </a:solidFill>
                <a:latin typeface="Arial"/>
                <a:cs typeface="Arial"/>
              </a:rPr>
              <a:t>de </a:t>
            </a:r>
            <a:r>
              <a:rPr sz="1400" b="1" spc="165" dirty="0">
                <a:solidFill>
                  <a:srgbClr val="AFB0B2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AFB0B2"/>
                </a:solidFill>
                <a:latin typeface="Arial"/>
                <a:cs typeface="Arial"/>
              </a:rPr>
              <a:t>Champagne</a:t>
            </a:r>
            <a:endParaRPr sz="140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396707" y="579602"/>
            <a:ext cx="0" cy="1620520"/>
          </a:xfrm>
          <a:custGeom>
            <a:avLst/>
            <a:gdLst/>
            <a:ahLst/>
            <a:cxnLst/>
            <a:rect l="l" t="t" r="r" b="b"/>
            <a:pathLst>
              <a:path h="1620520">
                <a:moveTo>
                  <a:pt x="0" y="0"/>
                </a:moveTo>
                <a:lnTo>
                  <a:pt x="0" y="161999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307995" y="1840507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7304021" y="1863383"/>
            <a:ext cx="18796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11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559992" cy="3560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84053" y="3672003"/>
            <a:ext cx="5076190" cy="6876415"/>
          </a:xfrm>
          <a:custGeom>
            <a:avLst/>
            <a:gdLst/>
            <a:ahLst/>
            <a:cxnLst/>
            <a:rect l="l" t="t" r="r" b="b"/>
            <a:pathLst>
              <a:path w="5076190" h="6876415">
                <a:moveTo>
                  <a:pt x="5075951" y="0"/>
                </a:moveTo>
                <a:lnTo>
                  <a:pt x="539945" y="0"/>
                </a:lnTo>
                <a:lnTo>
                  <a:pt x="399886" y="466"/>
                </a:lnTo>
                <a:lnTo>
                  <a:pt x="340002" y="1574"/>
                </a:lnTo>
                <a:lnTo>
                  <a:pt x="286416" y="3731"/>
                </a:lnTo>
                <a:lnTo>
                  <a:pt x="238777" y="7288"/>
                </a:lnTo>
                <a:lnTo>
                  <a:pt x="196736" y="12594"/>
                </a:lnTo>
                <a:lnTo>
                  <a:pt x="128047" y="29854"/>
                </a:lnTo>
                <a:lnTo>
                  <a:pt x="77551" y="58309"/>
                </a:lnTo>
                <a:lnTo>
                  <a:pt x="42449" y="100758"/>
                </a:lnTo>
                <a:lnTo>
                  <a:pt x="19941" y="160001"/>
                </a:lnTo>
                <a:lnTo>
                  <a:pt x="7230" y="238835"/>
                </a:lnTo>
                <a:lnTo>
                  <a:pt x="3673" y="286474"/>
                </a:lnTo>
                <a:lnTo>
                  <a:pt x="1516" y="340060"/>
                </a:lnTo>
                <a:lnTo>
                  <a:pt x="408" y="399944"/>
                </a:lnTo>
                <a:lnTo>
                  <a:pt x="0" y="466475"/>
                </a:lnTo>
                <a:lnTo>
                  <a:pt x="0" y="6409531"/>
                </a:lnTo>
                <a:lnTo>
                  <a:pt x="408" y="6476060"/>
                </a:lnTo>
                <a:lnTo>
                  <a:pt x="1516" y="6535943"/>
                </a:lnTo>
                <a:lnTo>
                  <a:pt x="3673" y="6589528"/>
                </a:lnTo>
                <a:lnTo>
                  <a:pt x="7230" y="6637165"/>
                </a:lnTo>
                <a:lnTo>
                  <a:pt x="12536" y="6679206"/>
                </a:lnTo>
                <a:lnTo>
                  <a:pt x="29796" y="6747893"/>
                </a:lnTo>
                <a:lnTo>
                  <a:pt x="58251" y="6798387"/>
                </a:lnTo>
                <a:lnTo>
                  <a:pt x="100700" y="6833489"/>
                </a:lnTo>
                <a:lnTo>
                  <a:pt x="159942" y="6855996"/>
                </a:lnTo>
                <a:lnTo>
                  <a:pt x="238777" y="6868707"/>
                </a:lnTo>
                <a:lnTo>
                  <a:pt x="286416" y="6872264"/>
                </a:lnTo>
                <a:lnTo>
                  <a:pt x="340002" y="6874421"/>
                </a:lnTo>
                <a:lnTo>
                  <a:pt x="399886" y="6875529"/>
                </a:lnTo>
                <a:lnTo>
                  <a:pt x="5075951" y="6875995"/>
                </a:lnTo>
                <a:lnTo>
                  <a:pt x="5075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647034"/>
            <a:ext cx="2472055" cy="9045575"/>
          </a:xfrm>
          <a:custGeom>
            <a:avLst/>
            <a:gdLst/>
            <a:ahLst/>
            <a:cxnLst/>
            <a:rect l="l" t="t" r="r" b="b"/>
            <a:pathLst>
              <a:path w="2472055" h="9045575">
                <a:moveTo>
                  <a:pt x="0" y="0"/>
                </a:moveTo>
                <a:lnTo>
                  <a:pt x="0" y="9044968"/>
                </a:lnTo>
                <a:lnTo>
                  <a:pt x="2472004" y="9044968"/>
                </a:lnTo>
                <a:lnTo>
                  <a:pt x="2472004" y="2846178"/>
                </a:lnTo>
                <a:lnTo>
                  <a:pt x="2471417" y="2790394"/>
                </a:lnTo>
                <a:lnTo>
                  <a:pt x="2469668" y="2735142"/>
                </a:lnTo>
                <a:lnTo>
                  <a:pt x="2466777" y="2680424"/>
                </a:lnTo>
                <a:lnTo>
                  <a:pt x="2462761" y="2626238"/>
                </a:lnTo>
                <a:lnTo>
                  <a:pt x="2457639" y="2572586"/>
                </a:lnTo>
                <a:lnTo>
                  <a:pt x="2451430" y="2519467"/>
                </a:lnTo>
                <a:lnTo>
                  <a:pt x="2444152" y="2466881"/>
                </a:lnTo>
                <a:lnTo>
                  <a:pt x="2435823" y="2414830"/>
                </a:lnTo>
                <a:lnTo>
                  <a:pt x="2426463" y="2363313"/>
                </a:lnTo>
                <a:lnTo>
                  <a:pt x="2416089" y="2312331"/>
                </a:lnTo>
                <a:lnTo>
                  <a:pt x="2404721" y="2261883"/>
                </a:lnTo>
                <a:lnTo>
                  <a:pt x="2392376" y="2211970"/>
                </a:lnTo>
                <a:lnTo>
                  <a:pt x="2379074" y="2162592"/>
                </a:lnTo>
                <a:lnTo>
                  <a:pt x="2364832" y="2113749"/>
                </a:lnTo>
                <a:lnTo>
                  <a:pt x="2349670" y="2065442"/>
                </a:lnTo>
                <a:lnTo>
                  <a:pt x="2333605" y="2017671"/>
                </a:lnTo>
                <a:lnTo>
                  <a:pt x="2316657" y="1970436"/>
                </a:lnTo>
                <a:lnTo>
                  <a:pt x="2298844" y="1923737"/>
                </a:lnTo>
                <a:lnTo>
                  <a:pt x="2280184" y="1877574"/>
                </a:lnTo>
                <a:lnTo>
                  <a:pt x="2260696" y="1831948"/>
                </a:lnTo>
                <a:lnTo>
                  <a:pt x="2240399" y="1786860"/>
                </a:lnTo>
                <a:lnTo>
                  <a:pt x="2219310" y="1742308"/>
                </a:lnTo>
                <a:lnTo>
                  <a:pt x="2197449" y="1698294"/>
                </a:lnTo>
                <a:lnTo>
                  <a:pt x="2174835" y="1654817"/>
                </a:lnTo>
                <a:lnTo>
                  <a:pt x="2151484" y="1611878"/>
                </a:lnTo>
                <a:lnTo>
                  <a:pt x="2127417" y="1569477"/>
                </a:lnTo>
                <a:lnTo>
                  <a:pt x="2102652" y="1527614"/>
                </a:lnTo>
                <a:lnTo>
                  <a:pt x="2077206" y="1486290"/>
                </a:lnTo>
                <a:lnTo>
                  <a:pt x="2051100" y="1445505"/>
                </a:lnTo>
                <a:lnTo>
                  <a:pt x="2024350" y="1405259"/>
                </a:lnTo>
                <a:lnTo>
                  <a:pt x="1996976" y="1365552"/>
                </a:lnTo>
                <a:lnTo>
                  <a:pt x="1968997" y="1326384"/>
                </a:lnTo>
                <a:lnTo>
                  <a:pt x="1940430" y="1287756"/>
                </a:lnTo>
                <a:lnTo>
                  <a:pt x="1911295" y="1249668"/>
                </a:lnTo>
                <a:lnTo>
                  <a:pt x="1881609" y="1212120"/>
                </a:lnTo>
                <a:lnTo>
                  <a:pt x="1851392" y="1175112"/>
                </a:lnTo>
                <a:lnTo>
                  <a:pt x="1820662" y="1138645"/>
                </a:lnTo>
                <a:lnTo>
                  <a:pt x="1789437" y="1102719"/>
                </a:lnTo>
                <a:lnTo>
                  <a:pt x="1757736" y="1067334"/>
                </a:lnTo>
                <a:lnTo>
                  <a:pt x="1725577" y="1032490"/>
                </a:lnTo>
                <a:lnTo>
                  <a:pt x="1692980" y="998187"/>
                </a:lnTo>
                <a:lnTo>
                  <a:pt x="1659962" y="964426"/>
                </a:lnTo>
                <a:lnTo>
                  <a:pt x="1626542" y="931208"/>
                </a:lnTo>
                <a:lnTo>
                  <a:pt x="1592738" y="898531"/>
                </a:lnTo>
                <a:lnTo>
                  <a:pt x="1558570" y="866396"/>
                </a:lnTo>
                <a:lnTo>
                  <a:pt x="1524055" y="834805"/>
                </a:lnTo>
                <a:lnTo>
                  <a:pt x="1489213" y="803756"/>
                </a:lnTo>
                <a:lnTo>
                  <a:pt x="1454061" y="773250"/>
                </a:lnTo>
                <a:lnTo>
                  <a:pt x="1418618" y="743288"/>
                </a:lnTo>
                <a:lnTo>
                  <a:pt x="1382903" y="713869"/>
                </a:lnTo>
                <a:lnTo>
                  <a:pt x="1346934" y="684993"/>
                </a:lnTo>
                <a:lnTo>
                  <a:pt x="1310730" y="656662"/>
                </a:lnTo>
                <a:lnTo>
                  <a:pt x="1274310" y="628875"/>
                </a:lnTo>
                <a:lnTo>
                  <a:pt x="1237691" y="601633"/>
                </a:lnTo>
                <a:lnTo>
                  <a:pt x="1200892" y="574935"/>
                </a:lnTo>
                <a:lnTo>
                  <a:pt x="1163933" y="548782"/>
                </a:lnTo>
                <a:lnTo>
                  <a:pt x="1126830" y="523174"/>
                </a:lnTo>
                <a:lnTo>
                  <a:pt x="1089604" y="498111"/>
                </a:lnTo>
                <a:lnTo>
                  <a:pt x="1052272" y="473594"/>
                </a:lnTo>
                <a:lnTo>
                  <a:pt x="1014854" y="449623"/>
                </a:lnTo>
                <a:lnTo>
                  <a:pt x="977366" y="426198"/>
                </a:lnTo>
                <a:lnTo>
                  <a:pt x="939829" y="403319"/>
                </a:lnTo>
                <a:lnTo>
                  <a:pt x="902260" y="380987"/>
                </a:lnTo>
                <a:lnTo>
                  <a:pt x="864678" y="359201"/>
                </a:lnTo>
                <a:lnTo>
                  <a:pt x="827102" y="337963"/>
                </a:lnTo>
                <a:lnTo>
                  <a:pt x="789550" y="317271"/>
                </a:lnTo>
                <a:lnTo>
                  <a:pt x="752041" y="297127"/>
                </a:lnTo>
                <a:lnTo>
                  <a:pt x="714593" y="277531"/>
                </a:lnTo>
                <a:lnTo>
                  <a:pt x="677225" y="258482"/>
                </a:lnTo>
                <a:lnTo>
                  <a:pt x="639954" y="239981"/>
                </a:lnTo>
                <a:lnTo>
                  <a:pt x="602801" y="222029"/>
                </a:lnTo>
                <a:lnTo>
                  <a:pt x="565783" y="204625"/>
                </a:lnTo>
                <a:lnTo>
                  <a:pt x="528919" y="187770"/>
                </a:lnTo>
                <a:lnTo>
                  <a:pt x="492227" y="171464"/>
                </a:lnTo>
                <a:lnTo>
                  <a:pt x="455726" y="155708"/>
                </a:lnTo>
                <a:lnTo>
                  <a:pt x="419434" y="140500"/>
                </a:lnTo>
                <a:lnTo>
                  <a:pt x="383370" y="125843"/>
                </a:lnTo>
                <a:lnTo>
                  <a:pt x="347553" y="111735"/>
                </a:lnTo>
                <a:lnTo>
                  <a:pt x="243869" y="73734"/>
                </a:lnTo>
                <a:lnTo>
                  <a:pt x="176724" y="51522"/>
                </a:lnTo>
                <a:lnTo>
                  <a:pt x="112444" y="31714"/>
                </a:lnTo>
                <a:lnTo>
                  <a:pt x="52905" y="14481"/>
                </a:lnTo>
                <a:lnTo>
                  <a:pt x="0" y="0"/>
                </a:lnTo>
                <a:close/>
              </a:path>
            </a:pathLst>
          </a:custGeom>
          <a:solidFill>
            <a:srgbClr val="9C8E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123846"/>
            <a:ext cx="2412009" cy="8568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67560">
              <a:lnSpc>
                <a:spcPct val="100000"/>
              </a:lnSpc>
            </a:pPr>
            <a:r>
              <a:rPr spc="1250" dirty="0"/>
              <a:t>Selecciones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440508" y="1273479"/>
            <a:ext cx="5628640" cy="753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449830" algn="l"/>
                <a:tab pos="3048635" algn="l"/>
              </a:tabLst>
            </a:pPr>
            <a:r>
              <a:rPr sz="4800" spc="1190" dirty="0">
                <a:solidFill>
                  <a:srgbClr val="FFFFFF"/>
                </a:solidFill>
                <a:highlight>
                  <a:srgbClr val="FFFF00"/>
                </a:highlight>
                <a:latin typeface="Calibri"/>
                <a:cs typeface="Calibri"/>
              </a:rPr>
              <a:t>masal	</a:t>
            </a:r>
            <a:r>
              <a:rPr sz="4800" spc="715" dirty="0">
                <a:solidFill>
                  <a:srgbClr val="FFFFFF"/>
                </a:solidFill>
                <a:highlight>
                  <a:srgbClr val="FFFF00"/>
                </a:highlight>
                <a:latin typeface="Calibri"/>
                <a:cs typeface="Calibri"/>
              </a:rPr>
              <a:t>y	</a:t>
            </a:r>
            <a:r>
              <a:rPr sz="4800" spc="1435" dirty="0">
                <a:solidFill>
                  <a:srgbClr val="FFFFFF"/>
                </a:solidFill>
                <a:highlight>
                  <a:srgbClr val="FFFF00"/>
                </a:highlight>
                <a:latin typeface="Calibri"/>
                <a:cs typeface="Calibri"/>
              </a:rPr>
              <a:t>clonal</a:t>
            </a:r>
            <a:endParaRPr sz="4800" dirty="0">
              <a:highlight>
                <a:srgbClr val="FFFF00"/>
              </a:highlight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83299" y="4233203"/>
            <a:ext cx="3985260" cy="1233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Gracias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a </a:t>
            </a: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25" dirty="0">
                <a:solidFill>
                  <a:srgbClr val="9C8E69"/>
                </a:solidFill>
                <a:latin typeface="Calibri"/>
                <a:cs typeface="Calibri"/>
              </a:rPr>
              <a:t>selección </a:t>
            </a: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masal,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que</a:t>
            </a:r>
            <a:r>
              <a:rPr sz="1600" spc="27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30" dirty="0">
                <a:solidFill>
                  <a:srgbClr val="9C8E69"/>
                </a:solidFill>
                <a:latin typeface="Calibri"/>
                <a:cs typeface="Calibri"/>
              </a:rPr>
              <a:t>consiste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en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marcar </a:t>
            </a:r>
            <a:r>
              <a:rPr sz="1600" spc="30" dirty="0">
                <a:solidFill>
                  <a:srgbClr val="9C8E69"/>
                </a:solidFill>
                <a:latin typeface="Calibri"/>
                <a:cs typeface="Calibri"/>
              </a:rPr>
              <a:t>los pies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que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contienen </a:t>
            </a:r>
            <a:r>
              <a:rPr sz="1600" spc="30" dirty="0">
                <a:solidFill>
                  <a:srgbClr val="9C8E69"/>
                </a:solidFill>
                <a:latin typeface="Calibri"/>
                <a:cs typeface="Calibri"/>
              </a:rPr>
              <a:t>los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mejores 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frutos,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y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a </a:t>
            </a: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25" dirty="0">
                <a:solidFill>
                  <a:srgbClr val="9C8E69"/>
                </a:solidFill>
                <a:latin typeface="Calibri"/>
                <a:cs typeface="Calibri"/>
              </a:rPr>
              <a:t>selección </a:t>
            </a: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clonal,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para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una </a:t>
            </a: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calidad  </a:t>
            </a: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sanitaria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óptima, </a:t>
            </a:r>
            <a:r>
              <a:rPr sz="1600" spc="30" dirty="0">
                <a:solidFill>
                  <a:srgbClr val="9C8E69"/>
                </a:solidFill>
                <a:latin typeface="Calibri"/>
                <a:cs typeface="Calibri"/>
              </a:rPr>
              <a:t>los </a:t>
            </a: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Champenois </a:t>
            </a: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disponen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de  </a:t>
            </a:r>
            <a:r>
              <a:rPr sz="1600" spc="35" dirty="0">
                <a:solidFill>
                  <a:srgbClr val="9C8E69"/>
                </a:solidFill>
                <a:latin typeface="Calibri"/>
                <a:cs typeface="Calibri"/>
              </a:rPr>
              <a:t>las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mejores </a:t>
            </a: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plantas</a:t>
            </a:r>
            <a:r>
              <a:rPr sz="1600" spc="10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25" dirty="0">
                <a:solidFill>
                  <a:srgbClr val="9C8E69"/>
                </a:solidFill>
                <a:latin typeface="Calibri"/>
                <a:cs typeface="Calibri"/>
              </a:rPr>
              <a:t>posibles.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83299" y="6060444"/>
            <a:ext cx="3985895" cy="2939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-65" dirty="0">
                <a:latin typeface="Arial"/>
                <a:cs typeface="Arial"/>
              </a:rPr>
              <a:t>Desde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30" dirty="0">
                <a:latin typeface="Arial"/>
                <a:cs typeface="Arial"/>
              </a:rPr>
              <a:t>crisis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la filoxera (finales </a:t>
            </a:r>
            <a:r>
              <a:rPr sz="1000" spc="-30" dirty="0">
                <a:latin typeface="Arial"/>
                <a:cs typeface="Arial"/>
              </a:rPr>
              <a:t>del </a:t>
            </a:r>
            <a:r>
              <a:rPr sz="1000" spc="-35" dirty="0">
                <a:latin typeface="Arial"/>
                <a:cs typeface="Arial"/>
              </a:rPr>
              <a:t>siglo </a:t>
            </a:r>
            <a:r>
              <a:rPr sz="1000" spc="-85" dirty="0">
                <a:latin typeface="Arial"/>
                <a:cs typeface="Arial"/>
              </a:rPr>
              <a:t>XIX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25" dirty="0">
                <a:latin typeface="Arial"/>
                <a:cs typeface="Arial"/>
              </a:rPr>
              <a:t>principios </a:t>
            </a:r>
            <a:r>
              <a:rPr sz="1000" spc="-30" dirty="0">
                <a:latin typeface="Arial"/>
                <a:cs typeface="Arial"/>
              </a:rPr>
              <a:t>del </a:t>
            </a:r>
            <a:r>
              <a:rPr sz="1000" spc="-90" dirty="0">
                <a:latin typeface="Arial"/>
                <a:cs typeface="Arial"/>
              </a:rPr>
              <a:t>XX), </a:t>
            </a:r>
            <a:r>
              <a:rPr sz="1000" spc="-35" dirty="0">
                <a:latin typeface="Arial"/>
                <a:cs typeface="Arial"/>
              </a:rPr>
              <a:t>los  </a:t>
            </a:r>
            <a:r>
              <a:rPr sz="1000" spc="-20" dirty="0">
                <a:latin typeface="Arial"/>
                <a:cs typeface="Arial"/>
              </a:rPr>
              <a:t>porta-injertos </a:t>
            </a:r>
            <a:r>
              <a:rPr sz="1000" spc="-60" dirty="0">
                <a:latin typeface="Arial"/>
                <a:cs typeface="Arial"/>
              </a:rPr>
              <a:t>surgen </a:t>
            </a:r>
            <a:r>
              <a:rPr sz="1000" spc="-30" dirty="0">
                <a:latin typeface="Arial"/>
                <a:cs typeface="Arial"/>
              </a:rPr>
              <a:t>del </a:t>
            </a:r>
            <a:r>
              <a:rPr sz="1000" spc="-45" dirty="0">
                <a:latin typeface="Arial"/>
                <a:cs typeface="Arial"/>
              </a:rPr>
              <a:t>cruce </a:t>
            </a:r>
            <a:r>
              <a:rPr sz="1000" spc="-35" dirty="0">
                <a:latin typeface="Arial"/>
                <a:cs typeface="Arial"/>
              </a:rPr>
              <a:t>entre </a:t>
            </a:r>
            <a:r>
              <a:rPr sz="1000" spc="-65" dirty="0">
                <a:latin typeface="Arial"/>
                <a:cs typeface="Arial"/>
              </a:rPr>
              <a:t>cepas </a:t>
            </a:r>
            <a:r>
              <a:rPr sz="1000" spc="-60" dirty="0">
                <a:latin typeface="Arial"/>
                <a:cs typeface="Arial"/>
              </a:rPr>
              <a:t>francesas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55" dirty="0">
                <a:latin typeface="Arial"/>
                <a:cs typeface="Arial"/>
              </a:rPr>
              <a:t>americanas. </a:t>
            </a:r>
            <a:r>
              <a:rPr sz="1000" spc="-125" dirty="0">
                <a:latin typeface="Arial"/>
                <a:cs typeface="Arial"/>
              </a:rPr>
              <a:t>Se  </a:t>
            </a:r>
            <a:r>
              <a:rPr sz="1000" spc="-45" dirty="0">
                <a:latin typeface="Arial"/>
                <a:cs typeface="Arial"/>
              </a:rPr>
              <a:t>seleccionan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65" dirty="0">
                <a:latin typeface="Arial"/>
                <a:cs typeface="Arial"/>
              </a:rPr>
              <a:t>para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que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tengan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la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35" dirty="0">
                <a:latin typeface="Arial"/>
                <a:cs typeface="Arial"/>
              </a:rPr>
              <a:t>mejor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adaptación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35" dirty="0">
                <a:latin typeface="Arial"/>
                <a:cs typeface="Arial"/>
              </a:rPr>
              <a:t>posible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al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terruño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y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100" dirty="0">
                <a:latin typeface="Arial"/>
                <a:cs typeface="Arial"/>
              </a:rPr>
              <a:t>a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la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cepa.  </a:t>
            </a:r>
            <a:r>
              <a:rPr sz="1000" spc="15" dirty="0">
                <a:latin typeface="Calibri"/>
                <a:cs typeface="Calibri"/>
              </a:rPr>
              <a:t>El </a:t>
            </a:r>
            <a:r>
              <a:rPr sz="1000" dirty="0">
                <a:latin typeface="Calibri"/>
                <a:cs typeface="Calibri"/>
              </a:rPr>
              <a:t>41B, </a:t>
            </a:r>
            <a:r>
              <a:rPr sz="1000" spc="-10" dirty="0">
                <a:latin typeface="Calibri"/>
                <a:cs typeface="Calibri"/>
              </a:rPr>
              <a:t>que </a:t>
            </a:r>
            <a:r>
              <a:rPr sz="1000" spc="10" dirty="0">
                <a:latin typeface="Calibri"/>
                <a:cs typeface="Calibri"/>
              </a:rPr>
              <a:t>se </a:t>
            </a:r>
            <a:r>
              <a:rPr sz="1000" spc="-15" dirty="0">
                <a:latin typeface="Calibri"/>
                <a:cs typeface="Calibri"/>
              </a:rPr>
              <a:t>adapta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spc="-5" dirty="0">
                <a:latin typeface="Calibri"/>
                <a:cs typeface="Calibri"/>
              </a:rPr>
              <a:t>todas </a:t>
            </a:r>
            <a:r>
              <a:rPr sz="1000" spc="10" dirty="0">
                <a:latin typeface="Calibri"/>
                <a:cs typeface="Calibri"/>
              </a:rPr>
              <a:t>las </a:t>
            </a:r>
            <a:r>
              <a:rPr sz="1000" spc="5" dirty="0">
                <a:latin typeface="Calibri"/>
                <a:cs typeface="Calibri"/>
              </a:rPr>
              <a:t>situaciones </a:t>
            </a:r>
            <a:r>
              <a:rPr sz="1000" spc="-5" dirty="0">
                <a:latin typeface="Calibri"/>
                <a:cs typeface="Calibri"/>
              </a:rPr>
              <a:t>principalmente </a:t>
            </a:r>
            <a:r>
              <a:rPr sz="1000" spc="-10" dirty="0">
                <a:latin typeface="Calibri"/>
                <a:cs typeface="Calibri"/>
              </a:rPr>
              <a:t>en </a:t>
            </a:r>
            <a:r>
              <a:rPr sz="1000" spc="5" dirty="0">
                <a:latin typeface="Calibri"/>
                <a:cs typeface="Calibri"/>
              </a:rPr>
              <a:t>suelos </a:t>
            </a:r>
            <a:r>
              <a:rPr sz="1000" spc="-10" dirty="0">
                <a:latin typeface="Calibri"/>
                <a:cs typeface="Calibri"/>
              </a:rPr>
              <a:t>de  </a:t>
            </a:r>
            <a:r>
              <a:rPr sz="1000" spc="-40" dirty="0">
                <a:latin typeface="Arial"/>
                <a:cs typeface="Arial"/>
              </a:rPr>
              <a:t>creta, </a:t>
            </a:r>
            <a:r>
              <a:rPr sz="1000" spc="-30" dirty="0">
                <a:latin typeface="Arial"/>
                <a:cs typeface="Arial"/>
              </a:rPr>
              <a:t>continúa </a:t>
            </a:r>
            <a:r>
              <a:rPr sz="1000" spc="-40" dirty="0">
                <a:latin typeface="Arial"/>
                <a:cs typeface="Arial"/>
              </a:rPr>
              <a:t>siendo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70" dirty="0">
                <a:latin typeface="Arial"/>
                <a:cs typeface="Arial"/>
              </a:rPr>
              <a:t>más </a:t>
            </a:r>
            <a:r>
              <a:rPr sz="1000" spc="-20" dirty="0">
                <a:latin typeface="Arial"/>
                <a:cs typeface="Arial"/>
              </a:rPr>
              <a:t>utilizado </a:t>
            </a:r>
            <a:r>
              <a:rPr sz="1000" spc="-55" dirty="0">
                <a:latin typeface="Arial"/>
                <a:cs typeface="Arial"/>
              </a:rPr>
              <a:t>en </a:t>
            </a:r>
            <a:r>
              <a:rPr sz="1000" spc="-75" dirty="0">
                <a:latin typeface="Arial"/>
                <a:cs typeface="Arial"/>
              </a:rPr>
              <a:t>Champagne </a:t>
            </a:r>
            <a:r>
              <a:rPr sz="1000" spc="-95" dirty="0">
                <a:latin typeface="Arial"/>
                <a:cs typeface="Arial"/>
              </a:rPr>
              <a:t>(81%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las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superficies  </a:t>
            </a:r>
            <a:r>
              <a:rPr sz="1000" spc="-50" dirty="0">
                <a:latin typeface="Arial"/>
                <a:cs typeface="Arial"/>
              </a:rPr>
              <a:t>plantadas). </a:t>
            </a:r>
            <a:r>
              <a:rPr sz="1000" spc="-70" dirty="0">
                <a:latin typeface="Arial"/>
                <a:cs typeface="Arial"/>
              </a:rPr>
              <a:t>El </a:t>
            </a:r>
            <a:r>
              <a:rPr sz="1000" spc="-114" dirty="0">
                <a:latin typeface="Arial"/>
                <a:cs typeface="Arial"/>
              </a:rPr>
              <a:t>SO4 </a:t>
            </a:r>
            <a:r>
              <a:rPr sz="1000" spc="-75" dirty="0">
                <a:latin typeface="Arial"/>
                <a:cs typeface="Arial"/>
              </a:rPr>
              <a:t>se </a:t>
            </a:r>
            <a:r>
              <a:rPr sz="1000" spc="-10" dirty="0">
                <a:latin typeface="Arial"/>
                <a:cs typeface="Arial"/>
              </a:rPr>
              <a:t>utiliza </a:t>
            </a:r>
            <a:r>
              <a:rPr sz="1000" spc="-65" dirty="0">
                <a:latin typeface="Arial"/>
                <a:cs typeface="Arial"/>
              </a:rPr>
              <a:t>para </a:t>
            </a:r>
            <a:r>
              <a:rPr sz="1000" spc="-50" dirty="0">
                <a:latin typeface="Arial"/>
                <a:cs typeface="Arial"/>
              </a:rPr>
              <a:t>que </a:t>
            </a:r>
            <a:r>
              <a:rPr sz="1000" spc="-75" dirty="0">
                <a:latin typeface="Arial"/>
                <a:cs typeface="Arial"/>
              </a:rPr>
              <a:t>se </a:t>
            </a:r>
            <a:r>
              <a:rPr sz="1000" spc="-50" dirty="0">
                <a:latin typeface="Arial"/>
                <a:cs typeface="Arial"/>
              </a:rPr>
              <a:t>adapte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50" dirty="0">
                <a:latin typeface="Arial"/>
                <a:cs typeface="Arial"/>
              </a:rPr>
              <a:t>suelos </a:t>
            </a:r>
            <a:r>
              <a:rPr sz="1000" spc="-45" dirty="0">
                <a:latin typeface="Arial"/>
                <a:cs typeface="Arial"/>
              </a:rPr>
              <a:t>medianamente  </a:t>
            </a:r>
            <a:r>
              <a:rPr sz="1000" spc="-55" dirty="0">
                <a:latin typeface="Arial"/>
                <a:cs typeface="Arial"/>
              </a:rPr>
              <a:t>calcáreos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75" dirty="0">
                <a:latin typeface="Arial"/>
                <a:cs typeface="Arial"/>
              </a:rPr>
              <a:t>3309C es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40" dirty="0">
                <a:latin typeface="Arial"/>
                <a:cs typeface="Arial"/>
              </a:rPr>
              <a:t>elegido </a:t>
            </a:r>
            <a:r>
              <a:rPr sz="1000" spc="-65" dirty="0">
                <a:latin typeface="Arial"/>
                <a:cs typeface="Arial"/>
              </a:rPr>
              <a:t>para </a:t>
            </a:r>
            <a:r>
              <a:rPr sz="1000" spc="-50" dirty="0">
                <a:latin typeface="Arial"/>
                <a:cs typeface="Arial"/>
              </a:rPr>
              <a:t>suelos </a:t>
            </a:r>
            <a:r>
              <a:rPr sz="1000" spc="-45" dirty="0">
                <a:latin typeface="Arial"/>
                <a:cs typeface="Arial"/>
              </a:rPr>
              <a:t>poco </a:t>
            </a:r>
            <a:r>
              <a:rPr sz="1000" spc="120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calcáreos.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1939925" algn="just">
              <a:lnSpc>
                <a:spcPct val="120000"/>
              </a:lnSpc>
            </a:pPr>
            <a:r>
              <a:rPr sz="1000" spc="-100" dirty="0">
                <a:latin typeface="Arial"/>
                <a:cs typeface="Arial"/>
              </a:rPr>
              <a:t>Tras </a:t>
            </a:r>
            <a:r>
              <a:rPr sz="1000" spc="-45" dirty="0">
                <a:latin typeface="Arial"/>
                <a:cs typeface="Arial"/>
              </a:rPr>
              <a:t>decenios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trabajos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30" dirty="0">
                <a:latin typeface="Arial"/>
                <a:cs typeface="Arial"/>
              </a:rPr>
              <a:t>selec</a:t>
            </a:r>
            <a:r>
              <a:rPr sz="1000" spc="-30" dirty="0">
                <a:latin typeface="Calibri"/>
                <a:cs typeface="Calibri"/>
              </a:rPr>
              <a:t>-  </a:t>
            </a:r>
            <a:r>
              <a:rPr sz="1000" spc="5" dirty="0">
                <a:latin typeface="Calibri"/>
                <a:cs typeface="Calibri"/>
              </a:rPr>
              <a:t>ción, </a:t>
            </a:r>
            <a:r>
              <a:rPr sz="1000" spc="15" dirty="0">
                <a:latin typeface="Calibri"/>
                <a:cs typeface="Calibri"/>
              </a:rPr>
              <a:t>casi </a:t>
            </a:r>
            <a:r>
              <a:rPr sz="1000" spc="-10" dirty="0">
                <a:latin typeface="Calibri"/>
                <a:cs typeface="Calibri"/>
              </a:rPr>
              <a:t>50 </a:t>
            </a:r>
            <a:r>
              <a:rPr sz="1000" spc="5" dirty="0">
                <a:latin typeface="Calibri"/>
                <a:cs typeface="Calibri"/>
              </a:rPr>
              <a:t>clones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10" dirty="0">
                <a:latin typeface="Calibri"/>
                <a:cs typeface="Calibri"/>
              </a:rPr>
              <a:t>las </a:t>
            </a:r>
            <a:r>
              <a:rPr sz="1000" spc="-10" dirty="0">
                <a:latin typeface="Calibri"/>
                <a:cs typeface="Calibri"/>
              </a:rPr>
              <a:t>tres </a:t>
            </a:r>
            <a:r>
              <a:rPr sz="1000" spc="5" dirty="0">
                <a:latin typeface="Calibri"/>
                <a:cs typeface="Calibri"/>
              </a:rPr>
              <a:t>cepas  </a:t>
            </a:r>
            <a:r>
              <a:rPr sz="1000" spc="-55" dirty="0">
                <a:latin typeface="Arial"/>
                <a:cs typeface="Arial"/>
              </a:rPr>
              <a:t>champenoises </a:t>
            </a:r>
            <a:r>
              <a:rPr sz="1000" spc="-60" dirty="0">
                <a:latin typeface="Arial"/>
                <a:cs typeface="Arial"/>
              </a:rPr>
              <a:t>han </a:t>
            </a:r>
            <a:r>
              <a:rPr sz="1000" spc="-35" dirty="0">
                <a:latin typeface="Arial"/>
                <a:cs typeface="Arial"/>
              </a:rPr>
              <a:t>sido </a:t>
            </a:r>
            <a:r>
              <a:rPr sz="1000" spc="-45" dirty="0">
                <a:latin typeface="Arial"/>
                <a:cs typeface="Arial"/>
              </a:rPr>
              <a:t>validados. </a:t>
            </a:r>
            <a:r>
              <a:rPr sz="1000" spc="-60" dirty="0">
                <a:latin typeface="Arial"/>
                <a:cs typeface="Arial"/>
              </a:rPr>
              <a:t>Han  </a:t>
            </a:r>
            <a:r>
              <a:rPr sz="1000" spc="5" dirty="0">
                <a:latin typeface="Calibri"/>
                <a:cs typeface="Calibri"/>
              </a:rPr>
              <a:t>sido </a:t>
            </a:r>
            <a:r>
              <a:rPr sz="1000" spc="-15" dirty="0">
                <a:latin typeface="Calibri"/>
                <a:cs typeface="Calibri"/>
              </a:rPr>
              <a:t>previamente </a:t>
            </a:r>
            <a:r>
              <a:rPr sz="1000" dirty="0">
                <a:latin typeface="Calibri"/>
                <a:cs typeface="Calibri"/>
              </a:rPr>
              <a:t>premultiplicados </a:t>
            </a:r>
            <a:r>
              <a:rPr sz="1000" spc="-25" dirty="0">
                <a:latin typeface="Calibri"/>
                <a:cs typeface="Calibri"/>
              </a:rPr>
              <a:t>por  </a:t>
            </a:r>
            <a:r>
              <a:rPr sz="1000" dirty="0">
                <a:latin typeface="Calibri"/>
                <a:cs typeface="Calibri"/>
              </a:rPr>
              <a:t>el Comité </a:t>
            </a:r>
            <a:r>
              <a:rPr sz="1000" spc="-10" dirty="0">
                <a:latin typeface="Calibri"/>
                <a:cs typeface="Calibri"/>
              </a:rPr>
              <a:t>interprofessionnel du </a:t>
            </a:r>
            <a:r>
              <a:rPr sz="1000" dirty="0">
                <a:latin typeface="Calibri"/>
                <a:cs typeface="Calibri"/>
              </a:rPr>
              <a:t>vin 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75" dirty="0">
                <a:latin typeface="Arial"/>
                <a:cs typeface="Arial"/>
              </a:rPr>
              <a:t>Champagne </a:t>
            </a:r>
            <a:r>
              <a:rPr sz="1000" spc="-85" dirty="0">
                <a:latin typeface="Arial"/>
                <a:cs typeface="Arial"/>
              </a:rPr>
              <a:t>(CIVC), </a:t>
            </a:r>
            <a:r>
              <a:rPr sz="1000" spc="-10" dirty="0">
                <a:latin typeface="Arial"/>
                <a:cs typeface="Arial"/>
              </a:rPr>
              <a:t>lo </a:t>
            </a:r>
            <a:r>
              <a:rPr sz="1000" spc="-50" dirty="0">
                <a:latin typeface="Arial"/>
                <a:cs typeface="Arial"/>
              </a:rPr>
              <a:t>que </a:t>
            </a:r>
            <a:r>
              <a:rPr sz="1000" spc="-75" dirty="0">
                <a:latin typeface="Arial"/>
                <a:cs typeface="Arial"/>
              </a:rPr>
              <a:t>asegura  </a:t>
            </a:r>
            <a:r>
              <a:rPr sz="1000" spc="-30" dirty="0">
                <a:latin typeface="Arial"/>
                <a:cs typeface="Arial"/>
              </a:rPr>
              <a:t>también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20" dirty="0">
                <a:latin typeface="Arial"/>
                <a:cs typeface="Arial"/>
              </a:rPr>
              <a:t>distribución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35" dirty="0">
                <a:latin typeface="Arial"/>
                <a:cs typeface="Arial"/>
              </a:rPr>
              <a:t>los </a:t>
            </a:r>
            <a:r>
              <a:rPr sz="1000" spc="-20" dirty="0">
                <a:latin typeface="Arial"/>
                <a:cs typeface="Arial"/>
              </a:rPr>
              <a:t>injertos  </a:t>
            </a:r>
            <a:r>
              <a:rPr sz="1000" spc="-30" dirty="0">
                <a:latin typeface="Arial"/>
                <a:cs typeface="Arial"/>
              </a:rPr>
              <a:t>certificados.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6061" y="566895"/>
            <a:ext cx="248920" cy="9169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indent="161290">
              <a:lnSpc>
                <a:spcPts val="885"/>
              </a:lnSpc>
            </a:pP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Seleccione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masa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l </a:t>
            </a:r>
            <a:r>
              <a:rPr sz="8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8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clonal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1299" y="10093760"/>
            <a:ext cx="6757670" cy="264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28080">
              <a:lnSpc>
                <a:spcPct val="100000"/>
              </a:lnSpc>
            </a:pPr>
            <a:r>
              <a:rPr sz="700" spc="-10" dirty="0">
                <a:latin typeface="Arial"/>
                <a:cs typeface="Arial"/>
              </a:rPr>
              <a:t>Injerto</a:t>
            </a:r>
            <a:r>
              <a:rPr sz="700" spc="-105" dirty="0">
                <a:latin typeface="Arial"/>
                <a:cs typeface="Arial"/>
              </a:rPr>
              <a:t> </a:t>
            </a:r>
            <a:r>
              <a:rPr sz="700" spc="-60" dirty="0">
                <a:latin typeface="Arial"/>
                <a:cs typeface="Arial"/>
              </a:rPr>
              <a:t>Omega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Planta</a:t>
            </a:r>
            <a:r>
              <a:rPr sz="7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joven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73001" y="7595996"/>
            <a:ext cx="1683003" cy="24480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0707" y="579602"/>
            <a:ext cx="0" cy="2077720"/>
          </a:xfrm>
          <a:custGeom>
            <a:avLst/>
            <a:gdLst/>
            <a:ahLst/>
            <a:cxnLst/>
            <a:rect l="l" t="t" r="r" b="b"/>
            <a:pathLst>
              <a:path h="2077720">
                <a:moveTo>
                  <a:pt x="0" y="0"/>
                </a:moveTo>
                <a:lnTo>
                  <a:pt x="0" y="2077199"/>
                </a:lnTo>
              </a:path>
            </a:pathLst>
          </a:custGeom>
          <a:ln w="6350">
            <a:solidFill>
              <a:srgbClr val="9C9D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995" y="1840507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8021" y="1863383"/>
            <a:ext cx="18796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12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551993" cy="3560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560309" cy="10548620"/>
          </a:xfrm>
          <a:custGeom>
            <a:avLst/>
            <a:gdLst/>
            <a:ahLst/>
            <a:cxnLst/>
            <a:rect l="l" t="t" r="r" b="b"/>
            <a:pathLst>
              <a:path w="7560309" h="10548620">
                <a:moveTo>
                  <a:pt x="0" y="3672002"/>
                </a:moveTo>
                <a:lnTo>
                  <a:pt x="0" y="10547998"/>
                </a:lnTo>
                <a:lnTo>
                  <a:pt x="7560005" y="10547876"/>
                </a:lnTo>
                <a:lnTo>
                  <a:pt x="0" y="3672002"/>
                </a:lnTo>
                <a:close/>
              </a:path>
              <a:path w="7560309" h="10548620">
                <a:moveTo>
                  <a:pt x="7560005" y="0"/>
                </a:moveTo>
                <a:lnTo>
                  <a:pt x="0" y="0"/>
                </a:lnTo>
                <a:lnTo>
                  <a:pt x="0" y="3672002"/>
                </a:lnTo>
                <a:lnTo>
                  <a:pt x="7560005" y="3672125"/>
                </a:lnTo>
                <a:lnTo>
                  <a:pt x="7560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38530"/>
            <a:ext cx="1589405" cy="2816860"/>
          </a:xfrm>
          <a:custGeom>
            <a:avLst/>
            <a:gdLst/>
            <a:ahLst/>
            <a:cxnLst/>
            <a:rect l="l" t="t" r="r" b="b"/>
            <a:pathLst>
              <a:path w="1589405" h="2816860">
                <a:moveTo>
                  <a:pt x="1588846" y="0"/>
                </a:moveTo>
                <a:lnTo>
                  <a:pt x="1588846" y="2816351"/>
                </a:lnTo>
                <a:lnTo>
                  <a:pt x="0" y="2816351"/>
                </a:lnTo>
                <a:lnTo>
                  <a:pt x="0" y="0"/>
                </a:lnTo>
                <a:lnTo>
                  <a:pt x="158884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1520" y="701954"/>
            <a:ext cx="6967855" cy="2816860"/>
          </a:xfrm>
          <a:custGeom>
            <a:avLst/>
            <a:gdLst/>
            <a:ahLst/>
            <a:cxnLst/>
            <a:rect l="l" t="t" r="r" b="b"/>
            <a:pathLst>
              <a:path w="6967855" h="2816860">
                <a:moveTo>
                  <a:pt x="0" y="0"/>
                </a:moveTo>
                <a:lnTo>
                  <a:pt x="6967728" y="0"/>
                </a:lnTo>
                <a:lnTo>
                  <a:pt x="6967728" y="2816352"/>
                </a:lnTo>
                <a:lnTo>
                  <a:pt x="0" y="28163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1095" dirty="0"/>
              <a:t>Plantación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91299" y="4233203"/>
            <a:ext cx="1863725" cy="586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1590">
              <a:lnSpc>
                <a:spcPct val="100000"/>
              </a:lnSpc>
            </a:pP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Arrancado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y 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replantación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(o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nueva  plantación)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deben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ir 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precedidos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una  declaración.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Tras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un 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tiempo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reposo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y 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preparación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del 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terreno,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plantación 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debe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tener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lugar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antes 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finales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</a:t>
            </a:r>
            <a:r>
              <a:rPr sz="1600" spc="-6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mayo</a:t>
            </a:r>
            <a:endParaRPr sz="1600">
              <a:latin typeface="Calibri"/>
              <a:cs typeface="Calibri"/>
            </a:endParaRPr>
          </a:p>
          <a:p>
            <a:pPr marL="12700" marR="45720">
              <a:lnSpc>
                <a:spcPct val="100000"/>
              </a:lnSpc>
            </a:pP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(o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finales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julio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para 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las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plantas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que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están 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en tiestos). </a:t>
            </a: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Las 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plantas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no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podrán 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producir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uva 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denominación 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Champagne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hasta 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después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que </a:t>
            </a: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se 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produzca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tercera 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aparición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hojas,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es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decir,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una </a:t>
            </a: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vez 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transcurridos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dos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años 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desde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que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fueron 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plantadas.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79300" y="4231644"/>
            <a:ext cx="3986529" cy="1659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-100" dirty="0">
                <a:latin typeface="Arial"/>
                <a:cs typeface="Arial"/>
              </a:rPr>
              <a:t>La </a:t>
            </a:r>
            <a:r>
              <a:rPr sz="1000" spc="-45" dirty="0">
                <a:latin typeface="Arial"/>
                <a:cs typeface="Arial"/>
              </a:rPr>
              <a:t>reglamentación establece </a:t>
            </a:r>
            <a:r>
              <a:rPr sz="1000" spc="-35" dirty="0">
                <a:latin typeface="Arial"/>
                <a:cs typeface="Arial"/>
              </a:rPr>
              <a:t>los </a:t>
            </a:r>
            <a:r>
              <a:rPr sz="1000" spc="-20" dirty="0">
                <a:latin typeface="Arial"/>
                <a:cs typeface="Arial"/>
              </a:rPr>
              <a:t>límites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espacio </a:t>
            </a:r>
            <a:r>
              <a:rPr sz="1000" spc="-35" dirty="0">
                <a:latin typeface="Arial"/>
                <a:cs typeface="Arial"/>
              </a:rPr>
              <a:t>entre </a:t>
            </a:r>
            <a:r>
              <a:rPr sz="1000" spc="-50" dirty="0">
                <a:latin typeface="Arial"/>
                <a:cs typeface="Arial"/>
              </a:rPr>
              <a:t>las </a:t>
            </a:r>
            <a:r>
              <a:rPr sz="1000" spc="-40" dirty="0">
                <a:latin typeface="Arial"/>
                <a:cs typeface="Arial"/>
              </a:rPr>
              <a:t>hileras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50" dirty="0">
                <a:latin typeface="Arial"/>
                <a:cs typeface="Arial"/>
              </a:rPr>
              <a:t>1,50 </a:t>
            </a:r>
            <a:r>
              <a:rPr sz="1000" spc="-35" dirty="0">
                <a:latin typeface="Arial"/>
                <a:cs typeface="Arial"/>
              </a:rPr>
              <a:t>m.  </a:t>
            </a:r>
            <a:r>
              <a:rPr sz="1000" dirty="0">
                <a:latin typeface="Calibri"/>
                <a:cs typeface="Calibri"/>
              </a:rPr>
              <a:t>como </a:t>
            </a:r>
            <a:r>
              <a:rPr sz="1000" spc="-10" dirty="0">
                <a:latin typeface="Calibri"/>
                <a:cs typeface="Calibri"/>
              </a:rPr>
              <a:t>máximo,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dirty="0">
                <a:latin typeface="Calibri"/>
                <a:cs typeface="Calibri"/>
              </a:rPr>
              <a:t>distancia </a:t>
            </a:r>
            <a:r>
              <a:rPr sz="1000" spc="-20" dirty="0">
                <a:latin typeface="Calibri"/>
                <a:cs typeface="Calibri"/>
              </a:rPr>
              <a:t>entre </a:t>
            </a:r>
            <a:r>
              <a:rPr sz="1000" spc="10" dirty="0">
                <a:latin typeface="Calibri"/>
                <a:cs typeface="Calibri"/>
              </a:rPr>
              <a:t>los </a:t>
            </a:r>
            <a:r>
              <a:rPr sz="1000" spc="-5" dirty="0">
                <a:latin typeface="Calibri"/>
                <a:cs typeface="Calibri"/>
              </a:rPr>
              <a:t>troncos </a:t>
            </a:r>
            <a:r>
              <a:rPr sz="1000" spc="-10" dirty="0">
                <a:latin typeface="Calibri"/>
                <a:cs typeface="Calibri"/>
              </a:rPr>
              <a:t>en </a:t>
            </a:r>
            <a:r>
              <a:rPr sz="1000" spc="-5" dirty="0">
                <a:latin typeface="Calibri"/>
                <a:cs typeface="Calibri"/>
              </a:rPr>
              <a:t>cada </a:t>
            </a:r>
            <a:r>
              <a:rPr sz="1000" spc="-10" dirty="0">
                <a:latin typeface="Calibri"/>
                <a:cs typeface="Calibri"/>
              </a:rPr>
              <a:t>hilera </a:t>
            </a:r>
            <a:r>
              <a:rPr sz="1000" spc="-20" dirty="0">
                <a:latin typeface="Calibri"/>
                <a:cs typeface="Calibri"/>
              </a:rPr>
              <a:t>entre </a:t>
            </a:r>
            <a:r>
              <a:rPr sz="1000" spc="-5" dirty="0">
                <a:latin typeface="Calibri"/>
                <a:cs typeface="Calibri"/>
              </a:rPr>
              <a:t>0,90 m </a:t>
            </a:r>
            <a:r>
              <a:rPr sz="1000" spc="-20" dirty="0">
                <a:latin typeface="Calibri"/>
                <a:cs typeface="Calibri"/>
              </a:rPr>
              <a:t>y  </a:t>
            </a:r>
            <a:r>
              <a:rPr sz="1000" spc="-50" dirty="0">
                <a:latin typeface="Arial"/>
                <a:cs typeface="Arial"/>
              </a:rPr>
              <a:t>1,50 </a:t>
            </a:r>
            <a:r>
              <a:rPr sz="1000" spc="-35" dirty="0">
                <a:latin typeface="Arial"/>
                <a:cs typeface="Arial"/>
              </a:rPr>
              <a:t>m, </a:t>
            </a:r>
            <a:r>
              <a:rPr sz="1000" spc="-40" dirty="0">
                <a:latin typeface="Arial"/>
                <a:cs typeface="Arial"/>
              </a:rPr>
              <a:t>debiendo </a:t>
            </a:r>
            <a:r>
              <a:rPr sz="1000" spc="-60" dirty="0">
                <a:latin typeface="Arial"/>
                <a:cs typeface="Arial"/>
              </a:rPr>
              <a:t>ser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65" dirty="0">
                <a:latin typeface="Arial"/>
                <a:cs typeface="Arial"/>
              </a:rPr>
              <a:t>suma </a:t>
            </a:r>
            <a:r>
              <a:rPr sz="1000" spc="-30" dirty="0">
                <a:latin typeface="Arial"/>
                <a:cs typeface="Arial"/>
              </a:rPr>
              <a:t>del </a:t>
            </a:r>
            <a:r>
              <a:rPr sz="1000" spc="-50" dirty="0">
                <a:latin typeface="Arial"/>
                <a:cs typeface="Arial"/>
              </a:rPr>
              <a:t>espacio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35" dirty="0">
                <a:latin typeface="Arial"/>
                <a:cs typeface="Arial"/>
              </a:rPr>
              <a:t>distancia </a:t>
            </a:r>
            <a:r>
              <a:rPr sz="1000" spc="-25" dirty="0">
                <a:latin typeface="Arial"/>
                <a:cs typeface="Arial"/>
              </a:rPr>
              <a:t>inferior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50" dirty="0">
                <a:latin typeface="Arial"/>
                <a:cs typeface="Arial"/>
              </a:rPr>
              <a:t>2,50 </a:t>
            </a:r>
            <a:r>
              <a:rPr sz="1000" spc="-35" dirty="0">
                <a:latin typeface="Arial"/>
                <a:cs typeface="Arial"/>
              </a:rPr>
              <a:t>m.  </a:t>
            </a:r>
            <a:r>
              <a:rPr sz="1000" spc="1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esta </a:t>
            </a:r>
            <a:r>
              <a:rPr sz="1000" spc="-20" dirty="0">
                <a:latin typeface="Calibri"/>
                <a:cs typeface="Calibri"/>
              </a:rPr>
              <a:t>forma, </a:t>
            </a:r>
            <a:r>
              <a:rPr sz="1000" spc="-5" dirty="0">
                <a:latin typeface="Calibri"/>
                <a:cs typeface="Calibri"/>
              </a:rPr>
              <a:t>la densidad media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plantación </a:t>
            </a:r>
            <a:r>
              <a:rPr sz="1000" spc="10" dirty="0">
                <a:latin typeface="Calibri"/>
                <a:cs typeface="Calibri"/>
              </a:rPr>
              <a:t>es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20" dirty="0">
                <a:latin typeface="Calibri"/>
                <a:cs typeface="Calibri"/>
              </a:rPr>
              <a:t>alrededor </a:t>
            </a:r>
            <a:r>
              <a:rPr sz="1000" spc="-10" dirty="0">
                <a:latin typeface="Calibri"/>
                <a:cs typeface="Calibri"/>
              </a:rPr>
              <a:t>de 8 000 </a:t>
            </a:r>
            <a:r>
              <a:rPr sz="1000" spc="5" dirty="0">
                <a:latin typeface="Calibri"/>
                <a:cs typeface="Calibri"/>
              </a:rPr>
              <a:t>pies  </a:t>
            </a:r>
            <a:r>
              <a:rPr sz="1000" spc="-40" dirty="0">
                <a:latin typeface="Arial"/>
                <a:cs typeface="Arial"/>
              </a:rPr>
              <a:t>por </a:t>
            </a:r>
            <a:r>
              <a:rPr sz="1000" spc="-70" dirty="0">
                <a:latin typeface="Arial"/>
                <a:cs typeface="Arial"/>
              </a:rPr>
              <a:t>cada </a:t>
            </a:r>
            <a:r>
              <a:rPr sz="1000" spc="-50" dirty="0">
                <a:latin typeface="Arial"/>
                <a:cs typeface="Arial"/>
              </a:rPr>
              <a:t>hectárea. </a:t>
            </a:r>
            <a:r>
              <a:rPr sz="1000" spc="-70" dirty="0">
                <a:latin typeface="Arial"/>
                <a:cs typeface="Arial"/>
              </a:rPr>
              <a:t>El </a:t>
            </a:r>
            <a:r>
              <a:rPr sz="1000" spc="-20" dirty="0">
                <a:latin typeface="Arial"/>
                <a:cs typeface="Arial"/>
              </a:rPr>
              <a:t>objetivo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60" dirty="0">
                <a:latin typeface="Arial"/>
                <a:cs typeface="Arial"/>
              </a:rPr>
              <a:t>una </a:t>
            </a:r>
            <a:r>
              <a:rPr sz="1000" spc="-50" dirty="0">
                <a:latin typeface="Arial"/>
                <a:cs typeface="Arial"/>
              </a:rPr>
              <a:t>densidad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esta </a:t>
            </a:r>
            <a:r>
              <a:rPr sz="1000" spc="-55" dirty="0">
                <a:latin typeface="Arial"/>
                <a:cs typeface="Arial"/>
              </a:rPr>
              <a:t>clase </a:t>
            </a:r>
            <a:r>
              <a:rPr sz="1000" spc="-60" dirty="0">
                <a:latin typeface="Arial"/>
                <a:cs typeface="Arial"/>
              </a:rPr>
              <a:t>es, </a:t>
            </a:r>
            <a:r>
              <a:rPr sz="1000" spc="-30" dirty="0">
                <a:latin typeface="Arial"/>
                <a:cs typeface="Arial"/>
              </a:rPr>
              <a:t>sin </a:t>
            </a:r>
            <a:r>
              <a:rPr sz="1000" spc="-50" dirty="0">
                <a:latin typeface="Arial"/>
                <a:cs typeface="Arial"/>
              </a:rPr>
              <a:t>duda,  </a:t>
            </a:r>
            <a:r>
              <a:rPr sz="1000" spc="-20" dirty="0">
                <a:latin typeface="Arial"/>
                <a:cs typeface="Arial"/>
              </a:rPr>
              <a:t>cualitativo. </a:t>
            </a:r>
            <a:r>
              <a:rPr sz="1000" spc="-55" dirty="0">
                <a:latin typeface="Arial"/>
                <a:cs typeface="Arial"/>
              </a:rPr>
              <a:t>Contra </a:t>
            </a:r>
            <a:r>
              <a:rPr sz="1000" spc="-70" dirty="0">
                <a:latin typeface="Arial"/>
                <a:cs typeface="Arial"/>
              </a:rPr>
              <a:t>más </a:t>
            </a:r>
            <a:r>
              <a:rPr sz="1000" spc="-50" dirty="0">
                <a:latin typeface="Arial"/>
                <a:cs typeface="Arial"/>
              </a:rPr>
              <a:t>numerosos </a:t>
            </a:r>
            <a:r>
              <a:rPr sz="1000" spc="-70" dirty="0">
                <a:latin typeface="Arial"/>
                <a:cs typeface="Arial"/>
              </a:rPr>
              <a:t>sean </a:t>
            </a:r>
            <a:r>
              <a:rPr sz="1000" spc="-35" dirty="0">
                <a:latin typeface="Arial"/>
                <a:cs typeface="Arial"/>
              </a:rPr>
              <a:t>los </a:t>
            </a:r>
            <a:r>
              <a:rPr sz="1000" spc="-40" dirty="0">
                <a:latin typeface="Arial"/>
                <a:cs typeface="Arial"/>
              </a:rPr>
              <a:t>pies, </a:t>
            </a:r>
            <a:r>
              <a:rPr sz="1000" spc="-70" dirty="0">
                <a:latin typeface="Arial"/>
                <a:cs typeface="Arial"/>
              </a:rPr>
              <a:t>más </a:t>
            </a:r>
            <a:r>
              <a:rPr sz="1000" spc="-45" dirty="0">
                <a:latin typeface="Arial"/>
                <a:cs typeface="Arial"/>
              </a:rPr>
              <a:t>tenderán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25" dirty="0">
                <a:latin typeface="Arial"/>
                <a:cs typeface="Arial"/>
              </a:rPr>
              <a:t>competir  </a:t>
            </a:r>
            <a:r>
              <a:rPr sz="1000" spc="-25" dirty="0">
                <a:latin typeface="Calibri"/>
                <a:cs typeface="Calibri"/>
              </a:rPr>
              <a:t>para </a:t>
            </a:r>
            <a:r>
              <a:rPr sz="1000" spc="-5" dirty="0">
                <a:latin typeface="Calibri"/>
                <a:cs typeface="Calibri"/>
              </a:rPr>
              <a:t>alimentarse, </a:t>
            </a:r>
            <a:r>
              <a:rPr sz="1000" spc="-10" dirty="0">
                <a:latin typeface="Calibri"/>
                <a:cs typeface="Calibri"/>
              </a:rPr>
              <a:t>en </a:t>
            </a:r>
            <a:r>
              <a:rPr sz="1000" spc="5" dirty="0">
                <a:latin typeface="Calibri"/>
                <a:cs typeface="Calibri"/>
              </a:rPr>
              <a:t>consecuencia </a:t>
            </a:r>
            <a:r>
              <a:rPr sz="1000" spc="-10" dirty="0">
                <a:latin typeface="Calibri"/>
                <a:cs typeface="Calibri"/>
              </a:rPr>
              <a:t>una </a:t>
            </a:r>
            <a:r>
              <a:rPr sz="1000" spc="-15" dirty="0">
                <a:latin typeface="Calibri"/>
                <a:cs typeface="Calibri"/>
              </a:rPr>
              <a:t>carga </a:t>
            </a:r>
            <a:r>
              <a:rPr sz="1000" spc="-10" dirty="0">
                <a:latin typeface="Calibri"/>
                <a:cs typeface="Calibri"/>
              </a:rPr>
              <a:t>de uva </a:t>
            </a:r>
            <a:r>
              <a:rPr sz="1000" spc="-25" dirty="0">
                <a:latin typeface="Calibri"/>
                <a:cs typeface="Calibri"/>
              </a:rPr>
              <a:t>por </a:t>
            </a:r>
            <a:r>
              <a:rPr sz="1000" spc="-5" dirty="0">
                <a:latin typeface="Calibri"/>
                <a:cs typeface="Calibri"/>
              </a:rPr>
              <a:t>pie </a:t>
            </a:r>
            <a:r>
              <a:rPr sz="1000" dirty="0">
                <a:latin typeface="Calibri"/>
                <a:cs typeface="Calibri"/>
              </a:rPr>
              <a:t>más débil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10" dirty="0">
                <a:latin typeface="Calibri"/>
                <a:cs typeface="Calibri"/>
              </a:rPr>
              <a:t>de  </a:t>
            </a:r>
            <a:r>
              <a:rPr sz="1000" spc="-35" dirty="0">
                <a:latin typeface="Arial"/>
                <a:cs typeface="Arial"/>
              </a:rPr>
              <a:t>mejor </a:t>
            </a:r>
            <a:r>
              <a:rPr sz="1000" spc="-40" dirty="0">
                <a:latin typeface="Arial"/>
                <a:cs typeface="Arial"/>
              </a:rPr>
              <a:t>calidad. </a:t>
            </a:r>
            <a:r>
              <a:rPr sz="1000" spc="-100" dirty="0">
                <a:latin typeface="Arial"/>
                <a:cs typeface="Arial"/>
              </a:rPr>
              <a:t>La </a:t>
            </a:r>
            <a:r>
              <a:rPr sz="1000" spc="-30" dirty="0">
                <a:latin typeface="Arial"/>
                <a:cs typeface="Arial"/>
              </a:rPr>
              <a:t>fuerte </a:t>
            </a:r>
            <a:r>
              <a:rPr sz="1000" spc="-50" dirty="0">
                <a:latin typeface="Arial"/>
                <a:cs typeface="Arial"/>
              </a:rPr>
              <a:t>densidad </a:t>
            </a:r>
            <a:r>
              <a:rPr sz="1000" spc="-25" dirty="0">
                <a:latin typeface="Arial"/>
                <a:cs typeface="Arial"/>
              </a:rPr>
              <a:t>permite </a:t>
            </a:r>
            <a:r>
              <a:rPr sz="1000" spc="-40" dirty="0">
                <a:latin typeface="Arial"/>
                <a:cs typeface="Arial"/>
              </a:rPr>
              <a:t>asimismo </a:t>
            </a:r>
            <a:r>
              <a:rPr sz="1000" spc="-25" dirty="0">
                <a:latin typeface="Arial"/>
                <a:cs typeface="Arial"/>
              </a:rPr>
              <a:t>optimizar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35" dirty="0">
                <a:latin typeface="Arial"/>
                <a:cs typeface="Arial"/>
              </a:rPr>
              <a:t>superficie  </a:t>
            </a:r>
            <a:r>
              <a:rPr sz="1000" spc="-40" dirty="0">
                <a:latin typeface="Arial"/>
                <a:cs typeface="Arial"/>
              </a:rPr>
              <a:t>foliácea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50" dirty="0">
                <a:latin typeface="Arial"/>
                <a:cs typeface="Arial"/>
              </a:rPr>
              <a:t>favorecer </a:t>
            </a:r>
            <a:r>
              <a:rPr sz="1000" spc="-40" dirty="0">
                <a:latin typeface="Arial"/>
                <a:cs typeface="Arial"/>
              </a:rPr>
              <a:t>la</a:t>
            </a:r>
            <a:r>
              <a:rPr sz="1000" spc="85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fotosíntesis.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79300" y="6060444"/>
            <a:ext cx="3985895" cy="927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5" dirty="0">
                <a:latin typeface="Calibri"/>
                <a:cs typeface="Calibri"/>
              </a:rPr>
              <a:t>La </a:t>
            </a:r>
            <a:r>
              <a:rPr sz="1000" dirty="0">
                <a:latin typeface="Calibri"/>
                <a:cs typeface="Calibri"/>
              </a:rPr>
              <a:t>Unión </a:t>
            </a:r>
            <a:r>
              <a:rPr sz="1000" spc="-15" dirty="0">
                <a:latin typeface="Calibri"/>
                <a:cs typeface="Calibri"/>
              </a:rPr>
              <a:t>Europea </a:t>
            </a:r>
            <a:r>
              <a:rPr sz="1000" spc="-10" dirty="0">
                <a:latin typeface="Calibri"/>
                <a:cs typeface="Calibri"/>
              </a:rPr>
              <a:t>enmarca de </a:t>
            </a:r>
            <a:r>
              <a:rPr sz="1000" spc="-25" dirty="0">
                <a:latin typeface="Calibri"/>
                <a:cs typeface="Calibri"/>
              </a:rPr>
              <a:t>forma </a:t>
            </a:r>
            <a:r>
              <a:rPr sz="1000" spc="-5" dirty="0">
                <a:latin typeface="Calibri"/>
                <a:cs typeface="Calibri"/>
              </a:rPr>
              <a:t>estricta </a:t>
            </a:r>
            <a:r>
              <a:rPr sz="1000" spc="10" dirty="0">
                <a:latin typeface="Calibri"/>
                <a:cs typeface="Calibri"/>
              </a:rPr>
              <a:t>las </a:t>
            </a:r>
            <a:r>
              <a:rPr sz="1000" spc="-5" dirty="0">
                <a:latin typeface="Calibri"/>
                <a:cs typeface="Calibri"/>
              </a:rPr>
              <a:t>nuevas </a:t>
            </a:r>
            <a:r>
              <a:rPr sz="1000" dirty="0">
                <a:latin typeface="Calibri"/>
                <a:cs typeface="Calibri"/>
              </a:rPr>
              <a:t>plantaciones 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viñas, </a:t>
            </a:r>
            <a:r>
              <a:rPr sz="1000" spc="-40" dirty="0">
                <a:latin typeface="Arial"/>
                <a:cs typeface="Arial"/>
              </a:rPr>
              <a:t>sometiéndolas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40" dirty="0">
                <a:latin typeface="Arial"/>
                <a:cs typeface="Arial"/>
              </a:rPr>
              <a:t>quotas </a:t>
            </a:r>
            <a:r>
              <a:rPr sz="1000" spc="-55" dirty="0">
                <a:latin typeface="Arial"/>
                <a:cs typeface="Arial"/>
              </a:rPr>
              <a:t>anuales </a:t>
            </a:r>
            <a:r>
              <a:rPr sz="1000" spc="-65" dirty="0">
                <a:latin typeface="Arial"/>
                <a:cs typeface="Arial"/>
              </a:rPr>
              <a:t>para </a:t>
            </a:r>
            <a:r>
              <a:rPr sz="1000" spc="-70" dirty="0">
                <a:latin typeface="Arial"/>
                <a:cs typeface="Arial"/>
              </a:rPr>
              <a:t>cada </a:t>
            </a:r>
            <a:r>
              <a:rPr sz="1000" spc="-60" dirty="0">
                <a:latin typeface="Arial"/>
                <a:cs typeface="Arial"/>
              </a:rPr>
              <a:t>país </a:t>
            </a:r>
            <a:r>
              <a:rPr sz="1000" spc="-35" dirty="0">
                <a:latin typeface="Arial"/>
                <a:cs typeface="Arial"/>
              </a:rPr>
              <a:t>miembro. </a:t>
            </a:r>
            <a:r>
              <a:rPr sz="1000" spc="-75" dirty="0">
                <a:latin typeface="Arial"/>
                <a:cs typeface="Arial"/>
              </a:rPr>
              <a:t>Los  </a:t>
            </a:r>
            <a:r>
              <a:rPr sz="1000" spc="-5" dirty="0">
                <a:latin typeface="Calibri"/>
                <a:cs typeface="Calibri"/>
              </a:rPr>
              <a:t>derechos </a:t>
            </a:r>
            <a:r>
              <a:rPr sz="1000" spc="5" dirty="0">
                <a:latin typeface="Calibri"/>
                <a:cs typeface="Calibri"/>
              </a:rPr>
              <a:t>son </a:t>
            </a:r>
            <a:r>
              <a:rPr sz="1000" spc="-10" dirty="0">
                <a:latin typeface="Calibri"/>
                <a:cs typeface="Calibri"/>
              </a:rPr>
              <a:t>repartidos, posteriormente, </a:t>
            </a:r>
            <a:r>
              <a:rPr sz="1000" spc="-20" dirty="0">
                <a:latin typeface="Calibri"/>
                <a:cs typeface="Calibri"/>
              </a:rPr>
              <a:t>entre </a:t>
            </a:r>
            <a:r>
              <a:rPr sz="1000" spc="-10" dirty="0">
                <a:latin typeface="Calibri"/>
                <a:cs typeface="Calibri"/>
              </a:rPr>
              <a:t>regiones </a:t>
            </a:r>
            <a:r>
              <a:rPr sz="1000" spc="5" dirty="0">
                <a:latin typeface="Calibri"/>
                <a:cs typeface="Calibri"/>
              </a:rPr>
              <a:t>vitícolas, </a:t>
            </a:r>
            <a:r>
              <a:rPr sz="1000" spc="-25" dirty="0">
                <a:latin typeface="Calibri"/>
                <a:cs typeface="Calibri"/>
              </a:rPr>
              <a:t>por </a:t>
            </a:r>
            <a:r>
              <a:rPr sz="1000" spc="-20" dirty="0">
                <a:latin typeface="Calibri"/>
                <a:cs typeface="Calibri"/>
              </a:rPr>
              <a:t>parte  </a:t>
            </a:r>
            <a:r>
              <a:rPr sz="1000" spc="-30" dirty="0">
                <a:latin typeface="Arial"/>
                <a:cs typeface="Arial"/>
              </a:rPr>
              <a:t>del </a:t>
            </a:r>
            <a:r>
              <a:rPr sz="1000" spc="-20" dirty="0">
                <a:latin typeface="Arial"/>
                <a:cs typeface="Arial"/>
              </a:rPr>
              <a:t>Ministerio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Agricultura. </a:t>
            </a:r>
            <a:r>
              <a:rPr sz="1000" spc="-100" dirty="0">
                <a:latin typeface="Arial"/>
                <a:cs typeface="Arial"/>
              </a:rPr>
              <a:t>La </a:t>
            </a:r>
            <a:r>
              <a:rPr sz="1000" spc="-50" dirty="0">
                <a:latin typeface="Arial"/>
                <a:cs typeface="Arial"/>
              </a:rPr>
              <a:t>asignación anual </a:t>
            </a:r>
            <a:r>
              <a:rPr sz="1000" spc="-65" dirty="0">
                <a:latin typeface="Arial"/>
                <a:cs typeface="Arial"/>
              </a:rPr>
              <a:t>para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75" dirty="0">
                <a:latin typeface="Arial"/>
                <a:cs typeface="Arial"/>
              </a:rPr>
              <a:t>Champagne </a:t>
            </a:r>
            <a:r>
              <a:rPr sz="1000" spc="-40" dirty="0">
                <a:latin typeface="Arial"/>
                <a:cs typeface="Arial"/>
              </a:rPr>
              <a:t>no  </a:t>
            </a:r>
            <a:r>
              <a:rPr sz="1000" spc="-60" dirty="0">
                <a:latin typeface="Arial"/>
                <a:cs typeface="Arial"/>
              </a:rPr>
              <a:t>supera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125" dirty="0">
                <a:latin typeface="Arial"/>
                <a:cs typeface="Arial"/>
              </a:rPr>
              <a:t>1% 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35" dirty="0">
                <a:latin typeface="Arial"/>
                <a:cs typeface="Arial"/>
              </a:rPr>
              <a:t>superficie</a:t>
            </a:r>
            <a:r>
              <a:rPr sz="1000" spc="6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total.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90935" y="10093735"/>
            <a:ext cx="127444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latin typeface="Calibri"/>
                <a:cs typeface="Calibri"/>
              </a:rPr>
              <a:t>Plantación </a:t>
            </a:r>
            <a:r>
              <a:rPr sz="700" spc="-15" dirty="0">
                <a:latin typeface="Calibri"/>
                <a:cs typeface="Calibri"/>
              </a:rPr>
              <a:t>: </a:t>
            </a:r>
            <a:r>
              <a:rPr sz="700" dirty="0">
                <a:latin typeface="Calibri"/>
                <a:cs typeface="Calibri"/>
              </a:rPr>
              <a:t>colocación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1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estacas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92006" y="7816291"/>
            <a:ext cx="3959986" cy="22277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256561" y="566895"/>
            <a:ext cx="127000" cy="7061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85"/>
              </a:lnSpc>
            </a:pP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Plantación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396707" y="579602"/>
            <a:ext cx="0" cy="1620520"/>
          </a:xfrm>
          <a:custGeom>
            <a:avLst/>
            <a:gdLst/>
            <a:ahLst/>
            <a:cxnLst/>
            <a:rect l="l" t="t" r="r" b="b"/>
            <a:pathLst>
              <a:path h="1620520">
                <a:moveTo>
                  <a:pt x="0" y="0"/>
                </a:moveTo>
                <a:lnTo>
                  <a:pt x="0" y="161999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07995" y="1840507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304021" y="1863383"/>
            <a:ext cx="18796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13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559992" cy="3560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78536" y="3353714"/>
            <a:ext cx="1082040" cy="329565"/>
          </a:xfrm>
          <a:custGeom>
            <a:avLst/>
            <a:gdLst/>
            <a:ahLst/>
            <a:cxnLst/>
            <a:rect l="l" t="t" r="r" b="b"/>
            <a:pathLst>
              <a:path w="1082040" h="329564">
                <a:moveTo>
                  <a:pt x="1081468" y="329183"/>
                </a:moveTo>
                <a:lnTo>
                  <a:pt x="0" y="329183"/>
                </a:lnTo>
                <a:lnTo>
                  <a:pt x="0" y="0"/>
                </a:lnTo>
                <a:lnTo>
                  <a:pt x="1081468" y="0"/>
                </a:lnTo>
                <a:lnTo>
                  <a:pt x="1081468" y="3291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472261" y="3325784"/>
            <a:ext cx="5905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Viña</a:t>
            </a:r>
            <a:r>
              <a:rPr sz="7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5" dirty="0">
                <a:solidFill>
                  <a:srgbClr val="FFFFFF"/>
                </a:solidFill>
                <a:latin typeface="Calibri"/>
                <a:cs typeface="Calibri"/>
              </a:rPr>
              <a:t>sembrada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84053" y="3672009"/>
            <a:ext cx="5076190" cy="6876415"/>
          </a:xfrm>
          <a:custGeom>
            <a:avLst/>
            <a:gdLst/>
            <a:ahLst/>
            <a:cxnLst/>
            <a:rect l="l" t="t" r="r" b="b"/>
            <a:pathLst>
              <a:path w="5076190" h="6876415">
                <a:moveTo>
                  <a:pt x="5075951" y="0"/>
                </a:moveTo>
                <a:lnTo>
                  <a:pt x="539945" y="0"/>
                </a:lnTo>
                <a:lnTo>
                  <a:pt x="399886" y="466"/>
                </a:lnTo>
                <a:lnTo>
                  <a:pt x="340002" y="1574"/>
                </a:lnTo>
                <a:lnTo>
                  <a:pt x="286416" y="3731"/>
                </a:lnTo>
                <a:lnTo>
                  <a:pt x="238777" y="7288"/>
                </a:lnTo>
                <a:lnTo>
                  <a:pt x="196736" y="12594"/>
                </a:lnTo>
                <a:lnTo>
                  <a:pt x="128047" y="29854"/>
                </a:lnTo>
                <a:lnTo>
                  <a:pt x="77551" y="58309"/>
                </a:lnTo>
                <a:lnTo>
                  <a:pt x="42449" y="100758"/>
                </a:lnTo>
                <a:lnTo>
                  <a:pt x="19941" y="160001"/>
                </a:lnTo>
                <a:lnTo>
                  <a:pt x="7230" y="238835"/>
                </a:lnTo>
                <a:lnTo>
                  <a:pt x="3673" y="286474"/>
                </a:lnTo>
                <a:lnTo>
                  <a:pt x="1516" y="340060"/>
                </a:lnTo>
                <a:lnTo>
                  <a:pt x="408" y="399944"/>
                </a:lnTo>
                <a:lnTo>
                  <a:pt x="0" y="466475"/>
                </a:lnTo>
                <a:lnTo>
                  <a:pt x="0" y="6409531"/>
                </a:lnTo>
                <a:lnTo>
                  <a:pt x="408" y="6476060"/>
                </a:lnTo>
                <a:lnTo>
                  <a:pt x="1516" y="6535943"/>
                </a:lnTo>
                <a:lnTo>
                  <a:pt x="3673" y="6589528"/>
                </a:lnTo>
                <a:lnTo>
                  <a:pt x="7230" y="6637165"/>
                </a:lnTo>
                <a:lnTo>
                  <a:pt x="12536" y="6679206"/>
                </a:lnTo>
                <a:lnTo>
                  <a:pt x="29796" y="6747893"/>
                </a:lnTo>
                <a:lnTo>
                  <a:pt x="58251" y="6798387"/>
                </a:lnTo>
                <a:lnTo>
                  <a:pt x="100700" y="6833489"/>
                </a:lnTo>
                <a:lnTo>
                  <a:pt x="159942" y="6855996"/>
                </a:lnTo>
                <a:lnTo>
                  <a:pt x="238777" y="6868707"/>
                </a:lnTo>
                <a:lnTo>
                  <a:pt x="286416" y="6872264"/>
                </a:lnTo>
                <a:lnTo>
                  <a:pt x="340002" y="6874421"/>
                </a:lnTo>
                <a:lnTo>
                  <a:pt x="399886" y="6875529"/>
                </a:lnTo>
                <a:lnTo>
                  <a:pt x="5075951" y="6875995"/>
                </a:lnTo>
                <a:lnTo>
                  <a:pt x="5075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32480" y="760412"/>
            <a:ext cx="4427855" cy="2085339"/>
          </a:xfrm>
          <a:custGeom>
            <a:avLst/>
            <a:gdLst/>
            <a:ahLst/>
            <a:cxnLst/>
            <a:rect l="l" t="t" r="r" b="b"/>
            <a:pathLst>
              <a:path w="4427855" h="2085339">
                <a:moveTo>
                  <a:pt x="0" y="0"/>
                </a:moveTo>
                <a:lnTo>
                  <a:pt x="4427524" y="0"/>
                </a:lnTo>
                <a:lnTo>
                  <a:pt x="4427524" y="2084831"/>
                </a:lnTo>
                <a:lnTo>
                  <a:pt x="0" y="20848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49550">
              <a:lnSpc>
                <a:spcPct val="100000"/>
              </a:lnSpc>
            </a:pPr>
            <a:r>
              <a:rPr spc="1250" dirty="0"/>
              <a:t>V</a:t>
            </a:r>
            <a:r>
              <a:rPr spc="280" dirty="0"/>
              <a:t>i</a:t>
            </a:r>
            <a:r>
              <a:rPr spc="975" dirty="0"/>
              <a:t>t</a:t>
            </a:r>
            <a:r>
              <a:rPr spc="280" dirty="0"/>
              <a:t>i</a:t>
            </a:r>
            <a:r>
              <a:rPr spc="1280" dirty="0"/>
              <a:t>c</a:t>
            </a:r>
            <a:r>
              <a:rPr spc="840" dirty="0"/>
              <a:t>u</a:t>
            </a:r>
            <a:r>
              <a:rPr spc="1770" dirty="0"/>
              <a:t>l</a:t>
            </a:r>
            <a:r>
              <a:rPr spc="975" dirty="0"/>
              <a:t>t</a:t>
            </a:r>
            <a:r>
              <a:rPr spc="840" dirty="0"/>
              <a:t>u</a:t>
            </a:r>
            <a:r>
              <a:rPr spc="1795" dirty="0"/>
              <a:t>r</a:t>
            </a:r>
            <a:r>
              <a:rPr spc="910" dirty="0"/>
              <a:t>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647954" y="1273486"/>
            <a:ext cx="3493135" cy="753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1170" dirty="0">
                <a:solidFill>
                  <a:srgbClr val="FFFFFF"/>
                </a:solidFill>
                <a:latin typeface="Calibri"/>
                <a:cs typeface="Calibri"/>
              </a:rPr>
              <a:t>duradera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1647040"/>
            <a:ext cx="2472055" cy="9045575"/>
          </a:xfrm>
          <a:custGeom>
            <a:avLst/>
            <a:gdLst/>
            <a:ahLst/>
            <a:cxnLst/>
            <a:rect l="l" t="t" r="r" b="b"/>
            <a:pathLst>
              <a:path w="2472055" h="9045575">
                <a:moveTo>
                  <a:pt x="0" y="0"/>
                </a:moveTo>
                <a:lnTo>
                  <a:pt x="0" y="9044962"/>
                </a:lnTo>
                <a:lnTo>
                  <a:pt x="2472004" y="9044962"/>
                </a:lnTo>
                <a:lnTo>
                  <a:pt x="2472004" y="2846178"/>
                </a:lnTo>
                <a:lnTo>
                  <a:pt x="2471417" y="2790394"/>
                </a:lnTo>
                <a:lnTo>
                  <a:pt x="2469668" y="2735142"/>
                </a:lnTo>
                <a:lnTo>
                  <a:pt x="2466777" y="2680424"/>
                </a:lnTo>
                <a:lnTo>
                  <a:pt x="2462761" y="2626238"/>
                </a:lnTo>
                <a:lnTo>
                  <a:pt x="2457639" y="2572586"/>
                </a:lnTo>
                <a:lnTo>
                  <a:pt x="2451430" y="2519467"/>
                </a:lnTo>
                <a:lnTo>
                  <a:pt x="2444152" y="2466881"/>
                </a:lnTo>
                <a:lnTo>
                  <a:pt x="2435823" y="2414830"/>
                </a:lnTo>
                <a:lnTo>
                  <a:pt x="2426463" y="2363313"/>
                </a:lnTo>
                <a:lnTo>
                  <a:pt x="2416089" y="2312331"/>
                </a:lnTo>
                <a:lnTo>
                  <a:pt x="2404721" y="2261883"/>
                </a:lnTo>
                <a:lnTo>
                  <a:pt x="2392376" y="2211970"/>
                </a:lnTo>
                <a:lnTo>
                  <a:pt x="2379074" y="2162592"/>
                </a:lnTo>
                <a:lnTo>
                  <a:pt x="2364832" y="2113749"/>
                </a:lnTo>
                <a:lnTo>
                  <a:pt x="2349670" y="2065442"/>
                </a:lnTo>
                <a:lnTo>
                  <a:pt x="2333605" y="2017671"/>
                </a:lnTo>
                <a:lnTo>
                  <a:pt x="2316657" y="1970436"/>
                </a:lnTo>
                <a:lnTo>
                  <a:pt x="2298844" y="1923737"/>
                </a:lnTo>
                <a:lnTo>
                  <a:pt x="2280184" y="1877574"/>
                </a:lnTo>
                <a:lnTo>
                  <a:pt x="2260696" y="1831948"/>
                </a:lnTo>
                <a:lnTo>
                  <a:pt x="2240399" y="1786860"/>
                </a:lnTo>
                <a:lnTo>
                  <a:pt x="2219310" y="1742308"/>
                </a:lnTo>
                <a:lnTo>
                  <a:pt x="2197449" y="1698294"/>
                </a:lnTo>
                <a:lnTo>
                  <a:pt x="2174835" y="1654817"/>
                </a:lnTo>
                <a:lnTo>
                  <a:pt x="2151484" y="1611878"/>
                </a:lnTo>
                <a:lnTo>
                  <a:pt x="2127417" y="1569477"/>
                </a:lnTo>
                <a:lnTo>
                  <a:pt x="2102652" y="1527614"/>
                </a:lnTo>
                <a:lnTo>
                  <a:pt x="2077206" y="1486290"/>
                </a:lnTo>
                <a:lnTo>
                  <a:pt x="2051100" y="1445505"/>
                </a:lnTo>
                <a:lnTo>
                  <a:pt x="2024350" y="1405259"/>
                </a:lnTo>
                <a:lnTo>
                  <a:pt x="1996976" y="1365552"/>
                </a:lnTo>
                <a:lnTo>
                  <a:pt x="1968997" y="1326384"/>
                </a:lnTo>
                <a:lnTo>
                  <a:pt x="1940430" y="1287756"/>
                </a:lnTo>
                <a:lnTo>
                  <a:pt x="1911295" y="1249668"/>
                </a:lnTo>
                <a:lnTo>
                  <a:pt x="1881609" y="1212120"/>
                </a:lnTo>
                <a:lnTo>
                  <a:pt x="1851392" y="1175112"/>
                </a:lnTo>
                <a:lnTo>
                  <a:pt x="1820662" y="1138645"/>
                </a:lnTo>
                <a:lnTo>
                  <a:pt x="1789437" y="1102719"/>
                </a:lnTo>
                <a:lnTo>
                  <a:pt x="1757736" y="1067334"/>
                </a:lnTo>
                <a:lnTo>
                  <a:pt x="1725577" y="1032490"/>
                </a:lnTo>
                <a:lnTo>
                  <a:pt x="1692980" y="998187"/>
                </a:lnTo>
                <a:lnTo>
                  <a:pt x="1659962" y="964426"/>
                </a:lnTo>
                <a:lnTo>
                  <a:pt x="1626542" y="931208"/>
                </a:lnTo>
                <a:lnTo>
                  <a:pt x="1592738" y="898531"/>
                </a:lnTo>
                <a:lnTo>
                  <a:pt x="1558570" y="866396"/>
                </a:lnTo>
                <a:lnTo>
                  <a:pt x="1524055" y="834805"/>
                </a:lnTo>
                <a:lnTo>
                  <a:pt x="1489213" y="803756"/>
                </a:lnTo>
                <a:lnTo>
                  <a:pt x="1454061" y="773250"/>
                </a:lnTo>
                <a:lnTo>
                  <a:pt x="1418618" y="743288"/>
                </a:lnTo>
                <a:lnTo>
                  <a:pt x="1382903" y="713869"/>
                </a:lnTo>
                <a:lnTo>
                  <a:pt x="1346934" y="684993"/>
                </a:lnTo>
                <a:lnTo>
                  <a:pt x="1310730" y="656662"/>
                </a:lnTo>
                <a:lnTo>
                  <a:pt x="1274310" y="628875"/>
                </a:lnTo>
                <a:lnTo>
                  <a:pt x="1237691" y="601633"/>
                </a:lnTo>
                <a:lnTo>
                  <a:pt x="1200892" y="574935"/>
                </a:lnTo>
                <a:lnTo>
                  <a:pt x="1163933" y="548782"/>
                </a:lnTo>
                <a:lnTo>
                  <a:pt x="1126830" y="523174"/>
                </a:lnTo>
                <a:lnTo>
                  <a:pt x="1089604" y="498111"/>
                </a:lnTo>
                <a:lnTo>
                  <a:pt x="1052272" y="473594"/>
                </a:lnTo>
                <a:lnTo>
                  <a:pt x="1014854" y="449623"/>
                </a:lnTo>
                <a:lnTo>
                  <a:pt x="977366" y="426198"/>
                </a:lnTo>
                <a:lnTo>
                  <a:pt x="939829" y="403319"/>
                </a:lnTo>
                <a:lnTo>
                  <a:pt x="902260" y="380987"/>
                </a:lnTo>
                <a:lnTo>
                  <a:pt x="864678" y="359201"/>
                </a:lnTo>
                <a:lnTo>
                  <a:pt x="827102" y="337963"/>
                </a:lnTo>
                <a:lnTo>
                  <a:pt x="789550" y="317271"/>
                </a:lnTo>
                <a:lnTo>
                  <a:pt x="752041" y="297127"/>
                </a:lnTo>
                <a:lnTo>
                  <a:pt x="714593" y="277531"/>
                </a:lnTo>
                <a:lnTo>
                  <a:pt x="677225" y="258482"/>
                </a:lnTo>
                <a:lnTo>
                  <a:pt x="639954" y="239981"/>
                </a:lnTo>
                <a:lnTo>
                  <a:pt x="602801" y="222029"/>
                </a:lnTo>
                <a:lnTo>
                  <a:pt x="565783" y="204625"/>
                </a:lnTo>
                <a:lnTo>
                  <a:pt x="528919" y="187770"/>
                </a:lnTo>
                <a:lnTo>
                  <a:pt x="492227" y="171464"/>
                </a:lnTo>
                <a:lnTo>
                  <a:pt x="455726" y="155708"/>
                </a:lnTo>
                <a:lnTo>
                  <a:pt x="419434" y="140500"/>
                </a:lnTo>
                <a:lnTo>
                  <a:pt x="383370" y="125843"/>
                </a:lnTo>
                <a:lnTo>
                  <a:pt x="347553" y="111735"/>
                </a:lnTo>
                <a:lnTo>
                  <a:pt x="243869" y="73734"/>
                </a:lnTo>
                <a:lnTo>
                  <a:pt x="176724" y="51522"/>
                </a:lnTo>
                <a:lnTo>
                  <a:pt x="112444" y="31714"/>
                </a:lnTo>
                <a:lnTo>
                  <a:pt x="52905" y="14481"/>
                </a:lnTo>
                <a:lnTo>
                  <a:pt x="0" y="0"/>
                </a:lnTo>
                <a:close/>
              </a:path>
            </a:pathLst>
          </a:custGeom>
          <a:solidFill>
            <a:srgbClr val="9C8E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2123859"/>
            <a:ext cx="2412009" cy="8568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96061" y="563303"/>
            <a:ext cx="248920" cy="7099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7475" indent="-105410">
              <a:lnSpc>
                <a:spcPts val="885"/>
              </a:lnSpc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Viticultura</a:t>
            </a:r>
            <a:endParaRPr sz="800">
              <a:latin typeface="Calibri"/>
              <a:cs typeface="Calibri"/>
            </a:endParaRPr>
          </a:p>
          <a:p>
            <a:pPr marL="117475">
              <a:lnSpc>
                <a:spcPct val="100000"/>
              </a:lnSpc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duradera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1299" y="10237785"/>
            <a:ext cx="76073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Marne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Troissy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83299" y="4035209"/>
            <a:ext cx="3813810" cy="989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análisis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medio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ambiental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del</a:t>
            </a:r>
            <a:r>
              <a:rPr sz="1600" spc="-9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conjunto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línea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producción Champagne,</a:t>
            </a:r>
            <a:r>
              <a:rPr sz="1600" spc="-13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realizado 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a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principios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del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2000,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puso en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evidencia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cuatro 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importantes</a:t>
            </a:r>
            <a:r>
              <a:rPr sz="1600" spc="-10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retos.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83299" y="5328930"/>
            <a:ext cx="3985895" cy="4402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985" algn="just">
              <a:lnSpc>
                <a:spcPct val="120000"/>
              </a:lnSpc>
            </a:pPr>
            <a:r>
              <a:rPr sz="1000" spc="155" dirty="0">
                <a:solidFill>
                  <a:srgbClr val="9C8E69"/>
                </a:solidFill>
                <a:latin typeface="Calibri"/>
                <a:cs typeface="Calibri"/>
              </a:rPr>
              <a:t>Reducción</a:t>
            </a:r>
            <a:r>
              <a:rPr sz="1000" spc="2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140" dirty="0">
                <a:solidFill>
                  <a:srgbClr val="9C8E69"/>
                </a:solidFill>
                <a:latin typeface="Calibri"/>
                <a:cs typeface="Calibri"/>
              </a:rPr>
              <a:t>de</a:t>
            </a:r>
            <a:r>
              <a:rPr sz="1000" spc="2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210" dirty="0">
                <a:solidFill>
                  <a:srgbClr val="9C8E69"/>
                </a:solidFill>
                <a:latin typeface="Calibri"/>
                <a:cs typeface="Calibri"/>
              </a:rPr>
              <a:t>los</a:t>
            </a:r>
            <a:r>
              <a:rPr sz="1000" spc="2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160" dirty="0">
                <a:solidFill>
                  <a:srgbClr val="9C8E69"/>
                </a:solidFill>
                <a:latin typeface="Calibri"/>
                <a:cs typeface="Calibri"/>
              </a:rPr>
              <a:t>productos</a:t>
            </a:r>
            <a:r>
              <a:rPr sz="1000" spc="2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114" dirty="0">
                <a:solidFill>
                  <a:srgbClr val="9C8E69"/>
                </a:solidFill>
                <a:latin typeface="Calibri"/>
                <a:cs typeface="Calibri"/>
              </a:rPr>
              <a:t>y</a:t>
            </a:r>
            <a:r>
              <a:rPr sz="1000" spc="2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204" dirty="0">
                <a:solidFill>
                  <a:srgbClr val="9C8E69"/>
                </a:solidFill>
                <a:latin typeface="Calibri"/>
                <a:cs typeface="Calibri"/>
              </a:rPr>
              <a:t>control</a:t>
            </a:r>
            <a:r>
              <a:rPr sz="1000" spc="2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140" dirty="0">
                <a:solidFill>
                  <a:srgbClr val="9C8E69"/>
                </a:solidFill>
                <a:latin typeface="Calibri"/>
                <a:cs typeface="Calibri"/>
              </a:rPr>
              <a:t>de</a:t>
            </a:r>
            <a:r>
              <a:rPr sz="1000" spc="2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210" dirty="0">
                <a:solidFill>
                  <a:srgbClr val="9C8E69"/>
                </a:solidFill>
                <a:latin typeface="Calibri"/>
                <a:cs typeface="Calibri"/>
              </a:rPr>
              <a:t>los</a:t>
            </a:r>
            <a:r>
              <a:rPr sz="1000" spc="2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165" dirty="0">
                <a:solidFill>
                  <a:srgbClr val="9C8E69"/>
                </a:solidFill>
                <a:latin typeface="Calibri"/>
                <a:cs typeface="Calibri"/>
              </a:rPr>
              <a:t>riesgos</a:t>
            </a:r>
            <a:r>
              <a:rPr sz="1000" spc="2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155" dirty="0">
                <a:solidFill>
                  <a:srgbClr val="9C8E69"/>
                </a:solidFill>
                <a:latin typeface="Calibri"/>
                <a:cs typeface="Calibri"/>
              </a:rPr>
              <a:t>para  </a:t>
            </a:r>
            <a:r>
              <a:rPr sz="1000" spc="215" dirty="0">
                <a:solidFill>
                  <a:srgbClr val="9C8E69"/>
                </a:solidFill>
                <a:latin typeface="Calibri"/>
                <a:cs typeface="Calibri"/>
              </a:rPr>
              <a:t>la</a:t>
            </a:r>
            <a:r>
              <a:rPr sz="1000" spc="7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170" dirty="0">
                <a:solidFill>
                  <a:srgbClr val="9C8E69"/>
                </a:solidFill>
                <a:latin typeface="Calibri"/>
                <a:cs typeface="Calibri"/>
              </a:rPr>
              <a:t>salud</a:t>
            </a:r>
            <a:r>
              <a:rPr sz="1000" spc="7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114" dirty="0">
                <a:solidFill>
                  <a:srgbClr val="9C8E69"/>
                </a:solidFill>
                <a:latin typeface="Calibri"/>
                <a:cs typeface="Calibri"/>
              </a:rPr>
              <a:t>y</a:t>
            </a:r>
            <a:r>
              <a:rPr sz="1000" spc="7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220" dirty="0">
                <a:solidFill>
                  <a:srgbClr val="9C8E69"/>
                </a:solidFill>
                <a:latin typeface="Calibri"/>
                <a:cs typeface="Calibri"/>
              </a:rPr>
              <a:t>el</a:t>
            </a:r>
            <a:r>
              <a:rPr sz="1000" spc="7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110" dirty="0">
                <a:solidFill>
                  <a:srgbClr val="9C8E69"/>
                </a:solidFill>
                <a:latin typeface="Calibri"/>
                <a:cs typeface="Calibri"/>
              </a:rPr>
              <a:t>medio</a:t>
            </a:r>
            <a:r>
              <a:rPr sz="1000" spc="7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120" dirty="0">
                <a:solidFill>
                  <a:srgbClr val="9C8E69"/>
                </a:solidFill>
                <a:latin typeface="Calibri"/>
                <a:cs typeface="Calibri"/>
              </a:rPr>
              <a:t>ambiente</a:t>
            </a:r>
            <a:endParaRPr sz="1000">
              <a:latin typeface="Calibri"/>
              <a:cs typeface="Calibri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45" dirty="0">
                <a:latin typeface="Calibri"/>
                <a:cs typeface="Calibri"/>
              </a:rPr>
              <a:t>Desde </a:t>
            </a:r>
            <a:r>
              <a:rPr sz="1000" spc="-50" dirty="0">
                <a:latin typeface="Calibri"/>
                <a:cs typeface="Calibri"/>
              </a:rPr>
              <a:t>hace </a:t>
            </a:r>
            <a:r>
              <a:rPr sz="1000" spc="-55" dirty="0">
                <a:latin typeface="Calibri"/>
                <a:cs typeface="Calibri"/>
              </a:rPr>
              <a:t>veinte </a:t>
            </a:r>
            <a:r>
              <a:rPr sz="1000" spc="-50" dirty="0">
                <a:latin typeface="Calibri"/>
                <a:cs typeface="Calibri"/>
              </a:rPr>
              <a:t>años, </a:t>
            </a:r>
            <a:r>
              <a:rPr sz="1000" spc="-35" dirty="0">
                <a:latin typeface="Calibri"/>
                <a:cs typeface="Calibri"/>
              </a:rPr>
              <a:t>la </a:t>
            </a:r>
            <a:r>
              <a:rPr sz="1000" spc="-60" dirty="0">
                <a:latin typeface="Calibri"/>
                <a:cs typeface="Calibri"/>
              </a:rPr>
              <a:t>profesión </a:t>
            </a:r>
            <a:r>
              <a:rPr sz="1000" spc="-55" dirty="0">
                <a:latin typeface="Calibri"/>
                <a:cs typeface="Calibri"/>
              </a:rPr>
              <a:t>ha invertido </a:t>
            </a:r>
            <a:r>
              <a:rPr sz="1000" spc="-70" dirty="0">
                <a:latin typeface="Calibri"/>
                <a:cs typeface="Calibri"/>
              </a:rPr>
              <a:t>enormemente </a:t>
            </a:r>
            <a:r>
              <a:rPr sz="1000" spc="-50" dirty="0">
                <a:latin typeface="Calibri"/>
                <a:cs typeface="Calibri"/>
              </a:rPr>
              <a:t>en investigación  </a:t>
            </a:r>
            <a:r>
              <a:rPr sz="1000" spc="-45" dirty="0">
                <a:latin typeface="Calibri"/>
                <a:cs typeface="Calibri"/>
              </a:rPr>
              <a:t>y </a:t>
            </a:r>
            <a:r>
              <a:rPr sz="1000" spc="-55" dirty="0">
                <a:latin typeface="Calibri"/>
                <a:cs typeface="Calibri"/>
              </a:rPr>
              <a:t>desarrollo, </a:t>
            </a:r>
            <a:r>
              <a:rPr sz="1000" spc="-45" dirty="0">
                <a:latin typeface="Calibri"/>
                <a:cs typeface="Calibri"/>
              </a:rPr>
              <a:t>a </a:t>
            </a:r>
            <a:r>
              <a:rPr sz="1000" spc="-40" dirty="0">
                <a:latin typeface="Calibri"/>
                <a:cs typeface="Calibri"/>
              </a:rPr>
              <a:t>fin </a:t>
            </a:r>
            <a:r>
              <a:rPr sz="1000" spc="-50" dirty="0">
                <a:latin typeface="Calibri"/>
                <a:cs typeface="Calibri"/>
              </a:rPr>
              <a:t>de </a:t>
            </a:r>
            <a:r>
              <a:rPr sz="1000" spc="-60" dirty="0">
                <a:latin typeface="Calibri"/>
                <a:cs typeface="Calibri"/>
              </a:rPr>
              <a:t>controlar </a:t>
            </a:r>
            <a:r>
              <a:rPr sz="1000" spc="-30" dirty="0">
                <a:latin typeface="Calibri"/>
                <a:cs typeface="Calibri"/>
              </a:rPr>
              <a:t>las </a:t>
            </a:r>
            <a:r>
              <a:rPr sz="1000" spc="-40" dirty="0">
                <a:latin typeface="Calibri"/>
                <a:cs typeface="Calibri"/>
              </a:rPr>
              <a:t>posibles </a:t>
            </a:r>
            <a:r>
              <a:rPr sz="1000" spc="-45" dirty="0">
                <a:latin typeface="Calibri"/>
                <a:cs typeface="Calibri"/>
              </a:rPr>
              <a:t>consecuencias </a:t>
            </a:r>
            <a:r>
              <a:rPr sz="1000" spc="-55" dirty="0">
                <a:latin typeface="Calibri"/>
                <a:cs typeface="Calibri"/>
              </a:rPr>
              <a:t>que </a:t>
            </a:r>
            <a:r>
              <a:rPr sz="1000" spc="-60" dirty="0">
                <a:latin typeface="Calibri"/>
                <a:cs typeface="Calibri"/>
              </a:rPr>
              <a:t>comporta </a:t>
            </a:r>
            <a:r>
              <a:rPr sz="1000" spc="-35" dirty="0">
                <a:latin typeface="Calibri"/>
                <a:cs typeface="Calibri"/>
              </a:rPr>
              <a:t>el </a:t>
            </a:r>
            <a:r>
              <a:rPr sz="1000" spc="-40" dirty="0">
                <a:latin typeface="Calibri"/>
                <a:cs typeface="Calibri"/>
              </a:rPr>
              <a:t>uso </a:t>
            </a:r>
            <a:r>
              <a:rPr sz="1000" spc="-50" dirty="0">
                <a:latin typeface="Calibri"/>
                <a:cs typeface="Calibri"/>
              </a:rPr>
              <a:t>de  </a:t>
            </a:r>
            <a:r>
              <a:rPr sz="1000" spc="-85" dirty="0">
                <a:latin typeface="Arial"/>
                <a:cs typeface="Arial"/>
              </a:rPr>
              <a:t>productos </a:t>
            </a:r>
            <a:r>
              <a:rPr sz="1000" spc="-95" dirty="0">
                <a:latin typeface="Arial"/>
                <a:cs typeface="Arial"/>
              </a:rPr>
              <a:t>de</a:t>
            </a:r>
            <a:r>
              <a:rPr sz="1000" spc="-135" dirty="0">
                <a:latin typeface="Arial"/>
                <a:cs typeface="Arial"/>
              </a:rPr>
              <a:t> </a:t>
            </a:r>
            <a:r>
              <a:rPr sz="1000" spc="-80" dirty="0">
                <a:latin typeface="Arial"/>
                <a:cs typeface="Arial"/>
              </a:rPr>
              <a:t>protección.</a:t>
            </a:r>
            <a:endParaRPr sz="1000">
              <a:latin typeface="Arial"/>
              <a:cs typeface="Arial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25" dirty="0">
                <a:latin typeface="Calibri"/>
                <a:cs typeface="Calibri"/>
              </a:rPr>
              <a:t>Ello </a:t>
            </a:r>
            <a:r>
              <a:rPr sz="1000" spc="-50" dirty="0">
                <a:latin typeface="Calibri"/>
                <a:cs typeface="Calibri"/>
              </a:rPr>
              <a:t>ha permitido reducir </a:t>
            </a:r>
            <a:r>
              <a:rPr sz="1000" spc="-45" dirty="0">
                <a:latin typeface="Calibri"/>
                <a:cs typeface="Calibri"/>
              </a:rPr>
              <a:t>de </a:t>
            </a:r>
            <a:r>
              <a:rPr sz="1000" spc="-65" dirty="0">
                <a:latin typeface="Calibri"/>
                <a:cs typeface="Calibri"/>
              </a:rPr>
              <a:t>forma </a:t>
            </a:r>
            <a:r>
              <a:rPr sz="1000" spc="-35" dirty="0">
                <a:latin typeface="Calibri"/>
                <a:cs typeface="Calibri"/>
              </a:rPr>
              <a:t>significativa</a:t>
            </a:r>
            <a:r>
              <a:rPr sz="1000" spc="15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las </a:t>
            </a:r>
            <a:r>
              <a:rPr sz="1000" spc="-40" dirty="0">
                <a:latin typeface="Calibri"/>
                <a:cs typeface="Calibri"/>
              </a:rPr>
              <a:t>cantidades </a:t>
            </a:r>
            <a:r>
              <a:rPr sz="1000" spc="-45" dirty="0">
                <a:latin typeface="Calibri"/>
                <a:cs typeface="Calibri"/>
              </a:rPr>
              <a:t>de </a:t>
            </a:r>
            <a:r>
              <a:rPr sz="1000" spc="-50" dirty="0">
                <a:latin typeface="Calibri"/>
                <a:cs typeface="Calibri"/>
              </a:rPr>
              <a:t>productos  </a:t>
            </a:r>
            <a:r>
              <a:rPr sz="1000" spc="-60" dirty="0">
                <a:latin typeface="Arial"/>
                <a:cs typeface="Arial"/>
              </a:rPr>
              <a:t>fitosanitarios </a:t>
            </a:r>
            <a:r>
              <a:rPr sz="1000" spc="-85" dirty="0">
                <a:latin typeface="Arial"/>
                <a:cs typeface="Arial"/>
              </a:rPr>
              <a:t>aplicados </a:t>
            </a:r>
            <a:r>
              <a:rPr sz="1000" spc="-90" dirty="0">
                <a:latin typeface="Arial"/>
                <a:cs typeface="Arial"/>
              </a:rPr>
              <a:t>y </a:t>
            </a:r>
            <a:r>
              <a:rPr sz="1000" spc="-95" dirty="0">
                <a:latin typeface="Arial"/>
                <a:cs typeface="Arial"/>
              </a:rPr>
              <a:t>hacer </a:t>
            </a:r>
            <a:r>
              <a:rPr sz="1000" spc="-114" dirty="0">
                <a:latin typeface="Arial"/>
                <a:cs typeface="Arial"/>
              </a:rPr>
              <a:t>más </a:t>
            </a:r>
            <a:r>
              <a:rPr sz="1000" spc="-110" dirty="0">
                <a:latin typeface="Arial"/>
                <a:cs typeface="Arial"/>
              </a:rPr>
              <a:t>segura </a:t>
            </a:r>
            <a:r>
              <a:rPr sz="1000" spc="-90" dirty="0">
                <a:latin typeface="Arial"/>
                <a:cs typeface="Arial"/>
              </a:rPr>
              <a:t>su </a:t>
            </a:r>
            <a:r>
              <a:rPr sz="1000" spc="-55" dirty="0">
                <a:latin typeface="Arial"/>
                <a:cs typeface="Arial"/>
              </a:rPr>
              <a:t>utilización. </a:t>
            </a:r>
            <a:r>
              <a:rPr sz="1000" spc="-90" dirty="0">
                <a:latin typeface="Arial"/>
                <a:cs typeface="Arial"/>
              </a:rPr>
              <a:t>Hoy en </a:t>
            </a:r>
            <a:r>
              <a:rPr sz="1000" spc="-85" dirty="0">
                <a:latin typeface="Arial"/>
                <a:cs typeface="Arial"/>
              </a:rPr>
              <a:t>día, </a:t>
            </a:r>
            <a:r>
              <a:rPr sz="1000" spc="-55" dirty="0">
                <a:latin typeface="Arial"/>
                <a:cs typeface="Arial"/>
              </a:rPr>
              <a:t>el </a:t>
            </a:r>
            <a:r>
              <a:rPr sz="1000" spc="-145" dirty="0">
                <a:latin typeface="Arial"/>
                <a:cs typeface="Arial"/>
              </a:rPr>
              <a:t>50% </a:t>
            </a:r>
            <a:r>
              <a:rPr sz="1000" spc="-90" dirty="0">
                <a:latin typeface="Arial"/>
                <a:cs typeface="Arial"/>
              </a:rPr>
              <a:t>de </a:t>
            </a:r>
            <a:r>
              <a:rPr sz="1000" spc="-75" dirty="0">
                <a:latin typeface="Arial"/>
                <a:cs typeface="Arial"/>
              </a:rPr>
              <a:t>los  productos </a:t>
            </a:r>
            <a:r>
              <a:rPr sz="1000" spc="-85" dirty="0">
                <a:latin typeface="Arial"/>
                <a:cs typeface="Arial"/>
              </a:rPr>
              <a:t>aplicados </a:t>
            </a:r>
            <a:r>
              <a:rPr sz="1000" spc="-90" dirty="0">
                <a:latin typeface="Arial"/>
                <a:cs typeface="Arial"/>
              </a:rPr>
              <a:t>en </a:t>
            </a:r>
            <a:r>
              <a:rPr sz="1000" spc="-120" dirty="0">
                <a:latin typeface="Arial"/>
                <a:cs typeface="Arial"/>
              </a:rPr>
              <a:t>Champagne </a:t>
            </a:r>
            <a:r>
              <a:rPr sz="1000" spc="-85" dirty="0">
                <a:latin typeface="Arial"/>
                <a:cs typeface="Arial"/>
              </a:rPr>
              <a:t>están </a:t>
            </a:r>
            <a:r>
              <a:rPr sz="1000" spc="-80" dirty="0">
                <a:latin typeface="Arial"/>
                <a:cs typeface="Arial"/>
              </a:rPr>
              <a:t>autorizados </a:t>
            </a:r>
            <a:r>
              <a:rPr sz="1000" spc="-75" dirty="0">
                <a:latin typeface="Arial"/>
                <a:cs typeface="Arial"/>
              </a:rPr>
              <a:t>por </a:t>
            </a:r>
            <a:r>
              <a:rPr sz="1000" spc="-65" dirty="0">
                <a:latin typeface="Arial"/>
                <a:cs typeface="Arial"/>
              </a:rPr>
              <a:t>la </a:t>
            </a:r>
            <a:r>
              <a:rPr sz="1000" spc="-75" dirty="0">
                <a:latin typeface="Arial"/>
                <a:cs typeface="Arial"/>
              </a:rPr>
              <a:t>agricultura biológica. </a:t>
            </a:r>
            <a:r>
              <a:rPr sz="1000" spc="-145" dirty="0">
                <a:latin typeface="Arial"/>
                <a:cs typeface="Arial"/>
              </a:rPr>
              <a:t>La  </a:t>
            </a:r>
            <a:r>
              <a:rPr sz="1000" spc="-55" dirty="0">
                <a:latin typeface="Calibri"/>
                <a:cs typeface="Calibri"/>
              </a:rPr>
              <a:t>Champagne </a:t>
            </a:r>
            <a:r>
              <a:rPr sz="1000" spc="-25" dirty="0">
                <a:latin typeface="Calibri"/>
                <a:cs typeface="Calibri"/>
              </a:rPr>
              <a:t>es, </a:t>
            </a:r>
            <a:r>
              <a:rPr sz="1000" spc="-45" dirty="0">
                <a:latin typeface="Calibri"/>
                <a:cs typeface="Calibri"/>
              </a:rPr>
              <a:t>además, </a:t>
            </a:r>
            <a:r>
              <a:rPr sz="1000" spc="-50" dirty="0">
                <a:latin typeface="Calibri"/>
                <a:cs typeface="Calibri"/>
              </a:rPr>
              <a:t>una </a:t>
            </a:r>
            <a:r>
              <a:rPr sz="1000" spc="-45" dirty="0">
                <a:latin typeface="Calibri"/>
                <a:cs typeface="Calibri"/>
              </a:rPr>
              <a:t>de </a:t>
            </a:r>
            <a:r>
              <a:rPr sz="1000" spc="-25" dirty="0">
                <a:latin typeface="Calibri"/>
                <a:cs typeface="Calibri"/>
              </a:rPr>
              <a:t>las </a:t>
            </a:r>
            <a:r>
              <a:rPr sz="1000" spc="-50" dirty="0">
                <a:latin typeface="Calibri"/>
                <a:cs typeface="Calibri"/>
              </a:rPr>
              <a:t>regiones </a:t>
            </a:r>
            <a:r>
              <a:rPr sz="1000" spc="-40" dirty="0">
                <a:latin typeface="Calibri"/>
                <a:cs typeface="Calibri"/>
              </a:rPr>
              <a:t>líderes </a:t>
            </a:r>
            <a:r>
              <a:rPr sz="1000" spc="-45" dirty="0">
                <a:latin typeface="Calibri"/>
                <a:cs typeface="Calibri"/>
              </a:rPr>
              <a:t>en </a:t>
            </a:r>
            <a:r>
              <a:rPr sz="1000" spc="-55" dirty="0">
                <a:latin typeface="Calibri"/>
                <a:cs typeface="Calibri"/>
              </a:rPr>
              <a:t>Europa </a:t>
            </a:r>
            <a:r>
              <a:rPr sz="1000" spc="-45" dirty="0">
                <a:latin typeface="Calibri"/>
                <a:cs typeface="Calibri"/>
              </a:rPr>
              <a:t>en </a:t>
            </a:r>
            <a:r>
              <a:rPr sz="1000" spc="-30" dirty="0">
                <a:latin typeface="Calibri"/>
                <a:cs typeface="Calibri"/>
              </a:rPr>
              <a:t>el </a:t>
            </a:r>
            <a:r>
              <a:rPr sz="1000" spc="-50" dirty="0">
                <a:latin typeface="Calibri"/>
                <a:cs typeface="Calibri"/>
              </a:rPr>
              <a:t>desarrollo </a:t>
            </a:r>
            <a:r>
              <a:rPr sz="1000" spc="-45" dirty="0">
                <a:latin typeface="Calibri"/>
                <a:cs typeface="Calibri"/>
              </a:rPr>
              <a:t>de </a:t>
            </a:r>
            <a:r>
              <a:rPr sz="1000" spc="-40" dirty="0">
                <a:latin typeface="Calibri"/>
                <a:cs typeface="Calibri"/>
              </a:rPr>
              <a:t>la  </a:t>
            </a:r>
            <a:r>
              <a:rPr sz="1000" spc="-35" dirty="0">
                <a:latin typeface="Calibri"/>
                <a:cs typeface="Calibri"/>
              </a:rPr>
              <a:t>técnica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40" dirty="0">
                <a:latin typeface="Calibri"/>
                <a:cs typeface="Calibri"/>
              </a:rPr>
              <a:t>biológica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45" dirty="0">
                <a:latin typeface="Calibri"/>
                <a:cs typeface="Calibri"/>
              </a:rPr>
              <a:t>de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40" dirty="0">
                <a:latin typeface="Calibri"/>
                <a:cs typeface="Calibri"/>
              </a:rPr>
              <a:t>confusión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40" dirty="0">
                <a:latin typeface="Calibri"/>
                <a:cs typeface="Calibri"/>
              </a:rPr>
              <a:t>sexual,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que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permite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30" dirty="0">
                <a:latin typeface="Calibri"/>
                <a:cs typeface="Calibri"/>
              </a:rPr>
              <a:t>la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casi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40" dirty="0">
                <a:latin typeface="Calibri"/>
                <a:cs typeface="Calibri"/>
              </a:rPr>
              <a:t>supresión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45" dirty="0">
                <a:latin typeface="Calibri"/>
                <a:cs typeface="Calibri"/>
              </a:rPr>
              <a:t>de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los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45" dirty="0">
                <a:latin typeface="Calibri"/>
                <a:cs typeface="Calibri"/>
              </a:rPr>
              <a:t>tratamien-  </a:t>
            </a:r>
            <a:r>
              <a:rPr sz="1000" spc="-60" dirty="0">
                <a:latin typeface="Arial"/>
                <a:cs typeface="Arial"/>
              </a:rPr>
              <a:t>tos </a:t>
            </a:r>
            <a:r>
              <a:rPr sz="1000" spc="-70" dirty="0">
                <a:latin typeface="Arial"/>
                <a:cs typeface="Arial"/>
              </a:rPr>
              <a:t>insecticidas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80" dirty="0">
                <a:latin typeface="Arial"/>
                <a:cs typeface="Arial"/>
              </a:rPr>
              <a:t>clásicos.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0000"/>
              </a:lnSpc>
              <a:spcBef>
                <a:spcPts val="580"/>
              </a:spcBef>
            </a:pPr>
            <a:r>
              <a:rPr sz="1000" spc="185" dirty="0">
                <a:solidFill>
                  <a:srgbClr val="9C8E69"/>
                </a:solidFill>
                <a:latin typeface="Calibri"/>
                <a:cs typeface="Calibri"/>
              </a:rPr>
              <a:t>Preservación</a:t>
            </a:r>
            <a:r>
              <a:rPr sz="1000" spc="2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120" dirty="0">
                <a:solidFill>
                  <a:srgbClr val="9C8E69"/>
                </a:solidFill>
                <a:latin typeface="Calibri"/>
                <a:cs typeface="Calibri"/>
              </a:rPr>
              <a:t>y</a:t>
            </a:r>
            <a:r>
              <a:rPr sz="1000" spc="2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165" dirty="0">
                <a:solidFill>
                  <a:srgbClr val="9C8E69"/>
                </a:solidFill>
                <a:latin typeface="Calibri"/>
                <a:cs typeface="Calibri"/>
              </a:rPr>
              <a:t>valorización</a:t>
            </a:r>
            <a:r>
              <a:rPr sz="1000" spc="2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150" dirty="0">
                <a:solidFill>
                  <a:srgbClr val="9C8E69"/>
                </a:solidFill>
                <a:latin typeface="Calibri"/>
                <a:cs typeface="Calibri"/>
              </a:rPr>
              <a:t>de</a:t>
            </a:r>
            <a:r>
              <a:rPr sz="1000" spc="2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215" dirty="0">
                <a:solidFill>
                  <a:srgbClr val="9C8E69"/>
                </a:solidFill>
                <a:latin typeface="Calibri"/>
                <a:cs typeface="Calibri"/>
              </a:rPr>
              <a:t>los</a:t>
            </a:r>
            <a:r>
              <a:rPr sz="1000" spc="2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175" dirty="0">
                <a:solidFill>
                  <a:srgbClr val="9C8E69"/>
                </a:solidFill>
                <a:latin typeface="Calibri"/>
                <a:cs typeface="Calibri"/>
              </a:rPr>
              <a:t>terruños,</a:t>
            </a:r>
            <a:r>
              <a:rPr sz="1000" spc="2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220" dirty="0">
                <a:solidFill>
                  <a:srgbClr val="9C8E69"/>
                </a:solidFill>
                <a:latin typeface="Calibri"/>
                <a:cs typeface="Calibri"/>
              </a:rPr>
              <a:t>la</a:t>
            </a:r>
            <a:r>
              <a:rPr sz="1000" spc="2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130" dirty="0">
                <a:solidFill>
                  <a:srgbClr val="9C8E69"/>
                </a:solidFill>
                <a:latin typeface="Calibri"/>
                <a:cs typeface="Calibri"/>
              </a:rPr>
              <a:t>biodiver-  sidad </a:t>
            </a:r>
            <a:r>
              <a:rPr sz="1000" spc="120" dirty="0">
                <a:solidFill>
                  <a:srgbClr val="9C8E69"/>
                </a:solidFill>
                <a:latin typeface="Calibri"/>
                <a:cs typeface="Calibri"/>
              </a:rPr>
              <a:t>y </a:t>
            </a:r>
            <a:r>
              <a:rPr sz="1000" spc="215" dirty="0">
                <a:solidFill>
                  <a:srgbClr val="9C8E69"/>
                </a:solidFill>
                <a:latin typeface="Calibri"/>
                <a:cs typeface="Calibri"/>
              </a:rPr>
              <a:t>los</a:t>
            </a:r>
            <a:r>
              <a:rPr sz="1000" spc="-4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135" dirty="0">
                <a:solidFill>
                  <a:srgbClr val="9C8E69"/>
                </a:solidFill>
                <a:latin typeface="Calibri"/>
                <a:cs typeface="Calibri"/>
              </a:rPr>
              <a:t>paisajes</a:t>
            </a:r>
            <a:endParaRPr sz="10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40"/>
              </a:spcBef>
            </a:pPr>
            <a:r>
              <a:rPr sz="1000" spc="-30" dirty="0">
                <a:latin typeface="Calibri"/>
                <a:cs typeface="Calibri"/>
              </a:rPr>
              <a:t>Los </a:t>
            </a:r>
            <a:r>
              <a:rPr sz="1000" spc="-35" dirty="0">
                <a:latin typeface="Calibri"/>
                <a:cs typeface="Calibri"/>
              </a:rPr>
              <a:t>suelos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35" dirty="0">
                <a:latin typeface="Calibri"/>
                <a:cs typeface="Calibri"/>
              </a:rPr>
              <a:t>vitícolas</a:t>
            </a:r>
            <a:endParaRPr sz="1000">
              <a:latin typeface="Calibri"/>
              <a:cs typeface="Calibri"/>
            </a:endParaRPr>
          </a:p>
          <a:p>
            <a:pPr marL="12700" marR="7620" algn="just">
              <a:lnSpc>
                <a:spcPct val="120000"/>
              </a:lnSpc>
            </a:pPr>
            <a:r>
              <a:rPr sz="1000" spc="-55" dirty="0">
                <a:latin typeface="Calibri"/>
                <a:cs typeface="Calibri"/>
              </a:rPr>
              <a:t>Preservar </a:t>
            </a:r>
            <a:r>
              <a:rPr sz="1000" spc="-35" dirty="0">
                <a:latin typeface="Calibri"/>
                <a:cs typeface="Calibri"/>
              </a:rPr>
              <a:t>el </a:t>
            </a:r>
            <a:r>
              <a:rPr sz="1000" spc="-40" dirty="0">
                <a:latin typeface="Calibri"/>
                <a:cs typeface="Calibri"/>
              </a:rPr>
              <a:t>suelo </a:t>
            </a:r>
            <a:r>
              <a:rPr sz="1000" spc="-50" dirty="0">
                <a:latin typeface="Calibri"/>
                <a:cs typeface="Calibri"/>
              </a:rPr>
              <a:t>de </a:t>
            </a:r>
            <a:r>
              <a:rPr sz="1000" spc="-30" dirty="0">
                <a:latin typeface="Calibri"/>
                <a:cs typeface="Calibri"/>
              </a:rPr>
              <a:t>las </a:t>
            </a:r>
            <a:r>
              <a:rPr sz="1000" spc="-55" dirty="0">
                <a:latin typeface="Calibri"/>
                <a:cs typeface="Calibri"/>
              </a:rPr>
              <a:t>diferentes </a:t>
            </a:r>
            <a:r>
              <a:rPr sz="1000" spc="-50" dirty="0">
                <a:latin typeface="Calibri"/>
                <a:cs typeface="Calibri"/>
              </a:rPr>
              <a:t>fuentes de </a:t>
            </a:r>
            <a:r>
              <a:rPr sz="1000" spc="-55" dirty="0">
                <a:latin typeface="Calibri"/>
                <a:cs typeface="Calibri"/>
              </a:rPr>
              <a:t>degradación ha </a:t>
            </a:r>
            <a:r>
              <a:rPr sz="1000" spc="-35" dirty="0">
                <a:latin typeface="Calibri"/>
                <a:cs typeface="Calibri"/>
              </a:rPr>
              <a:t>sido </a:t>
            </a:r>
            <a:r>
              <a:rPr sz="1000" spc="-50" dirty="0">
                <a:latin typeface="Calibri"/>
                <a:cs typeface="Calibri"/>
              </a:rPr>
              <a:t>siempre </a:t>
            </a:r>
            <a:r>
              <a:rPr sz="1000" spc="-60" dirty="0">
                <a:latin typeface="Calibri"/>
                <a:cs typeface="Calibri"/>
              </a:rPr>
              <a:t>una  </a:t>
            </a:r>
            <a:r>
              <a:rPr sz="1000" spc="-90" dirty="0">
                <a:latin typeface="Arial"/>
                <a:cs typeface="Arial"/>
              </a:rPr>
              <a:t>preocupación </a:t>
            </a:r>
            <a:r>
              <a:rPr sz="1000" spc="-65" dirty="0">
                <a:latin typeface="Arial"/>
                <a:cs typeface="Arial"/>
              </a:rPr>
              <a:t>prioritaria </a:t>
            </a:r>
            <a:r>
              <a:rPr sz="1000" spc="-95" dirty="0">
                <a:latin typeface="Arial"/>
                <a:cs typeface="Arial"/>
              </a:rPr>
              <a:t>de </a:t>
            </a:r>
            <a:r>
              <a:rPr sz="1000" spc="-70" dirty="0">
                <a:latin typeface="Arial"/>
                <a:cs typeface="Arial"/>
              </a:rPr>
              <a:t>los </a:t>
            </a:r>
            <a:r>
              <a:rPr sz="1000" spc="-95" dirty="0">
                <a:latin typeface="Arial"/>
                <a:cs typeface="Arial"/>
              </a:rPr>
              <a:t>elaboradores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spc="-95" dirty="0">
                <a:latin typeface="Arial"/>
                <a:cs typeface="Arial"/>
              </a:rPr>
              <a:t>champenois.</a:t>
            </a:r>
            <a:endParaRPr sz="1000">
              <a:latin typeface="Arial"/>
              <a:cs typeface="Arial"/>
            </a:endParaRPr>
          </a:p>
          <a:p>
            <a:pPr marL="12700" marR="7620" algn="just">
              <a:lnSpc>
                <a:spcPct val="120000"/>
              </a:lnSpc>
            </a:pPr>
            <a:r>
              <a:rPr sz="1000" spc="-30" dirty="0">
                <a:latin typeface="Calibri"/>
                <a:cs typeface="Calibri"/>
              </a:rPr>
              <a:t>La </a:t>
            </a:r>
            <a:r>
              <a:rPr sz="1000" spc="-40" dirty="0">
                <a:latin typeface="Calibri"/>
                <a:cs typeface="Calibri"/>
              </a:rPr>
              <a:t>vigilancia </a:t>
            </a:r>
            <a:r>
              <a:rPr sz="1000" spc="-30" dirty="0">
                <a:latin typeface="Calibri"/>
                <a:cs typeface="Calibri"/>
              </a:rPr>
              <a:t>se </a:t>
            </a:r>
            <a:r>
              <a:rPr sz="1000" spc="-40" dirty="0">
                <a:latin typeface="Calibri"/>
                <a:cs typeface="Calibri"/>
              </a:rPr>
              <a:t>lleva </a:t>
            </a:r>
            <a:r>
              <a:rPr sz="1000" spc="-50" dirty="0">
                <a:latin typeface="Calibri"/>
                <a:cs typeface="Calibri"/>
              </a:rPr>
              <a:t>a cabo </a:t>
            </a:r>
            <a:r>
              <a:rPr sz="1000" spc="-35" dirty="0">
                <a:latin typeface="Calibri"/>
                <a:cs typeface="Calibri"/>
              </a:rPr>
              <a:t>al </a:t>
            </a:r>
            <a:r>
              <a:rPr sz="1000" spc="-45" dirty="0">
                <a:latin typeface="Calibri"/>
                <a:cs typeface="Calibri"/>
              </a:rPr>
              <a:t>mismo </a:t>
            </a:r>
            <a:r>
              <a:rPr sz="1000" spc="-55" dirty="0">
                <a:latin typeface="Calibri"/>
                <a:cs typeface="Calibri"/>
              </a:rPr>
              <a:t>tiempo tanto </a:t>
            </a:r>
            <a:r>
              <a:rPr sz="1000" spc="-50" dirty="0">
                <a:latin typeface="Calibri"/>
                <a:cs typeface="Calibri"/>
              </a:rPr>
              <a:t>en </a:t>
            </a:r>
            <a:r>
              <a:rPr sz="1000" spc="-35" dirty="0">
                <a:latin typeface="Calibri"/>
                <a:cs typeface="Calibri"/>
              </a:rPr>
              <a:t>el </a:t>
            </a:r>
            <a:r>
              <a:rPr sz="1000" spc="-45" dirty="0">
                <a:latin typeface="Calibri"/>
                <a:cs typeface="Calibri"/>
              </a:rPr>
              <a:t>aspecto </a:t>
            </a:r>
            <a:r>
              <a:rPr sz="1000" spc="-30" dirty="0">
                <a:latin typeface="Calibri"/>
                <a:cs typeface="Calibri"/>
              </a:rPr>
              <a:t>físico, </a:t>
            </a:r>
            <a:r>
              <a:rPr sz="1000" spc="-45" dirty="0">
                <a:latin typeface="Calibri"/>
                <a:cs typeface="Calibri"/>
              </a:rPr>
              <a:t>químico </a:t>
            </a:r>
            <a:r>
              <a:rPr sz="1000" spc="-55" dirty="0">
                <a:latin typeface="Calibri"/>
                <a:cs typeface="Calibri"/>
              </a:rPr>
              <a:t>como  </a:t>
            </a:r>
            <a:r>
              <a:rPr sz="1000" spc="-70" dirty="0">
                <a:latin typeface="Arial"/>
                <a:cs typeface="Arial"/>
              </a:rPr>
              <a:t>biológico del </a:t>
            </a:r>
            <a:r>
              <a:rPr sz="1000" spc="-80" dirty="0">
                <a:latin typeface="Arial"/>
                <a:cs typeface="Arial"/>
              </a:rPr>
              <a:t>suelo. </a:t>
            </a:r>
            <a:r>
              <a:rPr sz="1000" spc="-140" dirty="0">
                <a:latin typeface="Arial"/>
                <a:cs typeface="Arial"/>
              </a:rPr>
              <a:t>En </a:t>
            </a:r>
            <a:r>
              <a:rPr sz="1000" spc="-95" dirty="0">
                <a:latin typeface="Arial"/>
                <a:cs typeface="Arial"/>
              </a:rPr>
              <a:t>consecuencia, </a:t>
            </a:r>
            <a:r>
              <a:rPr sz="1000" spc="-110" dirty="0">
                <a:latin typeface="Arial"/>
                <a:cs typeface="Arial"/>
              </a:rPr>
              <a:t>se </a:t>
            </a:r>
            <a:r>
              <a:rPr sz="1000" spc="-100" dirty="0">
                <a:latin typeface="Arial"/>
                <a:cs typeface="Arial"/>
              </a:rPr>
              <a:t>han </a:t>
            </a:r>
            <a:r>
              <a:rPr sz="1000" spc="-80" dirty="0">
                <a:latin typeface="Arial"/>
                <a:cs typeface="Arial"/>
              </a:rPr>
              <a:t>llevado </a:t>
            </a:r>
            <a:r>
              <a:rPr sz="1000" spc="-90" dirty="0">
                <a:latin typeface="Arial"/>
                <a:cs typeface="Arial"/>
              </a:rPr>
              <a:t>adelante </a:t>
            </a:r>
            <a:r>
              <a:rPr sz="1000" spc="-105" dirty="0">
                <a:latin typeface="Arial"/>
                <a:cs typeface="Arial"/>
              </a:rPr>
              <a:t>numerosas </a:t>
            </a:r>
            <a:r>
              <a:rPr sz="1000" spc="-70" dirty="0">
                <a:latin typeface="Arial"/>
                <a:cs typeface="Arial"/>
              </a:rPr>
              <a:t>iniciativas  </a:t>
            </a:r>
            <a:r>
              <a:rPr sz="1000" spc="-80" dirty="0">
                <a:latin typeface="Arial"/>
                <a:cs typeface="Arial"/>
              </a:rPr>
              <a:t>por parte </a:t>
            </a:r>
            <a:r>
              <a:rPr sz="1000" spc="-95" dirty="0">
                <a:latin typeface="Arial"/>
                <a:cs typeface="Arial"/>
              </a:rPr>
              <a:t>de </a:t>
            </a:r>
            <a:r>
              <a:rPr sz="1000" spc="-70" dirty="0">
                <a:latin typeface="Arial"/>
                <a:cs typeface="Arial"/>
              </a:rPr>
              <a:t>la </a:t>
            </a:r>
            <a:r>
              <a:rPr sz="1000" spc="-80" dirty="0">
                <a:latin typeface="Arial"/>
                <a:cs typeface="Arial"/>
              </a:rPr>
              <a:t>profesión </a:t>
            </a:r>
            <a:r>
              <a:rPr sz="1000" spc="-125" dirty="0">
                <a:latin typeface="Arial"/>
                <a:cs typeface="Arial"/>
              </a:rPr>
              <a:t>a </a:t>
            </a:r>
            <a:r>
              <a:rPr sz="1000" spc="-35" dirty="0">
                <a:latin typeface="Arial"/>
                <a:cs typeface="Arial"/>
              </a:rPr>
              <a:t>fin </a:t>
            </a:r>
            <a:r>
              <a:rPr sz="1000" spc="-95" dirty="0">
                <a:latin typeface="Arial"/>
                <a:cs typeface="Arial"/>
              </a:rPr>
              <a:t>de </a:t>
            </a:r>
            <a:r>
              <a:rPr sz="1000" spc="-85" dirty="0">
                <a:latin typeface="Arial"/>
                <a:cs typeface="Arial"/>
              </a:rPr>
              <a:t>proteger </a:t>
            </a:r>
            <a:r>
              <a:rPr sz="1000" spc="-95" dirty="0">
                <a:latin typeface="Arial"/>
                <a:cs typeface="Arial"/>
              </a:rPr>
              <a:t>y </a:t>
            </a:r>
            <a:r>
              <a:rPr sz="1000" spc="-80" dirty="0">
                <a:latin typeface="Arial"/>
                <a:cs typeface="Arial"/>
              </a:rPr>
              <a:t>valorizar </a:t>
            </a:r>
            <a:r>
              <a:rPr sz="1000" spc="-95" dirty="0">
                <a:latin typeface="Arial"/>
                <a:cs typeface="Arial"/>
              </a:rPr>
              <a:t>su </a:t>
            </a:r>
            <a:r>
              <a:rPr sz="1000" spc="-70" dirty="0">
                <a:latin typeface="Arial"/>
                <a:cs typeface="Arial"/>
              </a:rPr>
              <a:t>patrimonio </a:t>
            </a:r>
            <a:r>
              <a:rPr sz="1000" spc="-90" dirty="0">
                <a:latin typeface="Arial"/>
                <a:cs typeface="Arial"/>
              </a:rPr>
              <a:t>(ordenamiento  </a:t>
            </a:r>
            <a:r>
              <a:rPr sz="1000" spc="-45" dirty="0">
                <a:latin typeface="Calibri"/>
                <a:cs typeface="Calibri"/>
              </a:rPr>
              <a:t>hidráulico </a:t>
            </a:r>
            <a:r>
              <a:rPr sz="1000" spc="-50" dirty="0">
                <a:latin typeface="Calibri"/>
                <a:cs typeface="Calibri"/>
              </a:rPr>
              <a:t>de </a:t>
            </a:r>
            <a:r>
              <a:rPr sz="1000" spc="-30" dirty="0">
                <a:latin typeface="Calibri"/>
                <a:cs typeface="Calibri"/>
              </a:rPr>
              <a:t>las </a:t>
            </a:r>
            <a:r>
              <a:rPr sz="1000" spc="-50" dirty="0">
                <a:latin typeface="Calibri"/>
                <a:cs typeface="Calibri"/>
              </a:rPr>
              <a:t>laderas </a:t>
            </a:r>
            <a:r>
              <a:rPr sz="1000" spc="-35" dirty="0">
                <a:latin typeface="Calibri"/>
                <a:cs typeface="Calibri"/>
              </a:rPr>
              <a:t>vitícolas, </a:t>
            </a:r>
            <a:r>
              <a:rPr sz="1000" spc="-55" dirty="0">
                <a:latin typeface="Calibri"/>
                <a:cs typeface="Calibri"/>
              </a:rPr>
              <a:t>promoción </a:t>
            </a:r>
            <a:r>
              <a:rPr sz="1000" spc="-50" dirty="0">
                <a:latin typeface="Calibri"/>
                <a:cs typeface="Calibri"/>
              </a:rPr>
              <a:t>de </a:t>
            </a:r>
            <a:r>
              <a:rPr sz="1000" spc="-35" dirty="0">
                <a:latin typeface="Calibri"/>
                <a:cs typeface="Calibri"/>
              </a:rPr>
              <a:t>la </a:t>
            </a:r>
            <a:r>
              <a:rPr sz="1000" spc="-45" dirty="0">
                <a:latin typeface="Calibri"/>
                <a:cs typeface="Calibri"/>
              </a:rPr>
              <a:t>nutrición </a:t>
            </a:r>
            <a:r>
              <a:rPr sz="1000" spc="-60" dirty="0">
                <a:latin typeface="Calibri"/>
                <a:cs typeface="Calibri"/>
              </a:rPr>
              <a:t>razonada </a:t>
            </a:r>
            <a:r>
              <a:rPr sz="1000" spc="-40" dirty="0">
                <a:latin typeface="Calibri"/>
                <a:cs typeface="Calibri"/>
              </a:rPr>
              <a:t>del suelo </a:t>
            </a:r>
            <a:r>
              <a:rPr sz="1000" spc="-45" dirty="0">
                <a:latin typeface="Calibri"/>
                <a:cs typeface="Calibri"/>
              </a:rPr>
              <a:t>y </a:t>
            </a:r>
            <a:r>
              <a:rPr sz="1000" spc="-50" dirty="0">
                <a:latin typeface="Calibri"/>
                <a:cs typeface="Calibri"/>
              </a:rPr>
              <a:t>de </a:t>
            </a:r>
            <a:r>
              <a:rPr sz="1000" spc="-45" dirty="0">
                <a:latin typeface="Calibri"/>
                <a:cs typeface="Calibri"/>
              </a:rPr>
              <a:t>la  viña, </a:t>
            </a:r>
            <a:r>
              <a:rPr sz="1000" spc="-55" dirty="0">
                <a:latin typeface="Calibri"/>
                <a:cs typeface="Calibri"/>
              </a:rPr>
              <a:t>desarrollo </a:t>
            </a:r>
            <a:r>
              <a:rPr sz="1000" spc="-50" dirty="0">
                <a:latin typeface="Calibri"/>
                <a:cs typeface="Calibri"/>
              </a:rPr>
              <a:t>de </a:t>
            </a:r>
            <a:r>
              <a:rPr sz="1000" spc="-55" dirty="0">
                <a:latin typeface="Calibri"/>
                <a:cs typeface="Calibri"/>
              </a:rPr>
              <a:t>herramientas </a:t>
            </a:r>
            <a:r>
              <a:rPr sz="1000" spc="-35" dirty="0">
                <a:latin typeface="Calibri"/>
                <a:cs typeface="Calibri"/>
              </a:rPr>
              <a:t>útiles </a:t>
            </a:r>
            <a:r>
              <a:rPr sz="1000" spc="-65" dirty="0">
                <a:latin typeface="Calibri"/>
                <a:cs typeface="Calibri"/>
              </a:rPr>
              <a:t>para </a:t>
            </a:r>
            <a:r>
              <a:rPr sz="1000" spc="-35" dirty="0">
                <a:latin typeface="Calibri"/>
                <a:cs typeface="Calibri"/>
              </a:rPr>
              <a:t>la </a:t>
            </a:r>
            <a:r>
              <a:rPr sz="1000" spc="-60" dirty="0">
                <a:latin typeface="Calibri"/>
                <a:cs typeface="Calibri"/>
              </a:rPr>
              <a:t>toma </a:t>
            </a:r>
            <a:r>
              <a:rPr sz="1000" spc="-50" dirty="0">
                <a:latin typeface="Calibri"/>
                <a:cs typeface="Calibri"/>
              </a:rPr>
              <a:t>de </a:t>
            </a:r>
            <a:r>
              <a:rPr sz="1000" spc="-40" dirty="0">
                <a:latin typeface="Calibri"/>
                <a:cs typeface="Calibri"/>
              </a:rPr>
              <a:t>decisiones, </a:t>
            </a:r>
            <a:r>
              <a:rPr sz="1000" spc="-45" dirty="0">
                <a:latin typeface="Calibri"/>
                <a:cs typeface="Calibri"/>
              </a:rPr>
              <a:t>establecimiento </a:t>
            </a:r>
            <a:r>
              <a:rPr sz="1000" spc="-60" dirty="0">
                <a:latin typeface="Calibri"/>
                <a:cs typeface="Calibri"/>
              </a:rPr>
              <a:t>de  </a:t>
            </a:r>
            <a:r>
              <a:rPr sz="1000" spc="-95" dirty="0">
                <a:latin typeface="Arial"/>
                <a:cs typeface="Arial"/>
              </a:rPr>
              <a:t>mapas-consejo y </a:t>
            </a:r>
            <a:r>
              <a:rPr sz="1000" spc="-80" dirty="0">
                <a:latin typeface="Arial"/>
                <a:cs typeface="Arial"/>
              </a:rPr>
              <a:t>desarrollo </a:t>
            </a:r>
            <a:r>
              <a:rPr sz="1000" spc="-70" dirty="0">
                <a:latin typeface="Arial"/>
                <a:cs typeface="Arial"/>
              </a:rPr>
              <a:t>del </a:t>
            </a:r>
            <a:r>
              <a:rPr sz="1000" spc="-80" dirty="0">
                <a:latin typeface="Arial"/>
                <a:cs typeface="Arial"/>
              </a:rPr>
              <a:t>plantado </a:t>
            </a:r>
            <a:r>
              <a:rPr sz="1000" spc="-95" dirty="0">
                <a:latin typeface="Arial"/>
                <a:cs typeface="Arial"/>
              </a:rPr>
              <a:t>de </a:t>
            </a:r>
            <a:r>
              <a:rPr sz="1000" spc="-85" dirty="0">
                <a:latin typeface="Arial"/>
                <a:cs typeface="Arial"/>
              </a:rPr>
              <a:t>hierba </a:t>
            </a:r>
            <a:r>
              <a:rPr sz="1000" spc="-95" dirty="0">
                <a:latin typeface="Arial"/>
                <a:cs typeface="Arial"/>
              </a:rPr>
              <a:t>de </a:t>
            </a:r>
            <a:r>
              <a:rPr sz="1000" spc="-85" dirty="0">
                <a:latin typeface="Arial"/>
                <a:cs typeface="Arial"/>
              </a:rPr>
              <a:t>las </a:t>
            </a:r>
            <a:r>
              <a:rPr sz="1000" spc="-90" dirty="0">
                <a:latin typeface="Arial"/>
                <a:cs typeface="Arial"/>
              </a:rPr>
              <a:t>viñas </a:t>
            </a:r>
            <a:r>
              <a:rPr sz="1000" spc="-95" dirty="0">
                <a:latin typeface="Arial"/>
                <a:cs typeface="Arial"/>
              </a:rPr>
              <a:t>y </a:t>
            </a:r>
            <a:r>
              <a:rPr sz="1000" spc="-105" dirty="0">
                <a:latin typeface="Arial"/>
                <a:cs typeface="Arial"/>
              </a:rPr>
              <a:t>sus </a:t>
            </a:r>
            <a:r>
              <a:rPr sz="1000" spc="45" dirty="0">
                <a:latin typeface="Arial"/>
                <a:cs typeface="Arial"/>
              </a:rPr>
              <a:t> </a:t>
            </a:r>
            <a:r>
              <a:rPr sz="1000" spc="-110" dirty="0">
                <a:latin typeface="Arial"/>
                <a:cs typeface="Arial"/>
              </a:rPr>
              <a:t>alrededores…).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83299" y="9900930"/>
            <a:ext cx="3983354" cy="379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0000"/>
              </a:lnSpc>
            </a:pPr>
            <a:r>
              <a:rPr sz="1000" spc="-135" dirty="0">
                <a:latin typeface="Arial"/>
                <a:cs typeface="Arial"/>
              </a:rPr>
              <a:t>Las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95" dirty="0">
                <a:latin typeface="Arial"/>
                <a:cs typeface="Arial"/>
              </a:rPr>
              <a:t>medidas realizadas </a:t>
            </a:r>
            <a:r>
              <a:rPr sz="1000" spc="-105" dirty="0">
                <a:latin typeface="Arial"/>
                <a:cs typeface="Arial"/>
              </a:rPr>
              <a:t>desde </a:t>
            </a:r>
            <a:r>
              <a:rPr sz="1000" spc="-110" dirty="0">
                <a:latin typeface="Arial"/>
                <a:cs typeface="Arial"/>
              </a:rPr>
              <a:t>hace</a:t>
            </a:r>
            <a:r>
              <a:rPr sz="1000" spc="55" dirty="0">
                <a:latin typeface="Arial"/>
                <a:cs typeface="Arial"/>
              </a:rPr>
              <a:t> </a:t>
            </a:r>
            <a:r>
              <a:rPr sz="1000" spc="-120" dirty="0">
                <a:latin typeface="Arial"/>
                <a:cs typeface="Arial"/>
              </a:rPr>
              <a:t>más </a:t>
            </a:r>
            <a:r>
              <a:rPr sz="1000" spc="-95" dirty="0">
                <a:latin typeface="Arial"/>
                <a:cs typeface="Arial"/>
              </a:rPr>
              <a:t>de </a:t>
            </a:r>
            <a:r>
              <a:rPr sz="1000" spc="-100" dirty="0">
                <a:latin typeface="Arial"/>
                <a:cs typeface="Arial"/>
              </a:rPr>
              <a:t>20 </a:t>
            </a:r>
            <a:r>
              <a:rPr sz="1000" spc="-110" dirty="0">
                <a:latin typeface="Arial"/>
                <a:cs typeface="Arial"/>
              </a:rPr>
              <a:t>años</a:t>
            </a:r>
            <a:r>
              <a:rPr sz="1000" spc="55" dirty="0">
                <a:latin typeface="Arial"/>
                <a:cs typeface="Arial"/>
              </a:rPr>
              <a:t> </a:t>
            </a:r>
            <a:r>
              <a:rPr sz="1000" spc="-90" dirty="0">
                <a:latin typeface="Arial"/>
                <a:cs typeface="Arial"/>
              </a:rPr>
              <a:t>(poblaciones </a:t>
            </a:r>
            <a:r>
              <a:rPr sz="1000" spc="-95" dirty="0">
                <a:latin typeface="Arial"/>
                <a:cs typeface="Arial"/>
              </a:rPr>
              <a:t>de </a:t>
            </a:r>
            <a:r>
              <a:rPr sz="1000" spc="-110" dirty="0">
                <a:latin typeface="Arial"/>
                <a:cs typeface="Arial"/>
              </a:rPr>
              <a:t>gusanos,  </a:t>
            </a:r>
            <a:r>
              <a:rPr sz="1000" spc="-75" dirty="0">
                <a:latin typeface="Arial"/>
                <a:cs typeface="Arial"/>
              </a:rPr>
              <a:t>microflora) </a:t>
            </a:r>
            <a:r>
              <a:rPr sz="1000" spc="-95" dirty="0">
                <a:latin typeface="Arial"/>
                <a:cs typeface="Arial"/>
              </a:rPr>
              <a:t>demuestran que </a:t>
            </a:r>
            <a:r>
              <a:rPr sz="1000" spc="-70" dirty="0">
                <a:latin typeface="Arial"/>
                <a:cs typeface="Arial"/>
              </a:rPr>
              <a:t>los </a:t>
            </a:r>
            <a:r>
              <a:rPr sz="1000" spc="-90" dirty="0">
                <a:latin typeface="Arial"/>
                <a:cs typeface="Arial"/>
              </a:rPr>
              <a:t>suelos </a:t>
            </a:r>
            <a:r>
              <a:rPr sz="1000" spc="-70" dirty="0">
                <a:latin typeface="Arial"/>
                <a:cs typeface="Arial"/>
              </a:rPr>
              <a:t>tienen </a:t>
            </a:r>
            <a:r>
              <a:rPr sz="1000" spc="-80" dirty="0">
                <a:latin typeface="Arial"/>
                <a:cs typeface="Arial"/>
              </a:rPr>
              <a:t>un </a:t>
            </a:r>
            <a:r>
              <a:rPr sz="1000" spc="-95" dirty="0">
                <a:latin typeface="Arial"/>
                <a:cs typeface="Arial"/>
              </a:rPr>
              <a:t>buen </a:t>
            </a:r>
            <a:r>
              <a:rPr sz="1000" spc="-65" dirty="0">
                <a:latin typeface="Arial"/>
                <a:cs typeface="Arial"/>
              </a:rPr>
              <a:t>nivel </a:t>
            </a:r>
            <a:r>
              <a:rPr sz="1000" spc="-95" dirty="0">
                <a:latin typeface="Arial"/>
                <a:cs typeface="Arial"/>
              </a:rPr>
              <a:t>de </a:t>
            </a:r>
            <a:r>
              <a:rPr sz="1000" spc="-75" dirty="0">
                <a:latin typeface="Arial"/>
                <a:cs typeface="Arial"/>
              </a:rPr>
              <a:t>actividad 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spc="-80" dirty="0">
                <a:latin typeface="Arial"/>
                <a:cs typeface="Arial"/>
              </a:rPr>
              <a:t>biológica.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60707" y="579609"/>
            <a:ext cx="0" cy="2077720"/>
          </a:xfrm>
          <a:custGeom>
            <a:avLst/>
            <a:gdLst/>
            <a:ahLst/>
            <a:cxnLst/>
            <a:rect l="l" t="t" r="r" b="b"/>
            <a:pathLst>
              <a:path h="2077720">
                <a:moveTo>
                  <a:pt x="0" y="0"/>
                </a:moveTo>
                <a:lnTo>
                  <a:pt x="0" y="2077199"/>
                </a:lnTo>
              </a:path>
            </a:pathLst>
          </a:custGeom>
          <a:ln w="6350">
            <a:solidFill>
              <a:srgbClr val="9C9D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995" y="1840513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8021" y="1863390"/>
            <a:ext cx="18796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14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551993" cy="3560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672009"/>
            <a:ext cx="7560309" cy="6876415"/>
          </a:xfrm>
          <a:custGeom>
            <a:avLst/>
            <a:gdLst/>
            <a:ahLst/>
            <a:cxnLst/>
            <a:rect l="l" t="t" r="r" b="b"/>
            <a:pathLst>
              <a:path w="7560309" h="6876415">
                <a:moveTo>
                  <a:pt x="0" y="0"/>
                </a:moveTo>
                <a:lnTo>
                  <a:pt x="0" y="6875995"/>
                </a:lnTo>
                <a:lnTo>
                  <a:pt x="7560005" y="6875995"/>
                </a:lnTo>
                <a:lnTo>
                  <a:pt x="756000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5235943"/>
            <a:ext cx="7559992" cy="5312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134640" y="563302"/>
            <a:ext cx="248920" cy="7099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7475" indent="-105410">
              <a:lnSpc>
                <a:spcPts val="885"/>
              </a:lnSpc>
            </a:pP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Viticultura</a:t>
            </a:r>
            <a:endParaRPr sz="800">
              <a:latin typeface="Calibri"/>
              <a:cs typeface="Calibri"/>
            </a:endParaRPr>
          </a:p>
          <a:p>
            <a:pPr marL="117475">
              <a:lnSpc>
                <a:spcPct val="100000"/>
              </a:lnSpc>
            </a:pP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duradera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1299" y="4079250"/>
            <a:ext cx="2940050" cy="1628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1000" spc="-45" dirty="0">
                <a:latin typeface="Calibri"/>
                <a:cs typeface="Calibri"/>
              </a:rPr>
              <a:t>Biodiversidad </a:t>
            </a:r>
            <a:r>
              <a:rPr sz="1000" spc="-35" dirty="0">
                <a:latin typeface="Calibri"/>
                <a:cs typeface="Calibri"/>
              </a:rPr>
              <a:t>y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40" dirty="0">
                <a:latin typeface="Calibri"/>
                <a:cs typeface="Calibri"/>
              </a:rPr>
              <a:t>paisajes</a:t>
            </a:r>
            <a:endParaRPr sz="1000">
              <a:latin typeface="Calibri"/>
              <a:cs typeface="Calibri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40" dirty="0">
                <a:latin typeface="Calibri"/>
                <a:cs typeface="Calibri"/>
              </a:rPr>
              <a:t>La </a:t>
            </a:r>
            <a:r>
              <a:rPr sz="1000" spc="-65" dirty="0">
                <a:latin typeface="Calibri"/>
                <a:cs typeface="Calibri"/>
              </a:rPr>
              <a:t>región </a:t>
            </a:r>
            <a:r>
              <a:rPr sz="1000" spc="-70" dirty="0">
                <a:latin typeface="Calibri"/>
                <a:cs typeface="Calibri"/>
              </a:rPr>
              <a:t>comprende </a:t>
            </a:r>
            <a:r>
              <a:rPr sz="1000" spc="-65" dirty="0">
                <a:latin typeface="Calibri"/>
                <a:cs typeface="Calibri"/>
              </a:rPr>
              <a:t>numerosas </a:t>
            </a:r>
            <a:r>
              <a:rPr sz="1000" spc="-50" dirty="0">
                <a:latin typeface="Calibri"/>
                <a:cs typeface="Calibri"/>
              </a:rPr>
              <a:t>zonas </a:t>
            </a:r>
            <a:r>
              <a:rPr sz="1000" spc="-60" dirty="0">
                <a:latin typeface="Calibri"/>
                <a:cs typeface="Calibri"/>
              </a:rPr>
              <a:t>de </a:t>
            </a:r>
            <a:r>
              <a:rPr sz="1000" spc="-70" dirty="0">
                <a:latin typeface="Calibri"/>
                <a:cs typeface="Calibri"/>
              </a:rPr>
              <a:t>extraordinario </a:t>
            </a:r>
            <a:r>
              <a:rPr sz="1000" spc="-60" dirty="0">
                <a:latin typeface="Calibri"/>
                <a:cs typeface="Calibri"/>
              </a:rPr>
              <a:t>interés </a:t>
            </a:r>
            <a:r>
              <a:rPr sz="1000" spc="10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ecológico </a:t>
            </a:r>
            <a:r>
              <a:rPr sz="1000" spc="-55" dirty="0">
                <a:latin typeface="Calibri"/>
                <a:cs typeface="Calibri"/>
              </a:rPr>
              <a:t>destinadas a </a:t>
            </a:r>
            <a:r>
              <a:rPr sz="1000" spc="-70" dirty="0">
                <a:latin typeface="Calibri"/>
                <a:cs typeface="Calibri"/>
              </a:rPr>
              <a:t>preservar </a:t>
            </a:r>
            <a:r>
              <a:rPr sz="1000" spc="-40" dirty="0">
                <a:latin typeface="Calibri"/>
                <a:cs typeface="Calibri"/>
              </a:rPr>
              <a:t>la </a:t>
            </a:r>
            <a:r>
              <a:rPr sz="1000" spc="-55" dirty="0">
                <a:latin typeface="Calibri"/>
                <a:cs typeface="Calibri"/>
              </a:rPr>
              <a:t>biodiversidad </a:t>
            </a:r>
            <a:r>
              <a:rPr sz="1000" spc="-70" dirty="0">
                <a:latin typeface="Calibri"/>
                <a:cs typeface="Calibri"/>
              </a:rPr>
              <a:t>manteniendo  </a:t>
            </a:r>
            <a:r>
              <a:rPr sz="1000" spc="-105" dirty="0">
                <a:latin typeface="Arial"/>
                <a:cs typeface="Arial"/>
              </a:rPr>
              <a:t>su </a:t>
            </a:r>
            <a:r>
              <a:rPr sz="1000" spc="-75" dirty="0">
                <a:latin typeface="Arial"/>
                <a:cs typeface="Arial"/>
              </a:rPr>
              <a:t>hábitat </a:t>
            </a:r>
            <a:r>
              <a:rPr sz="1000" spc="-85" dirty="0">
                <a:latin typeface="Arial"/>
                <a:cs typeface="Arial"/>
              </a:rPr>
              <a:t>natural.</a:t>
            </a:r>
            <a:endParaRPr sz="1000">
              <a:latin typeface="Arial"/>
              <a:cs typeface="Arial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140" dirty="0">
                <a:latin typeface="Arial"/>
                <a:cs typeface="Arial"/>
              </a:rPr>
              <a:t>Para </a:t>
            </a:r>
            <a:r>
              <a:rPr sz="1000" spc="-65" dirty="0">
                <a:latin typeface="Arial"/>
                <a:cs typeface="Arial"/>
              </a:rPr>
              <a:t>el </a:t>
            </a:r>
            <a:r>
              <a:rPr sz="1000" spc="-75" dirty="0">
                <a:latin typeface="Arial"/>
                <a:cs typeface="Arial"/>
              </a:rPr>
              <a:t>conjunto </a:t>
            </a:r>
            <a:r>
              <a:rPr sz="1000" spc="-105" dirty="0">
                <a:latin typeface="Arial"/>
                <a:cs typeface="Arial"/>
              </a:rPr>
              <a:t>de </a:t>
            </a:r>
            <a:r>
              <a:rPr sz="1000" spc="-95" dirty="0">
                <a:latin typeface="Arial"/>
                <a:cs typeface="Arial"/>
              </a:rPr>
              <a:t>este </a:t>
            </a:r>
            <a:r>
              <a:rPr sz="1000" spc="-114" dirty="0">
                <a:latin typeface="Arial"/>
                <a:cs typeface="Arial"/>
              </a:rPr>
              <a:t>segundo </a:t>
            </a:r>
            <a:r>
              <a:rPr sz="1000" spc="-100" dirty="0">
                <a:latin typeface="Arial"/>
                <a:cs typeface="Arial"/>
              </a:rPr>
              <a:t>aspecto, </a:t>
            </a:r>
            <a:r>
              <a:rPr sz="1000" spc="-75" dirty="0">
                <a:latin typeface="Arial"/>
                <a:cs typeface="Arial"/>
              </a:rPr>
              <a:t>la intención </a:t>
            </a:r>
            <a:r>
              <a:rPr sz="1000" spc="-105" dirty="0">
                <a:latin typeface="Arial"/>
                <a:cs typeface="Arial"/>
              </a:rPr>
              <a:t>de </a:t>
            </a:r>
            <a:r>
              <a:rPr sz="1000" spc="-85" dirty="0">
                <a:latin typeface="Arial"/>
                <a:cs typeface="Arial"/>
              </a:rPr>
              <a:t>la  </a:t>
            </a:r>
            <a:r>
              <a:rPr sz="1000" spc="-65" dirty="0">
                <a:latin typeface="Calibri"/>
                <a:cs typeface="Calibri"/>
              </a:rPr>
              <a:t>profesión </a:t>
            </a:r>
            <a:r>
              <a:rPr sz="1000" spc="-40" dirty="0">
                <a:latin typeface="Calibri"/>
                <a:cs typeface="Calibri"/>
              </a:rPr>
              <a:t>es </a:t>
            </a:r>
            <a:r>
              <a:rPr sz="1000" spc="-70" dirty="0">
                <a:latin typeface="Calibri"/>
                <a:cs typeface="Calibri"/>
              </a:rPr>
              <a:t>proceder </a:t>
            </a:r>
            <a:r>
              <a:rPr sz="1000" spc="-40" dirty="0">
                <a:latin typeface="Calibri"/>
                <a:cs typeface="Calibri"/>
              </a:rPr>
              <a:t>al </a:t>
            </a:r>
            <a:r>
              <a:rPr sz="1000" spc="-60" dirty="0">
                <a:latin typeface="Calibri"/>
                <a:cs typeface="Calibri"/>
              </a:rPr>
              <a:t>desarrollo de </a:t>
            </a:r>
            <a:r>
              <a:rPr sz="1000" spc="-35" dirty="0">
                <a:latin typeface="Calibri"/>
                <a:cs typeface="Calibri"/>
              </a:rPr>
              <a:t>las </a:t>
            </a:r>
            <a:r>
              <a:rPr sz="1000" spc="-60" dirty="0">
                <a:latin typeface="Calibri"/>
                <a:cs typeface="Calibri"/>
              </a:rPr>
              <a:t>infraestructuras agro-  </a:t>
            </a:r>
            <a:r>
              <a:rPr sz="1000" spc="-100" dirty="0">
                <a:latin typeface="Arial"/>
                <a:cs typeface="Arial"/>
              </a:rPr>
              <a:t>ecológicas </a:t>
            </a:r>
            <a:r>
              <a:rPr sz="1000" spc="-95" dirty="0">
                <a:latin typeface="Arial"/>
                <a:cs typeface="Arial"/>
              </a:rPr>
              <a:t>(plantado </a:t>
            </a:r>
            <a:r>
              <a:rPr sz="1000" spc="-105" dirty="0">
                <a:latin typeface="Arial"/>
                <a:cs typeface="Arial"/>
              </a:rPr>
              <a:t>de </a:t>
            </a:r>
            <a:r>
              <a:rPr sz="1000" spc="-95" dirty="0">
                <a:latin typeface="Arial"/>
                <a:cs typeface="Arial"/>
              </a:rPr>
              <a:t>hierba </a:t>
            </a:r>
            <a:r>
              <a:rPr sz="1000" spc="-105" dirty="0">
                <a:latin typeface="Arial"/>
                <a:cs typeface="Arial"/>
              </a:rPr>
              <a:t>en </a:t>
            </a:r>
            <a:r>
              <a:rPr sz="1000" spc="-95" dirty="0">
                <a:latin typeface="Arial"/>
                <a:cs typeface="Arial"/>
              </a:rPr>
              <a:t>las </a:t>
            </a:r>
            <a:r>
              <a:rPr sz="1000" spc="-100" dirty="0">
                <a:latin typeface="Arial"/>
                <a:cs typeface="Arial"/>
              </a:rPr>
              <a:t>viñas </a:t>
            </a:r>
            <a:r>
              <a:rPr sz="1000" spc="-105" dirty="0">
                <a:latin typeface="Arial"/>
                <a:cs typeface="Arial"/>
              </a:rPr>
              <a:t>y </a:t>
            </a:r>
            <a:r>
              <a:rPr sz="1000" spc="-114" dirty="0">
                <a:latin typeface="Arial"/>
                <a:cs typeface="Arial"/>
              </a:rPr>
              <a:t>sus </a:t>
            </a:r>
            <a:r>
              <a:rPr sz="1000" spc="-100" dirty="0">
                <a:latin typeface="Arial"/>
                <a:cs typeface="Arial"/>
              </a:rPr>
              <a:t>alrededores,  </a:t>
            </a:r>
            <a:r>
              <a:rPr sz="1000" spc="-60" dirty="0">
                <a:latin typeface="Calibri"/>
                <a:cs typeface="Calibri"/>
              </a:rPr>
              <a:t>desarrollo</a:t>
            </a:r>
            <a:r>
              <a:rPr sz="1000" spc="105" dirty="0">
                <a:latin typeface="Calibri"/>
                <a:cs typeface="Calibri"/>
              </a:rPr>
              <a:t> </a:t>
            </a:r>
            <a:r>
              <a:rPr sz="1000" spc="-60" dirty="0">
                <a:latin typeface="Calibri"/>
                <a:cs typeface="Calibri"/>
              </a:rPr>
              <a:t>de</a:t>
            </a:r>
            <a:r>
              <a:rPr sz="1000" spc="105" dirty="0">
                <a:latin typeface="Calibri"/>
                <a:cs typeface="Calibri"/>
              </a:rPr>
              <a:t> </a:t>
            </a:r>
            <a:r>
              <a:rPr sz="1000" spc="-45" dirty="0">
                <a:latin typeface="Calibri"/>
                <a:cs typeface="Calibri"/>
              </a:rPr>
              <a:t>setos </a:t>
            </a:r>
            <a:r>
              <a:rPr sz="1000" spc="-60" dirty="0">
                <a:latin typeface="Calibri"/>
                <a:cs typeface="Calibri"/>
              </a:rPr>
              <a:t>arbustivos)</a:t>
            </a:r>
            <a:r>
              <a:rPr sz="1000" spc="105" dirty="0">
                <a:latin typeface="Calibri"/>
                <a:cs typeface="Calibri"/>
              </a:rPr>
              <a:t> </a:t>
            </a:r>
            <a:r>
              <a:rPr sz="1000" spc="-55" dirty="0">
                <a:latin typeface="Calibri"/>
                <a:cs typeface="Calibri"/>
              </a:rPr>
              <a:t>y </a:t>
            </a:r>
            <a:r>
              <a:rPr sz="1000" spc="-60" dirty="0">
                <a:latin typeface="Calibri"/>
                <a:cs typeface="Calibri"/>
              </a:rPr>
              <a:t>continuar</a:t>
            </a:r>
            <a:r>
              <a:rPr sz="1000" spc="105" dirty="0">
                <a:latin typeface="Calibri"/>
                <a:cs typeface="Calibri"/>
              </a:rPr>
              <a:t> </a:t>
            </a:r>
            <a:r>
              <a:rPr sz="1000" spc="-40" dirty="0">
                <a:latin typeface="Calibri"/>
                <a:cs typeface="Calibri"/>
              </a:rPr>
              <a:t>el </a:t>
            </a:r>
            <a:r>
              <a:rPr sz="1000" spc="-70" dirty="0">
                <a:latin typeface="Calibri"/>
                <a:cs typeface="Calibri"/>
              </a:rPr>
              <a:t>ordenamiento  </a:t>
            </a:r>
            <a:r>
              <a:rPr sz="1000" spc="-80" dirty="0">
                <a:latin typeface="Arial"/>
                <a:cs typeface="Arial"/>
              </a:rPr>
              <a:t>hidráulico </a:t>
            </a:r>
            <a:r>
              <a:rPr sz="1000" spc="-105" dirty="0">
                <a:latin typeface="Arial"/>
                <a:cs typeface="Arial"/>
              </a:rPr>
              <a:t>de </a:t>
            </a:r>
            <a:r>
              <a:rPr sz="1000" spc="-95" dirty="0">
                <a:latin typeface="Arial"/>
                <a:cs typeface="Arial"/>
              </a:rPr>
              <a:t>las </a:t>
            </a:r>
            <a:r>
              <a:rPr sz="1000" spc="-105" dirty="0">
                <a:latin typeface="Arial"/>
                <a:cs typeface="Arial"/>
              </a:rPr>
              <a:t>laderas y </a:t>
            </a:r>
            <a:r>
              <a:rPr sz="1000" spc="-100" dirty="0">
                <a:latin typeface="Arial"/>
                <a:cs typeface="Arial"/>
              </a:rPr>
              <a:t>favorecer </a:t>
            </a:r>
            <a:r>
              <a:rPr sz="1000" spc="-105" dirty="0">
                <a:latin typeface="Arial"/>
                <a:cs typeface="Arial"/>
              </a:rPr>
              <a:t>su </a:t>
            </a:r>
            <a:r>
              <a:rPr sz="1000" spc="-85" dirty="0">
                <a:latin typeface="Arial"/>
                <a:cs typeface="Arial"/>
              </a:rPr>
              <a:t>integración </a:t>
            </a:r>
            <a:r>
              <a:rPr sz="1000" spc="-105" dirty="0">
                <a:latin typeface="Arial"/>
                <a:cs typeface="Arial"/>
              </a:rPr>
              <a:t>en </a:t>
            </a:r>
            <a:r>
              <a:rPr sz="1000" spc="-65" dirty="0">
                <a:latin typeface="Arial"/>
                <a:cs typeface="Arial"/>
              </a:rPr>
              <a:t>el 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0" dirty="0">
                <a:latin typeface="Arial"/>
                <a:cs typeface="Arial"/>
              </a:rPr>
              <a:t>paisaje.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1299" y="6060450"/>
            <a:ext cx="2941955" cy="2025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0000"/>
              </a:lnSpc>
            </a:pPr>
            <a:r>
              <a:rPr sz="1000" spc="125" dirty="0">
                <a:solidFill>
                  <a:srgbClr val="9C8E69"/>
                </a:solidFill>
                <a:latin typeface="Calibri"/>
                <a:cs typeface="Calibri"/>
              </a:rPr>
              <a:t>Gestión</a:t>
            </a:r>
            <a:r>
              <a:rPr sz="1000" spc="-8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145" dirty="0">
                <a:solidFill>
                  <a:srgbClr val="9C8E69"/>
                </a:solidFill>
                <a:latin typeface="Calibri"/>
                <a:cs typeface="Calibri"/>
              </a:rPr>
              <a:t>responsable</a:t>
            </a:r>
            <a:r>
              <a:rPr sz="1000" spc="-8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175" dirty="0">
                <a:solidFill>
                  <a:srgbClr val="9C8E69"/>
                </a:solidFill>
                <a:latin typeface="Calibri"/>
                <a:cs typeface="Calibri"/>
              </a:rPr>
              <a:t>del</a:t>
            </a:r>
            <a:r>
              <a:rPr sz="1000" spc="-8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9C8E69"/>
                </a:solidFill>
                <a:latin typeface="Calibri"/>
                <a:cs typeface="Calibri"/>
              </a:rPr>
              <a:t>agua,</a:t>
            </a:r>
            <a:r>
              <a:rPr sz="1000" spc="-8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125" dirty="0">
                <a:solidFill>
                  <a:srgbClr val="9C8E69"/>
                </a:solidFill>
                <a:latin typeface="Calibri"/>
                <a:cs typeface="Calibri"/>
              </a:rPr>
              <a:t>de</a:t>
            </a:r>
            <a:r>
              <a:rPr sz="1000" spc="-8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190" dirty="0">
                <a:solidFill>
                  <a:srgbClr val="9C8E69"/>
                </a:solidFill>
                <a:latin typeface="Calibri"/>
                <a:cs typeface="Calibri"/>
              </a:rPr>
              <a:t>los</a:t>
            </a:r>
            <a:r>
              <a:rPr sz="1000" spc="-8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145" dirty="0">
                <a:solidFill>
                  <a:srgbClr val="9C8E69"/>
                </a:solidFill>
                <a:latin typeface="Calibri"/>
                <a:cs typeface="Calibri"/>
              </a:rPr>
              <a:t>efluen-  </a:t>
            </a:r>
            <a:r>
              <a:rPr sz="1000" spc="105" dirty="0">
                <a:solidFill>
                  <a:srgbClr val="9C8E69"/>
                </a:solidFill>
                <a:latin typeface="Calibri"/>
                <a:cs typeface="Calibri"/>
              </a:rPr>
              <a:t>tes, </a:t>
            </a:r>
            <a:r>
              <a:rPr sz="1000" spc="12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000" spc="190" dirty="0">
                <a:solidFill>
                  <a:srgbClr val="9C8E69"/>
                </a:solidFill>
                <a:latin typeface="Calibri"/>
                <a:cs typeface="Calibri"/>
              </a:rPr>
              <a:t>los </a:t>
            </a:r>
            <a:r>
              <a:rPr sz="1000" spc="130" dirty="0">
                <a:solidFill>
                  <a:srgbClr val="9C8E69"/>
                </a:solidFill>
                <a:latin typeface="Calibri"/>
                <a:cs typeface="Calibri"/>
              </a:rPr>
              <a:t>subproductos </a:t>
            </a:r>
            <a:r>
              <a:rPr sz="1000" spc="100" dirty="0">
                <a:solidFill>
                  <a:srgbClr val="9C8E69"/>
                </a:solidFill>
                <a:latin typeface="Calibri"/>
                <a:cs typeface="Calibri"/>
              </a:rPr>
              <a:t>y </a:t>
            </a:r>
            <a:r>
              <a:rPr sz="1000" spc="12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000" spc="190" dirty="0">
                <a:solidFill>
                  <a:srgbClr val="9C8E69"/>
                </a:solidFill>
                <a:latin typeface="Calibri"/>
                <a:cs typeface="Calibri"/>
              </a:rPr>
              <a:t>los </a:t>
            </a:r>
            <a:r>
              <a:rPr sz="1000" spc="125" dirty="0">
                <a:solidFill>
                  <a:srgbClr val="9C8E69"/>
                </a:solidFill>
                <a:latin typeface="Calibri"/>
                <a:cs typeface="Calibri"/>
              </a:rPr>
              <a:t>residuos  </a:t>
            </a:r>
            <a:r>
              <a:rPr sz="1000" spc="-45" dirty="0">
                <a:latin typeface="Calibri"/>
                <a:cs typeface="Calibri"/>
              </a:rPr>
              <a:t>Gestión </a:t>
            </a:r>
            <a:r>
              <a:rPr sz="1000" spc="-40" dirty="0">
                <a:latin typeface="Calibri"/>
                <a:cs typeface="Calibri"/>
              </a:rPr>
              <a:t>del</a:t>
            </a:r>
            <a:r>
              <a:rPr sz="1000" spc="-60" dirty="0">
                <a:latin typeface="Calibri"/>
                <a:cs typeface="Calibri"/>
              </a:rPr>
              <a:t> agua</a:t>
            </a:r>
            <a:endParaRPr sz="1000">
              <a:latin typeface="Calibri"/>
              <a:cs typeface="Calibri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30" dirty="0">
                <a:latin typeface="Calibri"/>
                <a:cs typeface="Calibri"/>
              </a:rPr>
              <a:t>Se </a:t>
            </a:r>
            <a:r>
              <a:rPr sz="1000" spc="-55" dirty="0">
                <a:latin typeface="Calibri"/>
                <a:cs typeface="Calibri"/>
              </a:rPr>
              <a:t>han tomado </a:t>
            </a:r>
            <a:r>
              <a:rPr sz="1000" spc="-45" dirty="0">
                <a:latin typeface="Calibri"/>
                <a:cs typeface="Calibri"/>
              </a:rPr>
              <a:t>numerosas </a:t>
            </a:r>
            <a:r>
              <a:rPr sz="1000" spc="-40" dirty="0">
                <a:latin typeface="Calibri"/>
                <a:cs typeface="Calibri"/>
              </a:rPr>
              <a:t>medidas </a:t>
            </a:r>
            <a:r>
              <a:rPr sz="1000" spc="-50" dirty="0">
                <a:latin typeface="Calibri"/>
                <a:cs typeface="Calibri"/>
              </a:rPr>
              <a:t>en </a:t>
            </a:r>
            <a:r>
              <a:rPr sz="1000" spc="-20" dirty="0">
                <a:latin typeface="Calibri"/>
                <a:cs typeface="Calibri"/>
              </a:rPr>
              <a:t>los </a:t>
            </a:r>
            <a:r>
              <a:rPr sz="1000" spc="-35" dirty="0">
                <a:latin typeface="Calibri"/>
                <a:cs typeface="Calibri"/>
              </a:rPr>
              <a:t>establecimientos  </a:t>
            </a:r>
            <a:r>
              <a:rPr sz="1000" spc="-25" dirty="0">
                <a:latin typeface="Calibri"/>
                <a:cs typeface="Calibri"/>
              </a:rPr>
              <a:t>vinícolas </a:t>
            </a:r>
            <a:r>
              <a:rPr sz="1000" spc="-60" dirty="0">
                <a:latin typeface="Calibri"/>
                <a:cs typeface="Calibri"/>
              </a:rPr>
              <a:t>para </a:t>
            </a:r>
            <a:r>
              <a:rPr sz="1000" spc="-45" dirty="0">
                <a:latin typeface="Calibri"/>
                <a:cs typeface="Calibri"/>
              </a:rPr>
              <a:t>reducir </a:t>
            </a:r>
            <a:r>
              <a:rPr sz="1000" spc="-30" dirty="0">
                <a:latin typeface="Calibri"/>
                <a:cs typeface="Calibri"/>
              </a:rPr>
              <a:t>el </a:t>
            </a:r>
            <a:r>
              <a:rPr sz="1000" spc="-40" dirty="0">
                <a:latin typeface="Calibri"/>
                <a:cs typeface="Calibri"/>
              </a:rPr>
              <a:t>consumo </a:t>
            </a:r>
            <a:r>
              <a:rPr sz="1000" spc="-50" dirty="0">
                <a:latin typeface="Calibri"/>
                <a:cs typeface="Calibri"/>
              </a:rPr>
              <a:t>de agua: </a:t>
            </a:r>
            <a:r>
              <a:rPr sz="1000" spc="-35" dirty="0">
                <a:latin typeface="Calibri"/>
                <a:cs typeface="Calibri"/>
              </a:rPr>
              <a:t>concepción </a:t>
            </a:r>
            <a:r>
              <a:rPr sz="1000" spc="-20" dirty="0">
                <a:latin typeface="Calibri"/>
                <a:cs typeface="Calibri"/>
              </a:rPr>
              <a:t>inicial  </a:t>
            </a:r>
            <a:r>
              <a:rPr sz="1000" spc="-95" dirty="0">
                <a:latin typeface="Arial"/>
                <a:cs typeface="Arial"/>
              </a:rPr>
              <a:t>de </a:t>
            </a:r>
            <a:r>
              <a:rPr sz="1000" spc="-65" dirty="0">
                <a:latin typeface="Arial"/>
                <a:cs typeface="Arial"/>
              </a:rPr>
              <a:t>los </a:t>
            </a:r>
            <a:r>
              <a:rPr sz="1000" spc="-75" dirty="0">
                <a:latin typeface="Arial"/>
                <a:cs typeface="Arial"/>
              </a:rPr>
              <a:t>locales (selección </a:t>
            </a:r>
            <a:r>
              <a:rPr sz="1000" spc="-95" dirty="0">
                <a:latin typeface="Arial"/>
                <a:cs typeface="Arial"/>
              </a:rPr>
              <a:t>de </a:t>
            </a:r>
            <a:r>
              <a:rPr sz="1000" spc="-70" dirty="0">
                <a:latin typeface="Arial"/>
                <a:cs typeface="Arial"/>
              </a:rPr>
              <a:t>revestimientos), </a:t>
            </a:r>
            <a:r>
              <a:rPr sz="1000" spc="-60" dirty="0">
                <a:latin typeface="Arial"/>
                <a:cs typeface="Arial"/>
              </a:rPr>
              <a:t>optimización </a:t>
            </a:r>
            <a:r>
              <a:rPr sz="1000" spc="-95" dirty="0">
                <a:latin typeface="Arial"/>
                <a:cs typeface="Arial"/>
              </a:rPr>
              <a:t>de  </a:t>
            </a:r>
            <a:r>
              <a:rPr sz="1000" spc="-65" dirty="0">
                <a:latin typeface="Arial"/>
                <a:cs typeface="Arial"/>
              </a:rPr>
              <a:t>los </a:t>
            </a:r>
            <a:r>
              <a:rPr sz="1000" spc="-85" dirty="0">
                <a:latin typeface="Arial"/>
                <a:cs typeface="Arial"/>
              </a:rPr>
              <a:t>sistemas </a:t>
            </a:r>
            <a:r>
              <a:rPr sz="1000" spc="-95" dirty="0">
                <a:latin typeface="Arial"/>
                <a:cs typeface="Arial"/>
              </a:rPr>
              <a:t>de </a:t>
            </a:r>
            <a:r>
              <a:rPr sz="1000" spc="-65" dirty="0">
                <a:latin typeface="Arial"/>
                <a:cs typeface="Arial"/>
              </a:rPr>
              <a:t>limpieza, reciclaje </a:t>
            </a:r>
            <a:r>
              <a:rPr sz="1000" spc="-70" dirty="0">
                <a:latin typeface="Arial"/>
                <a:cs typeface="Arial"/>
              </a:rPr>
              <a:t>y/o </a:t>
            </a:r>
            <a:r>
              <a:rPr sz="1000" spc="-80" dirty="0">
                <a:latin typeface="Arial"/>
                <a:cs typeface="Arial"/>
              </a:rPr>
              <a:t>recuperación </a:t>
            </a:r>
            <a:r>
              <a:rPr sz="1000" spc="-95" dirty="0">
                <a:latin typeface="Arial"/>
                <a:cs typeface="Arial"/>
              </a:rPr>
              <a:t>de </a:t>
            </a:r>
            <a:r>
              <a:rPr sz="1000" spc="-80" dirty="0">
                <a:latin typeface="Arial"/>
                <a:cs typeface="Arial"/>
              </a:rPr>
              <a:t>las  </a:t>
            </a:r>
            <a:r>
              <a:rPr sz="1000" spc="-120" dirty="0">
                <a:latin typeface="Arial"/>
                <a:cs typeface="Arial"/>
              </a:rPr>
              <a:t>aguas </a:t>
            </a:r>
            <a:r>
              <a:rPr sz="1000" spc="-114" dirty="0">
                <a:latin typeface="Arial"/>
                <a:cs typeface="Arial"/>
              </a:rPr>
              <a:t>y, </a:t>
            </a:r>
            <a:r>
              <a:rPr sz="1000" spc="-70" dirty="0">
                <a:latin typeface="Arial"/>
                <a:cs typeface="Arial"/>
              </a:rPr>
              <a:t>también, </a:t>
            </a:r>
            <a:r>
              <a:rPr sz="1000" spc="-85" dirty="0">
                <a:latin typeface="Arial"/>
                <a:cs typeface="Arial"/>
              </a:rPr>
              <a:t>perseguir </a:t>
            </a:r>
            <a:r>
              <a:rPr sz="1000" spc="-55" dirty="0">
                <a:latin typeface="Arial"/>
                <a:cs typeface="Arial"/>
              </a:rPr>
              <a:t>el </a:t>
            </a:r>
            <a:r>
              <a:rPr sz="1000" spc="-65" dirty="0">
                <a:latin typeface="Arial"/>
                <a:cs typeface="Arial"/>
              </a:rPr>
              <a:t>despilfarro. </a:t>
            </a:r>
            <a:r>
              <a:rPr sz="1000" spc="-130" dirty="0">
                <a:latin typeface="Arial"/>
                <a:cs typeface="Arial"/>
              </a:rPr>
              <a:t>Las </a:t>
            </a:r>
            <a:r>
              <a:rPr sz="1000" spc="-80" dirty="0">
                <a:latin typeface="Arial"/>
                <a:cs typeface="Arial"/>
              </a:rPr>
              <a:t>perspectivas  </a:t>
            </a:r>
            <a:r>
              <a:rPr sz="1000" spc="-30" dirty="0">
                <a:latin typeface="Calibri"/>
                <a:cs typeface="Calibri"/>
              </a:rPr>
              <a:t>consisten </a:t>
            </a:r>
            <a:r>
              <a:rPr sz="1000" spc="-50" dirty="0">
                <a:latin typeface="Calibri"/>
                <a:cs typeface="Calibri"/>
              </a:rPr>
              <a:t>en </a:t>
            </a:r>
            <a:r>
              <a:rPr sz="1000" spc="-45" dirty="0">
                <a:latin typeface="Calibri"/>
                <a:cs typeface="Calibri"/>
              </a:rPr>
              <a:t>continuar </a:t>
            </a:r>
            <a:r>
              <a:rPr sz="1000" spc="-50" dirty="0">
                <a:latin typeface="Calibri"/>
                <a:cs typeface="Calibri"/>
              </a:rPr>
              <a:t>en </a:t>
            </a:r>
            <a:r>
              <a:rPr sz="1000" spc="-30" dirty="0">
                <a:latin typeface="Calibri"/>
                <a:cs typeface="Calibri"/>
              </a:rPr>
              <a:t>la </a:t>
            </a:r>
            <a:r>
              <a:rPr sz="1000" spc="-35" dirty="0">
                <a:latin typeface="Calibri"/>
                <a:cs typeface="Calibri"/>
              </a:rPr>
              <a:t>vía </a:t>
            </a:r>
            <a:r>
              <a:rPr sz="1000" spc="-50" dirty="0">
                <a:latin typeface="Calibri"/>
                <a:cs typeface="Calibri"/>
              </a:rPr>
              <a:t>de </a:t>
            </a:r>
            <a:r>
              <a:rPr sz="1000" spc="-30" dirty="0">
                <a:latin typeface="Calibri"/>
                <a:cs typeface="Calibri"/>
              </a:rPr>
              <a:t>la </a:t>
            </a:r>
            <a:r>
              <a:rPr sz="1000" spc="-45" dirty="0">
                <a:latin typeface="Calibri"/>
                <a:cs typeface="Calibri"/>
              </a:rPr>
              <a:t>economía </a:t>
            </a:r>
            <a:r>
              <a:rPr sz="1000" spc="-50" dirty="0">
                <a:latin typeface="Calibri"/>
                <a:cs typeface="Calibri"/>
              </a:rPr>
              <a:t>de agua,  manteniendo </a:t>
            </a:r>
            <a:r>
              <a:rPr sz="1000" spc="-30" dirty="0">
                <a:latin typeface="Calibri"/>
                <a:cs typeface="Calibri"/>
              </a:rPr>
              <a:t>al </a:t>
            </a:r>
            <a:r>
              <a:rPr sz="1000" spc="-40" dirty="0">
                <a:latin typeface="Calibri"/>
                <a:cs typeface="Calibri"/>
              </a:rPr>
              <a:t>mismo </a:t>
            </a:r>
            <a:r>
              <a:rPr sz="1000" spc="-45" dirty="0">
                <a:latin typeface="Calibri"/>
                <a:cs typeface="Calibri"/>
              </a:rPr>
              <a:t>tiempo </a:t>
            </a:r>
            <a:r>
              <a:rPr sz="1000" spc="-50" dirty="0">
                <a:latin typeface="Calibri"/>
                <a:cs typeface="Calibri"/>
              </a:rPr>
              <a:t>un </a:t>
            </a:r>
            <a:r>
              <a:rPr sz="1000" spc="-40" dirty="0">
                <a:latin typeface="Calibri"/>
                <a:cs typeface="Calibri"/>
              </a:rPr>
              <a:t>alto </a:t>
            </a:r>
            <a:r>
              <a:rPr sz="1000" spc="-30" dirty="0">
                <a:latin typeface="Calibri"/>
                <a:cs typeface="Calibri"/>
              </a:rPr>
              <a:t>nivel </a:t>
            </a:r>
            <a:r>
              <a:rPr sz="1000" spc="-50" dirty="0">
                <a:latin typeface="Calibri"/>
                <a:cs typeface="Calibri"/>
              </a:rPr>
              <a:t>de </a:t>
            </a:r>
            <a:r>
              <a:rPr sz="1000" spc="-40" dirty="0">
                <a:latin typeface="Calibri"/>
                <a:cs typeface="Calibri"/>
              </a:rPr>
              <a:t>higiene </a:t>
            </a:r>
            <a:r>
              <a:rPr sz="1000" spc="-50" dirty="0">
                <a:latin typeface="Calibri"/>
                <a:cs typeface="Calibri"/>
              </a:rPr>
              <a:t>en </a:t>
            </a:r>
            <a:r>
              <a:rPr sz="1000" spc="-20" dirty="0">
                <a:latin typeface="Calibri"/>
                <a:cs typeface="Calibri"/>
              </a:rPr>
              <a:t>los  </a:t>
            </a:r>
            <a:r>
              <a:rPr sz="1000" spc="-75" dirty="0">
                <a:latin typeface="Arial"/>
                <a:cs typeface="Arial"/>
              </a:rPr>
              <a:t>centros </a:t>
            </a:r>
            <a:r>
              <a:rPr sz="1000" spc="-95" dirty="0">
                <a:latin typeface="Arial"/>
                <a:cs typeface="Arial"/>
              </a:rPr>
              <a:t>de </a:t>
            </a:r>
            <a:r>
              <a:rPr sz="1000" spc="-90" dirty="0">
                <a:latin typeface="Arial"/>
                <a:cs typeface="Arial"/>
              </a:rPr>
              <a:t>prensado, </a:t>
            </a:r>
            <a:r>
              <a:rPr sz="1000" spc="-80" dirty="0">
                <a:latin typeface="Arial"/>
                <a:cs typeface="Arial"/>
              </a:rPr>
              <a:t>las </a:t>
            </a:r>
            <a:r>
              <a:rPr sz="1000" spc="-105" dirty="0">
                <a:latin typeface="Arial"/>
                <a:cs typeface="Arial"/>
              </a:rPr>
              <a:t>bodegas y </a:t>
            </a:r>
            <a:r>
              <a:rPr sz="1000" spc="-65" dirty="0">
                <a:latin typeface="Arial"/>
                <a:cs typeface="Arial"/>
              </a:rPr>
              <a:t>los diferentes  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talleres.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1299" y="8285490"/>
            <a:ext cx="2940050" cy="1080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45" dirty="0">
                <a:latin typeface="Calibri"/>
                <a:cs typeface="Calibri"/>
              </a:rPr>
              <a:t>Gestión </a:t>
            </a:r>
            <a:r>
              <a:rPr sz="1000" spc="-50" dirty="0">
                <a:latin typeface="Calibri"/>
                <a:cs typeface="Calibri"/>
              </a:rPr>
              <a:t>de </a:t>
            </a:r>
            <a:r>
              <a:rPr sz="1000" spc="-25" dirty="0">
                <a:latin typeface="Calibri"/>
                <a:cs typeface="Calibri"/>
              </a:rPr>
              <a:t>los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45" dirty="0">
                <a:latin typeface="Calibri"/>
                <a:cs typeface="Calibri"/>
              </a:rPr>
              <a:t>efluentes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20000"/>
              </a:lnSpc>
            </a:pPr>
            <a:r>
              <a:rPr sz="1000" spc="-40" dirty="0">
                <a:latin typeface="Calibri"/>
                <a:cs typeface="Calibri"/>
              </a:rPr>
              <a:t>La </a:t>
            </a:r>
            <a:r>
              <a:rPr sz="1000" spc="-55" dirty="0">
                <a:latin typeface="Calibri"/>
                <a:cs typeface="Calibri"/>
              </a:rPr>
              <a:t>higiene </a:t>
            </a:r>
            <a:r>
              <a:rPr sz="1000" spc="-60" dirty="0">
                <a:latin typeface="Calibri"/>
                <a:cs typeface="Calibri"/>
              </a:rPr>
              <a:t>en </a:t>
            </a:r>
            <a:r>
              <a:rPr sz="1000" spc="-35" dirty="0">
                <a:latin typeface="Calibri"/>
                <a:cs typeface="Calibri"/>
              </a:rPr>
              <a:t>las </a:t>
            </a:r>
            <a:r>
              <a:rPr sz="1000" spc="-65" dirty="0">
                <a:latin typeface="Calibri"/>
                <a:cs typeface="Calibri"/>
              </a:rPr>
              <a:t>bodegas reclama numerosas </a:t>
            </a:r>
            <a:r>
              <a:rPr sz="1000" spc="-45" dirty="0">
                <a:latin typeface="Calibri"/>
                <a:cs typeface="Calibri"/>
              </a:rPr>
              <a:t>limpiezas </a:t>
            </a:r>
            <a:r>
              <a:rPr sz="1000" spc="-70" dirty="0">
                <a:latin typeface="Calibri"/>
                <a:cs typeface="Calibri"/>
              </a:rPr>
              <a:t>que  </a:t>
            </a:r>
            <a:r>
              <a:rPr sz="1000" spc="-120" dirty="0">
                <a:latin typeface="Arial"/>
                <a:cs typeface="Arial"/>
              </a:rPr>
              <a:t>generan </a:t>
            </a:r>
            <a:r>
              <a:rPr sz="1000" spc="-85" dirty="0">
                <a:latin typeface="Arial"/>
                <a:cs typeface="Arial"/>
              </a:rPr>
              <a:t>efluentes </a:t>
            </a:r>
            <a:r>
              <a:rPr sz="1000" spc="-120" dirty="0">
                <a:latin typeface="Arial"/>
                <a:cs typeface="Arial"/>
              </a:rPr>
              <a:t>cargados </a:t>
            </a:r>
            <a:r>
              <a:rPr sz="1000" spc="-105" dirty="0">
                <a:latin typeface="Arial"/>
                <a:cs typeface="Arial"/>
              </a:rPr>
              <a:t>de </a:t>
            </a:r>
            <a:r>
              <a:rPr sz="1000" spc="-90" dirty="0">
                <a:latin typeface="Arial"/>
                <a:cs typeface="Arial"/>
              </a:rPr>
              <a:t>materia</a:t>
            </a:r>
            <a:r>
              <a:rPr sz="1000" spc="70" dirty="0">
                <a:latin typeface="Arial"/>
                <a:cs typeface="Arial"/>
              </a:rPr>
              <a:t> </a:t>
            </a:r>
            <a:r>
              <a:rPr sz="1000" spc="-105" dirty="0">
                <a:latin typeface="Arial"/>
                <a:cs typeface="Arial"/>
              </a:rPr>
              <a:t>orgánica.</a:t>
            </a:r>
            <a:endParaRPr sz="1000">
              <a:latin typeface="Arial"/>
              <a:cs typeface="Arial"/>
            </a:endParaRPr>
          </a:p>
          <a:p>
            <a:pPr marL="12700" marR="5715">
              <a:lnSpc>
                <a:spcPct val="120000"/>
              </a:lnSpc>
            </a:pPr>
            <a:r>
              <a:rPr sz="1000" spc="-65" dirty="0">
                <a:latin typeface="Calibri"/>
                <a:cs typeface="Calibri"/>
              </a:rPr>
              <a:t>Actualmente </a:t>
            </a:r>
            <a:r>
              <a:rPr sz="1000" spc="-40" dirty="0">
                <a:latin typeface="Calibri"/>
                <a:cs typeface="Calibri"/>
              </a:rPr>
              <a:t>el </a:t>
            </a:r>
            <a:r>
              <a:rPr sz="1000" spc="-70" dirty="0">
                <a:latin typeface="Calibri"/>
                <a:cs typeface="Calibri"/>
              </a:rPr>
              <a:t>92% </a:t>
            </a:r>
            <a:r>
              <a:rPr sz="1000" spc="-60" dirty="0">
                <a:latin typeface="Calibri"/>
                <a:cs typeface="Calibri"/>
              </a:rPr>
              <a:t>de </a:t>
            </a:r>
            <a:r>
              <a:rPr sz="1000" spc="-35" dirty="0">
                <a:latin typeface="Calibri"/>
                <a:cs typeface="Calibri"/>
              </a:rPr>
              <a:t>los </a:t>
            </a:r>
            <a:r>
              <a:rPr sz="1000" spc="-55" dirty="0">
                <a:latin typeface="Calibri"/>
                <a:cs typeface="Calibri"/>
              </a:rPr>
              <a:t>efluentes y </a:t>
            </a:r>
            <a:r>
              <a:rPr sz="1000" spc="-60" dirty="0">
                <a:latin typeface="Calibri"/>
                <a:cs typeface="Calibri"/>
              </a:rPr>
              <a:t>subproductos </a:t>
            </a:r>
            <a:r>
              <a:rPr sz="1000" spc="-50" dirty="0">
                <a:latin typeface="Calibri"/>
                <a:cs typeface="Calibri"/>
              </a:rPr>
              <a:t>líquidos  </a:t>
            </a:r>
            <a:r>
              <a:rPr sz="1000" spc="-105" dirty="0">
                <a:latin typeface="Arial"/>
                <a:cs typeface="Arial"/>
              </a:rPr>
              <a:t>que </a:t>
            </a:r>
            <a:r>
              <a:rPr sz="1000" spc="-125" dirty="0">
                <a:latin typeface="Arial"/>
                <a:cs typeface="Arial"/>
              </a:rPr>
              <a:t>genera </a:t>
            </a:r>
            <a:r>
              <a:rPr sz="1000" spc="-90" dirty="0">
                <a:latin typeface="Arial"/>
                <a:cs typeface="Arial"/>
              </a:rPr>
              <a:t>dicha </a:t>
            </a:r>
            <a:r>
              <a:rPr sz="1000" spc="-85" dirty="0">
                <a:latin typeface="Arial"/>
                <a:cs typeface="Arial"/>
              </a:rPr>
              <a:t>actividad </a:t>
            </a:r>
            <a:r>
              <a:rPr sz="1000" spc="-105" dirty="0">
                <a:latin typeface="Arial"/>
                <a:cs typeface="Arial"/>
              </a:rPr>
              <a:t>son </a:t>
            </a:r>
            <a:r>
              <a:rPr sz="1000" spc="-85" dirty="0">
                <a:latin typeface="Arial"/>
                <a:cs typeface="Arial"/>
              </a:rPr>
              <a:t>tratados o 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-95" dirty="0">
                <a:latin typeface="Arial"/>
                <a:cs typeface="Arial"/>
              </a:rPr>
              <a:t>comercializados.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000" spc="-95" dirty="0">
                <a:latin typeface="Arial"/>
                <a:cs typeface="Arial"/>
              </a:rPr>
              <a:t>No </a:t>
            </a:r>
            <a:r>
              <a:rPr sz="1000" spc="-85" dirty="0">
                <a:latin typeface="Arial"/>
                <a:cs typeface="Arial"/>
              </a:rPr>
              <a:t>obstante, </a:t>
            </a:r>
            <a:r>
              <a:rPr sz="1000" spc="-65" dirty="0">
                <a:latin typeface="Arial"/>
                <a:cs typeface="Arial"/>
              </a:rPr>
              <a:t>el </a:t>
            </a:r>
            <a:r>
              <a:rPr sz="1000" spc="-70" dirty="0">
                <a:latin typeface="Arial"/>
                <a:cs typeface="Arial"/>
              </a:rPr>
              <a:t>objetivo </a:t>
            </a:r>
            <a:r>
              <a:rPr sz="1000" spc="-120" dirty="0">
                <a:latin typeface="Arial"/>
                <a:cs typeface="Arial"/>
              </a:rPr>
              <a:t>es </a:t>
            </a:r>
            <a:r>
              <a:rPr sz="1000" spc="-90" dirty="0">
                <a:latin typeface="Arial"/>
                <a:cs typeface="Arial"/>
              </a:rPr>
              <a:t>llegar </a:t>
            </a:r>
            <a:r>
              <a:rPr sz="1000" spc="-75" dirty="0">
                <a:latin typeface="Arial"/>
                <a:cs typeface="Arial"/>
              </a:rPr>
              <a:t>al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140" dirty="0">
                <a:latin typeface="Arial"/>
                <a:cs typeface="Arial"/>
              </a:rPr>
              <a:t>100%.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1299" y="9565650"/>
            <a:ext cx="2939415" cy="714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1000" spc="-30" dirty="0">
                <a:latin typeface="Calibri"/>
                <a:cs typeface="Calibri"/>
              </a:rPr>
              <a:t>Los </a:t>
            </a:r>
            <a:r>
              <a:rPr sz="1000" spc="-50" dirty="0">
                <a:latin typeface="Calibri"/>
                <a:cs typeface="Calibri"/>
              </a:rPr>
              <a:t>subproductos </a:t>
            </a:r>
            <a:r>
              <a:rPr sz="1000" spc="-35" dirty="0">
                <a:latin typeface="Calibri"/>
                <a:cs typeface="Calibri"/>
              </a:rPr>
              <a:t>y </a:t>
            </a:r>
            <a:r>
              <a:rPr sz="1000" spc="-25" dirty="0">
                <a:latin typeface="Calibri"/>
                <a:cs typeface="Calibri"/>
              </a:rPr>
              <a:t>los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45" dirty="0">
                <a:latin typeface="Calibri"/>
                <a:cs typeface="Calibri"/>
              </a:rPr>
              <a:t>residuos</a:t>
            </a:r>
            <a:endParaRPr sz="1000">
              <a:latin typeface="Calibri"/>
              <a:cs typeface="Calibri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65" dirty="0">
                <a:latin typeface="Calibri"/>
                <a:cs typeface="Calibri"/>
              </a:rPr>
              <a:t>Como </a:t>
            </a:r>
            <a:r>
              <a:rPr sz="1000" spc="-55" dirty="0">
                <a:latin typeface="Calibri"/>
                <a:cs typeface="Calibri"/>
              </a:rPr>
              <a:t>cualquier </a:t>
            </a:r>
            <a:r>
              <a:rPr sz="1000" spc="-70" dirty="0">
                <a:latin typeface="Calibri"/>
                <a:cs typeface="Calibri"/>
              </a:rPr>
              <a:t>otra </a:t>
            </a:r>
            <a:r>
              <a:rPr sz="1000" spc="-50" dirty="0">
                <a:latin typeface="Calibri"/>
                <a:cs typeface="Calibri"/>
              </a:rPr>
              <a:t>actividad, </a:t>
            </a:r>
            <a:r>
              <a:rPr sz="1000" spc="-40" dirty="0">
                <a:latin typeface="Calibri"/>
                <a:cs typeface="Calibri"/>
              </a:rPr>
              <a:t>la </a:t>
            </a:r>
            <a:r>
              <a:rPr sz="1000" spc="-60" dirty="0">
                <a:latin typeface="Calibri"/>
                <a:cs typeface="Calibri"/>
              </a:rPr>
              <a:t>producción de </a:t>
            </a:r>
            <a:r>
              <a:rPr sz="1000" spc="-65" dirty="0">
                <a:latin typeface="Calibri"/>
                <a:cs typeface="Calibri"/>
              </a:rPr>
              <a:t>uva </a:t>
            </a:r>
            <a:r>
              <a:rPr sz="1000" spc="-55" dirty="0">
                <a:latin typeface="Calibri"/>
                <a:cs typeface="Calibri"/>
              </a:rPr>
              <a:t>y </a:t>
            </a:r>
            <a:r>
              <a:rPr sz="1000" spc="-60" dirty="0">
                <a:latin typeface="Calibri"/>
                <a:cs typeface="Calibri"/>
              </a:rPr>
              <a:t>de </a:t>
            </a:r>
            <a:r>
              <a:rPr sz="1000" spc="-50" dirty="0">
                <a:latin typeface="Calibri"/>
                <a:cs typeface="Calibri"/>
              </a:rPr>
              <a:t>vinos  </a:t>
            </a:r>
            <a:r>
              <a:rPr sz="1000" spc="-60" dirty="0">
                <a:latin typeface="Calibri"/>
                <a:cs typeface="Calibri"/>
              </a:rPr>
              <a:t>de</a:t>
            </a:r>
            <a:r>
              <a:rPr sz="1000" spc="105" dirty="0">
                <a:latin typeface="Calibri"/>
                <a:cs typeface="Calibri"/>
              </a:rPr>
              <a:t> </a:t>
            </a:r>
            <a:r>
              <a:rPr sz="1000" spc="-70" dirty="0">
                <a:latin typeface="Calibri"/>
                <a:cs typeface="Calibri"/>
              </a:rPr>
              <a:t>Champagne comporta </a:t>
            </a:r>
            <a:r>
              <a:rPr sz="1000" spc="-55" dirty="0">
                <a:latin typeface="Calibri"/>
                <a:cs typeface="Calibri"/>
              </a:rPr>
              <a:t>residuos y </a:t>
            </a:r>
            <a:r>
              <a:rPr sz="1000" spc="-60" dirty="0">
                <a:latin typeface="Calibri"/>
                <a:cs typeface="Calibri"/>
              </a:rPr>
              <a:t>subproductos</a:t>
            </a:r>
            <a:r>
              <a:rPr sz="1000" spc="105" dirty="0">
                <a:latin typeface="Calibri"/>
                <a:cs typeface="Calibri"/>
              </a:rPr>
              <a:t> </a:t>
            </a:r>
            <a:r>
              <a:rPr sz="1000" spc="-65" dirty="0">
                <a:latin typeface="Calibri"/>
                <a:cs typeface="Calibri"/>
              </a:rPr>
              <a:t>que </a:t>
            </a:r>
            <a:r>
              <a:rPr sz="1000" spc="-55" dirty="0">
                <a:latin typeface="Calibri"/>
                <a:cs typeface="Calibri"/>
              </a:rPr>
              <a:t>son  </a:t>
            </a:r>
            <a:r>
              <a:rPr sz="1000" spc="-95" dirty="0">
                <a:latin typeface="Arial"/>
                <a:cs typeface="Arial"/>
              </a:rPr>
              <a:t>íntegramente</a:t>
            </a:r>
            <a:r>
              <a:rPr sz="1000" spc="-155" dirty="0">
                <a:latin typeface="Arial"/>
                <a:cs typeface="Arial"/>
              </a:rPr>
              <a:t> </a:t>
            </a:r>
            <a:r>
              <a:rPr sz="1000" spc="-95" dirty="0">
                <a:latin typeface="Arial"/>
                <a:cs typeface="Arial"/>
              </a:rPr>
              <a:t>valorizados.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23312" y="4048770"/>
            <a:ext cx="2939415" cy="1476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-125" dirty="0">
                <a:latin typeface="Arial"/>
                <a:cs typeface="Arial"/>
              </a:rPr>
              <a:t>Los </a:t>
            </a:r>
            <a:r>
              <a:rPr sz="1000" spc="-75" dirty="0">
                <a:latin typeface="Arial"/>
                <a:cs typeface="Arial"/>
              </a:rPr>
              <a:t>hollejos </a:t>
            </a:r>
            <a:r>
              <a:rPr sz="1000" spc="-85" dirty="0">
                <a:latin typeface="Arial"/>
                <a:cs typeface="Arial"/>
              </a:rPr>
              <a:t>(“marcs”) </a:t>
            </a:r>
            <a:r>
              <a:rPr sz="1000" spc="-105" dirty="0">
                <a:latin typeface="Arial"/>
                <a:cs typeface="Arial"/>
              </a:rPr>
              <a:t>de </a:t>
            </a:r>
            <a:r>
              <a:rPr sz="1000" spc="-75" dirty="0">
                <a:latin typeface="Arial"/>
                <a:cs typeface="Arial"/>
              </a:rPr>
              <a:t>la </a:t>
            </a:r>
            <a:r>
              <a:rPr sz="1000" spc="-114" dirty="0">
                <a:latin typeface="Arial"/>
                <a:cs typeface="Arial"/>
              </a:rPr>
              <a:t>uva </a:t>
            </a:r>
            <a:r>
              <a:rPr sz="1000" spc="-105" dirty="0">
                <a:latin typeface="Arial"/>
                <a:cs typeface="Arial"/>
              </a:rPr>
              <a:t>son entregados </a:t>
            </a:r>
            <a:r>
              <a:rPr sz="1000" spc="-100" dirty="0">
                <a:latin typeface="Arial"/>
                <a:cs typeface="Arial"/>
              </a:rPr>
              <a:t>íntegramente  </a:t>
            </a:r>
            <a:r>
              <a:rPr sz="1000" spc="-135" dirty="0">
                <a:latin typeface="Arial"/>
                <a:cs typeface="Arial"/>
              </a:rPr>
              <a:t>a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95" dirty="0">
                <a:latin typeface="Arial"/>
                <a:cs typeface="Arial"/>
              </a:rPr>
              <a:t>las </a:t>
            </a:r>
            <a:r>
              <a:rPr sz="1000" spc="-85" dirty="0">
                <a:latin typeface="Arial"/>
                <a:cs typeface="Arial"/>
              </a:rPr>
              <a:t>destilerías </a:t>
            </a:r>
            <a:r>
              <a:rPr sz="1000" spc="-95" dirty="0">
                <a:latin typeface="Arial"/>
                <a:cs typeface="Arial"/>
              </a:rPr>
              <a:t>autorizadas. </a:t>
            </a:r>
            <a:r>
              <a:rPr sz="1000" spc="-150" dirty="0">
                <a:latin typeface="Arial"/>
                <a:cs typeface="Arial"/>
              </a:rPr>
              <a:t>En </a:t>
            </a:r>
            <a:r>
              <a:rPr sz="1000" spc="-85" dirty="0">
                <a:latin typeface="Arial"/>
                <a:cs typeface="Arial"/>
              </a:rPr>
              <a:t>ellas, </a:t>
            </a:r>
            <a:r>
              <a:rPr sz="1000" spc="-125" dirty="0">
                <a:latin typeface="Arial"/>
                <a:cs typeface="Arial"/>
              </a:rPr>
              <a:t>pasan </a:t>
            </a:r>
            <a:r>
              <a:rPr sz="1000" spc="-85" dirty="0">
                <a:latin typeface="Arial"/>
                <a:cs typeface="Arial"/>
              </a:rPr>
              <a:t>por diferentes  </a:t>
            </a:r>
            <a:r>
              <a:rPr sz="1000" spc="-60" dirty="0">
                <a:latin typeface="Calibri"/>
                <a:cs typeface="Calibri"/>
              </a:rPr>
              <a:t>procedimientos de separación </a:t>
            </a:r>
            <a:r>
              <a:rPr sz="1000" spc="-55" dirty="0">
                <a:latin typeface="Calibri"/>
                <a:cs typeface="Calibri"/>
              </a:rPr>
              <a:t>y </a:t>
            </a:r>
            <a:r>
              <a:rPr sz="1000" spc="-60" dirty="0">
                <a:latin typeface="Calibri"/>
                <a:cs typeface="Calibri"/>
              </a:rPr>
              <a:t>extracción </a:t>
            </a:r>
            <a:r>
              <a:rPr sz="1000" spc="-65" dirty="0">
                <a:latin typeface="Calibri"/>
                <a:cs typeface="Calibri"/>
              </a:rPr>
              <a:t>que permiten </a:t>
            </a:r>
            <a:r>
              <a:rPr sz="1000" spc="-75" dirty="0">
                <a:latin typeface="Calibri"/>
                <a:cs typeface="Calibri"/>
              </a:rPr>
              <a:t>obtener  </a:t>
            </a:r>
            <a:r>
              <a:rPr sz="1000" spc="-45" dirty="0">
                <a:latin typeface="Calibri"/>
                <a:cs typeface="Calibri"/>
              </a:rPr>
              <a:t>distintos </a:t>
            </a:r>
            <a:r>
              <a:rPr sz="1000" spc="-55" dirty="0">
                <a:latin typeface="Calibri"/>
                <a:cs typeface="Calibri"/>
              </a:rPr>
              <a:t>compuestos </a:t>
            </a:r>
            <a:r>
              <a:rPr sz="1000" spc="-50" dirty="0">
                <a:latin typeface="Calibri"/>
                <a:cs typeface="Calibri"/>
              </a:rPr>
              <a:t>validos </a:t>
            </a:r>
            <a:r>
              <a:rPr sz="1000" spc="-60" dirty="0">
                <a:latin typeface="Calibri"/>
                <a:cs typeface="Calibri"/>
              </a:rPr>
              <a:t>en </a:t>
            </a:r>
            <a:r>
              <a:rPr sz="1000" spc="-55" dirty="0">
                <a:latin typeface="Calibri"/>
                <a:cs typeface="Calibri"/>
              </a:rPr>
              <a:t>sectores </a:t>
            </a:r>
            <a:r>
              <a:rPr sz="1000" spc="-60" dirty="0">
                <a:latin typeface="Calibri"/>
                <a:cs typeface="Calibri"/>
              </a:rPr>
              <a:t>de </a:t>
            </a:r>
            <a:r>
              <a:rPr sz="1000" spc="-55" dirty="0">
                <a:latin typeface="Calibri"/>
                <a:cs typeface="Calibri"/>
              </a:rPr>
              <a:t>actividad diversos  </a:t>
            </a:r>
            <a:r>
              <a:rPr sz="1000" spc="-85" dirty="0">
                <a:latin typeface="Arial"/>
                <a:cs typeface="Arial"/>
              </a:rPr>
              <a:t>(etanol </a:t>
            </a:r>
            <a:r>
              <a:rPr sz="1000" spc="-114" dirty="0">
                <a:latin typeface="Arial"/>
                <a:cs typeface="Arial"/>
              </a:rPr>
              <a:t>para </a:t>
            </a:r>
            <a:r>
              <a:rPr sz="1000" spc="-110" dirty="0">
                <a:latin typeface="Arial"/>
                <a:cs typeface="Arial"/>
              </a:rPr>
              <a:t>usos </a:t>
            </a:r>
            <a:r>
              <a:rPr sz="1000" spc="-80" dirty="0">
                <a:latin typeface="Arial"/>
                <a:cs typeface="Arial"/>
              </a:rPr>
              <a:t>industriales </a:t>
            </a:r>
            <a:r>
              <a:rPr sz="1000" spc="-85" dirty="0">
                <a:latin typeface="Arial"/>
                <a:cs typeface="Arial"/>
              </a:rPr>
              <a:t>o </a:t>
            </a:r>
            <a:r>
              <a:rPr sz="1000" spc="-95" dirty="0">
                <a:latin typeface="Arial"/>
                <a:cs typeface="Arial"/>
              </a:rPr>
              <a:t>carburación </a:t>
            </a:r>
            <a:r>
              <a:rPr sz="1000" spc="-105" dirty="0">
                <a:latin typeface="Arial"/>
                <a:cs typeface="Arial"/>
              </a:rPr>
              <a:t>de </a:t>
            </a:r>
            <a:r>
              <a:rPr sz="1000" spc="-90" dirty="0">
                <a:latin typeface="Arial"/>
                <a:cs typeface="Arial"/>
              </a:rPr>
              <a:t>motores, aceite  </a:t>
            </a:r>
            <a:r>
              <a:rPr sz="1000" spc="-60" dirty="0">
                <a:latin typeface="Calibri"/>
                <a:cs typeface="Calibri"/>
              </a:rPr>
              <a:t>de </a:t>
            </a:r>
            <a:r>
              <a:rPr sz="1000" spc="-35" dirty="0">
                <a:latin typeface="Calibri"/>
                <a:cs typeface="Calibri"/>
              </a:rPr>
              <a:t>las </a:t>
            </a:r>
            <a:r>
              <a:rPr sz="1000" spc="-55" dirty="0">
                <a:latin typeface="Calibri"/>
                <a:cs typeface="Calibri"/>
              </a:rPr>
              <a:t>pepitas </a:t>
            </a:r>
            <a:r>
              <a:rPr sz="1000" spc="-60" dirty="0">
                <a:latin typeface="Calibri"/>
                <a:cs typeface="Calibri"/>
              </a:rPr>
              <a:t>de </a:t>
            </a:r>
            <a:r>
              <a:rPr sz="1000" spc="-40" dirty="0">
                <a:latin typeface="Calibri"/>
                <a:cs typeface="Calibri"/>
              </a:rPr>
              <a:t>la </a:t>
            </a:r>
            <a:r>
              <a:rPr sz="1000" spc="-60" dirty="0">
                <a:latin typeface="Calibri"/>
                <a:cs typeface="Calibri"/>
              </a:rPr>
              <a:t>uva, </a:t>
            </a:r>
            <a:r>
              <a:rPr sz="1000" spc="-50" dirty="0">
                <a:latin typeface="Calibri"/>
                <a:cs typeface="Calibri"/>
              </a:rPr>
              <a:t>poli-fenoles, </a:t>
            </a:r>
            <a:r>
              <a:rPr sz="1000" spc="-60" dirty="0">
                <a:latin typeface="Calibri"/>
                <a:cs typeface="Calibri"/>
              </a:rPr>
              <a:t>antioxidantes, colorantes  naturales, </a:t>
            </a:r>
            <a:r>
              <a:rPr sz="1000" spc="-50" dirty="0">
                <a:latin typeface="Calibri"/>
                <a:cs typeface="Calibri"/>
              </a:rPr>
              <a:t>ácido </a:t>
            </a:r>
            <a:r>
              <a:rPr sz="1000" spc="-60" dirty="0">
                <a:latin typeface="Calibri"/>
                <a:cs typeface="Calibri"/>
              </a:rPr>
              <a:t>tártrico potencialmente </a:t>
            </a:r>
            <a:r>
              <a:rPr sz="1000" spc="-45" dirty="0">
                <a:latin typeface="Calibri"/>
                <a:cs typeface="Calibri"/>
              </a:rPr>
              <a:t>utilizable </a:t>
            </a:r>
            <a:r>
              <a:rPr sz="1000" spc="-60" dirty="0">
                <a:latin typeface="Calibri"/>
                <a:cs typeface="Calibri"/>
              </a:rPr>
              <a:t>en </a:t>
            </a:r>
            <a:r>
              <a:rPr sz="1000" spc="-40" dirty="0">
                <a:latin typeface="Calibri"/>
                <a:cs typeface="Calibri"/>
              </a:rPr>
              <a:t>los  </a:t>
            </a:r>
            <a:r>
              <a:rPr sz="1000" spc="-100" dirty="0">
                <a:latin typeface="Arial"/>
                <a:cs typeface="Arial"/>
              </a:rPr>
              <a:t>sectores </a:t>
            </a:r>
            <a:r>
              <a:rPr sz="1000" spc="-90" dirty="0">
                <a:latin typeface="Arial"/>
                <a:cs typeface="Arial"/>
              </a:rPr>
              <a:t>agroalimentario, cosmético </a:t>
            </a:r>
            <a:r>
              <a:rPr sz="1000" spc="-85" dirty="0">
                <a:latin typeface="Arial"/>
                <a:cs typeface="Arial"/>
              </a:rPr>
              <a:t>o </a:t>
            </a:r>
            <a:r>
              <a:rPr sz="1000" spc="-105" dirty="0">
                <a:latin typeface="Arial"/>
                <a:cs typeface="Arial"/>
              </a:rPr>
              <a:t>de </a:t>
            </a:r>
            <a:r>
              <a:rPr sz="1000" spc="-75" dirty="0">
                <a:latin typeface="Arial"/>
                <a:cs typeface="Arial"/>
              </a:rPr>
              <a:t>la </a:t>
            </a:r>
            <a:r>
              <a:rPr sz="1000" spc="-95" dirty="0">
                <a:latin typeface="Arial"/>
                <a:cs typeface="Arial"/>
              </a:rPr>
              <a:t>salud</a:t>
            </a:r>
            <a:r>
              <a:rPr sz="1000" spc="75" dirty="0">
                <a:latin typeface="Arial"/>
                <a:cs typeface="Arial"/>
              </a:rPr>
              <a:t> </a:t>
            </a:r>
            <a:r>
              <a:rPr sz="1000" spc="-140" dirty="0">
                <a:latin typeface="Arial"/>
                <a:cs typeface="Arial"/>
              </a:rPr>
              <a:t>humana…).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23299" y="5694690"/>
            <a:ext cx="2941955" cy="1293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-15" dirty="0">
                <a:latin typeface="Calibri"/>
                <a:cs typeface="Calibri"/>
              </a:rPr>
              <a:t>Las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-30" dirty="0">
                <a:latin typeface="Calibri"/>
                <a:cs typeface="Calibri"/>
              </a:rPr>
              <a:t>actividades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-30" dirty="0">
                <a:latin typeface="Calibri"/>
                <a:cs typeface="Calibri"/>
              </a:rPr>
              <a:t>ligadas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-30" dirty="0">
                <a:latin typeface="Calibri"/>
                <a:cs typeface="Calibri"/>
              </a:rPr>
              <a:t>con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el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-45" dirty="0">
                <a:latin typeface="Calibri"/>
                <a:cs typeface="Calibri"/>
              </a:rPr>
              <a:t>Champagne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-45" dirty="0">
                <a:latin typeface="Calibri"/>
                <a:cs typeface="Calibri"/>
              </a:rPr>
              <a:t>generan,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asimismo,  </a:t>
            </a:r>
            <a:r>
              <a:rPr sz="1000" spc="-50" dirty="0">
                <a:latin typeface="Calibri"/>
                <a:cs typeface="Calibri"/>
              </a:rPr>
              <a:t>alrededor </a:t>
            </a:r>
            <a:r>
              <a:rPr sz="1000" spc="-40" dirty="0">
                <a:latin typeface="Calibri"/>
                <a:cs typeface="Calibri"/>
              </a:rPr>
              <a:t>de </a:t>
            </a:r>
            <a:r>
              <a:rPr sz="1000" spc="-20" dirty="0">
                <a:latin typeface="Calibri"/>
                <a:cs typeface="Calibri"/>
              </a:rPr>
              <a:t>10000 </a:t>
            </a:r>
            <a:r>
              <a:rPr sz="1000" spc="-60" dirty="0">
                <a:latin typeface="Calibri"/>
                <a:cs typeface="Calibri"/>
              </a:rPr>
              <a:t>T/año </a:t>
            </a:r>
            <a:r>
              <a:rPr sz="1000" spc="-40" dirty="0">
                <a:latin typeface="Calibri"/>
                <a:cs typeface="Calibri"/>
              </a:rPr>
              <a:t>de </a:t>
            </a:r>
            <a:r>
              <a:rPr sz="1000" spc="-30" dirty="0">
                <a:latin typeface="Calibri"/>
                <a:cs typeface="Calibri"/>
              </a:rPr>
              <a:t>residuos </a:t>
            </a:r>
            <a:r>
              <a:rPr sz="1000" spc="-40" dirty="0">
                <a:latin typeface="Calibri"/>
                <a:cs typeface="Calibri"/>
              </a:rPr>
              <a:t>denominados  </a:t>
            </a:r>
            <a:r>
              <a:rPr sz="1000" spc="-60" dirty="0">
                <a:latin typeface="Arial"/>
                <a:cs typeface="Arial"/>
              </a:rPr>
              <a:t>industriales </a:t>
            </a:r>
            <a:r>
              <a:rPr sz="1000" spc="-65" dirty="0">
                <a:latin typeface="Arial"/>
                <a:cs typeface="Arial"/>
              </a:rPr>
              <a:t>(metal, </a:t>
            </a:r>
            <a:r>
              <a:rPr sz="1000" spc="-90" dirty="0">
                <a:latin typeface="Arial"/>
                <a:cs typeface="Arial"/>
              </a:rPr>
              <a:t>madera, </a:t>
            </a:r>
            <a:r>
              <a:rPr sz="1000" spc="-50" dirty="0">
                <a:latin typeface="Arial"/>
                <a:cs typeface="Arial"/>
              </a:rPr>
              <a:t>vidrio, </a:t>
            </a:r>
            <a:r>
              <a:rPr sz="1000" spc="-70" dirty="0">
                <a:latin typeface="Arial"/>
                <a:cs typeface="Arial"/>
              </a:rPr>
              <a:t>materiales </a:t>
            </a:r>
            <a:r>
              <a:rPr sz="1000" spc="-85" dirty="0">
                <a:latin typeface="Arial"/>
                <a:cs typeface="Arial"/>
              </a:rPr>
              <a:t>de </a:t>
            </a:r>
            <a:r>
              <a:rPr sz="1000" spc="-75" dirty="0">
                <a:latin typeface="Arial"/>
                <a:cs typeface="Arial"/>
              </a:rPr>
              <a:t>embalaje,  </a:t>
            </a:r>
            <a:r>
              <a:rPr sz="1000" spc="-80" dirty="0">
                <a:latin typeface="Arial"/>
                <a:cs typeface="Arial"/>
              </a:rPr>
              <a:t>como </a:t>
            </a:r>
            <a:r>
              <a:rPr sz="1000" spc="-85" dirty="0">
                <a:latin typeface="Arial"/>
                <a:cs typeface="Arial"/>
              </a:rPr>
              <a:t>son </a:t>
            </a:r>
            <a:r>
              <a:rPr sz="1000" spc="-60" dirty="0">
                <a:latin typeface="Arial"/>
                <a:cs typeface="Arial"/>
              </a:rPr>
              <a:t>los plásticos, </a:t>
            </a:r>
            <a:r>
              <a:rPr sz="1000" spc="-75" dirty="0">
                <a:latin typeface="Arial"/>
                <a:cs typeface="Arial"/>
              </a:rPr>
              <a:t>papel </a:t>
            </a:r>
            <a:r>
              <a:rPr sz="1000" spc="-70" dirty="0">
                <a:latin typeface="Arial"/>
                <a:cs typeface="Arial"/>
              </a:rPr>
              <a:t>o</a:t>
            </a:r>
            <a:r>
              <a:rPr sz="1000" spc="40" dirty="0">
                <a:latin typeface="Arial"/>
                <a:cs typeface="Arial"/>
              </a:rPr>
              <a:t> </a:t>
            </a:r>
            <a:r>
              <a:rPr sz="1000" spc="-110" dirty="0">
                <a:latin typeface="Arial"/>
                <a:cs typeface="Arial"/>
              </a:rPr>
              <a:t>cajas…).</a:t>
            </a:r>
            <a:endParaRPr sz="1000">
              <a:latin typeface="Arial"/>
              <a:cs typeface="Arial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40" dirty="0">
                <a:latin typeface="Calibri"/>
                <a:cs typeface="Calibri"/>
              </a:rPr>
              <a:t>Actualmente, </a:t>
            </a:r>
            <a:r>
              <a:rPr sz="1000" spc="-25" dirty="0">
                <a:latin typeface="Calibri"/>
                <a:cs typeface="Calibri"/>
              </a:rPr>
              <a:t>el </a:t>
            </a:r>
            <a:r>
              <a:rPr sz="1000" spc="-45" dirty="0">
                <a:latin typeface="Calibri"/>
                <a:cs typeface="Calibri"/>
              </a:rPr>
              <a:t>75% </a:t>
            </a:r>
            <a:r>
              <a:rPr sz="1000" spc="-40" dirty="0">
                <a:latin typeface="Calibri"/>
                <a:cs typeface="Calibri"/>
              </a:rPr>
              <a:t>de </a:t>
            </a:r>
            <a:r>
              <a:rPr sz="1000" spc="-25" dirty="0">
                <a:latin typeface="Calibri"/>
                <a:cs typeface="Calibri"/>
              </a:rPr>
              <a:t>estos </a:t>
            </a:r>
            <a:r>
              <a:rPr sz="1000" spc="-30" dirty="0">
                <a:latin typeface="Calibri"/>
                <a:cs typeface="Calibri"/>
              </a:rPr>
              <a:t>residuos industriales </a:t>
            </a:r>
            <a:r>
              <a:rPr sz="1000" spc="-20" dirty="0">
                <a:latin typeface="Calibri"/>
                <a:cs typeface="Calibri"/>
              </a:rPr>
              <a:t>se  </a:t>
            </a:r>
            <a:r>
              <a:rPr sz="1000" spc="-75" dirty="0">
                <a:latin typeface="Arial"/>
                <a:cs typeface="Arial"/>
              </a:rPr>
              <a:t>seleccionan </a:t>
            </a:r>
            <a:r>
              <a:rPr sz="1000" spc="-85" dirty="0">
                <a:latin typeface="Arial"/>
                <a:cs typeface="Arial"/>
              </a:rPr>
              <a:t>de </a:t>
            </a:r>
            <a:r>
              <a:rPr sz="1000" spc="-75" dirty="0">
                <a:latin typeface="Arial"/>
                <a:cs typeface="Arial"/>
              </a:rPr>
              <a:t>forma </a:t>
            </a:r>
            <a:r>
              <a:rPr sz="1000" spc="-85" dirty="0">
                <a:latin typeface="Arial"/>
                <a:cs typeface="Arial"/>
              </a:rPr>
              <a:t>muy </a:t>
            </a:r>
            <a:r>
              <a:rPr sz="1000" spc="-65" dirty="0">
                <a:latin typeface="Arial"/>
                <a:cs typeface="Arial"/>
              </a:rPr>
              <a:t>selectiva </a:t>
            </a:r>
            <a:r>
              <a:rPr sz="1000" spc="-90" dirty="0">
                <a:latin typeface="Arial"/>
                <a:cs typeface="Arial"/>
              </a:rPr>
              <a:t>y </a:t>
            </a:r>
            <a:r>
              <a:rPr sz="1000" spc="-105" dirty="0">
                <a:latin typeface="Arial"/>
                <a:cs typeface="Arial"/>
              </a:rPr>
              <a:t>se </a:t>
            </a:r>
            <a:r>
              <a:rPr sz="1000" spc="-70" dirty="0">
                <a:latin typeface="Arial"/>
                <a:cs typeface="Arial"/>
              </a:rPr>
              <a:t>les </a:t>
            </a:r>
            <a:r>
              <a:rPr sz="1000" spc="-100" dirty="0">
                <a:latin typeface="Arial"/>
                <a:cs typeface="Arial"/>
              </a:rPr>
              <a:t>da </a:t>
            </a:r>
            <a:r>
              <a:rPr sz="1000" spc="-70" dirty="0">
                <a:latin typeface="Arial"/>
                <a:cs typeface="Arial"/>
              </a:rPr>
              <a:t>un </a:t>
            </a:r>
            <a:r>
              <a:rPr sz="1000" spc="-60" dirty="0">
                <a:latin typeface="Arial"/>
                <a:cs typeface="Arial"/>
              </a:rPr>
              <a:t>destino. </a:t>
            </a:r>
            <a:r>
              <a:rPr sz="1000" spc="-95" dirty="0">
                <a:latin typeface="Arial"/>
                <a:cs typeface="Arial"/>
              </a:rPr>
              <a:t>El  </a:t>
            </a:r>
            <a:r>
              <a:rPr sz="1000" spc="-50" dirty="0">
                <a:latin typeface="Arial"/>
                <a:cs typeface="Arial"/>
              </a:rPr>
              <a:t>objetivo </a:t>
            </a:r>
            <a:r>
              <a:rPr sz="1000" spc="-105" dirty="0">
                <a:latin typeface="Arial"/>
                <a:cs typeface="Arial"/>
              </a:rPr>
              <a:t>es </a:t>
            </a:r>
            <a:r>
              <a:rPr sz="1000" spc="-70" dirty="0">
                <a:latin typeface="Arial"/>
                <a:cs typeface="Arial"/>
              </a:rPr>
              <a:t>llegar </a:t>
            </a:r>
            <a:r>
              <a:rPr sz="1000" spc="-35" dirty="0">
                <a:latin typeface="Arial"/>
                <a:cs typeface="Arial"/>
              </a:rPr>
              <a:t>lo </a:t>
            </a:r>
            <a:r>
              <a:rPr sz="1000" spc="-80" dirty="0">
                <a:latin typeface="Arial"/>
                <a:cs typeface="Arial"/>
              </a:rPr>
              <a:t>antes </a:t>
            </a:r>
            <a:r>
              <a:rPr sz="1000" spc="-65" dirty="0">
                <a:latin typeface="Arial"/>
                <a:cs typeface="Arial"/>
              </a:rPr>
              <a:t>posible </a:t>
            </a:r>
            <a:r>
              <a:rPr sz="1000" spc="-85" dirty="0">
                <a:latin typeface="Arial"/>
                <a:cs typeface="Arial"/>
              </a:rPr>
              <a:t>hasta </a:t>
            </a:r>
            <a:r>
              <a:rPr sz="1000" spc="-50" dirty="0">
                <a:latin typeface="Arial"/>
                <a:cs typeface="Arial"/>
              </a:rPr>
              <a:t>el</a:t>
            </a:r>
            <a:r>
              <a:rPr sz="1000" spc="155" dirty="0">
                <a:latin typeface="Arial"/>
                <a:cs typeface="Arial"/>
              </a:rPr>
              <a:t> </a:t>
            </a:r>
            <a:r>
              <a:rPr sz="1000" spc="-114" dirty="0">
                <a:latin typeface="Arial"/>
                <a:cs typeface="Arial"/>
              </a:rPr>
              <a:t>100%.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23299" y="7371090"/>
            <a:ext cx="2941955" cy="144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1000" spc="300" dirty="0">
                <a:solidFill>
                  <a:srgbClr val="9C8E69"/>
                </a:solidFill>
                <a:latin typeface="Calibri"/>
                <a:cs typeface="Calibri"/>
              </a:rPr>
              <a:t>El</a:t>
            </a:r>
            <a:r>
              <a:rPr sz="1000" spc="-10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140" dirty="0">
                <a:solidFill>
                  <a:srgbClr val="9C8E69"/>
                </a:solidFill>
                <a:latin typeface="Calibri"/>
                <a:cs typeface="Calibri"/>
              </a:rPr>
              <a:t>desafío </a:t>
            </a:r>
            <a:r>
              <a:rPr sz="1000" spc="160" dirty="0">
                <a:solidFill>
                  <a:srgbClr val="9C8E69"/>
                </a:solidFill>
                <a:latin typeface="Calibri"/>
                <a:cs typeface="Calibri"/>
              </a:rPr>
              <a:t>energético </a:t>
            </a:r>
            <a:r>
              <a:rPr sz="1000" spc="114" dirty="0">
                <a:solidFill>
                  <a:srgbClr val="9C8E69"/>
                </a:solidFill>
                <a:latin typeface="Calibri"/>
                <a:cs typeface="Calibri"/>
              </a:rPr>
              <a:t>y </a:t>
            </a:r>
            <a:r>
              <a:rPr sz="1000" spc="140" dirty="0">
                <a:solidFill>
                  <a:srgbClr val="9C8E69"/>
                </a:solidFill>
                <a:latin typeface="Calibri"/>
                <a:cs typeface="Calibri"/>
              </a:rPr>
              <a:t>climático</a:t>
            </a:r>
            <a:endParaRPr sz="1000">
              <a:latin typeface="Calibri"/>
              <a:cs typeface="Calibri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10" dirty="0">
                <a:latin typeface="Calibri"/>
                <a:cs typeface="Calibri"/>
              </a:rPr>
              <a:t>Es </a:t>
            </a:r>
            <a:r>
              <a:rPr sz="1000" spc="-60" dirty="0">
                <a:latin typeface="Calibri"/>
                <a:cs typeface="Calibri"/>
              </a:rPr>
              <a:t>probablemente </a:t>
            </a:r>
            <a:r>
              <a:rPr sz="1000" spc="-35" dirty="0">
                <a:latin typeface="Calibri"/>
                <a:cs typeface="Calibri"/>
              </a:rPr>
              <a:t>el </a:t>
            </a:r>
            <a:r>
              <a:rPr sz="1000" spc="-50" dirty="0">
                <a:latin typeface="Calibri"/>
                <a:cs typeface="Calibri"/>
              </a:rPr>
              <a:t>desafío </a:t>
            </a:r>
            <a:r>
              <a:rPr sz="1000" spc="-45" dirty="0">
                <a:latin typeface="Calibri"/>
                <a:cs typeface="Calibri"/>
              </a:rPr>
              <a:t>más </a:t>
            </a:r>
            <a:r>
              <a:rPr sz="1000" spc="-65" dirty="0">
                <a:latin typeface="Calibri"/>
                <a:cs typeface="Calibri"/>
              </a:rPr>
              <a:t>grande </a:t>
            </a:r>
            <a:r>
              <a:rPr sz="1000" spc="-50" dirty="0">
                <a:latin typeface="Calibri"/>
                <a:cs typeface="Calibri"/>
              </a:rPr>
              <a:t>de </a:t>
            </a:r>
            <a:r>
              <a:rPr sz="1000" spc="-35" dirty="0">
                <a:latin typeface="Calibri"/>
                <a:cs typeface="Calibri"/>
              </a:rPr>
              <a:t>la </a:t>
            </a:r>
            <a:r>
              <a:rPr sz="1000" spc="-55" dirty="0">
                <a:latin typeface="Calibri"/>
                <a:cs typeface="Calibri"/>
              </a:rPr>
              <a:t>humanidad </a:t>
            </a:r>
            <a:r>
              <a:rPr sz="1000" spc="-70" dirty="0">
                <a:latin typeface="Calibri"/>
                <a:cs typeface="Calibri"/>
              </a:rPr>
              <a:t>para  </a:t>
            </a:r>
            <a:r>
              <a:rPr sz="1000" spc="-25" dirty="0">
                <a:latin typeface="Calibri"/>
                <a:cs typeface="Calibri"/>
              </a:rPr>
              <a:t>los </a:t>
            </a:r>
            <a:r>
              <a:rPr sz="1000" spc="-55" dirty="0">
                <a:latin typeface="Calibri"/>
                <a:cs typeface="Calibri"/>
              </a:rPr>
              <a:t>próximos </a:t>
            </a:r>
            <a:r>
              <a:rPr sz="1000" spc="-45" dirty="0">
                <a:latin typeface="Calibri"/>
                <a:cs typeface="Calibri"/>
              </a:rPr>
              <a:t>años y décadas, </a:t>
            </a:r>
            <a:r>
              <a:rPr sz="1000" spc="-65" dirty="0">
                <a:latin typeface="Calibri"/>
                <a:cs typeface="Calibri"/>
              </a:rPr>
              <a:t>pero </a:t>
            </a:r>
            <a:r>
              <a:rPr sz="1000" spc="-35" dirty="0">
                <a:latin typeface="Calibri"/>
                <a:cs typeface="Calibri"/>
              </a:rPr>
              <a:t>la </a:t>
            </a:r>
            <a:r>
              <a:rPr sz="1000" spc="-60" dirty="0">
                <a:latin typeface="Calibri"/>
                <a:cs typeface="Calibri"/>
              </a:rPr>
              <a:t>Champagne </a:t>
            </a:r>
            <a:r>
              <a:rPr sz="1000" spc="-55" dirty="0">
                <a:latin typeface="Calibri"/>
                <a:cs typeface="Calibri"/>
              </a:rPr>
              <a:t>no ha </a:t>
            </a:r>
            <a:r>
              <a:rPr sz="1000" spc="-30" dirty="0">
                <a:latin typeface="Calibri"/>
                <a:cs typeface="Calibri"/>
              </a:rPr>
              <a:t>espe-  </a:t>
            </a:r>
            <a:r>
              <a:rPr sz="1000" spc="-65" dirty="0">
                <a:latin typeface="Calibri"/>
                <a:cs typeface="Calibri"/>
              </a:rPr>
              <a:t>rado </a:t>
            </a:r>
            <a:r>
              <a:rPr sz="1000" spc="-35" dirty="0">
                <a:latin typeface="Calibri"/>
                <a:cs typeface="Calibri"/>
              </a:rPr>
              <a:t>la </a:t>
            </a:r>
            <a:r>
              <a:rPr sz="1000" spc="-50" dirty="0">
                <a:latin typeface="Calibri"/>
                <a:cs typeface="Calibri"/>
              </a:rPr>
              <a:t>llegada de </a:t>
            </a:r>
            <a:r>
              <a:rPr sz="1000" spc="-35" dirty="0">
                <a:latin typeface="Calibri"/>
                <a:cs typeface="Calibri"/>
              </a:rPr>
              <a:t>disposiciones </a:t>
            </a:r>
            <a:r>
              <a:rPr sz="1000" spc="-40" dirty="0">
                <a:latin typeface="Calibri"/>
                <a:cs typeface="Calibri"/>
              </a:rPr>
              <a:t>legislativas </a:t>
            </a:r>
            <a:r>
              <a:rPr sz="1000" spc="-65" dirty="0">
                <a:latin typeface="Calibri"/>
                <a:cs typeface="Calibri"/>
              </a:rPr>
              <a:t>para </a:t>
            </a:r>
            <a:r>
              <a:rPr sz="1000" spc="-55" dirty="0">
                <a:latin typeface="Calibri"/>
                <a:cs typeface="Calibri"/>
              </a:rPr>
              <a:t>ponerse </a:t>
            </a:r>
            <a:r>
              <a:rPr sz="1000" spc="-60" dirty="0">
                <a:latin typeface="Calibri"/>
                <a:cs typeface="Calibri"/>
              </a:rPr>
              <a:t>en  marcha </a:t>
            </a:r>
            <a:r>
              <a:rPr sz="1000" spc="-35" dirty="0">
                <a:latin typeface="Calibri"/>
                <a:cs typeface="Calibri"/>
              </a:rPr>
              <a:t>: el </a:t>
            </a:r>
            <a:r>
              <a:rPr sz="1000" spc="-50" dirty="0">
                <a:latin typeface="Calibri"/>
                <a:cs typeface="Calibri"/>
              </a:rPr>
              <a:t>balance </a:t>
            </a:r>
            <a:r>
              <a:rPr sz="1000" spc="-60" dirty="0">
                <a:latin typeface="Calibri"/>
                <a:cs typeface="Calibri"/>
              </a:rPr>
              <a:t>carbono </a:t>
            </a:r>
            <a:r>
              <a:rPr sz="1000" spc="-50" dirty="0">
                <a:latin typeface="Calibri"/>
                <a:cs typeface="Calibri"/>
              </a:rPr>
              <a:t>de </a:t>
            </a:r>
            <a:r>
              <a:rPr sz="1000" spc="-55" dirty="0">
                <a:latin typeface="Calibri"/>
                <a:cs typeface="Calibri"/>
              </a:rPr>
              <a:t>toda </a:t>
            </a:r>
            <a:r>
              <a:rPr sz="1000" spc="-35" dirty="0">
                <a:latin typeface="Calibri"/>
                <a:cs typeface="Calibri"/>
              </a:rPr>
              <a:t>la </a:t>
            </a:r>
            <a:r>
              <a:rPr sz="1000" spc="-45" dirty="0">
                <a:latin typeface="Calibri"/>
                <a:cs typeface="Calibri"/>
              </a:rPr>
              <a:t>línea </a:t>
            </a:r>
            <a:r>
              <a:rPr sz="1000" spc="-50" dirty="0">
                <a:latin typeface="Calibri"/>
                <a:cs typeface="Calibri"/>
              </a:rPr>
              <a:t>productiva </a:t>
            </a:r>
            <a:r>
              <a:rPr sz="1000" spc="-60" dirty="0">
                <a:latin typeface="Calibri"/>
                <a:cs typeface="Calibri"/>
              </a:rPr>
              <a:t>fue  </a:t>
            </a:r>
            <a:r>
              <a:rPr sz="1000" spc="-45" dirty="0">
                <a:latin typeface="Calibri"/>
                <a:cs typeface="Calibri"/>
              </a:rPr>
              <a:t>realizado </a:t>
            </a:r>
            <a:r>
              <a:rPr sz="1000" spc="-50" dirty="0">
                <a:latin typeface="Calibri"/>
                <a:cs typeface="Calibri"/>
              </a:rPr>
              <a:t>en 2003, </a:t>
            </a:r>
            <a:r>
              <a:rPr sz="1000" spc="-45" dirty="0">
                <a:latin typeface="Calibri"/>
                <a:cs typeface="Calibri"/>
              </a:rPr>
              <a:t>y </a:t>
            </a:r>
            <a:r>
              <a:rPr sz="1000" spc="-35" dirty="0">
                <a:latin typeface="Calibri"/>
                <a:cs typeface="Calibri"/>
              </a:rPr>
              <a:t>el </a:t>
            </a:r>
            <a:r>
              <a:rPr sz="1000" spc="-50" dirty="0">
                <a:latin typeface="Calibri"/>
                <a:cs typeface="Calibri"/>
              </a:rPr>
              <a:t>plan </a:t>
            </a:r>
            <a:r>
              <a:rPr sz="1000" spc="-35" dirty="0">
                <a:latin typeface="Calibri"/>
                <a:cs typeface="Calibri"/>
              </a:rPr>
              <a:t>clima </a:t>
            </a:r>
            <a:r>
              <a:rPr sz="1000" spc="-50" dirty="0">
                <a:latin typeface="Calibri"/>
                <a:cs typeface="Calibri"/>
              </a:rPr>
              <a:t>de </a:t>
            </a:r>
            <a:r>
              <a:rPr sz="1000" spc="-35" dirty="0">
                <a:latin typeface="Calibri"/>
                <a:cs typeface="Calibri"/>
              </a:rPr>
              <a:t>la </a:t>
            </a:r>
            <a:r>
              <a:rPr sz="1000" spc="-60" dirty="0">
                <a:latin typeface="Calibri"/>
                <a:cs typeface="Calibri"/>
              </a:rPr>
              <a:t>Champagne </a:t>
            </a:r>
            <a:r>
              <a:rPr sz="1000" spc="-55" dirty="0">
                <a:latin typeface="Calibri"/>
                <a:cs typeface="Calibri"/>
              </a:rPr>
              <a:t>fue </a:t>
            </a:r>
            <a:r>
              <a:rPr sz="1000" spc="-40" dirty="0">
                <a:latin typeface="Calibri"/>
                <a:cs typeface="Calibri"/>
              </a:rPr>
              <a:t>pre-  </a:t>
            </a:r>
            <a:r>
              <a:rPr sz="1000" spc="-90" dirty="0">
                <a:latin typeface="Arial"/>
                <a:cs typeface="Arial"/>
              </a:rPr>
              <a:t>sentado urgentemente </a:t>
            </a:r>
            <a:r>
              <a:rPr sz="1000" spc="-85" dirty="0">
                <a:latin typeface="Arial"/>
                <a:cs typeface="Arial"/>
              </a:rPr>
              <a:t>con </a:t>
            </a:r>
            <a:r>
              <a:rPr sz="1000" spc="-80" dirty="0">
                <a:latin typeface="Arial"/>
                <a:cs typeface="Arial"/>
              </a:rPr>
              <a:t>un </a:t>
            </a:r>
            <a:r>
              <a:rPr sz="1000" spc="-65" dirty="0">
                <a:latin typeface="Arial"/>
                <a:cs typeface="Arial"/>
              </a:rPr>
              <a:t>objetivo </a:t>
            </a:r>
            <a:r>
              <a:rPr sz="1000" spc="-95" dirty="0">
                <a:latin typeface="Arial"/>
                <a:cs typeface="Arial"/>
              </a:rPr>
              <a:t>de </a:t>
            </a:r>
            <a:r>
              <a:rPr sz="1000" spc="-80" dirty="0">
                <a:latin typeface="Arial"/>
                <a:cs typeface="Arial"/>
              </a:rPr>
              <a:t>solidaridad </a:t>
            </a:r>
            <a:r>
              <a:rPr sz="1000" spc="-105" dirty="0">
                <a:latin typeface="Arial"/>
                <a:cs typeface="Arial"/>
              </a:rPr>
              <a:t>para </a:t>
            </a:r>
            <a:r>
              <a:rPr sz="1000" spc="-95" dirty="0">
                <a:latin typeface="Arial"/>
                <a:cs typeface="Arial"/>
              </a:rPr>
              <a:t>las  </a:t>
            </a:r>
            <a:r>
              <a:rPr sz="1000" spc="-75" dirty="0">
                <a:latin typeface="Arial"/>
                <a:cs typeface="Arial"/>
              </a:rPr>
              <a:t>futuras</a:t>
            </a:r>
            <a:r>
              <a:rPr sz="1000" spc="-125" dirty="0">
                <a:latin typeface="Arial"/>
                <a:cs typeface="Arial"/>
              </a:rPr>
              <a:t> </a:t>
            </a:r>
            <a:r>
              <a:rPr sz="1000" spc="-100" dirty="0">
                <a:latin typeface="Arial"/>
                <a:cs typeface="Arial"/>
              </a:rPr>
              <a:t>generaciones.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23299" y="8986530"/>
            <a:ext cx="2941320" cy="1293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-100" dirty="0">
                <a:latin typeface="Arial"/>
                <a:cs typeface="Arial"/>
              </a:rPr>
              <a:t>El </a:t>
            </a:r>
            <a:r>
              <a:rPr sz="1000" spc="-80" dirty="0">
                <a:latin typeface="Arial"/>
                <a:cs typeface="Arial"/>
              </a:rPr>
              <a:t>plan </a:t>
            </a:r>
            <a:r>
              <a:rPr sz="1000" spc="-70" dirty="0">
                <a:latin typeface="Arial"/>
                <a:cs typeface="Arial"/>
              </a:rPr>
              <a:t>clima </a:t>
            </a:r>
            <a:r>
              <a:rPr sz="1000" spc="-95" dirty="0">
                <a:latin typeface="Arial"/>
                <a:cs typeface="Arial"/>
              </a:rPr>
              <a:t>de </a:t>
            </a:r>
            <a:r>
              <a:rPr sz="1000" spc="-70" dirty="0">
                <a:latin typeface="Arial"/>
                <a:cs typeface="Arial"/>
              </a:rPr>
              <a:t>la </a:t>
            </a:r>
            <a:r>
              <a:rPr sz="1000" spc="-125" dirty="0">
                <a:latin typeface="Arial"/>
                <a:cs typeface="Arial"/>
              </a:rPr>
              <a:t>Champagne </a:t>
            </a:r>
            <a:r>
              <a:rPr sz="1000" spc="-85" dirty="0">
                <a:latin typeface="Arial"/>
                <a:cs typeface="Arial"/>
              </a:rPr>
              <a:t>comporta </a:t>
            </a:r>
            <a:r>
              <a:rPr sz="1000" spc="-80" dirty="0">
                <a:latin typeface="Arial"/>
                <a:cs typeface="Arial"/>
              </a:rPr>
              <a:t>actualmente </a:t>
            </a:r>
            <a:r>
              <a:rPr sz="1000" spc="-90" dirty="0">
                <a:latin typeface="Arial"/>
                <a:cs typeface="Arial"/>
              </a:rPr>
              <a:t>5 </a:t>
            </a:r>
            <a:r>
              <a:rPr sz="1000" spc="-95" dirty="0">
                <a:latin typeface="Arial"/>
                <a:cs typeface="Arial"/>
              </a:rPr>
              <a:t>ejes  </a:t>
            </a:r>
            <a:r>
              <a:rPr sz="1000" spc="-40" dirty="0">
                <a:latin typeface="Calibri"/>
                <a:cs typeface="Calibri"/>
              </a:rPr>
              <a:t>principales, </a:t>
            </a:r>
            <a:r>
              <a:rPr sz="1000" spc="-50" dirty="0">
                <a:latin typeface="Calibri"/>
                <a:cs typeface="Calibri"/>
              </a:rPr>
              <a:t>16 </a:t>
            </a:r>
            <a:r>
              <a:rPr sz="1000" spc="-65" dirty="0">
                <a:latin typeface="Calibri"/>
                <a:cs typeface="Calibri"/>
              </a:rPr>
              <a:t>programas </a:t>
            </a:r>
            <a:r>
              <a:rPr sz="1000" spc="-50" dirty="0">
                <a:latin typeface="Calibri"/>
                <a:cs typeface="Calibri"/>
              </a:rPr>
              <a:t>de </a:t>
            </a:r>
            <a:r>
              <a:rPr sz="1000" spc="-45" dirty="0">
                <a:latin typeface="Calibri"/>
                <a:cs typeface="Calibri"/>
              </a:rPr>
              <a:t>investigación y </a:t>
            </a:r>
            <a:r>
              <a:rPr sz="1000" spc="-50" dirty="0">
                <a:latin typeface="Calibri"/>
                <a:cs typeface="Calibri"/>
              </a:rPr>
              <a:t>desarrollo, </a:t>
            </a:r>
            <a:r>
              <a:rPr sz="1000" spc="-45" dirty="0">
                <a:latin typeface="Calibri"/>
                <a:cs typeface="Calibri"/>
              </a:rPr>
              <a:t>y </a:t>
            </a:r>
            <a:r>
              <a:rPr sz="1000" spc="-50" dirty="0">
                <a:latin typeface="Calibri"/>
                <a:cs typeface="Calibri"/>
              </a:rPr>
              <a:t>más  </a:t>
            </a:r>
            <a:r>
              <a:rPr sz="1000" spc="-95" dirty="0">
                <a:latin typeface="Arial"/>
                <a:cs typeface="Arial"/>
              </a:rPr>
              <a:t>de </a:t>
            </a:r>
            <a:r>
              <a:rPr sz="1000" spc="-90" dirty="0">
                <a:latin typeface="Arial"/>
                <a:cs typeface="Arial"/>
              </a:rPr>
              <a:t>cuarenta </a:t>
            </a:r>
            <a:r>
              <a:rPr sz="1000" spc="-95" dirty="0">
                <a:latin typeface="Arial"/>
                <a:cs typeface="Arial"/>
              </a:rPr>
              <a:t>acciones en </a:t>
            </a:r>
            <a:r>
              <a:rPr sz="1000" spc="-90" dirty="0">
                <a:latin typeface="Arial"/>
                <a:cs typeface="Arial"/>
              </a:rPr>
              <a:t>curso </a:t>
            </a:r>
            <a:r>
              <a:rPr sz="1000" spc="-75" dirty="0">
                <a:latin typeface="Arial"/>
                <a:cs typeface="Arial"/>
              </a:rPr>
              <a:t>o </a:t>
            </a:r>
            <a:r>
              <a:rPr sz="1000" spc="-105" dirty="0">
                <a:latin typeface="Arial"/>
                <a:cs typeface="Arial"/>
              </a:rPr>
              <a:t>programadas. </a:t>
            </a:r>
            <a:r>
              <a:rPr sz="1000" spc="-114" dirty="0">
                <a:latin typeface="Arial"/>
                <a:cs typeface="Arial"/>
              </a:rPr>
              <a:t>Los </a:t>
            </a:r>
            <a:r>
              <a:rPr sz="1000" spc="-80" dirty="0">
                <a:latin typeface="Arial"/>
                <a:cs typeface="Arial"/>
              </a:rPr>
              <a:t>principales  </a:t>
            </a:r>
            <a:r>
              <a:rPr sz="1000" spc="-90" dirty="0">
                <a:latin typeface="Arial"/>
                <a:cs typeface="Arial"/>
              </a:rPr>
              <a:t>ejes </a:t>
            </a:r>
            <a:r>
              <a:rPr sz="1000" spc="-95" dirty="0">
                <a:latin typeface="Arial"/>
                <a:cs typeface="Arial"/>
              </a:rPr>
              <a:t>y </a:t>
            </a:r>
            <a:r>
              <a:rPr sz="1000" spc="-110" dirty="0">
                <a:latin typeface="Arial"/>
                <a:cs typeface="Arial"/>
              </a:rPr>
              <a:t>programas se </a:t>
            </a:r>
            <a:r>
              <a:rPr sz="1000" spc="-75" dirty="0">
                <a:latin typeface="Arial"/>
                <a:cs typeface="Arial"/>
              </a:rPr>
              <a:t>refieren </a:t>
            </a:r>
            <a:r>
              <a:rPr sz="1000" spc="-125" dirty="0">
                <a:latin typeface="Arial"/>
                <a:cs typeface="Arial"/>
              </a:rPr>
              <a:t>a </a:t>
            </a:r>
            <a:r>
              <a:rPr sz="1000" spc="-70" dirty="0">
                <a:latin typeface="Arial"/>
                <a:cs typeface="Arial"/>
              </a:rPr>
              <a:t>los </a:t>
            </a:r>
            <a:r>
              <a:rPr sz="1000" spc="-65" dirty="0">
                <a:latin typeface="Arial"/>
                <a:cs typeface="Arial"/>
              </a:rPr>
              <a:t>edificios </a:t>
            </a:r>
            <a:r>
              <a:rPr sz="1000" spc="-95" dirty="0">
                <a:latin typeface="Arial"/>
                <a:cs typeface="Arial"/>
              </a:rPr>
              <a:t>y </a:t>
            </a:r>
            <a:r>
              <a:rPr sz="1000" spc="-125" dirty="0">
                <a:latin typeface="Arial"/>
                <a:cs typeface="Arial"/>
              </a:rPr>
              <a:t>a </a:t>
            </a:r>
            <a:r>
              <a:rPr sz="1000" spc="-85" dirty="0">
                <a:latin typeface="Arial"/>
                <a:cs typeface="Arial"/>
              </a:rPr>
              <a:t>las </a:t>
            </a:r>
            <a:r>
              <a:rPr sz="1000" spc="-80" dirty="0">
                <a:latin typeface="Arial"/>
                <a:cs typeface="Arial"/>
              </a:rPr>
              <a:t>instalaciones,  </a:t>
            </a:r>
            <a:r>
              <a:rPr sz="1000" spc="-30" dirty="0">
                <a:latin typeface="Calibri"/>
                <a:cs typeface="Calibri"/>
              </a:rPr>
              <a:t>las </a:t>
            </a:r>
            <a:r>
              <a:rPr sz="1000" spc="-40" dirty="0">
                <a:latin typeface="Calibri"/>
                <a:cs typeface="Calibri"/>
              </a:rPr>
              <a:t>prácticas </a:t>
            </a:r>
            <a:r>
              <a:rPr sz="1000" spc="-35" dirty="0">
                <a:latin typeface="Calibri"/>
                <a:cs typeface="Calibri"/>
              </a:rPr>
              <a:t>vitícolas </a:t>
            </a:r>
            <a:r>
              <a:rPr sz="1000" spc="-45" dirty="0">
                <a:latin typeface="Calibri"/>
                <a:cs typeface="Calibri"/>
              </a:rPr>
              <a:t>y enológicas, </a:t>
            </a:r>
            <a:r>
              <a:rPr sz="1000" spc="-25" dirty="0">
                <a:latin typeface="Calibri"/>
                <a:cs typeface="Calibri"/>
              </a:rPr>
              <a:t>los </a:t>
            </a:r>
            <a:r>
              <a:rPr sz="1000" spc="-55" dirty="0">
                <a:latin typeface="Calibri"/>
                <a:cs typeface="Calibri"/>
              </a:rPr>
              <a:t>portes </a:t>
            </a:r>
            <a:r>
              <a:rPr sz="1000" spc="-45" dirty="0">
                <a:latin typeface="Calibri"/>
                <a:cs typeface="Calibri"/>
              </a:rPr>
              <a:t>y </a:t>
            </a:r>
            <a:r>
              <a:rPr sz="1000" spc="-25" dirty="0">
                <a:latin typeface="Calibri"/>
                <a:cs typeface="Calibri"/>
              </a:rPr>
              <a:t>los </a:t>
            </a:r>
            <a:r>
              <a:rPr sz="1000" spc="-35" dirty="0">
                <a:latin typeface="Calibri"/>
                <a:cs typeface="Calibri"/>
              </a:rPr>
              <a:t>desplaza-  </a:t>
            </a:r>
            <a:r>
              <a:rPr sz="1000" spc="-45" dirty="0">
                <a:latin typeface="Calibri"/>
                <a:cs typeface="Calibri"/>
              </a:rPr>
              <a:t>mientos </a:t>
            </a:r>
            <a:r>
              <a:rPr sz="1000" spc="-50" dirty="0">
                <a:latin typeface="Calibri"/>
                <a:cs typeface="Calibri"/>
              </a:rPr>
              <a:t>profesionales, </a:t>
            </a:r>
            <a:r>
              <a:rPr sz="1000" spc="-45" dirty="0">
                <a:latin typeface="Calibri"/>
                <a:cs typeface="Calibri"/>
              </a:rPr>
              <a:t>o </a:t>
            </a:r>
            <a:r>
              <a:rPr sz="1000" spc="-35" dirty="0">
                <a:latin typeface="Calibri"/>
                <a:cs typeface="Calibri"/>
              </a:rPr>
              <a:t>incluso la </a:t>
            </a:r>
            <a:r>
              <a:rPr sz="1000" spc="-60" dirty="0">
                <a:latin typeface="Calibri"/>
                <a:cs typeface="Calibri"/>
              </a:rPr>
              <a:t>compra</a:t>
            </a:r>
            <a:r>
              <a:rPr sz="1000" spc="10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responsable </a:t>
            </a:r>
            <a:r>
              <a:rPr sz="1000" spc="-60" dirty="0">
                <a:latin typeface="Calibri"/>
                <a:cs typeface="Calibri"/>
              </a:rPr>
              <a:t>de  </a:t>
            </a:r>
            <a:r>
              <a:rPr sz="1000" spc="-90" dirty="0">
                <a:latin typeface="Arial"/>
                <a:cs typeface="Arial"/>
              </a:rPr>
              <a:t>bienes </a:t>
            </a:r>
            <a:r>
              <a:rPr sz="1000" spc="-95" dirty="0">
                <a:latin typeface="Arial"/>
                <a:cs typeface="Arial"/>
              </a:rPr>
              <a:t>y </a:t>
            </a:r>
            <a:r>
              <a:rPr sz="1000" spc="-80" dirty="0">
                <a:latin typeface="Arial"/>
                <a:cs typeface="Arial"/>
              </a:rPr>
              <a:t>servicios por parte </a:t>
            </a:r>
            <a:r>
              <a:rPr sz="1000" spc="-95" dirty="0">
                <a:latin typeface="Arial"/>
                <a:cs typeface="Arial"/>
              </a:rPr>
              <a:t>de </a:t>
            </a:r>
            <a:r>
              <a:rPr sz="1000" spc="-114" dirty="0">
                <a:latin typeface="Arial"/>
                <a:cs typeface="Arial"/>
              </a:rPr>
              <a:t>cada </a:t>
            </a:r>
            <a:r>
              <a:rPr sz="1000" spc="-85" dirty="0">
                <a:latin typeface="Arial"/>
                <a:cs typeface="Arial"/>
              </a:rPr>
              <a:t>uno </a:t>
            </a:r>
            <a:r>
              <a:rPr sz="1000" spc="-95" dirty="0">
                <a:latin typeface="Arial"/>
                <a:cs typeface="Arial"/>
              </a:rPr>
              <a:t>de </a:t>
            </a:r>
            <a:r>
              <a:rPr sz="1000" spc="-70" dirty="0">
                <a:latin typeface="Arial"/>
                <a:cs typeface="Arial"/>
              </a:rPr>
              <a:t>los 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-95" dirty="0">
                <a:latin typeface="Arial"/>
                <a:cs typeface="Arial"/>
              </a:rPr>
              <a:t>proveedores.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396707" y="579609"/>
            <a:ext cx="0" cy="1620520"/>
          </a:xfrm>
          <a:custGeom>
            <a:avLst/>
            <a:gdLst/>
            <a:ahLst/>
            <a:cxnLst/>
            <a:rect l="l" t="t" r="r" b="b"/>
            <a:pathLst>
              <a:path h="1620520">
                <a:moveTo>
                  <a:pt x="0" y="0"/>
                </a:moveTo>
                <a:lnTo>
                  <a:pt x="0" y="161999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07995" y="1840513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304021" y="1863390"/>
            <a:ext cx="18796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15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559992" cy="3560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84053" y="3671998"/>
            <a:ext cx="5076190" cy="6876415"/>
          </a:xfrm>
          <a:custGeom>
            <a:avLst/>
            <a:gdLst/>
            <a:ahLst/>
            <a:cxnLst/>
            <a:rect l="l" t="t" r="r" b="b"/>
            <a:pathLst>
              <a:path w="5076190" h="6876415">
                <a:moveTo>
                  <a:pt x="5075951" y="0"/>
                </a:moveTo>
                <a:lnTo>
                  <a:pt x="539945" y="0"/>
                </a:lnTo>
                <a:lnTo>
                  <a:pt x="399886" y="466"/>
                </a:lnTo>
                <a:lnTo>
                  <a:pt x="340002" y="1574"/>
                </a:lnTo>
                <a:lnTo>
                  <a:pt x="286416" y="3731"/>
                </a:lnTo>
                <a:lnTo>
                  <a:pt x="238777" y="7288"/>
                </a:lnTo>
                <a:lnTo>
                  <a:pt x="196736" y="12594"/>
                </a:lnTo>
                <a:lnTo>
                  <a:pt x="128047" y="29854"/>
                </a:lnTo>
                <a:lnTo>
                  <a:pt x="77551" y="58309"/>
                </a:lnTo>
                <a:lnTo>
                  <a:pt x="42449" y="100758"/>
                </a:lnTo>
                <a:lnTo>
                  <a:pt x="19941" y="160001"/>
                </a:lnTo>
                <a:lnTo>
                  <a:pt x="7230" y="238835"/>
                </a:lnTo>
                <a:lnTo>
                  <a:pt x="3673" y="286474"/>
                </a:lnTo>
                <a:lnTo>
                  <a:pt x="1516" y="340060"/>
                </a:lnTo>
                <a:lnTo>
                  <a:pt x="408" y="399944"/>
                </a:lnTo>
                <a:lnTo>
                  <a:pt x="0" y="466475"/>
                </a:lnTo>
                <a:lnTo>
                  <a:pt x="0" y="6409531"/>
                </a:lnTo>
                <a:lnTo>
                  <a:pt x="408" y="6476060"/>
                </a:lnTo>
                <a:lnTo>
                  <a:pt x="1516" y="6535943"/>
                </a:lnTo>
                <a:lnTo>
                  <a:pt x="3673" y="6589528"/>
                </a:lnTo>
                <a:lnTo>
                  <a:pt x="7230" y="6637165"/>
                </a:lnTo>
                <a:lnTo>
                  <a:pt x="12536" y="6679206"/>
                </a:lnTo>
                <a:lnTo>
                  <a:pt x="29796" y="6747893"/>
                </a:lnTo>
                <a:lnTo>
                  <a:pt x="58251" y="6798387"/>
                </a:lnTo>
                <a:lnTo>
                  <a:pt x="100700" y="6833489"/>
                </a:lnTo>
                <a:lnTo>
                  <a:pt x="159942" y="6855996"/>
                </a:lnTo>
                <a:lnTo>
                  <a:pt x="238777" y="6868707"/>
                </a:lnTo>
                <a:lnTo>
                  <a:pt x="286416" y="6872264"/>
                </a:lnTo>
                <a:lnTo>
                  <a:pt x="340002" y="6874421"/>
                </a:lnTo>
                <a:lnTo>
                  <a:pt x="399886" y="6875529"/>
                </a:lnTo>
                <a:lnTo>
                  <a:pt x="5075951" y="6875995"/>
                </a:lnTo>
                <a:lnTo>
                  <a:pt x="5075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647028"/>
            <a:ext cx="2472055" cy="9045575"/>
          </a:xfrm>
          <a:custGeom>
            <a:avLst/>
            <a:gdLst/>
            <a:ahLst/>
            <a:cxnLst/>
            <a:rect l="l" t="t" r="r" b="b"/>
            <a:pathLst>
              <a:path w="2472055" h="9045575">
                <a:moveTo>
                  <a:pt x="0" y="0"/>
                </a:moveTo>
                <a:lnTo>
                  <a:pt x="0" y="9044974"/>
                </a:lnTo>
                <a:lnTo>
                  <a:pt x="2472004" y="9044974"/>
                </a:lnTo>
                <a:lnTo>
                  <a:pt x="2472004" y="2846178"/>
                </a:lnTo>
                <a:lnTo>
                  <a:pt x="2471417" y="2790394"/>
                </a:lnTo>
                <a:lnTo>
                  <a:pt x="2469668" y="2735142"/>
                </a:lnTo>
                <a:lnTo>
                  <a:pt x="2466777" y="2680424"/>
                </a:lnTo>
                <a:lnTo>
                  <a:pt x="2462761" y="2626238"/>
                </a:lnTo>
                <a:lnTo>
                  <a:pt x="2457639" y="2572586"/>
                </a:lnTo>
                <a:lnTo>
                  <a:pt x="2451430" y="2519467"/>
                </a:lnTo>
                <a:lnTo>
                  <a:pt x="2444152" y="2466881"/>
                </a:lnTo>
                <a:lnTo>
                  <a:pt x="2435823" y="2414830"/>
                </a:lnTo>
                <a:lnTo>
                  <a:pt x="2426463" y="2363313"/>
                </a:lnTo>
                <a:lnTo>
                  <a:pt x="2416089" y="2312331"/>
                </a:lnTo>
                <a:lnTo>
                  <a:pt x="2404721" y="2261883"/>
                </a:lnTo>
                <a:lnTo>
                  <a:pt x="2392376" y="2211970"/>
                </a:lnTo>
                <a:lnTo>
                  <a:pt x="2379074" y="2162592"/>
                </a:lnTo>
                <a:lnTo>
                  <a:pt x="2364832" y="2113749"/>
                </a:lnTo>
                <a:lnTo>
                  <a:pt x="2349670" y="2065442"/>
                </a:lnTo>
                <a:lnTo>
                  <a:pt x="2333605" y="2017671"/>
                </a:lnTo>
                <a:lnTo>
                  <a:pt x="2316657" y="1970436"/>
                </a:lnTo>
                <a:lnTo>
                  <a:pt x="2298844" y="1923737"/>
                </a:lnTo>
                <a:lnTo>
                  <a:pt x="2280184" y="1877574"/>
                </a:lnTo>
                <a:lnTo>
                  <a:pt x="2260696" y="1831948"/>
                </a:lnTo>
                <a:lnTo>
                  <a:pt x="2240399" y="1786860"/>
                </a:lnTo>
                <a:lnTo>
                  <a:pt x="2219310" y="1742308"/>
                </a:lnTo>
                <a:lnTo>
                  <a:pt x="2197449" y="1698294"/>
                </a:lnTo>
                <a:lnTo>
                  <a:pt x="2174835" y="1654817"/>
                </a:lnTo>
                <a:lnTo>
                  <a:pt x="2151484" y="1611878"/>
                </a:lnTo>
                <a:lnTo>
                  <a:pt x="2127417" y="1569477"/>
                </a:lnTo>
                <a:lnTo>
                  <a:pt x="2102652" y="1527614"/>
                </a:lnTo>
                <a:lnTo>
                  <a:pt x="2077206" y="1486290"/>
                </a:lnTo>
                <a:lnTo>
                  <a:pt x="2051100" y="1445505"/>
                </a:lnTo>
                <a:lnTo>
                  <a:pt x="2024350" y="1405259"/>
                </a:lnTo>
                <a:lnTo>
                  <a:pt x="1996976" y="1365552"/>
                </a:lnTo>
                <a:lnTo>
                  <a:pt x="1968997" y="1326384"/>
                </a:lnTo>
                <a:lnTo>
                  <a:pt x="1940430" y="1287756"/>
                </a:lnTo>
                <a:lnTo>
                  <a:pt x="1911295" y="1249668"/>
                </a:lnTo>
                <a:lnTo>
                  <a:pt x="1881609" y="1212120"/>
                </a:lnTo>
                <a:lnTo>
                  <a:pt x="1851392" y="1175112"/>
                </a:lnTo>
                <a:lnTo>
                  <a:pt x="1820662" y="1138645"/>
                </a:lnTo>
                <a:lnTo>
                  <a:pt x="1789437" y="1102719"/>
                </a:lnTo>
                <a:lnTo>
                  <a:pt x="1757736" y="1067334"/>
                </a:lnTo>
                <a:lnTo>
                  <a:pt x="1725577" y="1032490"/>
                </a:lnTo>
                <a:lnTo>
                  <a:pt x="1692980" y="998187"/>
                </a:lnTo>
                <a:lnTo>
                  <a:pt x="1659962" y="964426"/>
                </a:lnTo>
                <a:lnTo>
                  <a:pt x="1626542" y="931208"/>
                </a:lnTo>
                <a:lnTo>
                  <a:pt x="1592738" y="898531"/>
                </a:lnTo>
                <a:lnTo>
                  <a:pt x="1558570" y="866396"/>
                </a:lnTo>
                <a:lnTo>
                  <a:pt x="1524055" y="834805"/>
                </a:lnTo>
                <a:lnTo>
                  <a:pt x="1489213" y="803756"/>
                </a:lnTo>
                <a:lnTo>
                  <a:pt x="1454061" y="773250"/>
                </a:lnTo>
                <a:lnTo>
                  <a:pt x="1418618" y="743288"/>
                </a:lnTo>
                <a:lnTo>
                  <a:pt x="1382903" y="713869"/>
                </a:lnTo>
                <a:lnTo>
                  <a:pt x="1346934" y="684993"/>
                </a:lnTo>
                <a:lnTo>
                  <a:pt x="1310730" y="656662"/>
                </a:lnTo>
                <a:lnTo>
                  <a:pt x="1274310" y="628875"/>
                </a:lnTo>
                <a:lnTo>
                  <a:pt x="1237691" y="601633"/>
                </a:lnTo>
                <a:lnTo>
                  <a:pt x="1200892" y="574935"/>
                </a:lnTo>
                <a:lnTo>
                  <a:pt x="1163933" y="548782"/>
                </a:lnTo>
                <a:lnTo>
                  <a:pt x="1126830" y="523174"/>
                </a:lnTo>
                <a:lnTo>
                  <a:pt x="1089604" y="498111"/>
                </a:lnTo>
                <a:lnTo>
                  <a:pt x="1052272" y="473594"/>
                </a:lnTo>
                <a:lnTo>
                  <a:pt x="1014854" y="449623"/>
                </a:lnTo>
                <a:lnTo>
                  <a:pt x="977366" y="426198"/>
                </a:lnTo>
                <a:lnTo>
                  <a:pt x="939829" y="403319"/>
                </a:lnTo>
                <a:lnTo>
                  <a:pt x="902260" y="380987"/>
                </a:lnTo>
                <a:lnTo>
                  <a:pt x="864678" y="359201"/>
                </a:lnTo>
                <a:lnTo>
                  <a:pt x="827102" y="337963"/>
                </a:lnTo>
                <a:lnTo>
                  <a:pt x="789550" y="317271"/>
                </a:lnTo>
                <a:lnTo>
                  <a:pt x="752041" y="297127"/>
                </a:lnTo>
                <a:lnTo>
                  <a:pt x="714593" y="277531"/>
                </a:lnTo>
                <a:lnTo>
                  <a:pt x="677225" y="258482"/>
                </a:lnTo>
                <a:lnTo>
                  <a:pt x="639954" y="239981"/>
                </a:lnTo>
                <a:lnTo>
                  <a:pt x="602801" y="222029"/>
                </a:lnTo>
                <a:lnTo>
                  <a:pt x="565783" y="204625"/>
                </a:lnTo>
                <a:lnTo>
                  <a:pt x="528919" y="187770"/>
                </a:lnTo>
                <a:lnTo>
                  <a:pt x="492227" y="171464"/>
                </a:lnTo>
                <a:lnTo>
                  <a:pt x="455726" y="155708"/>
                </a:lnTo>
                <a:lnTo>
                  <a:pt x="419434" y="140500"/>
                </a:lnTo>
                <a:lnTo>
                  <a:pt x="383370" y="125843"/>
                </a:lnTo>
                <a:lnTo>
                  <a:pt x="347553" y="111735"/>
                </a:lnTo>
                <a:lnTo>
                  <a:pt x="243869" y="73734"/>
                </a:lnTo>
                <a:lnTo>
                  <a:pt x="176724" y="51522"/>
                </a:lnTo>
                <a:lnTo>
                  <a:pt x="112444" y="31714"/>
                </a:lnTo>
                <a:lnTo>
                  <a:pt x="52905" y="14481"/>
                </a:lnTo>
                <a:lnTo>
                  <a:pt x="0" y="0"/>
                </a:lnTo>
                <a:close/>
              </a:path>
            </a:pathLst>
          </a:custGeom>
          <a:solidFill>
            <a:srgbClr val="9C8E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123846"/>
            <a:ext cx="2412009" cy="8568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22468" y="760412"/>
            <a:ext cx="2237740" cy="2085339"/>
          </a:xfrm>
          <a:custGeom>
            <a:avLst/>
            <a:gdLst/>
            <a:ahLst/>
            <a:cxnLst/>
            <a:rect l="l" t="t" r="r" b="b"/>
            <a:pathLst>
              <a:path w="2237740" h="2085339">
                <a:moveTo>
                  <a:pt x="0" y="2084831"/>
                </a:moveTo>
                <a:lnTo>
                  <a:pt x="0" y="0"/>
                </a:lnTo>
                <a:lnTo>
                  <a:pt x="2237536" y="0"/>
                </a:lnTo>
                <a:lnTo>
                  <a:pt x="2237536" y="2084831"/>
                </a:lnTo>
                <a:lnTo>
                  <a:pt x="0" y="20848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8971" y="1057910"/>
            <a:ext cx="6820250" cy="753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61560">
              <a:lnSpc>
                <a:spcPct val="100000"/>
              </a:lnSpc>
            </a:pPr>
            <a:r>
              <a:rPr spc="1270" dirty="0"/>
              <a:t>Poda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083299" y="6573197"/>
            <a:ext cx="3955415" cy="3183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0">
              <a:lnSpc>
                <a:spcPct val="100000"/>
              </a:lnSpc>
            </a:pP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Se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trata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primera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operación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en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viña  después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vendimia.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Comienza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con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caída 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las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hojas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y </a:t>
            </a: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se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detiene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entre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mediados de  diciembre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y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mediados de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enero para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respetar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el 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descanso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invernal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planta,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y </a:t>
            </a: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se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prosigue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en 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marzo,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pero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no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puede retrasarse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más.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poda 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asegura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mejor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circulación posible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sabia 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hacia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los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brotes fructíferos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para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equilibrar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vigor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y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fertilidad.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Da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forma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a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viña,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evita la  acumulación de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hojas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y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favorece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fotosíntesis 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y la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aireación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las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uvas.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Permite, también, 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controlar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evolución de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viña,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rejuveneciendo 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forma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regular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las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estructuras.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6061" y="566895"/>
            <a:ext cx="127000" cy="3295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85"/>
              </a:lnSpc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Poda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1299" y="10237772"/>
            <a:ext cx="91122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Recogida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7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sarmientos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0707" y="579597"/>
            <a:ext cx="0" cy="2077720"/>
          </a:xfrm>
          <a:custGeom>
            <a:avLst/>
            <a:gdLst/>
            <a:ahLst/>
            <a:cxnLst/>
            <a:rect l="l" t="t" r="r" b="b"/>
            <a:pathLst>
              <a:path h="2077720">
                <a:moveTo>
                  <a:pt x="0" y="0"/>
                </a:moveTo>
                <a:lnTo>
                  <a:pt x="0" y="2077199"/>
                </a:lnTo>
              </a:path>
            </a:pathLst>
          </a:custGeom>
          <a:ln w="6350">
            <a:solidFill>
              <a:srgbClr val="9C9D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995" y="18405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8021" y="1863376"/>
            <a:ext cx="18796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16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79076" y="2383066"/>
            <a:ext cx="1979295" cy="4138295"/>
          </a:xfrm>
          <a:custGeom>
            <a:avLst/>
            <a:gdLst/>
            <a:ahLst/>
            <a:cxnLst/>
            <a:rect l="l" t="t" r="r" b="b"/>
            <a:pathLst>
              <a:path w="1979295" h="4138295">
                <a:moveTo>
                  <a:pt x="1978875" y="4137964"/>
                </a:moveTo>
                <a:lnTo>
                  <a:pt x="0" y="4137964"/>
                </a:lnTo>
                <a:lnTo>
                  <a:pt x="0" y="0"/>
                </a:lnTo>
                <a:lnTo>
                  <a:pt x="1978875" y="0"/>
                </a:lnTo>
                <a:lnTo>
                  <a:pt x="1978875" y="41379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95999" y="2399999"/>
            <a:ext cx="1795145" cy="3954145"/>
          </a:xfrm>
          <a:custGeom>
            <a:avLst/>
            <a:gdLst/>
            <a:ahLst/>
            <a:cxnLst/>
            <a:rect l="l" t="t" r="r" b="b"/>
            <a:pathLst>
              <a:path w="1795145" h="3954145">
                <a:moveTo>
                  <a:pt x="897382" y="0"/>
                </a:moveTo>
                <a:lnTo>
                  <a:pt x="849729" y="1239"/>
                </a:lnTo>
                <a:lnTo>
                  <a:pt x="802725" y="4918"/>
                </a:lnTo>
                <a:lnTo>
                  <a:pt x="756430" y="10973"/>
                </a:lnTo>
                <a:lnTo>
                  <a:pt x="710907" y="19343"/>
                </a:lnTo>
                <a:lnTo>
                  <a:pt x="666218" y="29967"/>
                </a:lnTo>
                <a:lnTo>
                  <a:pt x="622425" y="42781"/>
                </a:lnTo>
                <a:lnTo>
                  <a:pt x="579589" y="57726"/>
                </a:lnTo>
                <a:lnTo>
                  <a:pt x="537774" y="74737"/>
                </a:lnTo>
                <a:lnTo>
                  <a:pt x="497041" y="93755"/>
                </a:lnTo>
                <a:lnTo>
                  <a:pt x="457451" y="114717"/>
                </a:lnTo>
                <a:lnTo>
                  <a:pt x="419067" y="137561"/>
                </a:lnTo>
                <a:lnTo>
                  <a:pt x="381951" y="162225"/>
                </a:lnTo>
                <a:lnTo>
                  <a:pt x="346165" y="188648"/>
                </a:lnTo>
                <a:lnTo>
                  <a:pt x="311771" y="216768"/>
                </a:lnTo>
                <a:lnTo>
                  <a:pt x="278831" y="246523"/>
                </a:lnTo>
                <a:lnTo>
                  <a:pt x="247407" y="277851"/>
                </a:lnTo>
                <a:lnTo>
                  <a:pt x="217561" y="310690"/>
                </a:lnTo>
                <a:lnTo>
                  <a:pt x="189355" y="344979"/>
                </a:lnTo>
                <a:lnTo>
                  <a:pt x="162851" y="380655"/>
                </a:lnTo>
                <a:lnTo>
                  <a:pt x="138111" y="417658"/>
                </a:lnTo>
                <a:lnTo>
                  <a:pt x="115197" y="455924"/>
                </a:lnTo>
                <a:lnTo>
                  <a:pt x="94170" y="495393"/>
                </a:lnTo>
                <a:lnTo>
                  <a:pt x="75094" y="536002"/>
                </a:lnTo>
                <a:lnTo>
                  <a:pt x="58030" y="577689"/>
                </a:lnTo>
                <a:lnTo>
                  <a:pt x="43040" y="620394"/>
                </a:lnTo>
                <a:lnTo>
                  <a:pt x="30186" y="664053"/>
                </a:lnTo>
                <a:lnTo>
                  <a:pt x="19530" y="708606"/>
                </a:lnTo>
                <a:lnTo>
                  <a:pt x="11134" y="753990"/>
                </a:lnTo>
                <a:lnTo>
                  <a:pt x="5060" y="800143"/>
                </a:lnTo>
                <a:lnTo>
                  <a:pt x="1370" y="847004"/>
                </a:lnTo>
                <a:lnTo>
                  <a:pt x="127" y="894511"/>
                </a:lnTo>
                <a:lnTo>
                  <a:pt x="156" y="900176"/>
                </a:lnTo>
                <a:lnTo>
                  <a:pt x="431" y="904786"/>
                </a:lnTo>
                <a:lnTo>
                  <a:pt x="472" y="911402"/>
                </a:lnTo>
                <a:lnTo>
                  <a:pt x="342" y="915365"/>
                </a:lnTo>
                <a:lnTo>
                  <a:pt x="0" y="920635"/>
                </a:lnTo>
                <a:lnTo>
                  <a:pt x="14" y="3033344"/>
                </a:lnTo>
                <a:lnTo>
                  <a:pt x="673" y="3042577"/>
                </a:lnTo>
                <a:lnTo>
                  <a:pt x="571" y="3048203"/>
                </a:lnTo>
                <a:lnTo>
                  <a:pt x="241" y="3053791"/>
                </a:lnTo>
                <a:lnTo>
                  <a:pt x="241" y="3059455"/>
                </a:lnTo>
                <a:lnTo>
                  <a:pt x="1485" y="3106962"/>
                </a:lnTo>
                <a:lnTo>
                  <a:pt x="5174" y="3153823"/>
                </a:lnTo>
                <a:lnTo>
                  <a:pt x="11249" y="3199976"/>
                </a:lnTo>
                <a:lnTo>
                  <a:pt x="19645" y="3245360"/>
                </a:lnTo>
                <a:lnTo>
                  <a:pt x="30301" y="3289913"/>
                </a:lnTo>
                <a:lnTo>
                  <a:pt x="43155" y="3333572"/>
                </a:lnTo>
                <a:lnTo>
                  <a:pt x="58146" y="3376277"/>
                </a:lnTo>
                <a:lnTo>
                  <a:pt x="75211" y="3417964"/>
                </a:lnTo>
                <a:lnTo>
                  <a:pt x="94287" y="3458574"/>
                </a:lnTo>
                <a:lnTo>
                  <a:pt x="115314" y="3498042"/>
                </a:lnTo>
                <a:lnTo>
                  <a:pt x="138229" y="3536309"/>
                </a:lnTo>
                <a:lnTo>
                  <a:pt x="162969" y="3573311"/>
                </a:lnTo>
                <a:lnTo>
                  <a:pt x="189474" y="3608987"/>
                </a:lnTo>
                <a:lnTo>
                  <a:pt x="217681" y="3643276"/>
                </a:lnTo>
                <a:lnTo>
                  <a:pt x="247528" y="3676115"/>
                </a:lnTo>
                <a:lnTo>
                  <a:pt x="278952" y="3707443"/>
                </a:lnTo>
                <a:lnTo>
                  <a:pt x="311893" y="3737198"/>
                </a:lnTo>
                <a:lnTo>
                  <a:pt x="346288" y="3765318"/>
                </a:lnTo>
                <a:lnTo>
                  <a:pt x="382074" y="3791741"/>
                </a:lnTo>
                <a:lnTo>
                  <a:pt x="419190" y="3816405"/>
                </a:lnTo>
                <a:lnTo>
                  <a:pt x="457575" y="3839249"/>
                </a:lnTo>
                <a:lnTo>
                  <a:pt x="497165" y="3860211"/>
                </a:lnTo>
                <a:lnTo>
                  <a:pt x="537899" y="3879229"/>
                </a:lnTo>
                <a:lnTo>
                  <a:pt x="579715" y="3896241"/>
                </a:lnTo>
                <a:lnTo>
                  <a:pt x="622551" y="3911185"/>
                </a:lnTo>
                <a:lnTo>
                  <a:pt x="666344" y="3923999"/>
                </a:lnTo>
                <a:lnTo>
                  <a:pt x="711033" y="3934623"/>
                </a:lnTo>
                <a:lnTo>
                  <a:pt x="756557" y="3942993"/>
                </a:lnTo>
                <a:lnTo>
                  <a:pt x="802851" y="3949048"/>
                </a:lnTo>
                <a:lnTo>
                  <a:pt x="849856" y="3952727"/>
                </a:lnTo>
                <a:lnTo>
                  <a:pt x="897509" y="3953967"/>
                </a:lnTo>
                <a:lnTo>
                  <a:pt x="945161" y="3952727"/>
                </a:lnTo>
                <a:lnTo>
                  <a:pt x="992166" y="3949048"/>
                </a:lnTo>
                <a:lnTo>
                  <a:pt x="1038460" y="3942993"/>
                </a:lnTo>
                <a:lnTo>
                  <a:pt x="1083984" y="3934623"/>
                </a:lnTo>
                <a:lnTo>
                  <a:pt x="1128673" y="3923999"/>
                </a:lnTo>
                <a:lnTo>
                  <a:pt x="1172466" y="3911185"/>
                </a:lnTo>
                <a:lnTo>
                  <a:pt x="1215302" y="3896241"/>
                </a:lnTo>
                <a:lnTo>
                  <a:pt x="1257118" y="3879229"/>
                </a:lnTo>
                <a:lnTo>
                  <a:pt x="1297852" y="3860211"/>
                </a:lnTo>
                <a:lnTo>
                  <a:pt x="1337442" y="3839249"/>
                </a:lnTo>
                <a:lnTo>
                  <a:pt x="1375827" y="3816405"/>
                </a:lnTo>
                <a:lnTo>
                  <a:pt x="1412943" y="3791741"/>
                </a:lnTo>
                <a:lnTo>
                  <a:pt x="1448729" y="3765318"/>
                </a:lnTo>
                <a:lnTo>
                  <a:pt x="1483124" y="3737198"/>
                </a:lnTo>
                <a:lnTo>
                  <a:pt x="1516065" y="3707443"/>
                </a:lnTo>
                <a:lnTo>
                  <a:pt x="1547489" y="3676115"/>
                </a:lnTo>
                <a:lnTo>
                  <a:pt x="1577336" y="3643276"/>
                </a:lnTo>
                <a:lnTo>
                  <a:pt x="1605543" y="3608987"/>
                </a:lnTo>
                <a:lnTo>
                  <a:pt x="1632048" y="3573311"/>
                </a:lnTo>
                <a:lnTo>
                  <a:pt x="1656788" y="3536309"/>
                </a:lnTo>
                <a:lnTo>
                  <a:pt x="1679703" y="3498042"/>
                </a:lnTo>
                <a:lnTo>
                  <a:pt x="1700730" y="3458574"/>
                </a:lnTo>
                <a:lnTo>
                  <a:pt x="1719806" y="3417964"/>
                </a:lnTo>
                <a:lnTo>
                  <a:pt x="1736871" y="3376277"/>
                </a:lnTo>
                <a:lnTo>
                  <a:pt x="1751862" y="3333572"/>
                </a:lnTo>
                <a:lnTo>
                  <a:pt x="1764716" y="3289913"/>
                </a:lnTo>
                <a:lnTo>
                  <a:pt x="1775372" y="3245360"/>
                </a:lnTo>
                <a:lnTo>
                  <a:pt x="1783768" y="3199976"/>
                </a:lnTo>
                <a:lnTo>
                  <a:pt x="1789843" y="3153823"/>
                </a:lnTo>
                <a:lnTo>
                  <a:pt x="1793532" y="3106962"/>
                </a:lnTo>
                <a:lnTo>
                  <a:pt x="1794776" y="3059455"/>
                </a:lnTo>
                <a:lnTo>
                  <a:pt x="1794747" y="3053791"/>
                </a:lnTo>
                <a:lnTo>
                  <a:pt x="1794471" y="3049181"/>
                </a:lnTo>
                <a:lnTo>
                  <a:pt x="1794430" y="3042577"/>
                </a:lnTo>
                <a:lnTo>
                  <a:pt x="1794560" y="3038602"/>
                </a:lnTo>
                <a:lnTo>
                  <a:pt x="1794891" y="3033344"/>
                </a:lnTo>
                <a:lnTo>
                  <a:pt x="1794877" y="920635"/>
                </a:lnTo>
                <a:lnTo>
                  <a:pt x="1794217" y="911402"/>
                </a:lnTo>
                <a:lnTo>
                  <a:pt x="1794332" y="905764"/>
                </a:lnTo>
                <a:lnTo>
                  <a:pt x="1794649" y="900176"/>
                </a:lnTo>
                <a:lnTo>
                  <a:pt x="1794649" y="894511"/>
                </a:lnTo>
                <a:lnTo>
                  <a:pt x="1793405" y="847004"/>
                </a:lnTo>
                <a:lnTo>
                  <a:pt x="1789716" y="800143"/>
                </a:lnTo>
                <a:lnTo>
                  <a:pt x="1783642" y="753990"/>
                </a:lnTo>
                <a:lnTo>
                  <a:pt x="1775246" y="708606"/>
                </a:lnTo>
                <a:lnTo>
                  <a:pt x="1764590" y="664053"/>
                </a:lnTo>
                <a:lnTo>
                  <a:pt x="1751736" y="620394"/>
                </a:lnTo>
                <a:lnTo>
                  <a:pt x="1736746" y="577689"/>
                </a:lnTo>
                <a:lnTo>
                  <a:pt x="1719681" y="536002"/>
                </a:lnTo>
                <a:lnTo>
                  <a:pt x="1700605" y="495393"/>
                </a:lnTo>
                <a:lnTo>
                  <a:pt x="1679579" y="455924"/>
                </a:lnTo>
                <a:lnTo>
                  <a:pt x="1656664" y="417658"/>
                </a:lnTo>
                <a:lnTo>
                  <a:pt x="1631924" y="380655"/>
                </a:lnTo>
                <a:lnTo>
                  <a:pt x="1605420" y="344979"/>
                </a:lnTo>
                <a:lnTo>
                  <a:pt x="1577213" y="310690"/>
                </a:lnTo>
                <a:lnTo>
                  <a:pt x="1547367" y="277851"/>
                </a:lnTo>
                <a:lnTo>
                  <a:pt x="1515943" y="246523"/>
                </a:lnTo>
                <a:lnTo>
                  <a:pt x="1483002" y="216768"/>
                </a:lnTo>
                <a:lnTo>
                  <a:pt x="1448608" y="188648"/>
                </a:lnTo>
                <a:lnTo>
                  <a:pt x="1412821" y="162225"/>
                </a:lnTo>
                <a:lnTo>
                  <a:pt x="1375705" y="137561"/>
                </a:lnTo>
                <a:lnTo>
                  <a:pt x="1337321" y="114717"/>
                </a:lnTo>
                <a:lnTo>
                  <a:pt x="1297731" y="93755"/>
                </a:lnTo>
                <a:lnTo>
                  <a:pt x="1256996" y="74737"/>
                </a:lnTo>
                <a:lnTo>
                  <a:pt x="1215180" y="57726"/>
                </a:lnTo>
                <a:lnTo>
                  <a:pt x="1172344" y="42781"/>
                </a:lnTo>
                <a:lnTo>
                  <a:pt x="1128550" y="29967"/>
                </a:lnTo>
                <a:lnTo>
                  <a:pt x="1083860" y="19343"/>
                </a:lnTo>
                <a:lnTo>
                  <a:pt x="1038336" y="10973"/>
                </a:lnTo>
                <a:lnTo>
                  <a:pt x="992041" y="4918"/>
                </a:lnTo>
                <a:lnTo>
                  <a:pt x="945035" y="1239"/>
                </a:lnTo>
                <a:lnTo>
                  <a:pt x="897382" y="0"/>
                </a:lnTo>
                <a:close/>
              </a:path>
            </a:pathLst>
          </a:custGeom>
          <a:solidFill>
            <a:srgbClr val="EC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39080" y="2383066"/>
            <a:ext cx="1979295" cy="4138295"/>
          </a:xfrm>
          <a:custGeom>
            <a:avLst/>
            <a:gdLst/>
            <a:ahLst/>
            <a:cxnLst/>
            <a:rect l="l" t="t" r="r" b="b"/>
            <a:pathLst>
              <a:path w="1979295" h="4138295">
                <a:moveTo>
                  <a:pt x="1978876" y="4137964"/>
                </a:moveTo>
                <a:lnTo>
                  <a:pt x="0" y="4137964"/>
                </a:lnTo>
                <a:lnTo>
                  <a:pt x="0" y="0"/>
                </a:lnTo>
                <a:lnTo>
                  <a:pt x="1978876" y="0"/>
                </a:lnTo>
                <a:lnTo>
                  <a:pt x="1978876" y="41379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56000" y="2399999"/>
            <a:ext cx="1795145" cy="3954145"/>
          </a:xfrm>
          <a:custGeom>
            <a:avLst/>
            <a:gdLst/>
            <a:ahLst/>
            <a:cxnLst/>
            <a:rect l="l" t="t" r="r" b="b"/>
            <a:pathLst>
              <a:path w="1795145" h="3954145">
                <a:moveTo>
                  <a:pt x="897382" y="0"/>
                </a:moveTo>
                <a:lnTo>
                  <a:pt x="849729" y="1239"/>
                </a:lnTo>
                <a:lnTo>
                  <a:pt x="802725" y="4918"/>
                </a:lnTo>
                <a:lnTo>
                  <a:pt x="756430" y="10973"/>
                </a:lnTo>
                <a:lnTo>
                  <a:pt x="710907" y="19343"/>
                </a:lnTo>
                <a:lnTo>
                  <a:pt x="666218" y="29967"/>
                </a:lnTo>
                <a:lnTo>
                  <a:pt x="622425" y="42781"/>
                </a:lnTo>
                <a:lnTo>
                  <a:pt x="579589" y="57726"/>
                </a:lnTo>
                <a:lnTo>
                  <a:pt x="537774" y="74737"/>
                </a:lnTo>
                <a:lnTo>
                  <a:pt x="497041" y="93755"/>
                </a:lnTo>
                <a:lnTo>
                  <a:pt x="457451" y="114717"/>
                </a:lnTo>
                <a:lnTo>
                  <a:pt x="419067" y="137561"/>
                </a:lnTo>
                <a:lnTo>
                  <a:pt x="381951" y="162225"/>
                </a:lnTo>
                <a:lnTo>
                  <a:pt x="346165" y="188648"/>
                </a:lnTo>
                <a:lnTo>
                  <a:pt x="311771" y="216768"/>
                </a:lnTo>
                <a:lnTo>
                  <a:pt x="278831" y="246523"/>
                </a:lnTo>
                <a:lnTo>
                  <a:pt x="247407" y="277851"/>
                </a:lnTo>
                <a:lnTo>
                  <a:pt x="217561" y="310690"/>
                </a:lnTo>
                <a:lnTo>
                  <a:pt x="189355" y="344979"/>
                </a:lnTo>
                <a:lnTo>
                  <a:pt x="162851" y="380655"/>
                </a:lnTo>
                <a:lnTo>
                  <a:pt x="138111" y="417658"/>
                </a:lnTo>
                <a:lnTo>
                  <a:pt x="115197" y="455924"/>
                </a:lnTo>
                <a:lnTo>
                  <a:pt x="94170" y="495393"/>
                </a:lnTo>
                <a:lnTo>
                  <a:pt x="75094" y="536002"/>
                </a:lnTo>
                <a:lnTo>
                  <a:pt x="58030" y="577689"/>
                </a:lnTo>
                <a:lnTo>
                  <a:pt x="43040" y="620394"/>
                </a:lnTo>
                <a:lnTo>
                  <a:pt x="30186" y="664053"/>
                </a:lnTo>
                <a:lnTo>
                  <a:pt x="19530" y="708606"/>
                </a:lnTo>
                <a:lnTo>
                  <a:pt x="11134" y="753990"/>
                </a:lnTo>
                <a:lnTo>
                  <a:pt x="5060" y="800143"/>
                </a:lnTo>
                <a:lnTo>
                  <a:pt x="1370" y="847004"/>
                </a:lnTo>
                <a:lnTo>
                  <a:pt x="127" y="894511"/>
                </a:lnTo>
                <a:lnTo>
                  <a:pt x="156" y="900176"/>
                </a:lnTo>
                <a:lnTo>
                  <a:pt x="431" y="904786"/>
                </a:lnTo>
                <a:lnTo>
                  <a:pt x="472" y="911402"/>
                </a:lnTo>
                <a:lnTo>
                  <a:pt x="342" y="915365"/>
                </a:lnTo>
                <a:lnTo>
                  <a:pt x="0" y="920635"/>
                </a:lnTo>
                <a:lnTo>
                  <a:pt x="14" y="3033344"/>
                </a:lnTo>
                <a:lnTo>
                  <a:pt x="673" y="3042577"/>
                </a:lnTo>
                <a:lnTo>
                  <a:pt x="571" y="3048203"/>
                </a:lnTo>
                <a:lnTo>
                  <a:pt x="241" y="3053791"/>
                </a:lnTo>
                <a:lnTo>
                  <a:pt x="241" y="3059455"/>
                </a:lnTo>
                <a:lnTo>
                  <a:pt x="1485" y="3106962"/>
                </a:lnTo>
                <a:lnTo>
                  <a:pt x="5174" y="3153823"/>
                </a:lnTo>
                <a:lnTo>
                  <a:pt x="11249" y="3199976"/>
                </a:lnTo>
                <a:lnTo>
                  <a:pt x="19645" y="3245360"/>
                </a:lnTo>
                <a:lnTo>
                  <a:pt x="30301" y="3289913"/>
                </a:lnTo>
                <a:lnTo>
                  <a:pt x="43155" y="3333572"/>
                </a:lnTo>
                <a:lnTo>
                  <a:pt x="58146" y="3376277"/>
                </a:lnTo>
                <a:lnTo>
                  <a:pt x="75211" y="3417964"/>
                </a:lnTo>
                <a:lnTo>
                  <a:pt x="94287" y="3458574"/>
                </a:lnTo>
                <a:lnTo>
                  <a:pt x="115314" y="3498042"/>
                </a:lnTo>
                <a:lnTo>
                  <a:pt x="138229" y="3536309"/>
                </a:lnTo>
                <a:lnTo>
                  <a:pt x="162969" y="3573311"/>
                </a:lnTo>
                <a:lnTo>
                  <a:pt x="189474" y="3608987"/>
                </a:lnTo>
                <a:lnTo>
                  <a:pt x="217681" y="3643276"/>
                </a:lnTo>
                <a:lnTo>
                  <a:pt x="247528" y="3676115"/>
                </a:lnTo>
                <a:lnTo>
                  <a:pt x="278952" y="3707443"/>
                </a:lnTo>
                <a:lnTo>
                  <a:pt x="311893" y="3737198"/>
                </a:lnTo>
                <a:lnTo>
                  <a:pt x="346288" y="3765318"/>
                </a:lnTo>
                <a:lnTo>
                  <a:pt x="382074" y="3791741"/>
                </a:lnTo>
                <a:lnTo>
                  <a:pt x="419190" y="3816405"/>
                </a:lnTo>
                <a:lnTo>
                  <a:pt x="457575" y="3839249"/>
                </a:lnTo>
                <a:lnTo>
                  <a:pt x="497165" y="3860211"/>
                </a:lnTo>
                <a:lnTo>
                  <a:pt x="537899" y="3879229"/>
                </a:lnTo>
                <a:lnTo>
                  <a:pt x="579715" y="3896241"/>
                </a:lnTo>
                <a:lnTo>
                  <a:pt x="622551" y="3911185"/>
                </a:lnTo>
                <a:lnTo>
                  <a:pt x="666344" y="3923999"/>
                </a:lnTo>
                <a:lnTo>
                  <a:pt x="711033" y="3934623"/>
                </a:lnTo>
                <a:lnTo>
                  <a:pt x="756557" y="3942993"/>
                </a:lnTo>
                <a:lnTo>
                  <a:pt x="802851" y="3949048"/>
                </a:lnTo>
                <a:lnTo>
                  <a:pt x="849856" y="3952727"/>
                </a:lnTo>
                <a:lnTo>
                  <a:pt x="897509" y="3953967"/>
                </a:lnTo>
                <a:lnTo>
                  <a:pt x="945161" y="3952727"/>
                </a:lnTo>
                <a:lnTo>
                  <a:pt x="992166" y="3949048"/>
                </a:lnTo>
                <a:lnTo>
                  <a:pt x="1038460" y="3942993"/>
                </a:lnTo>
                <a:lnTo>
                  <a:pt x="1083984" y="3934623"/>
                </a:lnTo>
                <a:lnTo>
                  <a:pt x="1128673" y="3923999"/>
                </a:lnTo>
                <a:lnTo>
                  <a:pt x="1172466" y="3911185"/>
                </a:lnTo>
                <a:lnTo>
                  <a:pt x="1215302" y="3896241"/>
                </a:lnTo>
                <a:lnTo>
                  <a:pt x="1257118" y="3879229"/>
                </a:lnTo>
                <a:lnTo>
                  <a:pt x="1297852" y="3860211"/>
                </a:lnTo>
                <a:lnTo>
                  <a:pt x="1337442" y="3839249"/>
                </a:lnTo>
                <a:lnTo>
                  <a:pt x="1375827" y="3816405"/>
                </a:lnTo>
                <a:lnTo>
                  <a:pt x="1412943" y="3791741"/>
                </a:lnTo>
                <a:lnTo>
                  <a:pt x="1448729" y="3765318"/>
                </a:lnTo>
                <a:lnTo>
                  <a:pt x="1483124" y="3737198"/>
                </a:lnTo>
                <a:lnTo>
                  <a:pt x="1516065" y="3707443"/>
                </a:lnTo>
                <a:lnTo>
                  <a:pt x="1547489" y="3676115"/>
                </a:lnTo>
                <a:lnTo>
                  <a:pt x="1577336" y="3643276"/>
                </a:lnTo>
                <a:lnTo>
                  <a:pt x="1605543" y="3608987"/>
                </a:lnTo>
                <a:lnTo>
                  <a:pt x="1632048" y="3573311"/>
                </a:lnTo>
                <a:lnTo>
                  <a:pt x="1656788" y="3536309"/>
                </a:lnTo>
                <a:lnTo>
                  <a:pt x="1679703" y="3498042"/>
                </a:lnTo>
                <a:lnTo>
                  <a:pt x="1700730" y="3458574"/>
                </a:lnTo>
                <a:lnTo>
                  <a:pt x="1719806" y="3417964"/>
                </a:lnTo>
                <a:lnTo>
                  <a:pt x="1736871" y="3376277"/>
                </a:lnTo>
                <a:lnTo>
                  <a:pt x="1751862" y="3333572"/>
                </a:lnTo>
                <a:lnTo>
                  <a:pt x="1764716" y="3289913"/>
                </a:lnTo>
                <a:lnTo>
                  <a:pt x="1775372" y="3245360"/>
                </a:lnTo>
                <a:lnTo>
                  <a:pt x="1783768" y="3199976"/>
                </a:lnTo>
                <a:lnTo>
                  <a:pt x="1789843" y="3153823"/>
                </a:lnTo>
                <a:lnTo>
                  <a:pt x="1793532" y="3106962"/>
                </a:lnTo>
                <a:lnTo>
                  <a:pt x="1794776" y="3059455"/>
                </a:lnTo>
                <a:lnTo>
                  <a:pt x="1794747" y="3053791"/>
                </a:lnTo>
                <a:lnTo>
                  <a:pt x="1794471" y="3049181"/>
                </a:lnTo>
                <a:lnTo>
                  <a:pt x="1794430" y="3042577"/>
                </a:lnTo>
                <a:lnTo>
                  <a:pt x="1794560" y="3038602"/>
                </a:lnTo>
                <a:lnTo>
                  <a:pt x="1794891" y="3033344"/>
                </a:lnTo>
                <a:lnTo>
                  <a:pt x="1794877" y="920635"/>
                </a:lnTo>
                <a:lnTo>
                  <a:pt x="1794217" y="911402"/>
                </a:lnTo>
                <a:lnTo>
                  <a:pt x="1794332" y="905764"/>
                </a:lnTo>
                <a:lnTo>
                  <a:pt x="1794649" y="900176"/>
                </a:lnTo>
                <a:lnTo>
                  <a:pt x="1794649" y="894511"/>
                </a:lnTo>
                <a:lnTo>
                  <a:pt x="1793405" y="847004"/>
                </a:lnTo>
                <a:lnTo>
                  <a:pt x="1789716" y="800143"/>
                </a:lnTo>
                <a:lnTo>
                  <a:pt x="1783642" y="753990"/>
                </a:lnTo>
                <a:lnTo>
                  <a:pt x="1775246" y="708606"/>
                </a:lnTo>
                <a:lnTo>
                  <a:pt x="1764590" y="664053"/>
                </a:lnTo>
                <a:lnTo>
                  <a:pt x="1751736" y="620394"/>
                </a:lnTo>
                <a:lnTo>
                  <a:pt x="1736746" y="577689"/>
                </a:lnTo>
                <a:lnTo>
                  <a:pt x="1719681" y="536002"/>
                </a:lnTo>
                <a:lnTo>
                  <a:pt x="1700605" y="495393"/>
                </a:lnTo>
                <a:lnTo>
                  <a:pt x="1679579" y="455924"/>
                </a:lnTo>
                <a:lnTo>
                  <a:pt x="1656664" y="417658"/>
                </a:lnTo>
                <a:lnTo>
                  <a:pt x="1631924" y="380655"/>
                </a:lnTo>
                <a:lnTo>
                  <a:pt x="1605420" y="344979"/>
                </a:lnTo>
                <a:lnTo>
                  <a:pt x="1577213" y="310690"/>
                </a:lnTo>
                <a:lnTo>
                  <a:pt x="1547367" y="277851"/>
                </a:lnTo>
                <a:lnTo>
                  <a:pt x="1515943" y="246523"/>
                </a:lnTo>
                <a:lnTo>
                  <a:pt x="1483002" y="216768"/>
                </a:lnTo>
                <a:lnTo>
                  <a:pt x="1448608" y="188648"/>
                </a:lnTo>
                <a:lnTo>
                  <a:pt x="1412821" y="162225"/>
                </a:lnTo>
                <a:lnTo>
                  <a:pt x="1375705" y="137561"/>
                </a:lnTo>
                <a:lnTo>
                  <a:pt x="1337321" y="114717"/>
                </a:lnTo>
                <a:lnTo>
                  <a:pt x="1297731" y="93755"/>
                </a:lnTo>
                <a:lnTo>
                  <a:pt x="1256996" y="74737"/>
                </a:lnTo>
                <a:lnTo>
                  <a:pt x="1215180" y="57726"/>
                </a:lnTo>
                <a:lnTo>
                  <a:pt x="1172344" y="42781"/>
                </a:lnTo>
                <a:lnTo>
                  <a:pt x="1128550" y="29967"/>
                </a:lnTo>
                <a:lnTo>
                  <a:pt x="1083860" y="19343"/>
                </a:lnTo>
                <a:lnTo>
                  <a:pt x="1038336" y="10973"/>
                </a:lnTo>
                <a:lnTo>
                  <a:pt x="992041" y="4918"/>
                </a:lnTo>
                <a:lnTo>
                  <a:pt x="945035" y="1239"/>
                </a:lnTo>
                <a:lnTo>
                  <a:pt x="897382" y="0"/>
                </a:lnTo>
                <a:close/>
              </a:path>
            </a:pathLst>
          </a:custGeom>
          <a:solidFill>
            <a:srgbClr val="EC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27209" y="2526309"/>
            <a:ext cx="1545596" cy="15455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87216" y="2526309"/>
            <a:ext cx="1545590" cy="15455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27215" y="4674358"/>
            <a:ext cx="1545590" cy="1545590"/>
          </a:xfrm>
          <a:custGeom>
            <a:avLst/>
            <a:gdLst/>
            <a:ahLst/>
            <a:cxnLst/>
            <a:rect l="l" t="t" r="r" b="b"/>
            <a:pathLst>
              <a:path w="1545589" h="1545589">
                <a:moveTo>
                  <a:pt x="772794" y="0"/>
                </a:moveTo>
                <a:lnTo>
                  <a:pt x="723922" y="1520"/>
                </a:lnTo>
                <a:lnTo>
                  <a:pt x="675858" y="6021"/>
                </a:lnTo>
                <a:lnTo>
                  <a:pt x="628692" y="13411"/>
                </a:lnTo>
                <a:lnTo>
                  <a:pt x="582514" y="23601"/>
                </a:lnTo>
                <a:lnTo>
                  <a:pt x="537416" y="36500"/>
                </a:lnTo>
                <a:lnTo>
                  <a:pt x="493488" y="52017"/>
                </a:lnTo>
                <a:lnTo>
                  <a:pt x="450820" y="70061"/>
                </a:lnTo>
                <a:lnTo>
                  <a:pt x="409503" y="90543"/>
                </a:lnTo>
                <a:lnTo>
                  <a:pt x="369627" y="113372"/>
                </a:lnTo>
                <a:lnTo>
                  <a:pt x="331283" y="138456"/>
                </a:lnTo>
                <a:lnTo>
                  <a:pt x="294562" y="165707"/>
                </a:lnTo>
                <a:lnTo>
                  <a:pt x="259553" y="195032"/>
                </a:lnTo>
                <a:lnTo>
                  <a:pt x="226348" y="226342"/>
                </a:lnTo>
                <a:lnTo>
                  <a:pt x="195038" y="259546"/>
                </a:lnTo>
                <a:lnTo>
                  <a:pt x="165711" y="294554"/>
                </a:lnTo>
                <a:lnTo>
                  <a:pt x="138460" y="331275"/>
                </a:lnTo>
                <a:lnTo>
                  <a:pt x="113375" y="369618"/>
                </a:lnTo>
                <a:lnTo>
                  <a:pt x="90546" y="409493"/>
                </a:lnTo>
                <a:lnTo>
                  <a:pt x="70063" y="450809"/>
                </a:lnTo>
                <a:lnTo>
                  <a:pt x="52018" y="493477"/>
                </a:lnTo>
                <a:lnTo>
                  <a:pt x="36501" y="537405"/>
                </a:lnTo>
                <a:lnTo>
                  <a:pt x="23602" y="582503"/>
                </a:lnTo>
                <a:lnTo>
                  <a:pt x="13412" y="628680"/>
                </a:lnTo>
                <a:lnTo>
                  <a:pt x="6021" y="675846"/>
                </a:lnTo>
                <a:lnTo>
                  <a:pt x="1520" y="723910"/>
                </a:lnTo>
                <a:lnTo>
                  <a:pt x="0" y="772782"/>
                </a:lnTo>
                <a:lnTo>
                  <a:pt x="1520" y="821655"/>
                </a:lnTo>
                <a:lnTo>
                  <a:pt x="6021" y="869721"/>
                </a:lnTo>
                <a:lnTo>
                  <a:pt x="13412" y="916888"/>
                </a:lnTo>
                <a:lnTo>
                  <a:pt x="23602" y="963066"/>
                </a:lnTo>
                <a:lnTo>
                  <a:pt x="36501" y="1008165"/>
                </a:lnTo>
                <a:lnTo>
                  <a:pt x="52018" y="1052094"/>
                </a:lnTo>
                <a:lnTo>
                  <a:pt x="70063" y="1094762"/>
                </a:lnTo>
                <a:lnTo>
                  <a:pt x="90546" y="1136079"/>
                </a:lnTo>
                <a:lnTo>
                  <a:pt x="113375" y="1175955"/>
                </a:lnTo>
                <a:lnTo>
                  <a:pt x="138460" y="1214299"/>
                </a:lnTo>
                <a:lnTo>
                  <a:pt x="165711" y="1251020"/>
                </a:lnTo>
                <a:lnTo>
                  <a:pt x="195038" y="1286028"/>
                </a:lnTo>
                <a:lnTo>
                  <a:pt x="226348" y="1319233"/>
                </a:lnTo>
                <a:lnTo>
                  <a:pt x="259553" y="1350543"/>
                </a:lnTo>
                <a:lnTo>
                  <a:pt x="294562" y="1379869"/>
                </a:lnTo>
                <a:lnTo>
                  <a:pt x="331283" y="1407119"/>
                </a:lnTo>
                <a:lnTo>
                  <a:pt x="369627" y="1432204"/>
                </a:lnTo>
                <a:lnTo>
                  <a:pt x="409503" y="1455033"/>
                </a:lnTo>
                <a:lnTo>
                  <a:pt x="450820" y="1475515"/>
                </a:lnTo>
                <a:lnTo>
                  <a:pt x="493488" y="1493560"/>
                </a:lnTo>
                <a:lnTo>
                  <a:pt x="537416" y="1509077"/>
                </a:lnTo>
                <a:lnTo>
                  <a:pt x="582514" y="1521975"/>
                </a:lnTo>
                <a:lnTo>
                  <a:pt x="628692" y="1532165"/>
                </a:lnTo>
                <a:lnTo>
                  <a:pt x="675858" y="1539556"/>
                </a:lnTo>
                <a:lnTo>
                  <a:pt x="723922" y="1544056"/>
                </a:lnTo>
                <a:lnTo>
                  <a:pt x="772794" y="1545577"/>
                </a:lnTo>
                <a:lnTo>
                  <a:pt x="821667" y="1544056"/>
                </a:lnTo>
                <a:lnTo>
                  <a:pt x="869731" y="1539556"/>
                </a:lnTo>
                <a:lnTo>
                  <a:pt x="916897" y="1532165"/>
                </a:lnTo>
                <a:lnTo>
                  <a:pt x="963075" y="1521975"/>
                </a:lnTo>
                <a:lnTo>
                  <a:pt x="1008173" y="1509077"/>
                </a:lnTo>
                <a:lnTo>
                  <a:pt x="1052101" y="1493560"/>
                </a:lnTo>
                <a:lnTo>
                  <a:pt x="1094769" y="1475515"/>
                </a:lnTo>
                <a:lnTo>
                  <a:pt x="1136086" y="1455033"/>
                </a:lnTo>
                <a:lnTo>
                  <a:pt x="1175962" y="1432204"/>
                </a:lnTo>
                <a:lnTo>
                  <a:pt x="1214306" y="1407119"/>
                </a:lnTo>
                <a:lnTo>
                  <a:pt x="1251027" y="1379869"/>
                </a:lnTo>
                <a:lnTo>
                  <a:pt x="1286036" y="1350543"/>
                </a:lnTo>
                <a:lnTo>
                  <a:pt x="1319241" y="1319233"/>
                </a:lnTo>
                <a:lnTo>
                  <a:pt x="1350551" y="1286028"/>
                </a:lnTo>
                <a:lnTo>
                  <a:pt x="1379878" y="1251020"/>
                </a:lnTo>
                <a:lnTo>
                  <a:pt x="1407129" y="1214299"/>
                </a:lnTo>
                <a:lnTo>
                  <a:pt x="1432214" y="1175955"/>
                </a:lnTo>
                <a:lnTo>
                  <a:pt x="1455043" y="1136079"/>
                </a:lnTo>
                <a:lnTo>
                  <a:pt x="1475526" y="1094762"/>
                </a:lnTo>
                <a:lnTo>
                  <a:pt x="1493571" y="1052094"/>
                </a:lnTo>
                <a:lnTo>
                  <a:pt x="1509088" y="1008165"/>
                </a:lnTo>
                <a:lnTo>
                  <a:pt x="1521987" y="963066"/>
                </a:lnTo>
                <a:lnTo>
                  <a:pt x="1532177" y="916888"/>
                </a:lnTo>
                <a:lnTo>
                  <a:pt x="1539568" y="869721"/>
                </a:lnTo>
                <a:lnTo>
                  <a:pt x="1544069" y="821655"/>
                </a:lnTo>
                <a:lnTo>
                  <a:pt x="1545589" y="772782"/>
                </a:lnTo>
                <a:lnTo>
                  <a:pt x="1544069" y="723910"/>
                </a:lnTo>
                <a:lnTo>
                  <a:pt x="1539568" y="675846"/>
                </a:lnTo>
                <a:lnTo>
                  <a:pt x="1532177" y="628680"/>
                </a:lnTo>
                <a:lnTo>
                  <a:pt x="1521987" y="582503"/>
                </a:lnTo>
                <a:lnTo>
                  <a:pt x="1509088" y="537405"/>
                </a:lnTo>
                <a:lnTo>
                  <a:pt x="1493571" y="493477"/>
                </a:lnTo>
                <a:lnTo>
                  <a:pt x="1475526" y="450809"/>
                </a:lnTo>
                <a:lnTo>
                  <a:pt x="1455043" y="409493"/>
                </a:lnTo>
                <a:lnTo>
                  <a:pt x="1432214" y="369618"/>
                </a:lnTo>
                <a:lnTo>
                  <a:pt x="1407129" y="331275"/>
                </a:lnTo>
                <a:lnTo>
                  <a:pt x="1379878" y="294554"/>
                </a:lnTo>
                <a:lnTo>
                  <a:pt x="1350551" y="259546"/>
                </a:lnTo>
                <a:lnTo>
                  <a:pt x="1319241" y="226342"/>
                </a:lnTo>
                <a:lnTo>
                  <a:pt x="1286036" y="195032"/>
                </a:lnTo>
                <a:lnTo>
                  <a:pt x="1251027" y="165707"/>
                </a:lnTo>
                <a:lnTo>
                  <a:pt x="1214306" y="138456"/>
                </a:lnTo>
                <a:lnTo>
                  <a:pt x="1175962" y="113372"/>
                </a:lnTo>
                <a:lnTo>
                  <a:pt x="1136086" y="90543"/>
                </a:lnTo>
                <a:lnTo>
                  <a:pt x="1094769" y="70061"/>
                </a:lnTo>
                <a:lnTo>
                  <a:pt x="1052101" y="52017"/>
                </a:lnTo>
                <a:lnTo>
                  <a:pt x="1008173" y="36500"/>
                </a:lnTo>
                <a:lnTo>
                  <a:pt x="963075" y="23601"/>
                </a:lnTo>
                <a:lnTo>
                  <a:pt x="916897" y="13411"/>
                </a:lnTo>
                <a:lnTo>
                  <a:pt x="869731" y="6021"/>
                </a:lnTo>
                <a:lnTo>
                  <a:pt x="821667" y="1520"/>
                </a:lnTo>
                <a:lnTo>
                  <a:pt x="772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27209" y="5057997"/>
            <a:ext cx="1545589" cy="8069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387216" y="4674358"/>
            <a:ext cx="1545590" cy="1545590"/>
          </a:xfrm>
          <a:custGeom>
            <a:avLst/>
            <a:gdLst/>
            <a:ahLst/>
            <a:cxnLst/>
            <a:rect l="l" t="t" r="r" b="b"/>
            <a:pathLst>
              <a:path w="1545590" h="1545589">
                <a:moveTo>
                  <a:pt x="772795" y="0"/>
                </a:moveTo>
                <a:lnTo>
                  <a:pt x="723922" y="1520"/>
                </a:lnTo>
                <a:lnTo>
                  <a:pt x="675858" y="6021"/>
                </a:lnTo>
                <a:lnTo>
                  <a:pt x="628692" y="13411"/>
                </a:lnTo>
                <a:lnTo>
                  <a:pt x="582514" y="23601"/>
                </a:lnTo>
                <a:lnTo>
                  <a:pt x="537416" y="36500"/>
                </a:lnTo>
                <a:lnTo>
                  <a:pt x="493488" y="52017"/>
                </a:lnTo>
                <a:lnTo>
                  <a:pt x="450820" y="70061"/>
                </a:lnTo>
                <a:lnTo>
                  <a:pt x="409503" y="90543"/>
                </a:lnTo>
                <a:lnTo>
                  <a:pt x="369627" y="113372"/>
                </a:lnTo>
                <a:lnTo>
                  <a:pt x="331283" y="138456"/>
                </a:lnTo>
                <a:lnTo>
                  <a:pt x="294562" y="165707"/>
                </a:lnTo>
                <a:lnTo>
                  <a:pt x="259553" y="195032"/>
                </a:lnTo>
                <a:lnTo>
                  <a:pt x="226348" y="226342"/>
                </a:lnTo>
                <a:lnTo>
                  <a:pt x="195038" y="259546"/>
                </a:lnTo>
                <a:lnTo>
                  <a:pt x="165711" y="294554"/>
                </a:lnTo>
                <a:lnTo>
                  <a:pt x="138460" y="331275"/>
                </a:lnTo>
                <a:lnTo>
                  <a:pt x="113375" y="369618"/>
                </a:lnTo>
                <a:lnTo>
                  <a:pt x="90546" y="409493"/>
                </a:lnTo>
                <a:lnTo>
                  <a:pt x="70063" y="450809"/>
                </a:lnTo>
                <a:lnTo>
                  <a:pt x="52018" y="493477"/>
                </a:lnTo>
                <a:lnTo>
                  <a:pt x="36501" y="537405"/>
                </a:lnTo>
                <a:lnTo>
                  <a:pt x="23602" y="582503"/>
                </a:lnTo>
                <a:lnTo>
                  <a:pt x="13412" y="628680"/>
                </a:lnTo>
                <a:lnTo>
                  <a:pt x="6021" y="675846"/>
                </a:lnTo>
                <a:lnTo>
                  <a:pt x="1520" y="723910"/>
                </a:lnTo>
                <a:lnTo>
                  <a:pt x="0" y="772782"/>
                </a:lnTo>
                <a:lnTo>
                  <a:pt x="1520" y="821655"/>
                </a:lnTo>
                <a:lnTo>
                  <a:pt x="6021" y="869721"/>
                </a:lnTo>
                <a:lnTo>
                  <a:pt x="13412" y="916888"/>
                </a:lnTo>
                <a:lnTo>
                  <a:pt x="23602" y="963066"/>
                </a:lnTo>
                <a:lnTo>
                  <a:pt x="36501" y="1008165"/>
                </a:lnTo>
                <a:lnTo>
                  <a:pt x="52018" y="1052094"/>
                </a:lnTo>
                <a:lnTo>
                  <a:pt x="70063" y="1094762"/>
                </a:lnTo>
                <a:lnTo>
                  <a:pt x="90546" y="1136079"/>
                </a:lnTo>
                <a:lnTo>
                  <a:pt x="113375" y="1175955"/>
                </a:lnTo>
                <a:lnTo>
                  <a:pt x="138460" y="1214299"/>
                </a:lnTo>
                <a:lnTo>
                  <a:pt x="165711" y="1251020"/>
                </a:lnTo>
                <a:lnTo>
                  <a:pt x="195038" y="1286028"/>
                </a:lnTo>
                <a:lnTo>
                  <a:pt x="226348" y="1319233"/>
                </a:lnTo>
                <a:lnTo>
                  <a:pt x="259553" y="1350543"/>
                </a:lnTo>
                <a:lnTo>
                  <a:pt x="294562" y="1379869"/>
                </a:lnTo>
                <a:lnTo>
                  <a:pt x="331283" y="1407119"/>
                </a:lnTo>
                <a:lnTo>
                  <a:pt x="369627" y="1432204"/>
                </a:lnTo>
                <a:lnTo>
                  <a:pt x="409503" y="1455033"/>
                </a:lnTo>
                <a:lnTo>
                  <a:pt x="450820" y="1475515"/>
                </a:lnTo>
                <a:lnTo>
                  <a:pt x="493488" y="1493560"/>
                </a:lnTo>
                <a:lnTo>
                  <a:pt x="537416" y="1509077"/>
                </a:lnTo>
                <a:lnTo>
                  <a:pt x="582514" y="1521975"/>
                </a:lnTo>
                <a:lnTo>
                  <a:pt x="628692" y="1532165"/>
                </a:lnTo>
                <a:lnTo>
                  <a:pt x="675858" y="1539556"/>
                </a:lnTo>
                <a:lnTo>
                  <a:pt x="723922" y="1544056"/>
                </a:lnTo>
                <a:lnTo>
                  <a:pt x="772795" y="1545577"/>
                </a:lnTo>
                <a:lnTo>
                  <a:pt x="821667" y="1544056"/>
                </a:lnTo>
                <a:lnTo>
                  <a:pt x="869731" y="1539556"/>
                </a:lnTo>
                <a:lnTo>
                  <a:pt x="916897" y="1532165"/>
                </a:lnTo>
                <a:lnTo>
                  <a:pt x="963075" y="1521975"/>
                </a:lnTo>
                <a:lnTo>
                  <a:pt x="1008173" y="1509077"/>
                </a:lnTo>
                <a:lnTo>
                  <a:pt x="1052101" y="1493560"/>
                </a:lnTo>
                <a:lnTo>
                  <a:pt x="1094769" y="1475515"/>
                </a:lnTo>
                <a:lnTo>
                  <a:pt x="1136086" y="1455033"/>
                </a:lnTo>
                <a:lnTo>
                  <a:pt x="1175962" y="1432204"/>
                </a:lnTo>
                <a:lnTo>
                  <a:pt x="1214306" y="1407119"/>
                </a:lnTo>
                <a:lnTo>
                  <a:pt x="1251027" y="1379869"/>
                </a:lnTo>
                <a:lnTo>
                  <a:pt x="1286036" y="1350543"/>
                </a:lnTo>
                <a:lnTo>
                  <a:pt x="1319241" y="1319233"/>
                </a:lnTo>
                <a:lnTo>
                  <a:pt x="1350551" y="1286028"/>
                </a:lnTo>
                <a:lnTo>
                  <a:pt x="1379878" y="1251020"/>
                </a:lnTo>
                <a:lnTo>
                  <a:pt x="1407129" y="1214299"/>
                </a:lnTo>
                <a:lnTo>
                  <a:pt x="1432214" y="1175955"/>
                </a:lnTo>
                <a:lnTo>
                  <a:pt x="1455043" y="1136079"/>
                </a:lnTo>
                <a:lnTo>
                  <a:pt x="1475526" y="1094762"/>
                </a:lnTo>
                <a:lnTo>
                  <a:pt x="1493571" y="1052094"/>
                </a:lnTo>
                <a:lnTo>
                  <a:pt x="1509088" y="1008165"/>
                </a:lnTo>
                <a:lnTo>
                  <a:pt x="1521987" y="963066"/>
                </a:lnTo>
                <a:lnTo>
                  <a:pt x="1532177" y="916888"/>
                </a:lnTo>
                <a:lnTo>
                  <a:pt x="1539568" y="869721"/>
                </a:lnTo>
                <a:lnTo>
                  <a:pt x="1544069" y="821655"/>
                </a:lnTo>
                <a:lnTo>
                  <a:pt x="1545590" y="772782"/>
                </a:lnTo>
                <a:lnTo>
                  <a:pt x="1544069" y="723910"/>
                </a:lnTo>
                <a:lnTo>
                  <a:pt x="1539568" y="675846"/>
                </a:lnTo>
                <a:lnTo>
                  <a:pt x="1532177" y="628680"/>
                </a:lnTo>
                <a:lnTo>
                  <a:pt x="1521987" y="582503"/>
                </a:lnTo>
                <a:lnTo>
                  <a:pt x="1509088" y="537405"/>
                </a:lnTo>
                <a:lnTo>
                  <a:pt x="1493571" y="493477"/>
                </a:lnTo>
                <a:lnTo>
                  <a:pt x="1475526" y="450809"/>
                </a:lnTo>
                <a:lnTo>
                  <a:pt x="1455043" y="409493"/>
                </a:lnTo>
                <a:lnTo>
                  <a:pt x="1432214" y="369618"/>
                </a:lnTo>
                <a:lnTo>
                  <a:pt x="1407129" y="331275"/>
                </a:lnTo>
                <a:lnTo>
                  <a:pt x="1379878" y="294554"/>
                </a:lnTo>
                <a:lnTo>
                  <a:pt x="1350551" y="259546"/>
                </a:lnTo>
                <a:lnTo>
                  <a:pt x="1319241" y="226342"/>
                </a:lnTo>
                <a:lnTo>
                  <a:pt x="1286036" y="195032"/>
                </a:lnTo>
                <a:lnTo>
                  <a:pt x="1251027" y="165707"/>
                </a:lnTo>
                <a:lnTo>
                  <a:pt x="1214306" y="138456"/>
                </a:lnTo>
                <a:lnTo>
                  <a:pt x="1175962" y="113372"/>
                </a:lnTo>
                <a:lnTo>
                  <a:pt x="1136086" y="90543"/>
                </a:lnTo>
                <a:lnTo>
                  <a:pt x="1094769" y="70061"/>
                </a:lnTo>
                <a:lnTo>
                  <a:pt x="1052101" y="52017"/>
                </a:lnTo>
                <a:lnTo>
                  <a:pt x="1008173" y="36500"/>
                </a:lnTo>
                <a:lnTo>
                  <a:pt x="963075" y="23601"/>
                </a:lnTo>
                <a:lnTo>
                  <a:pt x="916897" y="13411"/>
                </a:lnTo>
                <a:lnTo>
                  <a:pt x="869731" y="6021"/>
                </a:lnTo>
                <a:lnTo>
                  <a:pt x="821667" y="1520"/>
                </a:lnTo>
                <a:lnTo>
                  <a:pt x="772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08737" y="5153876"/>
            <a:ext cx="1524065" cy="7125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790356" y="4459672"/>
            <a:ext cx="72644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latin typeface="Calibri"/>
                <a:cs typeface="Calibri"/>
              </a:rPr>
              <a:t>Poda Cordon</a:t>
            </a:r>
            <a:r>
              <a:rPr sz="700" spc="-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atada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079076" y="2383066"/>
            <a:ext cx="1979295" cy="4138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Times New Roman"/>
              <a:cs typeface="Times New Roman"/>
            </a:endParaRPr>
          </a:p>
          <a:p>
            <a:pPr marL="560705" marR="703580" indent="635">
              <a:lnSpc>
                <a:spcPct val="295200"/>
              </a:lnSpc>
            </a:pPr>
            <a:r>
              <a:rPr sz="700" dirty="0">
                <a:latin typeface="Calibri"/>
                <a:cs typeface="Calibri"/>
              </a:rPr>
              <a:t>Poda </a:t>
            </a:r>
            <a:r>
              <a:rPr sz="700" spc="10" dirty="0">
                <a:latin typeface="Calibri"/>
                <a:cs typeface="Calibri"/>
              </a:rPr>
              <a:t>Chablis </a:t>
            </a:r>
            <a:r>
              <a:rPr sz="700" spc="5" dirty="0">
                <a:latin typeface="Calibri"/>
                <a:cs typeface="Calibri"/>
              </a:rPr>
              <a:t>antes  </a:t>
            </a:r>
            <a:r>
              <a:rPr sz="700" dirty="0">
                <a:latin typeface="Calibri"/>
                <a:cs typeface="Calibri"/>
              </a:rPr>
              <a:t>Poda </a:t>
            </a:r>
            <a:r>
              <a:rPr sz="700" spc="10" dirty="0">
                <a:latin typeface="Calibri"/>
                <a:cs typeface="Calibri"/>
              </a:rPr>
              <a:t>Chablis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atada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790979" y="4144788"/>
            <a:ext cx="72517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latin typeface="Calibri"/>
                <a:cs typeface="Calibri"/>
              </a:rPr>
              <a:t>Poda Cordon</a:t>
            </a:r>
            <a:r>
              <a:rPr sz="700" spc="-25" dirty="0">
                <a:latin typeface="Calibri"/>
                <a:cs typeface="Calibri"/>
              </a:rPr>
              <a:t> </a:t>
            </a:r>
            <a:r>
              <a:rPr sz="700" spc="5" dirty="0">
                <a:latin typeface="Calibri"/>
                <a:cs typeface="Calibri"/>
              </a:rPr>
              <a:t>antes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551993" cy="3560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560309" cy="10547985"/>
          </a:xfrm>
          <a:custGeom>
            <a:avLst/>
            <a:gdLst/>
            <a:ahLst/>
            <a:cxnLst/>
            <a:rect l="l" t="t" r="r" b="b"/>
            <a:pathLst>
              <a:path w="7560309" h="10547985">
                <a:moveTo>
                  <a:pt x="0" y="3671998"/>
                </a:moveTo>
                <a:lnTo>
                  <a:pt x="0" y="10547994"/>
                </a:lnTo>
                <a:lnTo>
                  <a:pt x="7560005" y="10547871"/>
                </a:lnTo>
                <a:lnTo>
                  <a:pt x="0" y="3671998"/>
                </a:lnTo>
                <a:close/>
              </a:path>
              <a:path w="7560309" h="10547985">
                <a:moveTo>
                  <a:pt x="7560005" y="0"/>
                </a:moveTo>
                <a:lnTo>
                  <a:pt x="0" y="0"/>
                </a:lnTo>
                <a:lnTo>
                  <a:pt x="0" y="3671998"/>
                </a:lnTo>
                <a:lnTo>
                  <a:pt x="7560005" y="3672120"/>
                </a:lnTo>
                <a:lnTo>
                  <a:pt x="7560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91299" y="6974837"/>
            <a:ext cx="2941320" cy="744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-50" dirty="0">
                <a:latin typeface="Arial"/>
                <a:cs typeface="Arial"/>
              </a:rPr>
              <a:t>Acto </a:t>
            </a:r>
            <a:r>
              <a:rPr sz="1000" spc="-45" dirty="0">
                <a:latin typeface="Arial"/>
                <a:cs typeface="Arial"/>
              </a:rPr>
              <a:t>fundamental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los </a:t>
            </a:r>
            <a:r>
              <a:rPr sz="1000" spc="-50" dirty="0">
                <a:latin typeface="Arial"/>
                <a:cs typeface="Arial"/>
              </a:rPr>
              <a:t>trabajos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la </a:t>
            </a:r>
            <a:r>
              <a:rPr sz="1000" spc="-50" dirty="0">
                <a:latin typeface="Arial"/>
                <a:cs typeface="Arial"/>
              </a:rPr>
              <a:t>viña, </a:t>
            </a:r>
            <a:r>
              <a:rPr sz="1000" spc="-45" dirty="0">
                <a:latin typeface="Arial"/>
                <a:cs typeface="Arial"/>
              </a:rPr>
              <a:t>la </a:t>
            </a:r>
            <a:r>
              <a:rPr sz="1000" spc="-65" dirty="0">
                <a:latin typeface="Arial"/>
                <a:cs typeface="Arial"/>
              </a:rPr>
              <a:t>poda </a:t>
            </a:r>
            <a:r>
              <a:rPr sz="1000" spc="-80" dirty="0">
                <a:latin typeface="Arial"/>
                <a:cs typeface="Arial"/>
              </a:rPr>
              <a:t>es  </a:t>
            </a:r>
            <a:r>
              <a:rPr sz="1000" spc="-20" dirty="0">
                <a:latin typeface="Calibri"/>
                <a:cs typeface="Calibri"/>
              </a:rPr>
              <a:t>una operación </a:t>
            </a:r>
            <a:r>
              <a:rPr sz="1000" spc="-15" dirty="0">
                <a:latin typeface="Calibri"/>
                <a:cs typeface="Calibri"/>
              </a:rPr>
              <a:t>manual </a:t>
            </a:r>
            <a:r>
              <a:rPr sz="1000" spc="-30" dirty="0">
                <a:latin typeface="Calibri"/>
                <a:cs typeface="Calibri"/>
              </a:rPr>
              <a:t>para </a:t>
            </a:r>
            <a:r>
              <a:rPr sz="1000" spc="-10" dirty="0">
                <a:latin typeface="Calibri"/>
                <a:cs typeface="Calibri"/>
              </a:rPr>
              <a:t>la </a:t>
            </a:r>
            <a:r>
              <a:rPr sz="1000" spc="-15" dirty="0">
                <a:latin typeface="Calibri"/>
                <a:cs typeface="Calibri"/>
              </a:rPr>
              <a:t>que </a:t>
            </a:r>
            <a:r>
              <a:rPr sz="1000" spc="5" dirty="0">
                <a:latin typeface="Calibri"/>
                <a:cs typeface="Calibri"/>
              </a:rPr>
              <a:t>es </a:t>
            </a:r>
            <a:r>
              <a:rPr sz="1000" spc="-10" dirty="0">
                <a:latin typeface="Calibri"/>
                <a:cs typeface="Calibri"/>
              </a:rPr>
              <a:t>preciso </a:t>
            </a:r>
            <a:r>
              <a:rPr sz="1000" spc="-30" dirty="0">
                <a:latin typeface="Calibri"/>
                <a:cs typeface="Calibri"/>
              </a:rPr>
              <a:t>haber </a:t>
            </a:r>
            <a:r>
              <a:rPr sz="1000" spc="5" dirty="0">
                <a:latin typeface="Calibri"/>
                <a:cs typeface="Calibri"/>
              </a:rPr>
              <a:t>reci-  </a:t>
            </a:r>
            <a:r>
              <a:rPr sz="1000" spc="-35" dirty="0">
                <a:latin typeface="Arial"/>
                <a:cs typeface="Arial"/>
              </a:rPr>
              <a:t>bido </a:t>
            </a:r>
            <a:r>
              <a:rPr sz="1000" spc="-45" dirty="0">
                <a:latin typeface="Arial"/>
                <a:cs typeface="Arial"/>
              </a:rPr>
              <a:t>formación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45" dirty="0">
                <a:latin typeface="Arial"/>
                <a:cs typeface="Arial"/>
              </a:rPr>
              <a:t>un </a:t>
            </a:r>
            <a:r>
              <a:rPr sz="1000" spc="-40" dirty="0">
                <a:latin typeface="Arial"/>
                <a:cs typeface="Arial"/>
              </a:rPr>
              <a:t>diploma acreditativo. </a:t>
            </a:r>
            <a:r>
              <a:rPr sz="1000" spc="-105" dirty="0">
                <a:latin typeface="Arial"/>
                <a:cs typeface="Arial"/>
              </a:rPr>
              <a:t>En </a:t>
            </a:r>
            <a:r>
              <a:rPr sz="1000" spc="-85" dirty="0">
                <a:latin typeface="Arial"/>
                <a:cs typeface="Arial"/>
              </a:rPr>
              <a:t>Champagne  </a:t>
            </a:r>
            <a:r>
              <a:rPr sz="1000" spc="-60" dirty="0">
                <a:latin typeface="Arial"/>
                <a:cs typeface="Arial"/>
              </a:rPr>
              <a:t>está reglamentada </a:t>
            </a:r>
            <a:r>
              <a:rPr sz="1000" spc="-50" dirty="0">
                <a:latin typeface="Arial"/>
                <a:cs typeface="Arial"/>
              </a:rPr>
              <a:t>con </a:t>
            </a:r>
            <a:r>
              <a:rPr sz="1000" spc="-75" dirty="0">
                <a:latin typeface="Arial"/>
                <a:cs typeface="Arial"/>
              </a:rPr>
              <a:t>gran </a:t>
            </a:r>
            <a:r>
              <a:rPr sz="1000" spc="-45" dirty="0">
                <a:latin typeface="Arial"/>
                <a:cs typeface="Arial"/>
              </a:rPr>
              <a:t>precisión </a:t>
            </a:r>
            <a:r>
              <a:rPr sz="1000" spc="-70" dirty="0">
                <a:latin typeface="Arial"/>
                <a:cs typeface="Arial"/>
              </a:rPr>
              <a:t>desde</a:t>
            </a:r>
            <a:r>
              <a:rPr sz="1000" spc="130" dirty="0">
                <a:latin typeface="Arial"/>
                <a:cs typeface="Arial"/>
              </a:rPr>
              <a:t> </a:t>
            </a:r>
            <a:r>
              <a:rPr sz="1000" spc="-65" dirty="0">
                <a:latin typeface="Arial"/>
                <a:cs typeface="Arial"/>
              </a:rPr>
              <a:t>1938.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1299" y="7889237"/>
            <a:ext cx="2941955" cy="1659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53365">
              <a:lnSpc>
                <a:spcPct val="120000"/>
              </a:lnSpc>
            </a:pPr>
            <a:r>
              <a:rPr sz="1000" b="1" spc="20" dirty="0">
                <a:latin typeface="Calibri"/>
                <a:cs typeface="Calibri"/>
              </a:rPr>
              <a:t>Los sistemas </a:t>
            </a:r>
            <a:r>
              <a:rPr sz="1000" b="1" dirty="0">
                <a:latin typeface="Calibri"/>
                <a:cs typeface="Calibri"/>
              </a:rPr>
              <a:t>de </a:t>
            </a:r>
            <a:r>
              <a:rPr sz="1000" b="1" spc="-5" dirty="0">
                <a:latin typeface="Calibri"/>
                <a:cs typeface="Calibri"/>
              </a:rPr>
              <a:t>poda </a:t>
            </a:r>
            <a:r>
              <a:rPr sz="1000" b="1" spc="10" dirty="0">
                <a:latin typeface="Calibri"/>
                <a:cs typeface="Calibri"/>
              </a:rPr>
              <a:t>autorizados </a:t>
            </a:r>
            <a:r>
              <a:rPr sz="1000" b="1" spc="5" dirty="0">
                <a:latin typeface="Calibri"/>
                <a:cs typeface="Calibri"/>
              </a:rPr>
              <a:t>en Champagne  </a:t>
            </a:r>
            <a:r>
              <a:rPr sz="1000" b="1" spc="10" dirty="0">
                <a:latin typeface="Calibri"/>
                <a:cs typeface="Calibri"/>
              </a:rPr>
              <a:t>son</a:t>
            </a:r>
            <a:r>
              <a:rPr sz="1000" b="1" spc="-5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:</a:t>
            </a:r>
            <a:endParaRPr sz="1000">
              <a:latin typeface="Calibri"/>
              <a:cs typeface="Calibri"/>
            </a:endParaRPr>
          </a:p>
          <a:p>
            <a:pPr marL="94615" indent="-81915">
              <a:lnSpc>
                <a:spcPct val="100000"/>
              </a:lnSpc>
              <a:spcBef>
                <a:spcPts val="240"/>
              </a:spcBef>
              <a:buChar char="-"/>
              <a:tabLst>
                <a:tab pos="95250" algn="l"/>
              </a:tabLst>
            </a:pPr>
            <a:r>
              <a:rPr sz="1000" spc="10" dirty="0">
                <a:latin typeface="Calibri"/>
                <a:cs typeface="Calibri"/>
              </a:rPr>
              <a:t>la </a:t>
            </a:r>
            <a:r>
              <a:rPr sz="1000" spc="-5" dirty="0">
                <a:latin typeface="Calibri"/>
                <a:cs typeface="Calibri"/>
              </a:rPr>
              <a:t>poda </a:t>
            </a:r>
            <a:r>
              <a:rPr sz="1000" spc="20" dirty="0">
                <a:latin typeface="Calibri"/>
                <a:cs typeface="Calibri"/>
              </a:rPr>
              <a:t>Chablis </a:t>
            </a:r>
            <a:r>
              <a:rPr sz="1000" spc="-5" dirty="0">
                <a:latin typeface="Calibri"/>
                <a:cs typeface="Calibri"/>
              </a:rPr>
              <a:t>: </a:t>
            </a:r>
            <a:r>
              <a:rPr sz="1000" spc="-55" dirty="0">
                <a:latin typeface="Arial"/>
                <a:cs typeface="Arial"/>
              </a:rPr>
              <a:t>poda </a:t>
            </a:r>
            <a:r>
              <a:rPr sz="1000" spc="-60" dirty="0">
                <a:latin typeface="Arial"/>
                <a:cs typeface="Arial"/>
              </a:rPr>
              <a:t>larga </a:t>
            </a:r>
            <a:r>
              <a:rPr sz="1000" spc="-55" dirty="0">
                <a:latin typeface="Arial"/>
                <a:cs typeface="Arial"/>
              </a:rPr>
              <a:t>sobre brazo 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largo.</a:t>
            </a:r>
            <a:endParaRPr sz="1000">
              <a:latin typeface="Arial"/>
              <a:cs typeface="Arial"/>
            </a:endParaRPr>
          </a:p>
          <a:p>
            <a:pPr marL="94615" marR="5080" indent="-81915">
              <a:lnSpc>
                <a:spcPct val="120000"/>
              </a:lnSpc>
              <a:buChar char="-"/>
              <a:tabLst>
                <a:tab pos="95250" algn="l"/>
              </a:tabLst>
            </a:pPr>
            <a:r>
              <a:rPr sz="1000" spc="10" dirty="0">
                <a:latin typeface="Calibri"/>
                <a:cs typeface="Calibri"/>
              </a:rPr>
              <a:t>la </a:t>
            </a:r>
            <a:r>
              <a:rPr sz="1000" spc="-5" dirty="0">
                <a:latin typeface="Calibri"/>
                <a:cs typeface="Calibri"/>
              </a:rPr>
              <a:t>poda </a:t>
            </a:r>
            <a:r>
              <a:rPr sz="1000" dirty="0">
                <a:latin typeface="Calibri"/>
                <a:cs typeface="Calibri"/>
              </a:rPr>
              <a:t>Cordon y Cordon permanente </a:t>
            </a:r>
            <a:r>
              <a:rPr sz="1000" spc="-5" dirty="0">
                <a:latin typeface="Calibri"/>
                <a:cs typeface="Calibri"/>
              </a:rPr>
              <a:t>: </a:t>
            </a:r>
            <a:r>
              <a:rPr sz="1000" spc="-15" dirty="0">
                <a:latin typeface="Calibri"/>
                <a:cs typeface="Calibri"/>
              </a:rPr>
              <a:t>poda corta </a:t>
            </a:r>
            <a:r>
              <a:rPr sz="1000" spc="30" dirty="0">
                <a:latin typeface="Calibri"/>
                <a:cs typeface="Calibri"/>
              </a:rPr>
              <a:t>so-  </a:t>
            </a:r>
            <a:r>
              <a:rPr sz="1000" spc="-50" dirty="0">
                <a:latin typeface="Arial"/>
                <a:cs typeface="Arial"/>
              </a:rPr>
              <a:t>bre </a:t>
            </a:r>
            <a:r>
              <a:rPr sz="1000" spc="-55" dirty="0">
                <a:latin typeface="Arial"/>
                <a:cs typeface="Arial"/>
              </a:rPr>
              <a:t>brazo </a:t>
            </a:r>
            <a:r>
              <a:rPr sz="1000" spc="-50" dirty="0">
                <a:latin typeface="Arial"/>
                <a:cs typeface="Arial"/>
              </a:rPr>
              <a:t>largo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único.</a:t>
            </a:r>
            <a:endParaRPr sz="1000">
              <a:latin typeface="Arial"/>
              <a:cs typeface="Arial"/>
            </a:endParaRPr>
          </a:p>
          <a:p>
            <a:pPr marL="94615" marR="5080" indent="-81915">
              <a:lnSpc>
                <a:spcPct val="120000"/>
              </a:lnSpc>
              <a:buChar char="-"/>
              <a:tabLst>
                <a:tab pos="95250" algn="l"/>
              </a:tabLst>
            </a:pPr>
            <a:r>
              <a:rPr sz="1000" spc="10" dirty="0">
                <a:latin typeface="Calibri"/>
                <a:cs typeface="Calibri"/>
              </a:rPr>
              <a:t>la </a:t>
            </a:r>
            <a:r>
              <a:rPr sz="1000" spc="-5" dirty="0">
                <a:latin typeface="Calibri"/>
                <a:cs typeface="Calibri"/>
              </a:rPr>
              <a:t>poda </a:t>
            </a:r>
            <a:r>
              <a:rPr sz="1000" dirty="0">
                <a:latin typeface="Calibri"/>
                <a:cs typeface="Calibri"/>
              </a:rPr>
              <a:t>Guyot </a:t>
            </a:r>
            <a:r>
              <a:rPr sz="1000" spc="-5" dirty="0">
                <a:latin typeface="Calibri"/>
                <a:cs typeface="Calibri"/>
              </a:rPr>
              <a:t>: </a:t>
            </a:r>
            <a:r>
              <a:rPr sz="1000" spc="-15" dirty="0">
                <a:latin typeface="Calibri"/>
                <a:cs typeface="Calibri"/>
              </a:rPr>
              <a:t>poda </a:t>
            </a:r>
            <a:r>
              <a:rPr sz="1000" spc="-20" dirty="0">
                <a:latin typeface="Calibri"/>
                <a:cs typeface="Calibri"/>
              </a:rPr>
              <a:t>larga </a:t>
            </a:r>
            <a:r>
              <a:rPr sz="1000" spc="-10" dirty="0">
                <a:latin typeface="Calibri"/>
                <a:cs typeface="Calibri"/>
              </a:rPr>
              <a:t>sobre brazo corto que puede  </a:t>
            </a:r>
            <a:r>
              <a:rPr sz="1000" spc="-60" dirty="0">
                <a:latin typeface="Arial"/>
                <a:cs typeface="Arial"/>
              </a:rPr>
              <a:t>ser </a:t>
            </a:r>
            <a:r>
              <a:rPr sz="1000" spc="-30" dirty="0">
                <a:latin typeface="Arial"/>
                <a:cs typeface="Arial"/>
              </a:rPr>
              <a:t>simple, </a:t>
            </a:r>
            <a:r>
              <a:rPr sz="1000" spc="-35" dirty="0">
                <a:latin typeface="Arial"/>
                <a:cs typeface="Arial"/>
              </a:rPr>
              <a:t>doble </a:t>
            </a:r>
            <a:r>
              <a:rPr sz="1000" spc="-45" dirty="0">
                <a:latin typeface="Arial"/>
                <a:cs typeface="Arial"/>
              </a:rPr>
              <a:t>o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asimétrico.</a:t>
            </a:r>
            <a:endParaRPr sz="1000">
              <a:latin typeface="Arial"/>
              <a:cs typeface="Arial"/>
            </a:endParaRPr>
          </a:p>
          <a:p>
            <a:pPr marL="94615" marR="5715" indent="-81915">
              <a:lnSpc>
                <a:spcPct val="120000"/>
              </a:lnSpc>
              <a:buChar char="-"/>
              <a:tabLst>
                <a:tab pos="95250" algn="l"/>
              </a:tabLst>
            </a:pPr>
            <a:r>
              <a:rPr sz="1000" spc="10" dirty="0">
                <a:latin typeface="Calibri"/>
                <a:cs typeface="Calibri"/>
              </a:rPr>
              <a:t>la </a:t>
            </a:r>
            <a:r>
              <a:rPr sz="1000" spc="-5" dirty="0">
                <a:latin typeface="Calibri"/>
                <a:cs typeface="Calibri"/>
              </a:rPr>
              <a:t>poda </a:t>
            </a:r>
            <a:r>
              <a:rPr sz="1000" spc="5" dirty="0">
                <a:latin typeface="Calibri"/>
                <a:cs typeface="Calibri"/>
              </a:rPr>
              <a:t>Vallée </a:t>
            </a:r>
            <a:r>
              <a:rPr sz="1000" dirty="0">
                <a:latin typeface="Calibri"/>
                <a:cs typeface="Calibri"/>
              </a:rPr>
              <a:t>de </a:t>
            </a:r>
            <a:r>
              <a:rPr sz="1000" spc="10" dirty="0">
                <a:latin typeface="Calibri"/>
                <a:cs typeface="Calibri"/>
              </a:rPr>
              <a:t>la </a:t>
            </a:r>
            <a:r>
              <a:rPr sz="1000" spc="-15" dirty="0">
                <a:latin typeface="Calibri"/>
                <a:cs typeface="Calibri"/>
              </a:rPr>
              <a:t>Marne </a:t>
            </a:r>
            <a:r>
              <a:rPr sz="1000" spc="5" dirty="0">
                <a:latin typeface="Calibri"/>
                <a:cs typeface="Calibri"/>
              </a:rPr>
              <a:t>(únicamente </a:t>
            </a:r>
            <a:r>
              <a:rPr sz="1000" spc="-5" dirty="0">
                <a:latin typeface="Calibri"/>
                <a:cs typeface="Calibri"/>
              </a:rPr>
              <a:t>para </a:t>
            </a:r>
            <a:r>
              <a:rPr sz="1000" spc="15" dirty="0">
                <a:latin typeface="Calibri"/>
                <a:cs typeface="Calibri"/>
              </a:rPr>
              <a:t>el </a:t>
            </a:r>
            <a:r>
              <a:rPr sz="1000" spc="20" dirty="0">
                <a:latin typeface="Calibri"/>
                <a:cs typeface="Calibri"/>
              </a:rPr>
              <a:t>meu-  </a:t>
            </a:r>
            <a:r>
              <a:rPr sz="1000" dirty="0">
                <a:latin typeface="Calibri"/>
                <a:cs typeface="Calibri"/>
              </a:rPr>
              <a:t>nier) </a:t>
            </a:r>
            <a:r>
              <a:rPr sz="1000" spc="-5" dirty="0">
                <a:latin typeface="Calibri"/>
                <a:cs typeface="Calibri"/>
              </a:rPr>
              <a:t>: </a:t>
            </a:r>
            <a:r>
              <a:rPr sz="1000" spc="-55" dirty="0">
                <a:latin typeface="Arial"/>
                <a:cs typeface="Arial"/>
              </a:rPr>
              <a:t>poda </a:t>
            </a:r>
            <a:r>
              <a:rPr sz="1000" spc="-60" dirty="0">
                <a:latin typeface="Arial"/>
                <a:cs typeface="Arial"/>
              </a:rPr>
              <a:t>larga </a:t>
            </a:r>
            <a:r>
              <a:rPr sz="1000" spc="-55" dirty="0">
                <a:latin typeface="Arial"/>
                <a:cs typeface="Arial"/>
              </a:rPr>
              <a:t>sobre brazo 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corto.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23246" y="6974837"/>
            <a:ext cx="2941955" cy="379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0000"/>
              </a:lnSpc>
            </a:pPr>
            <a:r>
              <a:rPr sz="1000" dirty="0">
                <a:latin typeface="Calibri"/>
                <a:cs typeface="Calibri"/>
              </a:rPr>
              <a:t>En </a:t>
            </a:r>
            <a:r>
              <a:rPr sz="1000" spc="-15" dirty="0">
                <a:latin typeface="Calibri"/>
                <a:cs typeface="Calibri"/>
              </a:rPr>
              <a:t>cualquiera de </a:t>
            </a:r>
            <a:r>
              <a:rPr sz="1000" spc="5" dirty="0">
                <a:latin typeface="Calibri"/>
                <a:cs typeface="Calibri"/>
              </a:rPr>
              <a:t>los </a:t>
            </a:r>
            <a:r>
              <a:rPr sz="1000" dirty="0">
                <a:latin typeface="Calibri"/>
                <a:cs typeface="Calibri"/>
              </a:rPr>
              <a:t>casos, </a:t>
            </a:r>
            <a:r>
              <a:rPr sz="1000" spc="-10" dirty="0">
                <a:latin typeface="Calibri"/>
                <a:cs typeface="Calibri"/>
              </a:rPr>
              <a:t>la </a:t>
            </a:r>
            <a:r>
              <a:rPr sz="1000" spc="-20" dirty="0">
                <a:latin typeface="Calibri"/>
                <a:cs typeface="Calibri"/>
              </a:rPr>
              <a:t>estructura </a:t>
            </a:r>
            <a:r>
              <a:rPr sz="1000" spc="-15" dirty="0">
                <a:latin typeface="Calibri"/>
                <a:cs typeface="Calibri"/>
              </a:rPr>
              <a:t>no </a:t>
            </a:r>
            <a:r>
              <a:rPr sz="1000" spc="-20" dirty="0">
                <a:latin typeface="Calibri"/>
                <a:cs typeface="Calibri"/>
              </a:rPr>
              <a:t>será superior 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65" dirty="0">
                <a:latin typeface="Arial"/>
                <a:cs typeface="Arial"/>
              </a:rPr>
              <a:t>18 </a:t>
            </a:r>
            <a:r>
              <a:rPr sz="1000" spc="-20" dirty="0">
                <a:latin typeface="Arial"/>
                <a:cs typeface="Arial"/>
              </a:rPr>
              <a:t>ojos/m</a:t>
            </a:r>
            <a:r>
              <a:rPr sz="825" spc="-30" baseline="35353" dirty="0">
                <a:latin typeface="Calibri"/>
                <a:cs typeface="Calibri"/>
              </a:rPr>
              <a:t>2 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55" dirty="0">
                <a:latin typeface="Arial"/>
                <a:cs typeface="Arial"/>
              </a:rPr>
              <a:t>media </a:t>
            </a:r>
            <a:r>
              <a:rPr sz="1000" spc="-60" dirty="0">
                <a:latin typeface="Arial"/>
                <a:cs typeface="Arial"/>
              </a:rPr>
              <a:t>sobre </a:t>
            </a:r>
            <a:r>
              <a:rPr sz="1000" spc="-45" dirty="0">
                <a:latin typeface="Arial"/>
                <a:cs typeface="Arial"/>
              </a:rPr>
              <a:t>la</a:t>
            </a:r>
            <a:r>
              <a:rPr sz="1000" spc="180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parcela.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23250" y="7523477"/>
            <a:ext cx="2941955" cy="927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-20" dirty="0">
                <a:latin typeface="Calibri"/>
                <a:cs typeface="Calibri"/>
              </a:rPr>
              <a:t>Durante </a:t>
            </a:r>
            <a:r>
              <a:rPr sz="1000" spc="-5" dirty="0">
                <a:latin typeface="Calibri"/>
                <a:cs typeface="Calibri"/>
              </a:rPr>
              <a:t>el </a:t>
            </a:r>
            <a:r>
              <a:rPr sz="1000" spc="-20" dirty="0">
                <a:latin typeface="Calibri"/>
                <a:cs typeface="Calibri"/>
              </a:rPr>
              <a:t>periodo </a:t>
            </a:r>
            <a:r>
              <a:rPr sz="1000" spc="-10" dirty="0">
                <a:latin typeface="Calibri"/>
                <a:cs typeface="Calibri"/>
              </a:rPr>
              <a:t>intenso </a:t>
            </a:r>
            <a:r>
              <a:rPr sz="1000" spc="-15" dirty="0">
                <a:latin typeface="Calibri"/>
                <a:cs typeface="Calibri"/>
              </a:rPr>
              <a:t>de </a:t>
            </a:r>
            <a:r>
              <a:rPr sz="1000" spc="-10" dirty="0">
                <a:latin typeface="Calibri"/>
                <a:cs typeface="Calibri"/>
              </a:rPr>
              <a:t>la </a:t>
            </a:r>
            <a:r>
              <a:rPr sz="1000" spc="-20" dirty="0">
                <a:latin typeface="Calibri"/>
                <a:cs typeface="Calibri"/>
              </a:rPr>
              <a:t>poda, </a:t>
            </a:r>
            <a:r>
              <a:rPr sz="1000" spc="-10" dirty="0">
                <a:latin typeface="Calibri"/>
                <a:cs typeface="Calibri"/>
              </a:rPr>
              <a:t>finales </a:t>
            </a:r>
            <a:r>
              <a:rPr sz="1000" spc="-15" dirty="0">
                <a:latin typeface="Calibri"/>
                <a:cs typeface="Calibri"/>
              </a:rPr>
              <a:t>marzo/pri-  </a:t>
            </a:r>
            <a:r>
              <a:rPr sz="1000" spc="-20" dirty="0">
                <a:latin typeface="Calibri"/>
                <a:cs typeface="Calibri"/>
              </a:rPr>
              <a:t>meros </a:t>
            </a:r>
            <a:r>
              <a:rPr sz="1000" spc="-15" dirty="0">
                <a:latin typeface="Calibri"/>
                <a:cs typeface="Calibri"/>
              </a:rPr>
              <a:t>de abril,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15" dirty="0">
                <a:latin typeface="Calibri"/>
                <a:cs typeface="Calibri"/>
              </a:rPr>
              <a:t>de </a:t>
            </a:r>
            <a:r>
              <a:rPr sz="1000" spc="-35" dirty="0">
                <a:latin typeface="Calibri"/>
                <a:cs typeface="Calibri"/>
              </a:rPr>
              <a:t>forma </a:t>
            </a:r>
            <a:r>
              <a:rPr sz="1000" spc="-20" dirty="0">
                <a:latin typeface="Calibri"/>
                <a:cs typeface="Calibri"/>
              </a:rPr>
              <a:t>obligatoria </a:t>
            </a:r>
            <a:r>
              <a:rPr sz="1000" spc="-15" dirty="0">
                <a:latin typeface="Calibri"/>
                <a:cs typeface="Calibri"/>
              </a:rPr>
              <a:t>antes de </a:t>
            </a:r>
            <a:r>
              <a:rPr sz="1000" spc="-10" dirty="0">
                <a:latin typeface="Calibri"/>
                <a:cs typeface="Calibri"/>
              </a:rPr>
              <a:t>la</a:t>
            </a:r>
            <a:r>
              <a:rPr sz="1000" spc="-60" dirty="0">
                <a:latin typeface="Calibri"/>
                <a:cs typeface="Calibri"/>
              </a:rPr>
              <a:t> </a:t>
            </a:r>
            <a:r>
              <a:rPr sz="1000" spc="-15" dirty="0">
                <a:latin typeface="Calibri"/>
                <a:cs typeface="Calibri"/>
              </a:rPr>
              <a:t>floración,  tiene </a:t>
            </a:r>
            <a:r>
              <a:rPr sz="1000" spc="-25" dirty="0">
                <a:latin typeface="Calibri"/>
                <a:cs typeface="Calibri"/>
              </a:rPr>
              <a:t>lugar </a:t>
            </a:r>
            <a:r>
              <a:rPr sz="1000" spc="-5" dirty="0">
                <a:latin typeface="Calibri"/>
                <a:cs typeface="Calibri"/>
              </a:rPr>
              <a:t>el </a:t>
            </a:r>
            <a:r>
              <a:rPr sz="1000" spc="-20" dirty="0">
                <a:latin typeface="Calibri"/>
                <a:cs typeface="Calibri"/>
              </a:rPr>
              <a:t>atado, </a:t>
            </a:r>
            <a:r>
              <a:rPr sz="1000" spc="-30" dirty="0">
                <a:latin typeface="Calibri"/>
                <a:cs typeface="Calibri"/>
              </a:rPr>
              <a:t>otra </a:t>
            </a:r>
            <a:r>
              <a:rPr sz="1000" spc="-20" dirty="0">
                <a:latin typeface="Calibri"/>
                <a:cs typeface="Calibri"/>
              </a:rPr>
              <a:t>operación </a:t>
            </a:r>
            <a:r>
              <a:rPr sz="1000" spc="-15" dirty="0">
                <a:latin typeface="Calibri"/>
                <a:cs typeface="Calibri"/>
              </a:rPr>
              <a:t>manual que </a:t>
            </a:r>
            <a:r>
              <a:rPr sz="1000" dirty="0">
                <a:latin typeface="Calibri"/>
                <a:cs typeface="Calibri"/>
              </a:rPr>
              <a:t>consiste  </a:t>
            </a:r>
            <a:r>
              <a:rPr sz="1000" spc="-15" dirty="0">
                <a:latin typeface="Calibri"/>
                <a:cs typeface="Calibri"/>
              </a:rPr>
              <a:t>en </a:t>
            </a:r>
            <a:r>
              <a:rPr sz="1000" spc="-20" dirty="0">
                <a:latin typeface="Calibri"/>
                <a:cs typeface="Calibri"/>
              </a:rPr>
              <a:t>unir </a:t>
            </a:r>
            <a:r>
              <a:rPr sz="1000" spc="5" dirty="0">
                <a:latin typeface="Calibri"/>
                <a:cs typeface="Calibri"/>
              </a:rPr>
              <a:t>los </a:t>
            </a:r>
            <a:r>
              <a:rPr sz="1000" spc="-10" dirty="0">
                <a:latin typeface="Calibri"/>
                <a:cs typeface="Calibri"/>
              </a:rPr>
              <a:t>brazos </a:t>
            </a:r>
            <a:r>
              <a:rPr sz="1000" spc="-20" dirty="0">
                <a:latin typeface="Calibri"/>
                <a:cs typeface="Calibri"/>
              </a:rPr>
              <a:t>y varas </a:t>
            </a:r>
            <a:r>
              <a:rPr sz="1000" spc="-10" dirty="0">
                <a:latin typeface="Calibri"/>
                <a:cs typeface="Calibri"/>
              </a:rPr>
              <a:t>al </a:t>
            </a:r>
            <a:r>
              <a:rPr sz="1000" spc="-5" dirty="0">
                <a:latin typeface="Calibri"/>
                <a:cs typeface="Calibri"/>
              </a:rPr>
              <a:t>hilo </a:t>
            </a:r>
            <a:r>
              <a:rPr sz="1000" spc="-15" dirty="0">
                <a:latin typeface="Calibri"/>
                <a:cs typeface="Calibri"/>
              </a:rPr>
              <a:t>de </a:t>
            </a:r>
            <a:r>
              <a:rPr sz="1000" spc="-20" dirty="0">
                <a:latin typeface="Calibri"/>
                <a:cs typeface="Calibri"/>
              </a:rPr>
              <a:t>soporte </a:t>
            </a:r>
            <a:r>
              <a:rPr sz="1000" spc="-30" dirty="0">
                <a:latin typeface="Calibri"/>
                <a:cs typeface="Calibri"/>
              </a:rPr>
              <a:t>para </a:t>
            </a:r>
            <a:r>
              <a:rPr sz="1000" spc="-25" dirty="0">
                <a:latin typeface="Calibri"/>
                <a:cs typeface="Calibri"/>
              </a:rPr>
              <a:t>evitar </a:t>
            </a:r>
            <a:r>
              <a:rPr sz="1000" spc="-5" dirty="0">
                <a:latin typeface="Calibri"/>
                <a:cs typeface="Calibri"/>
              </a:rPr>
              <a:t>el  </a:t>
            </a:r>
            <a:r>
              <a:rPr sz="1000" spc="-35" dirty="0">
                <a:latin typeface="Arial"/>
                <a:cs typeface="Arial"/>
              </a:rPr>
              <a:t>crecimiento </a:t>
            </a:r>
            <a:r>
              <a:rPr sz="1000" spc="-55" dirty="0">
                <a:latin typeface="Arial"/>
                <a:cs typeface="Arial"/>
              </a:rPr>
              <a:t>anárquico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la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viña.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23250" y="8620757"/>
            <a:ext cx="2941955" cy="561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5" dirty="0">
                <a:latin typeface="Calibri"/>
                <a:cs typeface="Calibri"/>
              </a:rPr>
              <a:t>De </a:t>
            </a:r>
            <a:r>
              <a:rPr sz="1000" spc="-10" dirty="0">
                <a:latin typeface="Calibri"/>
                <a:cs typeface="Calibri"/>
              </a:rPr>
              <a:t>esta </a:t>
            </a:r>
            <a:r>
              <a:rPr sz="1000" spc="-25" dirty="0">
                <a:latin typeface="Calibri"/>
                <a:cs typeface="Calibri"/>
              </a:rPr>
              <a:t>manera </a:t>
            </a:r>
            <a:r>
              <a:rPr sz="1000" spc="-20" dirty="0">
                <a:latin typeface="Calibri"/>
                <a:cs typeface="Calibri"/>
              </a:rPr>
              <a:t>tan </a:t>
            </a:r>
            <a:r>
              <a:rPr sz="1000" spc="-5" dirty="0">
                <a:latin typeface="Calibri"/>
                <a:cs typeface="Calibri"/>
              </a:rPr>
              <a:t>disciplinada, </a:t>
            </a:r>
            <a:r>
              <a:rPr sz="1000" spc="-10" dirty="0">
                <a:latin typeface="Calibri"/>
                <a:cs typeface="Calibri"/>
              </a:rPr>
              <a:t>la </a:t>
            </a:r>
            <a:r>
              <a:rPr sz="1000" spc="-15" dirty="0">
                <a:latin typeface="Calibri"/>
                <a:cs typeface="Calibri"/>
              </a:rPr>
              <a:t>viña </a:t>
            </a:r>
            <a:r>
              <a:rPr sz="1000" spc="-25" dirty="0">
                <a:latin typeface="Calibri"/>
                <a:cs typeface="Calibri"/>
              </a:rPr>
              <a:t>emprende </a:t>
            </a:r>
            <a:r>
              <a:rPr sz="1000" spc="5" dirty="0">
                <a:latin typeface="Calibri"/>
                <a:cs typeface="Calibri"/>
              </a:rPr>
              <a:t>su  </a:t>
            </a:r>
            <a:r>
              <a:rPr sz="1000" spc="-50" dirty="0">
                <a:latin typeface="Arial"/>
                <a:cs typeface="Arial"/>
              </a:rPr>
              <a:t>desarrollo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40" dirty="0">
                <a:latin typeface="Arial"/>
                <a:cs typeface="Arial"/>
              </a:rPr>
              <a:t>los </a:t>
            </a:r>
            <a:r>
              <a:rPr sz="1000" spc="-25" dirty="0">
                <a:latin typeface="Arial"/>
                <a:cs typeface="Arial"/>
              </a:rPr>
              <a:t>viticultores </a:t>
            </a:r>
            <a:r>
              <a:rPr sz="1000" spc="-55" dirty="0">
                <a:latin typeface="Arial"/>
                <a:cs typeface="Arial"/>
              </a:rPr>
              <a:t>comienzan </a:t>
            </a:r>
            <a:r>
              <a:rPr sz="1000" spc="-40" dirty="0">
                <a:latin typeface="Arial"/>
                <a:cs typeface="Arial"/>
              </a:rPr>
              <a:t>los </a:t>
            </a:r>
            <a:r>
              <a:rPr sz="1000" spc="-50" dirty="0">
                <a:latin typeface="Arial"/>
                <a:cs typeface="Arial"/>
              </a:rPr>
              <a:t>trabajos </a:t>
            </a:r>
            <a:r>
              <a:rPr sz="1000" spc="-60" dirty="0">
                <a:latin typeface="Arial"/>
                <a:cs typeface="Arial"/>
              </a:rPr>
              <a:t>en  verde.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56561" y="566893"/>
            <a:ext cx="127000" cy="3295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85"/>
              </a:lnSpc>
            </a:pP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Poda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35299" y="6398798"/>
            <a:ext cx="67310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Calibri"/>
                <a:cs typeface="Calibri"/>
              </a:rPr>
              <a:t>Poda </a:t>
            </a:r>
            <a:r>
              <a:rPr sz="700" spc="-5" dirty="0">
                <a:latin typeface="Calibri"/>
                <a:cs typeface="Calibri"/>
              </a:rPr>
              <a:t>Guyot doble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148008" y="3923995"/>
            <a:ext cx="2087994" cy="24202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96707" y="579597"/>
            <a:ext cx="0" cy="1620520"/>
          </a:xfrm>
          <a:custGeom>
            <a:avLst/>
            <a:gdLst/>
            <a:ahLst/>
            <a:cxnLst/>
            <a:rect l="l" t="t" r="r" b="b"/>
            <a:pathLst>
              <a:path h="1620520">
                <a:moveTo>
                  <a:pt x="0" y="0"/>
                </a:moveTo>
                <a:lnTo>
                  <a:pt x="0" y="161999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07995" y="18405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304021" y="1863376"/>
            <a:ext cx="18796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17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87083" y="2383066"/>
            <a:ext cx="1979295" cy="4138295"/>
          </a:xfrm>
          <a:custGeom>
            <a:avLst/>
            <a:gdLst/>
            <a:ahLst/>
            <a:cxnLst/>
            <a:rect l="l" t="t" r="r" b="b"/>
            <a:pathLst>
              <a:path w="1979295" h="4138295">
                <a:moveTo>
                  <a:pt x="0" y="0"/>
                </a:moveTo>
                <a:lnTo>
                  <a:pt x="1978875" y="0"/>
                </a:lnTo>
                <a:lnTo>
                  <a:pt x="1978875" y="4137964"/>
                </a:lnTo>
                <a:lnTo>
                  <a:pt x="0" y="413796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4000" y="2399999"/>
            <a:ext cx="1795145" cy="3954145"/>
          </a:xfrm>
          <a:custGeom>
            <a:avLst/>
            <a:gdLst/>
            <a:ahLst/>
            <a:cxnLst/>
            <a:rect l="l" t="t" r="r" b="b"/>
            <a:pathLst>
              <a:path w="1795145" h="3954145">
                <a:moveTo>
                  <a:pt x="897382" y="0"/>
                </a:moveTo>
                <a:lnTo>
                  <a:pt x="849729" y="1239"/>
                </a:lnTo>
                <a:lnTo>
                  <a:pt x="802725" y="4918"/>
                </a:lnTo>
                <a:lnTo>
                  <a:pt x="756430" y="10973"/>
                </a:lnTo>
                <a:lnTo>
                  <a:pt x="710907" y="19343"/>
                </a:lnTo>
                <a:lnTo>
                  <a:pt x="666218" y="29967"/>
                </a:lnTo>
                <a:lnTo>
                  <a:pt x="622425" y="42781"/>
                </a:lnTo>
                <a:lnTo>
                  <a:pt x="579589" y="57726"/>
                </a:lnTo>
                <a:lnTo>
                  <a:pt x="537774" y="74737"/>
                </a:lnTo>
                <a:lnTo>
                  <a:pt x="497041" y="93755"/>
                </a:lnTo>
                <a:lnTo>
                  <a:pt x="457451" y="114717"/>
                </a:lnTo>
                <a:lnTo>
                  <a:pt x="419067" y="137561"/>
                </a:lnTo>
                <a:lnTo>
                  <a:pt x="381951" y="162225"/>
                </a:lnTo>
                <a:lnTo>
                  <a:pt x="346165" y="188648"/>
                </a:lnTo>
                <a:lnTo>
                  <a:pt x="311771" y="216768"/>
                </a:lnTo>
                <a:lnTo>
                  <a:pt x="278831" y="246523"/>
                </a:lnTo>
                <a:lnTo>
                  <a:pt x="247407" y="277851"/>
                </a:lnTo>
                <a:lnTo>
                  <a:pt x="217561" y="310690"/>
                </a:lnTo>
                <a:lnTo>
                  <a:pt x="189355" y="344979"/>
                </a:lnTo>
                <a:lnTo>
                  <a:pt x="162851" y="380655"/>
                </a:lnTo>
                <a:lnTo>
                  <a:pt x="138111" y="417658"/>
                </a:lnTo>
                <a:lnTo>
                  <a:pt x="115197" y="455924"/>
                </a:lnTo>
                <a:lnTo>
                  <a:pt x="94170" y="495393"/>
                </a:lnTo>
                <a:lnTo>
                  <a:pt x="75094" y="536002"/>
                </a:lnTo>
                <a:lnTo>
                  <a:pt x="58030" y="577689"/>
                </a:lnTo>
                <a:lnTo>
                  <a:pt x="43040" y="620394"/>
                </a:lnTo>
                <a:lnTo>
                  <a:pt x="30186" y="664053"/>
                </a:lnTo>
                <a:lnTo>
                  <a:pt x="19530" y="708606"/>
                </a:lnTo>
                <a:lnTo>
                  <a:pt x="11134" y="753990"/>
                </a:lnTo>
                <a:lnTo>
                  <a:pt x="5060" y="800143"/>
                </a:lnTo>
                <a:lnTo>
                  <a:pt x="1370" y="847004"/>
                </a:lnTo>
                <a:lnTo>
                  <a:pt x="127" y="894511"/>
                </a:lnTo>
                <a:lnTo>
                  <a:pt x="156" y="900176"/>
                </a:lnTo>
                <a:lnTo>
                  <a:pt x="431" y="904786"/>
                </a:lnTo>
                <a:lnTo>
                  <a:pt x="472" y="911402"/>
                </a:lnTo>
                <a:lnTo>
                  <a:pt x="342" y="915365"/>
                </a:lnTo>
                <a:lnTo>
                  <a:pt x="0" y="920635"/>
                </a:lnTo>
                <a:lnTo>
                  <a:pt x="14" y="3033344"/>
                </a:lnTo>
                <a:lnTo>
                  <a:pt x="673" y="3042577"/>
                </a:lnTo>
                <a:lnTo>
                  <a:pt x="571" y="3048203"/>
                </a:lnTo>
                <a:lnTo>
                  <a:pt x="241" y="3053791"/>
                </a:lnTo>
                <a:lnTo>
                  <a:pt x="241" y="3059455"/>
                </a:lnTo>
                <a:lnTo>
                  <a:pt x="1485" y="3106962"/>
                </a:lnTo>
                <a:lnTo>
                  <a:pt x="5174" y="3153823"/>
                </a:lnTo>
                <a:lnTo>
                  <a:pt x="11249" y="3199976"/>
                </a:lnTo>
                <a:lnTo>
                  <a:pt x="19645" y="3245360"/>
                </a:lnTo>
                <a:lnTo>
                  <a:pt x="30301" y="3289913"/>
                </a:lnTo>
                <a:lnTo>
                  <a:pt x="43155" y="3333572"/>
                </a:lnTo>
                <a:lnTo>
                  <a:pt x="58146" y="3376277"/>
                </a:lnTo>
                <a:lnTo>
                  <a:pt x="75211" y="3417964"/>
                </a:lnTo>
                <a:lnTo>
                  <a:pt x="94287" y="3458574"/>
                </a:lnTo>
                <a:lnTo>
                  <a:pt x="115314" y="3498042"/>
                </a:lnTo>
                <a:lnTo>
                  <a:pt x="138229" y="3536309"/>
                </a:lnTo>
                <a:lnTo>
                  <a:pt x="162969" y="3573311"/>
                </a:lnTo>
                <a:lnTo>
                  <a:pt x="189474" y="3608987"/>
                </a:lnTo>
                <a:lnTo>
                  <a:pt x="217681" y="3643276"/>
                </a:lnTo>
                <a:lnTo>
                  <a:pt x="247528" y="3676115"/>
                </a:lnTo>
                <a:lnTo>
                  <a:pt x="278952" y="3707443"/>
                </a:lnTo>
                <a:lnTo>
                  <a:pt x="311893" y="3737198"/>
                </a:lnTo>
                <a:lnTo>
                  <a:pt x="346288" y="3765318"/>
                </a:lnTo>
                <a:lnTo>
                  <a:pt x="382074" y="3791741"/>
                </a:lnTo>
                <a:lnTo>
                  <a:pt x="419190" y="3816405"/>
                </a:lnTo>
                <a:lnTo>
                  <a:pt x="457575" y="3839249"/>
                </a:lnTo>
                <a:lnTo>
                  <a:pt x="497165" y="3860211"/>
                </a:lnTo>
                <a:lnTo>
                  <a:pt x="537899" y="3879229"/>
                </a:lnTo>
                <a:lnTo>
                  <a:pt x="579715" y="3896241"/>
                </a:lnTo>
                <a:lnTo>
                  <a:pt x="622551" y="3911185"/>
                </a:lnTo>
                <a:lnTo>
                  <a:pt x="666344" y="3923999"/>
                </a:lnTo>
                <a:lnTo>
                  <a:pt x="711033" y="3934623"/>
                </a:lnTo>
                <a:lnTo>
                  <a:pt x="756557" y="3942993"/>
                </a:lnTo>
                <a:lnTo>
                  <a:pt x="802851" y="3949048"/>
                </a:lnTo>
                <a:lnTo>
                  <a:pt x="849856" y="3952727"/>
                </a:lnTo>
                <a:lnTo>
                  <a:pt x="897509" y="3953967"/>
                </a:lnTo>
                <a:lnTo>
                  <a:pt x="945161" y="3952727"/>
                </a:lnTo>
                <a:lnTo>
                  <a:pt x="992166" y="3949048"/>
                </a:lnTo>
                <a:lnTo>
                  <a:pt x="1038460" y="3942993"/>
                </a:lnTo>
                <a:lnTo>
                  <a:pt x="1083984" y="3934623"/>
                </a:lnTo>
                <a:lnTo>
                  <a:pt x="1128673" y="3923999"/>
                </a:lnTo>
                <a:lnTo>
                  <a:pt x="1172466" y="3911185"/>
                </a:lnTo>
                <a:lnTo>
                  <a:pt x="1215302" y="3896241"/>
                </a:lnTo>
                <a:lnTo>
                  <a:pt x="1257118" y="3879229"/>
                </a:lnTo>
                <a:lnTo>
                  <a:pt x="1297852" y="3860211"/>
                </a:lnTo>
                <a:lnTo>
                  <a:pt x="1337442" y="3839249"/>
                </a:lnTo>
                <a:lnTo>
                  <a:pt x="1375827" y="3816405"/>
                </a:lnTo>
                <a:lnTo>
                  <a:pt x="1412943" y="3791741"/>
                </a:lnTo>
                <a:lnTo>
                  <a:pt x="1448729" y="3765318"/>
                </a:lnTo>
                <a:lnTo>
                  <a:pt x="1483124" y="3737198"/>
                </a:lnTo>
                <a:lnTo>
                  <a:pt x="1516065" y="3707443"/>
                </a:lnTo>
                <a:lnTo>
                  <a:pt x="1547489" y="3676115"/>
                </a:lnTo>
                <a:lnTo>
                  <a:pt x="1577336" y="3643276"/>
                </a:lnTo>
                <a:lnTo>
                  <a:pt x="1605543" y="3608987"/>
                </a:lnTo>
                <a:lnTo>
                  <a:pt x="1632048" y="3573311"/>
                </a:lnTo>
                <a:lnTo>
                  <a:pt x="1656788" y="3536309"/>
                </a:lnTo>
                <a:lnTo>
                  <a:pt x="1679703" y="3498042"/>
                </a:lnTo>
                <a:lnTo>
                  <a:pt x="1700730" y="3458574"/>
                </a:lnTo>
                <a:lnTo>
                  <a:pt x="1719806" y="3417964"/>
                </a:lnTo>
                <a:lnTo>
                  <a:pt x="1736871" y="3376277"/>
                </a:lnTo>
                <a:lnTo>
                  <a:pt x="1751862" y="3333572"/>
                </a:lnTo>
                <a:lnTo>
                  <a:pt x="1764716" y="3289913"/>
                </a:lnTo>
                <a:lnTo>
                  <a:pt x="1775372" y="3245360"/>
                </a:lnTo>
                <a:lnTo>
                  <a:pt x="1783768" y="3199976"/>
                </a:lnTo>
                <a:lnTo>
                  <a:pt x="1789843" y="3153823"/>
                </a:lnTo>
                <a:lnTo>
                  <a:pt x="1793532" y="3106962"/>
                </a:lnTo>
                <a:lnTo>
                  <a:pt x="1794776" y="3059455"/>
                </a:lnTo>
                <a:lnTo>
                  <a:pt x="1794747" y="3053791"/>
                </a:lnTo>
                <a:lnTo>
                  <a:pt x="1794471" y="3049181"/>
                </a:lnTo>
                <a:lnTo>
                  <a:pt x="1794430" y="3042577"/>
                </a:lnTo>
                <a:lnTo>
                  <a:pt x="1794560" y="3038602"/>
                </a:lnTo>
                <a:lnTo>
                  <a:pt x="1794891" y="3033344"/>
                </a:lnTo>
                <a:lnTo>
                  <a:pt x="1794877" y="920635"/>
                </a:lnTo>
                <a:lnTo>
                  <a:pt x="1794217" y="911402"/>
                </a:lnTo>
                <a:lnTo>
                  <a:pt x="1794332" y="905764"/>
                </a:lnTo>
                <a:lnTo>
                  <a:pt x="1794649" y="900176"/>
                </a:lnTo>
                <a:lnTo>
                  <a:pt x="1794649" y="894511"/>
                </a:lnTo>
                <a:lnTo>
                  <a:pt x="1793405" y="847004"/>
                </a:lnTo>
                <a:lnTo>
                  <a:pt x="1789716" y="800143"/>
                </a:lnTo>
                <a:lnTo>
                  <a:pt x="1783642" y="753990"/>
                </a:lnTo>
                <a:lnTo>
                  <a:pt x="1775246" y="708606"/>
                </a:lnTo>
                <a:lnTo>
                  <a:pt x="1764590" y="664053"/>
                </a:lnTo>
                <a:lnTo>
                  <a:pt x="1751736" y="620394"/>
                </a:lnTo>
                <a:lnTo>
                  <a:pt x="1736746" y="577689"/>
                </a:lnTo>
                <a:lnTo>
                  <a:pt x="1719681" y="536002"/>
                </a:lnTo>
                <a:lnTo>
                  <a:pt x="1700605" y="495393"/>
                </a:lnTo>
                <a:lnTo>
                  <a:pt x="1679579" y="455924"/>
                </a:lnTo>
                <a:lnTo>
                  <a:pt x="1656664" y="417658"/>
                </a:lnTo>
                <a:lnTo>
                  <a:pt x="1631924" y="380655"/>
                </a:lnTo>
                <a:lnTo>
                  <a:pt x="1605420" y="344979"/>
                </a:lnTo>
                <a:lnTo>
                  <a:pt x="1577213" y="310690"/>
                </a:lnTo>
                <a:lnTo>
                  <a:pt x="1547367" y="277851"/>
                </a:lnTo>
                <a:lnTo>
                  <a:pt x="1515943" y="246523"/>
                </a:lnTo>
                <a:lnTo>
                  <a:pt x="1483002" y="216768"/>
                </a:lnTo>
                <a:lnTo>
                  <a:pt x="1448608" y="188648"/>
                </a:lnTo>
                <a:lnTo>
                  <a:pt x="1412821" y="162225"/>
                </a:lnTo>
                <a:lnTo>
                  <a:pt x="1375705" y="137561"/>
                </a:lnTo>
                <a:lnTo>
                  <a:pt x="1337321" y="114717"/>
                </a:lnTo>
                <a:lnTo>
                  <a:pt x="1297731" y="93755"/>
                </a:lnTo>
                <a:lnTo>
                  <a:pt x="1256996" y="74737"/>
                </a:lnTo>
                <a:lnTo>
                  <a:pt x="1215180" y="57726"/>
                </a:lnTo>
                <a:lnTo>
                  <a:pt x="1172344" y="42781"/>
                </a:lnTo>
                <a:lnTo>
                  <a:pt x="1128550" y="29967"/>
                </a:lnTo>
                <a:lnTo>
                  <a:pt x="1083860" y="19343"/>
                </a:lnTo>
                <a:lnTo>
                  <a:pt x="1038336" y="10973"/>
                </a:lnTo>
                <a:lnTo>
                  <a:pt x="992041" y="4918"/>
                </a:lnTo>
                <a:lnTo>
                  <a:pt x="945035" y="1239"/>
                </a:lnTo>
                <a:lnTo>
                  <a:pt x="897382" y="0"/>
                </a:lnTo>
                <a:close/>
              </a:path>
            </a:pathLst>
          </a:custGeom>
          <a:solidFill>
            <a:srgbClr val="EC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47073" y="2383066"/>
            <a:ext cx="1979295" cy="4138295"/>
          </a:xfrm>
          <a:custGeom>
            <a:avLst/>
            <a:gdLst/>
            <a:ahLst/>
            <a:cxnLst/>
            <a:rect l="l" t="t" r="r" b="b"/>
            <a:pathLst>
              <a:path w="1979295" h="4138295">
                <a:moveTo>
                  <a:pt x="0" y="0"/>
                </a:moveTo>
                <a:lnTo>
                  <a:pt x="1978875" y="0"/>
                </a:lnTo>
                <a:lnTo>
                  <a:pt x="1978875" y="4137964"/>
                </a:lnTo>
                <a:lnTo>
                  <a:pt x="0" y="413796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64000" y="2399999"/>
            <a:ext cx="1795145" cy="3954145"/>
          </a:xfrm>
          <a:custGeom>
            <a:avLst/>
            <a:gdLst/>
            <a:ahLst/>
            <a:cxnLst/>
            <a:rect l="l" t="t" r="r" b="b"/>
            <a:pathLst>
              <a:path w="1795145" h="3954145">
                <a:moveTo>
                  <a:pt x="897382" y="0"/>
                </a:moveTo>
                <a:lnTo>
                  <a:pt x="849729" y="1239"/>
                </a:lnTo>
                <a:lnTo>
                  <a:pt x="802725" y="4918"/>
                </a:lnTo>
                <a:lnTo>
                  <a:pt x="756430" y="10973"/>
                </a:lnTo>
                <a:lnTo>
                  <a:pt x="710907" y="19343"/>
                </a:lnTo>
                <a:lnTo>
                  <a:pt x="666218" y="29967"/>
                </a:lnTo>
                <a:lnTo>
                  <a:pt x="622425" y="42781"/>
                </a:lnTo>
                <a:lnTo>
                  <a:pt x="579589" y="57726"/>
                </a:lnTo>
                <a:lnTo>
                  <a:pt x="537774" y="74737"/>
                </a:lnTo>
                <a:lnTo>
                  <a:pt x="497041" y="93755"/>
                </a:lnTo>
                <a:lnTo>
                  <a:pt x="457451" y="114717"/>
                </a:lnTo>
                <a:lnTo>
                  <a:pt x="419067" y="137561"/>
                </a:lnTo>
                <a:lnTo>
                  <a:pt x="381951" y="162225"/>
                </a:lnTo>
                <a:lnTo>
                  <a:pt x="346165" y="188648"/>
                </a:lnTo>
                <a:lnTo>
                  <a:pt x="311771" y="216768"/>
                </a:lnTo>
                <a:lnTo>
                  <a:pt x="278831" y="246523"/>
                </a:lnTo>
                <a:lnTo>
                  <a:pt x="247407" y="277851"/>
                </a:lnTo>
                <a:lnTo>
                  <a:pt x="217561" y="310690"/>
                </a:lnTo>
                <a:lnTo>
                  <a:pt x="189355" y="344979"/>
                </a:lnTo>
                <a:lnTo>
                  <a:pt x="162851" y="380655"/>
                </a:lnTo>
                <a:lnTo>
                  <a:pt x="138111" y="417658"/>
                </a:lnTo>
                <a:lnTo>
                  <a:pt x="115197" y="455924"/>
                </a:lnTo>
                <a:lnTo>
                  <a:pt x="94170" y="495393"/>
                </a:lnTo>
                <a:lnTo>
                  <a:pt x="75094" y="536002"/>
                </a:lnTo>
                <a:lnTo>
                  <a:pt x="58030" y="577689"/>
                </a:lnTo>
                <a:lnTo>
                  <a:pt x="43040" y="620394"/>
                </a:lnTo>
                <a:lnTo>
                  <a:pt x="30186" y="664053"/>
                </a:lnTo>
                <a:lnTo>
                  <a:pt x="19530" y="708606"/>
                </a:lnTo>
                <a:lnTo>
                  <a:pt x="11134" y="753990"/>
                </a:lnTo>
                <a:lnTo>
                  <a:pt x="5060" y="800143"/>
                </a:lnTo>
                <a:lnTo>
                  <a:pt x="1370" y="847004"/>
                </a:lnTo>
                <a:lnTo>
                  <a:pt x="127" y="894511"/>
                </a:lnTo>
                <a:lnTo>
                  <a:pt x="156" y="900176"/>
                </a:lnTo>
                <a:lnTo>
                  <a:pt x="431" y="904786"/>
                </a:lnTo>
                <a:lnTo>
                  <a:pt x="472" y="911402"/>
                </a:lnTo>
                <a:lnTo>
                  <a:pt x="342" y="915365"/>
                </a:lnTo>
                <a:lnTo>
                  <a:pt x="0" y="920635"/>
                </a:lnTo>
                <a:lnTo>
                  <a:pt x="14" y="3033344"/>
                </a:lnTo>
                <a:lnTo>
                  <a:pt x="673" y="3042577"/>
                </a:lnTo>
                <a:lnTo>
                  <a:pt x="571" y="3048203"/>
                </a:lnTo>
                <a:lnTo>
                  <a:pt x="241" y="3053791"/>
                </a:lnTo>
                <a:lnTo>
                  <a:pt x="241" y="3059455"/>
                </a:lnTo>
                <a:lnTo>
                  <a:pt x="1485" y="3106962"/>
                </a:lnTo>
                <a:lnTo>
                  <a:pt x="5174" y="3153823"/>
                </a:lnTo>
                <a:lnTo>
                  <a:pt x="11249" y="3199976"/>
                </a:lnTo>
                <a:lnTo>
                  <a:pt x="19645" y="3245360"/>
                </a:lnTo>
                <a:lnTo>
                  <a:pt x="30301" y="3289913"/>
                </a:lnTo>
                <a:lnTo>
                  <a:pt x="43155" y="3333572"/>
                </a:lnTo>
                <a:lnTo>
                  <a:pt x="58146" y="3376277"/>
                </a:lnTo>
                <a:lnTo>
                  <a:pt x="75211" y="3417964"/>
                </a:lnTo>
                <a:lnTo>
                  <a:pt x="94287" y="3458574"/>
                </a:lnTo>
                <a:lnTo>
                  <a:pt x="115314" y="3498042"/>
                </a:lnTo>
                <a:lnTo>
                  <a:pt x="138229" y="3536309"/>
                </a:lnTo>
                <a:lnTo>
                  <a:pt x="162969" y="3573311"/>
                </a:lnTo>
                <a:lnTo>
                  <a:pt x="189474" y="3608987"/>
                </a:lnTo>
                <a:lnTo>
                  <a:pt x="217681" y="3643276"/>
                </a:lnTo>
                <a:lnTo>
                  <a:pt x="247528" y="3676115"/>
                </a:lnTo>
                <a:lnTo>
                  <a:pt x="278952" y="3707443"/>
                </a:lnTo>
                <a:lnTo>
                  <a:pt x="311893" y="3737198"/>
                </a:lnTo>
                <a:lnTo>
                  <a:pt x="346288" y="3765318"/>
                </a:lnTo>
                <a:lnTo>
                  <a:pt x="382074" y="3791741"/>
                </a:lnTo>
                <a:lnTo>
                  <a:pt x="419190" y="3816405"/>
                </a:lnTo>
                <a:lnTo>
                  <a:pt x="457575" y="3839249"/>
                </a:lnTo>
                <a:lnTo>
                  <a:pt x="497165" y="3860211"/>
                </a:lnTo>
                <a:lnTo>
                  <a:pt x="537899" y="3879229"/>
                </a:lnTo>
                <a:lnTo>
                  <a:pt x="579715" y="3896241"/>
                </a:lnTo>
                <a:lnTo>
                  <a:pt x="622551" y="3911185"/>
                </a:lnTo>
                <a:lnTo>
                  <a:pt x="666344" y="3923999"/>
                </a:lnTo>
                <a:lnTo>
                  <a:pt x="711033" y="3934623"/>
                </a:lnTo>
                <a:lnTo>
                  <a:pt x="756557" y="3942993"/>
                </a:lnTo>
                <a:lnTo>
                  <a:pt x="802851" y="3949048"/>
                </a:lnTo>
                <a:lnTo>
                  <a:pt x="849856" y="3952727"/>
                </a:lnTo>
                <a:lnTo>
                  <a:pt x="897509" y="3953967"/>
                </a:lnTo>
                <a:lnTo>
                  <a:pt x="945161" y="3952727"/>
                </a:lnTo>
                <a:lnTo>
                  <a:pt x="992166" y="3949048"/>
                </a:lnTo>
                <a:lnTo>
                  <a:pt x="1038460" y="3942993"/>
                </a:lnTo>
                <a:lnTo>
                  <a:pt x="1083984" y="3934623"/>
                </a:lnTo>
                <a:lnTo>
                  <a:pt x="1128673" y="3923999"/>
                </a:lnTo>
                <a:lnTo>
                  <a:pt x="1172466" y="3911185"/>
                </a:lnTo>
                <a:lnTo>
                  <a:pt x="1215302" y="3896241"/>
                </a:lnTo>
                <a:lnTo>
                  <a:pt x="1257118" y="3879229"/>
                </a:lnTo>
                <a:lnTo>
                  <a:pt x="1297852" y="3860211"/>
                </a:lnTo>
                <a:lnTo>
                  <a:pt x="1337442" y="3839249"/>
                </a:lnTo>
                <a:lnTo>
                  <a:pt x="1375827" y="3816405"/>
                </a:lnTo>
                <a:lnTo>
                  <a:pt x="1412943" y="3791741"/>
                </a:lnTo>
                <a:lnTo>
                  <a:pt x="1448729" y="3765318"/>
                </a:lnTo>
                <a:lnTo>
                  <a:pt x="1483124" y="3737198"/>
                </a:lnTo>
                <a:lnTo>
                  <a:pt x="1516065" y="3707443"/>
                </a:lnTo>
                <a:lnTo>
                  <a:pt x="1547489" y="3676115"/>
                </a:lnTo>
                <a:lnTo>
                  <a:pt x="1577336" y="3643276"/>
                </a:lnTo>
                <a:lnTo>
                  <a:pt x="1605543" y="3608987"/>
                </a:lnTo>
                <a:lnTo>
                  <a:pt x="1632048" y="3573311"/>
                </a:lnTo>
                <a:lnTo>
                  <a:pt x="1656788" y="3536309"/>
                </a:lnTo>
                <a:lnTo>
                  <a:pt x="1679703" y="3498042"/>
                </a:lnTo>
                <a:lnTo>
                  <a:pt x="1700730" y="3458574"/>
                </a:lnTo>
                <a:lnTo>
                  <a:pt x="1719806" y="3417964"/>
                </a:lnTo>
                <a:lnTo>
                  <a:pt x="1736871" y="3376277"/>
                </a:lnTo>
                <a:lnTo>
                  <a:pt x="1751862" y="3333572"/>
                </a:lnTo>
                <a:lnTo>
                  <a:pt x="1764716" y="3289913"/>
                </a:lnTo>
                <a:lnTo>
                  <a:pt x="1775372" y="3245360"/>
                </a:lnTo>
                <a:lnTo>
                  <a:pt x="1783768" y="3199976"/>
                </a:lnTo>
                <a:lnTo>
                  <a:pt x="1789843" y="3153823"/>
                </a:lnTo>
                <a:lnTo>
                  <a:pt x="1793532" y="3106962"/>
                </a:lnTo>
                <a:lnTo>
                  <a:pt x="1794776" y="3059455"/>
                </a:lnTo>
                <a:lnTo>
                  <a:pt x="1794747" y="3053791"/>
                </a:lnTo>
                <a:lnTo>
                  <a:pt x="1794471" y="3049181"/>
                </a:lnTo>
                <a:lnTo>
                  <a:pt x="1794430" y="3042577"/>
                </a:lnTo>
                <a:lnTo>
                  <a:pt x="1794560" y="3038602"/>
                </a:lnTo>
                <a:lnTo>
                  <a:pt x="1794891" y="3033344"/>
                </a:lnTo>
                <a:lnTo>
                  <a:pt x="1794877" y="920635"/>
                </a:lnTo>
                <a:lnTo>
                  <a:pt x="1794217" y="911402"/>
                </a:lnTo>
                <a:lnTo>
                  <a:pt x="1794332" y="905764"/>
                </a:lnTo>
                <a:lnTo>
                  <a:pt x="1794649" y="900176"/>
                </a:lnTo>
                <a:lnTo>
                  <a:pt x="1794649" y="894511"/>
                </a:lnTo>
                <a:lnTo>
                  <a:pt x="1793405" y="847004"/>
                </a:lnTo>
                <a:lnTo>
                  <a:pt x="1789716" y="800143"/>
                </a:lnTo>
                <a:lnTo>
                  <a:pt x="1783642" y="753990"/>
                </a:lnTo>
                <a:lnTo>
                  <a:pt x="1775246" y="708606"/>
                </a:lnTo>
                <a:lnTo>
                  <a:pt x="1764590" y="664053"/>
                </a:lnTo>
                <a:lnTo>
                  <a:pt x="1751736" y="620394"/>
                </a:lnTo>
                <a:lnTo>
                  <a:pt x="1736746" y="577689"/>
                </a:lnTo>
                <a:lnTo>
                  <a:pt x="1719681" y="536002"/>
                </a:lnTo>
                <a:lnTo>
                  <a:pt x="1700605" y="495393"/>
                </a:lnTo>
                <a:lnTo>
                  <a:pt x="1679579" y="455924"/>
                </a:lnTo>
                <a:lnTo>
                  <a:pt x="1656664" y="417658"/>
                </a:lnTo>
                <a:lnTo>
                  <a:pt x="1631924" y="380655"/>
                </a:lnTo>
                <a:lnTo>
                  <a:pt x="1605420" y="344979"/>
                </a:lnTo>
                <a:lnTo>
                  <a:pt x="1577213" y="310690"/>
                </a:lnTo>
                <a:lnTo>
                  <a:pt x="1547367" y="277851"/>
                </a:lnTo>
                <a:lnTo>
                  <a:pt x="1515943" y="246523"/>
                </a:lnTo>
                <a:lnTo>
                  <a:pt x="1483002" y="216768"/>
                </a:lnTo>
                <a:lnTo>
                  <a:pt x="1448608" y="188648"/>
                </a:lnTo>
                <a:lnTo>
                  <a:pt x="1412821" y="162225"/>
                </a:lnTo>
                <a:lnTo>
                  <a:pt x="1375705" y="137561"/>
                </a:lnTo>
                <a:lnTo>
                  <a:pt x="1337321" y="114717"/>
                </a:lnTo>
                <a:lnTo>
                  <a:pt x="1297731" y="93755"/>
                </a:lnTo>
                <a:lnTo>
                  <a:pt x="1256996" y="74737"/>
                </a:lnTo>
                <a:lnTo>
                  <a:pt x="1215180" y="57726"/>
                </a:lnTo>
                <a:lnTo>
                  <a:pt x="1172344" y="42781"/>
                </a:lnTo>
                <a:lnTo>
                  <a:pt x="1128550" y="29967"/>
                </a:lnTo>
                <a:lnTo>
                  <a:pt x="1083860" y="19343"/>
                </a:lnTo>
                <a:lnTo>
                  <a:pt x="1038336" y="10973"/>
                </a:lnTo>
                <a:lnTo>
                  <a:pt x="992041" y="4918"/>
                </a:lnTo>
                <a:lnTo>
                  <a:pt x="945035" y="1239"/>
                </a:lnTo>
                <a:lnTo>
                  <a:pt x="897382" y="0"/>
                </a:lnTo>
                <a:close/>
              </a:path>
            </a:pathLst>
          </a:custGeom>
          <a:solidFill>
            <a:srgbClr val="EC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5217" y="2526309"/>
            <a:ext cx="1545589" cy="15455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95216" y="2526309"/>
            <a:ext cx="1545592" cy="15455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35217" y="4674358"/>
            <a:ext cx="1545590" cy="1545590"/>
          </a:xfrm>
          <a:custGeom>
            <a:avLst/>
            <a:gdLst/>
            <a:ahLst/>
            <a:cxnLst/>
            <a:rect l="l" t="t" r="r" b="b"/>
            <a:pathLst>
              <a:path w="1545589" h="1545589">
                <a:moveTo>
                  <a:pt x="772795" y="0"/>
                </a:moveTo>
                <a:lnTo>
                  <a:pt x="723922" y="1520"/>
                </a:lnTo>
                <a:lnTo>
                  <a:pt x="675858" y="6021"/>
                </a:lnTo>
                <a:lnTo>
                  <a:pt x="628692" y="13411"/>
                </a:lnTo>
                <a:lnTo>
                  <a:pt x="582514" y="23601"/>
                </a:lnTo>
                <a:lnTo>
                  <a:pt x="537416" y="36500"/>
                </a:lnTo>
                <a:lnTo>
                  <a:pt x="493488" y="52017"/>
                </a:lnTo>
                <a:lnTo>
                  <a:pt x="450820" y="70061"/>
                </a:lnTo>
                <a:lnTo>
                  <a:pt x="409503" y="90543"/>
                </a:lnTo>
                <a:lnTo>
                  <a:pt x="369627" y="113372"/>
                </a:lnTo>
                <a:lnTo>
                  <a:pt x="331283" y="138456"/>
                </a:lnTo>
                <a:lnTo>
                  <a:pt x="294562" y="165707"/>
                </a:lnTo>
                <a:lnTo>
                  <a:pt x="259553" y="195032"/>
                </a:lnTo>
                <a:lnTo>
                  <a:pt x="226348" y="226342"/>
                </a:lnTo>
                <a:lnTo>
                  <a:pt x="195038" y="259546"/>
                </a:lnTo>
                <a:lnTo>
                  <a:pt x="165711" y="294554"/>
                </a:lnTo>
                <a:lnTo>
                  <a:pt x="138460" y="331275"/>
                </a:lnTo>
                <a:lnTo>
                  <a:pt x="113375" y="369618"/>
                </a:lnTo>
                <a:lnTo>
                  <a:pt x="90546" y="409493"/>
                </a:lnTo>
                <a:lnTo>
                  <a:pt x="70063" y="450809"/>
                </a:lnTo>
                <a:lnTo>
                  <a:pt x="52018" y="493477"/>
                </a:lnTo>
                <a:lnTo>
                  <a:pt x="36501" y="537405"/>
                </a:lnTo>
                <a:lnTo>
                  <a:pt x="23602" y="582503"/>
                </a:lnTo>
                <a:lnTo>
                  <a:pt x="13412" y="628680"/>
                </a:lnTo>
                <a:lnTo>
                  <a:pt x="6021" y="675846"/>
                </a:lnTo>
                <a:lnTo>
                  <a:pt x="1520" y="723910"/>
                </a:lnTo>
                <a:lnTo>
                  <a:pt x="0" y="772782"/>
                </a:lnTo>
                <a:lnTo>
                  <a:pt x="1520" y="821655"/>
                </a:lnTo>
                <a:lnTo>
                  <a:pt x="6021" y="869721"/>
                </a:lnTo>
                <a:lnTo>
                  <a:pt x="13412" y="916888"/>
                </a:lnTo>
                <a:lnTo>
                  <a:pt x="23602" y="963066"/>
                </a:lnTo>
                <a:lnTo>
                  <a:pt x="36501" y="1008165"/>
                </a:lnTo>
                <a:lnTo>
                  <a:pt x="52018" y="1052094"/>
                </a:lnTo>
                <a:lnTo>
                  <a:pt x="70063" y="1094762"/>
                </a:lnTo>
                <a:lnTo>
                  <a:pt x="90546" y="1136079"/>
                </a:lnTo>
                <a:lnTo>
                  <a:pt x="113375" y="1175955"/>
                </a:lnTo>
                <a:lnTo>
                  <a:pt x="138460" y="1214299"/>
                </a:lnTo>
                <a:lnTo>
                  <a:pt x="165711" y="1251020"/>
                </a:lnTo>
                <a:lnTo>
                  <a:pt x="195038" y="1286028"/>
                </a:lnTo>
                <a:lnTo>
                  <a:pt x="226348" y="1319233"/>
                </a:lnTo>
                <a:lnTo>
                  <a:pt x="259553" y="1350543"/>
                </a:lnTo>
                <a:lnTo>
                  <a:pt x="294562" y="1379869"/>
                </a:lnTo>
                <a:lnTo>
                  <a:pt x="331283" y="1407119"/>
                </a:lnTo>
                <a:lnTo>
                  <a:pt x="369627" y="1432204"/>
                </a:lnTo>
                <a:lnTo>
                  <a:pt x="409503" y="1455033"/>
                </a:lnTo>
                <a:lnTo>
                  <a:pt x="450820" y="1475515"/>
                </a:lnTo>
                <a:lnTo>
                  <a:pt x="493488" y="1493560"/>
                </a:lnTo>
                <a:lnTo>
                  <a:pt x="537416" y="1509077"/>
                </a:lnTo>
                <a:lnTo>
                  <a:pt x="582514" y="1521975"/>
                </a:lnTo>
                <a:lnTo>
                  <a:pt x="628692" y="1532165"/>
                </a:lnTo>
                <a:lnTo>
                  <a:pt x="675858" y="1539556"/>
                </a:lnTo>
                <a:lnTo>
                  <a:pt x="723922" y="1544056"/>
                </a:lnTo>
                <a:lnTo>
                  <a:pt x="772795" y="1545577"/>
                </a:lnTo>
                <a:lnTo>
                  <a:pt x="821667" y="1544056"/>
                </a:lnTo>
                <a:lnTo>
                  <a:pt x="869731" y="1539556"/>
                </a:lnTo>
                <a:lnTo>
                  <a:pt x="916897" y="1532165"/>
                </a:lnTo>
                <a:lnTo>
                  <a:pt x="963075" y="1521975"/>
                </a:lnTo>
                <a:lnTo>
                  <a:pt x="1008173" y="1509077"/>
                </a:lnTo>
                <a:lnTo>
                  <a:pt x="1052101" y="1493560"/>
                </a:lnTo>
                <a:lnTo>
                  <a:pt x="1094769" y="1475515"/>
                </a:lnTo>
                <a:lnTo>
                  <a:pt x="1136086" y="1455033"/>
                </a:lnTo>
                <a:lnTo>
                  <a:pt x="1175962" y="1432204"/>
                </a:lnTo>
                <a:lnTo>
                  <a:pt x="1214306" y="1407119"/>
                </a:lnTo>
                <a:lnTo>
                  <a:pt x="1251027" y="1379869"/>
                </a:lnTo>
                <a:lnTo>
                  <a:pt x="1286036" y="1350543"/>
                </a:lnTo>
                <a:lnTo>
                  <a:pt x="1319241" y="1319233"/>
                </a:lnTo>
                <a:lnTo>
                  <a:pt x="1350551" y="1286028"/>
                </a:lnTo>
                <a:lnTo>
                  <a:pt x="1379878" y="1251020"/>
                </a:lnTo>
                <a:lnTo>
                  <a:pt x="1407129" y="1214299"/>
                </a:lnTo>
                <a:lnTo>
                  <a:pt x="1432214" y="1175955"/>
                </a:lnTo>
                <a:lnTo>
                  <a:pt x="1455043" y="1136079"/>
                </a:lnTo>
                <a:lnTo>
                  <a:pt x="1475526" y="1094762"/>
                </a:lnTo>
                <a:lnTo>
                  <a:pt x="1493571" y="1052094"/>
                </a:lnTo>
                <a:lnTo>
                  <a:pt x="1509088" y="1008165"/>
                </a:lnTo>
                <a:lnTo>
                  <a:pt x="1521987" y="963066"/>
                </a:lnTo>
                <a:lnTo>
                  <a:pt x="1532177" y="916888"/>
                </a:lnTo>
                <a:lnTo>
                  <a:pt x="1539568" y="869721"/>
                </a:lnTo>
                <a:lnTo>
                  <a:pt x="1544069" y="821655"/>
                </a:lnTo>
                <a:lnTo>
                  <a:pt x="1545590" y="772782"/>
                </a:lnTo>
                <a:lnTo>
                  <a:pt x="1544069" y="723910"/>
                </a:lnTo>
                <a:lnTo>
                  <a:pt x="1539568" y="675846"/>
                </a:lnTo>
                <a:lnTo>
                  <a:pt x="1532177" y="628680"/>
                </a:lnTo>
                <a:lnTo>
                  <a:pt x="1521987" y="582503"/>
                </a:lnTo>
                <a:lnTo>
                  <a:pt x="1509088" y="537405"/>
                </a:lnTo>
                <a:lnTo>
                  <a:pt x="1493571" y="493477"/>
                </a:lnTo>
                <a:lnTo>
                  <a:pt x="1475526" y="450809"/>
                </a:lnTo>
                <a:lnTo>
                  <a:pt x="1455043" y="409493"/>
                </a:lnTo>
                <a:lnTo>
                  <a:pt x="1432214" y="369618"/>
                </a:lnTo>
                <a:lnTo>
                  <a:pt x="1407129" y="331275"/>
                </a:lnTo>
                <a:lnTo>
                  <a:pt x="1379878" y="294554"/>
                </a:lnTo>
                <a:lnTo>
                  <a:pt x="1350551" y="259546"/>
                </a:lnTo>
                <a:lnTo>
                  <a:pt x="1319241" y="226342"/>
                </a:lnTo>
                <a:lnTo>
                  <a:pt x="1286036" y="195032"/>
                </a:lnTo>
                <a:lnTo>
                  <a:pt x="1251027" y="165707"/>
                </a:lnTo>
                <a:lnTo>
                  <a:pt x="1214306" y="138456"/>
                </a:lnTo>
                <a:lnTo>
                  <a:pt x="1175962" y="113372"/>
                </a:lnTo>
                <a:lnTo>
                  <a:pt x="1136086" y="90543"/>
                </a:lnTo>
                <a:lnTo>
                  <a:pt x="1094769" y="70061"/>
                </a:lnTo>
                <a:lnTo>
                  <a:pt x="1052101" y="52017"/>
                </a:lnTo>
                <a:lnTo>
                  <a:pt x="1008173" y="36500"/>
                </a:lnTo>
                <a:lnTo>
                  <a:pt x="963075" y="23601"/>
                </a:lnTo>
                <a:lnTo>
                  <a:pt x="916897" y="13411"/>
                </a:lnTo>
                <a:lnTo>
                  <a:pt x="869731" y="6021"/>
                </a:lnTo>
                <a:lnTo>
                  <a:pt x="821667" y="1520"/>
                </a:lnTo>
                <a:lnTo>
                  <a:pt x="772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5228" y="5099398"/>
            <a:ext cx="1545564" cy="7373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795216" y="4674358"/>
            <a:ext cx="1545590" cy="1545590"/>
          </a:xfrm>
          <a:custGeom>
            <a:avLst/>
            <a:gdLst/>
            <a:ahLst/>
            <a:cxnLst/>
            <a:rect l="l" t="t" r="r" b="b"/>
            <a:pathLst>
              <a:path w="1545589" h="1545589">
                <a:moveTo>
                  <a:pt x="772794" y="0"/>
                </a:moveTo>
                <a:lnTo>
                  <a:pt x="723922" y="1520"/>
                </a:lnTo>
                <a:lnTo>
                  <a:pt x="675858" y="6021"/>
                </a:lnTo>
                <a:lnTo>
                  <a:pt x="628692" y="13411"/>
                </a:lnTo>
                <a:lnTo>
                  <a:pt x="582514" y="23601"/>
                </a:lnTo>
                <a:lnTo>
                  <a:pt x="537416" y="36500"/>
                </a:lnTo>
                <a:lnTo>
                  <a:pt x="493488" y="52017"/>
                </a:lnTo>
                <a:lnTo>
                  <a:pt x="450820" y="70061"/>
                </a:lnTo>
                <a:lnTo>
                  <a:pt x="409503" y="90543"/>
                </a:lnTo>
                <a:lnTo>
                  <a:pt x="369627" y="113372"/>
                </a:lnTo>
                <a:lnTo>
                  <a:pt x="331283" y="138456"/>
                </a:lnTo>
                <a:lnTo>
                  <a:pt x="294562" y="165707"/>
                </a:lnTo>
                <a:lnTo>
                  <a:pt x="259553" y="195032"/>
                </a:lnTo>
                <a:lnTo>
                  <a:pt x="226348" y="226342"/>
                </a:lnTo>
                <a:lnTo>
                  <a:pt x="195038" y="259546"/>
                </a:lnTo>
                <a:lnTo>
                  <a:pt x="165711" y="294554"/>
                </a:lnTo>
                <a:lnTo>
                  <a:pt x="138460" y="331275"/>
                </a:lnTo>
                <a:lnTo>
                  <a:pt x="113375" y="369618"/>
                </a:lnTo>
                <a:lnTo>
                  <a:pt x="90546" y="409493"/>
                </a:lnTo>
                <a:lnTo>
                  <a:pt x="70063" y="450809"/>
                </a:lnTo>
                <a:lnTo>
                  <a:pt x="52018" y="493477"/>
                </a:lnTo>
                <a:lnTo>
                  <a:pt x="36501" y="537405"/>
                </a:lnTo>
                <a:lnTo>
                  <a:pt x="23602" y="582503"/>
                </a:lnTo>
                <a:lnTo>
                  <a:pt x="13412" y="628680"/>
                </a:lnTo>
                <a:lnTo>
                  <a:pt x="6021" y="675846"/>
                </a:lnTo>
                <a:lnTo>
                  <a:pt x="1520" y="723910"/>
                </a:lnTo>
                <a:lnTo>
                  <a:pt x="0" y="772782"/>
                </a:lnTo>
                <a:lnTo>
                  <a:pt x="1520" y="821655"/>
                </a:lnTo>
                <a:lnTo>
                  <a:pt x="6021" y="869721"/>
                </a:lnTo>
                <a:lnTo>
                  <a:pt x="13412" y="916888"/>
                </a:lnTo>
                <a:lnTo>
                  <a:pt x="23602" y="963066"/>
                </a:lnTo>
                <a:lnTo>
                  <a:pt x="36501" y="1008165"/>
                </a:lnTo>
                <a:lnTo>
                  <a:pt x="52018" y="1052094"/>
                </a:lnTo>
                <a:lnTo>
                  <a:pt x="70063" y="1094762"/>
                </a:lnTo>
                <a:lnTo>
                  <a:pt x="90546" y="1136079"/>
                </a:lnTo>
                <a:lnTo>
                  <a:pt x="113375" y="1175955"/>
                </a:lnTo>
                <a:lnTo>
                  <a:pt x="138460" y="1214299"/>
                </a:lnTo>
                <a:lnTo>
                  <a:pt x="165711" y="1251020"/>
                </a:lnTo>
                <a:lnTo>
                  <a:pt x="195038" y="1286028"/>
                </a:lnTo>
                <a:lnTo>
                  <a:pt x="226348" y="1319233"/>
                </a:lnTo>
                <a:lnTo>
                  <a:pt x="259553" y="1350543"/>
                </a:lnTo>
                <a:lnTo>
                  <a:pt x="294562" y="1379869"/>
                </a:lnTo>
                <a:lnTo>
                  <a:pt x="331283" y="1407119"/>
                </a:lnTo>
                <a:lnTo>
                  <a:pt x="369627" y="1432204"/>
                </a:lnTo>
                <a:lnTo>
                  <a:pt x="409503" y="1455033"/>
                </a:lnTo>
                <a:lnTo>
                  <a:pt x="450820" y="1475515"/>
                </a:lnTo>
                <a:lnTo>
                  <a:pt x="493488" y="1493560"/>
                </a:lnTo>
                <a:lnTo>
                  <a:pt x="537416" y="1509077"/>
                </a:lnTo>
                <a:lnTo>
                  <a:pt x="582514" y="1521975"/>
                </a:lnTo>
                <a:lnTo>
                  <a:pt x="628692" y="1532165"/>
                </a:lnTo>
                <a:lnTo>
                  <a:pt x="675858" y="1539556"/>
                </a:lnTo>
                <a:lnTo>
                  <a:pt x="723922" y="1544056"/>
                </a:lnTo>
                <a:lnTo>
                  <a:pt x="772794" y="1545577"/>
                </a:lnTo>
                <a:lnTo>
                  <a:pt x="821667" y="1544056"/>
                </a:lnTo>
                <a:lnTo>
                  <a:pt x="869731" y="1539556"/>
                </a:lnTo>
                <a:lnTo>
                  <a:pt x="916897" y="1532165"/>
                </a:lnTo>
                <a:lnTo>
                  <a:pt x="963075" y="1521975"/>
                </a:lnTo>
                <a:lnTo>
                  <a:pt x="1008173" y="1509077"/>
                </a:lnTo>
                <a:lnTo>
                  <a:pt x="1052101" y="1493560"/>
                </a:lnTo>
                <a:lnTo>
                  <a:pt x="1094769" y="1475515"/>
                </a:lnTo>
                <a:lnTo>
                  <a:pt x="1136086" y="1455033"/>
                </a:lnTo>
                <a:lnTo>
                  <a:pt x="1175962" y="1432204"/>
                </a:lnTo>
                <a:lnTo>
                  <a:pt x="1214306" y="1407119"/>
                </a:lnTo>
                <a:lnTo>
                  <a:pt x="1251027" y="1379869"/>
                </a:lnTo>
                <a:lnTo>
                  <a:pt x="1286036" y="1350543"/>
                </a:lnTo>
                <a:lnTo>
                  <a:pt x="1319241" y="1319233"/>
                </a:lnTo>
                <a:lnTo>
                  <a:pt x="1350551" y="1286028"/>
                </a:lnTo>
                <a:lnTo>
                  <a:pt x="1379878" y="1251020"/>
                </a:lnTo>
                <a:lnTo>
                  <a:pt x="1407129" y="1214299"/>
                </a:lnTo>
                <a:lnTo>
                  <a:pt x="1432214" y="1175955"/>
                </a:lnTo>
                <a:lnTo>
                  <a:pt x="1455043" y="1136079"/>
                </a:lnTo>
                <a:lnTo>
                  <a:pt x="1475526" y="1094762"/>
                </a:lnTo>
                <a:lnTo>
                  <a:pt x="1493571" y="1052094"/>
                </a:lnTo>
                <a:lnTo>
                  <a:pt x="1509088" y="1008165"/>
                </a:lnTo>
                <a:lnTo>
                  <a:pt x="1521987" y="963066"/>
                </a:lnTo>
                <a:lnTo>
                  <a:pt x="1532177" y="916888"/>
                </a:lnTo>
                <a:lnTo>
                  <a:pt x="1539568" y="869721"/>
                </a:lnTo>
                <a:lnTo>
                  <a:pt x="1544069" y="821655"/>
                </a:lnTo>
                <a:lnTo>
                  <a:pt x="1545589" y="772782"/>
                </a:lnTo>
                <a:lnTo>
                  <a:pt x="1544069" y="723910"/>
                </a:lnTo>
                <a:lnTo>
                  <a:pt x="1539568" y="675846"/>
                </a:lnTo>
                <a:lnTo>
                  <a:pt x="1532177" y="628680"/>
                </a:lnTo>
                <a:lnTo>
                  <a:pt x="1521987" y="582503"/>
                </a:lnTo>
                <a:lnTo>
                  <a:pt x="1509088" y="537405"/>
                </a:lnTo>
                <a:lnTo>
                  <a:pt x="1493571" y="493477"/>
                </a:lnTo>
                <a:lnTo>
                  <a:pt x="1475526" y="450809"/>
                </a:lnTo>
                <a:lnTo>
                  <a:pt x="1455043" y="409493"/>
                </a:lnTo>
                <a:lnTo>
                  <a:pt x="1432214" y="369618"/>
                </a:lnTo>
                <a:lnTo>
                  <a:pt x="1407129" y="331275"/>
                </a:lnTo>
                <a:lnTo>
                  <a:pt x="1379878" y="294554"/>
                </a:lnTo>
                <a:lnTo>
                  <a:pt x="1350551" y="259546"/>
                </a:lnTo>
                <a:lnTo>
                  <a:pt x="1319241" y="226342"/>
                </a:lnTo>
                <a:lnTo>
                  <a:pt x="1286036" y="195032"/>
                </a:lnTo>
                <a:lnTo>
                  <a:pt x="1251027" y="165707"/>
                </a:lnTo>
                <a:lnTo>
                  <a:pt x="1214306" y="138456"/>
                </a:lnTo>
                <a:lnTo>
                  <a:pt x="1175962" y="113372"/>
                </a:lnTo>
                <a:lnTo>
                  <a:pt x="1136086" y="90543"/>
                </a:lnTo>
                <a:lnTo>
                  <a:pt x="1094769" y="70061"/>
                </a:lnTo>
                <a:lnTo>
                  <a:pt x="1052101" y="52017"/>
                </a:lnTo>
                <a:lnTo>
                  <a:pt x="1008173" y="36500"/>
                </a:lnTo>
                <a:lnTo>
                  <a:pt x="963075" y="23601"/>
                </a:lnTo>
                <a:lnTo>
                  <a:pt x="916897" y="13411"/>
                </a:lnTo>
                <a:lnTo>
                  <a:pt x="869731" y="6021"/>
                </a:lnTo>
                <a:lnTo>
                  <a:pt x="821667" y="1520"/>
                </a:lnTo>
                <a:lnTo>
                  <a:pt x="772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795219" y="5057997"/>
            <a:ext cx="1545589" cy="9635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945808" y="4459672"/>
            <a:ext cx="91186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latin typeface="Calibri"/>
                <a:cs typeface="Calibri"/>
              </a:rPr>
              <a:t>Poda Guyot doble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atada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986774" y="4459672"/>
            <a:ext cx="114935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latin typeface="Calibri"/>
                <a:cs typeface="Calibri"/>
              </a:rPr>
              <a:t>Poda </a:t>
            </a:r>
            <a:r>
              <a:rPr sz="700" spc="5" dirty="0">
                <a:latin typeface="Calibri"/>
                <a:cs typeface="Calibri"/>
              </a:rPr>
              <a:t>Vallée </a:t>
            </a:r>
            <a:r>
              <a:rPr sz="700" dirty="0">
                <a:latin typeface="Calibri"/>
                <a:cs typeface="Calibri"/>
              </a:rPr>
              <a:t>de </a:t>
            </a:r>
            <a:r>
              <a:rPr sz="700" spc="5" dirty="0">
                <a:latin typeface="Calibri"/>
                <a:cs typeface="Calibri"/>
              </a:rPr>
              <a:t>la </a:t>
            </a:r>
            <a:r>
              <a:rPr sz="700" spc="-10" dirty="0">
                <a:latin typeface="Calibri"/>
                <a:cs typeface="Calibri"/>
              </a:rPr>
              <a:t>Marne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atada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61733" y="4144788"/>
            <a:ext cx="67945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latin typeface="Calibri"/>
                <a:cs typeface="Calibri"/>
              </a:rPr>
              <a:t>Poda Guyot</a:t>
            </a:r>
            <a:r>
              <a:rPr sz="700" spc="-25" dirty="0">
                <a:latin typeface="Calibri"/>
                <a:cs typeface="Calibri"/>
              </a:rPr>
              <a:t> </a:t>
            </a:r>
            <a:r>
              <a:rPr sz="700" spc="5" dirty="0">
                <a:latin typeface="Calibri"/>
                <a:cs typeface="Calibri"/>
              </a:rPr>
              <a:t>antes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987396" y="4144788"/>
            <a:ext cx="114808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latin typeface="Calibri"/>
                <a:cs typeface="Calibri"/>
              </a:rPr>
              <a:t>Poda </a:t>
            </a:r>
            <a:r>
              <a:rPr sz="700" spc="5" dirty="0">
                <a:latin typeface="Calibri"/>
                <a:cs typeface="Calibri"/>
              </a:rPr>
              <a:t>Vallée </a:t>
            </a:r>
            <a:r>
              <a:rPr sz="700" dirty="0">
                <a:latin typeface="Calibri"/>
                <a:cs typeface="Calibri"/>
              </a:rPr>
              <a:t>de </a:t>
            </a:r>
            <a:r>
              <a:rPr sz="700" spc="5" dirty="0">
                <a:latin typeface="Calibri"/>
                <a:cs typeface="Calibri"/>
              </a:rPr>
              <a:t>la </a:t>
            </a:r>
            <a:r>
              <a:rPr sz="700" spc="-10" dirty="0">
                <a:latin typeface="Calibri"/>
                <a:cs typeface="Calibri"/>
              </a:rPr>
              <a:t>Marne</a:t>
            </a:r>
            <a:r>
              <a:rPr sz="700" spc="60" dirty="0">
                <a:latin typeface="Calibri"/>
                <a:cs typeface="Calibri"/>
              </a:rPr>
              <a:t> </a:t>
            </a:r>
            <a:r>
              <a:rPr sz="700" spc="5" dirty="0">
                <a:latin typeface="Calibri"/>
                <a:cs typeface="Calibri"/>
              </a:rPr>
              <a:t>antes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7559992" cy="10691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559992" cy="3560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84053" y="3672009"/>
            <a:ext cx="5076190" cy="6876415"/>
          </a:xfrm>
          <a:custGeom>
            <a:avLst/>
            <a:gdLst/>
            <a:ahLst/>
            <a:cxnLst/>
            <a:rect l="l" t="t" r="r" b="b"/>
            <a:pathLst>
              <a:path w="5076190" h="6876415">
                <a:moveTo>
                  <a:pt x="5075951" y="0"/>
                </a:moveTo>
                <a:lnTo>
                  <a:pt x="539945" y="0"/>
                </a:lnTo>
                <a:lnTo>
                  <a:pt x="399886" y="466"/>
                </a:lnTo>
                <a:lnTo>
                  <a:pt x="340002" y="1574"/>
                </a:lnTo>
                <a:lnTo>
                  <a:pt x="286416" y="3731"/>
                </a:lnTo>
                <a:lnTo>
                  <a:pt x="238777" y="7288"/>
                </a:lnTo>
                <a:lnTo>
                  <a:pt x="196736" y="12594"/>
                </a:lnTo>
                <a:lnTo>
                  <a:pt x="128047" y="29854"/>
                </a:lnTo>
                <a:lnTo>
                  <a:pt x="77551" y="58309"/>
                </a:lnTo>
                <a:lnTo>
                  <a:pt x="42449" y="100758"/>
                </a:lnTo>
                <a:lnTo>
                  <a:pt x="19941" y="160001"/>
                </a:lnTo>
                <a:lnTo>
                  <a:pt x="7230" y="238835"/>
                </a:lnTo>
                <a:lnTo>
                  <a:pt x="3673" y="286474"/>
                </a:lnTo>
                <a:lnTo>
                  <a:pt x="1516" y="340060"/>
                </a:lnTo>
                <a:lnTo>
                  <a:pt x="408" y="399944"/>
                </a:lnTo>
                <a:lnTo>
                  <a:pt x="0" y="466475"/>
                </a:lnTo>
                <a:lnTo>
                  <a:pt x="0" y="6409531"/>
                </a:lnTo>
                <a:lnTo>
                  <a:pt x="408" y="6476060"/>
                </a:lnTo>
                <a:lnTo>
                  <a:pt x="1516" y="6535943"/>
                </a:lnTo>
                <a:lnTo>
                  <a:pt x="3673" y="6589528"/>
                </a:lnTo>
                <a:lnTo>
                  <a:pt x="7230" y="6637165"/>
                </a:lnTo>
                <a:lnTo>
                  <a:pt x="12536" y="6679206"/>
                </a:lnTo>
                <a:lnTo>
                  <a:pt x="29796" y="6747893"/>
                </a:lnTo>
                <a:lnTo>
                  <a:pt x="58251" y="6798387"/>
                </a:lnTo>
                <a:lnTo>
                  <a:pt x="100700" y="6833489"/>
                </a:lnTo>
                <a:lnTo>
                  <a:pt x="159942" y="6855996"/>
                </a:lnTo>
                <a:lnTo>
                  <a:pt x="238777" y="6868707"/>
                </a:lnTo>
                <a:lnTo>
                  <a:pt x="286416" y="6872264"/>
                </a:lnTo>
                <a:lnTo>
                  <a:pt x="340002" y="6874421"/>
                </a:lnTo>
                <a:lnTo>
                  <a:pt x="399886" y="6875529"/>
                </a:lnTo>
                <a:lnTo>
                  <a:pt x="5075951" y="6875995"/>
                </a:lnTo>
                <a:lnTo>
                  <a:pt x="5075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647040"/>
            <a:ext cx="2472055" cy="9045575"/>
          </a:xfrm>
          <a:custGeom>
            <a:avLst/>
            <a:gdLst/>
            <a:ahLst/>
            <a:cxnLst/>
            <a:rect l="l" t="t" r="r" b="b"/>
            <a:pathLst>
              <a:path w="2472055" h="9045575">
                <a:moveTo>
                  <a:pt x="0" y="0"/>
                </a:moveTo>
                <a:lnTo>
                  <a:pt x="0" y="9044962"/>
                </a:lnTo>
                <a:lnTo>
                  <a:pt x="2472004" y="9044962"/>
                </a:lnTo>
                <a:lnTo>
                  <a:pt x="2472004" y="2846178"/>
                </a:lnTo>
                <a:lnTo>
                  <a:pt x="2471417" y="2790394"/>
                </a:lnTo>
                <a:lnTo>
                  <a:pt x="2469668" y="2735142"/>
                </a:lnTo>
                <a:lnTo>
                  <a:pt x="2466777" y="2680424"/>
                </a:lnTo>
                <a:lnTo>
                  <a:pt x="2462761" y="2626238"/>
                </a:lnTo>
                <a:lnTo>
                  <a:pt x="2457639" y="2572586"/>
                </a:lnTo>
                <a:lnTo>
                  <a:pt x="2451430" y="2519467"/>
                </a:lnTo>
                <a:lnTo>
                  <a:pt x="2444152" y="2466881"/>
                </a:lnTo>
                <a:lnTo>
                  <a:pt x="2435823" y="2414830"/>
                </a:lnTo>
                <a:lnTo>
                  <a:pt x="2426463" y="2363313"/>
                </a:lnTo>
                <a:lnTo>
                  <a:pt x="2416089" y="2312331"/>
                </a:lnTo>
                <a:lnTo>
                  <a:pt x="2404721" y="2261883"/>
                </a:lnTo>
                <a:lnTo>
                  <a:pt x="2392376" y="2211970"/>
                </a:lnTo>
                <a:lnTo>
                  <a:pt x="2379074" y="2162592"/>
                </a:lnTo>
                <a:lnTo>
                  <a:pt x="2364832" y="2113749"/>
                </a:lnTo>
                <a:lnTo>
                  <a:pt x="2349670" y="2065442"/>
                </a:lnTo>
                <a:lnTo>
                  <a:pt x="2333605" y="2017671"/>
                </a:lnTo>
                <a:lnTo>
                  <a:pt x="2316657" y="1970436"/>
                </a:lnTo>
                <a:lnTo>
                  <a:pt x="2298844" y="1923737"/>
                </a:lnTo>
                <a:lnTo>
                  <a:pt x="2280184" y="1877574"/>
                </a:lnTo>
                <a:lnTo>
                  <a:pt x="2260696" y="1831948"/>
                </a:lnTo>
                <a:lnTo>
                  <a:pt x="2240399" y="1786860"/>
                </a:lnTo>
                <a:lnTo>
                  <a:pt x="2219310" y="1742308"/>
                </a:lnTo>
                <a:lnTo>
                  <a:pt x="2197449" y="1698294"/>
                </a:lnTo>
                <a:lnTo>
                  <a:pt x="2174835" y="1654817"/>
                </a:lnTo>
                <a:lnTo>
                  <a:pt x="2151484" y="1611878"/>
                </a:lnTo>
                <a:lnTo>
                  <a:pt x="2127417" y="1569477"/>
                </a:lnTo>
                <a:lnTo>
                  <a:pt x="2102652" y="1527614"/>
                </a:lnTo>
                <a:lnTo>
                  <a:pt x="2077206" y="1486290"/>
                </a:lnTo>
                <a:lnTo>
                  <a:pt x="2051100" y="1445505"/>
                </a:lnTo>
                <a:lnTo>
                  <a:pt x="2024350" y="1405259"/>
                </a:lnTo>
                <a:lnTo>
                  <a:pt x="1996976" y="1365552"/>
                </a:lnTo>
                <a:lnTo>
                  <a:pt x="1968997" y="1326384"/>
                </a:lnTo>
                <a:lnTo>
                  <a:pt x="1940430" y="1287756"/>
                </a:lnTo>
                <a:lnTo>
                  <a:pt x="1911295" y="1249668"/>
                </a:lnTo>
                <a:lnTo>
                  <a:pt x="1881609" y="1212120"/>
                </a:lnTo>
                <a:lnTo>
                  <a:pt x="1851392" y="1175112"/>
                </a:lnTo>
                <a:lnTo>
                  <a:pt x="1820662" y="1138645"/>
                </a:lnTo>
                <a:lnTo>
                  <a:pt x="1789437" y="1102719"/>
                </a:lnTo>
                <a:lnTo>
                  <a:pt x="1757736" y="1067334"/>
                </a:lnTo>
                <a:lnTo>
                  <a:pt x="1725577" y="1032490"/>
                </a:lnTo>
                <a:lnTo>
                  <a:pt x="1692980" y="998187"/>
                </a:lnTo>
                <a:lnTo>
                  <a:pt x="1659962" y="964426"/>
                </a:lnTo>
                <a:lnTo>
                  <a:pt x="1626542" y="931208"/>
                </a:lnTo>
                <a:lnTo>
                  <a:pt x="1592738" y="898531"/>
                </a:lnTo>
                <a:lnTo>
                  <a:pt x="1558570" y="866396"/>
                </a:lnTo>
                <a:lnTo>
                  <a:pt x="1524055" y="834805"/>
                </a:lnTo>
                <a:lnTo>
                  <a:pt x="1489213" y="803756"/>
                </a:lnTo>
                <a:lnTo>
                  <a:pt x="1454061" y="773250"/>
                </a:lnTo>
                <a:lnTo>
                  <a:pt x="1418618" y="743288"/>
                </a:lnTo>
                <a:lnTo>
                  <a:pt x="1382903" y="713869"/>
                </a:lnTo>
                <a:lnTo>
                  <a:pt x="1346934" y="684993"/>
                </a:lnTo>
                <a:lnTo>
                  <a:pt x="1310730" y="656662"/>
                </a:lnTo>
                <a:lnTo>
                  <a:pt x="1274310" y="628875"/>
                </a:lnTo>
                <a:lnTo>
                  <a:pt x="1237691" y="601633"/>
                </a:lnTo>
                <a:lnTo>
                  <a:pt x="1200892" y="574935"/>
                </a:lnTo>
                <a:lnTo>
                  <a:pt x="1163933" y="548782"/>
                </a:lnTo>
                <a:lnTo>
                  <a:pt x="1126830" y="523174"/>
                </a:lnTo>
                <a:lnTo>
                  <a:pt x="1089604" y="498111"/>
                </a:lnTo>
                <a:lnTo>
                  <a:pt x="1052272" y="473594"/>
                </a:lnTo>
                <a:lnTo>
                  <a:pt x="1014854" y="449623"/>
                </a:lnTo>
                <a:lnTo>
                  <a:pt x="977366" y="426198"/>
                </a:lnTo>
                <a:lnTo>
                  <a:pt x="939829" y="403319"/>
                </a:lnTo>
                <a:lnTo>
                  <a:pt x="902260" y="380987"/>
                </a:lnTo>
                <a:lnTo>
                  <a:pt x="864678" y="359201"/>
                </a:lnTo>
                <a:lnTo>
                  <a:pt x="827102" y="337963"/>
                </a:lnTo>
                <a:lnTo>
                  <a:pt x="789550" y="317271"/>
                </a:lnTo>
                <a:lnTo>
                  <a:pt x="752041" y="297127"/>
                </a:lnTo>
                <a:lnTo>
                  <a:pt x="714593" y="277531"/>
                </a:lnTo>
                <a:lnTo>
                  <a:pt x="677225" y="258482"/>
                </a:lnTo>
                <a:lnTo>
                  <a:pt x="639954" y="239981"/>
                </a:lnTo>
                <a:lnTo>
                  <a:pt x="602801" y="222029"/>
                </a:lnTo>
                <a:lnTo>
                  <a:pt x="565783" y="204625"/>
                </a:lnTo>
                <a:lnTo>
                  <a:pt x="528919" y="187770"/>
                </a:lnTo>
                <a:lnTo>
                  <a:pt x="492227" y="171464"/>
                </a:lnTo>
                <a:lnTo>
                  <a:pt x="455726" y="155708"/>
                </a:lnTo>
                <a:lnTo>
                  <a:pt x="419434" y="140500"/>
                </a:lnTo>
                <a:lnTo>
                  <a:pt x="383370" y="125843"/>
                </a:lnTo>
                <a:lnTo>
                  <a:pt x="347553" y="111735"/>
                </a:lnTo>
                <a:lnTo>
                  <a:pt x="243869" y="73734"/>
                </a:lnTo>
                <a:lnTo>
                  <a:pt x="176724" y="51522"/>
                </a:lnTo>
                <a:lnTo>
                  <a:pt x="112444" y="31714"/>
                </a:lnTo>
                <a:lnTo>
                  <a:pt x="52905" y="14481"/>
                </a:lnTo>
                <a:lnTo>
                  <a:pt x="0" y="0"/>
                </a:lnTo>
                <a:close/>
              </a:path>
            </a:pathLst>
          </a:custGeom>
          <a:solidFill>
            <a:srgbClr val="9C8E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123859"/>
            <a:ext cx="2412009" cy="8568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65778" y="760425"/>
            <a:ext cx="3694429" cy="2085339"/>
          </a:xfrm>
          <a:custGeom>
            <a:avLst/>
            <a:gdLst/>
            <a:ahLst/>
            <a:cxnLst/>
            <a:rect l="l" t="t" r="r" b="b"/>
            <a:pathLst>
              <a:path w="3694429" h="2085339">
                <a:moveTo>
                  <a:pt x="3694226" y="2084831"/>
                </a:moveTo>
                <a:lnTo>
                  <a:pt x="0" y="2084831"/>
                </a:lnTo>
                <a:lnTo>
                  <a:pt x="0" y="0"/>
                </a:lnTo>
                <a:lnTo>
                  <a:pt x="3694226" y="0"/>
                </a:lnTo>
                <a:lnTo>
                  <a:pt x="3694226" y="20848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6122" y="961493"/>
            <a:ext cx="6820250" cy="753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07740">
              <a:lnSpc>
                <a:spcPct val="100000"/>
              </a:lnSpc>
            </a:pPr>
            <a:r>
              <a:rPr spc="1095" dirty="0"/>
              <a:t>Trabajos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037862" y="1715147"/>
            <a:ext cx="3350260" cy="753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58875" algn="l"/>
              </a:tabLst>
            </a:pPr>
            <a:r>
              <a:rPr sz="4800" spc="11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800" spc="13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4800" spc="1195" dirty="0">
                <a:solidFill>
                  <a:srgbClr val="FFFFFF"/>
                </a:solidFill>
                <a:latin typeface="Calibri"/>
                <a:cs typeface="Calibri"/>
              </a:rPr>
              <a:t>verde</a:t>
            </a:r>
            <a:endParaRPr sz="48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95993" y="8568004"/>
            <a:ext cx="3959999" cy="14760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083299" y="4269209"/>
            <a:ext cx="3952240" cy="989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Tras </a:t>
            </a: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desborre </a:t>
            </a: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(inicio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25" dirty="0">
                <a:solidFill>
                  <a:srgbClr val="9C8E69"/>
                </a:solidFill>
                <a:latin typeface="Calibri"/>
                <a:cs typeface="Calibri"/>
              </a:rPr>
              <a:t>salida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hojas),  </a:t>
            </a: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cuidado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la viña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prosigue </a:t>
            </a: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con </a:t>
            </a:r>
            <a:r>
              <a:rPr sz="1600" spc="25" dirty="0">
                <a:solidFill>
                  <a:srgbClr val="9C8E69"/>
                </a:solidFill>
                <a:latin typeface="Calibri"/>
                <a:cs typeface="Calibri"/>
              </a:rPr>
              <a:t>distintos 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trabajos </a:t>
            </a: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destinados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a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controlar </a:t>
            </a:r>
            <a:r>
              <a:rPr sz="1600" spc="30" dirty="0">
                <a:solidFill>
                  <a:srgbClr val="9C8E69"/>
                </a:solidFill>
                <a:latin typeface="Calibri"/>
                <a:cs typeface="Calibri"/>
              </a:rPr>
              <a:t>los </a:t>
            </a: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rendimien-  tos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y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favorecer </a:t>
            </a: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la</a:t>
            </a:r>
            <a:r>
              <a:rPr sz="1600" spc="17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calidad.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83299" y="5877569"/>
            <a:ext cx="3986529" cy="2207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10" dirty="0">
                <a:latin typeface="Calibri"/>
                <a:cs typeface="Calibri"/>
              </a:rPr>
              <a:t>El </a:t>
            </a:r>
            <a:r>
              <a:rPr sz="1000" b="1" spc="-5" dirty="0">
                <a:latin typeface="Calibri"/>
                <a:cs typeface="Calibri"/>
              </a:rPr>
              <a:t>espergurado</a:t>
            </a:r>
            <a:r>
              <a:rPr sz="1000" spc="-5" dirty="0">
                <a:latin typeface="Calibri"/>
                <a:cs typeface="Calibri"/>
              </a:rPr>
              <a:t>, </a:t>
            </a:r>
            <a:r>
              <a:rPr sz="1000" spc="-20" dirty="0">
                <a:latin typeface="Calibri"/>
                <a:cs typeface="Calibri"/>
              </a:rPr>
              <a:t>efectuado a mano </a:t>
            </a:r>
            <a:r>
              <a:rPr sz="1000" spc="-25" dirty="0">
                <a:latin typeface="Calibri"/>
                <a:cs typeface="Calibri"/>
              </a:rPr>
              <a:t>generalmente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spc="-10" dirty="0">
                <a:latin typeface="Calibri"/>
                <a:cs typeface="Calibri"/>
              </a:rPr>
              <a:t>mediados </a:t>
            </a:r>
            <a:r>
              <a:rPr sz="1000" spc="-15" dirty="0">
                <a:latin typeface="Calibri"/>
                <a:cs typeface="Calibri"/>
              </a:rPr>
              <a:t>de </a:t>
            </a:r>
            <a:r>
              <a:rPr sz="1000" spc="-20" dirty="0">
                <a:latin typeface="Calibri"/>
                <a:cs typeface="Calibri"/>
              </a:rPr>
              <a:t>mayo, </a:t>
            </a:r>
            <a:r>
              <a:rPr sz="1000" spc="-15" dirty="0">
                <a:latin typeface="Calibri"/>
                <a:cs typeface="Calibri"/>
              </a:rPr>
              <a:t>tiene  </a:t>
            </a:r>
            <a:r>
              <a:rPr sz="1000" spc="-50" dirty="0">
                <a:latin typeface="Arial"/>
                <a:cs typeface="Arial"/>
              </a:rPr>
              <a:t>como </a:t>
            </a:r>
            <a:r>
              <a:rPr sz="1000" spc="-30" dirty="0">
                <a:latin typeface="Arial"/>
                <a:cs typeface="Arial"/>
              </a:rPr>
              <a:t>objetivo </a:t>
            </a:r>
            <a:r>
              <a:rPr sz="1000" spc="-35" dirty="0">
                <a:latin typeface="Arial"/>
                <a:cs typeface="Arial"/>
              </a:rPr>
              <a:t>eliminar </a:t>
            </a:r>
            <a:r>
              <a:rPr sz="1000" spc="-40" dirty="0">
                <a:latin typeface="Arial"/>
                <a:cs typeface="Arial"/>
              </a:rPr>
              <a:t>los </a:t>
            </a:r>
            <a:r>
              <a:rPr sz="1000" spc="-45" dirty="0">
                <a:latin typeface="Arial"/>
                <a:cs typeface="Arial"/>
              </a:rPr>
              <a:t>brotes </a:t>
            </a:r>
            <a:r>
              <a:rPr sz="1000" spc="-50" dirty="0">
                <a:latin typeface="Arial"/>
                <a:cs typeface="Arial"/>
              </a:rPr>
              <a:t>superfluos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15" dirty="0">
                <a:latin typeface="Arial"/>
                <a:cs typeface="Arial"/>
              </a:rPr>
              <a:t>fin </a:t>
            </a:r>
            <a:r>
              <a:rPr sz="1000" spc="-60" dirty="0">
                <a:latin typeface="Arial"/>
                <a:cs typeface="Arial"/>
              </a:rPr>
              <a:t>de favorecer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50" dirty="0">
                <a:latin typeface="Arial"/>
                <a:cs typeface="Arial"/>
              </a:rPr>
              <a:t>aquellos </a:t>
            </a:r>
            <a:r>
              <a:rPr sz="1000" spc="-55" dirty="0">
                <a:latin typeface="Arial"/>
                <a:cs typeface="Arial"/>
              </a:rPr>
              <a:t>que  </a:t>
            </a:r>
            <a:r>
              <a:rPr sz="1000" spc="-60" dirty="0">
                <a:latin typeface="Arial"/>
                <a:cs typeface="Arial"/>
              </a:rPr>
              <a:t>son</a:t>
            </a:r>
            <a:r>
              <a:rPr sz="1000" spc="-105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fructíferos.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5" dirty="0">
                <a:latin typeface="Calibri"/>
                <a:cs typeface="Calibri"/>
              </a:rPr>
              <a:t>Cuando </a:t>
            </a:r>
            <a:r>
              <a:rPr sz="1000" spc="10" dirty="0">
                <a:latin typeface="Calibri"/>
                <a:cs typeface="Calibri"/>
              </a:rPr>
              <a:t>los </a:t>
            </a:r>
            <a:r>
              <a:rPr sz="1000" spc="-10" dirty="0">
                <a:latin typeface="Calibri"/>
                <a:cs typeface="Calibri"/>
              </a:rPr>
              <a:t>ramos </a:t>
            </a:r>
            <a:r>
              <a:rPr sz="1000" dirty="0">
                <a:latin typeface="Calibri"/>
                <a:cs typeface="Calibri"/>
              </a:rPr>
              <a:t>alcanzan </a:t>
            </a:r>
            <a:r>
              <a:rPr sz="1000" spc="10" dirty="0">
                <a:latin typeface="Calibri"/>
                <a:cs typeface="Calibri"/>
              </a:rPr>
              <a:t>los </a:t>
            </a:r>
            <a:r>
              <a:rPr sz="1000" spc="-10" dirty="0">
                <a:latin typeface="Calibri"/>
                <a:cs typeface="Calibri"/>
              </a:rPr>
              <a:t>50 </a:t>
            </a:r>
            <a:r>
              <a:rPr sz="1000" spc="10" dirty="0">
                <a:latin typeface="Calibri"/>
                <a:cs typeface="Calibri"/>
              </a:rPr>
              <a:t>cm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5" dirty="0">
                <a:latin typeface="Calibri"/>
                <a:cs typeface="Calibri"/>
              </a:rPr>
              <a:t>antes del </a:t>
            </a:r>
            <a:r>
              <a:rPr sz="1000" spc="-15" dirty="0">
                <a:latin typeface="Calibri"/>
                <a:cs typeface="Calibri"/>
              </a:rPr>
              <a:t>cierre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racimo, </a:t>
            </a:r>
            <a:r>
              <a:rPr sz="1000" spc="10" dirty="0">
                <a:latin typeface="Calibri"/>
                <a:cs typeface="Calibri"/>
              </a:rPr>
              <a:t>es </a:t>
            </a:r>
            <a:r>
              <a:rPr sz="1000" spc="15" dirty="0">
                <a:latin typeface="Calibri"/>
                <a:cs typeface="Calibri"/>
              </a:rPr>
              <a:t>obli-  </a:t>
            </a:r>
            <a:r>
              <a:rPr sz="1000" spc="-15" dirty="0">
                <a:latin typeface="Calibri"/>
                <a:cs typeface="Calibri"/>
              </a:rPr>
              <a:t>gatorio proceder </a:t>
            </a:r>
            <a:r>
              <a:rPr sz="1000" spc="-5" dirty="0">
                <a:latin typeface="Calibri"/>
                <a:cs typeface="Calibri"/>
              </a:rPr>
              <a:t>al </a:t>
            </a:r>
            <a:r>
              <a:rPr sz="1000" b="1" spc="-5" dirty="0">
                <a:latin typeface="Calibri"/>
                <a:cs typeface="Calibri"/>
              </a:rPr>
              <a:t>levantamiento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10" dirty="0">
                <a:latin typeface="Calibri"/>
                <a:cs typeface="Calibri"/>
              </a:rPr>
              <a:t>los </a:t>
            </a:r>
            <a:r>
              <a:rPr sz="1000" spc="-10" dirty="0">
                <a:latin typeface="Calibri"/>
                <a:cs typeface="Calibri"/>
              </a:rPr>
              <a:t>alambres </a:t>
            </a:r>
            <a:r>
              <a:rPr sz="1000" dirty="0">
                <a:latin typeface="Calibri"/>
                <a:cs typeface="Calibri"/>
              </a:rPr>
              <a:t>llamados </a:t>
            </a:r>
            <a:r>
              <a:rPr sz="1000" spc="-95" dirty="0">
                <a:latin typeface="Calibri"/>
                <a:cs typeface="Calibri"/>
              </a:rPr>
              <a:t>« </a:t>
            </a:r>
            <a:r>
              <a:rPr sz="1000" spc="-10" dirty="0">
                <a:latin typeface="Calibri"/>
                <a:cs typeface="Calibri"/>
              </a:rPr>
              <a:t>elevadores </a:t>
            </a:r>
            <a:r>
              <a:rPr sz="1000" spc="-95" dirty="0">
                <a:latin typeface="Calibri"/>
                <a:cs typeface="Calibri"/>
              </a:rPr>
              <a:t>»  </a:t>
            </a:r>
            <a:r>
              <a:rPr sz="1000" spc="-40" dirty="0">
                <a:latin typeface="Arial"/>
                <a:cs typeface="Arial"/>
              </a:rPr>
              <a:t>situados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50" dirty="0">
                <a:latin typeface="Arial"/>
                <a:cs typeface="Arial"/>
              </a:rPr>
              <a:t>unos </a:t>
            </a:r>
            <a:r>
              <a:rPr sz="1000" spc="-60" dirty="0">
                <a:latin typeface="Arial"/>
                <a:cs typeface="Arial"/>
              </a:rPr>
              <a:t>30 </a:t>
            </a:r>
            <a:r>
              <a:rPr sz="1000" spc="-40" dirty="0">
                <a:latin typeface="Arial"/>
                <a:cs typeface="Arial"/>
              </a:rPr>
              <a:t>cm. por </a:t>
            </a:r>
            <a:r>
              <a:rPr sz="1000" spc="-45" dirty="0">
                <a:latin typeface="Arial"/>
                <a:cs typeface="Arial"/>
              </a:rPr>
              <a:t>encima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35" dirty="0">
                <a:latin typeface="Arial"/>
                <a:cs typeface="Arial"/>
              </a:rPr>
              <a:t>los </a:t>
            </a:r>
            <a:r>
              <a:rPr sz="1000" spc="-55" dirty="0">
                <a:latin typeface="Arial"/>
                <a:cs typeface="Arial"/>
              </a:rPr>
              <a:t>alambres de </a:t>
            </a:r>
            <a:r>
              <a:rPr sz="1000" spc="-35" dirty="0">
                <a:latin typeface="Arial"/>
                <a:cs typeface="Arial"/>
              </a:rPr>
              <a:t>soporte. </a:t>
            </a:r>
            <a:r>
              <a:rPr sz="1000" spc="-100" dirty="0">
                <a:latin typeface="Arial"/>
                <a:cs typeface="Arial"/>
              </a:rPr>
              <a:t>La </a:t>
            </a:r>
            <a:r>
              <a:rPr sz="1000" spc="-45" dirty="0">
                <a:latin typeface="Arial"/>
                <a:cs typeface="Arial"/>
              </a:rPr>
              <a:t>operación  </a:t>
            </a:r>
            <a:r>
              <a:rPr sz="1000" dirty="0">
                <a:latin typeface="Calibri"/>
                <a:cs typeface="Calibri"/>
              </a:rPr>
              <a:t>sigue siendo </a:t>
            </a:r>
            <a:r>
              <a:rPr sz="1000" spc="-5" dirty="0">
                <a:latin typeface="Calibri"/>
                <a:cs typeface="Calibri"/>
              </a:rPr>
              <a:t>manual, </a:t>
            </a:r>
            <a:r>
              <a:rPr sz="1000" spc="-20" dirty="0">
                <a:latin typeface="Calibri"/>
                <a:cs typeface="Calibri"/>
              </a:rPr>
              <a:t>pero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spc="5" dirty="0">
                <a:latin typeface="Calibri"/>
                <a:cs typeface="Calibri"/>
              </a:rPr>
              <a:t>colocación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10" dirty="0">
                <a:latin typeface="Calibri"/>
                <a:cs typeface="Calibri"/>
              </a:rPr>
              <a:t>los </a:t>
            </a:r>
            <a:r>
              <a:rPr sz="1000" dirty="0">
                <a:latin typeface="Calibri"/>
                <a:cs typeface="Calibri"/>
              </a:rPr>
              <a:t>distanciadores </a:t>
            </a:r>
            <a:r>
              <a:rPr sz="1000" spc="-15" dirty="0">
                <a:latin typeface="Calibri"/>
                <a:cs typeface="Calibri"/>
              </a:rPr>
              <a:t>podría </a:t>
            </a:r>
            <a:r>
              <a:rPr sz="1000" spc="-10" dirty="0">
                <a:latin typeface="Calibri"/>
                <a:cs typeface="Calibri"/>
              </a:rPr>
              <a:t>genera-  </a:t>
            </a:r>
            <a:r>
              <a:rPr sz="1000" spc="-25" dirty="0">
                <a:latin typeface="Arial"/>
                <a:cs typeface="Arial"/>
              </a:rPr>
              <a:t>lizar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45" dirty="0">
                <a:latin typeface="Arial"/>
                <a:cs typeface="Arial"/>
              </a:rPr>
              <a:t>mecanización </a:t>
            </a:r>
            <a:r>
              <a:rPr sz="1000" spc="-30" dirty="0">
                <a:latin typeface="Arial"/>
                <a:cs typeface="Arial"/>
              </a:rPr>
              <a:t>del</a:t>
            </a:r>
            <a:r>
              <a:rPr sz="1000" spc="50" dirty="0">
                <a:latin typeface="Arial"/>
                <a:cs typeface="Arial"/>
              </a:rPr>
              <a:t> </a:t>
            </a:r>
            <a:r>
              <a:rPr sz="1000" spc="-35" dirty="0">
                <a:latin typeface="Arial"/>
                <a:cs typeface="Arial"/>
              </a:rPr>
              <a:t>levamiento.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5" dirty="0">
                <a:latin typeface="Calibri"/>
                <a:cs typeface="Calibri"/>
              </a:rPr>
              <a:t>Una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10" dirty="0">
                <a:latin typeface="Calibri"/>
                <a:cs typeface="Calibri"/>
              </a:rPr>
              <a:t>vez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elevados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10" dirty="0">
                <a:latin typeface="Calibri"/>
                <a:cs typeface="Calibri"/>
              </a:rPr>
              <a:t>los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alambres,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puede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comenzar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el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empalizamiento</a:t>
            </a:r>
            <a:r>
              <a:rPr sz="1000" dirty="0">
                <a:latin typeface="Arial"/>
                <a:cs typeface="Arial"/>
              </a:rPr>
              <a:t>.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Consiste  </a:t>
            </a:r>
            <a:r>
              <a:rPr sz="1000" spc="-10" dirty="0">
                <a:latin typeface="Calibri"/>
                <a:cs typeface="Calibri"/>
              </a:rPr>
              <a:t>en  </a:t>
            </a:r>
            <a:r>
              <a:rPr sz="1000" spc="-15" dirty="0">
                <a:latin typeface="Calibri"/>
                <a:cs typeface="Calibri"/>
              </a:rPr>
              <a:t>separar  </a:t>
            </a:r>
            <a:r>
              <a:rPr sz="1000" spc="10" dirty="0">
                <a:latin typeface="Calibri"/>
                <a:cs typeface="Calibri"/>
              </a:rPr>
              <a:t>los  </a:t>
            </a:r>
            <a:r>
              <a:rPr sz="1000" spc="-10" dirty="0">
                <a:latin typeface="Calibri"/>
                <a:cs typeface="Calibri"/>
              </a:rPr>
              <a:t>ramos  </a:t>
            </a:r>
            <a:r>
              <a:rPr sz="1000" spc="-20" dirty="0">
                <a:latin typeface="Calibri"/>
                <a:cs typeface="Calibri"/>
              </a:rPr>
              <a:t>entre  </a:t>
            </a:r>
            <a:r>
              <a:rPr sz="1000" spc="5" dirty="0">
                <a:latin typeface="Calibri"/>
                <a:cs typeface="Calibri"/>
              </a:rPr>
              <a:t>ellos,  </a:t>
            </a:r>
            <a:r>
              <a:rPr sz="1000" spc="-15" dirty="0">
                <a:latin typeface="Calibri"/>
                <a:cs typeface="Calibri"/>
              </a:rPr>
              <a:t>ordenarlos  </a:t>
            </a:r>
            <a:r>
              <a:rPr sz="1000" spc="-20" dirty="0">
                <a:latin typeface="Calibri"/>
                <a:cs typeface="Calibri"/>
              </a:rPr>
              <a:t>y  </a:t>
            </a:r>
            <a:r>
              <a:rPr sz="1000" spc="-5" dirty="0">
                <a:latin typeface="Calibri"/>
                <a:cs typeface="Calibri"/>
              </a:rPr>
              <a:t>contenerlos  </a:t>
            </a:r>
            <a:r>
              <a:rPr sz="1000" spc="-20" dirty="0">
                <a:latin typeface="Calibri"/>
                <a:cs typeface="Calibri"/>
              </a:rPr>
              <a:t>entre  </a:t>
            </a:r>
            <a:r>
              <a:rPr sz="1000" spc="10" dirty="0">
                <a:latin typeface="Calibri"/>
                <a:cs typeface="Calibri"/>
              </a:rPr>
              <a:t>los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5" dirty="0">
                <a:latin typeface="Calibri"/>
                <a:cs typeface="Calibri"/>
              </a:rPr>
              <a:t>hilos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6061" y="563304"/>
            <a:ext cx="248920" cy="5803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indent="8255">
              <a:lnSpc>
                <a:spcPts val="885"/>
              </a:lnSpc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Trabajos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verde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1265" y="10105785"/>
            <a:ext cx="675767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97930">
              <a:lnSpc>
                <a:spcPct val="100000"/>
              </a:lnSpc>
            </a:pPr>
            <a:r>
              <a:rPr sz="700" spc="-10" dirty="0">
                <a:latin typeface="Calibri"/>
                <a:cs typeface="Calibri"/>
              </a:rPr>
              <a:t>Espergurado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Levantamiento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700" spc="15" dirty="0">
                <a:solidFill>
                  <a:srgbClr val="FFFFFF"/>
                </a:solidFill>
                <a:latin typeface="Calibri"/>
                <a:cs typeface="Calibri"/>
              </a:rPr>
              <a:t>los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10" dirty="0">
                <a:solidFill>
                  <a:srgbClr val="FFFFFF"/>
                </a:solidFill>
                <a:latin typeface="Calibri"/>
                <a:cs typeface="Calibri"/>
              </a:rPr>
              <a:t>hilos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0707" y="579609"/>
            <a:ext cx="0" cy="2077720"/>
          </a:xfrm>
          <a:custGeom>
            <a:avLst/>
            <a:gdLst/>
            <a:ahLst/>
            <a:cxnLst/>
            <a:rect l="l" t="t" r="r" b="b"/>
            <a:pathLst>
              <a:path h="2077720">
                <a:moveTo>
                  <a:pt x="0" y="0"/>
                </a:moveTo>
                <a:lnTo>
                  <a:pt x="0" y="2077199"/>
                </a:lnTo>
              </a:path>
            </a:pathLst>
          </a:custGeom>
          <a:ln w="6350">
            <a:solidFill>
              <a:srgbClr val="9C9D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995" y="1840513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8021" y="1863390"/>
            <a:ext cx="18796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18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7559992" cy="10691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551993" cy="3560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560309" cy="10548620"/>
          </a:xfrm>
          <a:custGeom>
            <a:avLst/>
            <a:gdLst/>
            <a:ahLst/>
            <a:cxnLst/>
            <a:rect l="l" t="t" r="r" b="b"/>
            <a:pathLst>
              <a:path w="7560309" h="10548620">
                <a:moveTo>
                  <a:pt x="0" y="3672009"/>
                </a:moveTo>
                <a:lnTo>
                  <a:pt x="0" y="10548005"/>
                </a:lnTo>
                <a:lnTo>
                  <a:pt x="7560005" y="10547883"/>
                </a:lnTo>
                <a:lnTo>
                  <a:pt x="0" y="3672009"/>
                </a:lnTo>
                <a:close/>
              </a:path>
              <a:path w="7560309" h="10548620">
                <a:moveTo>
                  <a:pt x="7560005" y="0"/>
                </a:moveTo>
                <a:lnTo>
                  <a:pt x="0" y="0"/>
                </a:lnTo>
                <a:lnTo>
                  <a:pt x="0" y="3672009"/>
                </a:lnTo>
                <a:lnTo>
                  <a:pt x="7560005" y="3672132"/>
                </a:lnTo>
                <a:lnTo>
                  <a:pt x="7560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3999" y="4320019"/>
            <a:ext cx="3959999" cy="1153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134640" y="566904"/>
            <a:ext cx="248920" cy="5803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indent="8255">
              <a:lnSpc>
                <a:spcPts val="885"/>
              </a:lnSpc>
            </a:pP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Trabajos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en </a:t>
            </a:r>
            <a:r>
              <a:rPr sz="800" spc="-6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verde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48008" y="4332008"/>
            <a:ext cx="2411996" cy="5712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91299" y="5520697"/>
            <a:ext cx="3986529" cy="2199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700" spc="-10" dirty="0">
                <a:latin typeface="Calibri"/>
                <a:cs typeface="Calibri"/>
              </a:rPr>
              <a:t>Viña </a:t>
            </a:r>
            <a:r>
              <a:rPr sz="700" spc="-5" dirty="0">
                <a:latin typeface="Calibri"/>
                <a:cs typeface="Calibri"/>
              </a:rPr>
              <a:t>antes del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recorte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40" dirty="0">
                <a:latin typeface="Arial"/>
                <a:cs typeface="Arial"/>
              </a:rPr>
              <a:t>mantenidos por </a:t>
            </a:r>
            <a:r>
              <a:rPr sz="1000" spc="-70" dirty="0">
                <a:latin typeface="Arial"/>
                <a:cs typeface="Arial"/>
              </a:rPr>
              <a:t>grapas. Esta </a:t>
            </a:r>
            <a:r>
              <a:rPr sz="1000" spc="-35" dirty="0">
                <a:latin typeface="Arial"/>
                <a:cs typeface="Arial"/>
              </a:rPr>
              <a:t>mejor </a:t>
            </a:r>
            <a:r>
              <a:rPr sz="1000" spc="-30" dirty="0">
                <a:latin typeface="Arial"/>
                <a:cs typeface="Arial"/>
              </a:rPr>
              <a:t>repartición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las hojas </a:t>
            </a:r>
            <a:r>
              <a:rPr sz="1000" spc="-25" dirty="0">
                <a:latin typeface="Arial"/>
                <a:cs typeface="Arial"/>
              </a:rPr>
              <a:t>permite </a:t>
            </a:r>
            <a:r>
              <a:rPr sz="1000" spc="-50" dirty="0">
                <a:latin typeface="Arial"/>
                <a:cs typeface="Arial"/>
              </a:rPr>
              <a:t>que </a:t>
            </a:r>
            <a:r>
              <a:rPr sz="1000" spc="-45" dirty="0">
                <a:latin typeface="Arial"/>
                <a:cs typeface="Arial"/>
              </a:rPr>
              <a:t>les  </a:t>
            </a:r>
            <a:r>
              <a:rPr sz="1000" spc="-5" dirty="0">
                <a:latin typeface="Calibri"/>
                <a:cs typeface="Calibri"/>
              </a:rPr>
              <a:t>llegue </a:t>
            </a:r>
            <a:r>
              <a:rPr sz="1000" dirty="0">
                <a:latin typeface="Calibri"/>
                <a:cs typeface="Calibri"/>
              </a:rPr>
              <a:t>el </a:t>
            </a:r>
            <a:r>
              <a:rPr sz="1000" spc="10" dirty="0">
                <a:latin typeface="Calibri"/>
                <a:cs typeface="Calibri"/>
              </a:rPr>
              <a:t>sol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20" dirty="0">
                <a:latin typeface="Calibri"/>
                <a:cs typeface="Calibri"/>
              </a:rPr>
              <a:t>manera </a:t>
            </a:r>
            <a:r>
              <a:rPr sz="1000" spc="-10" dirty="0">
                <a:latin typeface="Calibri"/>
                <a:cs typeface="Calibri"/>
              </a:rPr>
              <a:t>óptima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5" dirty="0">
                <a:latin typeface="Calibri"/>
                <a:cs typeface="Calibri"/>
              </a:rPr>
              <a:t>plena, </a:t>
            </a:r>
            <a:r>
              <a:rPr sz="1000" spc="-10" dirty="0">
                <a:latin typeface="Calibri"/>
                <a:cs typeface="Calibri"/>
              </a:rPr>
              <a:t>permitiendo también una buena  </a:t>
            </a:r>
            <a:r>
              <a:rPr sz="1000" spc="-45" dirty="0">
                <a:latin typeface="Arial"/>
                <a:cs typeface="Arial"/>
              </a:rPr>
              <a:t>aireación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10" dirty="0">
                <a:latin typeface="Arial"/>
                <a:cs typeface="Arial"/>
              </a:rPr>
              <a:t>fin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30" dirty="0">
                <a:latin typeface="Arial"/>
                <a:cs typeface="Arial"/>
              </a:rPr>
              <a:t>evitar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45" dirty="0">
                <a:latin typeface="Arial"/>
                <a:cs typeface="Arial"/>
              </a:rPr>
              <a:t>podredumbre. </a:t>
            </a:r>
            <a:r>
              <a:rPr sz="1000" spc="-114" dirty="0">
                <a:latin typeface="Arial"/>
                <a:cs typeface="Arial"/>
              </a:rPr>
              <a:t>Es </a:t>
            </a:r>
            <a:r>
              <a:rPr sz="1000" spc="-60" dirty="0">
                <a:latin typeface="Arial"/>
                <a:cs typeface="Arial"/>
              </a:rPr>
              <a:t>una </a:t>
            </a:r>
            <a:r>
              <a:rPr sz="1000" spc="-45" dirty="0">
                <a:latin typeface="Arial"/>
                <a:cs typeface="Arial"/>
              </a:rPr>
              <a:t>operación </a:t>
            </a:r>
            <a:r>
              <a:rPr sz="1000" spc="-50" dirty="0">
                <a:latin typeface="Arial"/>
                <a:cs typeface="Arial"/>
              </a:rPr>
              <a:t>generalmente  </a:t>
            </a:r>
            <a:r>
              <a:rPr sz="1000" spc="-10" dirty="0">
                <a:latin typeface="Calibri"/>
                <a:cs typeface="Calibri"/>
              </a:rPr>
              <a:t>manual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10" dirty="0">
                <a:latin typeface="Calibri"/>
                <a:cs typeface="Calibri"/>
              </a:rPr>
              <a:t>fundamental </a:t>
            </a:r>
            <a:r>
              <a:rPr sz="1000" spc="-25" dirty="0">
                <a:latin typeface="Calibri"/>
                <a:cs typeface="Calibri"/>
              </a:rPr>
              <a:t>para </a:t>
            </a:r>
            <a:r>
              <a:rPr sz="1000" spc="-5" dirty="0">
                <a:latin typeface="Calibri"/>
                <a:cs typeface="Calibri"/>
              </a:rPr>
              <a:t>la viña </a:t>
            </a:r>
            <a:r>
              <a:rPr sz="1000" dirty="0">
                <a:latin typeface="Calibri"/>
                <a:cs typeface="Calibri"/>
              </a:rPr>
              <a:t>champenoise, </a:t>
            </a:r>
            <a:r>
              <a:rPr sz="1000" spc="-20" dirty="0">
                <a:latin typeface="Calibri"/>
                <a:cs typeface="Calibri"/>
              </a:rPr>
              <a:t>ya </a:t>
            </a:r>
            <a:r>
              <a:rPr sz="1000" spc="-10" dirty="0">
                <a:latin typeface="Calibri"/>
                <a:cs typeface="Calibri"/>
              </a:rPr>
              <a:t>que </a:t>
            </a:r>
            <a:r>
              <a:rPr sz="1000" spc="15" dirty="0">
                <a:latin typeface="Calibri"/>
                <a:cs typeface="Calibri"/>
              </a:rPr>
              <a:t>su </a:t>
            </a:r>
            <a:r>
              <a:rPr sz="1000" spc="-10" dirty="0">
                <a:latin typeface="Calibri"/>
                <a:cs typeface="Calibri"/>
              </a:rPr>
              <a:t>elevada </a:t>
            </a:r>
            <a:r>
              <a:rPr sz="1000" spc="-5" dirty="0">
                <a:latin typeface="Calibri"/>
                <a:cs typeface="Calibri"/>
              </a:rPr>
              <a:t>densidad 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30" dirty="0">
                <a:latin typeface="Arial"/>
                <a:cs typeface="Arial"/>
              </a:rPr>
              <a:t>plantación </a:t>
            </a:r>
            <a:r>
              <a:rPr sz="1000" spc="-70" dirty="0">
                <a:latin typeface="Arial"/>
                <a:cs typeface="Arial"/>
              </a:rPr>
              <a:t>genera </a:t>
            </a:r>
            <a:r>
              <a:rPr sz="1000" spc="-60" dirty="0">
                <a:latin typeface="Arial"/>
                <a:cs typeface="Arial"/>
              </a:rPr>
              <a:t>una </a:t>
            </a:r>
            <a:r>
              <a:rPr sz="1000" spc="-25" dirty="0">
                <a:latin typeface="Arial"/>
                <a:cs typeface="Arial"/>
              </a:rPr>
              <a:t>importante </a:t>
            </a:r>
            <a:r>
              <a:rPr sz="1000" spc="-35" dirty="0">
                <a:latin typeface="Arial"/>
                <a:cs typeface="Arial"/>
              </a:rPr>
              <a:t>superficie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hojas que precisa </a:t>
            </a:r>
            <a:r>
              <a:rPr sz="1000" spc="-45" dirty="0">
                <a:latin typeface="Arial"/>
                <a:cs typeface="Arial"/>
              </a:rPr>
              <a:t>estar  </a:t>
            </a:r>
            <a:r>
              <a:rPr sz="1000" spc="-40" dirty="0">
                <a:latin typeface="Arial"/>
                <a:cs typeface="Arial"/>
              </a:rPr>
              <a:t>instalada </a:t>
            </a:r>
            <a:r>
              <a:rPr sz="1000" spc="-55" dirty="0">
                <a:latin typeface="Arial"/>
                <a:cs typeface="Arial"/>
              </a:rPr>
              <a:t>en su </a:t>
            </a:r>
            <a:r>
              <a:rPr sz="1000" spc="-25" dirty="0">
                <a:latin typeface="Arial"/>
                <a:cs typeface="Arial"/>
              </a:rPr>
              <a:t>longitud </a:t>
            </a:r>
            <a:r>
              <a:rPr sz="1000" spc="-35" dirty="0">
                <a:latin typeface="Arial"/>
                <a:cs typeface="Arial"/>
              </a:rPr>
              <a:t>entre </a:t>
            </a:r>
            <a:r>
              <a:rPr sz="1000" spc="-55" dirty="0">
                <a:latin typeface="Arial"/>
                <a:cs typeface="Arial"/>
              </a:rPr>
              <a:t>dos </a:t>
            </a:r>
            <a:r>
              <a:rPr sz="1000" spc="-45" dirty="0">
                <a:latin typeface="Arial"/>
                <a:cs typeface="Arial"/>
              </a:rPr>
              <a:t>pies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55" dirty="0">
                <a:latin typeface="Arial"/>
                <a:cs typeface="Arial"/>
              </a:rPr>
              <a:t>en </a:t>
            </a:r>
            <a:r>
              <a:rPr sz="1000" spc="-35" dirty="0">
                <a:latin typeface="Arial"/>
                <a:cs typeface="Arial"/>
              </a:rPr>
              <a:t>toda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30" dirty="0">
                <a:latin typeface="Arial"/>
                <a:cs typeface="Arial"/>
              </a:rPr>
              <a:t>altura </a:t>
            </a:r>
            <a:r>
              <a:rPr sz="1000" spc="-55" dirty="0">
                <a:latin typeface="Arial"/>
                <a:cs typeface="Arial"/>
              </a:rPr>
              <a:t>(hasta </a:t>
            </a:r>
            <a:r>
              <a:rPr sz="1000" spc="-50" dirty="0">
                <a:latin typeface="Arial"/>
                <a:cs typeface="Arial"/>
              </a:rPr>
              <a:t>1,30  </a:t>
            </a:r>
            <a:r>
              <a:rPr sz="1000" spc="50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m).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45" dirty="0">
                <a:latin typeface="Calibri"/>
                <a:cs typeface="Calibri"/>
              </a:rPr>
              <a:t>A </a:t>
            </a:r>
            <a:r>
              <a:rPr sz="1000" spc="-15" dirty="0">
                <a:latin typeface="Calibri"/>
                <a:cs typeface="Calibri"/>
              </a:rPr>
              <a:t>medida de </a:t>
            </a:r>
            <a:r>
              <a:rPr sz="1000" spc="-10" dirty="0">
                <a:latin typeface="Calibri"/>
                <a:cs typeface="Calibri"/>
              </a:rPr>
              <a:t>la evolución </a:t>
            </a:r>
            <a:r>
              <a:rPr sz="1000" spc="-15" dirty="0">
                <a:latin typeface="Calibri"/>
                <a:cs typeface="Calibri"/>
              </a:rPr>
              <a:t>de </a:t>
            </a:r>
            <a:r>
              <a:rPr sz="1000" spc="5" dirty="0">
                <a:latin typeface="Calibri"/>
                <a:cs typeface="Calibri"/>
              </a:rPr>
              <a:t>los </a:t>
            </a:r>
            <a:r>
              <a:rPr sz="1000" spc="-20" dirty="0">
                <a:latin typeface="Calibri"/>
                <a:cs typeface="Calibri"/>
              </a:rPr>
              <a:t>brotes, </a:t>
            </a:r>
            <a:r>
              <a:rPr sz="1000" spc="-10" dirty="0">
                <a:latin typeface="Calibri"/>
                <a:cs typeface="Calibri"/>
              </a:rPr>
              <a:t>desde </a:t>
            </a:r>
            <a:r>
              <a:rPr sz="1000" spc="-5" dirty="0">
                <a:latin typeface="Calibri"/>
                <a:cs typeface="Calibri"/>
              </a:rPr>
              <a:t>el </a:t>
            </a:r>
            <a:r>
              <a:rPr sz="1000" dirty="0">
                <a:latin typeface="Calibri"/>
                <a:cs typeface="Calibri"/>
              </a:rPr>
              <a:t>inicio </a:t>
            </a:r>
            <a:r>
              <a:rPr sz="1000" spc="-10" dirty="0">
                <a:latin typeface="Calibri"/>
                <a:cs typeface="Calibri"/>
              </a:rPr>
              <a:t>del </a:t>
            </a:r>
            <a:r>
              <a:rPr sz="1000" spc="-25" dirty="0">
                <a:latin typeface="Calibri"/>
                <a:cs typeface="Calibri"/>
              </a:rPr>
              <a:t>verano </a:t>
            </a:r>
            <a:r>
              <a:rPr sz="1000" spc="-15" dirty="0">
                <a:latin typeface="Calibri"/>
                <a:cs typeface="Calibri"/>
              </a:rPr>
              <a:t>hasta </a:t>
            </a:r>
            <a:r>
              <a:rPr sz="1000" spc="-10" dirty="0">
                <a:latin typeface="Calibri"/>
                <a:cs typeface="Calibri"/>
              </a:rPr>
              <a:t>la  </a:t>
            </a:r>
            <a:r>
              <a:rPr sz="1000" spc="-15" dirty="0">
                <a:latin typeface="Calibri"/>
                <a:cs typeface="Calibri"/>
              </a:rPr>
              <a:t>vendimia, </a:t>
            </a:r>
            <a:r>
              <a:rPr sz="1000" spc="5" dirty="0">
                <a:latin typeface="Calibri"/>
                <a:cs typeface="Calibri"/>
              </a:rPr>
              <a:t>es </a:t>
            </a:r>
            <a:r>
              <a:rPr sz="1000" spc="-10" dirty="0">
                <a:latin typeface="Calibri"/>
                <a:cs typeface="Calibri"/>
              </a:rPr>
              <a:t>preciso </a:t>
            </a:r>
            <a:r>
              <a:rPr sz="1000" spc="-15" dirty="0">
                <a:latin typeface="Calibri"/>
                <a:cs typeface="Calibri"/>
              </a:rPr>
              <a:t>realizar </a:t>
            </a:r>
            <a:r>
              <a:rPr sz="1000" b="1" dirty="0">
                <a:latin typeface="Calibri"/>
                <a:cs typeface="Calibri"/>
              </a:rPr>
              <a:t>recortes</a:t>
            </a:r>
            <a:r>
              <a:rPr sz="1000" dirty="0">
                <a:latin typeface="Calibri"/>
                <a:cs typeface="Calibri"/>
              </a:rPr>
              <a:t>, </a:t>
            </a:r>
            <a:r>
              <a:rPr sz="1000" spc="-15" dirty="0">
                <a:latin typeface="Calibri"/>
                <a:cs typeface="Calibri"/>
              </a:rPr>
              <a:t>manuales o </a:t>
            </a:r>
            <a:r>
              <a:rPr sz="1000" spc="-5" dirty="0">
                <a:latin typeface="Calibri"/>
                <a:cs typeface="Calibri"/>
              </a:rPr>
              <a:t>mecánicos, </a:t>
            </a:r>
            <a:r>
              <a:rPr sz="1000" spc="-30" dirty="0">
                <a:latin typeface="Calibri"/>
                <a:cs typeface="Calibri"/>
              </a:rPr>
              <a:t>para </a:t>
            </a:r>
            <a:r>
              <a:rPr sz="1000" spc="-25" dirty="0">
                <a:latin typeface="Calibri"/>
                <a:cs typeface="Calibri"/>
              </a:rPr>
              <a:t>evitar </a:t>
            </a:r>
            <a:r>
              <a:rPr sz="1000" spc="-15" dirty="0">
                <a:latin typeface="Calibri"/>
                <a:cs typeface="Calibri"/>
              </a:rPr>
              <a:t>la  </a:t>
            </a:r>
            <a:r>
              <a:rPr sz="1000" spc="-60" dirty="0">
                <a:latin typeface="Arial"/>
                <a:cs typeface="Arial"/>
              </a:rPr>
              <a:t>exhuberación </a:t>
            </a:r>
            <a:r>
              <a:rPr sz="1000" spc="-30" dirty="0">
                <a:latin typeface="Arial"/>
                <a:cs typeface="Arial"/>
              </a:rPr>
              <a:t>foliar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45" dirty="0">
                <a:latin typeface="Arial"/>
                <a:cs typeface="Arial"/>
              </a:rPr>
              <a:t>la </a:t>
            </a:r>
            <a:r>
              <a:rPr sz="1000" spc="-50" dirty="0">
                <a:latin typeface="Arial"/>
                <a:cs typeface="Arial"/>
              </a:rPr>
              <a:t>predominancia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la </a:t>
            </a:r>
            <a:r>
              <a:rPr sz="1000" spc="-55" dirty="0">
                <a:latin typeface="Arial"/>
                <a:cs typeface="Arial"/>
              </a:rPr>
              <a:t>vegetación </a:t>
            </a:r>
            <a:r>
              <a:rPr sz="1000" spc="-60" dirty="0">
                <a:latin typeface="Arial"/>
                <a:cs typeface="Arial"/>
              </a:rPr>
              <a:t>sobre </a:t>
            </a:r>
            <a:r>
              <a:rPr sz="1000" spc="-45" dirty="0">
                <a:latin typeface="Arial"/>
                <a:cs typeface="Arial"/>
              </a:rPr>
              <a:t>la 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fructificación.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35312" y="10093802"/>
            <a:ext cx="30353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Calibri"/>
                <a:cs typeface="Calibri"/>
              </a:rPr>
              <a:t>Recorte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1804" y="8556688"/>
            <a:ext cx="3564890" cy="258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4984" marR="5080" indent="-502920">
              <a:lnSpc>
                <a:spcPct val="100000"/>
              </a:lnSpc>
            </a:pPr>
            <a:r>
              <a:rPr sz="800" spc="200" dirty="0">
                <a:latin typeface="Calibri"/>
                <a:cs typeface="Calibri"/>
              </a:rPr>
              <a:t>Cuadro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spc="170" dirty="0">
                <a:latin typeface="Calibri"/>
                <a:cs typeface="Calibri"/>
              </a:rPr>
              <a:t>de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spc="220" dirty="0">
                <a:latin typeface="Calibri"/>
                <a:cs typeface="Calibri"/>
              </a:rPr>
              <a:t>los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spc="175" dirty="0">
                <a:latin typeface="Calibri"/>
                <a:cs typeface="Calibri"/>
              </a:rPr>
              <a:t>principales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spc="185" dirty="0">
                <a:latin typeface="Calibri"/>
                <a:cs typeface="Calibri"/>
              </a:rPr>
              <a:t>trabajos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spc="170" dirty="0">
                <a:latin typeface="Calibri"/>
                <a:cs typeface="Calibri"/>
              </a:rPr>
              <a:t>de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spc="220" dirty="0">
                <a:latin typeface="Calibri"/>
                <a:cs typeface="Calibri"/>
              </a:rPr>
              <a:t>la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spc="155" dirty="0">
                <a:latin typeface="Calibri"/>
                <a:cs typeface="Calibri"/>
              </a:rPr>
              <a:t>viña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spc="95" dirty="0">
                <a:latin typeface="Calibri"/>
                <a:cs typeface="Calibri"/>
              </a:rPr>
              <a:t>(o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spc="-35" dirty="0">
                <a:latin typeface="Calibri"/>
                <a:cs typeface="Calibri"/>
              </a:rPr>
              <a:t>«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180" dirty="0">
                <a:latin typeface="Calibri"/>
                <a:cs typeface="Calibri"/>
              </a:rPr>
              <a:t>roies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»)  </a:t>
            </a:r>
            <a:r>
              <a:rPr sz="800" spc="190" dirty="0">
                <a:latin typeface="Calibri"/>
                <a:cs typeface="Calibri"/>
              </a:rPr>
              <a:t>en</a:t>
            </a:r>
            <a:r>
              <a:rPr sz="800" spc="114" dirty="0">
                <a:latin typeface="Calibri"/>
                <a:cs typeface="Calibri"/>
              </a:rPr>
              <a:t> </a:t>
            </a:r>
            <a:r>
              <a:rPr sz="800" spc="220" dirty="0">
                <a:latin typeface="Calibri"/>
                <a:cs typeface="Calibri"/>
              </a:rPr>
              <a:t>la</a:t>
            </a:r>
            <a:r>
              <a:rPr sz="800" spc="114" dirty="0">
                <a:latin typeface="Calibri"/>
                <a:cs typeface="Calibri"/>
              </a:rPr>
              <a:t> </a:t>
            </a:r>
            <a:r>
              <a:rPr sz="800" spc="170" dirty="0">
                <a:latin typeface="Calibri"/>
                <a:cs typeface="Calibri"/>
              </a:rPr>
              <a:t>actualidad</a:t>
            </a:r>
            <a:r>
              <a:rPr sz="800" spc="114" dirty="0">
                <a:latin typeface="Calibri"/>
                <a:cs typeface="Calibri"/>
              </a:rPr>
              <a:t> </a:t>
            </a:r>
            <a:r>
              <a:rPr sz="800" spc="135" dirty="0">
                <a:latin typeface="Calibri"/>
                <a:cs typeface="Calibri"/>
              </a:rPr>
              <a:t>(en</a:t>
            </a:r>
            <a:r>
              <a:rPr sz="800" spc="114" dirty="0">
                <a:latin typeface="Calibri"/>
                <a:cs typeface="Calibri"/>
              </a:rPr>
              <a:t> </a:t>
            </a:r>
            <a:r>
              <a:rPr sz="800" spc="210" dirty="0">
                <a:latin typeface="Calibri"/>
                <a:cs typeface="Calibri"/>
              </a:rPr>
              <a:t>horas</a:t>
            </a:r>
            <a:r>
              <a:rPr sz="800" spc="114" dirty="0">
                <a:latin typeface="Calibri"/>
                <a:cs typeface="Calibri"/>
              </a:rPr>
              <a:t> </a:t>
            </a:r>
            <a:r>
              <a:rPr sz="800" spc="204" dirty="0">
                <a:latin typeface="Calibri"/>
                <a:cs typeface="Calibri"/>
              </a:rPr>
              <a:t>por</a:t>
            </a:r>
            <a:r>
              <a:rPr sz="800" spc="114" dirty="0">
                <a:latin typeface="Calibri"/>
                <a:cs typeface="Calibri"/>
              </a:rPr>
              <a:t> </a:t>
            </a:r>
            <a:r>
              <a:rPr sz="800" spc="175" dirty="0">
                <a:latin typeface="Calibri"/>
                <a:cs typeface="Calibri"/>
              </a:rPr>
              <a:t>hectárea)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503999" y="8957285"/>
          <a:ext cx="3957682" cy="10799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3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2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9999">
                <a:tc>
                  <a:txBody>
                    <a:bodyPr/>
                    <a:lstStyle/>
                    <a:p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Poda</a:t>
                      </a:r>
                      <a:r>
                        <a:rPr sz="900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Chablis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9C8E6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Poda Cordon 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Royat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9C8E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999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Poda</a:t>
                      </a:r>
                      <a:r>
                        <a:rPr sz="9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completa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9C8E6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210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9C8E6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170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9C8E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999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Atado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9C8E6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9C8E6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9C8E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Espergurado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9C8E6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9C8E6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9C8E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999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Empalizado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9C8E6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9C8E6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9C8E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999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Recortado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9C8E6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110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9C8E6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120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9C8E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5019440" y="3325784"/>
            <a:ext cx="118554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Viña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en proceso de</a:t>
            </a:r>
            <a:r>
              <a:rPr sz="7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empalizado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96707" y="579609"/>
            <a:ext cx="0" cy="1620520"/>
          </a:xfrm>
          <a:custGeom>
            <a:avLst/>
            <a:gdLst/>
            <a:ahLst/>
            <a:cxnLst/>
            <a:rect l="l" t="t" r="r" b="b"/>
            <a:pathLst>
              <a:path h="1620520">
                <a:moveTo>
                  <a:pt x="0" y="0"/>
                </a:moveTo>
                <a:lnTo>
                  <a:pt x="0" y="161999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07995" y="1840513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304021" y="1863390"/>
            <a:ext cx="18796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19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559992" cy="3560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84053" y="3672009"/>
            <a:ext cx="5076190" cy="6876415"/>
          </a:xfrm>
          <a:custGeom>
            <a:avLst/>
            <a:gdLst/>
            <a:ahLst/>
            <a:cxnLst/>
            <a:rect l="l" t="t" r="r" b="b"/>
            <a:pathLst>
              <a:path w="5076190" h="6876415">
                <a:moveTo>
                  <a:pt x="5075951" y="0"/>
                </a:moveTo>
                <a:lnTo>
                  <a:pt x="539945" y="0"/>
                </a:lnTo>
                <a:lnTo>
                  <a:pt x="399886" y="466"/>
                </a:lnTo>
                <a:lnTo>
                  <a:pt x="340002" y="1574"/>
                </a:lnTo>
                <a:lnTo>
                  <a:pt x="286416" y="3731"/>
                </a:lnTo>
                <a:lnTo>
                  <a:pt x="238777" y="7288"/>
                </a:lnTo>
                <a:lnTo>
                  <a:pt x="196736" y="12594"/>
                </a:lnTo>
                <a:lnTo>
                  <a:pt x="128047" y="29854"/>
                </a:lnTo>
                <a:lnTo>
                  <a:pt x="77551" y="58309"/>
                </a:lnTo>
                <a:lnTo>
                  <a:pt x="42449" y="100758"/>
                </a:lnTo>
                <a:lnTo>
                  <a:pt x="19941" y="160001"/>
                </a:lnTo>
                <a:lnTo>
                  <a:pt x="7230" y="238835"/>
                </a:lnTo>
                <a:lnTo>
                  <a:pt x="3673" y="286474"/>
                </a:lnTo>
                <a:lnTo>
                  <a:pt x="1516" y="340060"/>
                </a:lnTo>
                <a:lnTo>
                  <a:pt x="408" y="399944"/>
                </a:lnTo>
                <a:lnTo>
                  <a:pt x="0" y="466475"/>
                </a:lnTo>
                <a:lnTo>
                  <a:pt x="0" y="6409531"/>
                </a:lnTo>
                <a:lnTo>
                  <a:pt x="408" y="6476060"/>
                </a:lnTo>
                <a:lnTo>
                  <a:pt x="1516" y="6535943"/>
                </a:lnTo>
                <a:lnTo>
                  <a:pt x="3673" y="6589528"/>
                </a:lnTo>
                <a:lnTo>
                  <a:pt x="7230" y="6637165"/>
                </a:lnTo>
                <a:lnTo>
                  <a:pt x="12536" y="6679206"/>
                </a:lnTo>
                <a:lnTo>
                  <a:pt x="29796" y="6747893"/>
                </a:lnTo>
                <a:lnTo>
                  <a:pt x="58251" y="6798387"/>
                </a:lnTo>
                <a:lnTo>
                  <a:pt x="100700" y="6833489"/>
                </a:lnTo>
                <a:lnTo>
                  <a:pt x="159942" y="6855996"/>
                </a:lnTo>
                <a:lnTo>
                  <a:pt x="238777" y="6868707"/>
                </a:lnTo>
                <a:lnTo>
                  <a:pt x="286416" y="6872264"/>
                </a:lnTo>
                <a:lnTo>
                  <a:pt x="340002" y="6874421"/>
                </a:lnTo>
                <a:lnTo>
                  <a:pt x="399886" y="6875529"/>
                </a:lnTo>
                <a:lnTo>
                  <a:pt x="5075951" y="6875995"/>
                </a:lnTo>
                <a:lnTo>
                  <a:pt x="5075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647040"/>
            <a:ext cx="2472055" cy="9045575"/>
          </a:xfrm>
          <a:custGeom>
            <a:avLst/>
            <a:gdLst/>
            <a:ahLst/>
            <a:cxnLst/>
            <a:rect l="l" t="t" r="r" b="b"/>
            <a:pathLst>
              <a:path w="2472055" h="9045575">
                <a:moveTo>
                  <a:pt x="0" y="0"/>
                </a:moveTo>
                <a:lnTo>
                  <a:pt x="0" y="9044962"/>
                </a:lnTo>
                <a:lnTo>
                  <a:pt x="2472004" y="9044962"/>
                </a:lnTo>
                <a:lnTo>
                  <a:pt x="2472004" y="2846178"/>
                </a:lnTo>
                <a:lnTo>
                  <a:pt x="2471417" y="2790394"/>
                </a:lnTo>
                <a:lnTo>
                  <a:pt x="2469668" y="2735142"/>
                </a:lnTo>
                <a:lnTo>
                  <a:pt x="2466777" y="2680424"/>
                </a:lnTo>
                <a:lnTo>
                  <a:pt x="2462761" y="2626238"/>
                </a:lnTo>
                <a:lnTo>
                  <a:pt x="2457639" y="2572586"/>
                </a:lnTo>
                <a:lnTo>
                  <a:pt x="2451430" y="2519467"/>
                </a:lnTo>
                <a:lnTo>
                  <a:pt x="2444152" y="2466881"/>
                </a:lnTo>
                <a:lnTo>
                  <a:pt x="2435823" y="2414830"/>
                </a:lnTo>
                <a:lnTo>
                  <a:pt x="2426463" y="2363313"/>
                </a:lnTo>
                <a:lnTo>
                  <a:pt x="2416089" y="2312331"/>
                </a:lnTo>
                <a:lnTo>
                  <a:pt x="2404721" y="2261883"/>
                </a:lnTo>
                <a:lnTo>
                  <a:pt x="2392376" y="2211970"/>
                </a:lnTo>
                <a:lnTo>
                  <a:pt x="2379074" y="2162592"/>
                </a:lnTo>
                <a:lnTo>
                  <a:pt x="2364832" y="2113749"/>
                </a:lnTo>
                <a:lnTo>
                  <a:pt x="2349670" y="2065442"/>
                </a:lnTo>
                <a:lnTo>
                  <a:pt x="2333605" y="2017671"/>
                </a:lnTo>
                <a:lnTo>
                  <a:pt x="2316657" y="1970436"/>
                </a:lnTo>
                <a:lnTo>
                  <a:pt x="2298844" y="1923737"/>
                </a:lnTo>
                <a:lnTo>
                  <a:pt x="2280184" y="1877574"/>
                </a:lnTo>
                <a:lnTo>
                  <a:pt x="2260696" y="1831948"/>
                </a:lnTo>
                <a:lnTo>
                  <a:pt x="2240399" y="1786860"/>
                </a:lnTo>
                <a:lnTo>
                  <a:pt x="2219310" y="1742308"/>
                </a:lnTo>
                <a:lnTo>
                  <a:pt x="2197449" y="1698294"/>
                </a:lnTo>
                <a:lnTo>
                  <a:pt x="2174835" y="1654817"/>
                </a:lnTo>
                <a:lnTo>
                  <a:pt x="2151484" y="1611878"/>
                </a:lnTo>
                <a:lnTo>
                  <a:pt x="2127417" y="1569477"/>
                </a:lnTo>
                <a:lnTo>
                  <a:pt x="2102652" y="1527614"/>
                </a:lnTo>
                <a:lnTo>
                  <a:pt x="2077206" y="1486290"/>
                </a:lnTo>
                <a:lnTo>
                  <a:pt x="2051100" y="1445505"/>
                </a:lnTo>
                <a:lnTo>
                  <a:pt x="2024350" y="1405259"/>
                </a:lnTo>
                <a:lnTo>
                  <a:pt x="1996976" y="1365552"/>
                </a:lnTo>
                <a:lnTo>
                  <a:pt x="1968997" y="1326384"/>
                </a:lnTo>
                <a:lnTo>
                  <a:pt x="1940430" y="1287756"/>
                </a:lnTo>
                <a:lnTo>
                  <a:pt x="1911295" y="1249668"/>
                </a:lnTo>
                <a:lnTo>
                  <a:pt x="1881609" y="1212120"/>
                </a:lnTo>
                <a:lnTo>
                  <a:pt x="1851392" y="1175112"/>
                </a:lnTo>
                <a:lnTo>
                  <a:pt x="1820662" y="1138645"/>
                </a:lnTo>
                <a:lnTo>
                  <a:pt x="1789437" y="1102719"/>
                </a:lnTo>
                <a:lnTo>
                  <a:pt x="1757736" y="1067334"/>
                </a:lnTo>
                <a:lnTo>
                  <a:pt x="1725577" y="1032490"/>
                </a:lnTo>
                <a:lnTo>
                  <a:pt x="1692980" y="998187"/>
                </a:lnTo>
                <a:lnTo>
                  <a:pt x="1659962" y="964426"/>
                </a:lnTo>
                <a:lnTo>
                  <a:pt x="1626542" y="931208"/>
                </a:lnTo>
                <a:lnTo>
                  <a:pt x="1592738" y="898531"/>
                </a:lnTo>
                <a:lnTo>
                  <a:pt x="1558570" y="866396"/>
                </a:lnTo>
                <a:lnTo>
                  <a:pt x="1524055" y="834805"/>
                </a:lnTo>
                <a:lnTo>
                  <a:pt x="1489213" y="803756"/>
                </a:lnTo>
                <a:lnTo>
                  <a:pt x="1454061" y="773250"/>
                </a:lnTo>
                <a:lnTo>
                  <a:pt x="1418618" y="743288"/>
                </a:lnTo>
                <a:lnTo>
                  <a:pt x="1382903" y="713869"/>
                </a:lnTo>
                <a:lnTo>
                  <a:pt x="1346934" y="684993"/>
                </a:lnTo>
                <a:lnTo>
                  <a:pt x="1310730" y="656662"/>
                </a:lnTo>
                <a:lnTo>
                  <a:pt x="1274310" y="628875"/>
                </a:lnTo>
                <a:lnTo>
                  <a:pt x="1237691" y="601633"/>
                </a:lnTo>
                <a:lnTo>
                  <a:pt x="1200892" y="574935"/>
                </a:lnTo>
                <a:lnTo>
                  <a:pt x="1163933" y="548782"/>
                </a:lnTo>
                <a:lnTo>
                  <a:pt x="1126830" y="523174"/>
                </a:lnTo>
                <a:lnTo>
                  <a:pt x="1089604" y="498111"/>
                </a:lnTo>
                <a:lnTo>
                  <a:pt x="1052272" y="473594"/>
                </a:lnTo>
                <a:lnTo>
                  <a:pt x="1014854" y="449623"/>
                </a:lnTo>
                <a:lnTo>
                  <a:pt x="977366" y="426198"/>
                </a:lnTo>
                <a:lnTo>
                  <a:pt x="939829" y="403319"/>
                </a:lnTo>
                <a:lnTo>
                  <a:pt x="902260" y="380987"/>
                </a:lnTo>
                <a:lnTo>
                  <a:pt x="864678" y="359201"/>
                </a:lnTo>
                <a:lnTo>
                  <a:pt x="827102" y="337963"/>
                </a:lnTo>
                <a:lnTo>
                  <a:pt x="789550" y="317271"/>
                </a:lnTo>
                <a:lnTo>
                  <a:pt x="752041" y="297127"/>
                </a:lnTo>
                <a:lnTo>
                  <a:pt x="714593" y="277531"/>
                </a:lnTo>
                <a:lnTo>
                  <a:pt x="677225" y="258482"/>
                </a:lnTo>
                <a:lnTo>
                  <a:pt x="639954" y="239981"/>
                </a:lnTo>
                <a:lnTo>
                  <a:pt x="602801" y="222029"/>
                </a:lnTo>
                <a:lnTo>
                  <a:pt x="565783" y="204625"/>
                </a:lnTo>
                <a:lnTo>
                  <a:pt x="528919" y="187770"/>
                </a:lnTo>
                <a:lnTo>
                  <a:pt x="492227" y="171464"/>
                </a:lnTo>
                <a:lnTo>
                  <a:pt x="455726" y="155708"/>
                </a:lnTo>
                <a:lnTo>
                  <a:pt x="419434" y="140500"/>
                </a:lnTo>
                <a:lnTo>
                  <a:pt x="383370" y="125843"/>
                </a:lnTo>
                <a:lnTo>
                  <a:pt x="347553" y="111735"/>
                </a:lnTo>
                <a:lnTo>
                  <a:pt x="243869" y="73734"/>
                </a:lnTo>
                <a:lnTo>
                  <a:pt x="176724" y="51522"/>
                </a:lnTo>
                <a:lnTo>
                  <a:pt x="112444" y="31714"/>
                </a:lnTo>
                <a:lnTo>
                  <a:pt x="52905" y="14481"/>
                </a:lnTo>
                <a:lnTo>
                  <a:pt x="0" y="0"/>
                </a:lnTo>
                <a:close/>
              </a:path>
            </a:pathLst>
          </a:custGeom>
          <a:solidFill>
            <a:srgbClr val="9C8E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123859"/>
            <a:ext cx="2412009" cy="8568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30484" y="747687"/>
            <a:ext cx="3629660" cy="2085339"/>
          </a:xfrm>
          <a:custGeom>
            <a:avLst/>
            <a:gdLst/>
            <a:ahLst/>
            <a:cxnLst/>
            <a:rect l="l" t="t" r="r" b="b"/>
            <a:pathLst>
              <a:path w="3629659" h="2085339">
                <a:moveTo>
                  <a:pt x="0" y="0"/>
                </a:moveTo>
                <a:lnTo>
                  <a:pt x="3629520" y="0"/>
                </a:lnTo>
                <a:lnTo>
                  <a:pt x="3629520" y="2084831"/>
                </a:lnTo>
                <a:lnTo>
                  <a:pt x="0" y="20848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11986" y="1284876"/>
            <a:ext cx="6820250" cy="753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2029">
              <a:lnSpc>
                <a:spcPct val="100000"/>
              </a:lnSpc>
            </a:pPr>
            <a:r>
              <a:rPr spc="830" dirty="0"/>
              <a:t>Vendimia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083299" y="4269209"/>
            <a:ext cx="3982720" cy="2452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Con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objeto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definir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mejor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las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fechas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y 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condiciones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vendimia,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una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red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 seguimiento de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madurez de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las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uvas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está 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operativa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desde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1956.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A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partir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los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datos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450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parcelas testigo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distribuidas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por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todo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el 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viñedo, </a:t>
            </a: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se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activa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al inicio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del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envero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(coloración 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los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frutos)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para poder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medir,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gracias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a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toma 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bisemanal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muestras,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porcentaje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envero, 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peso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medio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las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uvas,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riqueza estimada  de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azúcar,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la acidez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total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y la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tasa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botritis.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6061" y="566904"/>
            <a:ext cx="127000" cy="5740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85"/>
              </a:lnSpc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Vendimia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1299" y="7157730"/>
            <a:ext cx="6758305" cy="3200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84475" marR="5080" algn="just">
              <a:lnSpc>
                <a:spcPct val="120000"/>
              </a:lnSpc>
            </a:pPr>
            <a:r>
              <a:rPr sz="1000" spc="-60" dirty="0">
                <a:latin typeface="Arial"/>
                <a:cs typeface="Arial"/>
              </a:rPr>
              <a:t>Estos </a:t>
            </a:r>
            <a:r>
              <a:rPr sz="1000" spc="-40" dirty="0">
                <a:latin typeface="Arial"/>
                <a:cs typeface="Arial"/>
              </a:rPr>
              <a:t>datos </a:t>
            </a:r>
            <a:r>
              <a:rPr sz="1000" spc="-30" dirty="0">
                <a:latin typeface="Arial"/>
                <a:cs typeface="Arial"/>
              </a:rPr>
              <a:t>permiten, </a:t>
            </a:r>
            <a:r>
              <a:rPr sz="1000" spc="-70" dirty="0">
                <a:latin typeface="Arial"/>
                <a:cs typeface="Arial"/>
              </a:rPr>
              <a:t>cada </a:t>
            </a:r>
            <a:r>
              <a:rPr sz="1000" spc="-55" dirty="0">
                <a:latin typeface="Arial"/>
                <a:cs typeface="Arial"/>
              </a:rPr>
              <a:t>año, </a:t>
            </a:r>
            <a:r>
              <a:rPr sz="1000" spc="-40" dirty="0">
                <a:latin typeface="Arial"/>
                <a:cs typeface="Arial"/>
              </a:rPr>
              <a:t>al </a:t>
            </a:r>
            <a:r>
              <a:rPr sz="1000" spc="-105" dirty="0">
                <a:latin typeface="Arial"/>
                <a:cs typeface="Arial"/>
              </a:rPr>
              <a:t>CIVC </a:t>
            </a:r>
            <a:r>
              <a:rPr sz="1000" spc="-20" dirty="0">
                <a:latin typeface="Arial"/>
                <a:cs typeface="Arial"/>
              </a:rPr>
              <a:t>fijar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55" dirty="0">
                <a:latin typeface="Arial"/>
                <a:cs typeface="Arial"/>
              </a:rPr>
              <a:t>fecha de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45" dirty="0">
                <a:latin typeface="Arial"/>
                <a:cs typeface="Arial"/>
              </a:rPr>
              <a:t>apertura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la  </a:t>
            </a:r>
            <a:r>
              <a:rPr sz="1000" spc="-5" dirty="0">
                <a:latin typeface="Calibri"/>
                <a:cs typeface="Calibri"/>
              </a:rPr>
              <a:t>vendimia </a:t>
            </a:r>
            <a:r>
              <a:rPr sz="1000" spc="-25" dirty="0">
                <a:latin typeface="Calibri"/>
                <a:cs typeface="Calibri"/>
              </a:rPr>
              <a:t>para </a:t>
            </a:r>
            <a:r>
              <a:rPr sz="1000" spc="-5" dirty="0">
                <a:latin typeface="Calibri"/>
                <a:cs typeface="Calibri"/>
              </a:rPr>
              <a:t>cada </a:t>
            </a:r>
            <a:r>
              <a:rPr sz="1000" dirty="0">
                <a:latin typeface="Calibri"/>
                <a:cs typeface="Calibri"/>
              </a:rPr>
              <a:t>municipio vitícola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25" dirty="0">
                <a:latin typeface="Calibri"/>
                <a:cs typeface="Calibri"/>
              </a:rPr>
              <a:t>para </a:t>
            </a:r>
            <a:r>
              <a:rPr sz="1000" spc="-5" dirty="0">
                <a:latin typeface="Calibri"/>
                <a:cs typeface="Calibri"/>
              </a:rPr>
              <a:t>cada cepa, </a:t>
            </a:r>
            <a:r>
              <a:rPr sz="1000" spc="-10" dirty="0">
                <a:latin typeface="Calibri"/>
                <a:cs typeface="Calibri"/>
              </a:rPr>
              <a:t>en </a:t>
            </a:r>
            <a:r>
              <a:rPr sz="1000" spc="-5" dirty="0">
                <a:latin typeface="Calibri"/>
                <a:cs typeface="Calibri"/>
              </a:rPr>
              <a:t>función del </a:t>
            </a:r>
            <a:r>
              <a:rPr sz="1000" spc="-20" dirty="0">
                <a:latin typeface="Calibri"/>
                <a:cs typeface="Calibri"/>
              </a:rPr>
              <a:t>grado  </a:t>
            </a:r>
            <a:r>
              <a:rPr sz="1000" spc="-55" dirty="0">
                <a:latin typeface="Arial"/>
                <a:cs typeface="Arial"/>
              </a:rPr>
              <a:t>de madurez de </a:t>
            </a:r>
            <a:r>
              <a:rPr sz="1000" spc="-65" dirty="0">
                <a:latin typeface="Arial"/>
                <a:cs typeface="Arial"/>
              </a:rPr>
              <a:t>sus </a:t>
            </a:r>
            <a:r>
              <a:rPr sz="1000" spc="-60" dirty="0">
                <a:latin typeface="Arial"/>
                <a:cs typeface="Arial"/>
              </a:rPr>
              <a:t>uvas. </a:t>
            </a:r>
            <a:r>
              <a:rPr sz="1000" spc="-65" dirty="0">
                <a:latin typeface="Arial"/>
                <a:cs typeface="Arial"/>
              </a:rPr>
              <a:t>También </a:t>
            </a:r>
            <a:r>
              <a:rPr sz="1000" spc="-45" dirty="0">
                <a:latin typeface="Arial"/>
                <a:cs typeface="Arial"/>
              </a:rPr>
              <a:t>sirve </a:t>
            </a:r>
            <a:r>
              <a:rPr sz="1000" spc="-65" dirty="0">
                <a:latin typeface="Arial"/>
                <a:cs typeface="Arial"/>
              </a:rPr>
              <a:t>para </a:t>
            </a:r>
            <a:r>
              <a:rPr sz="1000" spc="-40" dirty="0">
                <a:latin typeface="Arial"/>
                <a:cs typeface="Arial"/>
              </a:rPr>
              <a:t>determinar, </a:t>
            </a:r>
            <a:r>
              <a:rPr sz="1000" spc="-55" dirty="0">
                <a:latin typeface="Arial"/>
                <a:cs typeface="Arial"/>
              </a:rPr>
              <a:t>de acuerdo </a:t>
            </a:r>
            <a:r>
              <a:rPr sz="1000" spc="-45" dirty="0">
                <a:latin typeface="Arial"/>
                <a:cs typeface="Arial"/>
              </a:rPr>
              <a:t>con 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dirty="0">
                <a:latin typeface="Arial"/>
                <a:cs typeface="Arial"/>
              </a:rPr>
              <a:t>Institut </a:t>
            </a:r>
            <a:r>
              <a:rPr sz="1000" spc="-30" dirty="0">
                <a:latin typeface="Arial"/>
                <a:cs typeface="Arial"/>
              </a:rPr>
              <a:t>National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30" dirty="0">
                <a:latin typeface="Arial"/>
                <a:cs typeface="Arial"/>
              </a:rPr>
              <a:t>l’Origine </a:t>
            </a:r>
            <a:r>
              <a:rPr sz="1000" spc="-15" dirty="0">
                <a:latin typeface="Arial"/>
                <a:cs typeface="Arial"/>
              </a:rPr>
              <a:t>et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35" dirty="0">
                <a:latin typeface="Arial"/>
                <a:cs typeface="Arial"/>
              </a:rPr>
              <a:t>Qualité </a:t>
            </a:r>
            <a:r>
              <a:rPr sz="1000" spc="-65" dirty="0">
                <a:latin typeface="Arial"/>
                <a:cs typeface="Arial"/>
              </a:rPr>
              <a:t>(INAO),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35" dirty="0">
                <a:latin typeface="Arial"/>
                <a:cs typeface="Arial"/>
              </a:rPr>
              <a:t>cantidad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65" dirty="0">
                <a:latin typeface="Arial"/>
                <a:cs typeface="Arial"/>
              </a:rPr>
              <a:t>uva  </a:t>
            </a:r>
            <a:r>
              <a:rPr sz="1000" spc="-40" dirty="0">
                <a:latin typeface="Arial"/>
                <a:cs typeface="Arial"/>
              </a:rPr>
              <a:t>por </a:t>
            </a:r>
            <a:r>
              <a:rPr sz="1000" spc="-50" dirty="0">
                <a:latin typeface="Arial"/>
                <a:cs typeface="Arial"/>
              </a:rPr>
              <a:t>hectárea que </a:t>
            </a:r>
            <a:r>
              <a:rPr sz="1000" spc="-70" dirty="0">
                <a:latin typeface="Arial"/>
                <a:cs typeface="Arial"/>
              </a:rPr>
              <a:t>será </a:t>
            </a:r>
            <a:r>
              <a:rPr sz="1000" spc="-25" dirty="0">
                <a:latin typeface="Arial"/>
                <a:cs typeface="Arial"/>
              </a:rPr>
              <a:t>objeto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la denominación </a:t>
            </a:r>
            <a:r>
              <a:rPr sz="1000" spc="-70" dirty="0">
                <a:latin typeface="Arial"/>
                <a:cs typeface="Arial"/>
              </a:rPr>
              <a:t>Champagne, así </a:t>
            </a:r>
            <a:r>
              <a:rPr sz="1000" spc="-45" dirty="0">
                <a:latin typeface="Arial"/>
                <a:cs typeface="Arial"/>
              </a:rPr>
              <a:t>como </a:t>
            </a:r>
            <a:r>
              <a:rPr sz="1000" spc="-40" dirty="0">
                <a:latin typeface="Arial"/>
                <a:cs typeface="Arial"/>
              </a:rPr>
              <a:t>la  </a:t>
            </a:r>
            <a:r>
              <a:rPr sz="1000" spc="-35" dirty="0">
                <a:latin typeface="Arial"/>
                <a:cs typeface="Arial"/>
              </a:rPr>
              <a:t>cantidad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35" dirty="0">
                <a:latin typeface="Arial"/>
                <a:cs typeface="Arial"/>
              </a:rPr>
              <a:t>alcohol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requerida.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2784475" marR="5080" algn="just">
              <a:lnSpc>
                <a:spcPct val="120000"/>
              </a:lnSpc>
            </a:pPr>
            <a:r>
              <a:rPr sz="1000" spc="5" dirty="0">
                <a:latin typeface="Calibri"/>
                <a:cs typeface="Calibri"/>
              </a:rPr>
              <a:t>La </a:t>
            </a:r>
            <a:r>
              <a:rPr sz="1000" spc="-10" dirty="0">
                <a:latin typeface="Calibri"/>
                <a:cs typeface="Calibri"/>
              </a:rPr>
              <a:t>Champagne </a:t>
            </a:r>
            <a:r>
              <a:rPr sz="1000" spc="10" dirty="0">
                <a:latin typeface="Calibri"/>
                <a:cs typeface="Calibri"/>
              </a:rPr>
              <a:t>utiliza </a:t>
            </a:r>
            <a:r>
              <a:rPr sz="1000" spc="-10" dirty="0">
                <a:latin typeface="Calibri"/>
                <a:cs typeface="Calibri"/>
              </a:rPr>
              <a:t>un </a:t>
            </a:r>
            <a:r>
              <a:rPr sz="1000" spc="5" dirty="0">
                <a:latin typeface="Calibri"/>
                <a:cs typeface="Calibri"/>
              </a:rPr>
              <a:t>sistema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15" dirty="0">
                <a:latin typeface="Calibri"/>
                <a:cs typeface="Calibri"/>
              </a:rPr>
              <a:t>reserva, </a:t>
            </a:r>
            <a:r>
              <a:rPr sz="1000" spc="-5" dirty="0">
                <a:latin typeface="Calibri"/>
                <a:cs typeface="Calibri"/>
              </a:rPr>
              <a:t>gestionado </a:t>
            </a:r>
            <a:r>
              <a:rPr sz="1000" spc="-25" dirty="0">
                <a:latin typeface="Calibri"/>
                <a:cs typeface="Calibri"/>
              </a:rPr>
              <a:t>por </a:t>
            </a:r>
            <a:r>
              <a:rPr sz="1000" dirty="0">
                <a:latin typeface="Calibri"/>
                <a:cs typeface="Calibri"/>
              </a:rPr>
              <a:t>el </a:t>
            </a:r>
            <a:r>
              <a:rPr sz="1000" spc="15" dirty="0">
                <a:latin typeface="Calibri"/>
                <a:cs typeface="Calibri"/>
              </a:rPr>
              <a:t>CIVC, </a:t>
            </a:r>
            <a:r>
              <a:rPr sz="1000" spc="-10" dirty="0">
                <a:latin typeface="Calibri"/>
                <a:cs typeface="Calibri"/>
              </a:rPr>
              <a:t>que  permite, en </a:t>
            </a:r>
            <a:r>
              <a:rPr sz="1000" spc="-5" dirty="0">
                <a:latin typeface="Calibri"/>
                <a:cs typeface="Calibri"/>
              </a:rPr>
              <a:t>años buenos, </a:t>
            </a:r>
            <a:r>
              <a:rPr sz="1000" spc="-20" dirty="0">
                <a:latin typeface="Calibri"/>
                <a:cs typeface="Calibri"/>
              </a:rPr>
              <a:t>reservar </a:t>
            </a:r>
            <a:r>
              <a:rPr sz="1000" spc="-10" dirty="0">
                <a:latin typeface="Calibri"/>
                <a:cs typeface="Calibri"/>
              </a:rPr>
              <a:t>una </a:t>
            </a:r>
            <a:r>
              <a:rPr sz="1000" spc="-20" dirty="0">
                <a:latin typeface="Calibri"/>
                <a:cs typeface="Calibri"/>
              </a:rPr>
              <a:t>parte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dirty="0">
                <a:latin typeface="Calibri"/>
                <a:cs typeface="Calibri"/>
              </a:rPr>
              <a:t>recolección </a:t>
            </a:r>
            <a:r>
              <a:rPr sz="1000" spc="-25" dirty="0">
                <a:latin typeface="Calibri"/>
                <a:cs typeface="Calibri"/>
              </a:rPr>
              <a:t>para </a:t>
            </a:r>
            <a:r>
              <a:rPr sz="1000" spc="-5" dirty="0">
                <a:latin typeface="Calibri"/>
                <a:cs typeface="Calibri"/>
              </a:rPr>
              <a:t>disponer  </a:t>
            </a:r>
            <a:r>
              <a:rPr sz="1000" spc="-70" dirty="0">
                <a:latin typeface="Arial"/>
                <a:cs typeface="Arial"/>
              </a:rPr>
              <a:t>más </a:t>
            </a:r>
            <a:r>
              <a:rPr sz="1000" spc="-35" dirty="0">
                <a:latin typeface="Arial"/>
                <a:cs typeface="Arial"/>
              </a:rPr>
              <a:t>delante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35" dirty="0">
                <a:latin typeface="Arial"/>
                <a:cs typeface="Arial"/>
              </a:rPr>
              <a:t>ella </a:t>
            </a:r>
            <a:r>
              <a:rPr sz="1000" spc="-55" dirty="0">
                <a:latin typeface="Arial"/>
                <a:cs typeface="Arial"/>
              </a:rPr>
              <a:t>en </a:t>
            </a:r>
            <a:r>
              <a:rPr sz="1000" spc="-65" dirty="0">
                <a:latin typeface="Arial"/>
                <a:cs typeface="Arial"/>
              </a:rPr>
              <a:t>caso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producirse </a:t>
            </a:r>
            <a:r>
              <a:rPr sz="1000" spc="-60" dirty="0">
                <a:latin typeface="Arial"/>
                <a:cs typeface="Arial"/>
              </a:rPr>
              <a:t>una </a:t>
            </a:r>
            <a:r>
              <a:rPr sz="1000" spc="-40" dirty="0">
                <a:latin typeface="Arial"/>
                <a:cs typeface="Arial"/>
              </a:rPr>
              <a:t>vendimia </a:t>
            </a:r>
            <a:r>
              <a:rPr sz="1000" spc="-25" dirty="0">
                <a:latin typeface="Arial"/>
                <a:cs typeface="Arial"/>
              </a:rPr>
              <a:t>deficitaria </a:t>
            </a:r>
            <a:r>
              <a:rPr sz="1000" spc="-55" dirty="0">
                <a:latin typeface="Arial"/>
                <a:cs typeface="Arial"/>
              </a:rPr>
              <a:t>(heladas,  </a:t>
            </a:r>
            <a:r>
              <a:rPr sz="1000" spc="-75" dirty="0">
                <a:latin typeface="Arial"/>
                <a:cs typeface="Arial"/>
              </a:rPr>
              <a:t>granizo…) </a:t>
            </a:r>
            <a:r>
              <a:rPr sz="1000" spc="-45" dirty="0">
                <a:latin typeface="Arial"/>
                <a:cs typeface="Arial"/>
              </a:rPr>
              <a:t>o </a:t>
            </a:r>
            <a:r>
              <a:rPr sz="1000" spc="-60" dirty="0">
                <a:latin typeface="Arial"/>
                <a:cs typeface="Arial"/>
              </a:rPr>
              <a:t>una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menor</a:t>
            </a:r>
            <a:r>
              <a:rPr sz="1000" spc="140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calidad.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2784475" marR="5080" algn="just">
              <a:lnSpc>
                <a:spcPct val="120000"/>
              </a:lnSpc>
            </a:pPr>
            <a:r>
              <a:rPr sz="1000" spc="-100" dirty="0">
                <a:latin typeface="Arial"/>
                <a:cs typeface="Arial"/>
              </a:rPr>
              <a:t>En </a:t>
            </a:r>
            <a:r>
              <a:rPr sz="1000" spc="-60" dirty="0">
                <a:latin typeface="Arial"/>
                <a:cs typeface="Arial"/>
              </a:rPr>
              <a:t>algunas </a:t>
            </a:r>
            <a:r>
              <a:rPr sz="1000" spc="-50" dirty="0">
                <a:latin typeface="Arial"/>
                <a:cs typeface="Arial"/>
              </a:rPr>
              <a:t>ocasiones, antes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la vendimia </a:t>
            </a:r>
            <a:r>
              <a:rPr sz="1000" spc="-75" dirty="0">
                <a:latin typeface="Arial"/>
                <a:cs typeface="Arial"/>
              </a:rPr>
              <a:t>se </a:t>
            </a:r>
            <a:r>
              <a:rPr sz="1000" spc="-50" dirty="0">
                <a:latin typeface="Arial"/>
                <a:cs typeface="Arial"/>
              </a:rPr>
              <a:t>procede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40" dirty="0">
                <a:latin typeface="Arial"/>
                <a:cs typeface="Arial"/>
              </a:rPr>
              <a:t>un </a:t>
            </a:r>
            <a:r>
              <a:rPr sz="1000" spc="-35" dirty="0">
                <a:latin typeface="Arial"/>
                <a:cs typeface="Arial"/>
              </a:rPr>
              <a:t>deshojamiento  </a:t>
            </a:r>
            <a:r>
              <a:rPr sz="1000" dirty="0">
                <a:latin typeface="Calibri"/>
                <a:cs typeface="Calibri"/>
              </a:rPr>
              <a:t>mecánico </a:t>
            </a:r>
            <a:r>
              <a:rPr sz="1000" spc="-10" dirty="0">
                <a:latin typeface="Calibri"/>
                <a:cs typeface="Calibri"/>
              </a:rPr>
              <a:t>que </a:t>
            </a:r>
            <a:r>
              <a:rPr sz="1000" dirty="0">
                <a:latin typeface="Calibri"/>
                <a:cs typeface="Calibri"/>
              </a:rPr>
              <a:t>facilita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spc="-20" dirty="0">
                <a:latin typeface="Calibri"/>
                <a:cs typeface="Calibri"/>
              </a:rPr>
              <a:t>tarea </a:t>
            </a:r>
            <a:r>
              <a:rPr sz="1000" spc="-10" dirty="0">
                <a:latin typeface="Calibri"/>
                <a:cs typeface="Calibri"/>
              </a:rPr>
              <a:t>posterior de </a:t>
            </a:r>
            <a:r>
              <a:rPr sz="1000" spc="10" dirty="0">
                <a:latin typeface="Calibri"/>
                <a:cs typeface="Calibri"/>
              </a:rPr>
              <a:t>los </a:t>
            </a:r>
            <a:r>
              <a:rPr sz="1000" spc="-5" dirty="0">
                <a:latin typeface="Calibri"/>
                <a:cs typeface="Calibri"/>
              </a:rPr>
              <a:t>vendimiadores, </a:t>
            </a:r>
            <a:r>
              <a:rPr sz="1000" spc="-10" dirty="0">
                <a:latin typeface="Calibri"/>
                <a:cs typeface="Calibri"/>
              </a:rPr>
              <a:t>que </a:t>
            </a:r>
            <a:r>
              <a:rPr sz="1000" spc="-5" dirty="0">
                <a:latin typeface="Calibri"/>
                <a:cs typeface="Calibri"/>
              </a:rPr>
              <a:t>realizan </a:t>
            </a:r>
            <a:r>
              <a:rPr sz="1000" spc="15" dirty="0">
                <a:latin typeface="Calibri"/>
                <a:cs typeface="Calibri"/>
              </a:rPr>
              <a:t>su  </a:t>
            </a:r>
            <a:r>
              <a:rPr sz="1000" spc="-35" dirty="0">
                <a:latin typeface="Arial"/>
                <a:cs typeface="Arial"/>
              </a:rPr>
              <a:t>trabajo </a:t>
            </a:r>
            <a:r>
              <a:rPr sz="1000" spc="-45" dirty="0">
                <a:latin typeface="Arial"/>
                <a:cs typeface="Arial"/>
              </a:rPr>
              <a:t>exclusivamente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50" dirty="0">
                <a:latin typeface="Arial"/>
                <a:cs typeface="Arial"/>
              </a:rPr>
              <a:t>mano. </a:t>
            </a:r>
            <a:r>
              <a:rPr sz="1000" spc="-100" dirty="0">
                <a:latin typeface="Arial"/>
                <a:cs typeface="Arial"/>
              </a:rPr>
              <a:t>La </a:t>
            </a:r>
            <a:r>
              <a:rPr sz="1000" spc="-45" dirty="0">
                <a:latin typeface="Arial"/>
                <a:cs typeface="Arial"/>
              </a:rPr>
              <a:t>reglamentación </a:t>
            </a:r>
            <a:r>
              <a:rPr sz="1000" spc="-35" dirty="0">
                <a:latin typeface="Arial"/>
                <a:cs typeface="Arial"/>
              </a:rPr>
              <a:t>impone </a:t>
            </a:r>
            <a:r>
              <a:rPr sz="1000" spc="-50" dirty="0">
                <a:latin typeface="Arial"/>
                <a:cs typeface="Arial"/>
              </a:rPr>
              <a:t>que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55" dirty="0">
                <a:latin typeface="Arial"/>
                <a:cs typeface="Arial"/>
              </a:rPr>
              <a:t>prensado  </a:t>
            </a:r>
            <a:r>
              <a:rPr sz="1000" dirty="0">
                <a:latin typeface="Calibri"/>
                <a:cs typeface="Calibri"/>
              </a:rPr>
              <a:t>sea</a:t>
            </a:r>
            <a:r>
              <a:rPr sz="1000" spc="9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de</a:t>
            </a:r>
            <a:r>
              <a:rPr sz="1000" spc="9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uvas</a:t>
            </a:r>
            <a:r>
              <a:rPr sz="1000" spc="9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enteras</a:t>
            </a:r>
            <a:r>
              <a:rPr sz="1000" spc="9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lo</a:t>
            </a:r>
            <a:r>
              <a:rPr sz="1000" spc="9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que,</a:t>
            </a:r>
            <a:r>
              <a:rPr sz="1000" spc="9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dados</a:t>
            </a:r>
            <a:r>
              <a:rPr sz="1000" spc="90" dirty="0">
                <a:latin typeface="Calibri"/>
                <a:cs typeface="Calibri"/>
              </a:rPr>
              <a:t> </a:t>
            </a:r>
            <a:r>
              <a:rPr sz="1000" spc="10" dirty="0">
                <a:latin typeface="Calibri"/>
                <a:cs typeface="Calibri"/>
              </a:rPr>
              <a:t>los</a:t>
            </a:r>
            <a:r>
              <a:rPr sz="1000" spc="9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avances</a:t>
            </a:r>
            <a:r>
              <a:rPr sz="1000" spc="9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de</a:t>
            </a:r>
            <a:r>
              <a:rPr sz="1000" spc="9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la</a:t>
            </a:r>
            <a:r>
              <a:rPr sz="1000" spc="9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técnica</a:t>
            </a:r>
            <a:r>
              <a:rPr sz="1000" spc="9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actual,</a:t>
            </a:r>
            <a:r>
              <a:rPr sz="1000" spc="90" dirty="0">
                <a:latin typeface="Calibri"/>
                <a:cs typeface="Calibri"/>
              </a:rPr>
              <a:t> </a:t>
            </a:r>
            <a:r>
              <a:rPr sz="1000" spc="-15" dirty="0">
                <a:latin typeface="Calibri"/>
                <a:cs typeface="Calibri"/>
              </a:rPr>
              <a:t>prohíbe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Equipo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7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vendimiadores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0707" y="579609"/>
            <a:ext cx="0" cy="2077720"/>
          </a:xfrm>
          <a:custGeom>
            <a:avLst/>
            <a:gdLst/>
            <a:ahLst/>
            <a:cxnLst/>
            <a:rect l="l" t="t" r="r" b="b"/>
            <a:pathLst>
              <a:path h="2077720">
                <a:moveTo>
                  <a:pt x="0" y="0"/>
                </a:moveTo>
                <a:lnTo>
                  <a:pt x="0" y="2077199"/>
                </a:lnTo>
              </a:path>
            </a:pathLst>
          </a:custGeom>
          <a:ln w="6350">
            <a:solidFill>
              <a:srgbClr val="9C9D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995" y="1840513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8021" y="1863390"/>
            <a:ext cx="18796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20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6875" y="2496339"/>
            <a:ext cx="3501390" cy="734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135">
              <a:lnSpc>
                <a:spcPts val="3910"/>
              </a:lnSpc>
            </a:pPr>
            <a:r>
              <a:rPr sz="3500" b="1" spc="745" dirty="0">
                <a:solidFill>
                  <a:srgbClr val="9C8E69"/>
                </a:solidFill>
                <a:latin typeface="Calibri"/>
                <a:cs typeface="Calibri"/>
              </a:rPr>
              <a:t>CHAMPAGNE</a:t>
            </a:r>
            <a:endParaRPr sz="3500">
              <a:latin typeface="Calibri"/>
              <a:cs typeface="Calibri"/>
            </a:endParaRPr>
          </a:p>
          <a:p>
            <a:pPr marL="12700">
              <a:lnSpc>
                <a:spcPts val="1750"/>
              </a:lnSpc>
            </a:pPr>
            <a:r>
              <a:rPr sz="1700" spc="690" dirty="0">
                <a:solidFill>
                  <a:srgbClr val="9C8E69"/>
                </a:solidFill>
              </a:rPr>
              <a:t>DEL </a:t>
            </a:r>
            <a:r>
              <a:rPr sz="1700" spc="645" dirty="0">
                <a:solidFill>
                  <a:srgbClr val="9C8E69"/>
                </a:solidFill>
              </a:rPr>
              <a:t>TERRUÑO </a:t>
            </a:r>
            <a:r>
              <a:rPr sz="1700" spc="565" dirty="0">
                <a:solidFill>
                  <a:srgbClr val="9C8E69"/>
                </a:solidFill>
              </a:rPr>
              <a:t>AL</a:t>
            </a:r>
            <a:r>
              <a:rPr sz="1700" spc="90" dirty="0">
                <a:solidFill>
                  <a:srgbClr val="9C8E69"/>
                </a:solidFill>
              </a:rPr>
              <a:t> </a:t>
            </a:r>
            <a:r>
              <a:rPr sz="1700" spc="550" dirty="0">
                <a:solidFill>
                  <a:srgbClr val="9C8E69"/>
                </a:solidFill>
              </a:rPr>
              <a:t>VINO</a:t>
            </a:r>
            <a:endParaRPr sz="1700"/>
          </a:p>
        </p:txBody>
      </p:sp>
      <p:sp>
        <p:nvSpPr>
          <p:cNvPr id="3" name="object 3"/>
          <p:cNvSpPr txBox="1"/>
          <p:nvPr/>
        </p:nvSpPr>
        <p:spPr>
          <a:xfrm>
            <a:off x="3071468" y="3795837"/>
            <a:ext cx="1417320" cy="275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415" dirty="0">
                <a:solidFill>
                  <a:srgbClr val="9C8E69"/>
                </a:solidFill>
                <a:latin typeface="Calibri"/>
                <a:cs typeface="Calibri"/>
              </a:rPr>
              <a:t>Contenido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812" y="4528470"/>
            <a:ext cx="4506595" cy="4871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4945">
              <a:lnSpc>
                <a:spcPct val="100000"/>
              </a:lnSpc>
            </a:pPr>
            <a:r>
              <a:rPr sz="900" b="1" spc="195" dirty="0">
                <a:solidFill>
                  <a:srgbClr val="9C8E69"/>
                </a:solidFill>
                <a:latin typeface="Calibri"/>
                <a:cs typeface="Calibri"/>
              </a:rPr>
              <a:t>4-5 </a:t>
            </a:r>
            <a:r>
              <a:rPr sz="1200" spc="-240" dirty="0">
                <a:latin typeface="Calibri"/>
                <a:cs typeface="Calibri"/>
              </a:rPr>
              <a:t>•                  </a:t>
            </a:r>
            <a:r>
              <a:rPr sz="1200" spc="254" dirty="0">
                <a:latin typeface="Calibri"/>
                <a:cs typeface="Calibri"/>
              </a:rPr>
              <a:t>Situación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spc="305" dirty="0">
                <a:latin typeface="Calibri"/>
                <a:cs typeface="Calibri"/>
              </a:rPr>
              <a:t>geográfica</a:t>
            </a:r>
            <a:endParaRPr sz="1200">
              <a:latin typeface="Calibri"/>
              <a:cs typeface="Calibri"/>
            </a:endParaRPr>
          </a:p>
          <a:p>
            <a:pPr marL="194945">
              <a:lnSpc>
                <a:spcPct val="100000"/>
              </a:lnSpc>
              <a:spcBef>
                <a:spcPts val="160"/>
              </a:spcBef>
            </a:pPr>
            <a:r>
              <a:rPr sz="900" b="1" spc="195" dirty="0">
                <a:solidFill>
                  <a:srgbClr val="9C8E69"/>
                </a:solidFill>
                <a:latin typeface="Calibri"/>
                <a:cs typeface="Calibri"/>
              </a:rPr>
              <a:t>6-7 </a:t>
            </a:r>
            <a:r>
              <a:rPr sz="1200" spc="-240" dirty="0">
                <a:latin typeface="Calibri"/>
                <a:cs typeface="Calibri"/>
              </a:rPr>
              <a:t>•                  </a:t>
            </a:r>
            <a:r>
              <a:rPr sz="1200" spc="295" dirty="0">
                <a:latin typeface="Calibri"/>
                <a:cs typeface="Calibri"/>
              </a:rPr>
              <a:t>Clima</a:t>
            </a:r>
            <a:endParaRPr sz="1200">
              <a:latin typeface="Calibri"/>
              <a:cs typeface="Calibri"/>
            </a:endParaRPr>
          </a:p>
          <a:p>
            <a:pPr marL="194945">
              <a:lnSpc>
                <a:spcPct val="100000"/>
              </a:lnSpc>
              <a:spcBef>
                <a:spcPts val="160"/>
              </a:spcBef>
            </a:pPr>
            <a:r>
              <a:rPr sz="900" b="1" spc="195" dirty="0">
                <a:solidFill>
                  <a:srgbClr val="9C8E69"/>
                </a:solidFill>
                <a:latin typeface="Calibri"/>
                <a:cs typeface="Calibri"/>
              </a:rPr>
              <a:t>8-9 </a:t>
            </a:r>
            <a:r>
              <a:rPr sz="1200" spc="-240" dirty="0">
                <a:latin typeface="Calibri"/>
                <a:cs typeface="Calibri"/>
              </a:rPr>
              <a:t>•                  </a:t>
            </a:r>
            <a:r>
              <a:rPr sz="1200" spc="330" dirty="0">
                <a:latin typeface="Calibri"/>
                <a:cs typeface="Calibri"/>
              </a:rPr>
              <a:t>Suelo </a:t>
            </a:r>
            <a:r>
              <a:rPr sz="1200" spc="175" dirty="0">
                <a:latin typeface="Calibri"/>
                <a:cs typeface="Calibri"/>
              </a:rPr>
              <a:t>y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300" dirty="0">
                <a:latin typeface="Calibri"/>
                <a:cs typeface="Calibri"/>
              </a:rPr>
              <a:t>subsuelo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900" b="1" spc="220" dirty="0">
                <a:solidFill>
                  <a:srgbClr val="9C8E69"/>
                </a:solidFill>
                <a:latin typeface="Calibri"/>
                <a:cs typeface="Calibri"/>
              </a:rPr>
              <a:t>10-11 </a:t>
            </a:r>
            <a:r>
              <a:rPr sz="1200" spc="-240" dirty="0">
                <a:latin typeface="Calibri"/>
                <a:cs typeface="Calibri"/>
              </a:rPr>
              <a:t>•                </a:t>
            </a:r>
            <a:r>
              <a:rPr sz="1200" spc="-225" dirty="0">
                <a:latin typeface="Calibri"/>
                <a:cs typeface="Calibri"/>
              </a:rPr>
              <a:t> </a:t>
            </a:r>
            <a:r>
              <a:rPr sz="1200" spc="300" dirty="0">
                <a:latin typeface="Calibri"/>
                <a:cs typeface="Calibri"/>
              </a:rPr>
              <a:t>Cepas</a:t>
            </a:r>
            <a:endParaRPr sz="1200">
              <a:latin typeface="Calibri"/>
              <a:cs typeface="Calibri"/>
            </a:endParaRPr>
          </a:p>
          <a:p>
            <a:pPr marL="479425" indent="-240665">
              <a:lnSpc>
                <a:spcPct val="100000"/>
              </a:lnSpc>
              <a:spcBef>
                <a:spcPts val="160"/>
              </a:spcBef>
              <a:buClr>
                <a:srgbClr val="9C8E69"/>
              </a:buClr>
              <a:buSzPct val="75000"/>
              <a:buFont typeface="Calibri"/>
              <a:buAutoNum type="arabicPlain" startAt="12"/>
              <a:tabLst>
                <a:tab pos="480059" algn="l"/>
              </a:tabLst>
            </a:pPr>
            <a:r>
              <a:rPr sz="1200" spc="-240" dirty="0">
                <a:latin typeface="Calibri"/>
                <a:cs typeface="Calibri"/>
              </a:rPr>
              <a:t>•                   </a:t>
            </a:r>
            <a:r>
              <a:rPr sz="1200" spc="310" dirty="0">
                <a:latin typeface="Calibri"/>
                <a:cs typeface="Calibri"/>
              </a:rPr>
              <a:t>Selecciones </a:t>
            </a:r>
            <a:r>
              <a:rPr sz="1200" spc="295" dirty="0">
                <a:latin typeface="Calibri"/>
                <a:cs typeface="Calibri"/>
              </a:rPr>
              <a:t>masal </a:t>
            </a:r>
            <a:r>
              <a:rPr sz="1200" spc="175" dirty="0">
                <a:latin typeface="Calibri"/>
                <a:cs typeface="Calibri"/>
              </a:rPr>
              <a:t>y</a:t>
            </a:r>
            <a:r>
              <a:rPr sz="1200" spc="-80" dirty="0">
                <a:latin typeface="Calibri"/>
                <a:cs typeface="Calibri"/>
              </a:rPr>
              <a:t> </a:t>
            </a:r>
            <a:r>
              <a:rPr sz="1200" spc="355" dirty="0">
                <a:latin typeface="Calibri"/>
                <a:cs typeface="Calibri"/>
              </a:rPr>
              <a:t>clonal</a:t>
            </a:r>
            <a:endParaRPr sz="1200">
              <a:latin typeface="Calibri"/>
              <a:cs typeface="Calibri"/>
            </a:endParaRPr>
          </a:p>
          <a:p>
            <a:pPr marL="479425" indent="-240665">
              <a:lnSpc>
                <a:spcPct val="100000"/>
              </a:lnSpc>
              <a:spcBef>
                <a:spcPts val="160"/>
              </a:spcBef>
              <a:buClr>
                <a:srgbClr val="9C8E69"/>
              </a:buClr>
              <a:buSzPct val="75000"/>
              <a:buFont typeface="Calibri"/>
              <a:buAutoNum type="arabicPlain" startAt="12"/>
              <a:tabLst>
                <a:tab pos="480059" algn="l"/>
              </a:tabLst>
            </a:pPr>
            <a:r>
              <a:rPr sz="1200" spc="-240" dirty="0">
                <a:latin typeface="Calibri"/>
                <a:cs typeface="Calibri"/>
              </a:rPr>
              <a:t>•               </a:t>
            </a:r>
            <a:r>
              <a:rPr sz="1200" spc="-235" dirty="0">
                <a:latin typeface="Calibri"/>
                <a:cs typeface="Calibri"/>
              </a:rPr>
              <a:t> </a:t>
            </a:r>
            <a:r>
              <a:rPr sz="1200" spc="310" dirty="0">
                <a:latin typeface="Calibri"/>
                <a:cs typeface="Calibri"/>
              </a:rPr>
              <a:t>Plantación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900" b="1" spc="220" dirty="0">
                <a:solidFill>
                  <a:srgbClr val="9C8E69"/>
                </a:solidFill>
                <a:latin typeface="Calibri"/>
                <a:cs typeface="Calibri"/>
              </a:rPr>
              <a:t>14-15 </a:t>
            </a:r>
            <a:r>
              <a:rPr sz="1200" spc="-240" dirty="0">
                <a:latin typeface="Calibri"/>
                <a:cs typeface="Calibri"/>
              </a:rPr>
              <a:t>•                   </a:t>
            </a:r>
            <a:r>
              <a:rPr sz="1200" spc="275" dirty="0">
                <a:latin typeface="Calibri"/>
                <a:cs typeface="Calibri"/>
              </a:rPr>
              <a:t>Viticultura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spc="310" dirty="0">
                <a:latin typeface="Calibri"/>
                <a:cs typeface="Calibri"/>
              </a:rPr>
              <a:t>duradera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900" b="1" spc="220" dirty="0">
                <a:solidFill>
                  <a:srgbClr val="9C8E69"/>
                </a:solidFill>
                <a:latin typeface="Calibri"/>
                <a:cs typeface="Calibri"/>
              </a:rPr>
              <a:t>16-17 </a:t>
            </a:r>
            <a:r>
              <a:rPr sz="1200" spc="-240" dirty="0">
                <a:latin typeface="Calibri"/>
                <a:cs typeface="Calibri"/>
              </a:rPr>
              <a:t>•                </a:t>
            </a:r>
            <a:r>
              <a:rPr sz="1200" spc="-215" dirty="0">
                <a:latin typeface="Calibri"/>
                <a:cs typeface="Calibri"/>
              </a:rPr>
              <a:t> </a:t>
            </a:r>
            <a:r>
              <a:rPr sz="1200" spc="315" dirty="0">
                <a:latin typeface="Calibri"/>
                <a:cs typeface="Calibri"/>
              </a:rPr>
              <a:t>Poda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900" b="1" spc="220" dirty="0">
                <a:solidFill>
                  <a:srgbClr val="9C8E69"/>
                </a:solidFill>
                <a:latin typeface="Calibri"/>
                <a:cs typeface="Calibri"/>
              </a:rPr>
              <a:t>18-19 </a:t>
            </a:r>
            <a:r>
              <a:rPr sz="1200" spc="-240" dirty="0">
                <a:latin typeface="Calibri"/>
                <a:cs typeface="Calibri"/>
              </a:rPr>
              <a:t>•                   </a:t>
            </a:r>
            <a:r>
              <a:rPr sz="1200" spc="295" dirty="0">
                <a:latin typeface="Calibri"/>
                <a:cs typeface="Calibri"/>
              </a:rPr>
              <a:t>Trabajos </a:t>
            </a:r>
            <a:r>
              <a:rPr sz="1200" spc="320" dirty="0">
                <a:latin typeface="Calibri"/>
                <a:cs typeface="Calibri"/>
              </a:rPr>
              <a:t>en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spc="320" dirty="0">
                <a:latin typeface="Calibri"/>
                <a:cs typeface="Calibri"/>
              </a:rPr>
              <a:t>verde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900" b="1" spc="220" dirty="0">
                <a:solidFill>
                  <a:srgbClr val="9C8E69"/>
                </a:solidFill>
                <a:latin typeface="Calibri"/>
                <a:cs typeface="Calibri"/>
              </a:rPr>
              <a:t>20-21 </a:t>
            </a:r>
            <a:r>
              <a:rPr sz="1200" spc="-240" dirty="0">
                <a:latin typeface="Calibri"/>
                <a:cs typeface="Calibri"/>
              </a:rPr>
              <a:t>•                 </a:t>
            </a:r>
            <a:r>
              <a:rPr sz="1200" spc="-220" dirty="0">
                <a:latin typeface="Calibri"/>
                <a:cs typeface="Calibri"/>
              </a:rPr>
              <a:t> </a:t>
            </a:r>
            <a:r>
              <a:rPr sz="1200" spc="240" dirty="0">
                <a:latin typeface="Calibri"/>
                <a:cs typeface="Calibri"/>
              </a:rPr>
              <a:t>Vendimia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900" b="1" spc="220" dirty="0">
                <a:solidFill>
                  <a:srgbClr val="9C8E69"/>
                </a:solidFill>
                <a:latin typeface="Calibri"/>
                <a:cs typeface="Calibri"/>
              </a:rPr>
              <a:t>22-23 </a:t>
            </a:r>
            <a:r>
              <a:rPr sz="1200" spc="-240" dirty="0">
                <a:latin typeface="Calibri"/>
                <a:cs typeface="Calibri"/>
              </a:rPr>
              <a:t>•                 </a:t>
            </a:r>
            <a:r>
              <a:rPr sz="1200" spc="-235" dirty="0">
                <a:latin typeface="Calibri"/>
                <a:cs typeface="Calibri"/>
              </a:rPr>
              <a:t> </a:t>
            </a:r>
            <a:r>
              <a:rPr sz="1200" spc="335" dirty="0">
                <a:latin typeface="Calibri"/>
                <a:cs typeface="Calibri"/>
              </a:rPr>
              <a:t>Prensado</a:t>
            </a:r>
            <a:endParaRPr sz="1200">
              <a:latin typeface="Calibri"/>
              <a:cs typeface="Calibri"/>
            </a:endParaRPr>
          </a:p>
          <a:p>
            <a:pPr marL="479425" indent="-240665">
              <a:lnSpc>
                <a:spcPct val="100000"/>
              </a:lnSpc>
              <a:spcBef>
                <a:spcPts val="160"/>
              </a:spcBef>
              <a:buClr>
                <a:srgbClr val="9C8E69"/>
              </a:buClr>
              <a:buSzPct val="75000"/>
              <a:buFont typeface="Calibri"/>
              <a:buAutoNum type="arabicPlain" startAt="24"/>
              <a:tabLst>
                <a:tab pos="480059" algn="l"/>
              </a:tabLst>
            </a:pPr>
            <a:r>
              <a:rPr sz="1200" spc="-240" dirty="0">
                <a:latin typeface="Calibri"/>
                <a:cs typeface="Calibri"/>
              </a:rPr>
              <a:t>•              </a:t>
            </a:r>
            <a:r>
              <a:rPr sz="1200" spc="-215" dirty="0">
                <a:latin typeface="Calibri"/>
                <a:cs typeface="Calibri"/>
              </a:rPr>
              <a:t> </a:t>
            </a:r>
            <a:r>
              <a:rPr sz="1200" spc="315" dirty="0">
                <a:latin typeface="Calibri"/>
                <a:cs typeface="Calibri"/>
              </a:rPr>
              <a:t>Desfangado</a:t>
            </a:r>
            <a:endParaRPr sz="1200">
              <a:latin typeface="Calibri"/>
              <a:cs typeface="Calibri"/>
            </a:endParaRPr>
          </a:p>
          <a:p>
            <a:pPr marL="479425" indent="-240665">
              <a:lnSpc>
                <a:spcPct val="100000"/>
              </a:lnSpc>
              <a:spcBef>
                <a:spcPts val="160"/>
              </a:spcBef>
              <a:buClr>
                <a:srgbClr val="9C8E69"/>
              </a:buClr>
              <a:buSzPct val="75000"/>
              <a:buFont typeface="Calibri"/>
              <a:buAutoNum type="arabicPlain" startAt="24"/>
              <a:tabLst>
                <a:tab pos="480059" algn="l"/>
              </a:tabLst>
            </a:pPr>
            <a:r>
              <a:rPr sz="1200" spc="-240" dirty="0">
                <a:latin typeface="Calibri"/>
                <a:cs typeface="Calibri"/>
              </a:rPr>
              <a:t>•                   </a:t>
            </a:r>
            <a:r>
              <a:rPr sz="1200" spc="300" dirty="0">
                <a:latin typeface="Calibri"/>
                <a:cs typeface="Calibri"/>
              </a:rPr>
              <a:t>Fermentación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spc="310" dirty="0">
                <a:latin typeface="Calibri"/>
                <a:cs typeface="Calibri"/>
              </a:rPr>
              <a:t>alcohólica</a:t>
            </a:r>
            <a:endParaRPr sz="1200">
              <a:latin typeface="Calibri"/>
              <a:cs typeface="Calibri"/>
            </a:endParaRPr>
          </a:p>
          <a:p>
            <a:pPr marL="479425" indent="-240665">
              <a:lnSpc>
                <a:spcPct val="100000"/>
              </a:lnSpc>
              <a:spcBef>
                <a:spcPts val="160"/>
              </a:spcBef>
              <a:buClr>
                <a:srgbClr val="9C8E69"/>
              </a:buClr>
              <a:buSzPct val="75000"/>
              <a:buFont typeface="Calibri"/>
              <a:buAutoNum type="arabicPlain" startAt="24"/>
              <a:tabLst>
                <a:tab pos="480059" algn="l"/>
              </a:tabLst>
            </a:pPr>
            <a:r>
              <a:rPr sz="1200" spc="-240" dirty="0">
                <a:latin typeface="Calibri"/>
                <a:cs typeface="Calibri"/>
              </a:rPr>
              <a:t>•                   </a:t>
            </a:r>
            <a:r>
              <a:rPr sz="1200" spc="300" dirty="0">
                <a:latin typeface="Calibri"/>
                <a:cs typeface="Calibri"/>
              </a:rPr>
              <a:t>Fermentacion </a:t>
            </a:r>
            <a:r>
              <a:rPr sz="1200" spc="290" dirty="0">
                <a:latin typeface="Calibri"/>
                <a:cs typeface="Calibri"/>
              </a:rPr>
              <a:t>maloláctica </a:t>
            </a:r>
            <a:r>
              <a:rPr sz="1200" spc="85" dirty="0">
                <a:latin typeface="Calibri"/>
                <a:cs typeface="Calibri"/>
              </a:rPr>
              <a:t>-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290" dirty="0">
                <a:latin typeface="Calibri"/>
                <a:cs typeface="Calibri"/>
              </a:rPr>
              <a:t>clarificación</a:t>
            </a:r>
            <a:endParaRPr sz="1200">
              <a:latin typeface="Calibri"/>
              <a:cs typeface="Calibri"/>
            </a:endParaRPr>
          </a:p>
          <a:p>
            <a:pPr marL="479425" indent="-240665">
              <a:lnSpc>
                <a:spcPct val="100000"/>
              </a:lnSpc>
              <a:spcBef>
                <a:spcPts val="160"/>
              </a:spcBef>
              <a:buClr>
                <a:srgbClr val="9C8E69"/>
              </a:buClr>
              <a:buSzPct val="75000"/>
              <a:buFont typeface="Calibri"/>
              <a:buAutoNum type="arabicPlain" startAt="24"/>
              <a:tabLst>
                <a:tab pos="480059" algn="l"/>
              </a:tabLst>
            </a:pPr>
            <a:r>
              <a:rPr sz="1200" spc="-240" dirty="0">
                <a:latin typeface="Calibri"/>
                <a:cs typeface="Calibri"/>
              </a:rPr>
              <a:t>•               </a:t>
            </a:r>
            <a:r>
              <a:rPr sz="1200" spc="-220" dirty="0">
                <a:latin typeface="Calibri"/>
                <a:cs typeface="Calibri"/>
              </a:rPr>
              <a:t> </a:t>
            </a:r>
            <a:r>
              <a:rPr sz="1200" spc="320" dirty="0">
                <a:latin typeface="Calibri"/>
                <a:cs typeface="Calibri"/>
              </a:rPr>
              <a:t>Ensamblaje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900" b="1" spc="220" dirty="0">
                <a:solidFill>
                  <a:srgbClr val="9C8E69"/>
                </a:solidFill>
                <a:latin typeface="Calibri"/>
                <a:cs typeface="Calibri"/>
              </a:rPr>
              <a:t>28-29 </a:t>
            </a:r>
            <a:r>
              <a:rPr sz="1200" spc="-240" dirty="0">
                <a:latin typeface="Calibri"/>
                <a:cs typeface="Calibri"/>
              </a:rPr>
              <a:t>•                   </a:t>
            </a:r>
            <a:r>
              <a:rPr sz="1200" spc="325" dirty="0">
                <a:latin typeface="Calibri"/>
                <a:cs typeface="Calibri"/>
              </a:rPr>
              <a:t>Embotellado </a:t>
            </a:r>
            <a:r>
              <a:rPr sz="1200" spc="175" dirty="0">
                <a:latin typeface="Calibri"/>
                <a:cs typeface="Calibri"/>
              </a:rPr>
              <a:t>y </a:t>
            </a:r>
            <a:r>
              <a:rPr sz="1200" spc="254" dirty="0">
                <a:latin typeface="Calibri"/>
                <a:cs typeface="Calibri"/>
              </a:rPr>
              <a:t>toma </a:t>
            </a:r>
            <a:r>
              <a:rPr sz="1200" spc="285" dirty="0">
                <a:latin typeface="Calibri"/>
                <a:cs typeface="Calibri"/>
              </a:rPr>
              <a:t>de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260" dirty="0">
                <a:latin typeface="Calibri"/>
                <a:cs typeface="Calibri"/>
              </a:rPr>
              <a:t>espuma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900" b="1" spc="220" dirty="0">
                <a:solidFill>
                  <a:srgbClr val="9C8E69"/>
                </a:solidFill>
                <a:latin typeface="Calibri"/>
                <a:cs typeface="Calibri"/>
              </a:rPr>
              <a:t>30-31 </a:t>
            </a:r>
            <a:r>
              <a:rPr sz="1200" spc="-240" dirty="0">
                <a:latin typeface="Calibri"/>
                <a:cs typeface="Calibri"/>
              </a:rPr>
              <a:t>•                  </a:t>
            </a:r>
            <a:r>
              <a:rPr sz="1200" spc="290" dirty="0">
                <a:latin typeface="Calibri"/>
                <a:cs typeface="Calibri"/>
              </a:rPr>
              <a:t>Maduración </a:t>
            </a:r>
            <a:r>
              <a:rPr sz="1200" spc="325" dirty="0">
                <a:latin typeface="Calibri"/>
                <a:cs typeface="Calibri"/>
              </a:rPr>
              <a:t>sobre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275" dirty="0">
                <a:latin typeface="Calibri"/>
                <a:cs typeface="Calibri"/>
              </a:rPr>
              <a:t>lías</a:t>
            </a:r>
            <a:endParaRPr sz="1200">
              <a:latin typeface="Calibri"/>
              <a:cs typeface="Calibri"/>
            </a:endParaRPr>
          </a:p>
          <a:p>
            <a:pPr marL="479425" indent="-240665">
              <a:lnSpc>
                <a:spcPct val="100000"/>
              </a:lnSpc>
              <a:spcBef>
                <a:spcPts val="160"/>
              </a:spcBef>
              <a:buClr>
                <a:srgbClr val="9C8E69"/>
              </a:buClr>
              <a:buSzPct val="75000"/>
              <a:buFont typeface="Calibri"/>
              <a:buAutoNum type="arabicPlain" startAt="32"/>
              <a:tabLst>
                <a:tab pos="480059" algn="l"/>
              </a:tabLst>
            </a:pPr>
            <a:r>
              <a:rPr sz="1200" spc="-240" dirty="0">
                <a:latin typeface="Calibri"/>
                <a:cs typeface="Calibri"/>
              </a:rPr>
              <a:t>•              </a:t>
            </a:r>
            <a:r>
              <a:rPr sz="1200" spc="-215" dirty="0">
                <a:latin typeface="Calibri"/>
                <a:cs typeface="Calibri"/>
              </a:rPr>
              <a:t> </a:t>
            </a:r>
            <a:r>
              <a:rPr sz="1200" spc="275" dirty="0">
                <a:latin typeface="Calibri"/>
                <a:cs typeface="Calibri"/>
              </a:rPr>
              <a:t>Removido</a:t>
            </a:r>
            <a:endParaRPr sz="1200">
              <a:latin typeface="Calibri"/>
              <a:cs typeface="Calibri"/>
            </a:endParaRPr>
          </a:p>
          <a:p>
            <a:pPr marL="479425" indent="-240665">
              <a:lnSpc>
                <a:spcPct val="100000"/>
              </a:lnSpc>
              <a:spcBef>
                <a:spcPts val="160"/>
              </a:spcBef>
              <a:buClr>
                <a:srgbClr val="9C8E69"/>
              </a:buClr>
              <a:buSzPct val="75000"/>
              <a:buFont typeface="Calibri"/>
              <a:buAutoNum type="arabicPlain" startAt="32"/>
              <a:tabLst>
                <a:tab pos="480059" algn="l"/>
              </a:tabLst>
            </a:pPr>
            <a:r>
              <a:rPr sz="1200" spc="-240" dirty="0">
                <a:latin typeface="Calibri"/>
                <a:cs typeface="Calibri"/>
              </a:rPr>
              <a:t>•                </a:t>
            </a:r>
            <a:r>
              <a:rPr sz="1200" spc="345" dirty="0">
                <a:latin typeface="Calibri"/>
                <a:cs typeface="Calibri"/>
              </a:rPr>
              <a:t>Degüelle</a:t>
            </a:r>
            <a:endParaRPr sz="1200">
              <a:latin typeface="Calibri"/>
              <a:cs typeface="Calibri"/>
            </a:endParaRPr>
          </a:p>
          <a:p>
            <a:pPr marL="479425" indent="-240665">
              <a:lnSpc>
                <a:spcPct val="100000"/>
              </a:lnSpc>
              <a:spcBef>
                <a:spcPts val="160"/>
              </a:spcBef>
              <a:buClr>
                <a:srgbClr val="9C8E69"/>
              </a:buClr>
              <a:buSzPct val="75000"/>
              <a:buFont typeface="Calibri"/>
              <a:buAutoNum type="arabicPlain" startAt="32"/>
              <a:tabLst>
                <a:tab pos="480059" algn="l"/>
              </a:tabLst>
            </a:pPr>
            <a:r>
              <a:rPr sz="1200" spc="-240" dirty="0">
                <a:latin typeface="Calibri"/>
                <a:cs typeface="Calibri"/>
              </a:rPr>
              <a:t>•               </a:t>
            </a:r>
            <a:r>
              <a:rPr sz="1200" spc="-225" dirty="0">
                <a:latin typeface="Calibri"/>
                <a:cs typeface="Calibri"/>
              </a:rPr>
              <a:t> </a:t>
            </a:r>
            <a:r>
              <a:rPr sz="1200" spc="300" dirty="0">
                <a:latin typeface="Calibri"/>
                <a:cs typeface="Calibri"/>
              </a:rPr>
              <a:t>Dosaje</a:t>
            </a:r>
            <a:endParaRPr sz="1200">
              <a:latin typeface="Calibri"/>
              <a:cs typeface="Calibri"/>
            </a:endParaRPr>
          </a:p>
          <a:p>
            <a:pPr marL="479425" indent="-240665">
              <a:lnSpc>
                <a:spcPct val="100000"/>
              </a:lnSpc>
              <a:spcBef>
                <a:spcPts val="160"/>
              </a:spcBef>
              <a:buClr>
                <a:srgbClr val="9C8E69"/>
              </a:buClr>
              <a:buSzPct val="75000"/>
              <a:buFont typeface="Calibri"/>
              <a:buAutoNum type="arabicPlain" startAt="32"/>
              <a:tabLst>
                <a:tab pos="480059" algn="l"/>
              </a:tabLst>
            </a:pPr>
            <a:r>
              <a:rPr sz="1200" spc="-240" dirty="0">
                <a:latin typeface="Calibri"/>
                <a:cs typeface="Calibri"/>
              </a:rPr>
              <a:t>•                   </a:t>
            </a:r>
            <a:r>
              <a:rPr sz="1200" spc="275" dirty="0">
                <a:latin typeface="Calibri"/>
                <a:cs typeface="Calibri"/>
              </a:rPr>
              <a:t>Taponado </a:t>
            </a:r>
            <a:r>
              <a:rPr sz="1200" spc="85" dirty="0">
                <a:latin typeface="Calibri"/>
                <a:cs typeface="Calibri"/>
              </a:rPr>
              <a:t>- </a:t>
            </a:r>
            <a:r>
              <a:rPr sz="1200" spc="254" dirty="0">
                <a:latin typeface="Calibri"/>
                <a:cs typeface="Calibri"/>
              </a:rPr>
              <a:t>sacudida </a:t>
            </a:r>
            <a:r>
              <a:rPr sz="1200" spc="85" dirty="0">
                <a:latin typeface="Calibri"/>
                <a:cs typeface="Calibri"/>
              </a:rPr>
              <a:t>-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250" dirty="0">
                <a:latin typeface="Calibri"/>
                <a:cs typeface="Calibri"/>
              </a:rPr>
              <a:t>visualización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900" b="1" spc="220" dirty="0">
                <a:solidFill>
                  <a:srgbClr val="9C8E69"/>
                </a:solidFill>
                <a:latin typeface="Calibri"/>
                <a:cs typeface="Calibri"/>
              </a:rPr>
              <a:t>36-37 </a:t>
            </a:r>
            <a:r>
              <a:rPr sz="1200" spc="-240" dirty="0">
                <a:latin typeface="Calibri"/>
                <a:cs typeface="Calibri"/>
              </a:rPr>
              <a:t>•                   </a:t>
            </a:r>
            <a:r>
              <a:rPr sz="1200" spc="290" dirty="0">
                <a:latin typeface="Calibri"/>
                <a:cs typeface="Calibri"/>
              </a:rPr>
              <a:t>Vestir </a:t>
            </a:r>
            <a:r>
              <a:rPr sz="1200" spc="345" dirty="0">
                <a:latin typeface="Calibri"/>
                <a:cs typeface="Calibri"/>
              </a:rPr>
              <a:t>la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325" dirty="0">
                <a:latin typeface="Calibri"/>
                <a:cs typeface="Calibri"/>
              </a:rPr>
              <a:t>botella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00" b="1" spc="220" dirty="0">
                <a:solidFill>
                  <a:srgbClr val="9C8E69"/>
                </a:solidFill>
                <a:latin typeface="Calibri"/>
                <a:cs typeface="Calibri"/>
              </a:rPr>
              <a:t>38-39 </a:t>
            </a:r>
            <a:r>
              <a:rPr sz="1200" spc="-240" dirty="0">
                <a:latin typeface="Calibri"/>
                <a:cs typeface="Calibri"/>
              </a:rPr>
              <a:t>•                </a:t>
            </a:r>
            <a:r>
              <a:rPr sz="1200" spc="-215" dirty="0">
                <a:latin typeface="Calibri"/>
                <a:cs typeface="Calibri"/>
              </a:rPr>
              <a:t> </a:t>
            </a:r>
            <a:r>
              <a:rPr sz="1200" spc="275" dirty="0">
                <a:latin typeface="Calibri"/>
                <a:cs typeface="Calibri"/>
              </a:rPr>
              <a:t>Léxico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20930" y="879681"/>
            <a:ext cx="2159000" cy="136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335" dirty="0">
                <a:solidFill>
                  <a:srgbClr val="9C8E69"/>
                </a:solidFill>
                <a:latin typeface="Calibri"/>
                <a:cs typeface="Calibri"/>
              </a:rPr>
              <a:t>v</a:t>
            </a:r>
            <a:r>
              <a:rPr sz="800" spc="-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spc="235" dirty="0">
                <a:solidFill>
                  <a:srgbClr val="9C8E69"/>
                </a:solidFill>
                <a:latin typeface="Calibri"/>
                <a:cs typeface="Calibri"/>
              </a:rPr>
              <a:t>i</a:t>
            </a:r>
            <a:r>
              <a:rPr sz="800" spc="-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spc="340" dirty="0">
                <a:solidFill>
                  <a:srgbClr val="9C8E69"/>
                </a:solidFill>
                <a:latin typeface="Calibri"/>
                <a:cs typeface="Calibri"/>
              </a:rPr>
              <a:t>g</a:t>
            </a:r>
            <a:r>
              <a:rPr sz="800" spc="-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spc="365" dirty="0">
                <a:solidFill>
                  <a:srgbClr val="9C8E69"/>
                </a:solidFill>
                <a:latin typeface="Calibri"/>
                <a:cs typeface="Calibri"/>
              </a:rPr>
              <a:t>n</a:t>
            </a:r>
            <a:r>
              <a:rPr sz="800" spc="-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spc="355" dirty="0">
                <a:solidFill>
                  <a:srgbClr val="9C8E69"/>
                </a:solidFill>
                <a:latin typeface="Calibri"/>
                <a:cs typeface="Calibri"/>
              </a:rPr>
              <a:t>e</a:t>
            </a:r>
            <a:r>
              <a:rPr sz="800" spc="-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spc="285" dirty="0">
                <a:solidFill>
                  <a:srgbClr val="9C8E69"/>
                </a:solidFill>
                <a:latin typeface="Calibri"/>
                <a:cs typeface="Calibri"/>
              </a:rPr>
              <a:t>r</a:t>
            </a:r>
            <a:r>
              <a:rPr sz="800" spc="-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spc="365" dirty="0">
                <a:solidFill>
                  <a:srgbClr val="9C8E69"/>
                </a:solidFill>
                <a:latin typeface="Calibri"/>
                <a:cs typeface="Calibri"/>
              </a:rPr>
              <a:t>o</a:t>
            </a:r>
            <a:r>
              <a:rPr sz="800" spc="-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spc="365" dirty="0">
                <a:solidFill>
                  <a:srgbClr val="9C8E69"/>
                </a:solidFill>
                <a:latin typeface="Calibri"/>
                <a:cs typeface="Calibri"/>
              </a:rPr>
              <a:t>n</a:t>
            </a:r>
            <a:r>
              <a:rPr sz="800" spc="-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spc="170" dirty="0">
                <a:solidFill>
                  <a:srgbClr val="9C8E69"/>
                </a:solidFill>
                <a:latin typeface="Calibri"/>
                <a:cs typeface="Calibri"/>
              </a:rPr>
              <a:t>s </a:t>
            </a:r>
            <a:r>
              <a:rPr sz="800" spc="39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spc="340" dirty="0">
                <a:solidFill>
                  <a:srgbClr val="9C8E69"/>
                </a:solidFill>
                <a:latin typeface="Calibri"/>
                <a:cs typeface="Calibri"/>
              </a:rPr>
              <a:t>e</a:t>
            </a:r>
            <a:r>
              <a:rPr sz="800" spc="-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spc="140" dirty="0">
                <a:solidFill>
                  <a:srgbClr val="9C8E69"/>
                </a:solidFill>
                <a:latin typeface="Calibri"/>
                <a:cs typeface="Calibri"/>
              </a:rPr>
              <a:t>t </a:t>
            </a:r>
            <a:r>
              <a:rPr sz="800" spc="42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spc="409" dirty="0">
                <a:solidFill>
                  <a:srgbClr val="9C8E69"/>
                </a:solidFill>
                <a:latin typeface="Calibri"/>
                <a:cs typeface="Calibri"/>
              </a:rPr>
              <a:t>m</a:t>
            </a:r>
            <a:r>
              <a:rPr sz="800" spc="-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spc="300" dirty="0">
                <a:solidFill>
                  <a:srgbClr val="9C8E69"/>
                </a:solidFill>
                <a:latin typeface="Calibri"/>
                <a:cs typeface="Calibri"/>
              </a:rPr>
              <a:t>a</a:t>
            </a:r>
            <a:r>
              <a:rPr sz="800" spc="-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spc="215" dirty="0">
                <a:solidFill>
                  <a:srgbClr val="9C8E69"/>
                </a:solidFill>
                <a:latin typeface="Calibri"/>
                <a:cs typeface="Calibri"/>
              </a:rPr>
              <a:t>i</a:t>
            </a:r>
            <a:r>
              <a:rPr sz="800" spc="-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spc="270" dirty="0">
                <a:solidFill>
                  <a:srgbClr val="9C8E69"/>
                </a:solidFill>
                <a:latin typeface="Calibri"/>
                <a:cs typeface="Calibri"/>
              </a:rPr>
              <a:t>s</a:t>
            </a:r>
            <a:r>
              <a:rPr sz="800" spc="-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spc="315" dirty="0">
                <a:solidFill>
                  <a:srgbClr val="9C8E69"/>
                </a:solidFill>
                <a:latin typeface="Calibri"/>
                <a:cs typeface="Calibri"/>
              </a:rPr>
              <a:t>o</a:t>
            </a:r>
            <a:r>
              <a:rPr sz="800" spc="-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spc="315" dirty="0">
                <a:solidFill>
                  <a:srgbClr val="9C8E69"/>
                </a:solidFill>
                <a:latin typeface="Calibri"/>
                <a:cs typeface="Calibri"/>
              </a:rPr>
              <a:t>n</a:t>
            </a:r>
            <a:r>
              <a:rPr sz="800" spc="-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spc="135" dirty="0">
                <a:solidFill>
                  <a:srgbClr val="9C8E69"/>
                </a:solidFill>
                <a:latin typeface="Calibri"/>
                <a:cs typeface="Calibri"/>
              </a:rPr>
              <a:t>s </a:t>
            </a:r>
            <a:r>
              <a:rPr sz="800" spc="-4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37479" y="1189365"/>
            <a:ext cx="285750" cy="492759"/>
          </a:xfrm>
          <a:custGeom>
            <a:avLst/>
            <a:gdLst/>
            <a:ahLst/>
            <a:cxnLst/>
            <a:rect l="l" t="t" r="r" b="b"/>
            <a:pathLst>
              <a:path w="285750" h="492760">
                <a:moveTo>
                  <a:pt x="63821" y="144322"/>
                </a:moveTo>
                <a:lnTo>
                  <a:pt x="63313" y="144475"/>
                </a:lnTo>
                <a:lnTo>
                  <a:pt x="57987" y="188036"/>
                </a:lnTo>
                <a:lnTo>
                  <a:pt x="57913" y="190093"/>
                </a:lnTo>
                <a:lnTo>
                  <a:pt x="64562" y="224572"/>
                </a:lnTo>
                <a:lnTo>
                  <a:pt x="81253" y="261859"/>
                </a:lnTo>
                <a:lnTo>
                  <a:pt x="105540" y="313651"/>
                </a:lnTo>
                <a:lnTo>
                  <a:pt x="122499" y="377216"/>
                </a:lnTo>
                <a:lnTo>
                  <a:pt x="124536" y="435159"/>
                </a:lnTo>
                <a:lnTo>
                  <a:pt x="119949" y="476861"/>
                </a:lnTo>
                <a:lnTo>
                  <a:pt x="117031" y="491718"/>
                </a:lnTo>
                <a:lnTo>
                  <a:pt x="116856" y="492455"/>
                </a:lnTo>
                <a:lnTo>
                  <a:pt x="117504" y="492505"/>
                </a:lnTo>
                <a:lnTo>
                  <a:pt x="117722" y="491705"/>
                </a:lnTo>
                <a:lnTo>
                  <a:pt x="129684" y="432801"/>
                </a:lnTo>
                <a:lnTo>
                  <a:pt x="129978" y="380291"/>
                </a:lnTo>
                <a:lnTo>
                  <a:pt x="120724" y="331702"/>
                </a:lnTo>
                <a:lnTo>
                  <a:pt x="104042" y="284543"/>
                </a:lnTo>
                <a:lnTo>
                  <a:pt x="89440" y="251889"/>
                </a:lnTo>
                <a:lnTo>
                  <a:pt x="76392" y="220938"/>
                </a:lnTo>
                <a:lnTo>
                  <a:pt x="67114" y="186734"/>
                </a:lnTo>
                <a:lnTo>
                  <a:pt x="63821" y="144322"/>
                </a:lnTo>
                <a:close/>
              </a:path>
              <a:path w="285750" h="492760">
                <a:moveTo>
                  <a:pt x="221225" y="144322"/>
                </a:moveTo>
                <a:lnTo>
                  <a:pt x="217926" y="186734"/>
                </a:lnTo>
                <a:lnTo>
                  <a:pt x="208652" y="220938"/>
                </a:lnTo>
                <a:lnTo>
                  <a:pt x="195605" y="251889"/>
                </a:lnTo>
                <a:lnTo>
                  <a:pt x="181004" y="284543"/>
                </a:lnTo>
                <a:lnTo>
                  <a:pt x="164320" y="331702"/>
                </a:lnTo>
                <a:lnTo>
                  <a:pt x="155061" y="380291"/>
                </a:lnTo>
                <a:lnTo>
                  <a:pt x="155351" y="432801"/>
                </a:lnTo>
                <a:lnTo>
                  <a:pt x="167313" y="491718"/>
                </a:lnTo>
                <a:lnTo>
                  <a:pt x="167529" y="492505"/>
                </a:lnTo>
                <a:lnTo>
                  <a:pt x="168177" y="492455"/>
                </a:lnTo>
                <a:lnTo>
                  <a:pt x="168012" y="491705"/>
                </a:lnTo>
                <a:lnTo>
                  <a:pt x="165091" y="476861"/>
                </a:lnTo>
                <a:lnTo>
                  <a:pt x="160504" y="435159"/>
                </a:lnTo>
                <a:lnTo>
                  <a:pt x="162545" y="377216"/>
                </a:lnTo>
                <a:lnTo>
                  <a:pt x="179505" y="313651"/>
                </a:lnTo>
                <a:lnTo>
                  <a:pt x="203793" y="261859"/>
                </a:lnTo>
                <a:lnTo>
                  <a:pt x="220483" y="224572"/>
                </a:lnTo>
                <a:lnTo>
                  <a:pt x="227242" y="189531"/>
                </a:lnTo>
                <a:lnTo>
                  <a:pt x="221733" y="144475"/>
                </a:lnTo>
                <a:lnTo>
                  <a:pt x="221225" y="144322"/>
                </a:lnTo>
                <a:close/>
              </a:path>
              <a:path w="285750" h="492760">
                <a:moveTo>
                  <a:pt x="28020" y="9550"/>
                </a:moveTo>
                <a:lnTo>
                  <a:pt x="14666" y="56904"/>
                </a:lnTo>
                <a:lnTo>
                  <a:pt x="4664" y="100020"/>
                </a:lnTo>
                <a:lnTo>
                  <a:pt x="42" y="138582"/>
                </a:lnTo>
                <a:lnTo>
                  <a:pt x="0" y="142087"/>
                </a:lnTo>
                <a:lnTo>
                  <a:pt x="2150" y="177888"/>
                </a:lnTo>
                <a:lnTo>
                  <a:pt x="9854" y="208379"/>
                </a:lnTo>
                <a:lnTo>
                  <a:pt x="21822" y="235524"/>
                </a:lnTo>
                <a:lnTo>
                  <a:pt x="38658" y="263217"/>
                </a:lnTo>
                <a:lnTo>
                  <a:pt x="60963" y="295351"/>
                </a:lnTo>
                <a:lnTo>
                  <a:pt x="75205" y="319508"/>
                </a:lnTo>
                <a:lnTo>
                  <a:pt x="83120" y="339617"/>
                </a:lnTo>
                <a:lnTo>
                  <a:pt x="86533" y="353372"/>
                </a:lnTo>
                <a:lnTo>
                  <a:pt x="87265" y="358470"/>
                </a:lnTo>
                <a:lnTo>
                  <a:pt x="87657" y="347628"/>
                </a:lnTo>
                <a:lnTo>
                  <a:pt x="84703" y="330731"/>
                </a:lnTo>
                <a:lnTo>
                  <a:pt x="74324" y="304850"/>
                </a:lnTo>
                <a:lnTo>
                  <a:pt x="52442" y="267055"/>
                </a:lnTo>
                <a:lnTo>
                  <a:pt x="38997" y="242624"/>
                </a:lnTo>
                <a:lnTo>
                  <a:pt x="28732" y="218862"/>
                </a:lnTo>
                <a:lnTo>
                  <a:pt x="21433" y="196486"/>
                </a:lnTo>
                <a:lnTo>
                  <a:pt x="16882" y="176212"/>
                </a:lnTo>
                <a:lnTo>
                  <a:pt x="13340" y="122489"/>
                </a:lnTo>
                <a:lnTo>
                  <a:pt x="17777" y="73925"/>
                </a:lnTo>
                <a:lnTo>
                  <a:pt x="24615" y="34978"/>
                </a:lnTo>
                <a:lnTo>
                  <a:pt x="28274" y="10109"/>
                </a:lnTo>
                <a:lnTo>
                  <a:pt x="28020" y="9550"/>
                </a:lnTo>
                <a:close/>
              </a:path>
              <a:path w="285750" h="492760">
                <a:moveTo>
                  <a:pt x="257026" y="9550"/>
                </a:moveTo>
                <a:lnTo>
                  <a:pt x="256759" y="10109"/>
                </a:lnTo>
                <a:lnTo>
                  <a:pt x="260418" y="34978"/>
                </a:lnTo>
                <a:lnTo>
                  <a:pt x="267258" y="73925"/>
                </a:lnTo>
                <a:lnTo>
                  <a:pt x="271699" y="122489"/>
                </a:lnTo>
                <a:lnTo>
                  <a:pt x="268164" y="176212"/>
                </a:lnTo>
                <a:lnTo>
                  <a:pt x="256313" y="218862"/>
                </a:lnTo>
                <a:lnTo>
                  <a:pt x="232604" y="267055"/>
                </a:lnTo>
                <a:lnTo>
                  <a:pt x="210714" y="304850"/>
                </a:lnTo>
                <a:lnTo>
                  <a:pt x="200333" y="330731"/>
                </a:lnTo>
                <a:lnTo>
                  <a:pt x="197382" y="347628"/>
                </a:lnTo>
                <a:lnTo>
                  <a:pt x="197781" y="358470"/>
                </a:lnTo>
                <a:lnTo>
                  <a:pt x="199477" y="341039"/>
                </a:lnTo>
                <a:lnTo>
                  <a:pt x="202781" y="328653"/>
                </a:lnTo>
                <a:lnTo>
                  <a:pt x="210157" y="315396"/>
                </a:lnTo>
                <a:lnTo>
                  <a:pt x="246382" y="263217"/>
                </a:lnTo>
                <a:lnTo>
                  <a:pt x="263222" y="235524"/>
                </a:lnTo>
                <a:lnTo>
                  <a:pt x="275192" y="208379"/>
                </a:lnTo>
                <a:lnTo>
                  <a:pt x="282896" y="177888"/>
                </a:lnTo>
                <a:lnTo>
                  <a:pt x="285167" y="139986"/>
                </a:lnTo>
                <a:lnTo>
                  <a:pt x="280377" y="100020"/>
                </a:lnTo>
                <a:lnTo>
                  <a:pt x="270378" y="56904"/>
                </a:lnTo>
                <a:lnTo>
                  <a:pt x="257026" y="9550"/>
                </a:lnTo>
                <a:close/>
              </a:path>
              <a:path w="285750" h="492760">
                <a:moveTo>
                  <a:pt x="139348" y="228523"/>
                </a:moveTo>
                <a:lnTo>
                  <a:pt x="134979" y="231787"/>
                </a:lnTo>
                <a:lnTo>
                  <a:pt x="134496" y="235026"/>
                </a:lnTo>
                <a:lnTo>
                  <a:pt x="137544" y="239661"/>
                </a:lnTo>
                <a:lnTo>
                  <a:pt x="140592" y="240220"/>
                </a:lnTo>
                <a:lnTo>
                  <a:pt x="144269" y="237439"/>
                </a:lnTo>
                <a:lnTo>
                  <a:pt x="140313" y="237439"/>
                </a:lnTo>
                <a:lnTo>
                  <a:pt x="137671" y="235915"/>
                </a:lnTo>
                <a:lnTo>
                  <a:pt x="137448" y="235026"/>
                </a:lnTo>
                <a:lnTo>
                  <a:pt x="137408" y="233705"/>
                </a:lnTo>
                <a:lnTo>
                  <a:pt x="138687" y="231101"/>
                </a:lnTo>
                <a:lnTo>
                  <a:pt x="140389" y="230479"/>
                </a:lnTo>
                <a:lnTo>
                  <a:pt x="143291" y="230479"/>
                </a:lnTo>
                <a:lnTo>
                  <a:pt x="142345" y="229069"/>
                </a:lnTo>
                <a:lnTo>
                  <a:pt x="139348" y="228523"/>
                </a:lnTo>
                <a:close/>
              </a:path>
              <a:path w="285750" h="492760">
                <a:moveTo>
                  <a:pt x="143291" y="230479"/>
                </a:moveTo>
                <a:lnTo>
                  <a:pt x="140389" y="230479"/>
                </a:lnTo>
                <a:lnTo>
                  <a:pt x="141685" y="231241"/>
                </a:lnTo>
                <a:lnTo>
                  <a:pt x="143044" y="232003"/>
                </a:lnTo>
                <a:lnTo>
                  <a:pt x="143454" y="233705"/>
                </a:lnTo>
                <a:lnTo>
                  <a:pt x="143363" y="234099"/>
                </a:lnTo>
                <a:lnTo>
                  <a:pt x="142015" y="236829"/>
                </a:lnTo>
                <a:lnTo>
                  <a:pt x="140313" y="237439"/>
                </a:lnTo>
                <a:lnTo>
                  <a:pt x="144269" y="237439"/>
                </a:lnTo>
                <a:lnTo>
                  <a:pt x="144923" y="236943"/>
                </a:lnTo>
                <a:lnTo>
                  <a:pt x="145457" y="233705"/>
                </a:lnTo>
                <a:lnTo>
                  <a:pt x="143291" y="230479"/>
                </a:lnTo>
                <a:close/>
              </a:path>
              <a:path w="285750" h="492760">
                <a:moveTo>
                  <a:pt x="152353" y="180035"/>
                </a:moveTo>
                <a:lnTo>
                  <a:pt x="145876" y="184022"/>
                </a:lnTo>
                <a:lnTo>
                  <a:pt x="144771" y="188467"/>
                </a:lnTo>
                <a:lnTo>
                  <a:pt x="148479" y="195389"/>
                </a:lnTo>
                <a:lnTo>
                  <a:pt x="152619" y="196583"/>
                </a:lnTo>
                <a:lnTo>
                  <a:pt x="159096" y="192582"/>
                </a:lnTo>
                <a:lnTo>
                  <a:pt x="152645" y="192557"/>
                </a:lnTo>
                <a:lnTo>
                  <a:pt x="150879" y="191325"/>
                </a:lnTo>
                <a:lnTo>
                  <a:pt x="149165" y="190093"/>
                </a:lnTo>
                <a:lnTo>
                  <a:pt x="148746" y="187502"/>
                </a:lnTo>
                <a:lnTo>
                  <a:pt x="150031" y="185458"/>
                </a:lnTo>
                <a:lnTo>
                  <a:pt x="151159" y="183578"/>
                </a:lnTo>
                <a:lnTo>
                  <a:pt x="153572" y="183006"/>
                </a:lnTo>
                <a:lnTo>
                  <a:pt x="157427" y="183006"/>
                </a:lnTo>
                <a:lnTo>
                  <a:pt x="156493" y="181228"/>
                </a:lnTo>
                <a:lnTo>
                  <a:pt x="152353" y="180035"/>
                </a:lnTo>
                <a:close/>
              </a:path>
              <a:path w="285750" h="492760">
                <a:moveTo>
                  <a:pt x="157427" y="183006"/>
                </a:moveTo>
                <a:lnTo>
                  <a:pt x="153572" y="183006"/>
                </a:lnTo>
                <a:lnTo>
                  <a:pt x="155312" y="184213"/>
                </a:lnTo>
                <a:lnTo>
                  <a:pt x="157026" y="185458"/>
                </a:lnTo>
                <a:lnTo>
                  <a:pt x="157228" y="186734"/>
                </a:lnTo>
                <a:lnTo>
                  <a:pt x="157349" y="188175"/>
                </a:lnTo>
                <a:lnTo>
                  <a:pt x="156204" y="190093"/>
                </a:lnTo>
                <a:lnTo>
                  <a:pt x="155032" y="191973"/>
                </a:lnTo>
                <a:lnTo>
                  <a:pt x="152645" y="192557"/>
                </a:lnTo>
                <a:lnTo>
                  <a:pt x="159103" y="192557"/>
                </a:lnTo>
                <a:lnTo>
                  <a:pt x="160164" y="188467"/>
                </a:lnTo>
                <a:lnTo>
                  <a:pt x="160162" y="188036"/>
                </a:lnTo>
                <a:lnTo>
                  <a:pt x="157961" y="184022"/>
                </a:lnTo>
                <a:lnTo>
                  <a:pt x="157427" y="183006"/>
                </a:lnTo>
                <a:close/>
              </a:path>
              <a:path w="285750" h="492760">
                <a:moveTo>
                  <a:pt x="139627" y="131000"/>
                </a:moveTo>
                <a:lnTo>
                  <a:pt x="127778" y="131965"/>
                </a:lnTo>
                <a:lnTo>
                  <a:pt x="123295" y="137515"/>
                </a:lnTo>
                <a:lnTo>
                  <a:pt x="124222" y="150228"/>
                </a:lnTo>
                <a:lnTo>
                  <a:pt x="129404" y="154965"/>
                </a:lnTo>
                <a:lnTo>
                  <a:pt x="141278" y="153974"/>
                </a:lnTo>
                <a:lnTo>
                  <a:pt x="144885" y="149478"/>
                </a:lnTo>
                <a:lnTo>
                  <a:pt x="134662" y="149478"/>
                </a:lnTo>
                <a:lnTo>
                  <a:pt x="130902" y="148374"/>
                </a:lnTo>
                <a:lnTo>
                  <a:pt x="127406" y="142087"/>
                </a:lnTo>
                <a:lnTo>
                  <a:pt x="127350" y="141795"/>
                </a:lnTo>
                <a:lnTo>
                  <a:pt x="128159" y="137871"/>
                </a:lnTo>
                <a:lnTo>
                  <a:pt x="130991" y="136029"/>
                </a:lnTo>
                <a:lnTo>
                  <a:pt x="133849" y="134213"/>
                </a:lnTo>
                <a:lnTo>
                  <a:pt x="143115" y="134213"/>
                </a:lnTo>
                <a:lnTo>
                  <a:pt x="139627" y="131000"/>
                </a:lnTo>
                <a:close/>
              </a:path>
              <a:path w="285750" h="492760">
                <a:moveTo>
                  <a:pt x="143115" y="134213"/>
                </a:moveTo>
                <a:lnTo>
                  <a:pt x="133849" y="134213"/>
                </a:lnTo>
                <a:lnTo>
                  <a:pt x="137621" y="135369"/>
                </a:lnTo>
                <a:lnTo>
                  <a:pt x="139411" y="138582"/>
                </a:lnTo>
                <a:lnTo>
                  <a:pt x="141240" y="141795"/>
                </a:lnTo>
                <a:lnTo>
                  <a:pt x="140351" y="145872"/>
                </a:lnTo>
                <a:lnTo>
                  <a:pt x="134662" y="149478"/>
                </a:lnTo>
                <a:lnTo>
                  <a:pt x="144885" y="149478"/>
                </a:lnTo>
                <a:lnTo>
                  <a:pt x="145711" y="148450"/>
                </a:lnTo>
                <a:lnTo>
                  <a:pt x="144796" y="135762"/>
                </a:lnTo>
                <a:lnTo>
                  <a:pt x="143115" y="134213"/>
                </a:lnTo>
                <a:close/>
              </a:path>
              <a:path w="285750" h="492760">
                <a:moveTo>
                  <a:pt x="160773" y="68198"/>
                </a:moveTo>
                <a:lnTo>
                  <a:pt x="153800" y="72974"/>
                </a:lnTo>
                <a:lnTo>
                  <a:pt x="150727" y="88087"/>
                </a:lnTo>
                <a:lnTo>
                  <a:pt x="155261" y="95503"/>
                </a:lnTo>
                <a:lnTo>
                  <a:pt x="169371" y="98780"/>
                </a:lnTo>
                <a:lnTo>
                  <a:pt x="176330" y="93979"/>
                </a:lnTo>
                <a:lnTo>
                  <a:pt x="176646" y="92417"/>
                </a:lnTo>
                <a:lnTo>
                  <a:pt x="162817" y="92417"/>
                </a:lnTo>
                <a:lnTo>
                  <a:pt x="158182" y="89280"/>
                </a:lnTo>
                <a:lnTo>
                  <a:pt x="157026" y="84213"/>
                </a:lnTo>
                <a:lnTo>
                  <a:pt x="155794" y="79133"/>
                </a:lnTo>
                <a:lnTo>
                  <a:pt x="158474" y="74002"/>
                </a:lnTo>
                <a:lnTo>
                  <a:pt x="167428" y="71577"/>
                </a:lnTo>
                <a:lnTo>
                  <a:pt x="174964" y="71577"/>
                </a:lnTo>
                <a:lnTo>
                  <a:pt x="160773" y="68198"/>
                </a:lnTo>
                <a:close/>
              </a:path>
              <a:path w="285750" h="492760">
                <a:moveTo>
                  <a:pt x="174964" y="71577"/>
                </a:moveTo>
                <a:lnTo>
                  <a:pt x="167428" y="71577"/>
                </a:lnTo>
                <a:lnTo>
                  <a:pt x="172088" y="74714"/>
                </a:lnTo>
                <a:lnTo>
                  <a:pt x="174527" y="84874"/>
                </a:lnTo>
                <a:lnTo>
                  <a:pt x="171834" y="89979"/>
                </a:lnTo>
                <a:lnTo>
                  <a:pt x="162817" y="92417"/>
                </a:lnTo>
                <a:lnTo>
                  <a:pt x="176646" y="92417"/>
                </a:lnTo>
                <a:lnTo>
                  <a:pt x="179378" y="78892"/>
                </a:lnTo>
                <a:lnTo>
                  <a:pt x="174964" y="71577"/>
                </a:lnTo>
                <a:close/>
              </a:path>
              <a:path w="285750" h="492760">
                <a:moveTo>
                  <a:pt x="128477" y="0"/>
                </a:moveTo>
                <a:lnTo>
                  <a:pt x="111941" y="1790"/>
                </a:lnTo>
                <a:lnTo>
                  <a:pt x="106005" y="9550"/>
                </a:lnTo>
                <a:lnTo>
                  <a:pt x="105992" y="10109"/>
                </a:lnTo>
                <a:lnTo>
                  <a:pt x="107585" y="27304"/>
                </a:lnTo>
                <a:lnTo>
                  <a:pt x="114977" y="33718"/>
                </a:lnTo>
                <a:lnTo>
                  <a:pt x="131461" y="31927"/>
                </a:lnTo>
                <a:lnTo>
                  <a:pt x="134481" y="27990"/>
                </a:lnTo>
                <a:lnTo>
                  <a:pt x="123549" y="27990"/>
                </a:lnTo>
                <a:lnTo>
                  <a:pt x="117593" y="26720"/>
                </a:lnTo>
                <a:lnTo>
                  <a:pt x="114875" y="22136"/>
                </a:lnTo>
                <a:lnTo>
                  <a:pt x="112068" y="17551"/>
                </a:lnTo>
                <a:lnTo>
                  <a:pt x="113630" y="11341"/>
                </a:lnTo>
                <a:lnTo>
                  <a:pt x="122838" y="5245"/>
                </a:lnTo>
                <a:lnTo>
                  <a:pt x="134446" y="5245"/>
                </a:lnTo>
                <a:lnTo>
                  <a:pt x="128477" y="0"/>
                </a:lnTo>
                <a:close/>
              </a:path>
              <a:path w="285750" h="492760">
                <a:moveTo>
                  <a:pt x="134446" y="5245"/>
                </a:moveTo>
                <a:lnTo>
                  <a:pt x="122838" y="5245"/>
                </a:lnTo>
                <a:lnTo>
                  <a:pt x="128820" y="6476"/>
                </a:lnTo>
                <a:lnTo>
                  <a:pt x="131588" y="11074"/>
                </a:lnTo>
                <a:lnTo>
                  <a:pt x="134306" y="15659"/>
                </a:lnTo>
                <a:lnTo>
                  <a:pt x="132782" y="21856"/>
                </a:lnTo>
                <a:lnTo>
                  <a:pt x="123549" y="27990"/>
                </a:lnTo>
                <a:lnTo>
                  <a:pt x="134481" y="27990"/>
                </a:lnTo>
                <a:lnTo>
                  <a:pt x="137481" y="24079"/>
                </a:lnTo>
                <a:lnTo>
                  <a:pt x="135805" y="6438"/>
                </a:lnTo>
                <a:lnTo>
                  <a:pt x="134446" y="5245"/>
                </a:lnTo>
                <a:close/>
              </a:path>
            </a:pathLst>
          </a:custGeom>
          <a:solidFill>
            <a:srgbClr val="9C8E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01377" y="1953101"/>
            <a:ext cx="563245" cy="0"/>
          </a:xfrm>
          <a:custGeom>
            <a:avLst/>
            <a:gdLst/>
            <a:ahLst/>
            <a:cxnLst/>
            <a:rect l="l" t="t" r="r" b="b"/>
            <a:pathLst>
              <a:path w="563245">
                <a:moveTo>
                  <a:pt x="0" y="0"/>
                </a:moveTo>
                <a:lnTo>
                  <a:pt x="563143" y="0"/>
                </a:lnTo>
              </a:path>
            </a:pathLst>
          </a:custGeom>
          <a:ln w="278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551993" cy="3560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3999" y="4320006"/>
            <a:ext cx="3959999" cy="14400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3999" y="8406015"/>
            <a:ext cx="3959999" cy="16379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256561" y="566902"/>
            <a:ext cx="115416" cy="5740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85"/>
              </a:lnSpc>
            </a:pPr>
            <a:r>
              <a:rPr sz="800" dirty="0" err="1">
                <a:solidFill>
                  <a:srgbClr val="9C8E69"/>
                </a:solidFill>
                <a:latin typeface="Calibri"/>
                <a:cs typeface="Calibri"/>
              </a:rPr>
              <a:t>Vimia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48008" y="4320019"/>
            <a:ext cx="2411996" cy="41399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91299" y="5809785"/>
            <a:ext cx="3985895" cy="2275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700" spc="-15" dirty="0">
                <a:latin typeface="Calibri"/>
                <a:cs typeface="Calibri"/>
              </a:rPr>
              <a:t>Transportador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5" dirty="0">
                <a:latin typeface="Calibri"/>
                <a:cs typeface="Calibri"/>
              </a:rPr>
              <a:t>cestas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45" dirty="0">
                <a:latin typeface="Arial"/>
                <a:cs typeface="Arial"/>
              </a:rPr>
              <a:t>rigurosamente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20" dirty="0">
                <a:latin typeface="Arial"/>
                <a:cs typeface="Arial"/>
              </a:rPr>
              <a:t>utilización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las maquinas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vendimiar. </a:t>
            </a:r>
            <a:r>
              <a:rPr sz="1000" spc="-100" dirty="0">
                <a:latin typeface="Arial"/>
                <a:cs typeface="Arial"/>
              </a:rPr>
              <a:t>La </a:t>
            </a:r>
            <a:r>
              <a:rPr sz="1000" spc="-75" dirty="0">
                <a:latin typeface="Arial"/>
                <a:cs typeface="Arial"/>
              </a:rPr>
              <a:t>Champagne  </a:t>
            </a:r>
            <a:r>
              <a:rPr sz="1000" spc="-10" dirty="0">
                <a:latin typeface="Calibri"/>
                <a:cs typeface="Calibri"/>
              </a:rPr>
              <a:t>acoge </a:t>
            </a:r>
            <a:r>
              <a:rPr sz="1000" spc="-15" dirty="0">
                <a:latin typeface="Calibri"/>
                <a:cs typeface="Calibri"/>
              </a:rPr>
              <a:t>durante </a:t>
            </a:r>
            <a:r>
              <a:rPr sz="1000" dirty="0">
                <a:latin typeface="Calibri"/>
                <a:cs typeface="Calibri"/>
              </a:rPr>
              <a:t>unas </a:t>
            </a:r>
            <a:r>
              <a:rPr sz="1000" spc="-10" dirty="0">
                <a:latin typeface="Calibri"/>
                <a:cs typeface="Calibri"/>
              </a:rPr>
              <a:t>tres </a:t>
            </a:r>
            <a:r>
              <a:rPr sz="1000" dirty="0">
                <a:latin typeface="Calibri"/>
                <a:cs typeface="Calibri"/>
              </a:rPr>
              <a:t>semanas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dirty="0">
                <a:latin typeface="Calibri"/>
                <a:cs typeface="Calibri"/>
              </a:rPr>
              <a:t>más </a:t>
            </a:r>
            <a:r>
              <a:rPr sz="1000" spc="-10" dirty="0">
                <a:latin typeface="Calibri"/>
                <a:cs typeface="Calibri"/>
              </a:rPr>
              <a:t>de 100 000 </a:t>
            </a:r>
            <a:r>
              <a:rPr sz="1000" spc="-5" dirty="0">
                <a:latin typeface="Calibri"/>
                <a:cs typeface="Calibri"/>
              </a:rPr>
              <a:t>vendimiadores,  </a:t>
            </a:r>
            <a:r>
              <a:rPr sz="1000" spc="-15" dirty="0">
                <a:latin typeface="Calibri"/>
                <a:cs typeface="Calibri"/>
              </a:rPr>
              <a:t>transportadores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5" dirty="0">
                <a:latin typeface="Calibri"/>
                <a:cs typeface="Calibri"/>
              </a:rPr>
              <a:t>cestas, </a:t>
            </a:r>
            <a:r>
              <a:rPr sz="1000" spc="-10" dirty="0">
                <a:latin typeface="Calibri"/>
                <a:cs typeface="Calibri"/>
              </a:rPr>
              <a:t>descargadores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10" dirty="0">
                <a:latin typeface="Calibri"/>
                <a:cs typeface="Calibri"/>
              </a:rPr>
              <a:t>prensadores </a:t>
            </a:r>
            <a:r>
              <a:rPr sz="1000" spc="-25" dirty="0">
                <a:latin typeface="Calibri"/>
                <a:cs typeface="Calibri"/>
              </a:rPr>
              <a:t>para </a:t>
            </a:r>
            <a:r>
              <a:rPr sz="1000" spc="-15" dirty="0">
                <a:latin typeface="Calibri"/>
                <a:cs typeface="Calibri"/>
              </a:rPr>
              <a:t>asegurar </a:t>
            </a:r>
            <a:r>
              <a:rPr sz="1000" spc="-5" dirty="0">
                <a:latin typeface="Calibri"/>
                <a:cs typeface="Calibri"/>
              </a:rPr>
              <a:t>la  </a:t>
            </a:r>
            <a:r>
              <a:rPr sz="1000" spc="-35" dirty="0">
                <a:latin typeface="Arial"/>
                <a:cs typeface="Arial"/>
              </a:rPr>
              <a:t>vendimia, </a:t>
            </a:r>
            <a:r>
              <a:rPr sz="1000" spc="-25" dirty="0">
                <a:latin typeface="Arial"/>
                <a:cs typeface="Arial"/>
              </a:rPr>
              <a:t>punto </a:t>
            </a:r>
            <a:r>
              <a:rPr sz="1000" spc="-40" dirty="0">
                <a:latin typeface="Arial"/>
                <a:cs typeface="Arial"/>
              </a:rPr>
              <a:t>álgido </a:t>
            </a:r>
            <a:r>
              <a:rPr sz="1000" spc="-30" dirty="0">
                <a:latin typeface="Arial"/>
                <a:cs typeface="Arial"/>
              </a:rPr>
              <a:t>del </a:t>
            </a:r>
            <a:r>
              <a:rPr sz="1000" spc="-60" dirty="0">
                <a:latin typeface="Arial"/>
                <a:cs typeface="Arial"/>
              </a:rPr>
              <a:t>año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vitícola.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15" dirty="0">
                <a:latin typeface="Calibri"/>
                <a:cs typeface="Calibri"/>
              </a:rPr>
              <a:t>Paulatinamente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15" dirty="0">
                <a:latin typeface="Calibri"/>
                <a:cs typeface="Calibri"/>
              </a:rPr>
              <a:t>mientras </a:t>
            </a:r>
            <a:r>
              <a:rPr sz="1000" spc="-10" dirty="0">
                <a:latin typeface="Calibri"/>
                <a:cs typeface="Calibri"/>
              </a:rPr>
              <a:t>la </a:t>
            </a:r>
            <a:r>
              <a:rPr sz="1000" spc="-15" dirty="0">
                <a:latin typeface="Calibri"/>
                <a:cs typeface="Calibri"/>
              </a:rPr>
              <a:t>vendimia </a:t>
            </a:r>
            <a:r>
              <a:rPr sz="1000" spc="-10" dirty="0">
                <a:latin typeface="Calibri"/>
                <a:cs typeface="Calibri"/>
              </a:rPr>
              <a:t>avanza, </a:t>
            </a:r>
            <a:r>
              <a:rPr sz="1000" dirty="0">
                <a:latin typeface="Calibri"/>
                <a:cs typeface="Calibri"/>
              </a:rPr>
              <a:t>las </a:t>
            </a:r>
            <a:r>
              <a:rPr sz="1000" spc="-10" dirty="0">
                <a:latin typeface="Calibri"/>
                <a:cs typeface="Calibri"/>
              </a:rPr>
              <a:t>uvas </a:t>
            </a:r>
            <a:r>
              <a:rPr sz="1000" spc="-5" dirty="0">
                <a:latin typeface="Calibri"/>
                <a:cs typeface="Calibri"/>
              </a:rPr>
              <a:t>son colocadas </a:t>
            </a:r>
            <a:r>
              <a:rPr sz="1000" spc="-15" dirty="0">
                <a:latin typeface="Calibri"/>
                <a:cs typeface="Calibri"/>
              </a:rPr>
              <a:t>en  </a:t>
            </a:r>
            <a:r>
              <a:rPr sz="1000" spc="-70" dirty="0">
                <a:latin typeface="Arial"/>
                <a:cs typeface="Arial"/>
              </a:rPr>
              <a:t>cajas </a:t>
            </a:r>
            <a:r>
              <a:rPr sz="1000" spc="-60" dirty="0">
                <a:latin typeface="Arial"/>
                <a:cs typeface="Arial"/>
              </a:rPr>
              <a:t>especiales de </a:t>
            </a:r>
            <a:r>
              <a:rPr sz="1000" spc="-45" dirty="0">
                <a:latin typeface="Arial"/>
                <a:cs typeface="Arial"/>
              </a:rPr>
              <a:t>vendimia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65" dirty="0">
                <a:latin typeface="Arial"/>
                <a:cs typeface="Arial"/>
              </a:rPr>
              <a:t>50 </a:t>
            </a:r>
            <a:r>
              <a:rPr sz="1000" spc="-75" dirty="0">
                <a:latin typeface="Arial"/>
                <a:cs typeface="Arial"/>
              </a:rPr>
              <a:t>kgs. </a:t>
            </a:r>
            <a:r>
              <a:rPr sz="1000" spc="-50" dirty="0">
                <a:latin typeface="Arial"/>
                <a:cs typeface="Arial"/>
              </a:rPr>
              <a:t>como </a:t>
            </a:r>
            <a:r>
              <a:rPr sz="1000" spc="-55" dirty="0">
                <a:latin typeface="Arial"/>
                <a:cs typeface="Arial"/>
              </a:rPr>
              <a:t>máximo, </a:t>
            </a:r>
            <a:r>
              <a:rPr sz="1000" spc="-75" dirty="0">
                <a:latin typeface="Arial"/>
                <a:cs typeface="Arial"/>
              </a:rPr>
              <a:t>agujereadas </a:t>
            </a:r>
            <a:r>
              <a:rPr sz="1000" spc="-25" dirty="0">
                <a:latin typeface="Arial"/>
                <a:cs typeface="Arial"/>
              </a:rPr>
              <a:t>tanto </a:t>
            </a:r>
            <a:r>
              <a:rPr sz="1000" spc="-60" dirty="0">
                <a:latin typeface="Arial"/>
                <a:cs typeface="Arial"/>
              </a:rPr>
              <a:t>en </a:t>
            </a:r>
            <a:r>
              <a:rPr sz="1000" spc="-30" dirty="0">
                <a:latin typeface="Arial"/>
                <a:cs typeface="Arial"/>
              </a:rPr>
              <a:t>el  </a:t>
            </a:r>
            <a:r>
              <a:rPr sz="1000" spc="-25" dirty="0">
                <a:latin typeface="Calibri"/>
                <a:cs typeface="Calibri"/>
              </a:rPr>
              <a:t>fondo </a:t>
            </a:r>
            <a:r>
              <a:rPr sz="1000" spc="-10" dirty="0">
                <a:latin typeface="Calibri"/>
                <a:cs typeface="Calibri"/>
              </a:rPr>
              <a:t>como </a:t>
            </a:r>
            <a:r>
              <a:rPr sz="1000" spc="-30" dirty="0">
                <a:latin typeface="Calibri"/>
                <a:cs typeface="Calibri"/>
              </a:rPr>
              <a:t>por </a:t>
            </a:r>
            <a:r>
              <a:rPr sz="1000" spc="5" dirty="0">
                <a:latin typeface="Calibri"/>
                <a:cs typeface="Calibri"/>
              </a:rPr>
              <a:t>los </a:t>
            </a:r>
            <a:r>
              <a:rPr sz="1000" spc="-10" dirty="0">
                <a:latin typeface="Calibri"/>
                <a:cs typeface="Calibri"/>
              </a:rPr>
              <a:t>lados </a:t>
            </a:r>
            <a:r>
              <a:rPr sz="1000" spc="-30" dirty="0">
                <a:latin typeface="Calibri"/>
                <a:cs typeface="Calibri"/>
              </a:rPr>
              <a:t>para </a:t>
            </a:r>
            <a:r>
              <a:rPr sz="1000" spc="-15" dirty="0">
                <a:latin typeface="Calibri"/>
                <a:cs typeface="Calibri"/>
              </a:rPr>
              <a:t>facilitar </a:t>
            </a:r>
            <a:r>
              <a:rPr sz="1000" spc="-10" dirty="0">
                <a:latin typeface="Calibri"/>
                <a:cs typeface="Calibri"/>
              </a:rPr>
              <a:t>la </a:t>
            </a:r>
            <a:r>
              <a:rPr sz="1000" spc="-15" dirty="0">
                <a:latin typeface="Calibri"/>
                <a:cs typeface="Calibri"/>
              </a:rPr>
              <a:t>aireación de </a:t>
            </a:r>
            <a:r>
              <a:rPr sz="1000" spc="-10" dirty="0">
                <a:latin typeface="Calibri"/>
                <a:cs typeface="Calibri"/>
              </a:rPr>
              <a:t>la </a:t>
            </a:r>
            <a:r>
              <a:rPr sz="1000" spc="-20" dirty="0">
                <a:latin typeface="Calibri"/>
                <a:cs typeface="Calibri"/>
              </a:rPr>
              <a:t>uva y </a:t>
            </a:r>
            <a:r>
              <a:rPr sz="1000" spc="-10" dirty="0">
                <a:latin typeface="Calibri"/>
                <a:cs typeface="Calibri"/>
              </a:rPr>
              <a:t>la caída </a:t>
            </a:r>
            <a:r>
              <a:rPr sz="1000" spc="-20" dirty="0">
                <a:latin typeface="Calibri"/>
                <a:cs typeface="Calibri"/>
              </a:rPr>
              <a:t>eventual 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zumo </a:t>
            </a:r>
            <a:r>
              <a:rPr sz="1000" spc="-45" dirty="0">
                <a:latin typeface="Arial"/>
                <a:cs typeface="Arial"/>
              </a:rPr>
              <a:t>mientras </a:t>
            </a:r>
            <a:r>
              <a:rPr sz="1000" spc="-80" dirty="0">
                <a:latin typeface="Arial"/>
                <a:cs typeface="Arial"/>
              </a:rPr>
              <a:t>se </a:t>
            </a:r>
            <a:r>
              <a:rPr sz="1000" spc="-55" dirty="0">
                <a:latin typeface="Arial"/>
                <a:cs typeface="Arial"/>
              </a:rPr>
              <a:t>realiza </a:t>
            </a:r>
            <a:r>
              <a:rPr sz="1000" spc="-30" dirty="0">
                <a:latin typeface="Arial"/>
                <a:cs typeface="Arial"/>
              </a:rPr>
              <a:t>el </a:t>
            </a:r>
            <a:r>
              <a:rPr sz="1000" spc="-55" dirty="0">
                <a:latin typeface="Arial"/>
                <a:cs typeface="Arial"/>
              </a:rPr>
              <a:t>proceso. </a:t>
            </a:r>
            <a:r>
              <a:rPr sz="1000" spc="-95" dirty="0">
                <a:latin typeface="Arial"/>
                <a:cs typeface="Arial"/>
              </a:rPr>
              <a:t>Son </a:t>
            </a:r>
            <a:r>
              <a:rPr sz="1000" spc="-45" dirty="0">
                <a:latin typeface="Arial"/>
                <a:cs typeface="Arial"/>
              </a:rPr>
              <a:t>inmediatamente </a:t>
            </a:r>
            <a:r>
              <a:rPr sz="1000" spc="-60" dirty="0">
                <a:latin typeface="Arial"/>
                <a:cs typeface="Arial"/>
              </a:rPr>
              <a:t>llevadas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60" dirty="0">
                <a:latin typeface="Arial"/>
                <a:cs typeface="Arial"/>
              </a:rPr>
              <a:t>las  </a:t>
            </a:r>
            <a:r>
              <a:rPr sz="1000" spc="-65" dirty="0">
                <a:latin typeface="Arial"/>
                <a:cs typeface="Arial"/>
              </a:rPr>
              <a:t>prensas. Unos </a:t>
            </a:r>
            <a:r>
              <a:rPr sz="1000" spc="-35" dirty="0">
                <a:latin typeface="Arial"/>
                <a:cs typeface="Arial"/>
              </a:rPr>
              <a:t>1900 </a:t>
            </a:r>
            <a:r>
              <a:rPr sz="1000" spc="-45" dirty="0">
                <a:latin typeface="Arial"/>
                <a:cs typeface="Arial"/>
              </a:rPr>
              <a:t>centros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65" dirty="0">
                <a:latin typeface="Arial"/>
                <a:cs typeface="Arial"/>
              </a:rPr>
              <a:t>prensado </a:t>
            </a:r>
            <a:r>
              <a:rPr sz="1000" spc="-80" dirty="0">
                <a:latin typeface="Arial"/>
                <a:cs typeface="Arial"/>
              </a:rPr>
              <a:t>se </a:t>
            </a:r>
            <a:r>
              <a:rPr sz="1000" spc="-45" dirty="0">
                <a:latin typeface="Arial"/>
                <a:cs typeface="Arial"/>
              </a:rPr>
              <a:t>hallan repartidos </a:t>
            </a:r>
            <a:r>
              <a:rPr sz="1000" spc="-60" dirty="0">
                <a:latin typeface="Arial"/>
                <a:cs typeface="Arial"/>
              </a:rPr>
              <a:t>en </a:t>
            </a:r>
            <a:r>
              <a:rPr sz="1000" spc="-30" dirty="0">
                <a:latin typeface="Arial"/>
                <a:cs typeface="Arial"/>
              </a:rPr>
              <a:t>todo el  </a:t>
            </a:r>
            <a:r>
              <a:rPr sz="1000" spc="-45" dirty="0">
                <a:latin typeface="Arial"/>
                <a:cs typeface="Arial"/>
              </a:rPr>
              <a:t>viñedo, </a:t>
            </a:r>
            <a:r>
              <a:rPr sz="1000" spc="-50" dirty="0">
                <a:latin typeface="Arial"/>
                <a:cs typeface="Arial"/>
              </a:rPr>
              <a:t>con </a:t>
            </a:r>
            <a:r>
              <a:rPr sz="1000" spc="-45" dirty="0">
                <a:latin typeface="Arial"/>
                <a:cs typeface="Arial"/>
              </a:rPr>
              <a:t>la </a:t>
            </a:r>
            <a:r>
              <a:rPr sz="1000" spc="-30" dirty="0">
                <a:latin typeface="Arial"/>
                <a:cs typeface="Arial"/>
              </a:rPr>
              <a:t>intención </a:t>
            </a:r>
            <a:r>
              <a:rPr sz="1000" spc="-40" dirty="0">
                <a:latin typeface="Arial"/>
                <a:cs typeface="Arial"/>
              </a:rPr>
              <a:t>reducir </a:t>
            </a:r>
            <a:r>
              <a:rPr sz="1000" spc="-45" dirty="0">
                <a:latin typeface="Arial"/>
                <a:cs typeface="Arial"/>
              </a:rPr>
              <a:t>al </a:t>
            </a:r>
            <a:r>
              <a:rPr sz="1000" spc="-55" dirty="0">
                <a:latin typeface="Arial"/>
                <a:cs typeface="Arial"/>
              </a:rPr>
              <a:t>máximo </a:t>
            </a:r>
            <a:r>
              <a:rPr sz="1000" spc="-30" dirty="0">
                <a:latin typeface="Arial"/>
                <a:cs typeface="Arial"/>
              </a:rPr>
              <a:t>el tiempo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transporte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la</a:t>
            </a:r>
            <a:r>
              <a:rPr sz="1000" spc="170" dirty="0">
                <a:latin typeface="Arial"/>
                <a:cs typeface="Arial"/>
              </a:rPr>
              <a:t> </a:t>
            </a:r>
            <a:r>
              <a:rPr sz="1000" spc="-65" dirty="0">
                <a:latin typeface="Arial"/>
                <a:cs typeface="Arial"/>
              </a:rPr>
              <a:t>uva.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90738" y="10093787"/>
            <a:ext cx="178625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5" dirty="0">
                <a:latin typeface="Calibri"/>
                <a:cs typeface="Calibri"/>
              </a:rPr>
              <a:t>Transporte </a:t>
            </a:r>
            <a:r>
              <a:rPr sz="700" spc="-10" dirty="0">
                <a:latin typeface="Calibri"/>
                <a:cs typeface="Calibri"/>
              </a:rPr>
              <a:t>de </a:t>
            </a:r>
            <a:r>
              <a:rPr sz="700" spc="-5" dirty="0">
                <a:latin typeface="Calibri"/>
                <a:cs typeface="Calibri"/>
              </a:rPr>
              <a:t>la </a:t>
            </a:r>
            <a:r>
              <a:rPr sz="700" spc="-10" dirty="0">
                <a:latin typeface="Calibri"/>
                <a:cs typeface="Calibri"/>
              </a:rPr>
              <a:t>uva </a:t>
            </a:r>
            <a:r>
              <a:rPr sz="700" dirty="0">
                <a:latin typeface="Calibri"/>
                <a:cs typeface="Calibri"/>
              </a:rPr>
              <a:t>hacia el </a:t>
            </a:r>
            <a:r>
              <a:rPr sz="700" spc="-10" dirty="0">
                <a:latin typeface="Calibri"/>
                <a:cs typeface="Calibri"/>
              </a:rPr>
              <a:t>centro de  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prensado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35310" y="8518745"/>
            <a:ext cx="59817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60" dirty="0">
                <a:latin typeface="Arial"/>
                <a:cs typeface="Arial"/>
              </a:rPr>
              <a:t>Caja </a:t>
            </a:r>
            <a:r>
              <a:rPr sz="700" spc="-40" dirty="0">
                <a:latin typeface="Arial"/>
                <a:cs typeface="Arial"/>
              </a:rPr>
              <a:t>de 50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kilos</a:t>
            </a:r>
            <a:endParaRPr sz="7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96707" y="579609"/>
            <a:ext cx="0" cy="1620520"/>
          </a:xfrm>
          <a:custGeom>
            <a:avLst/>
            <a:gdLst/>
            <a:ahLst/>
            <a:cxnLst/>
            <a:rect l="l" t="t" r="r" b="b"/>
            <a:pathLst>
              <a:path h="1620520">
                <a:moveTo>
                  <a:pt x="0" y="0"/>
                </a:moveTo>
                <a:lnTo>
                  <a:pt x="0" y="161999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07995" y="1840513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304021" y="1863390"/>
            <a:ext cx="18796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2</a:t>
            </a:r>
            <a:endParaRPr sz="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559992" cy="3560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84053" y="3672009"/>
            <a:ext cx="5076190" cy="6876415"/>
          </a:xfrm>
          <a:custGeom>
            <a:avLst/>
            <a:gdLst/>
            <a:ahLst/>
            <a:cxnLst/>
            <a:rect l="l" t="t" r="r" b="b"/>
            <a:pathLst>
              <a:path w="5076190" h="6876415">
                <a:moveTo>
                  <a:pt x="5075951" y="0"/>
                </a:moveTo>
                <a:lnTo>
                  <a:pt x="539945" y="0"/>
                </a:lnTo>
                <a:lnTo>
                  <a:pt x="399886" y="466"/>
                </a:lnTo>
                <a:lnTo>
                  <a:pt x="340002" y="1574"/>
                </a:lnTo>
                <a:lnTo>
                  <a:pt x="286416" y="3731"/>
                </a:lnTo>
                <a:lnTo>
                  <a:pt x="238777" y="7288"/>
                </a:lnTo>
                <a:lnTo>
                  <a:pt x="196736" y="12594"/>
                </a:lnTo>
                <a:lnTo>
                  <a:pt x="128047" y="29854"/>
                </a:lnTo>
                <a:lnTo>
                  <a:pt x="77551" y="58309"/>
                </a:lnTo>
                <a:lnTo>
                  <a:pt x="42449" y="100758"/>
                </a:lnTo>
                <a:lnTo>
                  <a:pt x="19941" y="160001"/>
                </a:lnTo>
                <a:lnTo>
                  <a:pt x="7230" y="238835"/>
                </a:lnTo>
                <a:lnTo>
                  <a:pt x="3673" y="286474"/>
                </a:lnTo>
                <a:lnTo>
                  <a:pt x="1516" y="340060"/>
                </a:lnTo>
                <a:lnTo>
                  <a:pt x="408" y="399944"/>
                </a:lnTo>
                <a:lnTo>
                  <a:pt x="0" y="466475"/>
                </a:lnTo>
                <a:lnTo>
                  <a:pt x="0" y="6409531"/>
                </a:lnTo>
                <a:lnTo>
                  <a:pt x="408" y="6476060"/>
                </a:lnTo>
                <a:lnTo>
                  <a:pt x="1516" y="6535943"/>
                </a:lnTo>
                <a:lnTo>
                  <a:pt x="3673" y="6589528"/>
                </a:lnTo>
                <a:lnTo>
                  <a:pt x="7230" y="6637165"/>
                </a:lnTo>
                <a:lnTo>
                  <a:pt x="12536" y="6679206"/>
                </a:lnTo>
                <a:lnTo>
                  <a:pt x="29796" y="6747893"/>
                </a:lnTo>
                <a:lnTo>
                  <a:pt x="58251" y="6798387"/>
                </a:lnTo>
                <a:lnTo>
                  <a:pt x="100700" y="6833489"/>
                </a:lnTo>
                <a:lnTo>
                  <a:pt x="159942" y="6855996"/>
                </a:lnTo>
                <a:lnTo>
                  <a:pt x="238777" y="6868707"/>
                </a:lnTo>
                <a:lnTo>
                  <a:pt x="286416" y="6872264"/>
                </a:lnTo>
                <a:lnTo>
                  <a:pt x="340002" y="6874421"/>
                </a:lnTo>
                <a:lnTo>
                  <a:pt x="399886" y="6875529"/>
                </a:lnTo>
                <a:lnTo>
                  <a:pt x="5075951" y="6875995"/>
                </a:lnTo>
                <a:lnTo>
                  <a:pt x="5075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647040"/>
            <a:ext cx="2472055" cy="9045575"/>
          </a:xfrm>
          <a:custGeom>
            <a:avLst/>
            <a:gdLst/>
            <a:ahLst/>
            <a:cxnLst/>
            <a:rect l="l" t="t" r="r" b="b"/>
            <a:pathLst>
              <a:path w="2472055" h="9045575">
                <a:moveTo>
                  <a:pt x="0" y="0"/>
                </a:moveTo>
                <a:lnTo>
                  <a:pt x="0" y="9044962"/>
                </a:lnTo>
                <a:lnTo>
                  <a:pt x="2472004" y="9044962"/>
                </a:lnTo>
                <a:lnTo>
                  <a:pt x="2472004" y="2846178"/>
                </a:lnTo>
                <a:lnTo>
                  <a:pt x="2471417" y="2790394"/>
                </a:lnTo>
                <a:lnTo>
                  <a:pt x="2469668" y="2735142"/>
                </a:lnTo>
                <a:lnTo>
                  <a:pt x="2466777" y="2680424"/>
                </a:lnTo>
                <a:lnTo>
                  <a:pt x="2462761" y="2626238"/>
                </a:lnTo>
                <a:lnTo>
                  <a:pt x="2457639" y="2572586"/>
                </a:lnTo>
                <a:lnTo>
                  <a:pt x="2451430" y="2519467"/>
                </a:lnTo>
                <a:lnTo>
                  <a:pt x="2444152" y="2466881"/>
                </a:lnTo>
                <a:lnTo>
                  <a:pt x="2435823" y="2414830"/>
                </a:lnTo>
                <a:lnTo>
                  <a:pt x="2426463" y="2363313"/>
                </a:lnTo>
                <a:lnTo>
                  <a:pt x="2416089" y="2312331"/>
                </a:lnTo>
                <a:lnTo>
                  <a:pt x="2404721" y="2261883"/>
                </a:lnTo>
                <a:lnTo>
                  <a:pt x="2392376" y="2211970"/>
                </a:lnTo>
                <a:lnTo>
                  <a:pt x="2379074" y="2162592"/>
                </a:lnTo>
                <a:lnTo>
                  <a:pt x="2364832" y="2113749"/>
                </a:lnTo>
                <a:lnTo>
                  <a:pt x="2349670" y="2065442"/>
                </a:lnTo>
                <a:lnTo>
                  <a:pt x="2333605" y="2017671"/>
                </a:lnTo>
                <a:lnTo>
                  <a:pt x="2316657" y="1970436"/>
                </a:lnTo>
                <a:lnTo>
                  <a:pt x="2298844" y="1923737"/>
                </a:lnTo>
                <a:lnTo>
                  <a:pt x="2280184" y="1877574"/>
                </a:lnTo>
                <a:lnTo>
                  <a:pt x="2260696" y="1831948"/>
                </a:lnTo>
                <a:lnTo>
                  <a:pt x="2240399" y="1786860"/>
                </a:lnTo>
                <a:lnTo>
                  <a:pt x="2219310" y="1742308"/>
                </a:lnTo>
                <a:lnTo>
                  <a:pt x="2197449" y="1698294"/>
                </a:lnTo>
                <a:lnTo>
                  <a:pt x="2174835" y="1654817"/>
                </a:lnTo>
                <a:lnTo>
                  <a:pt x="2151484" y="1611878"/>
                </a:lnTo>
                <a:lnTo>
                  <a:pt x="2127417" y="1569477"/>
                </a:lnTo>
                <a:lnTo>
                  <a:pt x="2102652" y="1527614"/>
                </a:lnTo>
                <a:lnTo>
                  <a:pt x="2077206" y="1486290"/>
                </a:lnTo>
                <a:lnTo>
                  <a:pt x="2051100" y="1445505"/>
                </a:lnTo>
                <a:lnTo>
                  <a:pt x="2024350" y="1405259"/>
                </a:lnTo>
                <a:lnTo>
                  <a:pt x="1996976" y="1365552"/>
                </a:lnTo>
                <a:lnTo>
                  <a:pt x="1968997" y="1326384"/>
                </a:lnTo>
                <a:lnTo>
                  <a:pt x="1940430" y="1287756"/>
                </a:lnTo>
                <a:lnTo>
                  <a:pt x="1911295" y="1249668"/>
                </a:lnTo>
                <a:lnTo>
                  <a:pt x="1881609" y="1212120"/>
                </a:lnTo>
                <a:lnTo>
                  <a:pt x="1851392" y="1175112"/>
                </a:lnTo>
                <a:lnTo>
                  <a:pt x="1820662" y="1138645"/>
                </a:lnTo>
                <a:lnTo>
                  <a:pt x="1789437" y="1102719"/>
                </a:lnTo>
                <a:lnTo>
                  <a:pt x="1757736" y="1067334"/>
                </a:lnTo>
                <a:lnTo>
                  <a:pt x="1725577" y="1032490"/>
                </a:lnTo>
                <a:lnTo>
                  <a:pt x="1692980" y="998187"/>
                </a:lnTo>
                <a:lnTo>
                  <a:pt x="1659962" y="964426"/>
                </a:lnTo>
                <a:lnTo>
                  <a:pt x="1626542" y="931208"/>
                </a:lnTo>
                <a:lnTo>
                  <a:pt x="1592738" y="898531"/>
                </a:lnTo>
                <a:lnTo>
                  <a:pt x="1558570" y="866396"/>
                </a:lnTo>
                <a:lnTo>
                  <a:pt x="1524055" y="834805"/>
                </a:lnTo>
                <a:lnTo>
                  <a:pt x="1489213" y="803756"/>
                </a:lnTo>
                <a:lnTo>
                  <a:pt x="1454061" y="773250"/>
                </a:lnTo>
                <a:lnTo>
                  <a:pt x="1418618" y="743288"/>
                </a:lnTo>
                <a:lnTo>
                  <a:pt x="1382903" y="713869"/>
                </a:lnTo>
                <a:lnTo>
                  <a:pt x="1346934" y="684993"/>
                </a:lnTo>
                <a:lnTo>
                  <a:pt x="1310730" y="656662"/>
                </a:lnTo>
                <a:lnTo>
                  <a:pt x="1274310" y="628875"/>
                </a:lnTo>
                <a:lnTo>
                  <a:pt x="1237691" y="601633"/>
                </a:lnTo>
                <a:lnTo>
                  <a:pt x="1200892" y="574935"/>
                </a:lnTo>
                <a:lnTo>
                  <a:pt x="1163933" y="548782"/>
                </a:lnTo>
                <a:lnTo>
                  <a:pt x="1126830" y="523174"/>
                </a:lnTo>
                <a:lnTo>
                  <a:pt x="1089604" y="498111"/>
                </a:lnTo>
                <a:lnTo>
                  <a:pt x="1052272" y="473594"/>
                </a:lnTo>
                <a:lnTo>
                  <a:pt x="1014854" y="449623"/>
                </a:lnTo>
                <a:lnTo>
                  <a:pt x="977366" y="426198"/>
                </a:lnTo>
                <a:lnTo>
                  <a:pt x="939829" y="403319"/>
                </a:lnTo>
                <a:lnTo>
                  <a:pt x="902260" y="380987"/>
                </a:lnTo>
                <a:lnTo>
                  <a:pt x="864678" y="359201"/>
                </a:lnTo>
                <a:lnTo>
                  <a:pt x="827102" y="337963"/>
                </a:lnTo>
                <a:lnTo>
                  <a:pt x="789550" y="317271"/>
                </a:lnTo>
                <a:lnTo>
                  <a:pt x="752041" y="297127"/>
                </a:lnTo>
                <a:lnTo>
                  <a:pt x="714593" y="277531"/>
                </a:lnTo>
                <a:lnTo>
                  <a:pt x="677225" y="258482"/>
                </a:lnTo>
                <a:lnTo>
                  <a:pt x="639954" y="239981"/>
                </a:lnTo>
                <a:lnTo>
                  <a:pt x="602801" y="222029"/>
                </a:lnTo>
                <a:lnTo>
                  <a:pt x="565783" y="204625"/>
                </a:lnTo>
                <a:lnTo>
                  <a:pt x="528919" y="187770"/>
                </a:lnTo>
                <a:lnTo>
                  <a:pt x="492227" y="171464"/>
                </a:lnTo>
                <a:lnTo>
                  <a:pt x="455726" y="155708"/>
                </a:lnTo>
                <a:lnTo>
                  <a:pt x="419434" y="140500"/>
                </a:lnTo>
                <a:lnTo>
                  <a:pt x="383370" y="125843"/>
                </a:lnTo>
                <a:lnTo>
                  <a:pt x="347553" y="111735"/>
                </a:lnTo>
                <a:lnTo>
                  <a:pt x="243869" y="73734"/>
                </a:lnTo>
                <a:lnTo>
                  <a:pt x="176724" y="51522"/>
                </a:lnTo>
                <a:lnTo>
                  <a:pt x="112444" y="31714"/>
                </a:lnTo>
                <a:lnTo>
                  <a:pt x="52905" y="14481"/>
                </a:lnTo>
                <a:lnTo>
                  <a:pt x="0" y="0"/>
                </a:lnTo>
                <a:close/>
              </a:path>
            </a:pathLst>
          </a:custGeom>
          <a:solidFill>
            <a:srgbClr val="9C8E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123859"/>
            <a:ext cx="2412009" cy="8568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09746" y="760425"/>
            <a:ext cx="3950335" cy="2085339"/>
          </a:xfrm>
          <a:custGeom>
            <a:avLst/>
            <a:gdLst/>
            <a:ahLst/>
            <a:cxnLst/>
            <a:rect l="l" t="t" r="r" b="b"/>
            <a:pathLst>
              <a:path w="3950334" h="2085339">
                <a:moveTo>
                  <a:pt x="3950258" y="2084831"/>
                </a:moveTo>
                <a:lnTo>
                  <a:pt x="0" y="2084831"/>
                </a:lnTo>
                <a:lnTo>
                  <a:pt x="0" y="0"/>
                </a:lnTo>
                <a:lnTo>
                  <a:pt x="3950258" y="0"/>
                </a:lnTo>
                <a:lnTo>
                  <a:pt x="3950258" y="20848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77850" y="1227726"/>
            <a:ext cx="6820250" cy="753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46425">
              <a:lnSpc>
                <a:spcPct val="100000"/>
              </a:lnSpc>
            </a:pPr>
            <a:r>
              <a:rPr spc="1250" dirty="0"/>
              <a:t>Prensado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083299" y="4269209"/>
            <a:ext cx="3844290" cy="1477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Desde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1987, </a:t>
            </a: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los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centros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prensado,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muy 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reglamentados,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son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objeto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de una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adecuación 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que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conlleva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más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20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criterios relacionados 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con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capacidad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prensado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y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lavado, </a:t>
            </a: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los 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ratios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diarios,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tipo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de prensa,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realización 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del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prensado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y del sulfitado,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la</a:t>
            </a:r>
            <a:r>
              <a:rPr sz="1600" spc="17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higiene.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6061" y="566904"/>
            <a:ext cx="127000" cy="6216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85"/>
              </a:lnSpc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Prensado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1299" y="6060450"/>
            <a:ext cx="6758305" cy="429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84475" marR="5080" algn="just">
              <a:lnSpc>
                <a:spcPct val="120000"/>
              </a:lnSpc>
            </a:pPr>
            <a:r>
              <a:rPr sz="1000" spc="-60" dirty="0">
                <a:latin typeface="Arial"/>
                <a:cs typeface="Arial"/>
              </a:rPr>
              <a:t>Al </a:t>
            </a:r>
            <a:r>
              <a:rPr sz="1000" spc="-55" dirty="0">
                <a:latin typeface="Arial"/>
                <a:cs typeface="Arial"/>
              </a:rPr>
              <a:t>llegar </a:t>
            </a:r>
            <a:r>
              <a:rPr sz="1000" spc="-45" dirty="0">
                <a:latin typeface="Arial"/>
                <a:cs typeface="Arial"/>
              </a:rPr>
              <a:t>al </a:t>
            </a:r>
            <a:r>
              <a:rPr sz="1000" spc="-40" dirty="0">
                <a:latin typeface="Arial"/>
                <a:cs typeface="Arial"/>
              </a:rPr>
              <a:t>centro </a:t>
            </a:r>
            <a:r>
              <a:rPr sz="1000" spc="-60" dirty="0">
                <a:latin typeface="Arial"/>
                <a:cs typeface="Arial"/>
              </a:rPr>
              <a:t>de prensado, las </a:t>
            </a:r>
            <a:r>
              <a:rPr sz="1000" spc="-75" dirty="0">
                <a:latin typeface="Arial"/>
                <a:cs typeface="Arial"/>
              </a:rPr>
              <a:t>uvas </a:t>
            </a:r>
            <a:r>
              <a:rPr sz="1000" spc="-60" dirty="0">
                <a:latin typeface="Arial"/>
                <a:cs typeface="Arial"/>
              </a:rPr>
              <a:t>son </a:t>
            </a:r>
            <a:r>
              <a:rPr sz="1000" spc="-80" dirty="0">
                <a:latin typeface="Arial"/>
                <a:cs typeface="Arial"/>
              </a:rPr>
              <a:t>pesadas </a:t>
            </a:r>
            <a:r>
              <a:rPr sz="1000" spc="-75" dirty="0">
                <a:latin typeface="Arial"/>
                <a:cs typeface="Arial"/>
              </a:rPr>
              <a:t>e </a:t>
            </a:r>
            <a:r>
              <a:rPr sz="1000" spc="-40" dirty="0">
                <a:latin typeface="Arial"/>
                <a:cs typeface="Arial"/>
              </a:rPr>
              <a:t>inscritas </a:t>
            </a:r>
            <a:r>
              <a:rPr sz="1000" spc="-60" dirty="0">
                <a:latin typeface="Arial"/>
                <a:cs typeface="Arial"/>
              </a:rPr>
              <a:t>en </a:t>
            </a:r>
            <a:r>
              <a:rPr sz="1000" spc="-45" dirty="0">
                <a:latin typeface="Arial"/>
                <a:cs typeface="Arial"/>
              </a:rPr>
              <a:t>un registro.  </a:t>
            </a:r>
            <a:r>
              <a:rPr sz="1000" spc="10" dirty="0">
                <a:latin typeface="Calibri"/>
                <a:cs typeface="Calibri"/>
              </a:rPr>
              <a:t>El </a:t>
            </a:r>
            <a:r>
              <a:rPr sz="1000" spc="-20" dirty="0">
                <a:latin typeface="Calibri"/>
                <a:cs typeface="Calibri"/>
              </a:rPr>
              <a:t>prensado da </a:t>
            </a:r>
            <a:r>
              <a:rPr sz="1000" spc="-25" dirty="0">
                <a:latin typeface="Calibri"/>
                <a:cs typeface="Calibri"/>
              </a:rPr>
              <a:t>lugar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spc="-10" dirty="0">
                <a:latin typeface="Calibri"/>
                <a:cs typeface="Calibri"/>
              </a:rPr>
              <a:t>la </a:t>
            </a:r>
            <a:r>
              <a:rPr sz="1000" spc="-20" dirty="0">
                <a:latin typeface="Calibri"/>
                <a:cs typeface="Calibri"/>
              </a:rPr>
              <a:t>elaboración </a:t>
            </a:r>
            <a:r>
              <a:rPr sz="1000" spc="-15" dirty="0">
                <a:latin typeface="Calibri"/>
                <a:cs typeface="Calibri"/>
              </a:rPr>
              <a:t>de un </a:t>
            </a:r>
            <a:r>
              <a:rPr sz="1000" spc="-20" dirty="0">
                <a:latin typeface="Calibri"/>
                <a:cs typeface="Calibri"/>
              </a:rPr>
              <a:t>carné </a:t>
            </a:r>
            <a:r>
              <a:rPr sz="1000" spc="-15" dirty="0">
                <a:latin typeface="Calibri"/>
                <a:cs typeface="Calibri"/>
              </a:rPr>
              <a:t>de </a:t>
            </a:r>
            <a:r>
              <a:rPr sz="1000" spc="-20" dirty="0">
                <a:latin typeface="Calibri"/>
                <a:cs typeface="Calibri"/>
              </a:rPr>
              <a:t>prensado </a:t>
            </a:r>
            <a:r>
              <a:rPr sz="1000" spc="-30" dirty="0">
                <a:latin typeface="Calibri"/>
                <a:cs typeface="Calibri"/>
              </a:rPr>
              <a:t>para </a:t>
            </a:r>
            <a:r>
              <a:rPr sz="1000" spc="-15" dirty="0">
                <a:latin typeface="Calibri"/>
                <a:cs typeface="Calibri"/>
              </a:rPr>
              <a:t>identificar  </a:t>
            </a:r>
            <a:r>
              <a:rPr sz="1000" spc="-80" dirty="0">
                <a:latin typeface="Arial"/>
                <a:cs typeface="Arial"/>
              </a:rPr>
              <a:t>cada </a:t>
            </a:r>
            <a:r>
              <a:rPr sz="1000" spc="-20" dirty="0">
                <a:latin typeface="Arial"/>
                <a:cs typeface="Arial"/>
              </a:rPr>
              <a:t>“marc” </a:t>
            </a:r>
            <a:r>
              <a:rPr sz="1000" spc="-85" dirty="0">
                <a:latin typeface="Arial"/>
                <a:cs typeface="Arial"/>
              </a:rPr>
              <a:t>(carga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65" dirty="0">
                <a:latin typeface="Arial"/>
                <a:cs typeface="Arial"/>
              </a:rPr>
              <a:t>una </a:t>
            </a:r>
            <a:r>
              <a:rPr sz="1000" spc="-70" dirty="0">
                <a:latin typeface="Arial"/>
                <a:cs typeface="Arial"/>
              </a:rPr>
              <a:t>prensa </a:t>
            </a:r>
            <a:r>
              <a:rPr sz="1000" spc="-55" dirty="0">
                <a:latin typeface="Arial"/>
                <a:cs typeface="Arial"/>
              </a:rPr>
              <a:t>que </a:t>
            </a:r>
            <a:r>
              <a:rPr sz="1000" spc="-60" dirty="0">
                <a:latin typeface="Arial"/>
                <a:cs typeface="Arial"/>
              </a:rPr>
              <a:t>representa </a:t>
            </a:r>
            <a:r>
              <a:rPr sz="1000" spc="-35" dirty="0">
                <a:latin typeface="Arial"/>
                <a:cs typeface="Arial"/>
              </a:rPr>
              <a:t>4000 </a:t>
            </a:r>
            <a:r>
              <a:rPr sz="1000" spc="-75" dirty="0">
                <a:latin typeface="Arial"/>
                <a:cs typeface="Arial"/>
              </a:rPr>
              <a:t>kgs.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70" dirty="0">
                <a:latin typeface="Arial"/>
                <a:cs typeface="Arial"/>
              </a:rPr>
              <a:t>uva), </a:t>
            </a:r>
            <a:r>
              <a:rPr sz="1000" spc="-45" dirty="0">
                <a:latin typeface="Arial"/>
                <a:cs typeface="Arial"/>
              </a:rPr>
              <a:t>cru por  cru, </a:t>
            </a:r>
            <a:r>
              <a:rPr sz="1000" spc="-75" dirty="0">
                <a:latin typeface="Arial"/>
                <a:cs typeface="Arial"/>
              </a:rPr>
              <a:t>cepa </a:t>
            </a:r>
            <a:r>
              <a:rPr sz="1000" spc="-45" dirty="0">
                <a:latin typeface="Arial"/>
                <a:cs typeface="Arial"/>
              </a:rPr>
              <a:t>por </a:t>
            </a:r>
            <a:r>
              <a:rPr sz="1000" spc="-65" dirty="0">
                <a:latin typeface="Arial"/>
                <a:cs typeface="Arial"/>
              </a:rPr>
              <a:t>cepa, conservado </a:t>
            </a:r>
            <a:r>
              <a:rPr sz="1000" spc="-45" dirty="0">
                <a:latin typeface="Arial"/>
                <a:cs typeface="Arial"/>
              </a:rPr>
              <a:t>por </a:t>
            </a:r>
            <a:r>
              <a:rPr sz="1000" spc="-30" dirty="0">
                <a:latin typeface="Arial"/>
                <a:cs typeface="Arial"/>
              </a:rPr>
              <a:t>el </a:t>
            </a:r>
            <a:r>
              <a:rPr sz="1000" spc="-15" dirty="0">
                <a:latin typeface="Arial"/>
                <a:cs typeface="Arial"/>
              </a:rPr>
              <a:t>viticultor </a:t>
            </a:r>
            <a:r>
              <a:rPr sz="1000" spc="-45" dirty="0">
                <a:latin typeface="Arial"/>
                <a:cs typeface="Arial"/>
              </a:rPr>
              <a:t>o </a:t>
            </a:r>
            <a:r>
              <a:rPr sz="1000" spc="-50" dirty="0">
                <a:latin typeface="Arial"/>
                <a:cs typeface="Arial"/>
              </a:rPr>
              <a:t>vendido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65" dirty="0">
                <a:latin typeface="Arial"/>
                <a:cs typeface="Arial"/>
              </a:rPr>
              <a:t>una </a:t>
            </a:r>
            <a:r>
              <a:rPr sz="1000" spc="-55" dirty="0">
                <a:latin typeface="Arial"/>
                <a:cs typeface="Arial"/>
              </a:rPr>
              <a:t>maison. Un  </a:t>
            </a:r>
            <a:r>
              <a:rPr sz="1000" spc="-30" dirty="0">
                <a:latin typeface="Arial"/>
                <a:cs typeface="Arial"/>
              </a:rPr>
              <a:t>control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la cantidad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alcohol </a:t>
            </a:r>
            <a:r>
              <a:rPr sz="1000" spc="-45" dirty="0">
                <a:latin typeface="Arial"/>
                <a:cs typeface="Arial"/>
              </a:rPr>
              <a:t>mínima </a:t>
            </a:r>
            <a:r>
              <a:rPr sz="1000" spc="-40" dirty="0">
                <a:latin typeface="Arial"/>
                <a:cs typeface="Arial"/>
              </a:rPr>
              <a:t>fijada </a:t>
            </a:r>
            <a:r>
              <a:rPr sz="1000" spc="-75" dirty="0">
                <a:latin typeface="Arial"/>
                <a:cs typeface="Arial"/>
              </a:rPr>
              <a:t>para </a:t>
            </a:r>
            <a:r>
              <a:rPr sz="1000" spc="-45" dirty="0">
                <a:latin typeface="Arial"/>
                <a:cs typeface="Arial"/>
              </a:rPr>
              <a:t>la vendimia </a:t>
            </a:r>
            <a:r>
              <a:rPr sz="1000" spc="-80" dirty="0">
                <a:latin typeface="Arial"/>
                <a:cs typeface="Arial"/>
              </a:rPr>
              <a:t>se </a:t>
            </a:r>
            <a:r>
              <a:rPr sz="1000" spc="-55" dirty="0">
                <a:latin typeface="Arial"/>
                <a:cs typeface="Arial"/>
              </a:rPr>
              <a:t>realiza  </a:t>
            </a:r>
            <a:r>
              <a:rPr sz="1000" spc="-40" dirty="0">
                <a:latin typeface="Arial"/>
                <a:cs typeface="Arial"/>
              </a:rPr>
              <a:t>también </a:t>
            </a:r>
            <a:r>
              <a:rPr sz="1000" spc="-60" dirty="0">
                <a:latin typeface="Arial"/>
                <a:cs typeface="Arial"/>
              </a:rPr>
              <a:t>en </a:t>
            </a:r>
            <a:r>
              <a:rPr sz="1000" spc="-80" dirty="0">
                <a:latin typeface="Arial"/>
                <a:cs typeface="Arial"/>
              </a:rPr>
              <a:t>ese</a:t>
            </a:r>
            <a:r>
              <a:rPr sz="1000" spc="-45" dirty="0">
                <a:latin typeface="Arial"/>
                <a:cs typeface="Arial"/>
              </a:rPr>
              <a:t> momento.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2784475" marR="5080" algn="just">
              <a:lnSpc>
                <a:spcPct val="120000"/>
              </a:lnSpc>
            </a:pPr>
            <a:r>
              <a:rPr sz="1000" spc="5" dirty="0">
                <a:latin typeface="Calibri"/>
                <a:cs typeface="Calibri"/>
              </a:rPr>
              <a:t>La </a:t>
            </a:r>
            <a:r>
              <a:rPr sz="1000" spc="-5" dirty="0">
                <a:latin typeface="Calibri"/>
                <a:cs typeface="Calibri"/>
              </a:rPr>
              <a:t>producción </a:t>
            </a:r>
            <a:r>
              <a:rPr sz="1000" spc="-10" dirty="0">
                <a:latin typeface="Calibri"/>
                <a:cs typeface="Calibri"/>
              </a:rPr>
              <a:t>de un </a:t>
            </a:r>
            <a:r>
              <a:rPr sz="1000" spc="-5" dirty="0">
                <a:latin typeface="Calibri"/>
                <a:cs typeface="Calibri"/>
              </a:rPr>
              <a:t>vino </a:t>
            </a:r>
            <a:r>
              <a:rPr sz="1000" dirty="0">
                <a:latin typeface="Calibri"/>
                <a:cs typeface="Calibri"/>
              </a:rPr>
              <a:t>blanco, </a:t>
            </a:r>
            <a:r>
              <a:rPr sz="1000" spc="-10" dirty="0">
                <a:latin typeface="Calibri"/>
                <a:cs typeface="Calibri"/>
              </a:rPr>
              <a:t>teniendo en </a:t>
            </a:r>
            <a:r>
              <a:rPr sz="1000" spc="-5" dirty="0">
                <a:latin typeface="Calibri"/>
                <a:cs typeface="Calibri"/>
              </a:rPr>
              <a:t>cuenta </a:t>
            </a:r>
            <a:r>
              <a:rPr sz="1000" spc="-10" dirty="0">
                <a:latin typeface="Calibri"/>
                <a:cs typeface="Calibri"/>
              </a:rPr>
              <a:t>que </a:t>
            </a:r>
            <a:r>
              <a:rPr sz="1000" spc="10" dirty="0">
                <a:latin typeface="Calibri"/>
                <a:cs typeface="Calibri"/>
              </a:rPr>
              <a:t>los </a:t>
            </a:r>
            <a:r>
              <a:rPr sz="1000" spc="5" dirty="0">
                <a:latin typeface="Calibri"/>
                <a:cs typeface="Calibri"/>
              </a:rPr>
              <a:t>dos </a:t>
            </a:r>
            <a:r>
              <a:rPr sz="1000" dirty="0">
                <a:latin typeface="Calibri"/>
                <a:cs typeface="Calibri"/>
              </a:rPr>
              <a:t>tercios 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10" dirty="0">
                <a:latin typeface="Calibri"/>
                <a:cs typeface="Calibri"/>
              </a:rPr>
              <a:t>las </a:t>
            </a:r>
            <a:r>
              <a:rPr sz="1000" dirty="0">
                <a:latin typeface="Calibri"/>
                <a:cs typeface="Calibri"/>
              </a:rPr>
              <a:t>uvas </a:t>
            </a:r>
            <a:r>
              <a:rPr sz="1000" spc="5" dirty="0">
                <a:latin typeface="Calibri"/>
                <a:cs typeface="Calibri"/>
              </a:rPr>
              <a:t>disponibles son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dirty="0">
                <a:latin typeface="Calibri"/>
                <a:cs typeface="Calibri"/>
              </a:rPr>
              <a:t>piel </a:t>
            </a:r>
            <a:r>
              <a:rPr sz="1000" spc="-20" dirty="0">
                <a:latin typeface="Calibri"/>
                <a:cs typeface="Calibri"/>
              </a:rPr>
              <a:t>negra, </a:t>
            </a:r>
            <a:r>
              <a:rPr sz="1000" spc="-5" dirty="0">
                <a:latin typeface="Calibri"/>
                <a:cs typeface="Calibri"/>
              </a:rPr>
              <a:t>impone </a:t>
            </a:r>
            <a:r>
              <a:rPr sz="1000" spc="-15" dirty="0">
                <a:latin typeface="Calibri"/>
                <a:cs typeface="Calibri"/>
              </a:rPr>
              <a:t>respetar </a:t>
            </a:r>
            <a:r>
              <a:rPr sz="1000" spc="10" dirty="0">
                <a:latin typeface="Calibri"/>
                <a:cs typeface="Calibri"/>
              </a:rPr>
              <a:t>cinco </a:t>
            </a:r>
            <a:r>
              <a:rPr sz="1000" spc="-10" dirty="0">
                <a:latin typeface="Calibri"/>
                <a:cs typeface="Calibri"/>
              </a:rPr>
              <a:t>grandes  </a:t>
            </a:r>
            <a:r>
              <a:rPr sz="1000" dirty="0">
                <a:latin typeface="Calibri"/>
                <a:cs typeface="Calibri"/>
              </a:rPr>
              <a:t>principios: </a:t>
            </a:r>
            <a:r>
              <a:rPr sz="1000" spc="-10" dirty="0">
                <a:latin typeface="Calibri"/>
                <a:cs typeface="Calibri"/>
              </a:rPr>
              <a:t>prensado </a:t>
            </a:r>
            <a:r>
              <a:rPr sz="1000" dirty="0">
                <a:latin typeface="Calibri"/>
                <a:cs typeface="Calibri"/>
              </a:rPr>
              <a:t>lo </a:t>
            </a:r>
            <a:r>
              <a:rPr sz="1000" spc="-5" dirty="0">
                <a:latin typeface="Calibri"/>
                <a:cs typeface="Calibri"/>
              </a:rPr>
              <a:t>antes </a:t>
            </a:r>
            <a:r>
              <a:rPr sz="1000" dirty="0">
                <a:latin typeface="Calibri"/>
                <a:cs typeface="Calibri"/>
              </a:rPr>
              <a:t>posible después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la vendimia, </a:t>
            </a:r>
            <a:r>
              <a:rPr sz="1000" spc="-10" dirty="0">
                <a:latin typeface="Calibri"/>
                <a:cs typeface="Calibri"/>
              </a:rPr>
              <a:t>prensado de  </a:t>
            </a:r>
            <a:r>
              <a:rPr sz="1000" dirty="0">
                <a:latin typeface="Calibri"/>
                <a:cs typeface="Calibri"/>
              </a:rPr>
              <a:t>uvas </a:t>
            </a:r>
            <a:r>
              <a:rPr sz="1000" spc="-10" dirty="0">
                <a:latin typeface="Calibri"/>
                <a:cs typeface="Calibri"/>
              </a:rPr>
              <a:t>enteras, </a:t>
            </a:r>
            <a:r>
              <a:rPr sz="1000" spc="-5" dirty="0">
                <a:latin typeface="Calibri"/>
                <a:cs typeface="Calibri"/>
              </a:rPr>
              <a:t>proceso suave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15" dirty="0">
                <a:latin typeface="Calibri"/>
                <a:cs typeface="Calibri"/>
              </a:rPr>
              <a:t>progresivo </a:t>
            </a:r>
            <a:r>
              <a:rPr sz="1000" spc="-5" dirty="0">
                <a:latin typeface="Calibri"/>
                <a:cs typeface="Calibri"/>
              </a:rPr>
              <a:t>del </a:t>
            </a:r>
            <a:r>
              <a:rPr sz="1000" spc="-10" dirty="0">
                <a:latin typeface="Calibri"/>
                <a:cs typeface="Calibri"/>
              </a:rPr>
              <a:t>prensado, </a:t>
            </a:r>
            <a:r>
              <a:rPr sz="1000" dirty="0">
                <a:latin typeface="Calibri"/>
                <a:cs typeface="Calibri"/>
              </a:rPr>
              <a:t>débil </a:t>
            </a:r>
            <a:r>
              <a:rPr sz="1000" spc="-10" dirty="0">
                <a:latin typeface="Calibri"/>
                <a:cs typeface="Calibri"/>
              </a:rPr>
              <a:t>rendimiento de  </a:t>
            </a:r>
            <a:r>
              <a:rPr sz="1000" spc="-40" dirty="0">
                <a:latin typeface="Arial"/>
                <a:cs typeface="Arial"/>
              </a:rPr>
              <a:t>extracción, </a:t>
            </a:r>
            <a:r>
              <a:rPr sz="1000" spc="-60" dirty="0">
                <a:latin typeface="Arial"/>
                <a:cs typeface="Arial"/>
              </a:rPr>
              <a:t>separado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35" dirty="0">
                <a:latin typeface="Arial"/>
                <a:cs typeface="Arial"/>
              </a:rPr>
              <a:t>los </a:t>
            </a:r>
            <a:r>
              <a:rPr sz="1000" spc="-40" dirty="0">
                <a:latin typeface="Arial"/>
                <a:cs typeface="Arial"/>
              </a:rPr>
              <a:t>mostos </a:t>
            </a:r>
            <a:r>
              <a:rPr sz="1000" spc="-100" dirty="0">
                <a:latin typeface="Arial"/>
                <a:cs typeface="Arial"/>
              </a:rPr>
              <a:t>a 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45" dirty="0">
                <a:latin typeface="Arial"/>
                <a:cs typeface="Arial"/>
              </a:rPr>
              <a:t>salida </a:t>
            </a:r>
            <a:r>
              <a:rPr sz="1000" spc="-30" dirty="0">
                <a:latin typeface="Arial"/>
                <a:cs typeface="Arial"/>
              </a:rPr>
              <a:t>del centro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prensado.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2784475" marR="5080" algn="just">
              <a:lnSpc>
                <a:spcPct val="120000"/>
              </a:lnSpc>
            </a:pPr>
            <a:r>
              <a:rPr sz="1000" spc="-45" dirty="0">
                <a:latin typeface="Calibri"/>
                <a:cs typeface="Calibri"/>
              </a:rPr>
              <a:t>A </a:t>
            </a:r>
            <a:r>
              <a:rPr sz="1000" spc="-20" dirty="0">
                <a:latin typeface="Calibri"/>
                <a:cs typeface="Calibri"/>
              </a:rPr>
              <a:t>partir </a:t>
            </a:r>
            <a:r>
              <a:rPr sz="1000" spc="-10" dirty="0">
                <a:latin typeface="Calibri"/>
                <a:cs typeface="Calibri"/>
              </a:rPr>
              <a:t>de un </a:t>
            </a:r>
            <a:r>
              <a:rPr sz="1000" spc="-95" dirty="0">
                <a:latin typeface="Calibri"/>
                <a:cs typeface="Calibri"/>
              </a:rPr>
              <a:t>« </a:t>
            </a:r>
            <a:r>
              <a:rPr sz="1000" spc="-10" dirty="0">
                <a:latin typeface="Calibri"/>
                <a:cs typeface="Calibri"/>
              </a:rPr>
              <a:t>marc </a:t>
            </a:r>
            <a:r>
              <a:rPr sz="1000" spc="-95" dirty="0">
                <a:latin typeface="Calibri"/>
                <a:cs typeface="Calibri"/>
              </a:rPr>
              <a:t>» </a:t>
            </a:r>
            <a:r>
              <a:rPr sz="1000" spc="-10" dirty="0">
                <a:latin typeface="Calibri"/>
                <a:cs typeface="Calibri"/>
              </a:rPr>
              <a:t>de 4 000 </a:t>
            </a:r>
            <a:r>
              <a:rPr sz="1000" dirty="0">
                <a:latin typeface="Calibri"/>
                <a:cs typeface="Calibri"/>
              </a:rPr>
              <a:t>kgs, </a:t>
            </a:r>
            <a:r>
              <a:rPr sz="1000" spc="-5" dirty="0">
                <a:latin typeface="Calibri"/>
                <a:cs typeface="Calibri"/>
              </a:rPr>
              <a:t>unidad tradicional </a:t>
            </a:r>
            <a:r>
              <a:rPr sz="1000" spc="-10" dirty="0">
                <a:latin typeface="Calibri"/>
                <a:cs typeface="Calibri"/>
              </a:rPr>
              <a:t>de prensado, no </a:t>
            </a:r>
            <a:r>
              <a:rPr sz="1000" spc="10" dirty="0">
                <a:latin typeface="Calibri"/>
                <a:cs typeface="Calibri"/>
              </a:rPr>
              <a:t>se  </a:t>
            </a:r>
            <a:r>
              <a:rPr sz="1000" spc="-50" dirty="0">
                <a:latin typeface="Arial"/>
                <a:cs typeface="Arial"/>
              </a:rPr>
              <a:t>pueden extraer </a:t>
            </a:r>
            <a:r>
              <a:rPr sz="1000" spc="-70" dirty="0">
                <a:latin typeface="Arial"/>
                <a:cs typeface="Arial"/>
              </a:rPr>
              <a:t>más </a:t>
            </a:r>
            <a:r>
              <a:rPr sz="1000" spc="-50" dirty="0">
                <a:latin typeface="Arial"/>
                <a:cs typeface="Arial"/>
              </a:rPr>
              <a:t>que </a:t>
            </a:r>
            <a:r>
              <a:rPr sz="1000" spc="-55" dirty="0">
                <a:latin typeface="Arial"/>
                <a:cs typeface="Arial"/>
              </a:rPr>
              <a:t>25,50 </a:t>
            </a:r>
            <a:r>
              <a:rPr sz="1000" spc="-20" dirty="0">
                <a:latin typeface="Arial"/>
                <a:cs typeface="Arial"/>
              </a:rPr>
              <a:t>hectólitros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30" dirty="0">
                <a:latin typeface="Arial"/>
                <a:cs typeface="Arial"/>
              </a:rPr>
              <a:t>mosto. </a:t>
            </a:r>
            <a:r>
              <a:rPr sz="1000" spc="-70" dirty="0">
                <a:latin typeface="Arial"/>
                <a:cs typeface="Arial"/>
              </a:rPr>
              <a:t>El </a:t>
            </a:r>
            <a:r>
              <a:rPr sz="1000" spc="-55" dirty="0">
                <a:latin typeface="Arial"/>
                <a:cs typeface="Arial"/>
              </a:rPr>
              <a:t>prensado </a:t>
            </a:r>
            <a:r>
              <a:rPr sz="1000" spc="-75" dirty="0">
                <a:latin typeface="Arial"/>
                <a:cs typeface="Arial"/>
              </a:rPr>
              <a:t>se </a:t>
            </a:r>
            <a:r>
              <a:rPr sz="1000" spc="-45" dirty="0">
                <a:latin typeface="Arial"/>
                <a:cs typeface="Arial"/>
              </a:rPr>
              <a:t>fracciona  </a:t>
            </a:r>
            <a:r>
              <a:rPr sz="1000" spc="-60" dirty="0">
                <a:latin typeface="Arial"/>
                <a:cs typeface="Arial"/>
              </a:rPr>
              <a:t>separando </a:t>
            </a:r>
            <a:r>
              <a:rPr sz="1000" spc="-35" dirty="0">
                <a:latin typeface="Arial"/>
                <a:cs typeface="Arial"/>
              </a:rPr>
              <a:t>los </a:t>
            </a:r>
            <a:r>
              <a:rPr sz="1000" spc="-40" dirty="0">
                <a:latin typeface="Arial"/>
                <a:cs typeface="Arial"/>
              </a:rPr>
              <a:t>primeros mostos </a:t>
            </a:r>
            <a:r>
              <a:rPr sz="1000" spc="-45" dirty="0">
                <a:latin typeface="Arial"/>
                <a:cs typeface="Arial"/>
              </a:rPr>
              <a:t>extraídos, </a:t>
            </a:r>
            <a:r>
              <a:rPr sz="1000" spc="-55" dirty="0">
                <a:latin typeface="Arial"/>
                <a:cs typeface="Arial"/>
              </a:rPr>
              <a:t>20,50 </a:t>
            </a:r>
            <a:r>
              <a:rPr sz="1000" spc="-15" dirty="0">
                <a:latin typeface="Arial"/>
                <a:cs typeface="Arial"/>
              </a:rPr>
              <a:t>hl. </a:t>
            </a:r>
            <a:r>
              <a:rPr sz="1000" spc="-50" dirty="0">
                <a:latin typeface="Arial"/>
                <a:cs typeface="Arial"/>
              </a:rPr>
              <a:t>que </a:t>
            </a:r>
            <a:r>
              <a:rPr sz="1000" spc="-30" dirty="0">
                <a:latin typeface="Arial"/>
                <a:cs typeface="Arial"/>
              </a:rPr>
              <a:t>constituyen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15" dirty="0">
                <a:latin typeface="Arial"/>
                <a:cs typeface="Arial"/>
              </a:rPr>
              <a:t>“cu</a:t>
            </a:r>
            <a:r>
              <a:rPr sz="1000" spc="15" dirty="0">
                <a:latin typeface="Calibri"/>
                <a:cs typeface="Calibri"/>
              </a:rPr>
              <a:t>-  </a:t>
            </a:r>
            <a:r>
              <a:rPr sz="1000" spc="-50" dirty="0">
                <a:latin typeface="Arial"/>
                <a:cs typeface="Arial"/>
              </a:rPr>
              <a:t>vée”. </a:t>
            </a:r>
            <a:r>
              <a:rPr sz="1000" spc="-75" dirty="0">
                <a:latin typeface="Arial"/>
                <a:cs typeface="Arial"/>
              </a:rPr>
              <a:t>Los </a:t>
            </a:r>
            <a:r>
              <a:rPr sz="1000" spc="-40" dirty="0">
                <a:latin typeface="Arial"/>
                <a:cs typeface="Arial"/>
              </a:rPr>
              <a:t>restantes </a:t>
            </a:r>
            <a:r>
              <a:rPr sz="1000" spc="-60" dirty="0">
                <a:latin typeface="Arial"/>
                <a:cs typeface="Arial"/>
              </a:rPr>
              <a:t>5 </a:t>
            </a:r>
            <a:r>
              <a:rPr sz="1000" spc="-10" dirty="0">
                <a:latin typeface="Arial"/>
                <a:cs typeface="Arial"/>
              </a:rPr>
              <a:t>hl </a:t>
            </a:r>
            <a:r>
              <a:rPr sz="1000" spc="-75" dirty="0">
                <a:latin typeface="Arial"/>
                <a:cs typeface="Arial"/>
              </a:rPr>
              <a:t>se </a:t>
            </a:r>
            <a:r>
              <a:rPr sz="1000" spc="-40" dirty="0">
                <a:latin typeface="Arial"/>
                <a:cs typeface="Arial"/>
              </a:rPr>
              <a:t>llaman </a:t>
            </a:r>
            <a:r>
              <a:rPr sz="1000" spc="-5" dirty="0">
                <a:latin typeface="Arial"/>
                <a:cs typeface="Arial"/>
              </a:rPr>
              <a:t>“taille”. </a:t>
            </a:r>
            <a:r>
              <a:rPr sz="1000" spc="-75" dirty="0">
                <a:latin typeface="Arial"/>
                <a:cs typeface="Arial"/>
              </a:rPr>
              <a:t>Los </a:t>
            </a:r>
            <a:r>
              <a:rPr sz="1000" spc="-40" dirty="0">
                <a:latin typeface="Arial"/>
                <a:cs typeface="Arial"/>
              </a:rPr>
              <a:t>mostos </a:t>
            </a:r>
            <a:r>
              <a:rPr sz="1000" spc="-25" dirty="0">
                <a:latin typeface="Arial"/>
                <a:cs typeface="Arial"/>
              </a:rPr>
              <a:t>tienen </a:t>
            </a:r>
            <a:r>
              <a:rPr sz="1000" spc="-45" dirty="0">
                <a:latin typeface="Arial"/>
                <a:cs typeface="Arial"/>
              </a:rPr>
              <a:t>características  </a:t>
            </a:r>
            <a:r>
              <a:rPr sz="1000" spc="-40" dirty="0">
                <a:latin typeface="Arial"/>
                <a:cs typeface="Arial"/>
              </a:rPr>
              <a:t>analíticas </a:t>
            </a:r>
            <a:r>
              <a:rPr sz="1000" spc="-50" dirty="0">
                <a:latin typeface="Arial"/>
                <a:cs typeface="Arial"/>
              </a:rPr>
              <a:t>muy específicas. </a:t>
            </a:r>
            <a:r>
              <a:rPr sz="1000" spc="-100" dirty="0">
                <a:latin typeface="Arial"/>
                <a:cs typeface="Arial"/>
              </a:rPr>
              <a:t>La </a:t>
            </a:r>
            <a:r>
              <a:rPr sz="1000" spc="-20" dirty="0">
                <a:latin typeface="Arial"/>
                <a:cs typeface="Arial"/>
              </a:rPr>
              <a:t>“cuvée” </a:t>
            </a:r>
            <a:r>
              <a:rPr sz="1000" spc="-50" dirty="0">
                <a:latin typeface="Arial"/>
                <a:cs typeface="Arial"/>
              </a:rPr>
              <a:t>que representa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30" dirty="0">
                <a:latin typeface="Arial"/>
                <a:cs typeface="Arial"/>
              </a:rPr>
              <a:t>mosto </a:t>
            </a:r>
            <a:r>
              <a:rPr sz="1000" spc="-70" dirty="0">
                <a:latin typeface="Arial"/>
                <a:cs typeface="Arial"/>
              </a:rPr>
              <a:t>más </a:t>
            </a:r>
            <a:r>
              <a:rPr sz="1000" spc="-35" dirty="0">
                <a:latin typeface="Arial"/>
                <a:cs typeface="Arial"/>
              </a:rPr>
              <a:t>puro,  </a:t>
            </a:r>
            <a:r>
              <a:rPr sz="1000" spc="-25" dirty="0">
                <a:latin typeface="Arial"/>
                <a:cs typeface="Arial"/>
              </a:rPr>
              <a:t>rico </a:t>
            </a:r>
            <a:r>
              <a:rPr sz="1000" spc="-55" dirty="0">
                <a:latin typeface="Arial"/>
                <a:cs typeface="Arial"/>
              </a:rPr>
              <a:t>en </a:t>
            </a:r>
            <a:r>
              <a:rPr sz="1000" spc="-60" dirty="0">
                <a:latin typeface="Arial"/>
                <a:cs typeface="Arial"/>
              </a:rPr>
              <a:t>azúcar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50" dirty="0">
                <a:latin typeface="Arial"/>
                <a:cs typeface="Arial"/>
              </a:rPr>
              <a:t>ácidos </a:t>
            </a:r>
            <a:r>
              <a:rPr sz="1000" spc="-25" dirty="0">
                <a:latin typeface="Arial"/>
                <a:cs typeface="Arial"/>
              </a:rPr>
              <a:t>(tártrico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40" dirty="0">
                <a:latin typeface="Arial"/>
                <a:cs typeface="Arial"/>
              </a:rPr>
              <a:t>málico) proporciona </a:t>
            </a:r>
            <a:r>
              <a:rPr sz="1000" spc="-50" dirty="0">
                <a:latin typeface="Arial"/>
                <a:cs typeface="Arial"/>
              </a:rPr>
              <a:t>unos </a:t>
            </a:r>
            <a:r>
              <a:rPr sz="1000" spc="-40" dirty="0">
                <a:latin typeface="Arial"/>
                <a:cs typeface="Arial"/>
              </a:rPr>
              <a:t>vinos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70" dirty="0">
                <a:latin typeface="Arial"/>
                <a:cs typeface="Arial"/>
              </a:rPr>
              <a:t>gran  </a:t>
            </a:r>
            <a:r>
              <a:rPr sz="1000" spc="-15" dirty="0">
                <a:latin typeface="Calibri"/>
                <a:cs typeface="Calibri"/>
              </a:rPr>
              <a:t>finura, </a:t>
            </a:r>
            <a:r>
              <a:rPr sz="1000" dirty="0">
                <a:latin typeface="Calibri"/>
                <a:cs typeface="Calibri"/>
              </a:rPr>
              <a:t>con </a:t>
            </a:r>
            <a:r>
              <a:rPr sz="1000" spc="-10" dirty="0">
                <a:latin typeface="Calibri"/>
                <a:cs typeface="Calibri"/>
              </a:rPr>
              <a:t>aromas </a:t>
            </a:r>
            <a:r>
              <a:rPr sz="1000" spc="10" dirty="0">
                <a:latin typeface="Calibri"/>
                <a:cs typeface="Calibri"/>
              </a:rPr>
              <a:t>sutiles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10" dirty="0">
                <a:latin typeface="Calibri"/>
                <a:cs typeface="Calibri"/>
              </a:rPr>
              <a:t>una buena frescura en </a:t>
            </a:r>
            <a:r>
              <a:rPr sz="1000" spc="-5" dirty="0">
                <a:latin typeface="Calibri"/>
                <a:cs typeface="Calibri"/>
              </a:rPr>
              <a:t>boca, </a:t>
            </a:r>
            <a:r>
              <a:rPr sz="1000" spc="-10" dirty="0">
                <a:latin typeface="Calibri"/>
                <a:cs typeface="Calibri"/>
              </a:rPr>
              <a:t>teniendo también  </a:t>
            </a:r>
            <a:r>
              <a:rPr sz="1000" spc="-35" dirty="0">
                <a:latin typeface="Arial"/>
                <a:cs typeface="Arial"/>
              </a:rPr>
              <a:t>mejor </a:t>
            </a:r>
            <a:r>
              <a:rPr sz="1000" spc="-15" dirty="0">
                <a:latin typeface="Arial"/>
                <a:cs typeface="Arial"/>
              </a:rPr>
              <a:t>aptitud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30" dirty="0">
                <a:latin typeface="Arial"/>
                <a:cs typeface="Arial"/>
              </a:rPr>
              <a:t>envejecimiento. </a:t>
            </a:r>
            <a:r>
              <a:rPr sz="1000" spc="-100" dirty="0">
                <a:latin typeface="Arial"/>
                <a:cs typeface="Arial"/>
              </a:rPr>
              <a:t>La </a:t>
            </a:r>
            <a:r>
              <a:rPr sz="1000" spc="-5" dirty="0">
                <a:latin typeface="Arial"/>
                <a:cs typeface="Arial"/>
              </a:rPr>
              <a:t>“taille”, </a:t>
            </a:r>
            <a:r>
              <a:rPr sz="1000" spc="-30" dirty="0">
                <a:latin typeface="Arial"/>
                <a:cs typeface="Arial"/>
              </a:rPr>
              <a:t>también </a:t>
            </a:r>
            <a:r>
              <a:rPr sz="1000" spc="-40" dirty="0">
                <a:latin typeface="Arial"/>
                <a:cs typeface="Arial"/>
              </a:rPr>
              <a:t>rica </a:t>
            </a:r>
            <a:r>
              <a:rPr sz="1000" spc="-55" dirty="0">
                <a:latin typeface="Arial"/>
                <a:cs typeface="Arial"/>
              </a:rPr>
              <a:t>en </a:t>
            </a:r>
            <a:r>
              <a:rPr sz="1000" spc="-65" dirty="0">
                <a:latin typeface="Arial"/>
                <a:cs typeface="Arial"/>
              </a:rPr>
              <a:t>azúcar, </a:t>
            </a:r>
            <a:r>
              <a:rPr sz="1000" spc="-25" dirty="0">
                <a:latin typeface="Arial"/>
                <a:cs typeface="Arial"/>
              </a:rPr>
              <a:t>tiene  </a:t>
            </a:r>
            <a:r>
              <a:rPr sz="1000" spc="-55" dirty="0">
                <a:latin typeface="Arial"/>
                <a:cs typeface="Arial"/>
              </a:rPr>
              <a:t>menos  </a:t>
            </a:r>
            <a:r>
              <a:rPr sz="1000" spc="-50" dirty="0">
                <a:latin typeface="Arial"/>
                <a:cs typeface="Arial"/>
              </a:rPr>
              <a:t>ácidos  </a:t>
            </a:r>
            <a:r>
              <a:rPr sz="1000" spc="-45" dirty="0">
                <a:latin typeface="Arial"/>
                <a:cs typeface="Arial"/>
              </a:rPr>
              <a:t>pero  </a:t>
            </a:r>
            <a:r>
              <a:rPr sz="1000" spc="-70" dirty="0">
                <a:latin typeface="Arial"/>
                <a:cs typeface="Arial"/>
              </a:rPr>
              <a:t>más  </a:t>
            </a:r>
            <a:r>
              <a:rPr sz="1000" spc="-60" dirty="0">
                <a:latin typeface="Arial"/>
                <a:cs typeface="Arial"/>
              </a:rPr>
              <a:t>sales  </a:t>
            </a:r>
            <a:r>
              <a:rPr sz="1000" spc="-45" dirty="0">
                <a:latin typeface="Arial"/>
                <a:cs typeface="Arial"/>
              </a:rPr>
              <a:t>minerales  </a:t>
            </a:r>
            <a:r>
              <a:rPr sz="1000" spc="-50" dirty="0">
                <a:latin typeface="Arial"/>
                <a:cs typeface="Arial"/>
              </a:rPr>
              <a:t>(básicamente  </a:t>
            </a:r>
            <a:r>
              <a:rPr sz="1000" spc="-40" dirty="0">
                <a:latin typeface="Arial"/>
                <a:cs typeface="Arial"/>
              </a:rPr>
              <a:t>potasio)  </a:t>
            </a:r>
            <a:r>
              <a:rPr sz="1000" spc="-70" dirty="0">
                <a:latin typeface="Arial"/>
                <a:cs typeface="Arial"/>
              </a:rPr>
              <a:t>y</a:t>
            </a:r>
            <a:r>
              <a:rPr sz="1000" spc="-140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materias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Carga de una prensa</a:t>
            </a:r>
            <a:r>
              <a:rPr sz="7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tradicional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0707" y="579609"/>
            <a:ext cx="0" cy="2077720"/>
          </a:xfrm>
          <a:custGeom>
            <a:avLst/>
            <a:gdLst/>
            <a:ahLst/>
            <a:cxnLst/>
            <a:rect l="l" t="t" r="r" b="b"/>
            <a:pathLst>
              <a:path h="2077720">
                <a:moveTo>
                  <a:pt x="0" y="0"/>
                </a:moveTo>
                <a:lnTo>
                  <a:pt x="0" y="2077199"/>
                </a:lnTo>
              </a:path>
            </a:pathLst>
          </a:custGeom>
          <a:ln w="6350">
            <a:solidFill>
              <a:srgbClr val="9C9D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995" y="1840513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8021" y="1863390"/>
            <a:ext cx="18796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22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551993" cy="3560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560309" cy="10548620"/>
          </a:xfrm>
          <a:custGeom>
            <a:avLst/>
            <a:gdLst/>
            <a:ahLst/>
            <a:cxnLst/>
            <a:rect l="l" t="t" r="r" b="b"/>
            <a:pathLst>
              <a:path w="7560309" h="10548620">
                <a:moveTo>
                  <a:pt x="0" y="3672009"/>
                </a:moveTo>
                <a:lnTo>
                  <a:pt x="0" y="10548005"/>
                </a:lnTo>
                <a:lnTo>
                  <a:pt x="7560005" y="10547883"/>
                </a:lnTo>
                <a:lnTo>
                  <a:pt x="0" y="3672009"/>
                </a:lnTo>
                <a:close/>
              </a:path>
              <a:path w="7560309" h="10548620">
                <a:moveTo>
                  <a:pt x="7560005" y="0"/>
                </a:moveTo>
                <a:lnTo>
                  <a:pt x="0" y="0"/>
                </a:lnTo>
                <a:lnTo>
                  <a:pt x="0" y="3672009"/>
                </a:lnTo>
                <a:lnTo>
                  <a:pt x="7560005" y="3672132"/>
                </a:lnTo>
                <a:lnTo>
                  <a:pt x="7560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91299" y="4231650"/>
            <a:ext cx="3985260" cy="379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0000"/>
              </a:lnSpc>
            </a:pPr>
            <a:r>
              <a:rPr sz="1000" spc="-5" dirty="0">
                <a:latin typeface="Calibri"/>
                <a:cs typeface="Calibri"/>
              </a:rPr>
              <a:t>colorantes, </a:t>
            </a:r>
            <a:r>
              <a:rPr sz="1000" spc="-25" dirty="0">
                <a:latin typeface="Calibri"/>
                <a:cs typeface="Calibri"/>
              </a:rPr>
              <a:t>por </a:t>
            </a:r>
            <a:r>
              <a:rPr sz="1000" dirty="0">
                <a:latin typeface="Calibri"/>
                <a:cs typeface="Calibri"/>
              </a:rPr>
              <a:t>lo </a:t>
            </a:r>
            <a:r>
              <a:rPr sz="1000" spc="-10" dirty="0">
                <a:latin typeface="Calibri"/>
                <a:cs typeface="Calibri"/>
              </a:rPr>
              <a:t>que produce </a:t>
            </a:r>
            <a:r>
              <a:rPr sz="1000" spc="5" dirty="0">
                <a:latin typeface="Calibri"/>
                <a:cs typeface="Calibri"/>
              </a:rPr>
              <a:t>vinos </a:t>
            </a:r>
            <a:r>
              <a:rPr sz="1000" dirty="0">
                <a:latin typeface="Calibri"/>
                <a:cs typeface="Calibri"/>
              </a:rPr>
              <a:t>con </a:t>
            </a:r>
            <a:r>
              <a:rPr sz="1000" spc="-10" dirty="0">
                <a:latin typeface="Calibri"/>
                <a:cs typeface="Calibri"/>
              </a:rPr>
              <a:t>caracteres </a:t>
            </a:r>
            <a:r>
              <a:rPr sz="1000" spc="-5" dirty="0">
                <a:latin typeface="Calibri"/>
                <a:cs typeface="Calibri"/>
              </a:rPr>
              <a:t>aromáticos </a:t>
            </a:r>
            <a:r>
              <a:rPr sz="1000" dirty="0">
                <a:latin typeface="Calibri"/>
                <a:cs typeface="Calibri"/>
              </a:rPr>
              <a:t>intensos,</a:t>
            </a:r>
            <a:r>
              <a:rPr sz="1000" spc="-114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más  </a:t>
            </a:r>
            <a:r>
              <a:rPr sz="1000" spc="-40" dirty="0">
                <a:latin typeface="Arial"/>
                <a:cs typeface="Arial"/>
              </a:rPr>
              <a:t>afrutados </a:t>
            </a:r>
            <a:r>
              <a:rPr sz="1000" spc="-55" dirty="0">
                <a:latin typeface="Arial"/>
                <a:cs typeface="Arial"/>
              </a:rPr>
              <a:t>en su </a:t>
            </a:r>
            <a:r>
              <a:rPr sz="1000" spc="-30" dirty="0">
                <a:latin typeface="Arial"/>
                <a:cs typeface="Arial"/>
              </a:rPr>
              <a:t>juventud, </a:t>
            </a:r>
            <a:r>
              <a:rPr sz="1000" spc="-45" dirty="0">
                <a:latin typeface="Arial"/>
                <a:cs typeface="Arial"/>
              </a:rPr>
              <a:t>pero </a:t>
            </a:r>
            <a:r>
              <a:rPr sz="1000" spc="-55" dirty="0">
                <a:latin typeface="Arial"/>
                <a:cs typeface="Arial"/>
              </a:rPr>
              <a:t>menos </a:t>
            </a:r>
            <a:r>
              <a:rPr sz="1000" spc="-50" dirty="0">
                <a:latin typeface="Arial"/>
                <a:cs typeface="Arial"/>
              </a:rPr>
              <a:t>apropiados </a:t>
            </a:r>
            <a:r>
              <a:rPr sz="1000" spc="-65" dirty="0">
                <a:latin typeface="Arial"/>
                <a:cs typeface="Arial"/>
              </a:rPr>
              <a:t>para </a:t>
            </a:r>
            <a:r>
              <a:rPr sz="1000" spc="-60" dirty="0">
                <a:latin typeface="Arial"/>
                <a:cs typeface="Arial"/>
              </a:rPr>
              <a:t>una </a:t>
            </a:r>
            <a:r>
              <a:rPr sz="1000" spc="-70" dirty="0">
                <a:latin typeface="Arial"/>
                <a:cs typeface="Arial"/>
              </a:rPr>
              <a:t>gran  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longevidad.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1299" y="4780290"/>
            <a:ext cx="3985895" cy="1476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-105" dirty="0">
                <a:latin typeface="Arial"/>
                <a:cs typeface="Arial"/>
              </a:rPr>
              <a:t>La </a:t>
            </a:r>
            <a:r>
              <a:rPr sz="1000" spc="-65" dirty="0">
                <a:latin typeface="Arial"/>
                <a:cs typeface="Arial"/>
              </a:rPr>
              <a:t>capacidad </a:t>
            </a:r>
            <a:r>
              <a:rPr sz="1000" spc="-60" dirty="0">
                <a:latin typeface="Arial"/>
                <a:cs typeface="Arial"/>
              </a:rPr>
              <a:t>de las </a:t>
            </a:r>
            <a:r>
              <a:rPr sz="1000" spc="-70" dirty="0">
                <a:latin typeface="Arial"/>
                <a:cs typeface="Arial"/>
              </a:rPr>
              <a:t>prensas </a:t>
            </a:r>
            <a:r>
              <a:rPr sz="1000" spc="-60" dirty="0">
                <a:latin typeface="Arial"/>
                <a:cs typeface="Arial"/>
              </a:rPr>
              <a:t>varia </a:t>
            </a:r>
            <a:r>
              <a:rPr sz="1000" spc="-40" dirty="0">
                <a:latin typeface="Arial"/>
                <a:cs typeface="Arial"/>
              </a:rPr>
              <a:t>entre </a:t>
            </a:r>
            <a:r>
              <a:rPr sz="1000" spc="-35" dirty="0">
                <a:latin typeface="Arial"/>
                <a:cs typeface="Arial"/>
              </a:rPr>
              <a:t>2000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45" dirty="0">
                <a:latin typeface="Arial"/>
                <a:cs typeface="Arial"/>
              </a:rPr>
              <a:t>12000 </a:t>
            </a:r>
            <a:r>
              <a:rPr sz="1000" spc="-85" dirty="0">
                <a:latin typeface="Arial"/>
                <a:cs typeface="Arial"/>
              </a:rPr>
              <a:t>kgs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70" dirty="0">
                <a:latin typeface="Arial"/>
                <a:cs typeface="Arial"/>
              </a:rPr>
              <a:t>uva </a:t>
            </a:r>
            <a:r>
              <a:rPr sz="1000" spc="-50" dirty="0">
                <a:latin typeface="Arial"/>
                <a:cs typeface="Arial"/>
              </a:rPr>
              <a:t>entera. </a:t>
            </a:r>
            <a:r>
              <a:rPr sz="1000" spc="-60" dirty="0">
                <a:latin typeface="Arial"/>
                <a:cs typeface="Arial"/>
              </a:rPr>
              <a:t>Hasta  </a:t>
            </a:r>
            <a:r>
              <a:rPr sz="1000" spc="-10" dirty="0">
                <a:latin typeface="Calibri"/>
                <a:cs typeface="Calibri"/>
              </a:rPr>
              <a:t>finales </a:t>
            </a:r>
            <a:r>
              <a:rPr sz="1000" spc="-15" dirty="0">
                <a:latin typeface="Calibri"/>
                <a:cs typeface="Calibri"/>
              </a:rPr>
              <a:t>de </a:t>
            </a:r>
            <a:r>
              <a:rPr sz="1000" spc="5" dirty="0">
                <a:latin typeface="Calibri"/>
                <a:cs typeface="Calibri"/>
              </a:rPr>
              <a:t>los </a:t>
            </a:r>
            <a:r>
              <a:rPr sz="1000" spc="-10" dirty="0">
                <a:latin typeface="Calibri"/>
                <a:cs typeface="Calibri"/>
              </a:rPr>
              <a:t>años </a:t>
            </a:r>
            <a:r>
              <a:rPr sz="1000" spc="-15" dirty="0">
                <a:latin typeface="Calibri"/>
                <a:cs typeface="Calibri"/>
              </a:rPr>
              <a:t>80 </a:t>
            </a:r>
            <a:r>
              <a:rPr sz="1000" spc="-10" dirty="0">
                <a:latin typeface="Calibri"/>
                <a:cs typeface="Calibri"/>
              </a:rPr>
              <a:t>la </a:t>
            </a:r>
            <a:r>
              <a:rPr sz="1000" spc="-15" dirty="0">
                <a:latin typeface="Calibri"/>
                <a:cs typeface="Calibri"/>
              </a:rPr>
              <a:t>Champagne </a:t>
            </a:r>
            <a:r>
              <a:rPr sz="1000" spc="-5" dirty="0">
                <a:latin typeface="Calibri"/>
                <a:cs typeface="Calibri"/>
              </a:rPr>
              <a:t>utilizaba </a:t>
            </a:r>
            <a:r>
              <a:rPr sz="1000" spc="-15" dirty="0">
                <a:latin typeface="Calibri"/>
                <a:cs typeface="Calibri"/>
              </a:rPr>
              <a:t>únicamente prensas </a:t>
            </a:r>
            <a:r>
              <a:rPr sz="1000" spc="-10" dirty="0">
                <a:latin typeface="Calibri"/>
                <a:cs typeface="Calibri"/>
              </a:rPr>
              <a:t>tradiciona-  </a:t>
            </a:r>
            <a:r>
              <a:rPr sz="1000" spc="-50" dirty="0">
                <a:latin typeface="Arial"/>
                <a:cs typeface="Arial"/>
              </a:rPr>
              <a:t>les </a:t>
            </a:r>
            <a:r>
              <a:rPr sz="1000" spc="-45" dirty="0">
                <a:latin typeface="Arial"/>
                <a:cs typeface="Arial"/>
              </a:rPr>
              <a:t>verticales </a:t>
            </a:r>
            <a:r>
              <a:rPr sz="1000" spc="-70" dirty="0">
                <a:latin typeface="Arial"/>
                <a:cs typeface="Arial"/>
              </a:rPr>
              <a:t>operadas </a:t>
            </a:r>
            <a:r>
              <a:rPr sz="1000" spc="-50" dirty="0">
                <a:latin typeface="Arial"/>
                <a:cs typeface="Arial"/>
              </a:rPr>
              <a:t>manualmente. </a:t>
            </a:r>
            <a:r>
              <a:rPr sz="1000" spc="-75" dirty="0">
                <a:latin typeface="Arial"/>
                <a:cs typeface="Arial"/>
              </a:rPr>
              <a:t>Este </a:t>
            </a:r>
            <a:r>
              <a:rPr sz="1000" spc="-10" dirty="0">
                <a:latin typeface="Arial"/>
                <a:cs typeface="Arial"/>
              </a:rPr>
              <a:t>tipo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70" dirty="0">
                <a:latin typeface="Arial"/>
                <a:cs typeface="Arial"/>
              </a:rPr>
              <a:t>prensas </a:t>
            </a:r>
            <a:r>
              <a:rPr sz="1000" spc="-60" dirty="0">
                <a:latin typeface="Arial"/>
                <a:cs typeface="Arial"/>
              </a:rPr>
              <a:t>representa </a:t>
            </a:r>
            <a:r>
              <a:rPr sz="1000" spc="-55" dirty="0">
                <a:latin typeface="Arial"/>
                <a:cs typeface="Arial"/>
              </a:rPr>
              <a:t>todavía  </a:t>
            </a:r>
            <a:r>
              <a:rPr sz="1000" spc="-45" dirty="0">
                <a:latin typeface="Arial"/>
                <a:cs typeface="Arial"/>
              </a:rPr>
              <a:t>un </a:t>
            </a:r>
            <a:r>
              <a:rPr sz="1000" spc="-110" dirty="0">
                <a:latin typeface="Arial"/>
                <a:cs typeface="Arial"/>
              </a:rPr>
              <a:t>28% </a:t>
            </a:r>
            <a:r>
              <a:rPr sz="1000" spc="-60" dirty="0">
                <a:latin typeface="Arial"/>
                <a:cs typeface="Arial"/>
              </a:rPr>
              <a:t>de las </a:t>
            </a:r>
            <a:r>
              <a:rPr sz="1000" spc="-55" dirty="0">
                <a:latin typeface="Arial"/>
                <a:cs typeface="Arial"/>
              </a:rPr>
              <a:t>actuales, pero </a:t>
            </a:r>
            <a:r>
              <a:rPr sz="1000" spc="-45" dirty="0">
                <a:latin typeface="Arial"/>
                <a:cs typeface="Arial"/>
              </a:rPr>
              <a:t>la </a:t>
            </a:r>
            <a:r>
              <a:rPr sz="1000" spc="-55" dirty="0">
                <a:latin typeface="Arial"/>
                <a:cs typeface="Arial"/>
              </a:rPr>
              <a:t>mecanización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60" dirty="0">
                <a:latin typeface="Arial"/>
                <a:cs typeface="Arial"/>
              </a:rPr>
              <a:t>las operaciones de </a:t>
            </a:r>
            <a:r>
              <a:rPr sz="1000" spc="-30" dirty="0">
                <a:latin typeface="Arial"/>
                <a:cs typeface="Arial"/>
              </a:rPr>
              <a:t>“retrousse”  </a:t>
            </a:r>
            <a:r>
              <a:rPr sz="1000" spc="-50" dirty="0">
                <a:latin typeface="Arial"/>
                <a:cs typeface="Arial"/>
              </a:rPr>
              <a:t>(manipulado </a:t>
            </a:r>
            <a:r>
              <a:rPr sz="1000" spc="-40" dirty="0">
                <a:latin typeface="Arial"/>
                <a:cs typeface="Arial"/>
              </a:rPr>
              <a:t>del </a:t>
            </a:r>
            <a:r>
              <a:rPr sz="1000" spc="-20" dirty="0">
                <a:latin typeface="Arial"/>
                <a:cs typeface="Arial"/>
              </a:rPr>
              <a:t>“marc” </a:t>
            </a:r>
            <a:r>
              <a:rPr sz="1000" spc="-40" dirty="0">
                <a:latin typeface="Arial"/>
                <a:cs typeface="Arial"/>
              </a:rPr>
              <a:t>entre </a:t>
            </a:r>
            <a:r>
              <a:rPr sz="1000" spc="-80" dirty="0">
                <a:latin typeface="Arial"/>
                <a:cs typeface="Arial"/>
              </a:rPr>
              <a:t>cada </a:t>
            </a:r>
            <a:r>
              <a:rPr sz="1000" spc="-70" dirty="0">
                <a:latin typeface="Arial"/>
                <a:cs typeface="Arial"/>
              </a:rPr>
              <a:t>prensada) </a:t>
            </a:r>
            <a:r>
              <a:rPr sz="1000" spc="-75" dirty="0">
                <a:latin typeface="Arial"/>
                <a:cs typeface="Arial"/>
              </a:rPr>
              <a:t>ha </a:t>
            </a:r>
            <a:r>
              <a:rPr sz="1000" spc="-30" dirty="0">
                <a:latin typeface="Arial"/>
                <a:cs typeface="Arial"/>
              </a:rPr>
              <a:t>contribuido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45" dirty="0">
                <a:latin typeface="Arial"/>
                <a:cs typeface="Arial"/>
              </a:rPr>
              <a:t>la </a:t>
            </a:r>
            <a:r>
              <a:rPr sz="1000" spc="-40" dirty="0">
                <a:latin typeface="Arial"/>
                <a:cs typeface="Arial"/>
              </a:rPr>
              <a:t>implantación 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70" dirty="0">
                <a:latin typeface="Arial"/>
                <a:cs typeface="Arial"/>
              </a:rPr>
              <a:t>prensas </a:t>
            </a:r>
            <a:r>
              <a:rPr sz="1000" spc="-45" dirty="0">
                <a:latin typeface="Arial"/>
                <a:cs typeface="Arial"/>
              </a:rPr>
              <a:t>horizontales </a:t>
            </a:r>
            <a:r>
              <a:rPr sz="1000" spc="-70" dirty="0">
                <a:latin typeface="Arial"/>
                <a:cs typeface="Arial"/>
              </a:rPr>
              <a:t>(prensas </a:t>
            </a:r>
            <a:r>
              <a:rPr sz="1000" spc="-50" dirty="0">
                <a:latin typeface="Arial"/>
                <a:cs typeface="Arial"/>
              </a:rPr>
              <a:t>con </a:t>
            </a:r>
            <a:r>
              <a:rPr sz="1000" spc="-65" dirty="0">
                <a:latin typeface="Arial"/>
                <a:cs typeface="Arial"/>
              </a:rPr>
              <a:t>membrana </a:t>
            </a:r>
            <a:r>
              <a:rPr sz="1000" spc="-40" dirty="0">
                <a:latin typeface="Arial"/>
                <a:cs typeface="Arial"/>
              </a:rPr>
              <a:t>lateral, </a:t>
            </a:r>
            <a:r>
              <a:rPr sz="1000" spc="-50" dirty="0">
                <a:latin typeface="Arial"/>
                <a:cs typeface="Arial"/>
              </a:rPr>
              <a:t>con </a:t>
            </a:r>
            <a:r>
              <a:rPr sz="1000" spc="-55" dirty="0">
                <a:latin typeface="Arial"/>
                <a:cs typeface="Arial"/>
              </a:rPr>
              <a:t>hojas </a:t>
            </a:r>
            <a:r>
              <a:rPr sz="1000" spc="-45" dirty="0">
                <a:latin typeface="Arial"/>
                <a:cs typeface="Arial"/>
              </a:rPr>
              <a:t>inclinadas  </a:t>
            </a:r>
            <a:r>
              <a:rPr sz="1000" spc="-20" dirty="0">
                <a:latin typeface="Calibri"/>
                <a:cs typeface="Calibri"/>
              </a:rPr>
              <a:t>y mando </a:t>
            </a:r>
            <a:r>
              <a:rPr sz="1000" spc="-30" dirty="0">
                <a:latin typeface="Calibri"/>
                <a:cs typeface="Calibri"/>
              </a:rPr>
              <a:t>giratorio) </a:t>
            </a:r>
            <a:r>
              <a:rPr sz="1000" spc="-20" dirty="0">
                <a:latin typeface="Calibri"/>
                <a:cs typeface="Calibri"/>
              </a:rPr>
              <a:t>operadas mediante </a:t>
            </a:r>
            <a:r>
              <a:rPr sz="1000" spc="-5" dirty="0">
                <a:latin typeface="Calibri"/>
                <a:cs typeface="Calibri"/>
              </a:rPr>
              <a:t>consolas </a:t>
            </a:r>
            <a:r>
              <a:rPr sz="1000" spc="-15" dirty="0">
                <a:latin typeface="Calibri"/>
                <a:cs typeface="Calibri"/>
              </a:rPr>
              <a:t>automáticas que </a:t>
            </a:r>
            <a:r>
              <a:rPr sz="1000" spc="-20" dirty="0">
                <a:latin typeface="Calibri"/>
                <a:cs typeface="Calibri"/>
              </a:rPr>
              <a:t>permiten </a:t>
            </a:r>
            <a:r>
              <a:rPr sz="1000" spc="-15" dirty="0">
                <a:latin typeface="Calibri"/>
                <a:cs typeface="Calibri"/>
              </a:rPr>
              <a:t>la  </a:t>
            </a:r>
            <a:r>
              <a:rPr sz="1000" spc="-50" dirty="0">
                <a:latin typeface="Arial"/>
                <a:cs typeface="Arial"/>
              </a:rPr>
              <a:t>memorización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55" dirty="0">
                <a:latin typeface="Arial"/>
                <a:cs typeface="Arial"/>
              </a:rPr>
              <a:t>varios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programas.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1299" y="6426210"/>
            <a:ext cx="3985895" cy="744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-15" dirty="0">
                <a:latin typeface="Calibri"/>
                <a:cs typeface="Calibri"/>
              </a:rPr>
              <a:t>Para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dirty="0">
                <a:latin typeface="Calibri"/>
                <a:cs typeface="Calibri"/>
              </a:rPr>
              <a:t>vinificación </a:t>
            </a:r>
            <a:r>
              <a:rPr sz="1000" spc="-10" dirty="0">
                <a:latin typeface="Calibri"/>
                <a:cs typeface="Calibri"/>
              </a:rPr>
              <a:t>de un Champagne rosado </a:t>
            </a:r>
            <a:r>
              <a:rPr sz="1000" spc="-25" dirty="0">
                <a:latin typeface="Calibri"/>
                <a:cs typeface="Calibri"/>
              </a:rPr>
              <a:t>por </a:t>
            </a:r>
            <a:r>
              <a:rPr sz="1000" dirty="0">
                <a:latin typeface="Calibri"/>
                <a:cs typeface="Calibri"/>
              </a:rPr>
              <a:t>el </a:t>
            </a:r>
            <a:r>
              <a:rPr sz="1000" spc="-5" dirty="0">
                <a:latin typeface="Calibri"/>
                <a:cs typeface="Calibri"/>
              </a:rPr>
              <a:t>procedimiento </a:t>
            </a:r>
            <a:r>
              <a:rPr sz="1000" spc="-10" dirty="0">
                <a:latin typeface="Calibri"/>
                <a:cs typeface="Calibri"/>
              </a:rPr>
              <a:t>de  </a:t>
            </a:r>
            <a:r>
              <a:rPr sz="1000" spc="-50" dirty="0">
                <a:latin typeface="Arial"/>
                <a:cs typeface="Arial"/>
              </a:rPr>
              <a:t>maceración, </a:t>
            </a:r>
            <a:r>
              <a:rPr sz="1000" spc="-75" dirty="0">
                <a:latin typeface="Arial"/>
                <a:cs typeface="Arial"/>
              </a:rPr>
              <a:t>se </a:t>
            </a:r>
            <a:r>
              <a:rPr sz="1000" spc="-50" dirty="0">
                <a:latin typeface="Arial"/>
                <a:cs typeface="Arial"/>
              </a:rPr>
              <a:t>debe, antes </a:t>
            </a:r>
            <a:r>
              <a:rPr sz="1000" spc="-30" dirty="0">
                <a:latin typeface="Arial"/>
                <a:cs typeface="Arial"/>
              </a:rPr>
              <a:t>del </a:t>
            </a:r>
            <a:r>
              <a:rPr sz="1000" spc="-50" dirty="0">
                <a:latin typeface="Arial"/>
                <a:cs typeface="Arial"/>
              </a:rPr>
              <a:t>prensado, </a:t>
            </a:r>
            <a:r>
              <a:rPr sz="1000" spc="-45" dirty="0">
                <a:latin typeface="Arial"/>
                <a:cs typeface="Arial"/>
              </a:rPr>
              <a:t>dejar </a:t>
            </a:r>
            <a:r>
              <a:rPr sz="1000" spc="-60" dirty="0">
                <a:latin typeface="Arial"/>
                <a:cs typeface="Arial"/>
              </a:rPr>
              <a:t>macerar </a:t>
            </a:r>
            <a:r>
              <a:rPr sz="1000" spc="-50" dirty="0">
                <a:latin typeface="Arial"/>
                <a:cs typeface="Arial"/>
              </a:rPr>
              <a:t>las </a:t>
            </a:r>
            <a:r>
              <a:rPr sz="1000" spc="-65" dirty="0">
                <a:latin typeface="Arial"/>
                <a:cs typeface="Arial"/>
              </a:rPr>
              <a:t>uvas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20" dirty="0">
                <a:latin typeface="Arial"/>
                <a:cs typeface="Arial"/>
              </a:rPr>
              <a:t>piel</a:t>
            </a:r>
            <a:r>
              <a:rPr sz="1000" spc="-140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negra  </a:t>
            </a:r>
            <a:r>
              <a:rPr sz="1000" spc="-60" dirty="0">
                <a:latin typeface="Arial"/>
                <a:cs typeface="Arial"/>
              </a:rPr>
              <a:t>algunas </a:t>
            </a:r>
            <a:r>
              <a:rPr sz="1000" spc="-55" dirty="0">
                <a:latin typeface="Arial"/>
                <a:cs typeface="Arial"/>
              </a:rPr>
              <a:t>horas en cuba </a:t>
            </a:r>
            <a:r>
              <a:rPr sz="1000" spc="-65" dirty="0">
                <a:latin typeface="Arial"/>
                <a:cs typeface="Arial"/>
              </a:rPr>
              <a:t>(24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60" dirty="0">
                <a:latin typeface="Arial"/>
                <a:cs typeface="Arial"/>
              </a:rPr>
              <a:t>72 </a:t>
            </a:r>
            <a:r>
              <a:rPr sz="1000" spc="-55" dirty="0">
                <a:latin typeface="Arial"/>
                <a:cs typeface="Arial"/>
              </a:rPr>
              <a:t>horas en </a:t>
            </a:r>
            <a:r>
              <a:rPr sz="1000" spc="-25" dirty="0">
                <a:latin typeface="Arial"/>
                <a:cs typeface="Arial"/>
              </a:rPr>
              <a:t>función </a:t>
            </a:r>
            <a:r>
              <a:rPr sz="1000" spc="-30" dirty="0">
                <a:latin typeface="Arial"/>
                <a:cs typeface="Arial"/>
              </a:rPr>
              <a:t>del </a:t>
            </a:r>
            <a:r>
              <a:rPr sz="1000" spc="-65" dirty="0">
                <a:latin typeface="Arial"/>
                <a:cs typeface="Arial"/>
              </a:rPr>
              <a:t>año)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10" dirty="0">
                <a:latin typeface="Arial"/>
                <a:cs typeface="Arial"/>
              </a:rPr>
              <a:t>fin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que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45" dirty="0">
                <a:latin typeface="Arial"/>
                <a:cs typeface="Arial"/>
              </a:rPr>
              <a:t>zumo  </a:t>
            </a:r>
            <a:r>
              <a:rPr sz="1000" spc="-50" dirty="0">
                <a:latin typeface="Arial"/>
                <a:cs typeface="Arial"/>
              </a:rPr>
              <a:t>obtenga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30" dirty="0">
                <a:latin typeface="Arial"/>
                <a:cs typeface="Arial"/>
              </a:rPr>
              <a:t>color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deseado.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48008" y="4284002"/>
            <a:ext cx="1403997" cy="1403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47995" y="5954407"/>
            <a:ext cx="1404010" cy="14039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42147" y="9325324"/>
            <a:ext cx="437515" cy="50165"/>
          </a:xfrm>
          <a:custGeom>
            <a:avLst/>
            <a:gdLst/>
            <a:ahLst/>
            <a:cxnLst/>
            <a:rect l="l" t="t" r="r" b="b"/>
            <a:pathLst>
              <a:path w="437514" h="50165">
                <a:moveTo>
                  <a:pt x="437362" y="49872"/>
                </a:moveTo>
                <a:lnTo>
                  <a:pt x="0" y="49872"/>
                </a:lnTo>
                <a:lnTo>
                  <a:pt x="0" y="0"/>
                </a:lnTo>
                <a:lnTo>
                  <a:pt x="437362" y="0"/>
                </a:lnTo>
                <a:lnTo>
                  <a:pt x="437362" y="49872"/>
                </a:lnTo>
                <a:close/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67490" y="9325324"/>
            <a:ext cx="437515" cy="50165"/>
          </a:xfrm>
          <a:custGeom>
            <a:avLst/>
            <a:gdLst/>
            <a:ahLst/>
            <a:cxnLst/>
            <a:rect l="l" t="t" r="r" b="b"/>
            <a:pathLst>
              <a:path w="437514" h="50165">
                <a:moveTo>
                  <a:pt x="437362" y="49872"/>
                </a:moveTo>
                <a:lnTo>
                  <a:pt x="0" y="49872"/>
                </a:lnTo>
                <a:lnTo>
                  <a:pt x="0" y="0"/>
                </a:lnTo>
                <a:lnTo>
                  <a:pt x="437362" y="0"/>
                </a:lnTo>
                <a:lnTo>
                  <a:pt x="437362" y="49872"/>
                </a:lnTo>
                <a:close/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51085" y="8945508"/>
            <a:ext cx="88265" cy="529590"/>
          </a:xfrm>
          <a:custGeom>
            <a:avLst/>
            <a:gdLst/>
            <a:ahLst/>
            <a:cxnLst/>
            <a:rect l="l" t="t" r="r" b="b"/>
            <a:pathLst>
              <a:path w="88265" h="529590">
                <a:moveTo>
                  <a:pt x="88239" y="529437"/>
                </a:moveTo>
                <a:lnTo>
                  <a:pt x="0" y="529437"/>
                </a:lnTo>
                <a:lnTo>
                  <a:pt x="0" y="0"/>
                </a:lnTo>
                <a:lnTo>
                  <a:pt x="88239" y="0"/>
                </a:lnTo>
                <a:lnTo>
                  <a:pt x="88239" y="529437"/>
                </a:lnTo>
                <a:close/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00007" y="8945508"/>
            <a:ext cx="88265" cy="529590"/>
          </a:xfrm>
          <a:custGeom>
            <a:avLst/>
            <a:gdLst/>
            <a:ahLst/>
            <a:cxnLst/>
            <a:rect l="l" t="t" r="r" b="b"/>
            <a:pathLst>
              <a:path w="88264" h="529590">
                <a:moveTo>
                  <a:pt x="88239" y="529437"/>
                </a:moveTo>
                <a:lnTo>
                  <a:pt x="0" y="529437"/>
                </a:lnTo>
                <a:lnTo>
                  <a:pt x="0" y="0"/>
                </a:lnTo>
                <a:lnTo>
                  <a:pt x="88239" y="0"/>
                </a:lnTo>
                <a:lnTo>
                  <a:pt x="88239" y="529437"/>
                </a:lnTo>
                <a:close/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97374" y="8696141"/>
            <a:ext cx="2152650" cy="648970"/>
          </a:xfrm>
          <a:custGeom>
            <a:avLst/>
            <a:gdLst/>
            <a:ahLst/>
            <a:cxnLst/>
            <a:rect l="l" t="t" r="r" b="b"/>
            <a:pathLst>
              <a:path w="2152650" h="648970">
                <a:moveTo>
                  <a:pt x="1952764" y="387476"/>
                </a:moveTo>
                <a:lnTo>
                  <a:pt x="211010" y="387476"/>
                </a:lnTo>
                <a:lnTo>
                  <a:pt x="212616" y="420772"/>
                </a:lnTo>
                <a:lnTo>
                  <a:pt x="218042" y="460692"/>
                </a:lnTo>
                <a:lnTo>
                  <a:pt x="228232" y="503826"/>
                </a:lnTo>
                <a:lnTo>
                  <a:pt x="244130" y="546765"/>
                </a:lnTo>
                <a:lnTo>
                  <a:pt x="266678" y="586097"/>
                </a:lnTo>
                <a:lnTo>
                  <a:pt x="296819" y="618414"/>
                </a:lnTo>
                <a:lnTo>
                  <a:pt x="335497" y="640305"/>
                </a:lnTo>
                <a:lnTo>
                  <a:pt x="383654" y="648360"/>
                </a:lnTo>
                <a:lnTo>
                  <a:pt x="1787791" y="648360"/>
                </a:lnTo>
                <a:lnTo>
                  <a:pt x="1829007" y="639992"/>
                </a:lnTo>
                <a:lnTo>
                  <a:pt x="1863708" y="617339"/>
                </a:lnTo>
                <a:lnTo>
                  <a:pt x="1892212" y="584082"/>
                </a:lnTo>
                <a:lnTo>
                  <a:pt x="1914831" y="543898"/>
                </a:lnTo>
                <a:lnTo>
                  <a:pt x="1931881" y="500466"/>
                </a:lnTo>
                <a:lnTo>
                  <a:pt x="1943677" y="457466"/>
                </a:lnTo>
                <a:lnTo>
                  <a:pt x="1950533" y="418577"/>
                </a:lnTo>
                <a:lnTo>
                  <a:pt x="1952764" y="387476"/>
                </a:lnTo>
                <a:close/>
              </a:path>
              <a:path w="2152650" h="648970">
                <a:moveTo>
                  <a:pt x="2152256" y="276224"/>
                </a:moveTo>
                <a:lnTo>
                  <a:pt x="0" y="276224"/>
                </a:lnTo>
                <a:lnTo>
                  <a:pt x="0" y="387476"/>
                </a:lnTo>
                <a:lnTo>
                  <a:pt x="2152256" y="387476"/>
                </a:lnTo>
                <a:lnTo>
                  <a:pt x="2152256" y="276224"/>
                </a:lnTo>
                <a:close/>
              </a:path>
              <a:path w="2152650" h="648970">
                <a:moveTo>
                  <a:pt x="1787791" y="0"/>
                </a:moveTo>
                <a:lnTo>
                  <a:pt x="383654" y="0"/>
                </a:lnTo>
                <a:lnTo>
                  <a:pt x="335477" y="7433"/>
                </a:lnTo>
                <a:lnTo>
                  <a:pt x="296789" y="27816"/>
                </a:lnTo>
                <a:lnTo>
                  <a:pt x="266643" y="58273"/>
                </a:lnTo>
                <a:lnTo>
                  <a:pt x="244097" y="95927"/>
                </a:lnTo>
                <a:lnTo>
                  <a:pt x="228205" y="137903"/>
                </a:lnTo>
                <a:lnTo>
                  <a:pt x="218022" y="181324"/>
                </a:lnTo>
                <a:lnTo>
                  <a:pt x="212606" y="223314"/>
                </a:lnTo>
                <a:lnTo>
                  <a:pt x="211010" y="260997"/>
                </a:lnTo>
                <a:lnTo>
                  <a:pt x="211010" y="276224"/>
                </a:lnTo>
                <a:lnTo>
                  <a:pt x="1952764" y="276224"/>
                </a:lnTo>
                <a:lnTo>
                  <a:pt x="1952764" y="260997"/>
                </a:lnTo>
                <a:lnTo>
                  <a:pt x="1944791" y="200746"/>
                </a:lnTo>
                <a:lnTo>
                  <a:pt x="1933948" y="158134"/>
                </a:lnTo>
                <a:lnTo>
                  <a:pt x="1917755" y="113191"/>
                </a:lnTo>
                <a:lnTo>
                  <a:pt x="1895627" y="70412"/>
                </a:lnTo>
                <a:lnTo>
                  <a:pt x="1866980" y="34290"/>
                </a:lnTo>
                <a:lnTo>
                  <a:pt x="1831230" y="9321"/>
                </a:lnTo>
                <a:lnTo>
                  <a:pt x="1787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97374" y="8696141"/>
            <a:ext cx="2152650" cy="648970"/>
          </a:xfrm>
          <a:custGeom>
            <a:avLst/>
            <a:gdLst/>
            <a:ahLst/>
            <a:cxnLst/>
            <a:rect l="l" t="t" r="r" b="b"/>
            <a:pathLst>
              <a:path w="2152650" h="648970">
                <a:moveTo>
                  <a:pt x="2152256" y="276224"/>
                </a:moveTo>
                <a:lnTo>
                  <a:pt x="1952764" y="276224"/>
                </a:lnTo>
                <a:lnTo>
                  <a:pt x="1952764" y="260997"/>
                </a:lnTo>
                <a:lnTo>
                  <a:pt x="1950868" y="236532"/>
                </a:lnTo>
                <a:lnTo>
                  <a:pt x="1933948" y="158134"/>
                </a:lnTo>
                <a:lnTo>
                  <a:pt x="1917755" y="113191"/>
                </a:lnTo>
                <a:lnTo>
                  <a:pt x="1895627" y="70412"/>
                </a:lnTo>
                <a:lnTo>
                  <a:pt x="1866980" y="34290"/>
                </a:lnTo>
                <a:lnTo>
                  <a:pt x="1831230" y="9321"/>
                </a:lnTo>
                <a:lnTo>
                  <a:pt x="1787791" y="0"/>
                </a:lnTo>
                <a:lnTo>
                  <a:pt x="383654" y="0"/>
                </a:lnTo>
                <a:lnTo>
                  <a:pt x="335477" y="7433"/>
                </a:lnTo>
                <a:lnTo>
                  <a:pt x="296789" y="27816"/>
                </a:lnTo>
                <a:lnTo>
                  <a:pt x="266643" y="58273"/>
                </a:lnTo>
                <a:lnTo>
                  <a:pt x="244097" y="95927"/>
                </a:lnTo>
                <a:lnTo>
                  <a:pt x="228205" y="137903"/>
                </a:lnTo>
                <a:lnTo>
                  <a:pt x="218022" y="181324"/>
                </a:lnTo>
                <a:lnTo>
                  <a:pt x="212606" y="223314"/>
                </a:lnTo>
                <a:lnTo>
                  <a:pt x="211010" y="260997"/>
                </a:lnTo>
                <a:lnTo>
                  <a:pt x="211010" y="276224"/>
                </a:lnTo>
                <a:lnTo>
                  <a:pt x="0" y="276224"/>
                </a:lnTo>
                <a:lnTo>
                  <a:pt x="0" y="387476"/>
                </a:lnTo>
                <a:lnTo>
                  <a:pt x="211010" y="387476"/>
                </a:lnTo>
                <a:lnTo>
                  <a:pt x="212616" y="420772"/>
                </a:lnTo>
                <a:lnTo>
                  <a:pt x="218042" y="460692"/>
                </a:lnTo>
                <a:lnTo>
                  <a:pt x="228232" y="503826"/>
                </a:lnTo>
                <a:lnTo>
                  <a:pt x="244130" y="546765"/>
                </a:lnTo>
                <a:lnTo>
                  <a:pt x="266678" y="586097"/>
                </a:lnTo>
                <a:lnTo>
                  <a:pt x="296819" y="618414"/>
                </a:lnTo>
                <a:lnTo>
                  <a:pt x="335497" y="640305"/>
                </a:lnTo>
                <a:lnTo>
                  <a:pt x="383654" y="648360"/>
                </a:lnTo>
                <a:lnTo>
                  <a:pt x="1787791" y="648360"/>
                </a:lnTo>
                <a:lnTo>
                  <a:pt x="1829007" y="639992"/>
                </a:lnTo>
                <a:lnTo>
                  <a:pt x="1863708" y="617339"/>
                </a:lnTo>
                <a:lnTo>
                  <a:pt x="1892212" y="584082"/>
                </a:lnTo>
                <a:lnTo>
                  <a:pt x="1914831" y="543898"/>
                </a:lnTo>
                <a:lnTo>
                  <a:pt x="1931881" y="500466"/>
                </a:lnTo>
                <a:lnTo>
                  <a:pt x="1943677" y="457466"/>
                </a:lnTo>
                <a:lnTo>
                  <a:pt x="1950533" y="418577"/>
                </a:lnTo>
                <a:lnTo>
                  <a:pt x="1952764" y="387476"/>
                </a:lnTo>
                <a:lnTo>
                  <a:pt x="2152256" y="387476"/>
                </a:lnTo>
                <a:lnTo>
                  <a:pt x="2152256" y="276224"/>
                </a:lnTo>
                <a:close/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20899" y="9478778"/>
            <a:ext cx="2509520" cy="0"/>
          </a:xfrm>
          <a:custGeom>
            <a:avLst/>
            <a:gdLst/>
            <a:ahLst/>
            <a:cxnLst/>
            <a:rect l="l" t="t" r="r" b="b"/>
            <a:pathLst>
              <a:path w="2509520">
                <a:moveTo>
                  <a:pt x="0" y="0"/>
                </a:moveTo>
                <a:lnTo>
                  <a:pt x="25090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09137" y="9027358"/>
            <a:ext cx="194945" cy="0"/>
          </a:xfrm>
          <a:custGeom>
            <a:avLst/>
            <a:gdLst/>
            <a:ahLst/>
            <a:cxnLst/>
            <a:rect l="l" t="t" r="r" b="b"/>
            <a:pathLst>
              <a:path w="194944">
                <a:moveTo>
                  <a:pt x="0" y="0"/>
                </a:moveTo>
                <a:lnTo>
                  <a:pt x="194386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46746" y="9027358"/>
            <a:ext cx="194945" cy="0"/>
          </a:xfrm>
          <a:custGeom>
            <a:avLst/>
            <a:gdLst/>
            <a:ahLst/>
            <a:cxnLst/>
            <a:rect l="l" t="t" r="r" b="b"/>
            <a:pathLst>
              <a:path w="194944">
                <a:moveTo>
                  <a:pt x="0" y="0"/>
                </a:moveTo>
                <a:lnTo>
                  <a:pt x="194386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49561" y="9027358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273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19911" y="9027358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273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690263" y="9027358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273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60622" y="9027358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273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598231" y="9027358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273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84606" y="9027358"/>
            <a:ext cx="194945" cy="0"/>
          </a:xfrm>
          <a:custGeom>
            <a:avLst/>
            <a:gdLst/>
            <a:ahLst/>
            <a:cxnLst/>
            <a:rect l="l" t="t" r="r" b="b"/>
            <a:pathLst>
              <a:path w="194944">
                <a:moveTo>
                  <a:pt x="0" y="0"/>
                </a:moveTo>
                <a:lnTo>
                  <a:pt x="194386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211986" y="9027358"/>
            <a:ext cx="194945" cy="0"/>
          </a:xfrm>
          <a:custGeom>
            <a:avLst/>
            <a:gdLst/>
            <a:ahLst/>
            <a:cxnLst/>
            <a:rect l="l" t="t" r="r" b="b"/>
            <a:pathLst>
              <a:path w="194944">
                <a:moveTo>
                  <a:pt x="0" y="0"/>
                </a:moveTo>
                <a:lnTo>
                  <a:pt x="194386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449847" y="9027358"/>
            <a:ext cx="194945" cy="0"/>
          </a:xfrm>
          <a:custGeom>
            <a:avLst/>
            <a:gdLst/>
            <a:ahLst/>
            <a:cxnLst/>
            <a:rect l="l" t="t" r="r" b="b"/>
            <a:pathLst>
              <a:path w="194944">
                <a:moveTo>
                  <a:pt x="0" y="0"/>
                </a:moveTo>
                <a:lnTo>
                  <a:pt x="194386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87448" y="9027358"/>
            <a:ext cx="194945" cy="0"/>
          </a:xfrm>
          <a:custGeom>
            <a:avLst/>
            <a:gdLst/>
            <a:ahLst/>
            <a:cxnLst/>
            <a:rect l="l" t="t" r="r" b="b"/>
            <a:pathLst>
              <a:path w="194944">
                <a:moveTo>
                  <a:pt x="0" y="0"/>
                </a:moveTo>
                <a:lnTo>
                  <a:pt x="194386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025308" y="9027358"/>
            <a:ext cx="194945" cy="0"/>
          </a:xfrm>
          <a:custGeom>
            <a:avLst/>
            <a:gdLst/>
            <a:ahLst/>
            <a:cxnLst/>
            <a:rect l="l" t="t" r="r" b="b"/>
            <a:pathLst>
              <a:path w="194944">
                <a:moveTo>
                  <a:pt x="0" y="0"/>
                </a:moveTo>
                <a:lnTo>
                  <a:pt x="194386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65481" y="9027358"/>
            <a:ext cx="194945" cy="0"/>
          </a:xfrm>
          <a:custGeom>
            <a:avLst/>
            <a:gdLst/>
            <a:ahLst/>
            <a:cxnLst/>
            <a:rect l="l" t="t" r="r" b="b"/>
            <a:pathLst>
              <a:path w="194945">
                <a:moveTo>
                  <a:pt x="0" y="0"/>
                </a:moveTo>
                <a:lnTo>
                  <a:pt x="194386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57807" y="9027358"/>
            <a:ext cx="194945" cy="0"/>
          </a:xfrm>
          <a:custGeom>
            <a:avLst/>
            <a:gdLst/>
            <a:ahLst/>
            <a:cxnLst/>
            <a:rect l="l" t="t" r="r" b="b"/>
            <a:pathLst>
              <a:path w="194945">
                <a:moveTo>
                  <a:pt x="0" y="0"/>
                </a:moveTo>
                <a:lnTo>
                  <a:pt x="194373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61839" y="8696149"/>
            <a:ext cx="1423670" cy="292100"/>
          </a:xfrm>
          <a:custGeom>
            <a:avLst/>
            <a:gdLst/>
            <a:ahLst/>
            <a:cxnLst/>
            <a:rect l="l" t="t" r="r" b="b"/>
            <a:pathLst>
              <a:path w="1423670" h="292100">
                <a:moveTo>
                  <a:pt x="1423327" y="291566"/>
                </a:moveTo>
                <a:lnTo>
                  <a:pt x="0" y="291566"/>
                </a:lnTo>
                <a:lnTo>
                  <a:pt x="0" y="0"/>
                </a:lnTo>
                <a:lnTo>
                  <a:pt x="1423327" y="0"/>
                </a:lnTo>
                <a:lnTo>
                  <a:pt x="1423327" y="291566"/>
                </a:lnTo>
                <a:close/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61840" y="9022239"/>
            <a:ext cx="0" cy="320040"/>
          </a:xfrm>
          <a:custGeom>
            <a:avLst/>
            <a:gdLst/>
            <a:ahLst/>
            <a:cxnLst/>
            <a:rect l="l" t="t" r="r" b="b"/>
            <a:pathLst>
              <a:path h="320040">
                <a:moveTo>
                  <a:pt x="0" y="0"/>
                </a:moveTo>
                <a:lnTo>
                  <a:pt x="0" y="319697"/>
                </a:lnTo>
              </a:path>
            </a:pathLst>
          </a:custGeom>
          <a:ln w="7670">
            <a:solidFill>
              <a:srgbClr val="92939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155764" y="9022239"/>
            <a:ext cx="0" cy="320040"/>
          </a:xfrm>
          <a:custGeom>
            <a:avLst/>
            <a:gdLst/>
            <a:ahLst/>
            <a:cxnLst/>
            <a:rect l="l" t="t" r="r" b="b"/>
            <a:pathLst>
              <a:path h="320040">
                <a:moveTo>
                  <a:pt x="0" y="0"/>
                </a:moveTo>
                <a:lnTo>
                  <a:pt x="0" y="319697"/>
                </a:lnTo>
              </a:path>
            </a:pathLst>
          </a:custGeom>
          <a:ln w="7670">
            <a:solidFill>
              <a:srgbClr val="92939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222273" y="9022239"/>
            <a:ext cx="0" cy="309880"/>
          </a:xfrm>
          <a:custGeom>
            <a:avLst/>
            <a:gdLst/>
            <a:ahLst/>
            <a:cxnLst/>
            <a:rect l="l" t="t" r="r" b="b"/>
            <a:pathLst>
              <a:path h="309879">
                <a:moveTo>
                  <a:pt x="0" y="0"/>
                </a:moveTo>
                <a:lnTo>
                  <a:pt x="0" y="309473"/>
                </a:lnTo>
              </a:path>
            </a:pathLst>
          </a:custGeom>
          <a:ln w="7670">
            <a:solidFill>
              <a:srgbClr val="92939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186440" y="8876454"/>
            <a:ext cx="0" cy="468630"/>
          </a:xfrm>
          <a:custGeom>
            <a:avLst/>
            <a:gdLst/>
            <a:ahLst/>
            <a:cxnLst/>
            <a:rect l="l" t="t" r="r" b="b"/>
            <a:pathLst>
              <a:path h="468629">
                <a:moveTo>
                  <a:pt x="0" y="0"/>
                </a:moveTo>
                <a:lnTo>
                  <a:pt x="0" y="468045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64395" y="9242200"/>
            <a:ext cx="1391920" cy="89535"/>
          </a:xfrm>
          <a:custGeom>
            <a:avLst/>
            <a:gdLst/>
            <a:ahLst/>
            <a:cxnLst/>
            <a:rect l="l" t="t" r="r" b="b"/>
            <a:pathLst>
              <a:path w="1391920" h="89534">
                <a:moveTo>
                  <a:pt x="0" y="0"/>
                </a:moveTo>
                <a:lnTo>
                  <a:pt x="1391361" y="89509"/>
                </a:lnTo>
              </a:path>
            </a:pathLst>
          </a:custGeom>
          <a:ln w="7670">
            <a:solidFill>
              <a:srgbClr val="92939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64395" y="9219181"/>
            <a:ext cx="1391920" cy="89535"/>
          </a:xfrm>
          <a:custGeom>
            <a:avLst/>
            <a:gdLst/>
            <a:ahLst/>
            <a:cxnLst/>
            <a:rect l="l" t="t" r="r" b="b"/>
            <a:pathLst>
              <a:path w="1391920" h="89534">
                <a:moveTo>
                  <a:pt x="0" y="0"/>
                </a:moveTo>
                <a:lnTo>
                  <a:pt x="1391361" y="89509"/>
                </a:lnTo>
              </a:path>
            </a:pathLst>
          </a:custGeom>
          <a:ln w="7670">
            <a:solidFill>
              <a:srgbClr val="92939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764395" y="9088741"/>
            <a:ext cx="1391920" cy="89535"/>
          </a:xfrm>
          <a:custGeom>
            <a:avLst/>
            <a:gdLst/>
            <a:ahLst/>
            <a:cxnLst/>
            <a:rect l="l" t="t" r="r" b="b"/>
            <a:pathLst>
              <a:path w="1391920" h="89534">
                <a:moveTo>
                  <a:pt x="0" y="0"/>
                </a:moveTo>
                <a:lnTo>
                  <a:pt x="1391361" y="89509"/>
                </a:lnTo>
              </a:path>
            </a:pathLst>
          </a:custGeom>
          <a:ln w="7670">
            <a:solidFill>
              <a:srgbClr val="92939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764395" y="9065722"/>
            <a:ext cx="1391920" cy="89535"/>
          </a:xfrm>
          <a:custGeom>
            <a:avLst/>
            <a:gdLst/>
            <a:ahLst/>
            <a:cxnLst/>
            <a:rect l="l" t="t" r="r" b="b"/>
            <a:pathLst>
              <a:path w="1391920" h="89534">
                <a:moveTo>
                  <a:pt x="0" y="0"/>
                </a:moveTo>
                <a:lnTo>
                  <a:pt x="1391361" y="89509"/>
                </a:lnTo>
              </a:path>
            </a:pathLst>
          </a:custGeom>
          <a:ln w="7670">
            <a:solidFill>
              <a:srgbClr val="92939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43156" y="947749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0" y="184150"/>
                </a:moveTo>
                <a:lnTo>
                  <a:pt x="1841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60805" y="947749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0" y="184150"/>
                </a:moveTo>
                <a:lnTo>
                  <a:pt x="1841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78454" y="947749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0" y="184150"/>
                </a:moveTo>
                <a:lnTo>
                  <a:pt x="1841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396103" y="947749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0" y="184150"/>
                </a:moveTo>
                <a:lnTo>
                  <a:pt x="1841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513752" y="947749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0" y="184150"/>
                </a:moveTo>
                <a:lnTo>
                  <a:pt x="1841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31400" y="947749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0" y="184150"/>
                </a:moveTo>
                <a:lnTo>
                  <a:pt x="1841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749049" y="947749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0" y="184150"/>
                </a:moveTo>
                <a:lnTo>
                  <a:pt x="1841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66698" y="947749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0" y="184150"/>
                </a:moveTo>
                <a:lnTo>
                  <a:pt x="1841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984347" y="947749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0" y="184150"/>
                </a:moveTo>
                <a:lnTo>
                  <a:pt x="1841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101996" y="947749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0" y="184150"/>
                </a:moveTo>
                <a:lnTo>
                  <a:pt x="1841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219645" y="947749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0" y="184150"/>
                </a:moveTo>
                <a:lnTo>
                  <a:pt x="1841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37293" y="947749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0" y="184150"/>
                </a:moveTo>
                <a:lnTo>
                  <a:pt x="1841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54942" y="947749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0" y="184150"/>
                </a:moveTo>
                <a:lnTo>
                  <a:pt x="1841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572592" y="947749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0" y="184150"/>
                </a:moveTo>
                <a:lnTo>
                  <a:pt x="1841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690232" y="947749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0" y="184150"/>
                </a:moveTo>
                <a:lnTo>
                  <a:pt x="1841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807874" y="947749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0" y="184150"/>
                </a:moveTo>
                <a:lnTo>
                  <a:pt x="1841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925516" y="947749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0" y="184150"/>
                </a:moveTo>
                <a:lnTo>
                  <a:pt x="1841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043157" y="947749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0" y="184150"/>
                </a:moveTo>
                <a:lnTo>
                  <a:pt x="1841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160798" y="947749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0" y="184150"/>
                </a:moveTo>
                <a:lnTo>
                  <a:pt x="1841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278440" y="947749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0" y="184150"/>
                </a:moveTo>
                <a:lnTo>
                  <a:pt x="1841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396081" y="947749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0" y="184150"/>
                </a:moveTo>
                <a:lnTo>
                  <a:pt x="1841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513724" y="9477498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0" y="184150"/>
                </a:moveTo>
                <a:lnTo>
                  <a:pt x="184150" y="0"/>
                </a:lnTo>
              </a:path>
            </a:pathLst>
          </a:custGeom>
          <a:ln w="7670">
            <a:solidFill>
              <a:srgbClr val="9293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56687" y="8592556"/>
            <a:ext cx="1094740" cy="307340"/>
          </a:xfrm>
          <a:custGeom>
            <a:avLst/>
            <a:gdLst/>
            <a:ahLst/>
            <a:cxnLst/>
            <a:rect l="l" t="t" r="r" b="b"/>
            <a:pathLst>
              <a:path w="1094739" h="307340">
                <a:moveTo>
                  <a:pt x="0" y="0"/>
                </a:moveTo>
                <a:lnTo>
                  <a:pt x="1094663" y="0"/>
                </a:lnTo>
                <a:lnTo>
                  <a:pt x="1094663" y="306920"/>
                </a:lnTo>
              </a:path>
            </a:pathLst>
          </a:custGeom>
          <a:ln w="7670">
            <a:solidFill>
              <a:srgbClr val="F8B3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20174" y="8862622"/>
            <a:ext cx="62865" cy="76835"/>
          </a:xfrm>
          <a:custGeom>
            <a:avLst/>
            <a:gdLst/>
            <a:ahLst/>
            <a:cxnLst/>
            <a:rect l="l" t="t" r="r" b="b"/>
            <a:pathLst>
              <a:path w="62864" h="76834">
                <a:moveTo>
                  <a:pt x="0" y="0"/>
                </a:moveTo>
                <a:lnTo>
                  <a:pt x="31178" y="76339"/>
                </a:lnTo>
                <a:lnTo>
                  <a:pt x="54955" y="18122"/>
                </a:lnTo>
                <a:lnTo>
                  <a:pt x="31178" y="18122"/>
                </a:lnTo>
                <a:lnTo>
                  <a:pt x="0" y="0"/>
                </a:lnTo>
                <a:close/>
              </a:path>
              <a:path w="62864" h="76834">
                <a:moveTo>
                  <a:pt x="62357" y="0"/>
                </a:moveTo>
                <a:lnTo>
                  <a:pt x="31178" y="18122"/>
                </a:lnTo>
                <a:lnTo>
                  <a:pt x="54955" y="18122"/>
                </a:lnTo>
                <a:lnTo>
                  <a:pt x="62357" y="0"/>
                </a:lnTo>
                <a:close/>
              </a:path>
            </a:pathLst>
          </a:custGeom>
          <a:solidFill>
            <a:srgbClr val="F8B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0447" y="8592556"/>
            <a:ext cx="1320165" cy="404495"/>
          </a:xfrm>
          <a:custGeom>
            <a:avLst/>
            <a:gdLst/>
            <a:ahLst/>
            <a:cxnLst/>
            <a:rect l="l" t="t" r="r" b="b"/>
            <a:pathLst>
              <a:path w="1320164" h="404495">
                <a:moveTo>
                  <a:pt x="1319745" y="0"/>
                </a:moveTo>
                <a:lnTo>
                  <a:pt x="680351" y="0"/>
                </a:lnTo>
                <a:lnTo>
                  <a:pt x="680351" y="404101"/>
                </a:lnTo>
                <a:lnTo>
                  <a:pt x="450164" y="404101"/>
                </a:lnTo>
                <a:lnTo>
                  <a:pt x="405109" y="393462"/>
                </a:lnTo>
                <a:lnTo>
                  <a:pt x="374540" y="368092"/>
                </a:lnTo>
                <a:lnTo>
                  <a:pt x="349618" y="337811"/>
                </a:lnTo>
                <a:lnTo>
                  <a:pt x="321503" y="312441"/>
                </a:lnTo>
                <a:lnTo>
                  <a:pt x="281355" y="301802"/>
                </a:lnTo>
                <a:lnTo>
                  <a:pt x="0" y="301802"/>
                </a:lnTo>
              </a:path>
            </a:pathLst>
          </a:custGeom>
          <a:ln w="7670">
            <a:solidFill>
              <a:srgbClr val="1729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866275" y="8863185"/>
            <a:ext cx="76835" cy="62865"/>
          </a:xfrm>
          <a:custGeom>
            <a:avLst/>
            <a:gdLst/>
            <a:ahLst/>
            <a:cxnLst/>
            <a:rect l="l" t="t" r="r" b="b"/>
            <a:pathLst>
              <a:path w="76835" h="62865">
                <a:moveTo>
                  <a:pt x="76339" y="0"/>
                </a:moveTo>
                <a:lnTo>
                  <a:pt x="0" y="31178"/>
                </a:lnTo>
                <a:lnTo>
                  <a:pt x="76339" y="62356"/>
                </a:lnTo>
                <a:lnTo>
                  <a:pt x="58216" y="31178"/>
                </a:lnTo>
                <a:lnTo>
                  <a:pt x="76339" y="0"/>
                </a:lnTo>
                <a:close/>
              </a:path>
            </a:pathLst>
          </a:custGeom>
          <a:solidFill>
            <a:srgbClr val="1729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61805" y="9155239"/>
            <a:ext cx="854710" cy="808355"/>
          </a:xfrm>
          <a:custGeom>
            <a:avLst/>
            <a:gdLst/>
            <a:ahLst/>
            <a:cxnLst/>
            <a:rect l="l" t="t" r="r" b="b"/>
            <a:pathLst>
              <a:path w="854710" h="808354">
                <a:moveTo>
                  <a:pt x="0" y="808215"/>
                </a:moveTo>
                <a:lnTo>
                  <a:pt x="854252" y="808215"/>
                </a:lnTo>
                <a:lnTo>
                  <a:pt x="854252" y="0"/>
                </a:lnTo>
              </a:path>
            </a:pathLst>
          </a:custGeom>
          <a:ln w="7670">
            <a:solidFill>
              <a:srgbClr val="009E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584876" y="9101066"/>
            <a:ext cx="62865" cy="76835"/>
          </a:xfrm>
          <a:custGeom>
            <a:avLst/>
            <a:gdLst/>
            <a:ahLst/>
            <a:cxnLst/>
            <a:rect l="l" t="t" r="r" b="b"/>
            <a:pathLst>
              <a:path w="62864" h="76834">
                <a:moveTo>
                  <a:pt x="31178" y="0"/>
                </a:moveTo>
                <a:lnTo>
                  <a:pt x="0" y="76339"/>
                </a:lnTo>
                <a:lnTo>
                  <a:pt x="31178" y="58216"/>
                </a:lnTo>
                <a:lnTo>
                  <a:pt x="54955" y="58216"/>
                </a:lnTo>
                <a:lnTo>
                  <a:pt x="31178" y="0"/>
                </a:lnTo>
                <a:close/>
              </a:path>
              <a:path w="62864" h="76834">
                <a:moveTo>
                  <a:pt x="54955" y="58216"/>
                </a:moveTo>
                <a:lnTo>
                  <a:pt x="31178" y="58216"/>
                </a:lnTo>
                <a:lnTo>
                  <a:pt x="62356" y="76339"/>
                </a:lnTo>
                <a:lnTo>
                  <a:pt x="54955" y="58216"/>
                </a:lnTo>
                <a:close/>
              </a:path>
            </a:pathLst>
          </a:custGeom>
          <a:solidFill>
            <a:srgbClr val="009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61805" y="9431456"/>
            <a:ext cx="2041525" cy="731520"/>
          </a:xfrm>
          <a:custGeom>
            <a:avLst/>
            <a:gdLst/>
            <a:ahLst/>
            <a:cxnLst/>
            <a:rect l="l" t="t" r="r" b="b"/>
            <a:pathLst>
              <a:path w="2041525" h="731520">
                <a:moveTo>
                  <a:pt x="0" y="731494"/>
                </a:moveTo>
                <a:lnTo>
                  <a:pt x="2040991" y="731494"/>
                </a:lnTo>
                <a:lnTo>
                  <a:pt x="2040991" y="0"/>
                </a:lnTo>
              </a:path>
            </a:pathLst>
          </a:custGeom>
          <a:ln w="7670">
            <a:solidFill>
              <a:srgbClr val="0A7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771631" y="9377292"/>
            <a:ext cx="62865" cy="76835"/>
          </a:xfrm>
          <a:custGeom>
            <a:avLst/>
            <a:gdLst/>
            <a:ahLst/>
            <a:cxnLst/>
            <a:rect l="l" t="t" r="r" b="b"/>
            <a:pathLst>
              <a:path w="62864" h="76834">
                <a:moveTo>
                  <a:pt x="31178" y="0"/>
                </a:moveTo>
                <a:lnTo>
                  <a:pt x="0" y="76339"/>
                </a:lnTo>
                <a:lnTo>
                  <a:pt x="31178" y="58216"/>
                </a:lnTo>
                <a:lnTo>
                  <a:pt x="54955" y="58216"/>
                </a:lnTo>
                <a:lnTo>
                  <a:pt x="31178" y="0"/>
                </a:lnTo>
                <a:close/>
              </a:path>
              <a:path w="62864" h="76834">
                <a:moveTo>
                  <a:pt x="54955" y="58216"/>
                </a:moveTo>
                <a:lnTo>
                  <a:pt x="31178" y="58216"/>
                </a:lnTo>
                <a:lnTo>
                  <a:pt x="62357" y="76339"/>
                </a:lnTo>
                <a:lnTo>
                  <a:pt x="54955" y="58216"/>
                </a:lnTo>
                <a:close/>
              </a:path>
            </a:pathLst>
          </a:custGeom>
          <a:solidFill>
            <a:srgbClr val="0A7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168504" y="9426337"/>
            <a:ext cx="0" cy="731520"/>
          </a:xfrm>
          <a:custGeom>
            <a:avLst/>
            <a:gdLst/>
            <a:ahLst/>
            <a:cxnLst/>
            <a:rect l="l" t="t" r="r" b="b"/>
            <a:pathLst>
              <a:path h="731520">
                <a:moveTo>
                  <a:pt x="0" y="731494"/>
                </a:moveTo>
                <a:lnTo>
                  <a:pt x="0" y="0"/>
                </a:lnTo>
              </a:path>
            </a:pathLst>
          </a:custGeom>
          <a:ln w="7670">
            <a:solidFill>
              <a:srgbClr val="0A7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137326" y="9377292"/>
            <a:ext cx="62865" cy="76835"/>
          </a:xfrm>
          <a:custGeom>
            <a:avLst/>
            <a:gdLst/>
            <a:ahLst/>
            <a:cxnLst/>
            <a:rect l="l" t="t" r="r" b="b"/>
            <a:pathLst>
              <a:path w="62864" h="76834">
                <a:moveTo>
                  <a:pt x="31178" y="0"/>
                </a:moveTo>
                <a:lnTo>
                  <a:pt x="0" y="76339"/>
                </a:lnTo>
                <a:lnTo>
                  <a:pt x="31178" y="58216"/>
                </a:lnTo>
                <a:lnTo>
                  <a:pt x="54955" y="58216"/>
                </a:lnTo>
                <a:lnTo>
                  <a:pt x="31178" y="0"/>
                </a:lnTo>
                <a:close/>
              </a:path>
              <a:path w="62864" h="76834">
                <a:moveTo>
                  <a:pt x="54955" y="58216"/>
                </a:moveTo>
                <a:lnTo>
                  <a:pt x="31178" y="58216"/>
                </a:lnTo>
                <a:lnTo>
                  <a:pt x="62357" y="76339"/>
                </a:lnTo>
                <a:lnTo>
                  <a:pt x="54955" y="58216"/>
                </a:lnTo>
                <a:close/>
              </a:path>
            </a:pathLst>
          </a:custGeom>
          <a:solidFill>
            <a:srgbClr val="0A71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038107" y="9206395"/>
            <a:ext cx="1207770" cy="946785"/>
          </a:xfrm>
          <a:custGeom>
            <a:avLst/>
            <a:gdLst/>
            <a:ahLst/>
            <a:cxnLst/>
            <a:rect l="l" t="t" r="r" b="b"/>
            <a:pathLst>
              <a:path w="1207770" h="946784">
                <a:moveTo>
                  <a:pt x="1207211" y="946327"/>
                </a:moveTo>
                <a:lnTo>
                  <a:pt x="0" y="946327"/>
                </a:lnTo>
                <a:lnTo>
                  <a:pt x="0" y="0"/>
                </a:lnTo>
              </a:path>
            </a:pathLst>
          </a:custGeom>
          <a:ln w="7670">
            <a:solidFill>
              <a:srgbClr val="42A6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006929" y="9152214"/>
            <a:ext cx="62865" cy="76835"/>
          </a:xfrm>
          <a:custGeom>
            <a:avLst/>
            <a:gdLst/>
            <a:ahLst/>
            <a:cxnLst/>
            <a:rect l="l" t="t" r="r" b="b"/>
            <a:pathLst>
              <a:path w="62864" h="76834">
                <a:moveTo>
                  <a:pt x="31178" y="0"/>
                </a:moveTo>
                <a:lnTo>
                  <a:pt x="0" y="76339"/>
                </a:lnTo>
                <a:lnTo>
                  <a:pt x="31178" y="58216"/>
                </a:lnTo>
                <a:lnTo>
                  <a:pt x="54955" y="58216"/>
                </a:lnTo>
                <a:lnTo>
                  <a:pt x="31178" y="0"/>
                </a:lnTo>
                <a:close/>
              </a:path>
              <a:path w="62864" h="76834">
                <a:moveTo>
                  <a:pt x="54955" y="58216"/>
                </a:moveTo>
                <a:lnTo>
                  <a:pt x="31178" y="58216"/>
                </a:lnTo>
                <a:lnTo>
                  <a:pt x="62357" y="76339"/>
                </a:lnTo>
                <a:lnTo>
                  <a:pt x="54955" y="58216"/>
                </a:lnTo>
                <a:close/>
              </a:path>
            </a:pathLst>
          </a:custGeom>
          <a:solidFill>
            <a:srgbClr val="42A6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191561" y="9380316"/>
            <a:ext cx="1054100" cy="521970"/>
          </a:xfrm>
          <a:custGeom>
            <a:avLst/>
            <a:gdLst/>
            <a:ahLst/>
            <a:cxnLst/>
            <a:rect l="l" t="t" r="r" b="b"/>
            <a:pathLst>
              <a:path w="1054100" h="521970">
                <a:moveTo>
                  <a:pt x="1053757" y="521754"/>
                </a:moveTo>
                <a:lnTo>
                  <a:pt x="0" y="521754"/>
                </a:lnTo>
                <a:lnTo>
                  <a:pt x="0" y="0"/>
                </a:lnTo>
              </a:path>
            </a:pathLst>
          </a:custGeom>
          <a:ln w="7670">
            <a:solidFill>
              <a:srgbClr val="BD09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160387" y="9341482"/>
            <a:ext cx="62865" cy="76835"/>
          </a:xfrm>
          <a:custGeom>
            <a:avLst/>
            <a:gdLst/>
            <a:ahLst/>
            <a:cxnLst/>
            <a:rect l="l" t="t" r="r" b="b"/>
            <a:pathLst>
              <a:path w="62864" h="76834">
                <a:moveTo>
                  <a:pt x="31178" y="0"/>
                </a:moveTo>
                <a:lnTo>
                  <a:pt x="0" y="76339"/>
                </a:lnTo>
                <a:lnTo>
                  <a:pt x="31178" y="58216"/>
                </a:lnTo>
                <a:lnTo>
                  <a:pt x="54955" y="58216"/>
                </a:lnTo>
                <a:lnTo>
                  <a:pt x="31178" y="0"/>
                </a:lnTo>
                <a:close/>
              </a:path>
              <a:path w="62864" h="76834">
                <a:moveTo>
                  <a:pt x="54955" y="58216"/>
                </a:moveTo>
                <a:lnTo>
                  <a:pt x="31178" y="58216"/>
                </a:lnTo>
                <a:lnTo>
                  <a:pt x="62357" y="76339"/>
                </a:lnTo>
                <a:lnTo>
                  <a:pt x="54955" y="58216"/>
                </a:lnTo>
                <a:close/>
              </a:path>
            </a:pathLst>
          </a:custGeom>
          <a:solidFill>
            <a:srgbClr val="BD09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084266" y="9058050"/>
            <a:ext cx="66675" cy="92075"/>
          </a:xfrm>
          <a:custGeom>
            <a:avLst/>
            <a:gdLst/>
            <a:ahLst/>
            <a:cxnLst/>
            <a:rect l="l" t="t" r="r" b="b"/>
            <a:pathLst>
              <a:path w="66675" h="92075">
                <a:moveTo>
                  <a:pt x="0" y="0"/>
                </a:moveTo>
                <a:lnTo>
                  <a:pt x="0" y="92074"/>
                </a:lnTo>
                <a:lnTo>
                  <a:pt x="66192" y="46037"/>
                </a:lnTo>
                <a:lnTo>
                  <a:pt x="0" y="0"/>
                </a:lnTo>
                <a:close/>
              </a:path>
            </a:pathLst>
          </a:custGeom>
          <a:solidFill>
            <a:srgbClr val="BD09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076429" y="8871501"/>
            <a:ext cx="92075" cy="66675"/>
          </a:xfrm>
          <a:custGeom>
            <a:avLst/>
            <a:gdLst/>
            <a:ahLst/>
            <a:cxnLst/>
            <a:rect l="l" t="t" r="r" b="b"/>
            <a:pathLst>
              <a:path w="92075" h="66675">
                <a:moveTo>
                  <a:pt x="92075" y="0"/>
                </a:moveTo>
                <a:lnTo>
                  <a:pt x="0" y="0"/>
                </a:lnTo>
                <a:lnTo>
                  <a:pt x="46037" y="66192"/>
                </a:lnTo>
                <a:lnTo>
                  <a:pt x="92075" y="0"/>
                </a:lnTo>
                <a:close/>
              </a:path>
            </a:pathLst>
          </a:custGeom>
          <a:solidFill>
            <a:srgbClr val="BD09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352654" y="8871501"/>
            <a:ext cx="92075" cy="66675"/>
          </a:xfrm>
          <a:custGeom>
            <a:avLst/>
            <a:gdLst/>
            <a:ahLst/>
            <a:cxnLst/>
            <a:rect l="l" t="t" r="r" b="b"/>
            <a:pathLst>
              <a:path w="92075" h="66675">
                <a:moveTo>
                  <a:pt x="92075" y="0"/>
                </a:moveTo>
                <a:lnTo>
                  <a:pt x="0" y="0"/>
                </a:lnTo>
                <a:lnTo>
                  <a:pt x="46037" y="66192"/>
                </a:lnTo>
                <a:lnTo>
                  <a:pt x="92075" y="0"/>
                </a:lnTo>
                <a:close/>
              </a:path>
            </a:pathLst>
          </a:custGeom>
          <a:solidFill>
            <a:srgbClr val="BD09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628879" y="8871501"/>
            <a:ext cx="92075" cy="66675"/>
          </a:xfrm>
          <a:custGeom>
            <a:avLst/>
            <a:gdLst/>
            <a:ahLst/>
            <a:cxnLst/>
            <a:rect l="l" t="t" r="r" b="b"/>
            <a:pathLst>
              <a:path w="92075" h="66675">
                <a:moveTo>
                  <a:pt x="92075" y="0"/>
                </a:moveTo>
                <a:lnTo>
                  <a:pt x="0" y="0"/>
                </a:lnTo>
                <a:lnTo>
                  <a:pt x="46037" y="66192"/>
                </a:lnTo>
                <a:lnTo>
                  <a:pt x="92075" y="0"/>
                </a:lnTo>
                <a:close/>
              </a:path>
            </a:pathLst>
          </a:custGeom>
          <a:solidFill>
            <a:srgbClr val="BD09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084266" y="9216618"/>
            <a:ext cx="66675" cy="92075"/>
          </a:xfrm>
          <a:custGeom>
            <a:avLst/>
            <a:gdLst/>
            <a:ahLst/>
            <a:cxnLst/>
            <a:rect l="l" t="t" r="r" b="b"/>
            <a:pathLst>
              <a:path w="66675" h="92075">
                <a:moveTo>
                  <a:pt x="0" y="0"/>
                </a:moveTo>
                <a:lnTo>
                  <a:pt x="0" y="92075"/>
                </a:lnTo>
                <a:lnTo>
                  <a:pt x="66192" y="46037"/>
                </a:lnTo>
                <a:lnTo>
                  <a:pt x="0" y="0"/>
                </a:lnTo>
                <a:close/>
              </a:path>
            </a:pathLst>
          </a:custGeom>
          <a:solidFill>
            <a:srgbClr val="BD09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737326" y="9758336"/>
            <a:ext cx="851535" cy="142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5" dirty="0">
                <a:latin typeface="Tahoma"/>
                <a:cs typeface="Tahoma"/>
              </a:rPr>
              <a:t>JAULA</a:t>
            </a:r>
            <a:r>
              <a:rPr sz="850" spc="-160" dirty="0">
                <a:latin typeface="Tahoma"/>
                <a:cs typeface="Tahoma"/>
              </a:rPr>
              <a:t> </a:t>
            </a:r>
            <a:r>
              <a:rPr sz="850" spc="-70" dirty="0">
                <a:latin typeface="Tahoma"/>
                <a:cs typeface="Tahoma"/>
              </a:rPr>
              <a:t>ROTATORIA</a:t>
            </a:r>
            <a:endParaRPr sz="850">
              <a:latin typeface="Tahoma"/>
              <a:cs typeface="Tahoma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3560227" y="9631688"/>
            <a:ext cx="676275" cy="271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7485" marR="5080" indent="-185420">
              <a:lnSpc>
                <a:spcPct val="100000"/>
              </a:lnSpc>
            </a:pPr>
            <a:r>
              <a:rPr sz="850" spc="-55" dirty="0">
                <a:latin typeface="Tahoma"/>
                <a:cs typeface="Tahoma"/>
              </a:rPr>
              <a:t>RECOLECCIÓN  DEL</a:t>
            </a:r>
            <a:r>
              <a:rPr sz="850" spc="-165" dirty="0">
                <a:latin typeface="Tahoma"/>
                <a:cs typeface="Tahoma"/>
              </a:rPr>
              <a:t> </a:t>
            </a:r>
            <a:r>
              <a:rPr sz="850" spc="-35" dirty="0">
                <a:latin typeface="Tahoma"/>
                <a:cs typeface="Tahoma"/>
              </a:rPr>
              <a:t>ZUMO</a:t>
            </a:r>
            <a:endParaRPr sz="850">
              <a:latin typeface="Tahoma"/>
              <a:cs typeface="Tahoma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491299" y="7340610"/>
            <a:ext cx="3985895" cy="1240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-50" dirty="0">
                <a:latin typeface="Arial"/>
                <a:cs typeface="Arial"/>
              </a:rPr>
              <a:t>Entre </a:t>
            </a:r>
            <a:r>
              <a:rPr sz="1000" spc="-10" dirty="0">
                <a:latin typeface="Arial"/>
                <a:cs typeface="Arial"/>
              </a:rPr>
              <a:t>“marc”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30" dirty="0">
                <a:latin typeface="Arial"/>
                <a:cs typeface="Arial"/>
              </a:rPr>
              <a:t>“marc”,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60" dirty="0">
                <a:latin typeface="Arial"/>
                <a:cs typeface="Arial"/>
              </a:rPr>
              <a:t>prensa </a:t>
            </a:r>
            <a:r>
              <a:rPr sz="1000" spc="-55" dirty="0">
                <a:latin typeface="Arial"/>
                <a:cs typeface="Arial"/>
              </a:rPr>
              <a:t>debe </a:t>
            </a:r>
            <a:r>
              <a:rPr sz="1000" spc="-60" dirty="0">
                <a:latin typeface="Arial"/>
                <a:cs typeface="Arial"/>
              </a:rPr>
              <a:t>ser vaciada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30" dirty="0">
                <a:latin typeface="Arial"/>
                <a:cs typeface="Arial"/>
              </a:rPr>
              <a:t>limpiada </a:t>
            </a:r>
            <a:r>
              <a:rPr sz="1000" spc="-45" dirty="0">
                <a:latin typeface="Arial"/>
                <a:cs typeface="Arial"/>
              </a:rPr>
              <a:t>con </a:t>
            </a:r>
            <a:r>
              <a:rPr sz="1000" spc="-75" dirty="0">
                <a:latin typeface="Arial"/>
                <a:cs typeface="Arial"/>
              </a:rPr>
              <a:t>agua. </a:t>
            </a:r>
            <a:r>
              <a:rPr sz="1000" spc="-100" dirty="0">
                <a:latin typeface="Arial"/>
                <a:cs typeface="Arial"/>
              </a:rPr>
              <a:t>En 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50" dirty="0">
                <a:latin typeface="Arial"/>
                <a:cs typeface="Arial"/>
              </a:rPr>
              <a:t>marco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15" dirty="0">
                <a:latin typeface="Arial"/>
                <a:cs typeface="Arial"/>
              </a:rPr>
              <a:t>viticultura </a:t>
            </a:r>
            <a:r>
              <a:rPr sz="1000" spc="-50" dirty="0">
                <a:latin typeface="Arial"/>
                <a:cs typeface="Arial"/>
              </a:rPr>
              <a:t>duradera, cuando </a:t>
            </a:r>
            <a:r>
              <a:rPr sz="1000" spc="-35" dirty="0">
                <a:latin typeface="Arial"/>
                <a:cs typeface="Arial"/>
              </a:rPr>
              <a:t>los </a:t>
            </a:r>
            <a:r>
              <a:rPr sz="1000" spc="-25" dirty="0">
                <a:latin typeface="Arial"/>
                <a:cs typeface="Arial"/>
              </a:rPr>
              <a:t>hollejos </a:t>
            </a:r>
            <a:r>
              <a:rPr sz="1000" spc="-55" dirty="0">
                <a:latin typeface="Arial"/>
                <a:cs typeface="Arial"/>
              </a:rPr>
              <a:t>salen </a:t>
            </a:r>
            <a:r>
              <a:rPr sz="1000" spc="-30" dirty="0">
                <a:latin typeface="Arial"/>
                <a:cs typeface="Arial"/>
              </a:rPr>
              <a:t>del </a:t>
            </a:r>
            <a:r>
              <a:rPr sz="1000" spc="-50" dirty="0">
                <a:latin typeface="Arial"/>
                <a:cs typeface="Arial"/>
              </a:rPr>
              <a:t>prensado,  </a:t>
            </a:r>
            <a:r>
              <a:rPr sz="1000" spc="-55" dirty="0">
                <a:latin typeface="Arial"/>
                <a:cs typeface="Arial"/>
              </a:rPr>
              <a:t>deben </a:t>
            </a:r>
            <a:r>
              <a:rPr sz="1000" spc="-60" dirty="0">
                <a:latin typeface="Arial"/>
                <a:cs typeface="Arial"/>
              </a:rPr>
              <a:t>ser </a:t>
            </a:r>
            <a:r>
              <a:rPr sz="1000" spc="-50" dirty="0">
                <a:latin typeface="Arial"/>
                <a:cs typeface="Arial"/>
              </a:rPr>
              <a:t>enviados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50" dirty="0">
                <a:latin typeface="Arial"/>
                <a:cs typeface="Arial"/>
              </a:rPr>
              <a:t>las </a:t>
            </a:r>
            <a:r>
              <a:rPr sz="1000" spc="-40" dirty="0">
                <a:latin typeface="Arial"/>
                <a:cs typeface="Arial"/>
              </a:rPr>
              <a:t>destilerías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35" dirty="0">
                <a:latin typeface="Arial"/>
                <a:cs typeface="Arial"/>
              </a:rPr>
              <a:t>los efluentes </a:t>
            </a:r>
            <a:r>
              <a:rPr sz="1000" spc="-40" dirty="0">
                <a:latin typeface="Arial"/>
                <a:cs typeface="Arial"/>
              </a:rPr>
              <a:t>vinícolas </a:t>
            </a:r>
            <a:r>
              <a:rPr sz="1000" spc="-80" dirty="0">
                <a:latin typeface="Arial"/>
                <a:cs typeface="Arial"/>
              </a:rPr>
              <a:t>(aguas </a:t>
            </a:r>
            <a:r>
              <a:rPr sz="1000" spc="-30" dirty="0">
                <a:latin typeface="Arial"/>
                <a:cs typeface="Arial"/>
              </a:rPr>
              <a:t>utilizadas  </a:t>
            </a:r>
            <a:r>
              <a:rPr sz="1000" spc="-65" dirty="0">
                <a:latin typeface="Arial"/>
                <a:cs typeface="Arial"/>
              </a:rPr>
              <a:t>para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30" dirty="0">
                <a:latin typeface="Arial"/>
                <a:cs typeface="Arial"/>
              </a:rPr>
              <a:t>limpieza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las </a:t>
            </a:r>
            <a:r>
              <a:rPr sz="1000" spc="-60" dirty="0">
                <a:latin typeface="Arial"/>
                <a:cs typeface="Arial"/>
              </a:rPr>
              <a:t>prensas, cajas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60" dirty="0">
                <a:latin typeface="Arial"/>
                <a:cs typeface="Arial"/>
              </a:rPr>
              <a:t>uvas, </a:t>
            </a:r>
            <a:r>
              <a:rPr sz="1000" spc="-55" dirty="0">
                <a:latin typeface="Arial"/>
                <a:cs typeface="Arial"/>
              </a:rPr>
              <a:t>cubas, </a:t>
            </a:r>
            <a:r>
              <a:rPr sz="1000" spc="-35" dirty="0">
                <a:latin typeface="Arial"/>
                <a:cs typeface="Arial"/>
              </a:rPr>
              <a:t>etc.) </a:t>
            </a:r>
            <a:r>
              <a:rPr sz="1000" spc="-75" dirty="0">
                <a:latin typeface="Arial"/>
                <a:cs typeface="Arial"/>
              </a:rPr>
              <a:t>se </a:t>
            </a:r>
            <a:r>
              <a:rPr sz="1000" spc="-50" dirty="0">
                <a:latin typeface="Arial"/>
                <a:cs typeface="Arial"/>
              </a:rPr>
              <a:t>recuperan </a:t>
            </a:r>
            <a:r>
              <a:rPr sz="1000" spc="-65" dirty="0">
                <a:latin typeface="Arial"/>
                <a:cs typeface="Arial"/>
              </a:rPr>
              <a:t>para  </a:t>
            </a:r>
            <a:r>
              <a:rPr sz="1000" spc="-60" dirty="0">
                <a:latin typeface="Arial"/>
                <a:cs typeface="Arial"/>
              </a:rPr>
              <a:t>ser </a:t>
            </a:r>
            <a:r>
              <a:rPr sz="1000" spc="-35" dirty="0">
                <a:latin typeface="Arial"/>
                <a:cs typeface="Arial"/>
              </a:rPr>
              <a:t>tratados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10" dirty="0">
                <a:latin typeface="Arial"/>
                <a:cs typeface="Arial"/>
              </a:rPr>
              <a:t>fin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no </a:t>
            </a:r>
            <a:r>
              <a:rPr sz="1000" spc="-35" dirty="0">
                <a:latin typeface="Arial"/>
                <a:cs typeface="Arial"/>
              </a:rPr>
              <a:t>perjudicar </a:t>
            </a:r>
            <a:r>
              <a:rPr sz="1000" spc="-40" dirty="0">
                <a:latin typeface="Arial"/>
                <a:cs typeface="Arial"/>
              </a:rPr>
              <a:t>al </a:t>
            </a:r>
            <a:r>
              <a:rPr sz="1000" spc="-35" dirty="0">
                <a:latin typeface="Arial"/>
                <a:cs typeface="Arial"/>
              </a:rPr>
              <a:t>medio 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35" dirty="0">
                <a:latin typeface="Arial"/>
                <a:cs typeface="Arial"/>
              </a:rPr>
              <a:t>ambiente.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Times New Roman"/>
              <a:cs typeface="Times New Roman"/>
            </a:endParaRPr>
          </a:p>
          <a:p>
            <a:pPr marL="258445">
              <a:lnSpc>
                <a:spcPct val="100000"/>
              </a:lnSpc>
              <a:tabLst>
                <a:tab pos="3230245" algn="l"/>
              </a:tabLst>
            </a:pPr>
            <a:r>
              <a:rPr sz="850" dirty="0">
                <a:latin typeface="Tahoma"/>
                <a:cs typeface="Tahoma"/>
              </a:rPr>
              <a:t>MEMBRANA</a:t>
            </a:r>
            <a:r>
              <a:rPr sz="850" spc="-75" dirty="0">
                <a:latin typeface="Tahoma"/>
                <a:cs typeface="Tahoma"/>
              </a:rPr>
              <a:t> </a:t>
            </a:r>
            <a:r>
              <a:rPr sz="850" spc="-50" dirty="0">
                <a:latin typeface="Tahoma"/>
                <a:cs typeface="Tahoma"/>
              </a:rPr>
              <a:t>LATERAL	</a:t>
            </a:r>
            <a:r>
              <a:rPr sz="850" spc="-35" dirty="0">
                <a:latin typeface="Tahoma"/>
                <a:cs typeface="Tahoma"/>
              </a:rPr>
              <a:t>PRENSADO</a:t>
            </a:r>
            <a:endParaRPr sz="850">
              <a:latin typeface="Tahoma"/>
              <a:cs typeface="Tahoma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4700682" y="8684312"/>
            <a:ext cx="1183380" cy="4397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172832" y="8676759"/>
            <a:ext cx="1100326" cy="4510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700687" y="9616666"/>
            <a:ext cx="1192823" cy="6624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193591" y="9707264"/>
            <a:ext cx="603965" cy="5252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6774662" y="9238414"/>
            <a:ext cx="492759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-65" dirty="0">
                <a:solidFill>
                  <a:srgbClr val="89BA17"/>
                </a:solidFill>
                <a:latin typeface="Tahoma"/>
                <a:cs typeface="Tahoma"/>
              </a:rPr>
              <a:t>D</a:t>
            </a:r>
            <a:r>
              <a:rPr sz="950" spc="-30" dirty="0">
                <a:solidFill>
                  <a:srgbClr val="89BA17"/>
                </a:solidFill>
                <a:latin typeface="Tahoma"/>
                <a:cs typeface="Tahoma"/>
              </a:rPr>
              <a:t>e</a:t>
            </a:r>
            <a:r>
              <a:rPr sz="950" spc="-10" dirty="0">
                <a:solidFill>
                  <a:srgbClr val="89BA17"/>
                </a:solidFill>
                <a:latin typeface="Tahoma"/>
                <a:cs typeface="Tahoma"/>
              </a:rPr>
              <a:t>s</a:t>
            </a:r>
            <a:r>
              <a:rPr sz="950" spc="30" dirty="0">
                <a:solidFill>
                  <a:srgbClr val="89BA17"/>
                </a:solidFill>
                <a:latin typeface="Tahoma"/>
                <a:cs typeface="Tahoma"/>
              </a:rPr>
              <a:t>c</a:t>
            </a:r>
            <a:r>
              <a:rPr sz="950" spc="-30" dirty="0">
                <a:solidFill>
                  <a:srgbClr val="89BA17"/>
                </a:solidFill>
                <a:latin typeface="Tahoma"/>
                <a:cs typeface="Tahoma"/>
              </a:rPr>
              <a:t>a</a:t>
            </a:r>
            <a:r>
              <a:rPr sz="950" spc="-40" dirty="0">
                <a:solidFill>
                  <a:srgbClr val="89BA17"/>
                </a:solidFill>
                <a:latin typeface="Tahoma"/>
                <a:cs typeface="Tahoma"/>
              </a:rPr>
              <a:t>r</a:t>
            </a:r>
            <a:r>
              <a:rPr sz="950" spc="-55" dirty="0">
                <a:solidFill>
                  <a:srgbClr val="89BA17"/>
                </a:solidFill>
                <a:latin typeface="Tahoma"/>
                <a:cs typeface="Tahoma"/>
              </a:rPr>
              <a:t>g</a:t>
            </a:r>
            <a:r>
              <a:rPr sz="950" spc="-10" dirty="0">
                <a:solidFill>
                  <a:srgbClr val="89BA17"/>
                </a:solidFill>
                <a:latin typeface="Tahoma"/>
                <a:cs typeface="Tahoma"/>
              </a:rPr>
              <a:t>a</a:t>
            </a:r>
            <a:endParaRPr sz="950">
              <a:latin typeface="Tahoma"/>
              <a:cs typeface="Tahoma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4678351" y="8383396"/>
            <a:ext cx="692150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-35" dirty="0">
                <a:solidFill>
                  <a:srgbClr val="89BA17"/>
                </a:solidFill>
                <a:latin typeface="Tahoma"/>
                <a:cs typeface="Tahoma"/>
              </a:rPr>
              <a:t>Carga</a:t>
            </a:r>
            <a:r>
              <a:rPr sz="950" spc="-180" dirty="0">
                <a:solidFill>
                  <a:srgbClr val="89BA17"/>
                </a:solidFill>
                <a:latin typeface="Tahoma"/>
                <a:cs typeface="Tahoma"/>
              </a:rPr>
              <a:t> </a:t>
            </a:r>
            <a:r>
              <a:rPr sz="950" spc="-30" dirty="0">
                <a:solidFill>
                  <a:srgbClr val="89BA17"/>
                </a:solidFill>
                <a:latin typeface="Tahoma"/>
                <a:cs typeface="Tahoma"/>
              </a:rPr>
              <a:t>vertical</a:t>
            </a:r>
            <a:endParaRPr sz="9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600" spc="10" dirty="0">
                <a:latin typeface="Tahoma"/>
                <a:cs typeface="Tahoma"/>
              </a:rPr>
              <a:t>JAULA</a:t>
            </a:r>
            <a:r>
              <a:rPr sz="600" spc="-90" dirty="0">
                <a:latin typeface="Tahoma"/>
                <a:cs typeface="Tahoma"/>
              </a:rPr>
              <a:t> </a:t>
            </a:r>
            <a:r>
              <a:rPr sz="600" spc="-40" dirty="0">
                <a:latin typeface="Tahoma"/>
                <a:cs typeface="Tahoma"/>
              </a:rPr>
              <a:t>ROTATORIA</a:t>
            </a:r>
            <a:endParaRPr sz="600">
              <a:latin typeface="Tahoma"/>
              <a:cs typeface="Tahoma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6458639" y="8383396"/>
            <a:ext cx="808990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950" spc="-55" dirty="0">
                <a:solidFill>
                  <a:srgbClr val="89BA17"/>
                </a:solidFill>
                <a:latin typeface="Tahoma"/>
                <a:cs typeface="Tahoma"/>
              </a:rPr>
              <a:t>Tabla</a:t>
            </a:r>
            <a:r>
              <a:rPr sz="950" spc="-165" dirty="0">
                <a:solidFill>
                  <a:srgbClr val="89BA17"/>
                </a:solidFill>
                <a:latin typeface="Tahoma"/>
                <a:cs typeface="Tahoma"/>
              </a:rPr>
              <a:t> </a:t>
            </a:r>
            <a:r>
              <a:rPr sz="950" spc="-35" dirty="0">
                <a:solidFill>
                  <a:srgbClr val="89BA17"/>
                </a:solidFill>
                <a:latin typeface="Tahoma"/>
                <a:cs typeface="Tahoma"/>
              </a:rPr>
              <a:t>de</a:t>
            </a:r>
            <a:r>
              <a:rPr sz="950" spc="-165" dirty="0">
                <a:solidFill>
                  <a:srgbClr val="89BA17"/>
                </a:solidFill>
                <a:latin typeface="Tahoma"/>
                <a:cs typeface="Tahoma"/>
              </a:rPr>
              <a:t> </a:t>
            </a:r>
            <a:r>
              <a:rPr sz="950" spc="-35" dirty="0">
                <a:solidFill>
                  <a:srgbClr val="89BA17"/>
                </a:solidFill>
                <a:latin typeface="Tahoma"/>
                <a:cs typeface="Tahoma"/>
              </a:rPr>
              <a:t>presión</a:t>
            </a:r>
            <a:endParaRPr sz="950">
              <a:latin typeface="Tahoma"/>
              <a:cs typeface="Tahoma"/>
            </a:endParaRPr>
          </a:p>
          <a:p>
            <a:pPr marL="66675" algn="ctr">
              <a:lnSpc>
                <a:spcPct val="100000"/>
              </a:lnSpc>
              <a:spcBef>
                <a:spcPts val="370"/>
              </a:spcBef>
            </a:pPr>
            <a:r>
              <a:rPr sz="600" spc="15" dirty="0">
                <a:latin typeface="Tahoma"/>
                <a:cs typeface="Tahoma"/>
              </a:rPr>
              <a:t>MEMBRANA</a:t>
            </a:r>
            <a:r>
              <a:rPr sz="600" spc="-120" dirty="0">
                <a:latin typeface="Tahoma"/>
                <a:cs typeface="Tahoma"/>
              </a:rPr>
              <a:t> </a:t>
            </a:r>
            <a:r>
              <a:rPr sz="600" spc="-20" dirty="0">
                <a:latin typeface="Tahoma"/>
                <a:cs typeface="Tahoma"/>
              </a:rPr>
              <a:t>LATERAL</a:t>
            </a:r>
            <a:endParaRPr sz="600">
              <a:latin typeface="Tahoma"/>
              <a:cs typeface="Tahoma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4678351" y="9238414"/>
            <a:ext cx="128968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25"/>
              </a:lnSpc>
            </a:pPr>
            <a:r>
              <a:rPr sz="950" spc="-45" dirty="0">
                <a:solidFill>
                  <a:srgbClr val="89BA17"/>
                </a:solidFill>
                <a:latin typeface="Tahoma"/>
                <a:cs typeface="Tahoma"/>
              </a:rPr>
              <a:t>Fragmentación</a:t>
            </a:r>
            <a:r>
              <a:rPr sz="950" spc="-155" dirty="0">
                <a:solidFill>
                  <a:srgbClr val="89BA17"/>
                </a:solidFill>
                <a:latin typeface="Tahoma"/>
                <a:cs typeface="Tahoma"/>
              </a:rPr>
              <a:t> </a:t>
            </a:r>
            <a:r>
              <a:rPr sz="950" spc="-30" dirty="0">
                <a:solidFill>
                  <a:srgbClr val="89BA17"/>
                </a:solidFill>
                <a:latin typeface="Tahoma"/>
                <a:cs typeface="Tahoma"/>
              </a:rPr>
              <a:t>del</a:t>
            </a:r>
            <a:r>
              <a:rPr sz="950" spc="-155" dirty="0">
                <a:solidFill>
                  <a:srgbClr val="89BA17"/>
                </a:solidFill>
                <a:latin typeface="Tahoma"/>
                <a:cs typeface="Tahoma"/>
              </a:rPr>
              <a:t> </a:t>
            </a:r>
            <a:r>
              <a:rPr sz="950" spc="-10" dirty="0">
                <a:solidFill>
                  <a:srgbClr val="89BA17"/>
                </a:solidFill>
                <a:latin typeface="Tahoma"/>
                <a:cs typeface="Tahoma"/>
              </a:rPr>
              <a:t>“marc”</a:t>
            </a:r>
            <a:endParaRPr sz="950">
              <a:latin typeface="Tahoma"/>
              <a:cs typeface="Tahoma"/>
            </a:endParaRPr>
          </a:p>
          <a:p>
            <a:pPr marL="12700">
              <a:lnSpc>
                <a:spcPts val="825"/>
              </a:lnSpc>
            </a:pPr>
            <a:r>
              <a:rPr sz="700" spc="-30" dirty="0">
                <a:solidFill>
                  <a:srgbClr val="89BA17"/>
                </a:solidFill>
                <a:latin typeface="Tahoma"/>
                <a:cs typeface="Tahoma"/>
              </a:rPr>
              <a:t>(“retrousse”)</a:t>
            </a:r>
            <a:endParaRPr sz="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600" spc="-20" dirty="0">
                <a:latin typeface="Tahoma"/>
                <a:cs typeface="Tahoma"/>
              </a:rPr>
              <a:t>PUERTA</a:t>
            </a:r>
            <a:endParaRPr sz="600">
              <a:latin typeface="Tahoma"/>
              <a:cs typeface="Tahoma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4678351" y="10166208"/>
            <a:ext cx="743585" cy="105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dirty="0">
                <a:latin typeface="Tahoma"/>
                <a:cs typeface="Tahoma"/>
              </a:rPr>
              <a:t>DRENAJES</a:t>
            </a:r>
            <a:r>
              <a:rPr sz="600" spc="-114" dirty="0">
                <a:latin typeface="Tahoma"/>
                <a:cs typeface="Tahoma"/>
              </a:rPr>
              <a:t> </a:t>
            </a:r>
            <a:r>
              <a:rPr sz="600" spc="-20" dirty="0">
                <a:latin typeface="Tahoma"/>
                <a:cs typeface="Tahoma"/>
              </a:rPr>
              <a:t>INTERNOS</a:t>
            </a:r>
            <a:endParaRPr sz="600">
              <a:latin typeface="Tahoma"/>
              <a:cs typeface="Tahoma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135299" y="5737785"/>
            <a:ext cx="120396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Calibri"/>
                <a:cs typeface="Calibri"/>
              </a:rPr>
              <a:t>Corte de </a:t>
            </a:r>
            <a:r>
              <a:rPr sz="700" spc="-5" dirty="0">
                <a:latin typeface="Calibri"/>
                <a:cs typeface="Calibri"/>
              </a:rPr>
              <a:t>un </a:t>
            </a:r>
            <a:r>
              <a:rPr sz="700" spc="-15" dirty="0">
                <a:latin typeface="Calibri"/>
                <a:cs typeface="Calibri"/>
              </a:rPr>
              <a:t>fruto </a:t>
            </a:r>
            <a:r>
              <a:rPr sz="700" spc="-10" dirty="0">
                <a:latin typeface="Calibri"/>
                <a:cs typeface="Calibri"/>
              </a:rPr>
              <a:t>de 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chardonnay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5135299" y="7402793"/>
            <a:ext cx="116332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Calibri"/>
                <a:cs typeface="Calibri"/>
              </a:rPr>
              <a:t>Corte de </a:t>
            </a:r>
            <a:r>
              <a:rPr sz="700" spc="-5" dirty="0">
                <a:latin typeface="Calibri"/>
                <a:cs typeface="Calibri"/>
              </a:rPr>
              <a:t>un </a:t>
            </a:r>
            <a:r>
              <a:rPr sz="700" spc="-15" dirty="0">
                <a:latin typeface="Calibri"/>
                <a:cs typeface="Calibri"/>
              </a:rPr>
              <a:t>fruto </a:t>
            </a:r>
            <a:r>
              <a:rPr sz="700" spc="-10" dirty="0">
                <a:latin typeface="Calibri"/>
                <a:cs typeface="Calibri"/>
              </a:rPr>
              <a:t>de  </a:t>
            </a:r>
            <a:r>
              <a:rPr sz="700" spc="-5" dirty="0">
                <a:latin typeface="Calibri"/>
                <a:cs typeface="Calibri"/>
              </a:rPr>
              <a:t>pinot </a:t>
            </a:r>
            <a:r>
              <a:rPr sz="700" spc="8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noir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737326" y="10011526"/>
            <a:ext cx="3499485" cy="4864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2619375" algn="l"/>
              </a:tabLst>
            </a:pPr>
            <a:r>
              <a:rPr sz="850" spc="-90" dirty="0">
                <a:latin typeface="Tahoma"/>
                <a:cs typeface="Tahoma"/>
              </a:rPr>
              <a:t>2 </a:t>
            </a:r>
            <a:r>
              <a:rPr sz="850" spc="-25" dirty="0">
                <a:latin typeface="Tahoma"/>
                <a:cs typeface="Tahoma"/>
              </a:rPr>
              <a:t>TRAMPILLAS</a:t>
            </a:r>
            <a:r>
              <a:rPr sz="850" spc="-60" dirty="0">
                <a:latin typeface="Tahoma"/>
                <a:cs typeface="Tahoma"/>
              </a:rPr>
              <a:t> DE</a:t>
            </a:r>
            <a:r>
              <a:rPr sz="850" spc="-75" dirty="0">
                <a:latin typeface="Tahoma"/>
                <a:cs typeface="Tahoma"/>
              </a:rPr>
              <a:t> </a:t>
            </a:r>
            <a:r>
              <a:rPr sz="850" spc="-30" dirty="0">
                <a:latin typeface="Tahoma"/>
                <a:cs typeface="Tahoma"/>
              </a:rPr>
              <a:t>CARGA	</a:t>
            </a:r>
            <a:r>
              <a:rPr sz="850" spc="-25" dirty="0">
                <a:latin typeface="Tahoma"/>
                <a:cs typeface="Tahoma"/>
              </a:rPr>
              <a:t>DRENAJE</a:t>
            </a:r>
            <a:r>
              <a:rPr sz="850" spc="-130" dirty="0">
                <a:latin typeface="Tahoma"/>
                <a:cs typeface="Tahoma"/>
              </a:rPr>
              <a:t> </a:t>
            </a:r>
            <a:r>
              <a:rPr sz="850" spc="-55" dirty="0">
                <a:latin typeface="Tahoma"/>
                <a:cs typeface="Tahoma"/>
              </a:rPr>
              <a:t>INTERNO</a:t>
            </a:r>
            <a:endParaRPr sz="8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Times New Roman"/>
              <a:cs typeface="Times New Roman"/>
            </a:endParaRPr>
          </a:p>
          <a:p>
            <a:pPr marL="77470" marR="74930" algn="ctr">
              <a:lnSpc>
                <a:spcPct val="100000"/>
              </a:lnSpc>
              <a:spcBef>
                <a:spcPts val="5"/>
              </a:spcBef>
            </a:pPr>
            <a:r>
              <a:rPr sz="800" spc="165" dirty="0">
                <a:latin typeface="Calibri"/>
                <a:cs typeface="Calibri"/>
              </a:rPr>
              <a:t>Principio</a:t>
            </a:r>
            <a:r>
              <a:rPr sz="800" spc="85" dirty="0">
                <a:latin typeface="Calibri"/>
                <a:cs typeface="Calibri"/>
              </a:rPr>
              <a:t> </a:t>
            </a:r>
            <a:r>
              <a:rPr sz="800" spc="180" dirty="0">
                <a:latin typeface="Calibri"/>
                <a:cs typeface="Calibri"/>
              </a:rPr>
              <a:t>de</a:t>
            </a:r>
            <a:r>
              <a:rPr sz="800" spc="85" dirty="0">
                <a:latin typeface="Calibri"/>
                <a:cs typeface="Calibri"/>
              </a:rPr>
              <a:t> </a:t>
            </a:r>
            <a:r>
              <a:rPr sz="800" spc="165" dirty="0">
                <a:latin typeface="Calibri"/>
                <a:cs typeface="Calibri"/>
              </a:rPr>
              <a:t>funcionamiento</a:t>
            </a:r>
            <a:r>
              <a:rPr sz="800" spc="85" dirty="0">
                <a:latin typeface="Calibri"/>
                <a:cs typeface="Calibri"/>
              </a:rPr>
              <a:t> </a:t>
            </a:r>
            <a:r>
              <a:rPr sz="800" spc="180" dirty="0">
                <a:latin typeface="Calibri"/>
                <a:cs typeface="Calibri"/>
              </a:rPr>
              <a:t>de</a:t>
            </a:r>
            <a:r>
              <a:rPr sz="800" spc="85" dirty="0">
                <a:latin typeface="Calibri"/>
                <a:cs typeface="Calibri"/>
              </a:rPr>
              <a:t> </a:t>
            </a:r>
            <a:r>
              <a:rPr sz="800" spc="170" dirty="0">
                <a:latin typeface="Calibri"/>
                <a:cs typeface="Calibri"/>
              </a:rPr>
              <a:t>una</a:t>
            </a:r>
            <a:r>
              <a:rPr sz="800" spc="85" dirty="0">
                <a:latin typeface="Calibri"/>
                <a:cs typeface="Calibri"/>
              </a:rPr>
              <a:t> </a:t>
            </a:r>
            <a:r>
              <a:rPr sz="800" spc="195" dirty="0">
                <a:latin typeface="Calibri"/>
                <a:cs typeface="Calibri"/>
              </a:rPr>
              <a:t>prensa</a:t>
            </a:r>
            <a:r>
              <a:rPr sz="800" spc="85" dirty="0">
                <a:latin typeface="Calibri"/>
                <a:cs typeface="Calibri"/>
              </a:rPr>
              <a:t> </a:t>
            </a:r>
            <a:r>
              <a:rPr sz="800" spc="185" dirty="0">
                <a:latin typeface="Calibri"/>
                <a:cs typeface="Calibri"/>
              </a:rPr>
              <a:t>horizontal  </a:t>
            </a:r>
            <a:r>
              <a:rPr sz="800" spc="180" dirty="0">
                <a:latin typeface="Calibri"/>
                <a:cs typeface="Calibri"/>
              </a:rPr>
              <a:t>de membrana</a:t>
            </a:r>
            <a:r>
              <a:rPr sz="800" spc="-90" dirty="0">
                <a:latin typeface="Calibri"/>
                <a:cs typeface="Calibri"/>
              </a:rPr>
              <a:t> </a:t>
            </a:r>
            <a:r>
              <a:rPr sz="800" spc="210" dirty="0">
                <a:latin typeface="Calibri"/>
                <a:cs typeface="Calibri"/>
              </a:rPr>
              <a:t>lateral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731341" y="3325784"/>
            <a:ext cx="473709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“Retrousse”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7383561" y="1697130"/>
            <a:ext cx="10842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23</a:t>
            </a:r>
            <a:endParaRPr sz="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994" y="0"/>
            <a:ext cx="7499997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559992" cy="3560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84053" y="3671998"/>
            <a:ext cx="5076190" cy="6876415"/>
          </a:xfrm>
          <a:custGeom>
            <a:avLst/>
            <a:gdLst/>
            <a:ahLst/>
            <a:cxnLst/>
            <a:rect l="l" t="t" r="r" b="b"/>
            <a:pathLst>
              <a:path w="5076190" h="6876415">
                <a:moveTo>
                  <a:pt x="5075951" y="0"/>
                </a:moveTo>
                <a:lnTo>
                  <a:pt x="539945" y="0"/>
                </a:lnTo>
                <a:lnTo>
                  <a:pt x="399886" y="466"/>
                </a:lnTo>
                <a:lnTo>
                  <a:pt x="340002" y="1574"/>
                </a:lnTo>
                <a:lnTo>
                  <a:pt x="286416" y="3731"/>
                </a:lnTo>
                <a:lnTo>
                  <a:pt x="238777" y="7288"/>
                </a:lnTo>
                <a:lnTo>
                  <a:pt x="196736" y="12594"/>
                </a:lnTo>
                <a:lnTo>
                  <a:pt x="128047" y="29854"/>
                </a:lnTo>
                <a:lnTo>
                  <a:pt x="77551" y="58309"/>
                </a:lnTo>
                <a:lnTo>
                  <a:pt x="42449" y="100758"/>
                </a:lnTo>
                <a:lnTo>
                  <a:pt x="19941" y="160001"/>
                </a:lnTo>
                <a:lnTo>
                  <a:pt x="7230" y="238835"/>
                </a:lnTo>
                <a:lnTo>
                  <a:pt x="3673" y="286474"/>
                </a:lnTo>
                <a:lnTo>
                  <a:pt x="1516" y="340060"/>
                </a:lnTo>
                <a:lnTo>
                  <a:pt x="408" y="399944"/>
                </a:lnTo>
                <a:lnTo>
                  <a:pt x="0" y="466475"/>
                </a:lnTo>
                <a:lnTo>
                  <a:pt x="0" y="6409531"/>
                </a:lnTo>
                <a:lnTo>
                  <a:pt x="408" y="6476060"/>
                </a:lnTo>
                <a:lnTo>
                  <a:pt x="1516" y="6535943"/>
                </a:lnTo>
                <a:lnTo>
                  <a:pt x="3673" y="6589528"/>
                </a:lnTo>
                <a:lnTo>
                  <a:pt x="7230" y="6637165"/>
                </a:lnTo>
                <a:lnTo>
                  <a:pt x="12536" y="6679206"/>
                </a:lnTo>
                <a:lnTo>
                  <a:pt x="29796" y="6747893"/>
                </a:lnTo>
                <a:lnTo>
                  <a:pt x="58251" y="6798387"/>
                </a:lnTo>
                <a:lnTo>
                  <a:pt x="100700" y="6833489"/>
                </a:lnTo>
                <a:lnTo>
                  <a:pt x="159942" y="6855996"/>
                </a:lnTo>
                <a:lnTo>
                  <a:pt x="238777" y="6868707"/>
                </a:lnTo>
                <a:lnTo>
                  <a:pt x="286416" y="6872264"/>
                </a:lnTo>
                <a:lnTo>
                  <a:pt x="340002" y="6874421"/>
                </a:lnTo>
                <a:lnTo>
                  <a:pt x="399886" y="6875529"/>
                </a:lnTo>
                <a:lnTo>
                  <a:pt x="5075951" y="6875995"/>
                </a:lnTo>
                <a:lnTo>
                  <a:pt x="5075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647028"/>
            <a:ext cx="2472055" cy="9045575"/>
          </a:xfrm>
          <a:custGeom>
            <a:avLst/>
            <a:gdLst/>
            <a:ahLst/>
            <a:cxnLst/>
            <a:rect l="l" t="t" r="r" b="b"/>
            <a:pathLst>
              <a:path w="2472055" h="9045575">
                <a:moveTo>
                  <a:pt x="0" y="0"/>
                </a:moveTo>
                <a:lnTo>
                  <a:pt x="0" y="9044974"/>
                </a:lnTo>
                <a:lnTo>
                  <a:pt x="2472004" y="9044974"/>
                </a:lnTo>
                <a:lnTo>
                  <a:pt x="2472004" y="2846178"/>
                </a:lnTo>
                <a:lnTo>
                  <a:pt x="2471417" y="2790394"/>
                </a:lnTo>
                <a:lnTo>
                  <a:pt x="2469668" y="2735142"/>
                </a:lnTo>
                <a:lnTo>
                  <a:pt x="2466777" y="2680424"/>
                </a:lnTo>
                <a:lnTo>
                  <a:pt x="2462761" y="2626238"/>
                </a:lnTo>
                <a:lnTo>
                  <a:pt x="2457639" y="2572586"/>
                </a:lnTo>
                <a:lnTo>
                  <a:pt x="2451430" y="2519467"/>
                </a:lnTo>
                <a:lnTo>
                  <a:pt x="2444152" y="2466881"/>
                </a:lnTo>
                <a:lnTo>
                  <a:pt x="2435823" y="2414830"/>
                </a:lnTo>
                <a:lnTo>
                  <a:pt x="2426463" y="2363313"/>
                </a:lnTo>
                <a:lnTo>
                  <a:pt x="2416089" y="2312331"/>
                </a:lnTo>
                <a:lnTo>
                  <a:pt x="2404721" y="2261883"/>
                </a:lnTo>
                <a:lnTo>
                  <a:pt x="2392376" y="2211970"/>
                </a:lnTo>
                <a:lnTo>
                  <a:pt x="2379074" y="2162592"/>
                </a:lnTo>
                <a:lnTo>
                  <a:pt x="2364832" y="2113749"/>
                </a:lnTo>
                <a:lnTo>
                  <a:pt x="2349670" y="2065442"/>
                </a:lnTo>
                <a:lnTo>
                  <a:pt x="2333605" y="2017671"/>
                </a:lnTo>
                <a:lnTo>
                  <a:pt x="2316657" y="1970436"/>
                </a:lnTo>
                <a:lnTo>
                  <a:pt x="2298844" y="1923737"/>
                </a:lnTo>
                <a:lnTo>
                  <a:pt x="2280184" y="1877574"/>
                </a:lnTo>
                <a:lnTo>
                  <a:pt x="2260696" y="1831948"/>
                </a:lnTo>
                <a:lnTo>
                  <a:pt x="2240399" y="1786860"/>
                </a:lnTo>
                <a:lnTo>
                  <a:pt x="2219310" y="1742308"/>
                </a:lnTo>
                <a:lnTo>
                  <a:pt x="2197449" y="1698294"/>
                </a:lnTo>
                <a:lnTo>
                  <a:pt x="2174835" y="1654817"/>
                </a:lnTo>
                <a:lnTo>
                  <a:pt x="2151484" y="1611878"/>
                </a:lnTo>
                <a:lnTo>
                  <a:pt x="2127417" y="1569477"/>
                </a:lnTo>
                <a:lnTo>
                  <a:pt x="2102652" y="1527614"/>
                </a:lnTo>
                <a:lnTo>
                  <a:pt x="2077206" y="1486290"/>
                </a:lnTo>
                <a:lnTo>
                  <a:pt x="2051100" y="1445505"/>
                </a:lnTo>
                <a:lnTo>
                  <a:pt x="2024350" y="1405259"/>
                </a:lnTo>
                <a:lnTo>
                  <a:pt x="1996976" y="1365552"/>
                </a:lnTo>
                <a:lnTo>
                  <a:pt x="1968997" y="1326384"/>
                </a:lnTo>
                <a:lnTo>
                  <a:pt x="1940430" y="1287756"/>
                </a:lnTo>
                <a:lnTo>
                  <a:pt x="1911295" y="1249668"/>
                </a:lnTo>
                <a:lnTo>
                  <a:pt x="1881609" y="1212120"/>
                </a:lnTo>
                <a:lnTo>
                  <a:pt x="1851392" y="1175112"/>
                </a:lnTo>
                <a:lnTo>
                  <a:pt x="1820662" y="1138645"/>
                </a:lnTo>
                <a:lnTo>
                  <a:pt x="1789437" y="1102719"/>
                </a:lnTo>
                <a:lnTo>
                  <a:pt x="1757736" y="1067334"/>
                </a:lnTo>
                <a:lnTo>
                  <a:pt x="1725577" y="1032490"/>
                </a:lnTo>
                <a:lnTo>
                  <a:pt x="1692980" y="998187"/>
                </a:lnTo>
                <a:lnTo>
                  <a:pt x="1659962" y="964426"/>
                </a:lnTo>
                <a:lnTo>
                  <a:pt x="1626542" y="931208"/>
                </a:lnTo>
                <a:lnTo>
                  <a:pt x="1592738" y="898531"/>
                </a:lnTo>
                <a:lnTo>
                  <a:pt x="1558570" y="866396"/>
                </a:lnTo>
                <a:lnTo>
                  <a:pt x="1524055" y="834805"/>
                </a:lnTo>
                <a:lnTo>
                  <a:pt x="1489213" y="803756"/>
                </a:lnTo>
                <a:lnTo>
                  <a:pt x="1454061" y="773250"/>
                </a:lnTo>
                <a:lnTo>
                  <a:pt x="1418618" y="743288"/>
                </a:lnTo>
                <a:lnTo>
                  <a:pt x="1382903" y="713869"/>
                </a:lnTo>
                <a:lnTo>
                  <a:pt x="1346934" y="684993"/>
                </a:lnTo>
                <a:lnTo>
                  <a:pt x="1310730" y="656662"/>
                </a:lnTo>
                <a:lnTo>
                  <a:pt x="1274310" y="628875"/>
                </a:lnTo>
                <a:lnTo>
                  <a:pt x="1237691" y="601633"/>
                </a:lnTo>
                <a:lnTo>
                  <a:pt x="1200892" y="574935"/>
                </a:lnTo>
                <a:lnTo>
                  <a:pt x="1163933" y="548782"/>
                </a:lnTo>
                <a:lnTo>
                  <a:pt x="1126830" y="523174"/>
                </a:lnTo>
                <a:lnTo>
                  <a:pt x="1089604" y="498111"/>
                </a:lnTo>
                <a:lnTo>
                  <a:pt x="1052272" y="473594"/>
                </a:lnTo>
                <a:lnTo>
                  <a:pt x="1014854" y="449623"/>
                </a:lnTo>
                <a:lnTo>
                  <a:pt x="977366" y="426198"/>
                </a:lnTo>
                <a:lnTo>
                  <a:pt x="939829" y="403319"/>
                </a:lnTo>
                <a:lnTo>
                  <a:pt x="902260" y="380987"/>
                </a:lnTo>
                <a:lnTo>
                  <a:pt x="864678" y="359201"/>
                </a:lnTo>
                <a:lnTo>
                  <a:pt x="827102" y="337963"/>
                </a:lnTo>
                <a:lnTo>
                  <a:pt x="789550" y="317271"/>
                </a:lnTo>
                <a:lnTo>
                  <a:pt x="752041" y="297127"/>
                </a:lnTo>
                <a:lnTo>
                  <a:pt x="714593" y="277531"/>
                </a:lnTo>
                <a:lnTo>
                  <a:pt x="677225" y="258482"/>
                </a:lnTo>
                <a:lnTo>
                  <a:pt x="639954" y="239981"/>
                </a:lnTo>
                <a:lnTo>
                  <a:pt x="602801" y="222029"/>
                </a:lnTo>
                <a:lnTo>
                  <a:pt x="565783" y="204625"/>
                </a:lnTo>
                <a:lnTo>
                  <a:pt x="528919" y="187770"/>
                </a:lnTo>
                <a:lnTo>
                  <a:pt x="492227" y="171464"/>
                </a:lnTo>
                <a:lnTo>
                  <a:pt x="455726" y="155708"/>
                </a:lnTo>
                <a:lnTo>
                  <a:pt x="419434" y="140500"/>
                </a:lnTo>
                <a:lnTo>
                  <a:pt x="383370" y="125843"/>
                </a:lnTo>
                <a:lnTo>
                  <a:pt x="347553" y="111735"/>
                </a:lnTo>
                <a:lnTo>
                  <a:pt x="243869" y="73734"/>
                </a:lnTo>
                <a:lnTo>
                  <a:pt x="176724" y="51522"/>
                </a:lnTo>
                <a:lnTo>
                  <a:pt x="112444" y="31714"/>
                </a:lnTo>
                <a:lnTo>
                  <a:pt x="52905" y="14481"/>
                </a:lnTo>
                <a:lnTo>
                  <a:pt x="0" y="0"/>
                </a:lnTo>
                <a:close/>
              </a:path>
            </a:pathLst>
          </a:custGeom>
          <a:solidFill>
            <a:srgbClr val="9C8E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123846"/>
            <a:ext cx="2412009" cy="8568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81630" y="760412"/>
            <a:ext cx="4878705" cy="2085339"/>
          </a:xfrm>
          <a:custGeom>
            <a:avLst/>
            <a:gdLst/>
            <a:ahLst/>
            <a:cxnLst/>
            <a:rect l="l" t="t" r="r" b="b"/>
            <a:pathLst>
              <a:path w="4878705" h="2085339">
                <a:moveTo>
                  <a:pt x="0" y="0"/>
                </a:moveTo>
                <a:lnTo>
                  <a:pt x="4878374" y="0"/>
                </a:lnTo>
                <a:lnTo>
                  <a:pt x="4878374" y="2084831"/>
                </a:lnTo>
                <a:lnTo>
                  <a:pt x="0" y="20848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96093" y="1328890"/>
            <a:ext cx="6820250" cy="753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0595">
              <a:lnSpc>
                <a:spcPct val="100000"/>
              </a:lnSpc>
            </a:pPr>
            <a:r>
              <a:rPr spc="1260" dirty="0"/>
              <a:t>Desfangado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083299" y="4269197"/>
            <a:ext cx="3985895" cy="2170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Sulfitado</a:t>
            </a:r>
            <a:endParaRPr sz="1600">
              <a:latin typeface="Calibri"/>
              <a:cs typeface="Calibri"/>
            </a:endParaRPr>
          </a:p>
          <a:p>
            <a:pPr marL="12700" marR="5080" algn="just">
              <a:lnSpc>
                <a:spcPct val="120000"/>
              </a:lnSpc>
              <a:spcBef>
                <a:spcPts val="665"/>
              </a:spcBef>
            </a:pPr>
            <a:r>
              <a:rPr sz="1000" spc="15" dirty="0">
                <a:latin typeface="Calibri"/>
                <a:cs typeface="Calibri"/>
              </a:rPr>
              <a:t>Los </a:t>
            </a:r>
            <a:r>
              <a:rPr sz="1000" spc="5" dirty="0">
                <a:latin typeface="Calibri"/>
                <a:cs typeface="Calibri"/>
              </a:rPr>
              <a:t>mostos </a:t>
            </a:r>
            <a:r>
              <a:rPr sz="1000" spc="-10" dirty="0">
                <a:latin typeface="Calibri"/>
                <a:cs typeface="Calibri"/>
              </a:rPr>
              <a:t>que </a:t>
            </a:r>
            <a:r>
              <a:rPr sz="1000" dirty="0">
                <a:latin typeface="Calibri"/>
                <a:cs typeface="Calibri"/>
              </a:rPr>
              <a:t>salen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spc="-10" dirty="0">
                <a:latin typeface="Calibri"/>
                <a:cs typeface="Calibri"/>
              </a:rPr>
              <a:t>prensa </a:t>
            </a:r>
            <a:r>
              <a:rPr sz="1000" spc="5" dirty="0">
                <a:latin typeface="Calibri"/>
                <a:cs typeface="Calibri"/>
              </a:rPr>
              <a:t>son </a:t>
            </a:r>
            <a:r>
              <a:rPr sz="1000" spc="-5" dirty="0">
                <a:latin typeface="Calibri"/>
                <a:cs typeface="Calibri"/>
              </a:rPr>
              <a:t>recogidos </a:t>
            </a:r>
            <a:r>
              <a:rPr sz="1000" spc="-10" dirty="0">
                <a:latin typeface="Calibri"/>
                <a:cs typeface="Calibri"/>
              </a:rPr>
              <a:t>en </a:t>
            </a:r>
            <a:r>
              <a:rPr sz="1000" dirty="0">
                <a:latin typeface="Calibri"/>
                <a:cs typeface="Calibri"/>
              </a:rPr>
              <a:t>unas </a:t>
            </a:r>
            <a:r>
              <a:rPr sz="1000" spc="5" dirty="0">
                <a:latin typeface="Calibri"/>
                <a:cs typeface="Calibri"/>
              </a:rPr>
              <a:t>cubas </a:t>
            </a:r>
            <a:r>
              <a:rPr sz="1000" spc="-10" dirty="0">
                <a:latin typeface="Calibri"/>
                <a:cs typeface="Calibri"/>
              </a:rPr>
              <a:t>que en  </a:t>
            </a:r>
            <a:r>
              <a:rPr sz="1000" spc="-75" dirty="0">
                <a:latin typeface="Arial"/>
                <a:cs typeface="Arial"/>
              </a:rPr>
              <a:t>Champagne se </a:t>
            </a:r>
            <a:r>
              <a:rPr sz="1000" spc="-40" dirty="0">
                <a:latin typeface="Arial"/>
                <a:cs typeface="Arial"/>
              </a:rPr>
              <a:t>llaman </a:t>
            </a:r>
            <a:r>
              <a:rPr sz="1000" spc="-135" dirty="0">
                <a:latin typeface="Arial"/>
                <a:cs typeface="Arial"/>
              </a:rPr>
              <a:t>« </a:t>
            </a:r>
            <a:r>
              <a:rPr sz="1000" spc="-40" dirty="0">
                <a:latin typeface="Arial"/>
                <a:cs typeface="Arial"/>
              </a:rPr>
              <a:t>belons </a:t>
            </a:r>
            <a:r>
              <a:rPr sz="1000" spc="-100" dirty="0">
                <a:latin typeface="Arial"/>
                <a:cs typeface="Arial"/>
              </a:rPr>
              <a:t>». </a:t>
            </a:r>
            <a:r>
              <a:rPr sz="1000" spc="-70" dirty="0">
                <a:latin typeface="Arial"/>
                <a:cs typeface="Arial"/>
              </a:rPr>
              <a:t>El </a:t>
            </a:r>
            <a:r>
              <a:rPr sz="1000" spc="-25" dirty="0">
                <a:latin typeface="Arial"/>
                <a:cs typeface="Arial"/>
              </a:rPr>
              <a:t>sulfitado </a:t>
            </a:r>
            <a:r>
              <a:rPr sz="1000" spc="-50" dirty="0">
                <a:latin typeface="Arial"/>
                <a:cs typeface="Arial"/>
              </a:rPr>
              <a:t>(añadido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anhídrido </a:t>
            </a:r>
            <a:r>
              <a:rPr sz="1000" spc="-35" dirty="0">
                <a:latin typeface="Arial"/>
                <a:cs typeface="Arial"/>
              </a:rPr>
              <a:t>sulfuroso  </a:t>
            </a:r>
            <a:r>
              <a:rPr sz="1000" spc="-15" dirty="0">
                <a:latin typeface="Calibri"/>
                <a:cs typeface="Calibri"/>
              </a:rPr>
              <a:t>o </a:t>
            </a:r>
            <a:r>
              <a:rPr sz="1000" dirty="0">
                <a:latin typeface="Calibri"/>
                <a:cs typeface="Calibri"/>
              </a:rPr>
              <a:t>SO</a:t>
            </a:r>
            <a:r>
              <a:rPr sz="825" baseline="-35353" dirty="0">
                <a:latin typeface="Calibri"/>
                <a:cs typeface="Calibri"/>
              </a:rPr>
              <a:t>2</a:t>
            </a:r>
            <a:r>
              <a:rPr sz="1000" dirty="0">
                <a:latin typeface="Calibri"/>
                <a:cs typeface="Calibri"/>
              </a:rPr>
              <a:t>) </a:t>
            </a:r>
            <a:r>
              <a:rPr sz="1000" spc="-5" dirty="0">
                <a:latin typeface="Calibri"/>
                <a:cs typeface="Calibri"/>
              </a:rPr>
              <a:t>tiene </a:t>
            </a:r>
            <a:r>
              <a:rPr sz="1000" spc="-15" dirty="0">
                <a:latin typeface="Calibri"/>
                <a:cs typeface="Calibri"/>
              </a:rPr>
              <a:t>lugar </a:t>
            </a:r>
            <a:r>
              <a:rPr sz="1000" spc="-10" dirty="0">
                <a:latin typeface="Calibri"/>
                <a:cs typeface="Calibri"/>
              </a:rPr>
              <a:t>inmediatamente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dirty="0">
                <a:latin typeface="Calibri"/>
                <a:cs typeface="Calibri"/>
              </a:rPr>
              <a:t>salida </a:t>
            </a:r>
            <a:r>
              <a:rPr sz="1000" spc="-5" dirty="0">
                <a:latin typeface="Calibri"/>
                <a:cs typeface="Calibri"/>
              </a:rPr>
              <a:t>del </a:t>
            </a:r>
            <a:r>
              <a:rPr sz="1000" spc="-10" dirty="0">
                <a:latin typeface="Calibri"/>
                <a:cs typeface="Calibri"/>
              </a:rPr>
              <a:t>prensado, en </a:t>
            </a:r>
            <a:r>
              <a:rPr sz="1000" spc="10" dirty="0">
                <a:latin typeface="Calibri"/>
                <a:cs typeface="Calibri"/>
              </a:rPr>
              <a:t>dosis </a:t>
            </a:r>
            <a:r>
              <a:rPr sz="1000" spc="-10" dirty="0">
                <a:latin typeface="Calibri"/>
                <a:cs typeface="Calibri"/>
              </a:rPr>
              <a:t>que </a:t>
            </a:r>
            <a:r>
              <a:rPr sz="1000" spc="30" dirty="0">
                <a:latin typeface="Calibri"/>
                <a:cs typeface="Calibri"/>
              </a:rPr>
              <a:t>os-  </a:t>
            </a:r>
            <a:r>
              <a:rPr sz="1000" spc="5" dirty="0">
                <a:latin typeface="Calibri"/>
                <a:cs typeface="Calibri"/>
              </a:rPr>
              <a:t>cilan </a:t>
            </a:r>
            <a:r>
              <a:rPr sz="1000" spc="-20" dirty="0">
                <a:latin typeface="Calibri"/>
                <a:cs typeface="Calibri"/>
              </a:rPr>
              <a:t>entre </a:t>
            </a:r>
            <a:r>
              <a:rPr sz="1000" spc="-10" dirty="0">
                <a:latin typeface="Calibri"/>
                <a:cs typeface="Calibri"/>
              </a:rPr>
              <a:t>6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10" dirty="0">
                <a:latin typeface="Calibri"/>
                <a:cs typeface="Calibri"/>
              </a:rPr>
              <a:t>10 g/hl en </a:t>
            </a:r>
            <a:r>
              <a:rPr sz="1000" spc="-5" dirty="0">
                <a:latin typeface="Calibri"/>
                <a:cs typeface="Calibri"/>
              </a:rPr>
              <a:t>función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la cepa, </a:t>
            </a:r>
            <a:r>
              <a:rPr sz="1000" dirty="0">
                <a:latin typeface="Calibri"/>
                <a:cs typeface="Calibri"/>
              </a:rPr>
              <a:t>el </a:t>
            </a:r>
            <a:r>
              <a:rPr sz="1000" spc="-5" dirty="0">
                <a:latin typeface="Calibri"/>
                <a:cs typeface="Calibri"/>
              </a:rPr>
              <a:t>estado sanitario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spc="-10" dirty="0">
                <a:latin typeface="Calibri"/>
                <a:cs typeface="Calibri"/>
              </a:rPr>
              <a:t>uva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5" dirty="0">
                <a:latin typeface="Calibri"/>
                <a:cs typeface="Calibri"/>
              </a:rPr>
              <a:t>la  </a:t>
            </a:r>
            <a:r>
              <a:rPr sz="1000" spc="-35" dirty="0">
                <a:latin typeface="Arial"/>
                <a:cs typeface="Arial"/>
              </a:rPr>
              <a:t>fracción </a:t>
            </a:r>
            <a:r>
              <a:rPr sz="1000" dirty="0">
                <a:latin typeface="Arial"/>
                <a:cs typeface="Arial"/>
              </a:rPr>
              <a:t>(“taille” </a:t>
            </a:r>
            <a:r>
              <a:rPr sz="1000" spc="-45" dirty="0">
                <a:latin typeface="Arial"/>
                <a:cs typeface="Arial"/>
              </a:rPr>
              <a:t>o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“cuvée”).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15" dirty="0">
                <a:latin typeface="Calibri"/>
                <a:cs typeface="Calibri"/>
              </a:rPr>
              <a:t>Por </a:t>
            </a:r>
            <a:r>
              <a:rPr sz="1000" spc="15" dirty="0">
                <a:latin typeface="Calibri"/>
                <a:cs typeface="Calibri"/>
              </a:rPr>
              <a:t>su </a:t>
            </a:r>
            <a:r>
              <a:rPr sz="1000" spc="-20" dirty="0">
                <a:latin typeface="Calibri"/>
                <a:cs typeface="Calibri"/>
              </a:rPr>
              <a:t>poder </a:t>
            </a:r>
            <a:r>
              <a:rPr sz="1000" dirty="0">
                <a:latin typeface="Calibri"/>
                <a:cs typeface="Calibri"/>
              </a:rPr>
              <a:t>antiséptico, el </a:t>
            </a:r>
            <a:r>
              <a:rPr sz="1000" spc="-5" dirty="0">
                <a:latin typeface="Calibri"/>
                <a:cs typeface="Calibri"/>
              </a:rPr>
              <a:t>sulfitado desempeña </a:t>
            </a:r>
            <a:r>
              <a:rPr sz="1000" spc="-10" dirty="0">
                <a:latin typeface="Calibri"/>
                <a:cs typeface="Calibri"/>
              </a:rPr>
              <a:t>un papel </a:t>
            </a:r>
            <a:r>
              <a:rPr sz="1000" spc="-15" dirty="0">
                <a:latin typeface="Calibri"/>
                <a:cs typeface="Calibri"/>
              </a:rPr>
              <a:t>importante </a:t>
            </a:r>
            <a:r>
              <a:rPr sz="1000" spc="-10" dirty="0">
                <a:latin typeface="Calibri"/>
                <a:cs typeface="Calibri"/>
              </a:rPr>
              <a:t>en </a:t>
            </a:r>
            <a:r>
              <a:rPr sz="1000" dirty="0">
                <a:latin typeface="Calibri"/>
                <a:cs typeface="Calibri"/>
              </a:rPr>
              <a:t>el  </a:t>
            </a:r>
            <a:r>
              <a:rPr sz="1000" spc="-20" dirty="0">
                <a:latin typeface="Arial"/>
                <a:cs typeface="Arial"/>
              </a:rPr>
              <a:t>control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las </a:t>
            </a:r>
            <a:r>
              <a:rPr sz="1000" spc="-40" dirty="0">
                <a:latin typeface="Arial"/>
                <a:cs typeface="Arial"/>
              </a:rPr>
              <a:t>poblaciones </a:t>
            </a:r>
            <a:r>
              <a:rPr sz="1000" spc="-55" dirty="0">
                <a:latin typeface="Arial"/>
                <a:cs typeface="Arial"/>
              </a:rPr>
              <a:t>de levaduras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45" dirty="0">
                <a:latin typeface="Arial"/>
                <a:cs typeface="Arial"/>
              </a:rPr>
              <a:t>bacterias </a:t>
            </a:r>
            <a:r>
              <a:rPr sz="1000" spc="-55" dirty="0">
                <a:latin typeface="Arial"/>
                <a:cs typeface="Arial"/>
              </a:rPr>
              <a:t>indígenas </a:t>
            </a:r>
            <a:r>
              <a:rPr sz="1000" spc="-40" dirty="0">
                <a:latin typeface="Arial"/>
                <a:cs typeface="Arial"/>
              </a:rPr>
              <a:t>no </a:t>
            </a:r>
            <a:r>
              <a:rPr sz="1000" spc="-65" dirty="0">
                <a:latin typeface="Arial"/>
                <a:cs typeface="Arial"/>
              </a:rPr>
              <a:t>deseadas.  </a:t>
            </a:r>
            <a:r>
              <a:rPr sz="1000" spc="-15" dirty="0">
                <a:latin typeface="Calibri"/>
                <a:cs typeface="Calibri"/>
              </a:rPr>
              <a:t>Por </a:t>
            </a:r>
            <a:r>
              <a:rPr sz="1000" spc="20" dirty="0">
                <a:latin typeface="Calibri"/>
                <a:cs typeface="Calibri"/>
              </a:rPr>
              <a:t>sus </a:t>
            </a:r>
            <a:r>
              <a:rPr sz="1000" spc="-10" dirty="0">
                <a:latin typeface="Calibri"/>
                <a:cs typeface="Calibri"/>
              </a:rPr>
              <a:t>propiedades </a:t>
            </a:r>
            <a:r>
              <a:rPr sz="1000" spc="-5" dirty="0">
                <a:latin typeface="Calibri"/>
                <a:cs typeface="Calibri"/>
              </a:rPr>
              <a:t>antioxidantes, participa </a:t>
            </a:r>
            <a:r>
              <a:rPr sz="1000" spc="-10" dirty="0">
                <a:latin typeface="Calibri"/>
                <a:cs typeface="Calibri"/>
              </a:rPr>
              <a:t>en </a:t>
            </a:r>
            <a:r>
              <a:rPr sz="1000" dirty="0">
                <a:latin typeface="Calibri"/>
                <a:cs typeface="Calibri"/>
              </a:rPr>
              <a:t>el </a:t>
            </a:r>
            <a:r>
              <a:rPr sz="1000" spc="-5" dirty="0">
                <a:latin typeface="Calibri"/>
                <a:cs typeface="Calibri"/>
              </a:rPr>
              <a:t>proceso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dirty="0">
                <a:latin typeface="Calibri"/>
                <a:cs typeface="Calibri"/>
              </a:rPr>
              <a:t>vinificación  </a:t>
            </a:r>
            <a:r>
              <a:rPr sz="1000" spc="-55" dirty="0">
                <a:latin typeface="Arial"/>
                <a:cs typeface="Arial"/>
              </a:rPr>
              <a:t>preservando </a:t>
            </a:r>
            <a:r>
              <a:rPr sz="1000" spc="-50" dirty="0">
                <a:latin typeface="Arial"/>
                <a:cs typeface="Arial"/>
              </a:rPr>
              <a:t>las </a:t>
            </a:r>
            <a:r>
              <a:rPr sz="1000" spc="-45" dirty="0">
                <a:latin typeface="Arial"/>
                <a:cs typeface="Arial"/>
              </a:rPr>
              <a:t>características </a:t>
            </a:r>
            <a:r>
              <a:rPr sz="1000" spc="-35" dirty="0">
                <a:latin typeface="Arial"/>
                <a:cs typeface="Arial"/>
              </a:rPr>
              <a:t>físico-químicas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50" dirty="0">
                <a:latin typeface="Arial"/>
                <a:cs typeface="Arial"/>
              </a:rPr>
              <a:t>sensoriales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35" dirty="0">
                <a:latin typeface="Arial"/>
                <a:cs typeface="Arial"/>
              </a:rPr>
              <a:t>los </a:t>
            </a:r>
            <a:r>
              <a:rPr sz="1000" spc="180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vinos.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6061" y="566890"/>
            <a:ext cx="127000" cy="7620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85"/>
              </a:lnSpc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Desfangado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83299" y="6833186"/>
            <a:ext cx="3983990" cy="2715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Desfangado</a:t>
            </a:r>
            <a:endParaRPr sz="1600">
              <a:latin typeface="Calibri"/>
              <a:cs typeface="Calibri"/>
            </a:endParaRPr>
          </a:p>
          <a:p>
            <a:pPr marL="12700" marR="5080" algn="just">
              <a:lnSpc>
                <a:spcPct val="120000"/>
              </a:lnSpc>
              <a:spcBef>
                <a:spcPts val="635"/>
              </a:spcBef>
            </a:pPr>
            <a:r>
              <a:rPr sz="1000" spc="-85" dirty="0">
                <a:latin typeface="Arial"/>
                <a:cs typeface="Arial"/>
              </a:rPr>
              <a:t>El desfangado </a:t>
            </a:r>
            <a:r>
              <a:rPr sz="1000" spc="-75" dirty="0">
                <a:latin typeface="Arial"/>
                <a:cs typeface="Arial"/>
              </a:rPr>
              <a:t>(o </a:t>
            </a:r>
            <a:r>
              <a:rPr sz="1000" spc="-60" dirty="0">
                <a:latin typeface="Arial"/>
                <a:cs typeface="Arial"/>
              </a:rPr>
              <a:t>“débourbage”) </a:t>
            </a:r>
            <a:r>
              <a:rPr sz="1000" spc="-45" dirty="0">
                <a:latin typeface="Arial"/>
                <a:cs typeface="Arial"/>
              </a:rPr>
              <a:t>tiene </a:t>
            </a:r>
            <a:r>
              <a:rPr sz="1000" spc="-65" dirty="0">
                <a:latin typeface="Arial"/>
                <a:cs typeface="Arial"/>
              </a:rPr>
              <a:t>como </a:t>
            </a:r>
            <a:r>
              <a:rPr sz="1000" spc="-45" dirty="0">
                <a:latin typeface="Arial"/>
                <a:cs typeface="Arial"/>
              </a:rPr>
              <a:t>objetivo </a:t>
            </a:r>
            <a:r>
              <a:rPr sz="1000" spc="-65" dirty="0">
                <a:latin typeface="Arial"/>
                <a:cs typeface="Arial"/>
              </a:rPr>
              <a:t>poner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60" dirty="0">
                <a:latin typeface="Arial"/>
                <a:cs typeface="Arial"/>
              </a:rPr>
              <a:t>fermentar </a:t>
            </a:r>
            <a:r>
              <a:rPr sz="1000" spc="-50" dirty="0">
                <a:latin typeface="Arial"/>
                <a:cs typeface="Arial"/>
              </a:rPr>
              <a:t>los </a:t>
            </a:r>
            <a:r>
              <a:rPr sz="1000" spc="-75" dirty="0">
                <a:latin typeface="Arial"/>
                <a:cs typeface="Arial"/>
              </a:rPr>
              <a:t>zumos  </a:t>
            </a:r>
            <a:r>
              <a:rPr sz="1000" spc="-65" dirty="0">
                <a:latin typeface="Arial"/>
                <a:cs typeface="Arial"/>
              </a:rPr>
              <a:t>claros </a:t>
            </a:r>
            <a:r>
              <a:rPr sz="1000" spc="-85" dirty="0">
                <a:latin typeface="Arial"/>
                <a:cs typeface="Arial"/>
              </a:rPr>
              <a:t>para </a:t>
            </a:r>
            <a:r>
              <a:rPr sz="1000" spc="-60" dirty="0">
                <a:latin typeface="Arial"/>
                <a:cs typeface="Arial"/>
              </a:rPr>
              <a:t>obtener vinos </a:t>
            </a:r>
            <a:r>
              <a:rPr sz="1000" spc="-65" dirty="0">
                <a:latin typeface="Arial"/>
                <a:cs typeface="Arial"/>
              </a:rPr>
              <a:t>afrutados </a:t>
            </a:r>
            <a:r>
              <a:rPr sz="1000" spc="-75" dirty="0">
                <a:latin typeface="Arial"/>
                <a:cs typeface="Arial"/>
              </a:rPr>
              <a:t>y </a:t>
            </a:r>
            <a:r>
              <a:rPr sz="1000" spc="-70" dirty="0">
                <a:latin typeface="Arial"/>
                <a:cs typeface="Arial"/>
              </a:rPr>
              <a:t>francos en </a:t>
            </a:r>
            <a:r>
              <a:rPr sz="1000" spc="-40" dirty="0">
                <a:latin typeface="Arial"/>
                <a:cs typeface="Arial"/>
              </a:rPr>
              <a:t>el </a:t>
            </a:r>
            <a:r>
              <a:rPr sz="1000" spc="-70" dirty="0">
                <a:latin typeface="Arial"/>
                <a:cs typeface="Arial"/>
              </a:rPr>
              <a:t>aspecto</a:t>
            </a:r>
            <a:r>
              <a:rPr sz="1000" spc="100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aromático.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85" dirty="0">
                <a:latin typeface="Arial"/>
                <a:cs typeface="Arial"/>
              </a:rPr>
              <a:t>El desfangado </a:t>
            </a:r>
            <a:r>
              <a:rPr sz="1000" spc="-60" dirty="0">
                <a:latin typeface="Arial"/>
                <a:cs typeface="Arial"/>
              </a:rPr>
              <a:t>consiste </a:t>
            </a:r>
            <a:r>
              <a:rPr sz="1000" spc="-70" dirty="0">
                <a:latin typeface="Arial"/>
                <a:cs typeface="Arial"/>
              </a:rPr>
              <a:t>en decantar de </a:t>
            </a:r>
            <a:r>
              <a:rPr sz="1000" spc="-65" dirty="0">
                <a:latin typeface="Arial"/>
                <a:cs typeface="Arial"/>
              </a:rPr>
              <a:t>forma </a:t>
            </a:r>
            <a:r>
              <a:rPr sz="1000" spc="-55" dirty="0">
                <a:latin typeface="Arial"/>
                <a:cs typeface="Arial"/>
              </a:rPr>
              <a:t>estática </a:t>
            </a:r>
            <a:r>
              <a:rPr sz="1000" spc="-40" dirty="0">
                <a:latin typeface="Arial"/>
                <a:cs typeface="Arial"/>
              </a:rPr>
              <a:t>el </a:t>
            </a:r>
            <a:r>
              <a:rPr sz="1000" spc="-60" dirty="0">
                <a:latin typeface="Arial"/>
                <a:cs typeface="Arial"/>
              </a:rPr>
              <a:t>zumo. </a:t>
            </a:r>
            <a:r>
              <a:rPr sz="1000" spc="-114" dirty="0">
                <a:latin typeface="Arial"/>
                <a:cs typeface="Arial"/>
              </a:rPr>
              <a:t>En </a:t>
            </a:r>
            <a:r>
              <a:rPr sz="1000" spc="-70" dirty="0">
                <a:latin typeface="Arial"/>
                <a:cs typeface="Arial"/>
              </a:rPr>
              <a:t>las primeras  </a:t>
            </a:r>
            <a:r>
              <a:rPr sz="1000" spc="-30" dirty="0">
                <a:latin typeface="Calibri"/>
                <a:cs typeface="Calibri"/>
              </a:rPr>
              <a:t>horas </a:t>
            </a:r>
            <a:r>
              <a:rPr sz="1000" spc="-5" dirty="0">
                <a:latin typeface="Calibri"/>
                <a:cs typeface="Calibri"/>
              </a:rPr>
              <a:t>se </a:t>
            </a:r>
            <a:r>
              <a:rPr sz="1000" spc="-30" dirty="0">
                <a:latin typeface="Calibri"/>
                <a:cs typeface="Calibri"/>
              </a:rPr>
              <a:t>produce una </a:t>
            </a:r>
            <a:r>
              <a:rPr sz="1000" spc="-20" dirty="0">
                <a:latin typeface="Calibri"/>
                <a:cs typeface="Calibri"/>
              </a:rPr>
              <a:t>floculación </a:t>
            </a:r>
            <a:r>
              <a:rPr sz="1000" spc="-25" dirty="0">
                <a:latin typeface="Calibri"/>
                <a:cs typeface="Calibri"/>
              </a:rPr>
              <a:t>gracias a </a:t>
            </a:r>
            <a:r>
              <a:rPr sz="1000" spc="-10" dirty="0">
                <a:latin typeface="Calibri"/>
                <a:cs typeface="Calibri"/>
              </a:rPr>
              <a:t>las </a:t>
            </a:r>
            <a:r>
              <a:rPr sz="1000" spc="-15" dirty="0">
                <a:latin typeface="Calibri"/>
                <a:cs typeface="Calibri"/>
              </a:rPr>
              <a:t>enzimas </a:t>
            </a:r>
            <a:r>
              <a:rPr sz="1000" spc="-30" dirty="0">
                <a:latin typeface="Calibri"/>
                <a:cs typeface="Calibri"/>
              </a:rPr>
              <a:t>que </a:t>
            </a:r>
            <a:r>
              <a:rPr sz="1000" spc="-15" dirty="0">
                <a:latin typeface="Calibri"/>
                <a:cs typeface="Calibri"/>
              </a:rPr>
              <a:t>el </a:t>
            </a:r>
            <a:r>
              <a:rPr sz="1000" spc="-25" dirty="0">
                <a:latin typeface="Calibri"/>
                <a:cs typeface="Calibri"/>
              </a:rPr>
              <a:t>mosto </a:t>
            </a:r>
            <a:r>
              <a:rPr sz="1000" spc="-35" dirty="0">
                <a:latin typeface="Calibri"/>
                <a:cs typeface="Calibri"/>
              </a:rPr>
              <a:t>presenta de  </a:t>
            </a:r>
            <a:r>
              <a:rPr sz="1000" spc="-65" dirty="0">
                <a:latin typeface="Arial"/>
                <a:cs typeface="Arial"/>
              </a:rPr>
              <a:t>forma </a:t>
            </a:r>
            <a:r>
              <a:rPr sz="1000" spc="-55" dirty="0">
                <a:latin typeface="Arial"/>
                <a:cs typeface="Arial"/>
              </a:rPr>
              <a:t>natural </a:t>
            </a:r>
            <a:r>
              <a:rPr sz="1000" spc="-50" dirty="0">
                <a:latin typeface="Arial"/>
                <a:cs typeface="Arial"/>
              </a:rPr>
              <a:t>o </a:t>
            </a:r>
            <a:r>
              <a:rPr sz="1000" spc="-70" dirty="0">
                <a:latin typeface="Arial"/>
                <a:cs typeface="Arial"/>
              </a:rPr>
              <a:t>que </a:t>
            </a:r>
            <a:r>
              <a:rPr sz="1000" spc="-40" dirty="0">
                <a:latin typeface="Arial"/>
                <a:cs typeface="Arial"/>
              </a:rPr>
              <a:t>le </a:t>
            </a:r>
            <a:r>
              <a:rPr sz="1000" spc="-75" dirty="0">
                <a:latin typeface="Arial"/>
                <a:cs typeface="Arial"/>
              </a:rPr>
              <a:t>han </a:t>
            </a:r>
            <a:r>
              <a:rPr sz="1000" spc="-55" dirty="0">
                <a:latin typeface="Arial"/>
                <a:cs typeface="Arial"/>
              </a:rPr>
              <a:t>sido </a:t>
            </a:r>
            <a:r>
              <a:rPr sz="1000" spc="-75" dirty="0">
                <a:latin typeface="Arial"/>
                <a:cs typeface="Arial"/>
              </a:rPr>
              <a:t>añadidas. </a:t>
            </a:r>
            <a:r>
              <a:rPr sz="1000" spc="-110" dirty="0">
                <a:latin typeface="Arial"/>
                <a:cs typeface="Arial"/>
              </a:rPr>
              <a:t>Las </a:t>
            </a:r>
            <a:r>
              <a:rPr sz="1000" spc="-65" dirty="0">
                <a:latin typeface="Arial"/>
                <a:cs typeface="Arial"/>
              </a:rPr>
              <a:t>borlas </a:t>
            </a:r>
            <a:r>
              <a:rPr sz="1000" spc="-70" dirty="0">
                <a:latin typeface="Arial"/>
                <a:cs typeface="Arial"/>
              </a:rPr>
              <a:t>que </a:t>
            </a:r>
            <a:r>
              <a:rPr sz="1000" spc="-90" dirty="0">
                <a:latin typeface="Arial"/>
                <a:cs typeface="Arial"/>
              </a:rPr>
              <a:t>se </a:t>
            </a:r>
            <a:r>
              <a:rPr sz="1000" spc="-65" dirty="0">
                <a:latin typeface="Arial"/>
                <a:cs typeface="Arial"/>
              </a:rPr>
              <a:t>forman </a:t>
            </a:r>
            <a:r>
              <a:rPr sz="1000" spc="-90" dirty="0">
                <a:latin typeface="Arial"/>
                <a:cs typeface="Arial"/>
              </a:rPr>
              <a:t>se </a:t>
            </a:r>
            <a:r>
              <a:rPr sz="1000" spc="-65" dirty="0">
                <a:latin typeface="Arial"/>
                <a:cs typeface="Arial"/>
              </a:rPr>
              <a:t>depositan  </a:t>
            </a:r>
            <a:r>
              <a:rPr sz="1000" spc="-70" dirty="0">
                <a:latin typeface="Arial"/>
                <a:cs typeface="Arial"/>
              </a:rPr>
              <a:t>en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el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fondo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de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la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-75" dirty="0">
                <a:latin typeface="Arial"/>
                <a:cs typeface="Arial"/>
              </a:rPr>
              <a:t>cuba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con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otras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partículas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en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suspensión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en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el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mosto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-75" dirty="0">
                <a:latin typeface="Arial"/>
                <a:cs typeface="Arial"/>
              </a:rPr>
              <a:t>(fragmentos  </a:t>
            </a:r>
            <a:r>
              <a:rPr sz="1000" spc="-70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piel, </a:t>
            </a:r>
            <a:r>
              <a:rPr sz="1000" spc="-60" dirty="0">
                <a:latin typeface="Arial"/>
                <a:cs typeface="Arial"/>
              </a:rPr>
              <a:t>pepitas, </a:t>
            </a:r>
            <a:r>
              <a:rPr sz="1000" spc="-55" dirty="0">
                <a:latin typeface="Arial"/>
                <a:cs typeface="Arial"/>
              </a:rPr>
              <a:t>etc.). </a:t>
            </a:r>
            <a:r>
              <a:rPr sz="1000" spc="-85" dirty="0">
                <a:latin typeface="Arial"/>
                <a:cs typeface="Arial"/>
              </a:rPr>
              <a:t>Una </a:t>
            </a:r>
            <a:r>
              <a:rPr sz="1000" spc="-80" dirty="0">
                <a:latin typeface="Arial"/>
                <a:cs typeface="Arial"/>
              </a:rPr>
              <a:t>vez </a:t>
            </a:r>
            <a:r>
              <a:rPr sz="1000" spc="-65" dirty="0">
                <a:latin typeface="Arial"/>
                <a:cs typeface="Arial"/>
              </a:rPr>
              <a:t>transcurridas </a:t>
            </a:r>
            <a:r>
              <a:rPr sz="1000" spc="-70" dirty="0">
                <a:latin typeface="Arial"/>
                <a:cs typeface="Arial"/>
              </a:rPr>
              <a:t>de </a:t>
            </a:r>
            <a:r>
              <a:rPr sz="1000" spc="-75" dirty="0">
                <a:latin typeface="Arial"/>
                <a:cs typeface="Arial"/>
              </a:rPr>
              <a:t>12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75" dirty="0">
                <a:latin typeface="Arial"/>
                <a:cs typeface="Arial"/>
              </a:rPr>
              <a:t>24 horas, </a:t>
            </a:r>
            <a:r>
              <a:rPr sz="1000" spc="-50" dirty="0">
                <a:latin typeface="Arial"/>
                <a:cs typeface="Arial"/>
              </a:rPr>
              <a:t>los </a:t>
            </a:r>
            <a:r>
              <a:rPr sz="1000" spc="-70" dirty="0">
                <a:latin typeface="Arial"/>
                <a:cs typeface="Arial"/>
              </a:rPr>
              <a:t>zumos claros  son extraídos. </a:t>
            </a:r>
            <a:r>
              <a:rPr sz="1000" spc="-95" dirty="0">
                <a:latin typeface="Arial"/>
                <a:cs typeface="Arial"/>
              </a:rPr>
              <a:t>Los </a:t>
            </a:r>
            <a:r>
              <a:rPr sz="1000" spc="-65" dirty="0">
                <a:latin typeface="Arial"/>
                <a:cs typeface="Arial"/>
              </a:rPr>
              <a:t>residuos </a:t>
            </a:r>
            <a:r>
              <a:rPr sz="1000" spc="-60" dirty="0">
                <a:latin typeface="Arial"/>
                <a:cs typeface="Arial"/>
              </a:rPr>
              <a:t>(entre </a:t>
            </a:r>
            <a:r>
              <a:rPr sz="1000" spc="-40" dirty="0">
                <a:latin typeface="Arial"/>
                <a:cs typeface="Arial"/>
              </a:rPr>
              <a:t>el </a:t>
            </a:r>
            <a:r>
              <a:rPr sz="1000" spc="-140" dirty="0">
                <a:latin typeface="Arial"/>
                <a:cs typeface="Arial"/>
              </a:rPr>
              <a:t>1% </a:t>
            </a:r>
            <a:r>
              <a:rPr sz="1000" spc="-75" dirty="0">
                <a:latin typeface="Arial"/>
                <a:cs typeface="Arial"/>
              </a:rPr>
              <a:t>y </a:t>
            </a:r>
            <a:r>
              <a:rPr sz="1000" spc="-40" dirty="0">
                <a:latin typeface="Arial"/>
                <a:cs typeface="Arial"/>
              </a:rPr>
              <a:t>el </a:t>
            </a:r>
            <a:r>
              <a:rPr sz="1000" spc="-140" dirty="0">
                <a:latin typeface="Arial"/>
                <a:cs typeface="Arial"/>
              </a:rPr>
              <a:t>4% </a:t>
            </a:r>
            <a:r>
              <a:rPr sz="1000" spc="-50" dirty="0">
                <a:latin typeface="Arial"/>
                <a:cs typeface="Arial"/>
              </a:rPr>
              <a:t>del </a:t>
            </a:r>
            <a:r>
              <a:rPr sz="1000" spc="-65" dirty="0">
                <a:latin typeface="Arial"/>
                <a:cs typeface="Arial"/>
              </a:rPr>
              <a:t>volumen) </a:t>
            </a:r>
            <a:r>
              <a:rPr sz="1000" spc="-90" dirty="0">
                <a:latin typeface="Arial"/>
                <a:cs typeface="Arial"/>
              </a:rPr>
              <a:t>se </a:t>
            </a:r>
            <a:r>
              <a:rPr sz="1000" spc="-65" dirty="0">
                <a:latin typeface="Arial"/>
                <a:cs typeface="Arial"/>
              </a:rPr>
              <a:t>registran </a:t>
            </a:r>
            <a:r>
              <a:rPr sz="1000" spc="-75" dirty="0">
                <a:latin typeface="Arial"/>
                <a:cs typeface="Arial"/>
              </a:rPr>
              <a:t>y </a:t>
            </a:r>
            <a:r>
              <a:rPr sz="1000" spc="-100" dirty="0">
                <a:latin typeface="Arial"/>
                <a:cs typeface="Arial"/>
              </a:rPr>
              <a:t>se  </a:t>
            </a:r>
            <a:r>
              <a:rPr sz="1000" spc="-80" dirty="0">
                <a:latin typeface="Arial"/>
                <a:cs typeface="Arial"/>
              </a:rPr>
              <a:t>envían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75" dirty="0">
                <a:latin typeface="Arial"/>
                <a:cs typeface="Arial"/>
              </a:rPr>
              <a:t>una</a:t>
            </a:r>
            <a:r>
              <a:rPr sz="1000" spc="-55" dirty="0">
                <a:latin typeface="Arial"/>
                <a:cs typeface="Arial"/>
              </a:rPr>
              <a:t> destilería.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715" algn="just">
              <a:lnSpc>
                <a:spcPct val="120000"/>
              </a:lnSpc>
            </a:pPr>
            <a:r>
              <a:rPr sz="1000" spc="-45" dirty="0">
                <a:latin typeface="Calibri"/>
                <a:cs typeface="Calibri"/>
              </a:rPr>
              <a:t>Tras </a:t>
            </a:r>
            <a:r>
              <a:rPr sz="1000" spc="-15" dirty="0">
                <a:latin typeface="Calibri"/>
                <a:cs typeface="Calibri"/>
              </a:rPr>
              <a:t>la </a:t>
            </a:r>
            <a:r>
              <a:rPr sz="1000" spc="-20" dirty="0">
                <a:latin typeface="Calibri"/>
                <a:cs typeface="Calibri"/>
              </a:rPr>
              <a:t>clarificación, </a:t>
            </a:r>
            <a:r>
              <a:rPr sz="1000" spc="-5" dirty="0">
                <a:latin typeface="Calibri"/>
                <a:cs typeface="Calibri"/>
              </a:rPr>
              <a:t>los </a:t>
            </a:r>
            <a:r>
              <a:rPr sz="1000" spc="-20" dirty="0">
                <a:latin typeface="Calibri"/>
                <a:cs typeface="Calibri"/>
              </a:rPr>
              <a:t>mostos </a:t>
            </a:r>
            <a:r>
              <a:rPr sz="1000" spc="-25" dirty="0">
                <a:latin typeface="Calibri"/>
                <a:cs typeface="Calibri"/>
              </a:rPr>
              <a:t>decantados </a:t>
            </a:r>
            <a:r>
              <a:rPr sz="1000" spc="-5" dirty="0">
                <a:latin typeface="Calibri"/>
                <a:cs typeface="Calibri"/>
              </a:rPr>
              <a:t>se </a:t>
            </a:r>
            <a:r>
              <a:rPr sz="1000" spc="-30" dirty="0">
                <a:latin typeface="Calibri"/>
                <a:cs typeface="Calibri"/>
              </a:rPr>
              <a:t>trasladan </a:t>
            </a:r>
            <a:r>
              <a:rPr sz="1000" spc="-25" dirty="0">
                <a:latin typeface="Calibri"/>
                <a:cs typeface="Calibri"/>
              </a:rPr>
              <a:t>a </a:t>
            </a:r>
            <a:r>
              <a:rPr sz="1000" spc="-5" dirty="0">
                <a:latin typeface="Calibri"/>
                <a:cs typeface="Calibri"/>
              </a:rPr>
              <a:t>los </a:t>
            </a:r>
            <a:r>
              <a:rPr sz="1000" spc="-20" dirty="0">
                <a:latin typeface="Calibri"/>
                <a:cs typeface="Calibri"/>
              </a:rPr>
              <a:t>depósitos </a:t>
            </a:r>
            <a:r>
              <a:rPr sz="1000" spc="-45" dirty="0">
                <a:latin typeface="Calibri"/>
                <a:cs typeface="Calibri"/>
              </a:rPr>
              <a:t>para </a:t>
            </a:r>
            <a:r>
              <a:rPr sz="1000" spc="-15" dirty="0">
                <a:latin typeface="Calibri"/>
                <a:cs typeface="Calibri"/>
              </a:rPr>
              <a:t>las  </a:t>
            </a:r>
            <a:r>
              <a:rPr sz="1000" spc="-70" dirty="0">
                <a:latin typeface="Arial"/>
                <a:cs typeface="Arial"/>
              </a:rPr>
              <a:t>primeras </a:t>
            </a:r>
            <a:r>
              <a:rPr sz="1000" spc="-80" dirty="0">
                <a:latin typeface="Arial"/>
                <a:cs typeface="Arial"/>
              </a:rPr>
              <a:t>etapas </a:t>
            </a:r>
            <a:r>
              <a:rPr sz="1000" spc="-70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la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vinificación.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1299" y="10237772"/>
            <a:ext cx="101790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Control de </a:t>
            </a: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7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fermentación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0707" y="579597"/>
            <a:ext cx="0" cy="2077720"/>
          </a:xfrm>
          <a:custGeom>
            <a:avLst/>
            <a:gdLst/>
            <a:ahLst/>
            <a:cxnLst/>
            <a:rect l="l" t="t" r="r" b="b"/>
            <a:pathLst>
              <a:path h="2077720">
                <a:moveTo>
                  <a:pt x="0" y="0"/>
                </a:moveTo>
                <a:lnTo>
                  <a:pt x="0" y="2077199"/>
                </a:lnTo>
              </a:path>
            </a:pathLst>
          </a:custGeom>
          <a:ln w="6350">
            <a:solidFill>
              <a:srgbClr val="9C9D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995" y="18405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8021" y="1863376"/>
            <a:ext cx="18796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24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8788" y="247850"/>
            <a:ext cx="7560309" cy="10547985"/>
          </a:xfrm>
          <a:custGeom>
            <a:avLst/>
            <a:gdLst/>
            <a:ahLst/>
            <a:cxnLst/>
            <a:rect l="l" t="t" r="r" b="b"/>
            <a:pathLst>
              <a:path w="7560309" h="10547985">
                <a:moveTo>
                  <a:pt x="0" y="3671998"/>
                </a:moveTo>
                <a:lnTo>
                  <a:pt x="0" y="10547994"/>
                </a:lnTo>
                <a:lnTo>
                  <a:pt x="7560005" y="10547871"/>
                </a:lnTo>
                <a:lnTo>
                  <a:pt x="0" y="3671998"/>
                </a:lnTo>
                <a:close/>
              </a:path>
              <a:path w="7560309" h="10547985">
                <a:moveTo>
                  <a:pt x="7560005" y="0"/>
                </a:moveTo>
                <a:lnTo>
                  <a:pt x="0" y="0"/>
                </a:lnTo>
                <a:lnTo>
                  <a:pt x="0" y="3671998"/>
                </a:lnTo>
                <a:lnTo>
                  <a:pt x="7560005" y="3672120"/>
                </a:lnTo>
                <a:lnTo>
                  <a:pt x="7560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9384" y="714679"/>
            <a:ext cx="6053455" cy="3145790"/>
          </a:xfrm>
          <a:custGeom>
            <a:avLst/>
            <a:gdLst/>
            <a:ahLst/>
            <a:cxnLst/>
            <a:rect l="l" t="t" r="r" b="b"/>
            <a:pathLst>
              <a:path w="6053455" h="3145790">
                <a:moveTo>
                  <a:pt x="0" y="0"/>
                </a:moveTo>
                <a:lnTo>
                  <a:pt x="6053328" y="0"/>
                </a:lnTo>
                <a:lnTo>
                  <a:pt x="6053328" y="3145536"/>
                </a:lnTo>
                <a:lnTo>
                  <a:pt x="0" y="314553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8115" y="1325763"/>
            <a:ext cx="6820250" cy="753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2080">
              <a:lnSpc>
                <a:spcPct val="100000"/>
              </a:lnSpc>
            </a:pPr>
            <a:r>
              <a:rPr spc="944" dirty="0"/>
              <a:t>Fermentación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461668" y="2219803"/>
            <a:ext cx="3733165" cy="753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960" dirty="0">
                <a:solidFill>
                  <a:srgbClr val="FFFFFF"/>
                </a:solidFill>
                <a:latin typeface="Calibri"/>
                <a:cs typeface="Calibri"/>
              </a:rPr>
              <a:t>alcohólica</a:t>
            </a:r>
            <a:endParaRPr sz="48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1253" y="4269197"/>
            <a:ext cx="3985895" cy="4364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Fermentación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alcohólica</a:t>
            </a:r>
            <a:endParaRPr sz="1600">
              <a:latin typeface="Calibri"/>
              <a:cs typeface="Calibri"/>
            </a:endParaRPr>
          </a:p>
          <a:p>
            <a:pPr marL="12700" marR="5080" algn="just">
              <a:lnSpc>
                <a:spcPct val="120000"/>
              </a:lnSpc>
              <a:spcBef>
                <a:spcPts val="665"/>
              </a:spcBef>
            </a:pPr>
            <a:r>
              <a:rPr sz="1000" spc="-100" dirty="0">
                <a:latin typeface="Arial"/>
                <a:cs typeface="Arial"/>
              </a:rPr>
              <a:t>La </a:t>
            </a:r>
            <a:r>
              <a:rPr sz="1000" spc="-35" dirty="0">
                <a:latin typeface="Arial"/>
                <a:cs typeface="Arial"/>
              </a:rPr>
              <a:t>fermentación alcohólica </a:t>
            </a:r>
            <a:r>
              <a:rPr sz="1000" spc="-55" dirty="0">
                <a:latin typeface="Arial"/>
                <a:cs typeface="Arial"/>
              </a:rPr>
              <a:t>puede </a:t>
            </a:r>
            <a:r>
              <a:rPr sz="1000" spc="-45" dirty="0">
                <a:latin typeface="Arial"/>
                <a:cs typeface="Arial"/>
              </a:rPr>
              <a:t>efectuarse </a:t>
            </a:r>
            <a:r>
              <a:rPr sz="1000" spc="-55" dirty="0">
                <a:latin typeface="Arial"/>
                <a:cs typeface="Arial"/>
              </a:rPr>
              <a:t>en </a:t>
            </a:r>
            <a:r>
              <a:rPr sz="1000" spc="-65" dirty="0">
                <a:latin typeface="Arial"/>
                <a:cs typeface="Arial"/>
              </a:rPr>
              <a:t>madera </a:t>
            </a:r>
            <a:r>
              <a:rPr sz="1000" spc="-40" dirty="0">
                <a:latin typeface="Arial"/>
                <a:cs typeface="Arial"/>
              </a:rPr>
              <a:t>(barriles, </a:t>
            </a:r>
            <a:r>
              <a:rPr sz="1000" spc="-35" dirty="0">
                <a:latin typeface="Arial"/>
                <a:cs typeface="Arial"/>
              </a:rPr>
              <a:t>toneles...)  </a:t>
            </a:r>
            <a:r>
              <a:rPr sz="1000" spc="-20" dirty="0">
                <a:latin typeface="Calibri"/>
                <a:cs typeface="Calibri"/>
              </a:rPr>
              <a:t>pero </a:t>
            </a:r>
            <a:r>
              <a:rPr sz="1000" spc="-10" dirty="0">
                <a:latin typeface="Calibri"/>
                <a:cs typeface="Calibri"/>
              </a:rPr>
              <a:t>en </a:t>
            </a:r>
            <a:r>
              <a:rPr sz="1000" spc="15" dirty="0">
                <a:latin typeface="Calibri"/>
                <a:cs typeface="Calibri"/>
              </a:rPr>
              <a:t>su </a:t>
            </a:r>
            <a:r>
              <a:rPr sz="1000" spc="-25" dirty="0">
                <a:latin typeface="Calibri"/>
                <a:cs typeface="Calibri"/>
              </a:rPr>
              <a:t>gran </a:t>
            </a:r>
            <a:r>
              <a:rPr sz="1000" spc="-15" dirty="0">
                <a:latin typeface="Calibri"/>
                <a:cs typeface="Calibri"/>
              </a:rPr>
              <a:t>mayoría </a:t>
            </a:r>
            <a:r>
              <a:rPr sz="1000" spc="10" dirty="0">
                <a:latin typeface="Calibri"/>
                <a:cs typeface="Calibri"/>
              </a:rPr>
              <a:t>los </a:t>
            </a:r>
            <a:r>
              <a:rPr sz="1000" spc="-15" dirty="0">
                <a:latin typeface="Calibri"/>
                <a:cs typeface="Calibri"/>
              </a:rPr>
              <a:t>elaboradores </a:t>
            </a:r>
            <a:r>
              <a:rPr sz="1000" spc="-20" dirty="0">
                <a:latin typeface="Calibri"/>
                <a:cs typeface="Calibri"/>
              </a:rPr>
              <a:t>prefieren </a:t>
            </a:r>
            <a:r>
              <a:rPr sz="1000" dirty="0">
                <a:latin typeface="Calibri"/>
                <a:cs typeface="Calibri"/>
              </a:rPr>
              <a:t>utilizar depósitos </a:t>
            </a:r>
            <a:r>
              <a:rPr sz="1000" spc="-10" dirty="0">
                <a:latin typeface="Calibri"/>
                <a:cs typeface="Calibri"/>
              </a:rPr>
              <a:t>en </a:t>
            </a:r>
            <a:r>
              <a:rPr sz="1000" spc="-15" dirty="0">
                <a:latin typeface="Calibri"/>
                <a:cs typeface="Calibri"/>
              </a:rPr>
              <a:t>acero  </a:t>
            </a:r>
            <a:r>
              <a:rPr sz="1000" spc="-5" dirty="0">
                <a:latin typeface="Calibri"/>
                <a:cs typeface="Calibri"/>
              </a:rPr>
              <a:t>inoxidable </a:t>
            </a:r>
            <a:r>
              <a:rPr sz="1000" spc="-10" dirty="0">
                <a:latin typeface="Calibri"/>
                <a:cs typeface="Calibri"/>
              </a:rPr>
              <a:t>termo-reguladas </a:t>
            </a:r>
            <a:r>
              <a:rPr sz="1000" dirty="0">
                <a:latin typeface="Calibri"/>
                <a:cs typeface="Calibri"/>
              </a:rPr>
              <a:t>con </a:t>
            </a:r>
            <a:r>
              <a:rPr sz="1000" spc="-10" dirty="0">
                <a:latin typeface="Calibri"/>
                <a:cs typeface="Calibri"/>
              </a:rPr>
              <a:t>un </a:t>
            </a:r>
            <a:r>
              <a:rPr sz="1000" spc="-5" dirty="0">
                <a:latin typeface="Calibri"/>
                <a:cs typeface="Calibri"/>
              </a:rPr>
              <a:t>volumen </a:t>
            </a:r>
            <a:r>
              <a:rPr sz="1000" spc="-10" dirty="0">
                <a:latin typeface="Calibri"/>
                <a:cs typeface="Calibri"/>
              </a:rPr>
              <a:t>que </a:t>
            </a:r>
            <a:r>
              <a:rPr sz="1000" spc="10" dirty="0">
                <a:latin typeface="Calibri"/>
                <a:cs typeface="Calibri"/>
              </a:rPr>
              <a:t>oscila </a:t>
            </a:r>
            <a:r>
              <a:rPr sz="1000" spc="-20" dirty="0">
                <a:latin typeface="Calibri"/>
                <a:cs typeface="Calibri"/>
              </a:rPr>
              <a:t>entre </a:t>
            </a:r>
            <a:r>
              <a:rPr sz="1000" spc="-10" dirty="0">
                <a:latin typeface="Calibri"/>
                <a:cs typeface="Calibri"/>
              </a:rPr>
              <a:t>25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5" dirty="0">
                <a:latin typeface="Calibri"/>
                <a:cs typeface="Calibri"/>
              </a:rPr>
              <a:t>varios  </a:t>
            </a:r>
            <a:r>
              <a:rPr sz="1000" spc="-30" dirty="0">
                <a:latin typeface="Arial"/>
                <a:cs typeface="Arial"/>
              </a:rPr>
              <a:t>cientos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20" dirty="0">
                <a:latin typeface="Arial"/>
                <a:cs typeface="Arial"/>
              </a:rPr>
              <a:t>hectólitros. </a:t>
            </a:r>
            <a:r>
              <a:rPr sz="1000" spc="-70" dirty="0">
                <a:latin typeface="Arial"/>
                <a:cs typeface="Arial"/>
              </a:rPr>
              <a:t>El </a:t>
            </a:r>
            <a:r>
              <a:rPr sz="1000" spc="-30" dirty="0">
                <a:latin typeface="Arial"/>
                <a:cs typeface="Arial"/>
              </a:rPr>
              <a:t>contenido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70" dirty="0">
                <a:latin typeface="Arial"/>
                <a:cs typeface="Arial"/>
              </a:rPr>
              <a:t>cada </a:t>
            </a:r>
            <a:r>
              <a:rPr sz="1000" spc="-30" dirty="0">
                <a:latin typeface="Arial"/>
                <a:cs typeface="Arial"/>
              </a:rPr>
              <a:t>depósito </a:t>
            </a:r>
            <a:r>
              <a:rPr sz="1000" spc="-50" dirty="0">
                <a:latin typeface="Arial"/>
                <a:cs typeface="Arial"/>
              </a:rPr>
              <a:t>está </a:t>
            </a:r>
            <a:r>
              <a:rPr sz="1000" spc="-40" dirty="0">
                <a:latin typeface="Arial"/>
                <a:cs typeface="Arial"/>
              </a:rPr>
              <a:t>perfectamente  </a:t>
            </a:r>
            <a:r>
              <a:rPr sz="1000" spc="-25" dirty="0">
                <a:latin typeface="Arial"/>
                <a:cs typeface="Arial"/>
              </a:rPr>
              <a:t>identificado </a:t>
            </a:r>
            <a:r>
              <a:rPr sz="1000" spc="-45" dirty="0">
                <a:latin typeface="Arial"/>
                <a:cs typeface="Arial"/>
              </a:rPr>
              <a:t>con </a:t>
            </a:r>
            <a:r>
              <a:rPr sz="1000" spc="-40" dirty="0">
                <a:latin typeface="Arial"/>
                <a:cs typeface="Arial"/>
              </a:rPr>
              <a:t>la mención </a:t>
            </a:r>
            <a:r>
              <a:rPr sz="1000" spc="-30" dirty="0">
                <a:latin typeface="Arial"/>
                <a:cs typeface="Arial"/>
              </a:rPr>
              <a:t>del </a:t>
            </a:r>
            <a:r>
              <a:rPr sz="1000" spc="-35" dirty="0">
                <a:latin typeface="Arial"/>
                <a:cs typeface="Arial"/>
              </a:rPr>
              <a:t>cru,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35" dirty="0">
                <a:latin typeface="Arial"/>
                <a:cs typeface="Arial"/>
              </a:rPr>
              <a:t>fracción,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65" dirty="0">
                <a:latin typeface="Arial"/>
                <a:cs typeface="Arial"/>
              </a:rPr>
              <a:t>cepa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165" dirty="0">
                <a:latin typeface="Arial"/>
                <a:cs typeface="Arial"/>
              </a:rPr>
              <a:t> </a:t>
            </a:r>
            <a:r>
              <a:rPr sz="1000" spc="-65" dirty="0">
                <a:latin typeface="Arial"/>
                <a:cs typeface="Arial"/>
              </a:rPr>
              <a:t>añada.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715" algn="just">
              <a:lnSpc>
                <a:spcPct val="120000"/>
              </a:lnSpc>
            </a:pPr>
            <a:r>
              <a:rPr sz="1000" spc="-45" dirty="0">
                <a:latin typeface="Calibri"/>
                <a:cs typeface="Calibri"/>
              </a:rPr>
              <a:t>A </a:t>
            </a:r>
            <a:r>
              <a:rPr sz="1000" spc="10" dirty="0">
                <a:latin typeface="Calibri"/>
                <a:cs typeface="Calibri"/>
              </a:rPr>
              <a:t>los </a:t>
            </a:r>
            <a:r>
              <a:rPr sz="1000" spc="5" dirty="0">
                <a:latin typeface="Calibri"/>
                <a:cs typeface="Calibri"/>
              </a:rPr>
              <a:t>mostos </a:t>
            </a:r>
            <a:r>
              <a:rPr sz="1000" spc="-5" dirty="0">
                <a:latin typeface="Calibri"/>
                <a:cs typeface="Calibri"/>
              </a:rPr>
              <a:t>desfangados, </a:t>
            </a:r>
            <a:r>
              <a:rPr sz="1000" spc="25" dirty="0">
                <a:latin typeface="Calibri"/>
                <a:cs typeface="Calibri"/>
              </a:rPr>
              <a:t>si </a:t>
            </a:r>
            <a:r>
              <a:rPr sz="1000" spc="10" dirty="0">
                <a:latin typeface="Calibri"/>
                <a:cs typeface="Calibri"/>
              </a:rPr>
              <a:t>es </a:t>
            </a:r>
            <a:r>
              <a:rPr sz="1000" dirty="0">
                <a:latin typeface="Calibri"/>
                <a:cs typeface="Calibri"/>
              </a:rPr>
              <a:t>preciso, </a:t>
            </a:r>
            <a:r>
              <a:rPr sz="1000" spc="10" dirty="0">
                <a:latin typeface="Calibri"/>
                <a:cs typeface="Calibri"/>
              </a:rPr>
              <a:t>se les </a:t>
            </a:r>
            <a:r>
              <a:rPr sz="1000" spc="-15" dirty="0">
                <a:latin typeface="Calibri"/>
                <a:cs typeface="Calibri"/>
              </a:rPr>
              <a:t>añade azúcar,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spc="-10" dirty="0">
                <a:latin typeface="Calibri"/>
                <a:cs typeface="Calibri"/>
              </a:rPr>
              <a:t>fin de </a:t>
            </a:r>
            <a:r>
              <a:rPr sz="1000" spc="-15" dirty="0">
                <a:latin typeface="Calibri"/>
                <a:cs typeface="Calibri"/>
              </a:rPr>
              <a:t>obtener  </a:t>
            </a:r>
            <a:r>
              <a:rPr sz="1000" spc="-40" dirty="0">
                <a:latin typeface="Arial"/>
                <a:cs typeface="Arial"/>
              </a:rPr>
              <a:t>un </a:t>
            </a:r>
            <a:r>
              <a:rPr sz="1000" spc="-105" dirty="0">
                <a:latin typeface="Arial"/>
                <a:cs typeface="Arial"/>
              </a:rPr>
              <a:t>11%  </a:t>
            </a:r>
            <a:r>
              <a:rPr sz="1000" spc="-50" dirty="0">
                <a:latin typeface="Arial"/>
                <a:cs typeface="Arial"/>
              </a:rPr>
              <a:t>máximo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volumen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35" dirty="0">
                <a:latin typeface="Arial"/>
                <a:cs typeface="Arial"/>
              </a:rPr>
              <a:t>alcohol, </a:t>
            </a:r>
            <a:r>
              <a:rPr sz="1000" spc="-40" dirty="0">
                <a:latin typeface="Arial"/>
                <a:cs typeface="Arial"/>
              </a:rPr>
              <a:t>al </a:t>
            </a:r>
            <a:r>
              <a:rPr sz="1000" spc="-20" dirty="0">
                <a:latin typeface="Arial"/>
                <a:cs typeface="Arial"/>
              </a:rPr>
              <a:t>final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spc="-35" dirty="0">
                <a:latin typeface="Arial"/>
                <a:cs typeface="Arial"/>
              </a:rPr>
              <a:t>fermentación.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9200"/>
              </a:lnSpc>
            </a:pPr>
            <a:r>
              <a:rPr sz="1000" spc="-70" dirty="0">
                <a:latin typeface="Arial"/>
                <a:cs typeface="Arial"/>
              </a:rPr>
              <a:t>El </a:t>
            </a:r>
            <a:r>
              <a:rPr sz="1000" spc="-135" dirty="0">
                <a:latin typeface="Arial"/>
                <a:cs typeface="Arial"/>
              </a:rPr>
              <a:t>« </a:t>
            </a:r>
            <a:r>
              <a:rPr sz="1000" spc="-55" dirty="0">
                <a:latin typeface="Arial"/>
                <a:cs typeface="Arial"/>
              </a:rPr>
              <a:t>levurage </a:t>
            </a:r>
            <a:r>
              <a:rPr sz="1000" spc="-135" dirty="0">
                <a:latin typeface="Arial"/>
                <a:cs typeface="Arial"/>
              </a:rPr>
              <a:t>» </a:t>
            </a:r>
            <a:r>
              <a:rPr sz="1000" spc="-50" dirty="0">
                <a:latin typeface="Arial"/>
                <a:cs typeface="Arial"/>
              </a:rPr>
              <a:t>(siembra </a:t>
            </a:r>
            <a:r>
              <a:rPr sz="1000" spc="-55" dirty="0">
                <a:latin typeface="Arial"/>
                <a:cs typeface="Arial"/>
              </a:rPr>
              <a:t>de levaduras) </a:t>
            </a:r>
            <a:r>
              <a:rPr sz="1000" spc="-45" dirty="0">
                <a:latin typeface="Arial"/>
                <a:cs typeface="Arial"/>
              </a:rPr>
              <a:t>con </a:t>
            </a:r>
            <a:r>
              <a:rPr sz="1000" spc="-55" dirty="0">
                <a:latin typeface="Arial"/>
                <a:cs typeface="Arial"/>
              </a:rPr>
              <a:t>levaduras </a:t>
            </a:r>
            <a:r>
              <a:rPr sz="1000" spc="-50" dirty="0">
                <a:latin typeface="Arial"/>
                <a:cs typeface="Arial"/>
              </a:rPr>
              <a:t>seleccionadas </a:t>
            </a:r>
            <a:r>
              <a:rPr sz="1050" i="1" spc="-80" dirty="0">
                <a:latin typeface="Arial"/>
                <a:cs typeface="Arial"/>
              </a:rPr>
              <a:t>(saccha-  romyces </a:t>
            </a:r>
            <a:r>
              <a:rPr sz="1050" i="1" spc="-75" dirty="0">
                <a:latin typeface="Arial"/>
                <a:cs typeface="Arial"/>
              </a:rPr>
              <a:t>cerevisiae) </a:t>
            </a:r>
            <a:r>
              <a:rPr sz="1000" spc="-10" dirty="0">
                <a:latin typeface="Calibri"/>
                <a:cs typeface="Calibri"/>
              </a:rPr>
              <a:t>en </a:t>
            </a:r>
            <a:r>
              <a:rPr sz="1000" spc="-25" dirty="0">
                <a:latin typeface="Calibri"/>
                <a:cs typeface="Calibri"/>
              </a:rPr>
              <a:t>forma </a:t>
            </a:r>
            <a:r>
              <a:rPr sz="1000" spc="-10" dirty="0">
                <a:latin typeface="Calibri"/>
                <a:cs typeface="Calibri"/>
              </a:rPr>
              <a:t>de levado </a:t>
            </a:r>
            <a:r>
              <a:rPr sz="1000" dirty="0">
                <a:latin typeface="Calibri"/>
                <a:cs typeface="Calibri"/>
              </a:rPr>
              <a:t>líquido </a:t>
            </a:r>
            <a:r>
              <a:rPr sz="1000" spc="-15" dirty="0">
                <a:latin typeface="Calibri"/>
                <a:cs typeface="Calibri"/>
              </a:rPr>
              <a:t>o </a:t>
            </a:r>
            <a:r>
              <a:rPr sz="1000" spc="-10" dirty="0">
                <a:latin typeface="Calibri"/>
                <a:cs typeface="Calibri"/>
              </a:rPr>
              <a:t>de levaduras </a:t>
            </a:r>
            <a:r>
              <a:rPr sz="1000" spc="10" dirty="0">
                <a:latin typeface="Calibri"/>
                <a:cs typeface="Calibri"/>
              </a:rPr>
              <a:t>secas </a:t>
            </a:r>
            <a:r>
              <a:rPr sz="1000" dirty="0">
                <a:latin typeface="Calibri"/>
                <a:cs typeface="Calibri"/>
              </a:rPr>
              <a:t>activas  </a:t>
            </a:r>
            <a:r>
              <a:rPr sz="1000" spc="-25" dirty="0">
                <a:latin typeface="Arial"/>
                <a:cs typeface="Arial"/>
              </a:rPr>
              <a:t>permite </a:t>
            </a:r>
            <a:r>
              <a:rPr sz="1000" spc="-40" dirty="0">
                <a:latin typeface="Arial"/>
                <a:cs typeface="Arial"/>
              </a:rPr>
              <a:t>un </a:t>
            </a:r>
            <a:r>
              <a:rPr sz="1000" spc="-55" dirty="0">
                <a:latin typeface="Arial"/>
                <a:cs typeface="Arial"/>
              </a:rPr>
              <a:t>mayor </a:t>
            </a:r>
            <a:r>
              <a:rPr sz="1000" spc="-20" dirty="0">
                <a:latin typeface="Arial"/>
                <a:cs typeface="Arial"/>
              </a:rPr>
              <a:t>control </a:t>
            </a:r>
            <a:r>
              <a:rPr sz="1000" spc="-30" dirty="0">
                <a:latin typeface="Arial"/>
                <a:cs typeface="Arial"/>
              </a:rPr>
              <a:t>del </a:t>
            </a:r>
            <a:r>
              <a:rPr sz="1000" spc="-50" dirty="0">
                <a:latin typeface="Arial"/>
                <a:cs typeface="Arial"/>
              </a:rPr>
              <a:t>proceso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35" dirty="0">
                <a:latin typeface="Arial"/>
                <a:cs typeface="Arial"/>
              </a:rPr>
              <a:t>fermentación. </a:t>
            </a:r>
            <a:r>
              <a:rPr sz="1000" spc="-60" dirty="0">
                <a:latin typeface="Arial"/>
                <a:cs typeface="Arial"/>
              </a:rPr>
              <a:t>Bajo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45" dirty="0">
                <a:latin typeface="Arial"/>
                <a:cs typeface="Arial"/>
              </a:rPr>
              <a:t>acción </a:t>
            </a:r>
            <a:r>
              <a:rPr sz="1000" spc="-55" dirty="0">
                <a:latin typeface="Arial"/>
                <a:cs typeface="Arial"/>
              </a:rPr>
              <a:t>de  </a:t>
            </a:r>
            <a:r>
              <a:rPr sz="1000" spc="10" dirty="0">
                <a:latin typeface="Calibri"/>
                <a:cs typeface="Calibri"/>
              </a:rPr>
              <a:t>las </a:t>
            </a:r>
            <a:r>
              <a:rPr sz="1000" spc="-10" dirty="0">
                <a:latin typeface="Calibri"/>
                <a:cs typeface="Calibri"/>
              </a:rPr>
              <a:t>levaduras, </a:t>
            </a:r>
            <a:r>
              <a:rPr sz="1000" spc="10" dirty="0">
                <a:latin typeface="Calibri"/>
                <a:cs typeface="Calibri"/>
              </a:rPr>
              <a:t>los </a:t>
            </a:r>
            <a:r>
              <a:rPr sz="1000" dirty="0">
                <a:latin typeface="Calibri"/>
                <a:cs typeface="Calibri"/>
              </a:rPr>
              <a:t>azúcares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10" dirty="0">
                <a:latin typeface="Calibri"/>
                <a:cs typeface="Calibri"/>
              </a:rPr>
              <a:t>los zumos se </a:t>
            </a:r>
            <a:r>
              <a:rPr sz="1000" spc="-15" dirty="0">
                <a:latin typeface="Calibri"/>
                <a:cs typeface="Calibri"/>
              </a:rPr>
              <a:t>transforman </a:t>
            </a:r>
            <a:r>
              <a:rPr sz="1000" spc="-5" dirty="0">
                <a:latin typeface="Calibri"/>
                <a:cs typeface="Calibri"/>
              </a:rPr>
              <a:t>principalmente </a:t>
            </a:r>
            <a:r>
              <a:rPr sz="1000" spc="-10" dirty="0">
                <a:latin typeface="Calibri"/>
                <a:cs typeface="Calibri"/>
              </a:rPr>
              <a:t>en  </a:t>
            </a:r>
            <a:r>
              <a:rPr sz="1000" dirty="0">
                <a:latin typeface="Calibri"/>
                <a:cs typeface="Calibri"/>
              </a:rPr>
              <a:t>alcohol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y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gas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carbónico,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pero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10" dirty="0">
                <a:latin typeface="Calibri"/>
                <a:cs typeface="Calibri"/>
              </a:rPr>
              <a:t>las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levaduras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producen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también,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en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el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transcurso 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35" dirty="0">
                <a:latin typeface="Arial"/>
                <a:cs typeface="Arial"/>
              </a:rPr>
              <a:t>fermentación, </a:t>
            </a:r>
            <a:r>
              <a:rPr sz="1000" spc="-40" dirty="0">
                <a:latin typeface="Arial"/>
                <a:cs typeface="Arial"/>
              </a:rPr>
              <a:t>un </a:t>
            </a:r>
            <a:r>
              <a:rPr sz="1000" spc="-70" dirty="0">
                <a:latin typeface="Arial"/>
                <a:cs typeface="Arial"/>
              </a:rPr>
              <a:t>gran </a:t>
            </a:r>
            <a:r>
              <a:rPr sz="1000" spc="-45" dirty="0">
                <a:latin typeface="Arial"/>
                <a:cs typeface="Arial"/>
              </a:rPr>
              <a:t>número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moléculas </a:t>
            </a:r>
            <a:r>
              <a:rPr sz="1000" spc="-45" dirty="0">
                <a:latin typeface="Arial"/>
                <a:cs typeface="Arial"/>
              </a:rPr>
              <a:t>(alcoholes superiores,  </a:t>
            </a:r>
            <a:r>
              <a:rPr sz="1000" spc="-55" dirty="0">
                <a:latin typeface="Arial"/>
                <a:cs typeface="Arial"/>
              </a:rPr>
              <a:t>ésteres)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que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contribuirán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-100" dirty="0">
                <a:latin typeface="Arial"/>
                <a:cs typeface="Arial"/>
              </a:rPr>
              <a:t>a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-35" dirty="0">
                <a:latin typeface="Arial"/>
                <a:cs typeface="Arial"/>
              </a:rPr>
              <a:t>los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-65" dirty="0">
                <a:latin typeface="Arial"/>
                <a:cs typeface="Arial"/>
              </a:rPr>
              <a:t>aromas</a:t>
            </a:r>
            <a:r>
              <a:rPr sz="1000" spc="-70" dirty="0">
                <a:latin typeface="Arial"/>
                <a:cs typeface="Arial"/>
              </a:rPr>
              <a:t> y </a:t>
            </a:r>
            <a:r>
              <a:rPr sz="1000" spc="-40" dirty="0">
                <a:latin typeface="Arial"/>
                <a:cs typeface="Arial"/>
              </a:rPr>
              <a:t>al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sabor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del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vino.</a:t>
            </a:r>
            <a:r>
              <a:rPr sz="1000" spc="-70" dirty="0">
                <a:latin typeface="Arial"/>
                <a:cs typeface="Arial"/>
              </a:rPr>
              <a:t> Esta </a:t>
            </a:r>
            <a:r>
              <a:rPr sz="1000" spc="-40" dirty="0">
                <a:latin typeface="Arial"/>
                <a:cs typeface="Arial"/>
              </a:rPr>
              <a:t>transformación  </a:t>
            </a:r>
            <a:r>
              <a:rPr sz="1000" spc="-20" dirty="0">
                <a:latin typeface="Calibri"/>
                <a:cs typeface="Calibri"/>
              </a:rPr>
              <a:t>dura </a:t>
            </a:r>
            <a:r>
              <a:rPr sz="1000" dirty="0">
                <a:latin typeface="Calibri"/>
                <a:cs typeface="Calibri"/>
              </a:rPr>
              <a:t>unos quince </a:t>
            </a:r>
            <a:r>
              <a:rPr sz="1000" spc="5" dirty="0">
                <a:latin typeface="Calibri"/>
                <a:cs typeface="Calibri"/>
              </a:rPr>
              <a:t>días </a:t>
            </a:r>
            <a:r>
              <a:rPr sz="1000" spc="-20" dirty="0">
                <a:latin typeface="Calibri"/>
                <a:cs typeface="Calibri"/>
              </a:rPr>
              <a:t>y genera </a:t>
            </a:r>
            <a:r>
              <a:rPr sz="1000" spc="-10" dirty="0">
                <a:latin typeface="Calibri"/>
                <a:cs typeface="Calibri"/>
              </a:rPr>
              <a:t>una </a:t>
            </a:r>
            <a:r>
              <a:rPr sz="1000" spc="-20" dirty="0">
                <a:latin typeface="Calibri"/>
                <a:cs typeface="Calibri"/>
              </a:rPr>
              <a:t>fuerte </a:t>
            </a:r>
            <a:r>
              <a:rPr sz="1000" spc="-5" dirty="0">
                <a:latin typeface="Calibri"/>
                <a:cs typeface="Calibri"/>
              </a:rPr>
              <a:t>elevación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spc="-20" dirty="0">
                <a:latin typeface="Calibri"/>
                <a:cs typeface="Calibri"/>
              </a:rPr>
              <a:t>temperatura </a:t>
            </a:r>
            <a:r>
              <a:rPr sz="1000" spc="-10" dirty="0">
                <a:latin typeface="Calibri"/>
                <a:cs typeface="Calibri"/>
              </a:rPr>
              <a:t>que  </a:t>
            </a:r>
            <a:r>
              <a:rPr sz="1000" spc="10" dirty="0">
                <a:latin typeface="Calibri"/>
                <a:cs typeface="Calibri"/>
              </a:rPr>
              <a:t>es </a:t>
            </a:r>
            <a:r>
              <a:rPr sz="1000" dirty="0">
                <a:latin typeface="Calibri"/>
                <a:cs typeface="Calibri"/>
              </a:rPr>
              <a:t>indispensable </a:t>
            </a:r>
            <a:r>
              <a:rPr sz="1000" spc="-30" dirty="0">
                <a:latin typeface="Calibri"/>
                <a:cs typeface="Calibri"/>
              </a:rPr>
              <a:t>regular, </a:t>
            </a:r>
            <a:r>
              <a:rPr sz="1000" spc="-20" dirty="0">
                <a:latin typeface="Calibri"/>
                <a:cs typeface="Calibri"/>
              </a:rPr>
              <a:t>alrededor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25" dirty="0">
                <a:latin typeface="Calibri"/>
                <a:cs typeface="Calibri"/>
              </a:rPr>
              <a:t>18-20º,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spc="-10" dirty="0">
                <a:latin typeface="Calibri"/>
                <a:cs typeface="Calibri"/>
              </a:rPr>
              <a:t>fin de </a:t>
            </a:r>
            <a:r>
              <a:rPr sz="1000" spc="-5" dirty="0">
                <a:latin typeface="Calibri"/>
                <a:cs typeface="Calibri"/>
              </a:rPr>
              <a:t>limitar la </a:t>
            </a:r>
            <a:r>
              <a:rPr sz="1000" spc="-15" dirty="0">
                <a:latin typeface="Calibri"/>
                <a:cs typeface="Calibri"/>
              </a:rPr>
              <a:t>pérdida </a:t>
            </a:r>
            <a:r>
              <a:rPr sz="1000" spc="-10" dirty="0">
                <a:latin typeface="Calibri"/>
                <a:cs typeface="Calibri"/>
              </a:rPr>
              <a:t>de  </a:t>
            </a:r>
            <a:r>
              <a:rPr sz="1000" spc="-65" dirty="0">
                <a:latin typeface="Arial"/>
                <a:cs typeface="Arial"/>
              </a:rPr>
              <a:t>aromas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30" dirty="0">
                <a:latin typeface="Arial"/>
                <a:cs typeface="Arial"/>
              </a:rPr>
              <a:t>evitar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50" dirty="0">
                <a:latin typeface="Arial"/>
                <a:cs typeface="Arial"/>
              </a:rPr>
              <a:t>riesgo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que </a:t>
            </a:r>
            <a:r>
              <a:rPr sz="1000" spc="-75" dirty="0">
                <a:latin typeface="Arial"/>
                <a:cs typeface="Arial"/>
              </a:rPr>
              <a:t>se </a:t>
            </a:r>
            <a:r>
              <a:rPr sz="1000" spc="-55" dirty="0">
                <a:latin typeface="Arial"/>
                <a:cs typeface="Arial"/>
              </a:rPr>
              <a:t>detenga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135" dirty="0">
                <a:latin typeface="Arial"/>
                <a:cs typeface="Arial"/>
              </a:rPr>
              <a:t> </a:t>
            </a:r>
            <a:r>
              <a:rPr sz="1000" spc="-35" dirty="0">
                <a:latin typeface="Arial"/>
                <a:cs typeface="Arial"/>
              </a:rPr>
              <a:t>fermentación.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6350" algn="just">
              <a:lnSpc>
                <a:spcPct val="120000"/>
              </a:lnSpc>
            </a:pPr>
            <a:r>
              <a:rPr sz="1000" spc="15" dirty="0">
                <a:latin typeface="Calibri"/>
                <a:cs typeface="Calibri"/>
              </a:rPr>
              <a:t>El </a:t>
            </a:r>
            <a:r>
              <a:rPr sz="1000" spc="-5" dirty="0">
                <a:latin typeface="Calibri"/>
                <a:cs typeface="Calibri"/>
              </a:rPr>
              <a:t>seguimiento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spc="-10" dirty="0">
                <a:latin typeface="Calibri"/>
                <a:cs typeface="Calibri"/>
              </a:rPr>
              <a:t>fermentación, </a:t>
            </a:r>
            <a:r>
              <a:rPr sz="1000" spc="-5" dirty="0">
                <a:latin typeface="Calibri"/>
                <a:cs typeface="Calibri"/>
              </a:rPr>
              <a:t>gracias al </a:t>
            </a:r>
            <a:r>
              <a:rPr sz="1000" spc="-10" dirty="0">
                <a:latin typeface="Calibri"/>
                <a:cs typeface="Calibri"/>
              </a:rPr>
              <a:t>control de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spc="-20" dirty="0">
                <a:latin typeface="Calibri"/>
                <a:cs typeface="Calibri"/>
              </a:rPr>
              <a:t>temperatura y </a:t>
            </a:r>
            <a:r>
              <a:rPr sz="1000" spc="-10" dirty="0">
                <a:latin typeface="Calibri"/>
                <a:cs typeface="Calibri"/>
              </a:rPr>
              <a:t>de 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80" dirty="0">
                <a:latin typeface="Arial"/>
                <a:cs typeface="Arial"/>
              </a:rPr>
              <a:t>masa </a:t>
            </a:r>
            <a:r>
              <a:rPr sz="1000" spc="-30" dirty="0">
                <a:latin typeface="Arial"/>
                <a:cs typeface="Arial"/>
              </a:rPr>
              <a:t>volumétrica </a:t>
            </a:r>
            <a:r>
              <a:rPr sz="1000" spc="-55" dirty="0">
                <a:latin typeface="Arial"/>
                <a:cs typeface="Arial"/>
              </a:rPr>
              <a:t>debe </a:t>
            </a:r>
            <a:r>
              <a:rPr sz="1000" spc="-60" dirty="0">
                <a:latin typeface="Arial"/>
                <a:cs typeface="Arial"/>
              </a:rPr>
              <a:t>ser </a:t>
            </a:r>
            <a:r>
              <a:rPr sz="1000" spc="-45" dirty="0">
                <a:latin typeface="Arial"/>
                <a:cs typeface="Arial"/>
              </a:rPr>
              <a:t>realizado </a:t>
            </a:r>
            <a:r>
              <a:rPr sz="1000" spc="-70" dirty="0">
                <a:latin typeface="Arial"/>
                <a:cs typeface="Arial"/>
              </a:rPr>
              <a:t>cada 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día.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34640" y="566888"/>
            <a:ext cx="248920" cy="888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210820" indent="-198755">
              <a:lnSpc>
                <a:spcPts val="885"/>
              </a:lnSpc>
            </a:pP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Fermentación</a:t>
            </a:r>
            <a:endParaRPr sz="800">
              <a:latin typeface="Calibri"/>
              <a:cs typeface="Calibri"/>
            </a:endParaRPr>
          </a:p>
          <a:p>
            <a:pPr marL="210820">
              <a:lnSpc>
                <a:spcPct val="100000"/>
              </a:lnSpc>
            </a:pP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alcohólica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4012" y="8807996"/>
            <a:ext cx="3959987" cy="1236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48008" y="4680001"/>
            <a:ext cx="2411996" cy="50040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135299" y="9739772"/>
            <a:ext cx="136207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Calibri"/>
                <a:cs typeface="Calibri"/>
              </a:rPr>
              <a:t>Toneles en una bodega</a:t>
            </a:r>
            <a:r>
              <a:rPr sz="700" spc="8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champenoise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95216" y="3325815"/>
            <a:ext cx="309880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sz="700" dirty="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396707" y="579597"/>
            <a:ext cx="0" cy="1620520"/>
          </a:xfrm>
          <a:custGeom>
            <a:avLst/>
            <a:gdLst/>
            <a:ahLst/>
            <a:cxnLst/>
            <a:rect l="l" t="t" r="r" b="b"/>
            <a:pathLst>
              <a:path h="1620520">
                <a:moveTo>
                  <a:pt x="0" y="0"/>
                </a:moveTo>
                <a:lnTo>
                  <a:pt x="0" y="161999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304021" y="1863376"/>
            <a:ext cx="18796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25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559992" cy="3560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84053" y="3671998"/>
            <a:ext cx="5076190" cy="6876415"/>
          </a:xfrm>
          <a:custGeom>
            <a:avLst/>
            <a:gdLst/>
            <a:ahLst/>
            <a:cxnLst/>
            <a:rect l="l" t="t" r="r" b="b"/>
            <a:pathLst>
              <a:path w="5076190" h="6876415">
                <a:moveTo>
                  <a:pt x="5075951" y="0"/>
                </a:moveTo>
                <a:lnTo>
                  <a:pt x="539945" y="0"/>
                </a:lnTo>
                <a:lnTo>
                  <a:pt x="399886" y="466"/>
                </a:lnTo>
                <a:lnTo>
                  <a:pt x="340002" y="1574"/>
                </a:lnTo>
                <a:lnTo>
                  <a:pt x="286416" y="3731"/>
                </a:lnTo>
                <a:lnTo>
                  <a:pt x="238777" y="7288"/>
                </a:lnTo>
                <a:lnTo>
                  <a:pt x="196736" y="12594"/>
                </a:lnTo>
                <a:lnTo>
                  <a:pt x="128047" y="29854"/>
                </a:lnTo>
                <a:lnTo>
                  <a:pt x="77551" y="58309"/>
                </a:lnTo>
                <a:lnTo>
                  <a:pt x="42449" y="100758"/>
                </a:lnTo>
                <a:lnTo>
                  <a:pt x="19941" y="160001"/>
                </a:lnTo>
                <a:lnTo>
                  <a:pt x="7230" y="238835"/>
                </a:lnTo>
                <a:lnTo>
                  <a:pt x="3673" y="286474"/>
                </a:lnTo>
                <a:lnTo>
                  <a:pt x="1516" y="340060"/>
                </a:lnTo>
                <a:lnTo>
                  <a:pt x="408" y="399944"/>
                </a:lnTo>
                <a:lnTo>
                  <a:pt x="0" y="466475"/>
                </a:lnTo>
                <a:lnTo>
                  <a:pt x="0" y="6409531"/>
                </a:lnTo>
                <a:lnTo>
                  <a:pt x="408" y="6476060"/>
                </a:lnTo>
                <a:lnTo>
                  <a:pt x="1516" y="6535943"/>
                </a:lnTo>
                <a:lnTo>
                  <a:pt x="3673" y="6589528"/>
                </a:lnTo>
                <a:lnTo>
                  <a:pt x="7230" y="6637165"/>
                </a:lnTo>
                <a:lnTo>
                  <a:pt x="12536" y="6679206"/>
                </a:lnTo>
                <a:lnTo>
                  <a:pt x="29796" y="6747893"/>
                </a:lnTo>
                <a:lnTo>
                  <a:pt x="58251" y="6798387"/>
                </a:lnTo>
                <a:lnTo>
                  <a:pt x="100700" y="6833489"/>
                </a:lnTo>
                <a:lnTo>
                  <a:pt x="159942" y="6855996"/>
                </a:lnTo>
                <a:lnTo>
                  <a:pt x="238777" y="6868707"/>
                </a:lnTo>
                <a:lnTo>
                  <a:pt x="286416" y="6872264"/>
                </a:lnTo>
                <a:lnTo>
                  <a:pt x="340002" y="6874421"/>
                </a:lnTo>
                <a:lnTo>
                  <a:pt x="399886" y="6875529"/>
                </a:lnTo>
                <a:lnTo>
                  <a:pt x="5075951" y="6875995"/>
                </a:lnTo>
                <a:lnTo>
                  <a:pt x="5075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647028"/>
            <a:ext cx="2472055" cy="9045575"/>
          </a:xfrm>
          <a:custGeom>
            <a:avLst/>
            <a:gdLst/>
            <a:ahLst/>
            <a:cxnLst/>
            <a:rect l="l" t="t" r="r" b="b"/>
            <a:pathLst>
              <a:path w="2472055" h="9045575">
                <a:moveTo>
                  <a:pt x="0" y="0"/>
                </a:moveTo>
                <a:lnTo>
                  <a:pt x="0" y="9044974"/>
                </a:lnTo>
                <a:lnTo>
                  <a:pt x="2472004" y="9044974"/>
                </a:lnTo>
                <a:lnTo>
                  <a:pt x="2472004" y="2846178"/>
                </a:lnTo>
                <a:lnTo>
                  <a:pt x="2471417" y="2790394"/>
                </a:lnTo>
                <a:lnTo>
                  <a:pt x="2469668" y="2735142"/>
                </a:lnTo>
                <a:lnTo>
                  <a:pt x="2466777" y="2680424"/>
                </a:lnTo>
                <a:lnTo>
                  <a:pt x="2462761" y="2626238"/>
                </a:lnTo>
                <a:lnTo>
                  <a:pt x="2457639" y="2572586"/>
                </a:lnTo>
                <a:lnTo>
                  <a:pt x="2451430" y="2519467"/>
                </a:lnTo>
                <a:lnTo>
                  <a:pt x="2444152" y="2466881"/>
                </a:lnTo>
                <a:lnTo>
                  <a:pt x="2435823" y="2414830"/>
                </a:lnTo>
                <a:lnTo>
                  <a:pt x="2426463" y="2363313"/>
                </a:lnTo>
                <a:lnTo>
                  <a:pt x="2416089" y="2312331"/>
                </a:lnTo>
                <a:lnTo>
                  <a:pt x="2404721" y="2261883"/>
                </a:lnTo>
                <a:lnTo>
                  <a:pt x="2392376" y="2211970"/>
                </a:lnTo>
                <a:lnTo>
                  <a:pt x="2379074" y="2162592"/>
                </a:lnTo>
                <a:lnTo>
                  <a:pt x="2364832" y="2113749"/>
                </a:lnTo>
                <a:lnTo>
                  <a:pt x="2349670" y="2065442"/>
                </a:lnTo>
                <a:lnTo>
                  <a:pt x="2333605" y="2017671"/>
                </a:lnTo>
                <a:lnTo>
                  <a:pt x="2316657" y="1970436"/>
                </a:lnTo>
                <a:lnTo>
                  <a:pt x="2298844" y="1923737"/>
                </a:lnTo>
                <a:lnTo>
                  <a:pt x="2280184" y="1877574"/>
                </a:lnTo>
                <a:lnTo>
                  <a:pt x="2260696" y="1831948"/>
                </a:lnTo>
                <a:lnTo>
                  <a:pt x="2240399" y="1786860"/>
                </a:lnTo>
                <a:lnTo>
                  <a:pt x="2219310" y="1742308"/>
                </a:lnTo>
                <a:lnTo>
                  <a:pt x="2197449" y="1698294"/>
                </a:lnTo>
                <a:lnTo>
                  <a:pt x="2174835" y="1654817"/>
                </a:lnTo>
                <a:lnTo>
                  <a:pt x="2151484" y="1611878"/>
                </a:lnTo>
                <a:lnTo>
                  <a:pt x="2127417" y="1569477"/>
                </a:lnTo>
                <a:lnTo>
                  <a:pt x="2102652" y="1527614"/>
                </a:lnTo>
                <a:lnTo>
                  <a:pt x="2077206" y="1486290"/>
                </a:lnTo>
                <a:lnTo>
                  <a:pt x="2051100" y="1445505"/>
                </a:lnTo>
                <a:lnTo>
                  <a:pt x="2024350" y="1405259"/>
                </a:lnTo>
                <a:lnTo>
                  <a:pt x="1996976" y="1365552"/>
                </a:lnTo>
                <a:lnTo>
                  <a:pt x="1968997" y="1326384"/>
                </a:lnTo>
                <a:lnTo>
                  <a:pt x="1940430" y="1287756"/>
                </a:lnTo>
                <a:lnTo>
                  <a:pt x="1911295" y="1249668"/>
                </a:lnTo>
                <a:lnTo>
                  <a:pt x="1881609" y="1212120"/>
                </a:lnTo>
                <a:lnTo>
                  <a:pt x="1851392" y="1175112"/>
                </a:lnTo>
                <a:lnTo>
                  <a:pt x="1820662" y="1138645"/>
                </a:lnTo>
                <a:lnTo>
                  <a:pt x="1789437" y="1102719"/>
                </a:lnTo>
                <a:lnTo>
                  <a:pt x="1757736" y="1067334"/>
                </a:lnTo>
                <a:lnTo>
                  <a:pt x="1725577" y="1032490"/>
                </a:lnTo>
                <a:lnTo>
                  <a:pt x="1692980" y="998187"/>
                </a:lnTo>
                <a:lnTo>
                  <a:pt x="1659962" y="964426"/>
                </a:lnTo>
                <a:lnTo>
                  <a:pt x="1626542" y="931208"/>
                </a:lnTo>
                <a:lnTo>
                  <a:pt x="1592738" y="898531"/>
                </a:lnTo>
                <a:lnTo>
                  <a:pt x="1558570" y="866396"/>
                </a:lnTo>
                <a:lnTo>
                  <a:pt x="1524055" y="834805"/>
                </a:lnTo>
                <a:lnTo>
                  <a:pt x="1489213" y="803756"/>
                </a:lnTo>
                <a:lnTo>
                  <a:pt x="1454061" y="773250"/>
                </a:lnTo>
                <a:lnTo>
                  <a:pt x="1418618" y="743288"/>
                </a:lnTo>
                <a:lnTo>
                  <a:pt x="1382903" y="713869"/>
                </a:lnTo>
                <a:lnTo>
                  <a:pt x="1346934" y="684993"/>
                </a:lnTo>
                <a:lnTo>
                  <a:pt x="1310730" y="656662"/>
                </a:lnTo>
                <a:lnTo>
                  <a:pt x="1274310" y="628875"/>
                </a:lnTo>
                <a:lnTo>
                  <a:pt x="1237691" y="601633"/>
                </a:lnTo>
                <a:lnTo>
                  <a:pt x="1200892" y="574935"/>
                </a:lnTo>
                <a:lnTo>
                  <a:pt x="1163933" y="548782"/>
                </a:lnTo>
                <a:lnTo>
                  <a:pt x="1126830" y="523174"/>
                </a:lnTo>
                <a:lnTo>
                  <a:pt x="1089604" y="498111"/>
                </a:lnTo>
                <a:lnTo>
                  <a:pt x="1052272" y="473594"/>
                </a:lnTo>
                <a:lnTo>
                  <a:pt x="1014854" y="449623"/>
                </a:lnTo>
                <a:lnTo>
                  <a:pt x="977366" y="426198"/>
                </a:lnTo>
                <a:lnTo>
                  <a:pt x="939829" y="403319"/>
                </a:lnTo>
                <a:lnTo>
                  <a:pt x="902260" y="380987"/>
                </a:lnTo>
                <a:lnTo>
                  <a:pt x="864678" y="359201"/>
                </a:lnTo>
                <a:lnTo>
                  <a:pt x="827102" y="337963"/>
                </a:lnTo>
                <a:lnTo>
                  <a:pt x="789550" y="317271"/>
                </a:lnTo>
                <a:lnTo>
                  <a:pt x="752041" y="297127"/>
                </a:lnTo>
                <a:lnTo>
                  <a:pt x="714593" y="277531"/>
                </a:lnTo>
                <a:lnTo>
                  <a:pt x="677225" y="258482"/>
                </a:lnTo>
                <a:lnTo>
                  <a:pt x="639954" y="239981"/>
                </a:lnTo>
                <a:lnTo>
                  <a:pt x="602801" y="222029"/>
                </a:lnTo>
                <a:lnTo>
                  <a:pt x="565783" y="204625"/>
                </a:lnTo>
                <a:lnTo>
                  <a:pt x="528919" y="187770"/>
                </a:lnTo>
                <a:lnTo>
                  <a:pt x="492227" y="171464"/>
                </a:lnTo>
                <a:lnTo>
                  <a:pt x="455726" y="155708"/>
                </a:lnTo>
                <a:lnTo>
                  <a:pt x="419434" y="140500"/>
                </a:lnTo>
                <a:lnTo>
                  <a:pt x="383370" y="125843"/>
                </a:lnTo>
                <a:lnTo>
                  <a:pt x="347553" y="111735"/>
                </a:lnTo>
                <a:lnTo>
                  <a:pt x="243869" y="73734"/>
                </a:lnTo>
                <a:lnTo>
                  <a:pt x="176724" y="51522"/>
                </a:lnTo>
                <a:lnTo>
                  <a:pt x="112444" y="31714"/>
                </a:lnTo>
                <a:lnTo>
                  <a:pt x="52905" y="14481"/>
                </a:lnTo>
                <a:lnTo>
                  <a:pt x="0" y="0"/>
                </a:lnTo>
                <a:close/>
              </a:path>
            </a:pathLst>
          </a:custGeom>
          <a:solidFill>
            <a:srgbClr val="9C8E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123846"/>
            <a:ext cx="2412009" cy="8568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57018" y="714692"/>
            <a:ext cx="5203190" cy="3035935"/>
          </a:xfrm>
          <a:custGeom>
            <a:avLst/>
            <a:gdLst/>
            <a:ahLst/>
            <a:cxnLst/>
            <a:rect l="l" t="t" r="r" b="b"/>
            <a:pathLst>
              <a:path w="5203190" h="3035935">
                <a:moveTo>
                  <a:pt x="5202986" y="3035807"/>
                </a:moveTo>
                <a:lnTo>
                  <a:pt x="0" y="3035807"/>
                </a:lnTo>
                <a:lnTo>
                  <a:pt x="0" y="0"/>
                </a:lnTo>
                <a:lnTo>
                  <a:pt x="5202986" y="0"/>
                </a:lnTo>
                <a:lnTo>
                  <a:pt x="5202986" y="30358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70504" y="1076391"/>
            <a:ext cx="6820250" cy="753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98014">
              <a:lnSpc>
                <a:spcPct val="100000"/>
              </a:lnSpc>
            </a:pPr>
            <a:r>
              <a:rPr spc="900" dirty="0"/>
              <a:t>Fermentación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577603" y="1816897"/>
            <a:ext cx="4715510" cy="1424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0" marR="5080" indent="-114935">
              <a:lnSpc>
                <a:spcPts val="5600"/>
              </a:lnSpc>
            </a:pPr>
            <a:r>
              <a:rPr sz="4800" spc="885" dirty="0">
                <a:solidFill>
                  <a:srgbClr val="FFFFFF"/>
                </a:solidFill>
                <a:latin typeface="Calibri"/>
                <a:cs typeface="Calibri"/>
              </a:rPr>
              <a:t>maloláctica</a:t>
            </a:r>
            <a:r>
              <a:rPr sz="4800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spc="1180" dirty="0">
                <a:solidFill>
                  <a:srgbClr val="FFFFFF"/>
                </a:solidFill>
                <a:latin typeface="Calibri"/>
                <a:cs typeface="Calibri"/>
              </a:rPr>
              <a:t>–  </a:t>
            </a:r>
            <a:r>
              <a:rPr sz="4800" spc="915" dirty="0">
                <a:solidFill>
                  <a:srgbClr val="FFFFFF"/>
                </a:solidFill>
                <a:latin typeface="Calibri"/>
                <a:cs typeface="Calibri"/>
              </a:rPr>
              <a:t>Clarificación</a:t>
            </a:r>
            <a:endParaRPr sz="4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6061" y="566888"/>
            <a:ext cx="370840" cy="888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28575" indent="-16510">
              <a:lnSpc>
                <a:spcPts val="885"/>
              </a:lnSpc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Fermentación</a:t>
            </a:r>
            <a:endParaRPr sz="800">
              <a:latin typeface="Calibri"/>
              <a:cs typeface="Calibri"/>
            </a:endParaRPr>
          </a:p>
          <a:p>
            <a:pPr marL="57785" marR="5080" indent="-29845">
              <a:lnSpc>
                <a:spcPct val="100000"/>
              </a:lnSpc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maloláctica </a:t>
            </a:r>
            <a:r>
              <a:rPr sz="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– Clarificación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83299" y="4269197"/>
            <a:ext cx="3986529" cy="5462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fermentación</a:t>
            </a:r>
            <a:r>
              <a:rPr sz="1600" spc="4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maloláctica</a:t>
            </a:r>
            <a:endParaRPr sz="1600">
              <a:latin typeface="Calibri"/>
              <a:cs typeface="Calibri"/>
            </a:endParaRPr>
          </a:p>
          <a:p>
            <a:pPr marL="12700" marR="5080" algn="just">
              <a:lnSpc>
                <a:spcPct val="120000"/>
              </a:lnSpc>
              <a:spcBef>
                <a:spcPts val="665"/>
              </a:spcBef>
            </a:pPr>
            <a:r>
              <a:rPr sz="1000" spc="5" dirty="0">
                <a:latin typeface="Calibri"/>
                <a:cs typeface="Calibri"/>
              </a:rPr>
              <a:t>La </a:t>
            </a:r>
            <a:r>
              <a:rPr sz="1000" spc="-10" dirty="0">
                <a:latin typeface="Calibri"/>
                <a:cs typeface="Calibri"/>
              </a:rPr>
              <a:t>fermentación </a:t>
            </a:r>
            <a:r>
              <a:rPr sz="1000" dirty="0">
                <a:latin typeface="Calibri"/>
                <a:cs typeface="Calibri"/>
              </a:rPr>
              <a:t>maloláctica, </a:t>
            </a:r>
            <a:r>
              <a:rPr sz="1000" spc="25" dirty="0">
                <a:latin typeface="Calibri"/>
                <a:cs typeface="Calibri"/>
              </a:rPr>
              <a:t>si </a:t>
            </a:r>
            <a:r>
              <a:rPr sz="1000" spc="10" dirty="0">
                <a:latin typeface="Calibri"/>
                <a:cs typeface="Calibri"/>
              </a:rPr>
              <a:t>se </a:t>
            </a:r>
            <a:r>
              <a:rPr sz="1000" spc="-5" dirty="0">
                <a:latin typeface="Calibri"/>
                <a:cs typeface="Calibri"/>
              </a:rPr>
              <a:t>practica, </a:t>
            </a:r>
            <a:r>
              <a:rPr sz="1000" spc="10" dirty="0">
                <a:latin typeface="Calibri"/>
                <a:cs typeface="Calibri"/>
              </a:rPr>
              <a:t>se </a:t>
            </a:r>
            <a:r>
              <a:rPr sz="1000" spc="-10" dirty="0">
                <a:latin typeface="Calibri"/>
                <a:cs typeface="Calibri"/>
              </a:rPr>
              <a:t>produce tras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spc="-10" dirty="0">
                <a:latin typeface="Calibri"/>
                <a:cs typeface="Calibri"/>
              </a:rPr>
              <a:t>fermentación  </a:t>
            </a:r>
            <a:r>
              <a:rPr sz="1000" spc="-35" dirty="0">
                <a:latin typeface="Arial"/>
                <a:cs typeface="Arial"/>
              </a:rPr>
              <a:t>alcohólica. </a:t>
            </a:r>
            <a:r>
              <a:rPr sz="1000" spc="-125" dirty="0">
                <a:latin typeface="Arial"/>
                <a:cs typeface="Arial"/>
              </a:rPr>
              <a:t>Se </a:t>
            </a:r>
            <a:r>
              <a:rPr sz="1000" spc="-45" dirty="0">
                <a:latin typeface="Arial"/>
                <a:cs typeface="Arial"/>
              </a:rPr>
              <a:t>realiza con bacterias </a:t>
            </a:r>
            <a:r>
              <a:rPr sz="1000" spc="-30" dirty="0">
                <a:latin typeface="Arial"/>
                <a:cs typeface="Arial"/>
              </a:rPr>
              <a:t>del </a:t>
            </a:r>
            <a:r>
              <a:rPr sz="1000" spc="-5" dirty="0">
                <a:latin typeface="Arial"/>
                <a:cs typeface="Arial"/>
              </a:rPr>
              <a:t>tipo </a:t>
            </a:r>
            <a:r>
              <a:rPr sz="1000" i="1" spc="-20" dirty="0">
                <a:latin typeface="Trebuchet MS"/>
                <a:cs typeface="Trebuchet MS"/>
              </a:rPr>
              <a:t>Oenococcus </a:t>
            </a:r>
            <a:r>
              <a:rPr sz="1000" spc="-10" dirty="0">
                <a:latin typeface="Calibri"/>
                <a:cs typeface="Calibri"/>
              </a:rPr>
              <a:t>que </a:t>
            </a:r>
            <a:r>
              <a:rPr sz="1000" spc="-15" dirty="0">
                <a:latin typeface="Calibri"/>
                <a:cs typeface="Calibri"/>
              </a:rPr>
              <a:t>transforman 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40" dirty="0">
                <a:latin typeface="Arial"/>
                <a:cs typeface="Arial"/>
              </a:rPr>
              <a:t>ácido </a:t>
            </a:r>
            <a:r>
              <a:rPr sz="1000" spc="-30" dirty="0">
                <a:latin typeface="Arial"/>
                <a:cs typeface="Arial"/>
              </a:rPr>
              <a:t>málico </a:t>
            </a:r>
            <a:r>
              <a:rPr sz="1000" spc="-55" dirty="0">
                <a:latin typeface="Arial"/>
                <a:cs typeface="Arial"/>
              </a:rPr>
              <a:t>en </a:t>
            </a:r>
            <a:r>
              <a:rPr sz="1000" spc="-40" dirty="0">
                <a:latin typeface="Arial"/>
                <a:cs typeface="Arial"/>
              </a:rPr>
              <a:t>ácido </a:t>
            </a:r>
            <a:r>
              <a:rPr sz="1000" spc="-25" dirty="0">
                <a:latin typeface="Arial"/>
                <a:cs typeface="Arial"/>
              </a:rPr>
              <a:t>láctico. </a:t>
            </a:r>
            <a:r>
              <a:rPr sz="1000" spc="-70" dirty="0">
                <a:latin typeface="Arial"/>
                <a:cs typeface="Arial"/>
              </a:rPr>
              <a:t>Esta </a:t>
            </a:r>
            <a:r>
              <a:rPr sz="1000" spc="-35" dirty="0">
                <a:latin typeface="Arial"/>
                <a:cs typeface="Arial"/>
              </a:rPr>
              <a:t>fermentación </a:t>
            </a:r>
            <a:r>
              <a:rPr sz="1000" spc="-65" dirty="0">
                <a:latin typeface="Arial"/>
                <a:cs typeface="Arial"/>
              </a:rPr>
              <a:t>genera, </a:t>
            </a:r>
            <a:r>
              <a:rPr sz="1000" spc="-40" dirty="0">
                <a:latin typeface="Arial"/>
                <a:cs typeface="Arial"/>
              </a:rPr>
              <a:t>asimismo, </a:t>
            </a:r>
            <a:r>
              <a:rPr sz="1000" spc="-30" dirty="0">
                <a:latin typeface="Arial"/>
                <a:cs typeface="Arial"/>
              </a:rPr>
              <a:t>otros  </a:t>
            </a:r>
            <a:r>
              <a:rPr sz="1000" spc="-45" dirty="0">
                <a:latin typeface="Arial"/>
                <a:cs typeface="Arial"/>
              </a:rPr>
              <a:t>compuestos </a:t>
            </a:r>
            <a:r>
              <a:rPr sz="1000" spc="-50" dirty="0">
                <a:latin typeface="Arial"/>
                <a:cs typeface="Arial"/>
              </a:rPr>
              <a:t>que </a:t>
            </a:r>
            <a:r>
              <a:rPr sz="1000" spc="-35" dirty="0">
                <a:latin typeface="Arial"/>
                <a:cs typeface="Arial"/>
              </a:rPr>
              <a:t>modificaran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20" dirty="0">
                <a:latin typeface="Arial"/>
                <a:cs typeface="Arial"/>
              </a:rPr>
              <a:t>perfil </a:t>
            </a:r>
            <a:r>
              <a:rPr sz="1000" spc="-35" dirty="0">
                <a:latin typeface="Arial"/>
                <a:cs typeface="Arial"/>
              </a:rPr>
              <a:t>organoléptico </a:t>
            </a:r>
            <a:r>
              <a:rPr sz="1000" spc="-30" dirty="0">
                <a:latin typeface="Arial"/>
                <a:cs typeface="Arial"/>
              </a:rPr>
              <a:t>del vino. </a:t>
            </a:r>
            <a:r>
              <a:rPr sz="1000" spc="-105" dirty="0">
                <a:latin typeface="Arial"/>
                <a:cs typeface="Arial"/>
              </a:rPr>
              <a:t>Su </a:t>
            </a:r>
            <a:r>
              <a:rPr sz="1000" spc="-40" dirty="0">
                <a:latin typeface="Arial"/>
                <a:cs typeface="Arial"/>
              </a:rPr>
              <a:t>primera  </a:t>
            </a:r>
            <a:r>
              <a:rPr sz="1000" spc="-25" dirty="0">
                <a:latin typeface="Arial"/>
                <a:cs typeface="Arial"/>
              </a:rPr>
              <a:t>función </a:t>
            </a:r>
            <a:r>
              <a:rPr sz="1000" spc="-75" dirty="0">
                <a:latin typeface="Arial"/>
                <a:cs typeface="Arial"/>
              </a:rPr>
              <a:t>es </a:t>
            </a:r>
            <a:r>
              <a:rPr sz="1000" spc="-35" dirty="0">
                <a:latin typeface="Arial"/>
                <a:cs typeface="Arial"/>
              </a:rPr>
              <a:t>reducir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50" dirty="0">
                <a:latin typeface="Arial"/>
                <a:cs typeface="Arial"/>
              </a:rPr>
              <a:t>acidez </a:t>
            </a:r>
            <a:r>
              <a:rPr sz="1000" spc="-30" dirty="0">
                <a:latin typeface="Arial"/>
                <a:cs typeface="Arial"/>
              </a:rPr>
              <a:t>del vino. </a:t>
            </a:r>
            <a:r>
              <a:rPr sz="1000" spc="-125" dirty="0">
                <a:latin typeface="Arial"/>
                <a:cs typeface="Arial"/>
              </a:rPr>
              <a:t>Se </a:t>
            </a:r>
            <a:r>
              <a:rPr sz="1000" spc="-25" dirty="0">
                <a:latin typeface="Arial"/>
                <a:cs typeface="Arial"/>
              </a:rPr>
              <a:t>trata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60" dirty="0">
                <a:latin typeface="Arial"/>
                <a:cs typeface="Arial"/>
              </a:rPr>
              <a:t>una </a:t>
            </a:r>
            <a:r>
              <a:rPr sz="1000" spc="-35" dirty="0">
                <a:latin typeface="Arial"/>
                <a:cs typeface="Arial"/>
              </a:rPr>
              <a:t>elección </a:t>
            </a:r>
            <a:r>
              <a:rPr sz="1000" spc="-45" dirty="0">
                <a:latin typeface="Arial"/>
                <a:cs typeface="Arial"/>
              </a:rPr>
              <a:t>estratégica </a:t>
            </a:r>
            <a:r>
              <a:rPr sz="1000" spc="-30" dirty="0">
                <a:latin typeface="Arial"/>
                <a:cs typeface="Arial"/>
              </a:rPr>
              <a:t>del  </a:t>
            </a:r>
            <a:r>
              <a:rPr sz="1000" spc="-35" dirty="0">
                <a:latin typeface="Arial"/>
                <a:cs typeface="Arial"/>
              </a:rPr>
              <a:t>jefe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75" dirty="0">
                <a:latin typeface="Arial"/>
                <a:cs typeface="Arial"/>
              </a:rPr>
              <a:t>cava </a:t>
            </a:r>
            <a:r>
              <a:rPr sz="1000" spc="-55" dirty="0">
                <a:latin typeface="Arial"/>
                <a:cs typeface="Arial"/>
              </a:rPr>
              <a:t>en </a:t>
            </a:r>
            <a:r>
              <a:rPr sz="1000" spc="-25" dirty="0">
                <a:latin typeface="Arial"/>
                <a:cs typeface="Arial"/>
              </a:rPr>
              <a:t>función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35" dirty="0">
                <a:latin typeface="Arial"/>
                <a:cs typeface="Arial"/>
              </a:rPr>
              <a:t>los </a:t>
            </a:r>
            <a:r>
              <a:rPr sz="1000" spc="-40" dirty="0">
                <a:latin typeface="Arial"/>
                <a:cs typeface="Arial"/>
              </a:rPr>
              <a:t>vinos </a:t>
            </a:r>
            <a:r>
              <a:rPr sz="1000" spc="-50" dirty="0">
                <a:latin typeface="Arial"/>
                <a:cs typeface="Arial"/>
              </a:rPr>
              <a:t>que </a:t>
            </a:r>
            <a:r>
              <a:rPr sz="1000" spc="-70" dirty="0">
                <a:latin typeface="Arial"/>
                <a:cs typeface="Arial"/>
              </a:rPr>
              <a:t>desea </a:t>
            </a:r>
            <a:r>
              <a:rPr sz="1000" spc="-45" dirty="0">
                <a:latin typeface="Arial"/>
                <a:cs typeface="Arial"/>
              </a:rPr>
              <a:t>obtener. Ciertos </a:t>
            </a:r>
            <a:r>
              <a:rPr sz="1000" spc="-50" dirty="0">
                <a:latin typeface="Arial"/>
                <a:cs typeface="Arial"/>
              </a:rPr>
              <a:t>elaboradores  </a:t>
            </a:r>
            <a:r>
              <a:rPr sz="1000" spc="-10" dirty="0">
                <a:latin typeface="Calibri"/>
                <a:cs typeface="Calibri"/>
              </a:rPr>
              <a:t>no </a:t>
            </a:r>
            <a:r>
              <a:rPr sz="1000" spc="-5" dirty="0">
                <a:latin typeface="Calibri"/>
                <a:cs typeface="Calibri"/>
              </a:rPr>
              <a:t>la realizan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10" dirty="0">
                <a:latin typeface="Calibri"/>
                <a:cs typeface="Calibri"/>
              </a:rPr>
              <a:t>otros </a:t>
            </a:r>
            <a:r>
              <a:rPr sz="1000" dirty="0">
                <a:latin typeface="Calibri"/>
                <a:cs typeface="Calibri"/>
              </a:rPr>
              <a:t>lo </a:t>
            </a:r>
            <a:r>
              <a:rPr sz="1000" spc="-5" dirty="0">
                <a:latin typeface="Calibri"/>
                <a:cs typeface="Calibri"/>
              </a:rPr>
              <a:t>hacen </a:t>
            </a:r>
            <a:r>
              <a:rPr sz="1000" spc="-10" dirty="0">
                <a:latin typeface="Calibri"/>
                <a:cs typeface="Calibri"/>
              </a:rPr>
              <a:t>parcialmente </a:t>
            </a:r>
            <a:r>
              <a:rPr sz="1000" spc="-15" dirty="0">
                <a:latin typeface="Calibri"/>
                <a:cs typeface="Calibri"/>
              </a:rPr>
              <a:t>o </a:t>
            </a:r>
            <a:r>
              <a:rPr sz="1000" spc="-10" dirty="0">
                <a:latin typeface="Calibri"/>
                <a:cs typeface="Calibri"/>
              </a:rPr>
              <a:t>en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spc="-10" dirty="0">
                <a:latin typeface="Calibri"/>
                <a:cs typeface="Calibri"/>
              </a:rPr>
              <a:t>totalidad de </a:t>
            </a:r>
            <a:r>
              <a:rPr sz="1000" spc="20" dirty="0">
                <a:latin typeface="Calibri"/>
                <a:cs typeface="Calibri"/>
              </a:rPr>
              <a:t>sus </a:t>
            </a:r>
            <a:r>
              <a:rPr sz="1000" dirty="0">
                <a:latin typeface="Calibri"/>
                <a:cs typeface="Calibri"/>
              </a:rPr>
              <a:t>vinos,  </a:t>
            </a:r>
            <a:r>
              <a:rPr sz="1000" spc="-55" dirty="0">
                <a:latin typeface="Arial"/>
                <a:cs typeface="Arial"/>
              </a:rPr>
              <a:t>aunque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60" dirty="0">
                <a:latin typeface="Arial"/>
                <a:cs typeface="Arial"/>
              </a:rPr>
              <a:t>mayoría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las </a:t>
            </a:r>
            <a:r>
              <a:rPr sz="1000" spc="-65" dirty="0">
                <a:latin typeface="Arial"/>
                <a:cs typeface="Arial"/>
              </a:rPr>
              <a:t>veces </a:t>
            </a:r>
            <a:r>
              <a:rPr sz="1000" spc="-75" dirty="0">
                <a:latin typeface="Arial"/>
                <a:cs typeface="Arial"/>
              </a:rPr>
              <a:t>se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10" dirty="0">
                <a:latin typeface="Arial"/>
                <a:cs typeface="Arial"/>
              </a:rPr>
              <a:t>utiliza </a:t>
            </a:r>
            <a:r>
              <a:rPr sz="1000" spc="-55" dirty="0">
                <a:latin typeface="Arial"/>
                <a:cs typeface="Arial"/>
              </a:rPr>
              <a:t>en </a:t>
            </a:r>
            <a:r>
              <a:rPr sz="1000" spc="114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Champagne.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20" dirty="0">
                <a:latin typeface="Calibri"/>
                <a:cs typeface="Calibri"/>
              </a:rPr>
              <a:t>Cuando </a:t>
            </a:r>
            <a:r>
              <a:rPr sz="1000" dirty="0">
                <a:latin typeface="Calibri"/>
                <a:cs typeface="Calibri"/>
              </a:rPr>
              <a:t>se </a:t>
            </a:r>
            <a:r>
              <a:rPr sz="1000" spc="-20" dirty="0">
                <a:latin typeface="Calibri"/>
                <a:cs typeface="Calibri"/>
              </a:rPr>
              <a:t>desea </a:t>
            </a:r>
            <a:r>
              <a:rPr sz="1000" spc="-25" dirty="0">
                <a:latin typeface="Calibri"/>
                <a:cs typeface="Calibri"/>
              </a:rPr>
              <a:t>aplicar </a:t>
            </a:r>
            <a:r>
              <a:rPr sz="1000" spc="-15" dirty="0">
                <a:latin typeface="Calibri"/>
                <a:cs typeface="Calibri"/>
              </a:rPr>
              <a:t>la </a:t>
            </a:r>
            <a:r>
              <a:rPr sz="1000" spc="-30" dirty="0">
                <a:latin typeface="Calibri"/>
                <a:cs typeface="Calibri"/>
              </a:rPr>
              <a:t>fermentación </a:t>
            </a:r>
            <a:r>
              <a:rPr sz="1000" spc="-20" dirty="0">
                <a:latin typeface="Calibri"/>
                <a:cs typeface="Calibri"/>
              </a:rPr>
              <a:t>maloláctica, </a:t>
            </a:r>
            <a:r>
              <a:rPr sz="1000" spc="-15" dirty="0">
                <a:latin typeface="Calibri"/>
                <a:cs typeface="Calibri"/>
              </a:rPr>
              <a:t>la </a:t>
            </a:r>
            <a:r>
              <a:rPr sz="1000" spc="-35" dirty="0">
                <a:latin typeface="Calibri"/>
                <a:cs typeface="Calibri"/>
              </a:rPr>
              <a:t>temperatura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las </a:t>
            </a:r>
            <a:r>
              <a:rPr sz="1000" dirty="0">
                <a:latin typeface="Calibri"/>
                <a:cs typeface="Calibri"/>
              </a:rPr>
              <a:t>bo-  </a:t>
            </a:r>
            <a:r>
              <a:rPr sz="1000" spc="-25" dirty="0">
                <a:latin typeface="Calibri"/>
                <a:cs typeface="Calibri"/>
              </a:rPr>
              <a:t>degas </a:t>
            </a:r>
            <a:r>
              <a:rPr sz="1000" dirty="0">
                <a:latin typeface="Calibri"/>
                <a:cs typeface="Calibri"/>
              </a:rPr>
              <a:t>se </a:t>
            </a:r>
            <a:r>
              <a:rPr sz="1000" spc="-25" dirty="0">
                <a:latin typeface="Calibri"/>
                <a:cs typeface="Calibri"/>
              </a:rPr>
              <a:t>mantiene </a:t>
            </a:r>
            <a:r>
              <a:rPr sz="1000" spc="-35" dirty="0">
                <a:latin typeface="Calibri"/>
                <a:cs typeface="Calibri"/>
              </a:rPr>
              <a:t>alrededor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30" dirty="0">
                <a:latin typeface="Calibri"/>
                <a:cs typeface="Calibri"/>
              </a:rPr>
              <a:t>18ºC,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25" dirty="0">
                <a:latin typeface="Calibri"/>
                <a:cs typeface="Calibri"/>
              </a:rPr>
              <a:t>bacterias </a:t>
            </a:r>
            <a:r>
              <a:rPr sz="1000" spc="-15" dirty="0">
                <a:latin typeface="Calibri"/>
                <a:cs typeface="Calibri"/>
              </a:rPr>
              <a:t>liofilizadas seleccionadas </a:t>
            </a:r>
            <a:r>
              <a:rPr sz="1000" spc="-10" dirty="0">
                <a:latin typeface="Calibri"/>
                <a:cs typeface="Calibri"/>
              </a:rPr>
              <a:t>son  </a:t>
            </a:r>
            <a:r>
              <a:rPr sz="1000" spc="-75" dirty="0">
                <a:latin typeface="Arial"/>
                <a:cs typeface="Arial"/>
              </a:rPr>
              <a:t>añadidas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65" dirty="0">
                <a:latin typeface="Arial"/>
                <a:cs typeface="Arial"/>
              </a:rPr>
              <a:t>en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los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depósitos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y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65" dirty="0">
                <a:latin typeface="Arial"/>
                <a:cs typeface="Arial"/>
              </a:rPr>
              <a:t>barricas.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110" dirty="0">
                <a:latin typeface="Arial"/>
                <a:cs typeface="Arial"/>
              </a:rPr>
              <a:t>La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evolución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65" dirty="0">
                <a:latin typeface="Arial"/>
                <a:cs typeface="Arial"/>
              </a:rPr>
              <a:t>de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la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fermentación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maloláctica  </a:t>
            </a:r>
            <a:r>
              <a:rPr sz="1000" dirty="0">
                <a:latin typeface="Calibri"/>
                <a:cs typeface="Calibri"/>
              </a:rPr>
              <a:t>se </a:t>
            </a:r>
            <a:r>
              <a:rPr sz="1000" spc="-30" dirty="0">
                <a:latin typeface="Calibri"/>
                <a:cs typeface="Calibri"/>
              </a:rPr>
              <a:t>comprueba </a:t>
            </a:r>
            <a:r>
              <a:rPr sz="1000" spc="-10" dirty="0">
                <a:latin typeface="Calibri"/>
                <a:cs typeface="Calibri"/>
              </a:rPr>
              <a:t>con </a:t>
            </a:r>
            <a:r>
              <a:rPr sz="1000" spc="-20" dirty="0">
                <a:latin typeface="Calibri"/>
                <a:cs typeface="Calibri"/>
              </a:rPr>
              <a:t>un seguimiento de </a:t>
            </a:r>
            <a:r>
              <a:rPr sz="1000" spc="-15" dirty="0">
                <a:latin typeface="Calibri"/>
                <a:cs typeface="Calibri"/>
              </a:rPr>
              <a:t>la </a:t>
            </a:r>
            <a:r>
              <a:rPr sz="1000" spc="-10" dirty="0">
                <a:latin typeface="Calibri"/>
                <a:cs typeface="Calibri"/>
              </a:rPr>
              <a:t>acidez</a:t>
            </a:r>
            <a:r>
              <a:rPr sz="1000" spc="-15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total, tiene una duración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40" dirty="0">
                <a:latin typeface="Calibri"/>
                <a:cs typeface="Calibri"/>
              </a:rPr>
              <a:t>entre  </a:t>
            </a:r>
            <a:r>
              <a:rPr sz="1000" spc="-50" dirty="0">
                <a:latin typeface="Arial"/>
                <a:cs typeface="Arial"/>
              </a:rPr>
              <a:t>cuatro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65" dirty="0">
                <a:latin typeface="Arial"/>
                <a:cs typeface="Arial"/>
              </a:rPr>
              <a:t>seis </a:t>
            </a:r>
            <a:r>
              <a:rPr sz="1000" spc="-85" dirty="0">
                <a:latin typeface="Arial"/>
                <a:cs typeface="Arial"/>
              </a:rPr>
              <a:t>semanas,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55" dirty="0">
                <a:latin typeface="Arial"/>
                <a:cs typeface="Arial"/>
              </a:rPr>
              <a:t>tras </a:t>
            </a:r>
            <a:r>
              <a:rPr sz="1000" spc="-90" dirty="0">
                <a:latin typeface="Arial"/>
                <a:cs typeface="Arial"/>
              </a:rPr>
              <a:t>ese </a:t>
            </a:r>
            <a:r>
              <a:rPr sz="1000" spc="-55" dirty="0">
                <a:latin typeface="Arial"/>
                <a:cs typeface="Arial"/>
              </a:rPr>
              <a:t>periodo </a:t>
            </a:r>
            <a:r>
              <a:rPr sz="1000" spc="-45" dirty="0">
                <a:latin typeface="Arial"/>
                <a:cs typeface="Arial"/>
              </a:rPr>
              <a:t>los </a:t>
            </a:r>
            <a:r>
              <a:rPr sz="1000" spc="-55" dirty="0">
                <a:latin typeface="Arial"/>
                <a:cs typeface="Arial"/>
              </a:rPr>
              <a:t>vinos </a:t>
            </a:r>
            <a:r>
              <a:rPr sz="1000" spc="-65" dirty="0">
                <a:latin typeface="Arial"/>
                <a:cs typeface="Arial"/>
              </a:rPr>
              <a:t>son extraídos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clarificados.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835"/>
              </a:spcBef>
            </a:pP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La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clarificación</a:t>
            </a:r>
            <a:endParaRPr sz="1600">
              <a:latin typeface="Calibri"/>
              <a:cs typeface="Calibri"/>
            </a:endParaRPr>
          </a:p>
          <a:p>
            <a:pPr marL="12700" marR="2192020" algn="just">
              <a:lnSpc>
                <a:spcPct val="120000"/>
              </a:lnSpc>
              <a:spcBef>
                <a:spcPts val="409"/>
              </a:spcBef>
            </a:pPr>
            <a:r>
              <a:rPr sz="1000" spc="5" dirty="0">
                <a:latin typeface="Calibri"/>
                <a:cs typeface="Calibri"/>
              </a:rPr>
              <a:t>La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clarificación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10" dirty="0">
                <a:latin typeface="Calibri"/>
                <a:cs typeface="Calibri"/>
              </a:rPr>
              <a:t>se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efectúa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por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20" dirty="0">
                <a:latin typeface="Calibri"/>
                <a:cs typeface="Calibri"/>
              </a:rPr>
              <a:t>sedi-  </a:t>
            </a:r>
            <a:r>
              <a:rPr sz="1000" spc="-35" dirty="0">
                <a:latin typeface="Arial"/>
                <a:cs typeface="Arial"/>
              </a:rPr>
              <a:t>mentación, </a:t>
            </a:r>
            <a:r>
              <a:rPr sz="1000" spc="-15" dirty="0">
                <a:latin typeface="Arial"/>
                <a:cs typeface="Arial"/>
              </a:rPr>
              <a:t>filtración </a:t>
            </a:r>
            <a:r>
              <a:rPr sz="1000" spc="-50" dirty="0">
                <a:latin typeface="Arial"/>
                <a:cs typeface="Arial"/>
              </a:rPr>
              <a:t>(kieselguhr,  </a:t>
            </a:r>
            <a:r>
              <a:rPr sz="1000" spc="5" dirty="0">
                <a:latin typeface="Calibri"/>
                <a:cs typeface="Calibri"/>
              </a:rPr>
              <a:t>placas, </a:t>
            </a:r>
            <a:r>
              <a:rPr sz="1000" spc="-10" dirty="0">
                <a:latin typeface="Calibri"/>
                <a:cs typeface="Calibri"/>
              </a:rPr>
              <a:t>membranas, </a:t>
            </a:r>
            <a:r>
              <a:rPr sz="1000" spc="-5" dirty="0">
                <a:latin typeface="Calibri"/>
                <a:cs typeface="Calibri"/>
              </a:rPr>
              <a:t>cartuchos) </a:t>
            </a:r>
            <a:r>
              <a:rPr sz="1000" spc="-15" dirty="0">
                <a:latin typeface="Calibri"/>
                <a:cs typeface="Calibri"/>
              </a:rPr>
              <a:t>o  </a:t>
            </a:r>
            <a:r>
              <a:rPr sz="1000" spc="-35" dirty="0">
                <a:latin typeface="Arial"/>
                <a:cs typeface="Arial"/>
              </a:rPr>
              <a:t>centrifugado. </a:t>
            </a:r>
            <a:r>
              <a:rPr sz="1000" spc="-65" dirty="0">
                <a:latin typeface="Arial"/>
                <a:cs typeface="Arial"/>
              </a:rPr>
              <a:t>Una </a:t>
            </a:r>
            <a:r>
              <a:rPr sz="1000" spc="-60" dirty="0">
                <a:latin typeface="Arial"/>
                <a:cs typeface="Arial"/>
              </a:rPr>
              <a:t>vez </a:t>
            </a:r>
            <a:r>
              <a:rPr sz="1000" spc="-40" dirty="0">
                <a:latin typeface="Arial"/>
                <a:cs typeface="Arial"/>
              </a:rPr>
              <a:t>eliminadas  </a:t>
            </a:r>
            <a:r>
              <a:rPr sz="1000" spc="10" dirty="0">
                <a:latin typeface="Calibri"/>
                <a:cs typeface="Calibri"/>
              </a:rPr>
              <a:t>las </a:t>
            </a:r>
            <a:r>
              <a:rPr sz="1000" spc="-5" dirty="0">
                <a:latin typeface="Calibri"/>
                <a:cs typeface="Calibri"/>
              </a:rPr>
              <a:t>partículas </a:t>
            </a:r>
            <a:r>
              <a:rPr sz="1000" spc="5" dirty="0">
                <a:latin typeface="Calibri"/>
                <a:cs typeface="Calibri"/>
              </a:rPr>
              <a:t>sólidas, estos vinos 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70" dirty="0">
                <a:latin typeface="Arial"/>
                <a:cs typeface="Arial"/>
              </a:rPr>
              <a:t>base </a:t>
            </a:r>
            <a:r>
              <a:rPr sz="1000" spc="-75" dirty="0">
                <a:latin typeface="Arial"/>
                <a:cs typeface="Arial"/>
              </a:rPr>
              <a:t>se </a:t>
            </a:r>
            <a:r>
              <a:rPr sz="1000" spc="-40" dirty="0">
                <a:latin typeface="Arial"/>
                <a:cs typeface="Arial"/>
              </a:rPr>
              <a:t>llaman </a:t>
            </a:r>
            <a:r>
              <a:rPr sz="1000" spc="-20" dirty="0">
                <a:latin typeface="Arial"/>
                <a:cs typeface="Arial"/>
              </a:rPr>
              <a:t>“vinos </a:t>
            </a:r>
            <a:r>
              <a:rPr sz="1000" spc="-40" dirty="0">
                <a:latin typeface="Arial"/>
                <a:cs typeface="Arial"/>
              </a:rPr>
              <a:t>claros”.  </a:t>
            </a:r>
            <a:r>
              <a:rPr sz="1000" spc="-5" dirty="0">
                <a:latin typeface="Calibri"/>
                <a:cs typeface="Calibri"/>
              </a:rPr>
              <a:t>Registrados </a:t>
            </a:r>
            <a:r>
              <a:rPr sz="1000" spc="-25" dirty="0">
                <a:latin typeface="Calibri"/>
                <a:cs typeface="Calibri"/>
              </a:rPr>
              <a:t>por </a:t>
            </a:r>
            <a:r>
              <a:rPr sz="1000" dirty="0">
                <a:latin typeface="Calibri"/>
                <a:cs typeface="Calibri"/>
              </a:rPr>
              <a:t>cepas, </a:t>
            </a:r>
            <a:r>
              <a:rPr sz="1000" spc="-5" dirty="0">
                <a:latin typeface="Calibri"/>
                <a:cs typeface="Calibri"/>
              </a:rPr>
              <a:t>añadas,  </a:t>
            </a:r>
            <a:r>
              <a:rPr sz="1000" spc="5" dirty="0">
                <a:latin typeface="Calibri"/>
                <a:cs typeface="Calibri"/>
              </a:rPr>
              <a:t>crus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5" dirty="0">
                <a:latin typeface="Calibri"/>
                <a:cs typeface="Calibri"/>
              </a:rPr>
              <a:t>parcelas, </a:t>
            </a:r>
            <a:r>
              <a:rPr sz="1000" spc="5" dirty="0">
                <a:latin typeface="Calibri"/>
                <a:cs typeface="Calibri"/>
              </a:rPr>
              <a:t>vinos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cuvée,  </a:t>
            </a:r>
            <a:r>
              <a:rPr sz="1000" spc="5" dirty="0">
                <a:latin typeface="Calibri"/>
                <a:cs typeface="Calibri"/>
              </a:rPr>
              <a:t>vinos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dirty="0">
                <a:latin typeface="Calibri"/>
                <a:cs typeface="Calibri"/>
              </a:rPr>
              <a:t>taille, </a:t>
            </a:r>
            <a:r>
              <a:rPr sz="1000" spc="-5" dirty="0">
                <a:latin typeface="Calibri"/>
                <a:cs typeface="Calibri"/>
              </a:rPr>
              <a:t>están </a:t>
            </a:r>
            <a:r>
              <a:rPr sz="1000" spc="10" dirty="0">
                <a:latin typeface="Calibri"/>
                <a:cs typeface="Calibri"/>
              </a:rPr>
              <a:t>listos </a:t>
            </a:r>
            <a:r>
              <a:rPr sz="1000" spc="-25" dirty="0">
                <a:latin typeface="Calibri"/>
                <a:cs typeface="Calibri"/>
              </a:rPr>
              <a:t>para 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50" dirty="0">
                <a:latin typeface="Arial"/>
                <a:cs typeface="Arial"/>
              </a:rPr>
              <a:t>ensamblaje, </a:t>
            </a:r>
            <a:r>
              <a:rPr sz="1000" spc="-30" dirty="0">
                <a:latin typeface="Arial"/>
                <a:cs typeface="Arial"/>
              </a:rPr>
              <a:t>también </a:t>
            </a:r>
            <a:r>
              <a:rPr sz="1000" spc="-40" dirty="0">
                <a:latin typeface="Arial"/>
                <a:cs typeface="Arial"/>
              </a:rPr>
              <a:t>llamado  </a:t>
            </a:r>
            <a:r>
              <a:rPr sz="1000" spc="-20" dirty="0">
                <a:latin typeface="Arial"/>
                <a:cs typeface="Arial"/>
              </a:rPr>
              <a:t>“cuvée” </a:t>
            </a:r>
            <a:r>
              <a:rPr sz="1000" spc="-55" dirty="0">
                <a:latin typeface="Arial"/>
                <a:cs typeface="Arial"/>
              </a:rPr>
              <a:t>en</a:t>
            </a:r>
            <a:r>
              <a:rPr sz="1000" spc="-80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Champagne.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13007" y="7497000"/>
            <a:ext cx="2042998" cy="2762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0707" y="579597"/>
            <a:ext cx="0" cy="2077720"/>
          </a:xfrm>
          <a:custGeom>
            <a:avLst/>
            <a:gdLst/>
            <a:ahLst/>
            <a:cxnLst/>
            <a:rect l="l" t="t" r="r" b="b"/>
            <a:pathLst>
              <a:path h="2077720">
                <a:moveTo>
                  <a:pt x="0" y="0"/>
                </a:moveTo>
                <a:lnTo>
                  <a:pt x="0" y="2077199"/>
                </a:lnTo>
              </a:path>
            </a:pathLst>
          </a:custGeom>
          <a:ln w="6350">
            <a:solidFill>
              <a:srgbClr val="9C9D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995" y="18405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8021" y="1863376"/>
            <a:ext cx="18796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26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551993" cy="3560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560309" cy="10547985"/>
          </a:xfrm>
          <a:custGeom>
            <a:avLst/>
            <a:gdLst/>
            <a:ahLst/>
            <a:cxnLst/>
            <a:rect l="l" t="t" r="r" b="b"/>
            <a:pathLst>
              <a:path w="7560309" h="10547985">
                <a:moveTo>
                  <a:pt x="0" y="3671998"/>
                </a:moveTo>
                <a:lnTo>
                  <a:pt x="0" y="10547994"/>
                </a:lnTo>
                <a:lnTo>
                  <a:pt x="7560005" y="10547871"/>
                </a:lnTo>
                <a:lnTo>
                  <a:pt x="0" y="3671998"/>
                </a:lnTo>
                <a:close/>
              </a:path>
              <a:path w="7560309" h="10547985">
                <a:moveTo>
                  <a:pt x="7560005" y="0"/>
                </a:moveTo>
                <a:lnTo>
                  <a:pt x="0" y="0"/>
                </a:lnTo>
                <a:lnTo>
                  <a:pt x="0" y="3671998"/>
                </a:lnTo>
                <a:lnTo>
                  <a:pt x="7560005" y="3672120"/>
                </a:lnTo>
                <a:lnTo>
                  <a:pt x="7560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14692"/>
            <a:ext cx="5148008" cy="3035935"/>
          </a:xfrm>
          <a:custGeom>
            <a:avLst/>
            <a:gdLst/>
            <a:ahLst/>
            <a:cxnLst/>
            <a:rect l="l" t="t" r="r" b="b"/>
            <a:pathLst>
              <a:path w="2606040" h="3035935">
                <a:moveTo>
                  <a:pt x="2606001" y="0"/>
                </a:moveTo>
                <a:lnTo>
                  <a:pt x="2606001" y="3035807"/>
                </a:lnTo>
                <a:lnTo>
                  <a:pt x="0" y="3035807"/>
                </a:lnTo>
                <a:lnTo>
                  <a:pt x="0" y="0"/>
                </a:lnTo>
                <a:lnTo>
                  <a:pt x="26060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2080">
              <a:lnSpc>
                <a:spcPct val="100000"/>
              </a:lnSpc>
            </a:pPr>
            <a:r>
              <a:rPr spc="1290" dirty="0"/>
              <a:t>Ensamblaje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91300" y="4185197"/>
            <a:ext cx="3985895" cy="2208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9685">
              <a:lnSpc>
                <a:spcPct val="100000"/>
              </a:lnSpc>
            </a:pP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Al unir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los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“vinos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claros” </a:t>
            </a:r>
            <a:r>
              <a:rPr sz="1600" spc="-65" dirty="0">
                <a:solidFill>
                  <a:srgbClr val="9C8E69"/>
                </a:solidFill>
                <a:latin typeface="Calibri"/>
                <a:cs typeface="Calibri"/>
              </a:rPr>
              <a:t>provenentes de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crus,  cepas y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años con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calidades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aromáticas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y </a:t>
            </a:r>
            <a:r>
              <a:rPr sz="1600" spc="-65" dirty="0">
                <a:solidFill>
                  <a:srgbClr val="9C8E69"/>
                </a:solidFill>
                <a:latin typeface="Calibri"/>
                <a:cs typeface="Calibri"/>
              </a:rPr>
              <a:t>organo- 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lépticas distintas,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70" dirty="0">
                <a:solidFill>
                  <a:srgbClr val="9C8E69"/>
                </a:solidFill>
                <a:latin typeface="Calibri"/>
                <a:cs typeface="Calibri"/>
              </a:rPr>
              <a:t>arte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del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ensamblaje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consiste 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en </a:t>
            </a:r>
            <a:r>
              <a:rPr sz="1600" spc="-65" dirty="0">
                <a:solidFill>
                  <a:srgbClr val="9C8E69"/>
                </a:solidFill>
                <a:latin typeface="Calibri"/>
                <a:cs typeface="Calibri"/>
              </a:rPr>
              <a:t>crear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un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vino </a:t>
            </a:r>
            <a:r>
              <a:rPr sz="1600" spc="-65" dirty="0">
                <a:solidFill>
                  <a:srgbClr val="9C8E69"/>
                </a:solidFill>
                <a:latin typeface="Calibri"/>
                <a:cs typeface="Calibri"/>
              </a:rPr>
              <a:t>que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supere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suma </a:t>
            </a:r>
            <a:r>
              <a:rPr sz="1600" spc="-6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los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vinos  </a:t>
            </a:r>
            <a:r>
              <a:rPr sz="1600" spc="-6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base.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viticultor </a:t>
            </a:r>
            <a:r>
              <a:rPr sz="1600" spc="-65" dirty="0">
                <a:solidFill>
                  <a:srgbClr val="9C8E69"/>
                </a:solidFill>
                <a:latin typeface="Calibri"/>
                <a:cs typeface="Calibri"/>
              </a:rPr>
              <a:t>o jefe de </a:t>
            </a:r>
            <a:r>
              <a:rPr sz="1600" spc="-80" dirty="0">
                <a:solidFill>
                  <a:srgbClr val="9C8E69"/>
                </a:solidFill>
                <a:latin typeface="Calibri"/>
                <a:cs typeface="Calibri"/>
              </a:rPr>
              <a:t>bodega </a:t>
            </a:r>
            <a:r>
              <a:rPr sz="1600" spc="-65" dirty="0">
                <a:solidFill>
                  <a:srgbClr val="9C8E69"/>
                </a:solidFill>
                <a:latin typeface="Calibri"/>
                <a:cs typeface="Calibri"/>
              </a:rPr>
              <a:t>que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realiza el 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ensamblaje tiene </a:t>
            </a:r>
            <a:r>
              <a:rPr sz="1600" spc="-70" dirty="0">
                <a:solidFill>
                  <a:srgbClr val="9C8E69"/>
                </a:solidFill>
                <a:latin typeface="Calibri"/>
                <a:cs typeface="Calibri"/>
              </a:rPr>
              <a:t>como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objetivo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concebir un</a:t>
            </a:r>
            <a:r>
              <a:rPr sz="1600" spc="13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Cham-</a:t>
            </a:r>
            <a:endParaRPr sz="16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1600" spc="-75" dirty="0">
                <a:solidFill>
                  <a:srgbClr val="9C8E69"/>
                </a:solidFill>
                <a:latin typeface="Calibri"/>
                <a:cs typeface="Calibri"/>
              </a:rPr>
              <a:t>pagne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único </a:t>
            </a:r>
            <a:r>
              <a:rPr sz="1600" spc="-65" dirty="0">
                <a:solidFill>
                  <a:srgbClr val="9C8E69"/>
                </a:solidFill>
                <a:latin typeface="Calibri"/>
                <a:cs typeface="Calibri"/>
              </a:rPr>
              <a:t>que exprese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su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visión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y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las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característi- 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cas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específicas </a:t>
            </a:r>
            <a:r>
              <a:rPr sz="1600" spc="-6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cada </a:t>
            </a:r>
            <a:r>
              <a:rPr sz="1600" spc="-85" dirty="0">
                <a:solidFill>
                  <a:srgbClr val="9C8E69"/>
                </a:solidFill>
                <a:latin typeface="Calibri"/>
                <a:cs typeface="Calibri"/>
              </a:rPr>
              <a:t>elaborador,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con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intención  </a:t>
            </a:r>
            <a:r>
              <a:rPr sz="1600" spc="-6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75" dirty="0">
                <a:solidFill>
                  <a:srgbClr val="9C8E69"/>
                </a:solidFill>
                <a:latin typeface="Calibri"/>
                <a:cs typeface="Calibri"/>
              </a:rPr>
              <a:t>reproducir, año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tras </a:t>
            </a:r>
            <a:r>
              <a:rPr sz="1600" spc="-65" dirty="0">
                <a:solidFill>
                  <a:srgbClr val="9C8E69"/>
                </a:solidFill>
                <a:latin typeface="Calibri"/>
                <a:cs typeface="Calibri"/>
              </a:rPr>
              <a:t>año,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estilo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del</a:t>
            </a:r>
            <a:r>
              <a:rPr sz="1600" spc="18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mismo.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1300" y="6609077"/>
            <a:ext cx="3985895" cy="3670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5" dirty="0">
                <a:latin typeface="Calibri"/>
                <a:cs typeface="Calibri"/>
              </a:rPr>
              <a:t>Se </a:t>
            </a:r>
            <a:r>
              <a:rPr sz="1000" spc="-20" dirty="0">
                <a:latin typeface="Calibri"/>
                <a:cs typeface="Calibri"/>
              </a:rPr>
              <a:t>pueden ensamblar </a:t>
            </a:r>
            <a:r>
              <a:rPr sz="1000" spc="-15" dirty="0">
                <a:latin typeface="Calibri"/>
                <a:cs typeface="Calibri"/>
              </a:rPr>
              <a:t>varias </a:t>
            </a:r>
            <a:r>
              <a:rPr sz="1000" spc="-10" dirty="0">
                <a:latin typeface="Calibri"/>
                <a:cs typeface="Calibri"/>
              </a:rPr>
              <a:t>decenas </a:t>
            </a:r>
            <a:r>
              <a:rPr sz="1000" spc="-15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crus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dirty="0">
                <a:latin typeface="Calibri"/>
                <a:cs typeface="Calibri"/>
              </a:rPr>
              <a:t>las </a:t>
            </a:r>
            <a:r>
              <a:rPr sz="1000" spc="-10" dirty="0">
                <a:latin typeface="Calibri"/>
                <a:cs typeface="Calibri"/>
              </a:rPr>
              <a:t>combinaciones </a:t>
            </a:r>
            <a:r>
              <a:rPr sz="1000" spc="-5" dirty="0">
                <a:latin typeface="Calibri"/>
                <a:cs typeface="Calibri"/>
              </a:rPr>
              <a:t>con </a:t>
            </a:r>
            <a:r>
              <a:rPr sz="1000" spc="5" dirty="0">
                <a:latin typeface="Calibri"/>
                <a:cs typeface="Calibri"/>
              </a:rPr>
              <a:t>los </a:t>
            </a:r>
            <a:r>
              <a:rPr sz="1000" spc="-10" dirty="0">
                <a:latin typeface="Calibri"/>
                <a:cs typeface="Calibri"/>
              </a:rPr>
              <a:t>años 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60" dirty="0">
                <a:latin typeface="Arial"/>
                <a:cs typeface="Arial"/>
              </a:rPr>
              <a:t>las </a:t>
            </a:r>
            <a:r>
              <a:rPr sz="1000" spc="-75" dirty="0">
                <a:latin typeface="Arial"/>
                <a:cs typeface="Arial"/>
              </a:rPr>
              <a:t>cepas </a:t>
            </a:r>
            <a:r>
              <a:rPr sz="1000" spc="-60" dirty="0">
                <a:latin typeface="Arial"/>
                <a:cs typeface="Arial"/>
              </a:rPr>
              <a:t>son </a:t>
            </a:r>
            <a:r>
              <a:rPr sz="1000" spc="-30" dirty="0">
                <a:latin typeface="Arial"/>
                <a:cs typeface="Arial"/>
              </a:rPr>
              <a:t>múltiples. </a:t>
            </a:r>
            <a:r>
              <a:rPr sz="1000" spc="-65" dirty="0">
                <a:latin typeface="Arial"/>
                <a:cs typeface="Arial"/>
              </a:rPr>
              <a:t>Precisan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65" dirty="0">
                <a:latin typeface="Arial"/>
                <a:cs typeface="Arial"/>
              </a:rPr>
              <a:t>una </a:t>
            </a:r>
            <a:r>
              <a:rPr sz="1000" spc="-70" dirty="0">
                <a:latin typeface="Arial"/>
                <a:cs typeface="Arial"/>
              </a:rPr>
              <a:t>larga </a:t>
            </a:r>
            <a:r>
              <a:rPr sz="1000" spc="-55" dirty="0">
                <a:latin typeface="Arial"/>
                <a:cs typeface="Arial"/>
              </a:rPr>
              <a:t>experiencia </a:t>
            </a:r>
            <a:r>
              <a:rPr sz="1000" spc="-60" dirty="0">
                <a:latin typeface="Arial"/>
                <a:cs typeface="Arial"/>
              </a:rPr>
              <a:t>en </a:t>
            </a:r>
            <a:r>
              <a:rPr sz="1000" spc="-40" dirty="0">
                <a:latin typeface="Arial"/>
                <a:cs typeface="Arial"/>
              </a:rPr>
              <a:t>los </a:t>
            </a:r>
            <a:r>
              <a:rPr sz="1000" spc="-45" dirty="0">
                <a:latin typeface="Arial"/>
                <a:cs typeface="Arial"/>
              </a:rPr>
              <a:t>terruños 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15" dirty="0">
                <a:latin typeface="Calibri"/>
                <a:cs typeface="Calibri"/>
              </a:rPr>
              <a:t>en </a:t>
            </a:r>
            <a:r>
              <a:rPr sz="1000" spc="-10" dirty="0">
                <a:latin typeface="Calibri"/>
                <a:cs typeface="Calibri"/>
              </a:rPr>
              <a:t>la degustación, </a:t>
            </a:r>
            <a:r>
              <a:rPr sz="1000" spc="-30" dirty="0">
                <a:latin typeface="Calibri"/>
                <a:cs typeface="Calibri"/>
              </a:rPr>
              <a:t>pero </a:t>
            </a:r>
            <a:r>
              <a:rPr sz="1000" spc="-15" dirty="0">
                <a:latin typeface="Calibri"/>
                <a:cs typeface="Calibri"/>
              </a:rPr>
              <a:t>también </a:t>
            </a:r>
            <a:r>
              <a:rPr sz="1000" spc="-20" dirty="0">
                <a:latin typeface="Calibri"/>
                <a:cs typeface="Calibri"/>
              </a:rPr>
              <a:t>una </a:t>
            </a:r>
            <a:r>
              <a:rPr sz="1000" spc="-15" dirty="0">
                <a:latin typeface="Calibri"/>
                <a:cs typeface="Calibri"/>
              </a:rPr>
              <a:t>creatividad </a:t>
            </a:r>
            <a:r>
              <a:rPr sz="1000" spc="-20" dirty="0">
                <a:latin typeface="Calibri"/>
                <a:cs typeface="Calibri"/>
              </a:rPr>
              <a:t>y una memoria </a:t>
            </a:r>
            <a:r>
              <a:rPr sz="1000" spc="-10" dirty="0">
                <a:latin typeface="Calibri"/>
                <a:cs typeface="Calibri"/>
              </a:rPr>
              <a:t>sensorial  </a:t>
            </a:r>
            <a:r>
              <a:rPr sz="1000" spc="-50" dirty="0">
                <a:latin typeface="Arial"/>
                <a:cs typeface="Arial"/>
              </a:rPr>
              <a:t>certera, </a:t>
            </a:r>
            <a:r>
              <a:rPr sz="1000" spc="-75" dirty="0">
                <a:latin typeface="Arial"/>
                <a:cs typeface="Arial"/>
              </a:rPr>
              <a:t>capaces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concebir la evolución </a:t>
            </a:r>
            <a:r>
              <a:rPr sz="1000" spc="-35" dirty="0">
                <a:latin typeface="Arial"/>
                <a:cs typeface="Arial"/>
              </a:rPr>
              <a:t>futura </a:t>
            </a:r>
            <a:r>
              <a:rPr sz="1000" spc="-40" dirty="0">
                <a:latin typeface="Arial"/>
                <a:cs typeface="Arial"/>
              </a:rPr>
              <a:t>del vino. </a:t>
            </a:r>
            <a:r>
              <a:rPr sz="1000" spc="-105" dirty="0">
                <a:latin typeface="Arial"/>
                <a:cs typeface="Arial"/>
              </a:rPr>
              <a:t>La </a:t>
            </a:r>
            <a:r>
              <a:rPr sz="1000" spc="-40" dirty="0">
                <a:latin typeface="Arial"/>
                <a:cs typeface="Arial"/>
              </a:rPr>
              <a:t>toma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70" dirty="0">
                <a:latin typeface="Arial"/>
                <a:cs typeface="Arial"/>
              </a:rPr>
              <a:t>espuma y  </a:t>
            </a:r>
            <a:r>
              <a:rPr sz="1000" spc="-45" dirty="0">
                <a:latin typeface="Arial"/>
                <a:cs typeface="Arial"/>
              </a:rPr>
              <a:t>la </a:t>
            </a:r>
            <a:r>
              <a:rPr sz="1000" spc="-55" dirty="0">
                <a:latin typeface="Arial"/>
                <a:cs typeface="Arial"/>
              </a:rPr>
              <a:t>maduración que </a:t>
            </a:r>
            <a:r>
              <a:rPr sz="1000" spc="-65" dirty="0">
                <a:latin typeface="Arial"/>
                <a:cs typeface="Arial"/>
              </a:rPr>
              <a:t>seguirán </a:t>
            </a:r>
            <a:r>
              <a:rPr sz="1000" spc="-45" dirty="0">
                <a:latin typeface="Arial"/>
                <a:cs typeface="Arial"/>
              </a:rPr>
              <a:t>al </a:t>
            </a:r>
            <a:r>
              <a:rPr sz="1000" spc="-60" dirty="0">
                <a:latin typeface="Arial"/>
                <a:cs typeface="Arial"/>
              </a:rPr>
              <a:t>ensamblaje </a:t>
            </a:r>
            <a:r>
              <a:rPr sz="1000" spc="-70" dirty="0">
                <a:latin typeface="Arial"/>
                <a:cs typeface="Arial"/>
              </a:rPr>
              <a:t>van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40" dirty="0">
                <a:latin typeface="Arial"/>
                <a:cs typeface="Arial"/>
              </a:rPr>
              <a:t>modificar </a:t>
            </a:r>
            <a:r>
              <a:rPr sz="1000" spc="-50" dirty="0">
                <a:latin typeface="Arial"/>
                <a:cs typeface="Arial"/>
              </a:rPr>
              <a:t>profundamente </a:t>
            </a:r>
            <a:r>
              <a:rPr sz="1000" spc="-60" dirty="0">
                <a:latin typeface="Arial"/>
                <a:cs typeface="Arial"/>
              </a:rPr>
              <a:t>las  </a:t>
            </a:r>
            <a:r>
              <a:rPr sz="1000" spc="-50" dirty="0">
                <a:latin typeface="Arial"/>
                <a:cs typeface="Arial"/>
              </a:rPr>
              <a:t>características </a:t>
            </a:r>
            <a:r>
              <a:rPr sz="1000" spc="-40" dirty="0">
                <a:latin typeface="Arial"/>
                <a:cs typeface="Arial"/>
              </a:rPr>
              <a:t>del vino </a:t>
            </a:r>
            <a:r>
              <a:rPr sz="1000" spc="-60" dirty="0">
                <a:latin typeface="Arial"/>
                <a:cs typeface="Arial"/>
              </a:rPr>
              <a:t>en </a:t>
            </a:r>
            <a:r>
              <a:rPr sz="1000" spc="-30" dirty="0">
                <a:latin typeface="Arial"/>
                <a:cs typeface="Arial"/>
              </a:rPr>
              <a:t>el </a:t>
            </a:r>
            <a:r>
              <a:rPr sz="1000" spc="-50" dirty="0">
                <a:latin typeface="Arial"/>
                <a:cs typeface="Arial"/>
              </a:rPr>
              <a:t>transcurso </a:t>
            </a:r>
            <a:r>
              <a:rPr sz="1000" spc="-40" dirty="0">
                <a:latin typeface="Arial"/>
                <a:cs typeface="Arial"/>
              </a:rPr>
              <a:t>del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tiempo.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85" dirty="0">
                <a:latin typeface="Arial"/>
                <a:cs typeface="Arial"/>
              </a:rPr>
              <a:t>El </a:t>
            </a:r>
            <a:r>
              <a:rPr sz="1000" spc="-75" dirty="0">
                <a:latin typeface="Arial"/>
                <a:cs typeface="Arial"/>
              </a:rPr>
              <a:t>elaborador </a:t>
            </a:r>
            <a:r>
              <a:rPr sz="1000" spc="-65" dirty="0">
                <a:latin typeface="Arial"/>
                <a:cs typeface="Arial"/>
              </a:rPr>
              <a:t>elige, </a:t>
            </a:r>
            <a:r>
              <a:rPr sz="1000" spc="-75" dirty="0">
                <a:latin typeface="Arial"/>
                <a:cs typeface="Arial"/>
              </a:rPr>
              <a:t>en </a:t>
            </a:r>
            <a:r>
              <a:rPr sz="1000" spc="-70" dirty="0">
                <a:latin typeface="Arial"/>
                <a:cs typeface="Arial"/>
              </a:rPr>
              <a:t>este </a:t>
            </a:r>
            <a:r>
              <a:rPr sz="1000" spc="-60" dirty="0">
                <a:latin typeface="Arial"/>
                <a:cs typeface="Arial"/>
              </a:rPr>
              <a:t>momento, </a:t>
            </a:r>
            <a:r>
              <a:rPr sz="1000" spc="-45" dirty="0">
                <a:latin typeface="Arial"/>
                <a:cs typeface="Arial"/>
              </a:rPr>
              <a:t>si </a:t>
            </a:r>
            <a:r>
              <a:rPr sz="1000" spc="-100" dirty="0">
                <a:latin typeface="Arial"/>
                <a:cs typeface="Arial"/>
              </a:rPr>
              <a:t>desea </a:t>
            </a:r>
            <a:r>
              <a:rPr sz="1000" spc="-75" dirty="0">
                <a:latin typeface="Arial"/>
                <a:cs typeface="Arial"/>
              </a:rPr>
              <a:t>elaborar </a:t>
            </a:r>
            <a:r>
              <a:rPr sz="1000" spc="-60" dirty="0">
                <a:latin typeface="Arial"/>
                <a:cs typeface="Arial"/>
              </a:rPr>
              <a:t>un </a:t>
            </a:r>
            <a:r>
              <a:rPr sz="1000" spc="-55" dirty="0">
                <a:latin typeface="Arial"/>
                <a:cs typeface="Arial"/>
              </a:rPr>
              <a:t>vino </a:t>
            </a:r>
            <a:r>
              <a:rPr sz="1000" spc="-40" dirty="0">
                <a:latin typeface="Arial"/>
                <a:cs typeface="Arial"/>
              </a:rPr>
              <a:t>“non </a:t>
            </a:r>
            <a:r>
              <a:rPr sz="1000" spc="-45" dirty="0">
                <a:latin typeface="Arial"/>
                <a:cs typeface="Arial"/>
              </a:rPr>
              <a:t>millésimé”  </a:t>
            </a:r>
            <a:r>
              <a:rPr sz="1000" spc="-50" dirty="0">
                <a:latin typeface="Arial"/>
                <a:cs typeface="Arial"/>
              </a:rPr>
              <a:t>(utilizando </a:t>
            </a:r>
            <a:r>
              <a:rPr sz="1000" spc="-65" dirty="0">
                <a:latin typeface="Arial"/>
                <a:cs typeface="Arial"/>
              </a:rPr>
              <a:t>vinos </a:t>
            </a:r>
            <a:r>
              <a:rPr sz="1000" spc="-75" dirty="0">
                <a:latin typeface="Arial"/>
                <a:cs typeface="Arial"/>
              </a:rPr>
              <a:t>de </a:t>
            </a:r>
            <a:r>
              <a:rPr sz="1000" spc="-85" dirty="0">
                <a:latin typeface="Arial"/>
                <a:cs typeface="Arial"/>
              </a:rPr>
              <a:t>reserva), </a:t>
            </a:r>
            <a:r>
              <a:rPr sz="1000" spc="-60" dirty="0">
                <a:latin typeface="Arial"/>
                <a:cs typeface="Arial"/>
              </a:rPr>
              <a:t>un </a:t>
            </a:r>
            <a:r>
              <a:rPr sz="1000" spc="-35" dirty="0">
                <a:latin typeface="Arial"/>
                <a:cs typeface="Arial"/>
              </a:rPr>
              <a:t>“millésime” </a:t>
            </a:r>
            <a:r>
              <a:rPr sz="1000" spc="-90" dirty="0">
                <a:latin typeface="Arial"/>
                <a:cs typeface="Arial"/>
              </a:rPr>
              <a:t>(para </a:t>
            </a:r>
            <a:r>
              <a:rPr sz="1000" spc="-80" dirty="0">
                <a:latin typeface="Arial"/>
                <a:cs typeface="Arial"/>
              </a:rPr>
              <a:t>conservar </a:t>
            </a:r>
            <a:r>
              <a:rPr sz="1000" spc="-55" dirty="0">
                <a:latin typeface="Arial"/>
                <a:cs typeface="Arial"/>
              </a:rPr>
              <a:t>la </a:t>
            </a:r>
            <a:r>
              <a:rPr sz="1000" spc="-75" dirty="0">
                <a:latin typeface="Arial"/>
                <a:cs typeface="Arial"/>
              </a:rPr>
              <a:t>expresión </a:t>
            </a:r>
            <a:r>
              <a:rPr sz="1000" spc="-65" dirty="0">
                <a:latin typeface="Arial"/>
                <a:cs typeface="Arial"/>
              </a:rPr>
              <a:t>única </a:t>
            </a:r>
            <a:r>
              <a:rPr sz="1000" spc="-85" dirty="0">
                <a:latin typeface="Arial"/>
                <a:cs typeface="Arial"/>
              </a:rPr>
              <a:t>de  </a:t>
            </a:r>
            <a:r>
              <a:rPr sz="1000" spc="-60" dirty="0">
                <a:latin typeface="Arial"/>
                <a:cs typeface="Arial"/>
              </a:rPr>
              <a:t>un </a:t>
            </a:r>
            <a:r>
              <a:rPr sz="1000" spc="-85" dirty="0">
                <a:latin typeface="Arial"/>
                <a:cs typeface="Arial"/>
              </a:rPr>
              <a:t>año </a:t>
            </a:r>
            <a:r>
              <a:rPr sz="1000" spc="-65" dirty="0">
                <a:latin typeface="Arial"/>
                <a:cs typeface="Arial"/>
              </a:rPr>
              <a:t>extraordinario) </a:t>
            </a:r>
            <a:r>
              <a:rPr sz="1000" spc="-60" dirty="0">
                <a:latin typeface="Arial"/>
                <a:cs typeface="Arial"/>
              </a:rPr>
              <a:t>un </a:t>
            </a:r>
            <a:r>
              <a:rPr sz="1000" spc="-80" dirty="0">
                <a:latin typeface="Arial"/>
                <a:cs typeface="Arial"/>
              </a:rPr>
              <a:t>rosado </a:t>
            </a:r>
            <a:r>
              <a:rPr sz="1000" spc="-75" dirty="0">
                <a:latin typeface="Arial"/>
                <a:cs typeface="Arial"/>
              </a:rPr>
              <a:t>de ensamblaje (con </a:t>
            </a:r>
            <a:r>
              <a:rPr sz="1000" spc="-80" dirty="0">
                <a:latin typeface="Arial"/>
                <a:cs typeface="Arial"/>
              </a:rPr>
              <a:t>una </a:t>
            </a:r>
            <a:r>
              <a:rPr sz="1000" spc="-60" dirty="0">
                <a:latin typeface="Arial"/>
                <a:cs typeface="Arial"/>
              </a:rPr>
              <a:t>proporción </a:t>
            </a:r>
            <a:r>
              <a:rPr sz="1000" spc="-75" dirty="0">
                <a:latin typeface="Arial"/>
                <a:cs typeface="Arial"/>
              </a:rPr>
              <a:t>de </a:t>
            </a:r>
            <a:r>
              <a:rPr sz="1000" spc="-55" dirty="0">
                <a:latin typeface="Arial"/>
                <a:cs typeface="Arial"/>
              </a:rPr>
              <a:t>vino </a:t>
            </a:r>
            <a:r>
              <a:rPr sz="1000" spc="-20" dirty="0">
                <a:latin typeface="Arial"/>
                <a:cs typeface="Arial"/>
              </a:rPr>
              <a:t>tinto  </a:t>
            </a:r>
            <a:r>
              <a:rPr sz="1000" spc="-75" dirty="0">
                <a:latin typeface="Arial"/>
                <a:cs typeface="Arial"/>
              </a:rPr>
              <a:t>de </a:t>
            </a:r>
            <a:r>
              <a:rPr sz="1000" spc="-55" dirty="0">
                <a:latin typeface="Arial"/>
                <a:cs typeface="Arial"/>
              </a:rPr>
              <a:t>la </a:t>
            </a:r>
            <a:r>
              <a:rPr sz="1000" spc="-100" dirty="0">
                <a:latin typeface="Arial"/>
                <a:cs typeface="Arial"/>
              </a:rPr>
              <a:t>Champagne), </a:t>
            </a:r>
            <a:r>
              <a:rPr sz="1000" spc="-60" dirty="0">
                <a:latin typeface="Arial"/>
                <a:cs typeface="Arial"/>
              </a:rPr>
              <a:t>un </a:t>
            </a:r>
            <a:r>
              <a:rPr sz="1000" spc="-50" dirty="0">
                <a:latin typeface="Arial"/>
                <a:cs typeface="Arial"/>
              </a:rPr>
              <a:t>“blanc </a:t>
            </a:r>
            <a:r>
              <a:rPr sz="1000" spc="-75" dirty="0">
                <a:latin typeface="Arial"/>
                <a:cs typeface="Arial"/>
              </a:rPr>
              <a:t>de </a:t>
            </a:r>
            <a:r>
              <a:rPr sz="1000" spc="-55" dirty="0">
                <a:latin typeface="Arial"/>
                <a:cs typeface="Arial"/>
              </a:rPr>
              <a:t>blancs” </a:t>
            </a:r>
            <a:r>
              <a:rPr sz="1000" spc="-70" dirty="0">
                <a:latin typeface="Arial"/>
                <a:cs typeface="Arial"/>
              </a:rPr>
              <a:t>(únicamente </a:t>
            </a:r>
            <a:r>
              <a:rPr sz="1000" spc="-90" dirty="0">
                <a:latin typeface="Arial"/>
                <a:cs typeface="Arial"/>
              </a:rPr>
              <a:t>uvas </a:t>
            </a:r>
            <a:r>
              <a:rPr sz="1000" spc="-80" dirty="0">
                <a:latin typeface="Arial"/>
                <a:cs typeface="Arial"/>
              </a:rPr>
              <a:t>blancas), </a:t>
            </a:r>
            <a:r>
              <a:rPr sz="1000" spc="-60" dirty="0">
                <a:latin typeface="Arial"/>
                <a:cs typeface="Arial"/>
              </a:rPr>
              <a:t>un </a:t>
            </a:r>
            <a:r>
              <a:rPr sz="1000" spc="-50" dirty="0">
                <a:latin typeface="Arial"/>
                <a:cs typeface="Arial"/>
              </a:rPr>
              <a:t>“blanc </a:t>
            </a:r>
            <a:r>
              <a:rPr sz="1000" spc="-85" dirty="0">
                <a:latin typeface="Arial"/>
                <a:cs typeface="Arial"/>
              </a:rPr>
              <a:t>de </a:t>
            </a:r>
            <a:r>
              <a:rPr sz="1000" spc="105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noirs” </a:t>
            </a:r>
            <a:r>
              <a:rPr sz="1000" spc="-70" dirty="0">
                <a:latin typeface="Arial"/>
                <a:cs typeface="Arial"/>
              </a:rPr>
              <a:t>(únicamente </a:t>
            </a:r>
            <a:r>
              <a:rPr sz="1000" spc="-90" dirty="0">
                <a:latin typeface="Arial"/>
                <a:cs typeface="Arial"/>
              </a:rPr>
              <a:t>uvas </a:t>
            </a:r>
            <a:r>
              <a:rPr sz="1000" spc="-95" dirty="0">
                <a:latin typeface="Arial"/>
                <a:cs typeface="Arial"/>
              </a:rPr>
              <a:t>negras) </a:t>
            </a:r>
            <a:r>
              <a:rPr sz="1000" spc="-55" dirty="0">
                <a:latin typeface="Arial"/>
                <a:cs typeface="Arial"/>
              </a:rPr>
              <a:t>o </a:t>
            </a:r>
            <a:r>
              <a:rPr sz="1000" spc="-60" dirty="0">
                <a:latin typeface="Arial"/>
                <a:cs typeface="Arial"/>
              </a:rPr>
              <a:t>un </a:t>
            </a:r>
            <a:r>
              <a:rPr sz="1000" spc="-45" dirty="0">
                <a:latin typeface="Arial"/>
                <a:cs typeface="Arial"/>
              </a:rPr>
              <a:t>“monocru” </a:t>
            </a:r>
            <a:r>
              <a:rPr sz="1000" spc="-75" dirty="0">
                <a:latin typeface="Arial"/>
                <a:cs typeface="Arial"/>
              </a:rPr>
              <a:t>(un </a:t>
            </a:r>
            <a:r>
              <a:rPr sz="1000" spc="-55" dirty="0">
                <a:latin typeface="Arial"/>
                <a:cs typeface="Arial"/>
              </a:rPr>
              <a:t>único </a:t>
            </a:r>
            <a:r>
              <a:rPr sz="1000" spc="-60" dirty="0">
                <a:latin typeface="Arial"/>
                <a:cs typeface="Arial"/>
              </a:rPr>
              <a:t>pueblo </a:t>
            </a:r>
            <a:r>
              <a:rPr sz="1000" spc="-70" dirty="0">
                <a:latin typeface="Arial"/>
                <a:cs typeface="Arial"/>
              </a:rPr>
              <a:t>como</a:t>
            </a:r>
            <a:r>
              <a:rPr sz="1000" spc="100" dirty="0">
                <a:latin typeface="Arial"/>
                <a:cs typeface="Arial"/>
              </a:rPr>
              <a:t> </a:t>
            </a:r>
            <a:r>
              <a:rPr sz="1000" spc="-75" dirty="0">
                <a:latin typeface="Arial"/>
                <a:cs typeface="Arial"/>
              </a:rPr>
              <a:t>origen).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45" dirty="0">
                <a:latin typeface="Calibri"/>
                <a:cs typeface="Calibri"/>
              </a:rPr>
              <a:t>A </a:t>
            </a:r>
            <a:r>
              <a:rPr sz="1000" spc="-10" dirty="0">
                <a:latin typeface="Calibri"/>
                <a:cs typeface="Calibri"/>
              </a:rPr>
              <a:t>fin de </a:t>
            </a:r>
            <a:r>
              <a:rPr sz="1000" spc="-15" dirty="0">
                <a:latin typeface="Calibri"/>
                <a:cs typeface="Calibri"/>
              </a:rPr>
              <a:t>asegurar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dirty="0">
                <a:latin typeface="Calibri"/>
                <a:cs typeface="Calibri"/>
              </a:rPr>
              <a:t>estabilidad </a:t>
            </a:r>
            <a:r>
              <a:rPr sz="1000" spc="-5" dirty="0">
                <a:latin typeface="Calibri"/>
                <a:cs typeface="Calibri"/>
              </a:rPr>
              <a:t>del vino, </a:t>
            </a:r>
            <a:r>
              <a:rPr sz="1000" spc="-10" dirty="0">
                <a:latin typeface="Calibri"/>
                <a:cs typeface="Calibri"/>
              </a:rPr>
              <a:t>particularmente </a:t>
            </a:r>
            <a:r>
              <a:rPr sz="1000" spc="-15" dirty="0">
                <a:latin typeface="Calibri"/>
                <a:cs typeface="Calibri"/>
              </a:rPr>
              <a:t>importante </a:t>
            </a:r>
            <a:r>
              <a:rPr sz="1000" spc="-10" dirty="0">
                <a:latin typeface="Calibri"/>
                <a:cs typeface="Calibri"/>
              </a:rPr>
              <a:t>en </a:t>
            </a:r>
            <a:r>
              <a:rPr sz="1000" dirty="0">
                <a:latin typeface="Calibri"/>
                <a:cs typeface="Calibri"/>
              </a:rPr>
              <a:t>el  </a:t>
            </a:r>
            <a:r>
              <a:rPr sz="1000" spc="-65" dirty="0">
                <a:latin typeface="Arial"/>
                <a:cs typeface="Arial"/>
              </a:rPr>
              <a:t>caso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un </a:t>
            </a:r>
            <a:r>
              <a:rPr sz="1000" spc="-30" dirty="0">
                <a:latin typeface="Arial"/>
                <a:cs typeface="Arial"/>
              </a:rPr>
              <a:t>vino </a:t>
            </a:r>
            <a:r>
              <a:rPr sz="1000" spc="-50" dirty="0">
                <a:latin typeface="Arial"/>
                <a:cs typeface="Arial"/>
              </a:rPr>
              <a:t>espumoso,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30" dirty="0">
                <a:latin typeface="Arial"/>
                <a:cs typeface="Arial"/>
              </a:rPr>
              <a:t>vino </a:t>
            </a:r>
            <a:r>
              <a:rPr sz="1000" spc="-45" dirty="0">
                <a:latin typeface="Arial"/>
                <a:cs typeface="Arial"/>
              </a:rPr>
              <a:t>surgido </a:t>
            </a:r>
            <a:r>
              <a:rPr sz="1000" spc="-30" dirty="0">
                <a:latin typeface="Arial"/>
                <a:cs typeface="Arial"/>
              </a:rPr>
              <a:t>del </a:t>
            </a:r>
            <a:r>
              <a:rPr sz="1000" spc="-50" dirty="0">
                <a:latin typeface="Arial"/>
                <a:cs typeface="Arial"/>
              </a:rPr>
              <a:t>ensamblaje </a:t>
            </a:r>
            <a:r>
              <a:rPr sz="1000" spc="-65" dirty="0">
                <a:latin typeface="Arial"/>
                <a:cs typeface="Arial"/>
              </a:rPr>
              <a:t>pasará, </a:t>
            </a:r>
            <a:r>
              <a:rPr sz="1000" spc="-50" dirty="0">
                <a:latin typeface="Arial"/>
                <a:cs typeface="Arial"/>
              </a:rPr>
              <a:t>antes 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60" dirty="0">
                <a:latin typeface="Arial"/>
                <a:cs typeface="Arial"/>
              </a:rPr>
              <a:t>ser </a:t>
            </a:r>
            <a:r>
              <a:rPr sz="1000" spc="-35" dirty="0">
                <a:latin typeface="Arial"/>
                <a:cs typeface="Arial"/>
              </a:rPr>
              <a:t>embotellado, </a:t>
            </a:r>
            <a:r>
              <a:rPr sz="1000" spc="-40" dirty="0">
                <a:latin typeface="Arial"/>
                <a:cs typeface="Arial"/>
              </a:rPr>
              <a:t>por </a:t>
            </a:r>
            <a:r>
              <a:rPr sz="1000" spc="-60" dirty="0">
                <a:latin typeface="Arial"/>
                <a:cs typeface="Arial"/>
              </a:rPr>
              <a:t>una </a:t>
            </a:r>
            <a:r>
              <a:rPr sz="1000" spc="-30" dirty="0">
                <a:latin typeface="Arial"/>
                <a:cs typeface="Arial"/>
              </a:rPr>
              <a:t>estabilización, </a:t>
            </a:r>
            <a:r>
              <a:rPr sz="1000" spc="-40" dirty="0">
                <a:latin typeface="Arial"/>
                <a:cs typeface="Arial"/>
              </a:rPr>
              <a:t>por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30" dirty="0">
                <a:latin typeface="Arial"/>
                <a:cs typeface="Arial"/>
              </a:rPr>
              <a:t>frío, </a:t>
            </a:r>
            <a:r>
              <a:rPr sz="1000" spc="-60" dirty="0">
                <a:latin typeface="Arial"/>
                <a:cs typeface="Arial"/>
              </a:rPr>
              <a:t>larga </a:t>
            </a:r>
            <a:r>
              <a:rPr sz="1000" spc="-50" dirty="0">
                <a:latin typeface="Arial"/>
                <a:cs typeface="Arial"/>
              </a:rPr>
              <a:t>(-4ºC </a:t>
            </a:r>
            <a:r>
              <a:rPr sz="1000" spc="-40" dirty="0">
                <a:latin typeface="Arial"/>
                <a:cs typeface="Arial"/>
              </a:rPr>
              <a:t>durante  </a:t>
            </a:r>
            <a:r>
              <a:rPr sz="1000" spc="-60" dirty="0">
                <a:latin typeface="Arial"/>
                <a:cs typeface="Arial"/>
              </a:rPr>
              <a:t>una </a:t>
            </a:r>
            <a:r>
              <a:rPr sz="1000" spc="-65" dirty="0">
                <a:latin typeface="Arial"/>
                <a:cs typeface="Arial"/>
              </a:rPr>
              <a:t>semana), </a:t>
            </a:r>
            <a:r>
              <a:rPr sz="1000" spc="-35" dirty="0">
                <a:latin typeface="Arial"/>
                <a:cs typeface="Arial"/>
              </a:rPr>
              <a:t>corta </a:t>
            </a:r>
            <a:r>
              <a:rPr sz="1000" spc="-50" dirty="0">
                <a:latin typeface="Arial"/>
                <a:cs typeface="Arial"/>
              </a:rPr>
              <a:t>(con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20" dirty="0">
                <a:latin typeface="Arial"/>
                <a:cs typeface="Arial"/>
              </a:rPr>
              <a:t>utilización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35" dirty="0">
                <a:latin typeface="Arial"/>
                <a:cs typeface="Arial"/>
              </a:rPr>
              <a:t>cristales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15" dirty="0">
                <a:latin typeface="Arial"/>
                <a:cs typeface="Arial"/>
              </a:rPr>
              <a:t>tártrico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40" dirty="0">
                <a:latin typeface="Arial"/>
                <a:cs typeface="Arial"/>
              </a:rPr>
              <a:t>agitación)  </a:t>
            </a:r>
            <a:r>
              <a:rPr sz="1000" spc="-45" dirty="0">
                <a:latin typeface="Arial"/>
                <a:cs typeface="Arial"/>
              </a:rPr>
              <a:t>o </a:t>
            </a:r>
            <a:r>
              <a:rPr sz="1000" spc="-30" dirty="0">
                <a:latin typeface="Arial"/>
                <a:cs typeface="Arial"/>
              </a:rPr>
              <a:t>continua. </a:t>
            </a:r>
            <a:r>
              <a:rPr sz="1000" spc="-70" dirty="0">
                <a:latin typeface="Arial"/>
                <a:cs typeface="Arial"/>
              </a:rPr>
              <a:t>Esta </a:t>
            </a:r>
            <a:r>
              <a:rPr sz="1000" spc="-30" dirty="0">
                <a:latin typeface="Arial"/>
                <a:cs typeface="Arial"/>
              </a:rPr>
              <a:t>estabilización </a:t>
            </a:r>
            <a:r>
              <a:rPr sz="1000" spc="-25" dirty="0">
                <a:latin typeface="Arial"/>
                <a:cs typeface="Arial"/>
              </a:rPr>
              <a:t>permite </a:t>
            </a:r>
            <a:r>
              <a:rPr sz="1000" spc="-30" dirty="0">
                <a:latin typeface="Arial"/>
                <a:cs typeface="Arial"/>
              </a:rPr>
              <a:t>evitar </a:t>
            </a:r>
            <a:r>
              <a:rPr sz="1000" spc="-35" dirty="0">
                <a:latin typeface="Arial"/>
                <a:cs typeface="Arial"/>
              </a:rPr>
              <a:t>los cristales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las </a:t>
            </a:r>
            <a:r>
              <a:rPr sz="1000" spc="-60" dirty="0">
                <a:latin typeface="Arial"/>
                <a:cs typeface="Arial"/>
              </a:rPr>
              <a:t>sales </a:t>
            </a:r>
            <a:r>
              <a:rPr sz="1000" spc="-55" dirty="0">
                <a:latin typeface="Arial"/>
                <a:cs typeface="Arial"/>
              </a:rPr>
              <a:t>de  </a:t>
            </a:r>
            <a:r>
              <a:rPr sz="1000" spc="-40" dirty="0">
                <a:latin typeface="Arial"/>
                <a:cs typeface="Arial"/>
              </a:rPr>
              <a:t>ácido </a:t>
            </a:r>
            <a:r>
              <a:rPr sz="1000" spc="-15" dirty="0">
                <a:latin typeface="Arial"/>
                <a:cs typeface="Arial"/>
              </a:rPr>
              <a:t>tártrico </a:t>
            </a:r>
            <a:r>
              <a:rPr sz="1000" spc="-50" dirty="0">
                <a:latin typeface="Arial"/>
                <a:cs typeface="Arial"/>
              </a:rPr>
              <a:t>que </a:t>
            </a:r>
            <a:r>
              <a:rPr sz="1000" spc="-45" dirty="0">
                <a:latin typeface="Arial"/>
                <a:cs typeface="Arial"/>
              </a:rPr>
              <a:t>podrían </a:t>
            </a:r>
            <a:r>
              <a:rPr sz="1000" spc="-50" dirty="0">
                <a:latin typeface="Arial"/>
                <a:cs typeface="Arial"/>
              </a:rPr>
              <a:t>formarse </a:t>
            </a:r>
            <a:r>
              <a:rPr sz="1000" spc="-30" dirty="0">
                <a:latin typeface="Arial"/>
                <a:cs typeface="Arial"/>
              </a:rPr>
              <a:t>posteriormente </a:t>
            </a:r>
            <a:r>
              <a:rPr sz="1000" spc="-55" dirty="0">
                <a:latin typeface="Arial"/>
                <a:cs typeface="Arial"/>
              </a:rPr>
              <a:t>en </a:t>
            </a:r>
            <a:r>
              <a:rPr sz="1000" spc="-25" dirty="0">
                <a:latin typeface="Arial"/>
                <a:cs typeface="Arial"/>
              </a:rPr>
              <a:t>botella. </a:t>
            </a:r>
            <a:r>
              <a:rPr sz="1000" spc="-65" dirty="0">
                <a:latin typeface="Arial"/>
                <a:cs typeface="Arial"/>
              </a:rPr>
              <a:t>Una </a:t>
            </a:r>
            <a:r>
              <a:rPr sz="1000" spc="-60" dirty="0">
                <a:latin typeface="Arial"/>
                <a:cs typeface="Arial"/>
              </a:rPr>
              <a:t>nueva  </a:t>
            </a:r>
            <a:r>
              <a:rPr sz="1000" spc="-30" dirty="0">
                <a:latin typeface="Arial"/>
                <a:cs typeface="Arial"/>
              </a:rPr>
              <a:t>clarificación </a:t>
            </a:r>
            <a:r>
              <a:rPr sz="1000" spc="-45" dirty="0">
                <a:latin typeface="Arial"/>
                <a:cs typeface="Arial"/>
              </a:rPr>
              <a:t>perfecciona </a:t>
            </a:r>
            <a:r>
              <a:rPr sz="1000" spc="-40" dirty="0">
                <a:latin typeface="Arial"/>
                <a:cs typeface="Arial"/>
              </a:rPr>
              <a:t>la claridad </a:t>
            </a:r>
            <a:r>
              <a:rPr sz="1000" spc="-30" dirty="0">
                <a:latin typeface="Arial"/>
                <a:cs typeface="Arial"/>
              </a:rPr>
              <a:t>del</a:t>
            </a:r>
            <a:r>
              <a:rPr sz="1000" spc="135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vino.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56561" y="566891"/>
            <a:ext cx="127000" cy="751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85"/>
              </a:lnSpc>
            </a:pP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Ensamblaje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48008" y="4680001"/>
            <a:ext cx="2411996" cy="5579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140789" y="3325772"/>
            <a:ext cx="106426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Degustación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700" spc="10" dirty="0">
                <a:solidFill>
                  <a:srgbClr val="FFFFFF"/>
                </a:solidFill>
                <a:latin typeface="Calibri"/>
                <a:cs typeface="Calibri"/>
              </a:rPr>
              <a:t>vinos</a:t>
            </a:r>
            <a:r>
              <a:rPr sz="7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claros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04021" y="1863376"/>
            <a:ext cx="18796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2</a:t>
            </a:r>
            <a:endParaRPr sz="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559992" cy="3560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84053" y="3672009"/>
            <a:ext cx="5076190" cy="6876415"/>
          </a:xfrm>
          <a:custGeom>
            <a:avLst/>
            <a:gdLst/>
            <a:ahLst/>
            <a:cxnLst/>
            <a:rect l="l" t="t" r="r" b="b"/>
            <a:pathLst>
              <a:path w="5076190" h="6876415">
                <a:moveTo>
                  <a:pt x="5075951" y="0"/>
                </a:moveTo>
                <a:lnTo>
                  <a:pt x="539945" y="0"/>
                </a:lnTo>
                <a:lnTo>
                  <a:pt x="399886" y="466"/>
                </a:lnTo>
                <a:lnTo>
                  <a:pt x="340002" y="1574"/>
                </a:lnTo>
                <a:lnTo>
                  <a:pt x="286416" y="3731"/>
                </a:lnTo>
                <a:lnTo>
                  <a:pt x="238777" y="7288"/>
                </a:lnTo>
                <a:lnTo>
                  <a:pt x="196736" y="12594"/>
                </a:lnTo>
                <a:lnTo>
                  <a:pt x="128047" y="29854"/>
                </a:lnTo>
                <a:lnTo>
                  <a:pt x="77551" y="58309"/>
                </a:lnTo>
                <a:lnTo>
                  <a:pt x="42449" y="100758"/>
                </a:lnTo>
                <a:lnTo>
                  <a:pt x="19941" y="160001"/>
                </a:lnTo>
                <a:lnTo>
                  <a:pt x="7230" y="238835"/>
                </a:lnTo>
                <a:lnTo>
                  <a:pt x="3673" y="286474"/>
                </a:lnTo>
                <a:lnTo>
                  <a:pt x="1516" y="340060"/>
                </a:lnTo>
                <a:lnTo>
                  <a:pt x="408" y="399944"/>
                </a:lnTo>
                <a:lnTo>
                  <a:pt x="0" y="466475"/>
                </a:lnTo>
                <a:lnTo>
                  <a:pt x="0" y="6409531"/>
                </a:lnTo>
                <a:lnTo>
                  <a:pt x="408" y="6476060"/>
                </a:lnTo>
                <a:lnTo>
                  <a:pt x="1516" y="6535943"/>
                </a:lnTo>
                <a:lnTo>
                  <a:pt x="3673" y="6589528"/>
                </a:lnTo>
                <a:lnTo>
                  <a:pt x="7230" y="6637165"/>
                </a:lnTo>
                <a:lnTo>
                  <a:pt x="12536" y="6679206"/>
                </a:lnTo>
                <a:lnTo>
                  <a:pt x="29796" y="6747893"/>
                </a:lnTo>
                <a:lnTo>
                  <a:pt x="58251" y="6798387"/>
                </a:lnTo>
                <a:lnTo>
                  <a:pt x="100700" y="6833489"/>
                </a:lnTo>
                <a:lnTo>
                  <a:pt x="159942" y="6855996"/>
                </a:lnTo>
                <a:lnTo>
                  <a:pt x="238777" y="6868707"/>
                </a:lnTo>
                <a:lnTo>
                  <a:pt x="286416" y="6872264"/>
                </a:lnTo>
                <a:lnTo>
                  <a:pt x="340002" y="6874421"/>
                </a:lnTo>
                <a:lnTo>
                  <a:pt x="399886" y="6875529"/>
                </a:lnTo>
                <a:lnTo>
                  <a:pt x="5075951" y="6875995"/>
                </a:lnTo>
                <a:lnTo>
                  <a:pt x="5075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647040"/>
            <a:ext cx="2472055" cy="9045575"/>
          </a:xfrm>
          <a:custGeom>
            <a:avLst/>
            <a:gdLst/>
            <a:ahLst/>
            <a:cxnLst/>
            <a:rect l="l" t="t" r="r" b="b"/>
            <a:pathLst>
              <a:path w="2472055" h="9045575">
                <a:moveTo>
                  <a:pt x="0" y="0"/>
                </a:moveTo>
                <a:lnTo>
                  <a:pt x="0" y="9044962"/>
                </a:lnTo>
                <a:lnTo>
                  <a:pt x="2472004" y="9044962"/>
                </a:lnTo>
                <a:lnTo>
                  <a:pt x="2472004" y="2846178"/>
                </a:lnTo>
                <a:lnTo>
                  <a:pt x="2471417" y="2790394"/>
                </a:lnTo>
                <a:lnTo>
                  <a:pt x="2469668" y="2735142"/>
                </a:lnTo>
                <a:lnTo>
                  <a:pt x="2466777" y="2680424"/>
                </a:lnTo>
                <a:lnTo>
                  <a:pt x="2462761" y="2626238"/>
                </a:lnTo>
                <a:lnTo>
                  <a:pt x="2457639" y="2572586"/>
                </a:lnTo>
                <a:lnTo>
                  <a:pt x="2451430" y="2519467"/>
                </a:lnTo>
                <a:lnTo>
                  <a:pt x="2444152" y="2466881"/>
                </a:lnTo>
                <a:lnTo>
                  <a:pt x="2435823" y="2414830"/>
                </a:lnTo>
                <a:lnTo>
                  <a:pt x="2426463" y="2363313"/>
                </a:lnTo>
                <a:lnTo>
                  <a:pt x="2416089" y="2312331"/>
                </a:lnTo>
                <a:lnTo>
                  <a:pt x="2404721" y="2261883"/>
                </a:lnTo>
                <a:lnTo>
                  <a:pt x="2392376" y="2211970"/>
                </a:lnTo>
                <a:lnTo>
                  <a:pt x="2379074" y="2162592"/>
                </a:lnTo>
                <a:lnTo>
                  <a:pt x="2364832" y="2113749"/>
                </a:lnTo>
                <a:lnTo>
                  <a:pt x="2349670" y="2065442"/>
                </a:lnTo>
                <a:lnTo>
                  <a:pt x="2333605" y="2017671"/>
                </a:lnTo>
                <a:lnTo>
                  <a:pt x="2316657" y="1970436"/>
                </a:lnTo>
                <a:lnTo>
                  <a:pt x="2298844" y="1923737"/>
                </a:lnTo>
                <a:lnTo>
                  <a:pt x="2280184" y="1877574"/>
                </a:lnTo>
                <a:lnTo>
                  <a:pt x="2260696" y="1831948"/>
                </a:lnTo>
                <a:lnTo>
                  <a:pt x="2240399" y="1786860"/>
                </a:lnTo>
                <a:lnTo>
                  <a:pt x="2219310" y="1742308"/>
                </a:lnTo>
                <a:lnTo>
                  <a:pt x="2197449" y="1698294"/>
                </a:lnTo>
                <a:lnTo>
                  <a:pt x="2174835" y="1654817"/>
                </a:lnTo>
                <a:lnTo>
                  <a:pt x="2151484" y="1611878"/>
                </a:lnTo>
                <a:lnTo>
                  <a:pt x="2127417" y="1569477"/>
                </a:lnTo>
                <a:lnTo>
                  <a:pt x="2102652" y="1527614"/>
                </a:lnTo>
                <a:lnTo>
                  <a:pt x="2077206" y="1486290"/>
                </a:lnTo>
                <a:lnTo>
                  <a:pt x="2051100" y="1445505"/>
                </a:lnTo>
                <a:lnTo>
                  <a:pt x="2024350" y="1405259"/>
                </a:lnTo>
                <a:lnTo>
                  <a:pt x="1996976" y="1365552"/>
                </a:lnTo>
                <a:lnTo>
                  <a:pt x="1968997" y="1326384"/>
                </a:lnTo>
                <a:lnTo>
                  <a:pt x="1940430" y="1287756"/>
                </a:lnTo>
                <a:lnTo>
                  <a:pt x="1911295" y="1249668"/>
                </a:lnTo>
                <a:lnTo>
                  <a:pt x="1881609" y="1212120"/>
                </a:lnTo>
                <a:lnTo>
                  <a:pt x="1851392" y="1175112"/>
                </a:lnTo>
                <a:lnTo>
                  <a:pt x="1820662" y="1138645"/>
                </a:lnTo>
                <a:lnTo>
                  <a:pt x="1789437" y="1102719"/>
                </a:lnTo>
                <a:lnTo>
                  <a:pt x="1757736" y="1067334"/>
                </a:lnTo>
                <a:lnTo>
                  <a:pt x="1725577" y="1032490"/>
                </a:lnTo>
                <a:lnTo>
                  <a:pt x="1692980" y="998187"/>
                </a:lnTo>
                <a:lnTo>
                  <a:pt x="1659962" y="964426"/>
                </a:lnTo>
                <a:lnTo>
                  <a:pt x="1626542" y="931208"/>
                </a:lnTo>
                <a:lnTo>
                  <a:pt x="1592738" y="898531"/>
                </a:lnTo>
                <a:lnTo>
                  <a:pt x="1558570" y="866396"/>
                </a:lnTo>
                <a:lnTo>
                  <a:pt x="1524055" y="834805"/>
                </a:lnTo>
                <a:lnTo>
                  <a:pt x="1489213" y="803756"/>
                </a:lnTo>
                <a:lnTo>
                  <a:pt x="1454061" y="773250"/>
                </a:lnTo>
                <a:lnTo>
                  <a:pt x="1418618" y="743288"/>
                </a:lnTo>
                <a:lnTo>
                  <a:pt x="1382903" y="713869"/>
                </a:lnTo>
                <a:lnTo>
                  <a:pt x="1346934" y="684993"/>
                </a:lnTo>
                <a:lnTo>
                  <a:pt x="1310730" y="656662"/>
                </a:lnTo>
                <a:lnTo>
                  <a:pt x="1274310" y="628875"/>
                </a:lnTo>
                <a:lnTo>
                  <a:pt x="1237691" y="601633"/>
                </a:lnTo>
                <a:lnTo>
                  <a:pt x="1200892" y="574935"/>
                </a:lnTo>
                <a:lnTo>
                  <a:pt x="1163933" y="548782"/>
                </a:lnTo>
                <a:lnTo>
                  <a:pt x="1126830" y="523174"/>
                </a:lnTo>
                <a:lnTo>
                  <a:pt x="1089604" y="498111"/>
                </a:lnTo>
                <a:lnTo>
                  <a:pt x="1052272" y="473594"/>
                </a:lnTo>
                <a:lnTo>
                  <a:pt x="1014854" y="449623"/>
                </a:lnTo>
                <a:lnTo>
                  <a:pt x="977366" y="426198"/>
                </a:lnTo>
                <a:lnTo>
                  <a:pt x="939829" y="403319"/>
                </a:lnTo>
                <a:lnTo>
                  <a:pt x="902260" y="380987"/>
                </a:lnTo>
                <a:lnTo>
                  <a:pt x="864678" y="359201"/>
                </a:lnTo>
                <a:lnTo>
                  <a:pt x="827102" y="337963"/>
                </a:lnTo>
                <a:lnTo>
                  <a:pt x="789550" y="317271"/>
                </a:lnTo>
                <a:lnTo>
                  <a:pt x="752041" y="297127"/>
                </a:lnTo>
                <a:lnTo>
                  <a:pt x="714593" y="277531"/>
                </a:lnTo>
                <a:lnTo>
                  <a:pt x="677225" y="258482"/>
                </a:lnTo>
                <a:lnTo>
                  <a:pt x="639954" y="239981"/>
                </a:lnTo>
                <a:lnTo>
                  <a:pt x="602801" y="222029"/>
                </a:lnTo>
                <a:lnTo>
                  <a:pt x="565783" y="204625"/>
                </a:lnTo>
                <a:lnTo>
                  <a:pt x="528919" y="187770"/>
                </a:lnTo>
                <a:lnTo>
                  <a:pt x="492227" y="171464"/>
                </a:lnTo>
                <a:lnTo>
                  <a:pt x="455726" y="155708"/>
                </a:lnTo>
                <a:lnTo>
                  <a:pt x="419434" y="140500"/>
                </a:lnTo>
                <a:lnTo>
                  <a:pt x="383370" y="125843"/>
                </a:lnTo>
                <a:lnTo>
                  <a:pt x="347553" y="111735"/>
                </a:lnTo>
                <a:lnTo>
                  <a:pt x="243869" y="73734"/>
                </a:lnTo>
                <a:lnTo>
                  <a:pt x="176724" y="51522"/>
                </a:lnTo>
                <a:lnTo>
                  <a:pt x="112444" y="31714"/>
                </a:lnTo>
                <a:lnTo>
                  <a:pt x="52905" y="14481"/>
                </a:lnTo>
                <a:lnTo>
                  <a:pt x="0" y="0"/>
                </a:lnTo>
                <a:close/>
              </a:path>
            </a:pathLst>
          </a:custGeom>
          <a:solidFill>
            <a:srgbClr val="9C8E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123859"/>
            <a:ext cx="2412009" cy="8568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67686" y="760425"/>
            <a:ext cx="5392420" cy="1188720"/>
          </a:xfrm>
          <a:custGeom>
            <a:avLst/>
            <a:gdLst/>
            <a:ahLst/>
            <a:cxnLst/>
            <a:rect l="l" t="t" r="r" b="b"/>
            <a:pathLst>
              <a:path w="5392420" h="1188720">
                <a:moveTo>
                  <a:pt x="5392318" y="1188719"/>
                </a:moveTo>
                <a:lnTo>
                  <a:pt x="0" y="1188719"/>
                </a:lnTo>
                <a:lnTo>
                  <a:pt x="0" y="0"/>
                </a:lnTo>
                <a:lnTo>
                  <a:pt x="5392318" y="0"/>
                </a:lnTo>
                <a:lnTo>
                  <a:pt x="5392318" y="11887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36250" y="868410"/>
            <a:ext cx="6820250" cy="753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05610">
              <a:lnSpc>
                <a:spcPct val="100000"/>
              </a:lnSpc>
            </a:pPr>
            <a:r>
              <a:rPr spc="1310" dirty="0"/>
              <a:t>Embotellado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083299" y="4269209"/>
            <a:ext cx="3963670" cy="745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fermentación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en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botella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está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destinada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a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que 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vino </a:t>
            </a: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se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convierta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en espumoso,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siendo éste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el 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origen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expresión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“toma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</a:t>
            </a:r>
            <a:r>
              <a:rPr sz="1600" spc="7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espuma”.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6061" y="566901"/>
            <a:ext cx="248920" cy="10007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indent="67310">
              <a:lnSpc>
                <a:spcPts val="885"/>
              </a:lnSpc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Embotellado </a:t>
            </a:r>
            <a:r>
              <a:rPr sz="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toma </a:t>
            </a:r>
            <a:r>
              <a:rPr sz="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espuma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95993" y="7713015"/>
            <a:ext cx="3959999" cy="23309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539743" y="10093784"/>
            <a:ext cx="252920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65" dirty="0">
                <a:latin typeface="Arial"/>
                <a:cs typeface="Arial"/>
              </a:rPr>
              <a:t>Las </a:t>
            </a:r>
            <a:r>
              <a:rPr sz="700" spc="-25" dirty="0">
                <a:latin typeface="Arial"/>
                <a:cs typeface="Arial"/>
              </a:rPr>
              <a:t>diferentes </a:t>
            </a:r>
            <a:r>
              <a:rPr sz="700" spc="-20" dirty="0">
                <a:latin typeface="Arial"/>
                <a:cs typeface="Arial"/>
              </a:rPr>
              <a:t>botellas, </a:t>
            </a:r>
            <a:r>
              <a:rPr sz="700" spc="-45" dirty="0">
                <a:latin typeface="Arial"/>
                <a:cs typeface="Arial"/>
              </a:rPr>
              <a:t>desde </a:t>
            </a:r>
            <a:r>
              <a:rPr sz="700" spc="-20" dirty="0">
                <a:latin typeface="Arial"/>
                <a:cs typeface="Arial"/>
              </a:rPr>
              <a:t>el </a:t>
            </a:r>
            <a:r>
              <a:rPr sz="700" spc="-25" dirty="0">
                <a:latin typeface="Arial"/>
                <a:cs typeface="Arial"/>
              </a:rPr>
              <a:t>cuarto </a:t>
            </a:r>
            <a:r>
              <a:rPr sz="700" spc="-30" dirty="0">
                <a:latin typeface="Arial"/>
                <a:cs typeface="Arial"/>
              </a:rPr>
              <a:t>al </a:t>
            </a:r>
            <a:r>
              <a:rPr sz="700" spc="-35" dirty="0">
                <a:latin typeface="Arial"/>
                <a:cs typeface="Arial"/>
              </a:rPr>
              <a:t>nabuchodonosor </a:t>
            </a:r>
            <a:r>
              <a:rPr sz="700" spc="-45" dirty="0">
                <a:latin typeface="Arial"/>
                <a:cs typeface="Arial"/>
              </a:rPr>
              <a:t>(15 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litros)</a:t>
            </a:r>
            <a:endParaRPr sz="7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83299" y="5328930"/>
            <a:ext cx="3986529" cy="2207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-75" dirty="0">
                <a:latin typeface="Arial"/>
                <a:cs typeface="Arial"/>
              </a:rPr>
              <a:t>El </a:t>
            </a:r>
            <a:r>
              <a:rPr sz="1000" spc="-45" dirty="0">
                <a:latin typeface="Arial"/>
                <a:cs typeface="Arial"/>
              </a:rPr>
              <a:t>embotellado </a:t>
            </a:r>
            <a:r>
              <a:rPr sz="1000" spc="-40" dirty="0">
                <a:latin typeface="Arial"/>
                <a:cs typeface="Arial"/>
              </a:rPr>
              <a:t>(tiraje) </a:t>
            </a:r>
            <a:r>
              <a:rPr sz="1000" spc="-45" dirty="0">
                <a:latin typeface="Arial"/>
                <a:cs typeface="Arial"/>
              </a:rPr>
              <a:t>no </a:t>
            </a:r>
            <a:r>
              <a:rPr sz="1000" spc="-60" dirty="0">
                <a:latin typeface="Arial"/>
                <a:cs typeface="Arial"/>
              </a:rPr>
              <a:t>puede realizarse </a:t>
            </a:r>
            <a:r>
              <a:rPr sz="1000" spc="-55" dirty="0">
                <a:latin typeface="Arial"/>
                <a:cs typeface="Arial"/>
              </a:rPr>
              <a:t>antes </a:t>
            </a:r>
            <a:r>
              <a:rPr sz="1000" spc="-40" dirty="0">
                <a:latin typeface="Arial"/>
                <a:cs typeface="Arial"/>
              </a:rPr>
              <a:t>del </a:t>
            </a:r>
            <a:r>
              <a:rPr sz="1000" spc="-45" dirty="0">
                <a:latin typeface="Arial"/>
                <a:cs typeface="Arial"/>
              </a:rPr>
              <a:t>1º </a:t>
            </a:r>
            <a:r>
              <a:rPr sz="1000" spc="-60" dirty="0">
                <a:latin typeface="Arial"/>
                <a:cs typeface="Arial"/>
              </a:rPr>
              <a:t>de enero </a:t>
            </a:r>
            <a:r>
              <a:rPr sz="1000" spc="-45" dirty="0">
                <a:latin typeface="Arial"/>
                <a:cs typeface="Arial"/>
              </a:rPr>
              <a:t>siguiente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45" dirty="0">
                <a:latin typeface="Arial"/>
                <a:cs typeface="Arial"/>
              </a:rPr>
              <a:t>la  vendimia. </a:t>
            </a:r>
            <a:r>
              <a:rPr sz="1000" spc="-95" dirty="0">
                <a:latin typeface="Arial"/>
                <a:cs typeface="Arial"/>
              </a:rPr>
              <a:t>Para </a:t>
            </a:r>
            <a:r>
              <a:rPr sz="1000" spc="-50" dirty="0">
                <a:latin typeface="Arial"/>
                <a:cs typeface="Arial"/>
              </a:rPr>
              <a:t>realizar </a:t>
            </a:r>
            <a:r>
              <a:rPr sz="1000" spc="-60" dirty="0">
                <a:latin typeface="Arial"/>
                <a:cs typeface="Arial"/>
              </a:rPr>
              <a:t>esta </a:t>
            </a:r>
            <a:r>
              <a:rPr sz="1000" spc="-45" dirty="0">
                <a:latin typeface="Arial"/>
                <a:cs typeface="Arial"/>
              </a:rPr>
              <a:t>fermentación </a:t>
            </a:r>
            <a:r>
              <a:rPr sz="1000" spc="-80" dirty="0">
                <a:latin typeface="Arial"/>
                <a:cs typeface="Arial"/>
              </a:rPr>
              <a:t>se </a:t>
            </a:r>
            <a:r>
              <a:rPr sz="1000" spc="-30" dirty="0">
                <a:latin typeface="Arial"/>
                <a:cs typeface="Arial"/>
              </a:rPr>
              <a:t>le </a:t>
            </a:r>
            <a:r>
              <a:rPr sz="1000" spc="-80" dirty="0">
                <a:latin typeface="Arial"/>
                <a:cs typeface="Arial"/>
              </a:rPr>
              <a:t>añade </a:t>
            </a:r>
            <a:r>
              <a:rPr sz="1000" spc="-45" dirty="0">
                <a:latin typeface="Arial"/>
                <a:cs typeface="Arial"/>
              </a:rPr>
              <a:t>al </a:t>
            </a:r>
            <a:r>
              <a:rPr sz="1000" spc="-40" dirty="0">
                <a:latin typeface="Arial"/>
                <a:cs typeface="Arial"/>
              </a:rPr>
              <a:t>vino </a:t>
            </a:r>
            <a:r>
              <a:rPr sz="1000" spc="-45" dirty="0">
                <a:latin typeface="Arial"/>
                <a:cs typeface="Arial"/>
              </a:rPr>
              <a:t>un </a:t>
            </a:r>
            <a:r>
              <a:rPr sz="1000" spc="-25" dirty="0">
                <a:latin typeface="Arial"/>
                <a:cs typeface="Arial"/>
              </a:rPr>
              <a:t>licor </a:t>
            </a:r>
            <a:r>
              <a:rPr sz="1000" spc="-50" dirty="0">
                <a:latin typeface="Arial"/>
                <a:cs typeface="Arial"/>
              </a:rPr>
              <a:t>llamado  </a:t>
            </a:r>
            <a:r>
              <a:rPr sz="1000" spc="-60" dirty="0">
                <a:latin typeface="Arial"/>
                <a:cs typeface="Arial"/>
              </a:rPr>
              <a:t>de</a:t>
            </a:r>
            <a:r>
              <a:rPr sz="1000" spc="-75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tiraje,</a:t>
            </a:r>
            <a:r>
              <a:rPr sz="1000" spc="-75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compuesto</a:t>
            </a:r>
            <a:r>
              <a:rPr sz="1000" spc="-75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de</a:t>
            </a:r>
            <a:r>
              <a:rPr sz="1000" spc="-75" dirty="0">
                <a:latin typeface="Arial"/>
                <a:cs typeface="Arial"/>
              </a:rPr>
              <a:t> azúcar, </a:t>
            </a:r>
            <a:r>
              <a:rPr sz="1000" spc="-60" dirty="0">
                <a:latin typeface="Arial"/>
                <a:cs typeface="Arial"/>
              </a:rPr>
              <a:t>levadura</a:t>
            </a:r>
            <a:r>
              <a:rPr sz="1000" spc="-75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y</a:t>
            </a:r>
            <a:r>
              <a:rPr sz="1000" spc="-75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de</a:t>
            </a:r>
            <a:r>
              <a:rPr sz="1000" spc="-75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un</a:t>
            </a:r>
            <a:r>
              <a:rPr sz="1000" spc="-75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aditivo</a:t>
            </a:r>
            <a:r>
              <a:rPr sz="1000" spc="-75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del</a:t>
            </a:r>
            <a:r>
              <a:rPr sz="1000" spc="-75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removido.</a:t>
            </a:r>
            <a:r>
              <a:rPr sz="1000" spc="-75" dirty="0">
                <a:latin typeface="Arial"/>
                <a:cs typeface="Arial"/>
              </a:rPr>
              <a:t> El </a:t>
            </a:r>
            <a:r>
              <a:rPr sz="1000" spc="-70" dirty="0">
                <a:latin typeface="Arial"/>
                <a:cs typeface="Arial"/>
              </a:rPr>
              <a:t>azúcar  </a:t>
            </a:r>
            <a:r>
              <a:rPr sz="1000" spc="-15" dirty="0">
                <a:latin typeface="Calibri"/>
                <a:cs typeface="Calibri"/>
              </a:rPr>
              <a:t>de </a:t>
            </a:r>
            <a:r>
              <a:rPr sz="1000" spc="-20" dirty="0">
                <a:latin typeface="Calibri"/>
                <a:cs typeface="Calibri"/>
              </a:rPr>
              <a:t>remolacha </a:t>
            </a:r>
            <a:r>
              <a:rPr sz="1000" spc="-15" dirty="0">
                <a:latin typeface="Calibri"/>
                <a:cs typeface="Calibri"/>
              </a:rPr>
              <a:t>o caña, </a:t>
            </a:r>
            <a:r>
              <a:rPr sz="1000" spc="-25" dirty="0">
                <a:latin typeface="Calibri"/>
                <a:cs typeface="Calibri"/>
              </a:rPr>
              <a:t>anteriormente </a:t>
            </a:r>
            <a:r>
              <a:rPr sz="1000" spc="-10" dirty="0">
                <a:latin typeface="Calibri"/>
                <a:cs typeface="Calibri"/>
              </a:rPr>
              <a:t>disuelto </a:t>
            </a:r>
            <a:r>
              <a:rPr sz="1000" spc="-15" dirty="0">
                <a:latin typeface="Calibri"/>
                <a:cs typeface="Calibri"/>
              </a:rPr>
              <a:t>en </a:t>
            </a:r>
            <a:r>
              <a:rPr sz="1000" spc="-5" dirty="0">
                <a:latin typeface="Calibri"/>
                <a:cs typeface="Calibri"/>
              </a:rPr>
              <a:t>el </a:t>
            </a:r>
            <a:r>
              <a:rPr sz="1000" spc="-10" dirty="0">
                <a:latin typeface="Calibri"/>
                <a:cs typeface="Calibri"/>
              </a:rPr>
              <a:t>vino, </a:t>
            </a:r>
            <a:r>
              <a:rPr sz="1000" spc="5" dirty="0">
                <a:latin typeface="Calibri"/>
                <a:cs typeface="Calibri"/>
              </a:rPr>
              <a:t>es </a:t>
            </a:r>
            <a:r>
              <a:rPr sz="1000" spc="-20" dirty="0">
                <a:latin typeface="Calibri"/>
                <a:cs typeface="Calibri"/>
              </a:rPr>
              <a:t>añadido a razón  </a:t>
            </a:r>
            <a:r>
              <a:rPr sz="1000" spc="-15" dirty="0">
                <a:latin typeface="Calibri"/>
                <a:cs typeface="Calibri"/>
              </a:rPr>
              <a:t>de 20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spc="-15" dirty="0">
                <a:latin typeface="Calibri"/>
                <a:cs typeface="Calibri"/>
              </a:rPr>
              <a:t>24 g/l, </a:t>
            </a:r>
            <a:r>
              <a:rPr sz="1000" spc="-10" dirty="0">
                <a:latin typeface="Calibri"/>
                <a:cs typeface="Calibri"/>
              </a:rPr>
              <a:t>según la </a:t>
            </a:r>
            <a:r>
              <a:rPr sz="1000" spc="-15" dirty="0">
                <a:latin typeface="Calibri"/>
                <a:cs typeface="Calibri"/>
              </a:rPr>
              <a:t>presión deseada, o </a:t>
            </a:r>
            <a:r>
              <a:rPr sz="1000" spc="-10" dirty="0">
                <a:latin typeface="Calibri"/>
                <a:cs typeface="Calibri"/>
              </a:rPr>
              <a:t>sea </a:t>
            </a:r>
            <a:r>
              <a:rPr sz="1000" spc="-15" dirty="0">
                <a:latin typeface="Calibri"/>
                <a:cs typeface="Calibri"/>
              </a:rPr>
              <a:t>de </a:t>
            </a:r>
            <a:r>
              <a:rPr sz="1000" spc="-10" dirty="0">
                <a:latin typeface="Calibri"/>
                <a:cs typeface="Calibri"/>
              </a:rPr>
              <a:t>5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spc="-10" dirty="0">
                <a:latin typeface="Calibri"/>
                <a:cs typeface="Calibri"/>
              </a:rPr>
              <a:t>6 </a:t>
            </a:r>
            <a:r>
              <a:rPr sz="1000" spc="-15" dirty="0">
                <a:latin typeface="Calibri"/>
                <a:cs typeface="Calibri"/>
              </a:rPr>
              <a:t>kgs/cm</a:t>
            </a:r>
            <a:r>
              <a:rPr sz="825" spc="-22" baseline="35353" dirty="0">
                <a:latin typeface="Calibri"/>
                <a:cs typeface="Calibri"/>
              </a:rPr>
              <a:t>2 </a:t>
            </a:r>
            <a:r>
              <a:rPr sz="1000" spc="-10" dirty="0">
                <a:latin typeface="Calibri"/>
                <a:cs typeface="Calibri"/>
              </a:rPr>
              <a:t>al </a:t>
            </a:r>
            <a:r>
              <a:rPr sz="1000" spc="-15" dirty="0">
                <a:latin typeface="Calibri"/>
                <a:cs typeface="Calibri"/>
              </a:rPr>
              <a:t>final de </a:t>
            </a:r>
            <a:r>
              <a:rPr sz="1000" spc="-10" dirty="0">
                <a:latin typeface="Calibri"/>
                <a:cs typeface="Calibri"/>
              </a:rPr>
              <a:t>la  </a:t>
            </a:r>
            <a:r>
              <a:rPr sz="1000" spc="-45" dirty="0">
                <a:latin typeface="Arial"/>
                <a:cs typeface="Arial"/>
              </a:rPr>
              <a:t>fermentación.</a:t>
            </a:r>
            <a:r>
              <a:rPr sz="1000" spc="-125" dirty="0">
                <a:latin typeface="Arial"/>
                <a:cs typeface="Arial"/>
              </a:rPr>
              <a:t> </a:t>
            </a:r>
            <a:r>
              <a:rPr sz="1000" spc="-75" dirty="0">
                <a:latin typeface="Arial"/>
                <a:cs typeface="Arial"/>
              </a:rPr>
              <a:t>El</a:t>
            </a:r>
            <a:r>
              <a:rPr sz="1000" spc="-125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fermento</a:t>
            </a:r>
            <a:r>
              <a:rPr sz="1000" spc="-125" dirty="0">
                <a:latin typeface="Arial"/>
                <a:cs typeface="Arial"/>
              </a:rPr>
              <a:t> </a:t>
            </a:r>
            <a:r>
              <a:rPr sz="1000" spc="-80" dirty="0">
                <a:latin typeface="Arial"/>
                <a:cs typeface="Arial"/>
              </a:rPr>
              <a:t>es</a:t>
            </a:r>
            <a:r>
              <a:rPr sz="1000" spc="-125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un</a:t>
            </a:r>
            <a:r>
              <a:rPr sz="1000" spc="-12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cultivo</a:t>
            </a:r>
            <a:r>
              <a:rPr sz="1000" spc="-125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de</a:t>
            </a:r>
            <a:r>
              <a:rPr sz="1000" spc="-125" dirty="0">
                <a:latin typeface="Arial"/>
                <a:cs typeface="Arial"/>
              </a:rPr>
              <a:t> </a:t>
            </a:r>
            <a:r>
              <a:rPr sz="1000" spc="-65" dirty="0">
                <a:latin typeface="Arial"/>
                <a:cs typeface="Arial"/>
              </a:rPr>
              <a:t>levaduras</a:t>
            </a:r>
            <a:r>
              <a:rPr sz="1000" spc="-125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seleccionadas,</a:t>
            </a:r>
            <a:r>
              <a:rPr sz="1000" spc="-125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aclimatadas  </a:t>
            </a:r>
            <a:r>
              <a:rPr sz="1000" spc="-40" dirty="0">
                <a:latin typeface="Arial"/>
                <a:cs typeface="Arial"/>
              </a:rPr>
              <a:t>anteriormente </a:t>
            </a:r>
            <a:r>
              <a:rPr sz="1000" spc="-45" dirty="0">
                <a:latin typeface="Arial"/>
                <a:cs typeface="Arial"/>
              </a:rPr>
              <a:t>al medio </a:t>
            </a:r>
            <a:r>
              <a:rPr sz="1000" spc="-40" dirty="0">
                <a:latin typeface="Arial"/>
                <a:cs typeface="Arial"/>
              </a:rPr>
              <a:t>vino. </a:t>
            </a:r>
            <a:r>
              <a:rPr sz="1000" spc="-75" dirty="0">
                <a:latin typeface="Arial"/>
                <a:cs typeface="Arial"/>
              </a:rPr>
              <a:t>El </a:t>
            </a:r>
            <a:r>
              <a:rPr sz="1000" spc="-30" dirty="0">
                <a:latin typeface="Arial"/>
                <a:cs typeface="Arial"/>
              </a:rPr>
              <a:t>aditivo </a:t>
            </a:r>
            <a:r>
              <a:rPr sz="1000" spc="-40" dirty="0">
                <a:latin typeface="Arial"/>
                <a:cs typeface="Arial"/>
              </a:rPr>
              <a:t>(bentonita </a:t>
            </a:r>
            <a:r>
              <a:rPr sz="1000" spc="-45" dirty="0">
                <a:latin typeface="Arial"/>
                <a:cs typeface="Arial"/>
              </a:rPr>
              <a:t>o </a:t>
            </a:r>
            <a:r>
              <a:rPr sz="1000" spc="-60" dirty="0">
                <a:latin typeface="Arial"/>
                <a:cs typeface="Arial"/>
              </a:rPr>
              <a:t>mezcla de </a:t>
            </a:r>
            <a:r>
              <a:rPr sz="1000" spc="-30" dirty="0">
                <a:latin typeface="Arial"/>
                <a:cs typeface="Arial"/>
              </a:rPr>
              <a:t>bentonita-  </a:t>
            </a:r>
            <a:r>
              <a:rPr sz="1000" spc="-20" dirty="0">
                <a:latin typeface="Calibri"/>
                <a:cs typeface="Calibri"/>
              </a:rPr>
              <a:t>alginate) servirá </a:t>
            </a:r>
            <a:r>
              <a:rPr sz="1000" spc="-30" dirty="0">
                <a:latin typeface="Calibri"/>
                <a:cs typeface="Calibri"/>
              </a:rPr>
              <a:t>para dar </a:t>
            </a:r>
            <a:r>
              <a:rPr sz="1000" spc="-10" dirty="0">
                <a:latin typeface="Calibri"/>
                <a:cs typeface="Calibri"/>
              </a:rPr>
              <a:t>peso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30" dirty="0">
                <a:latin typeface="Calibri"/>
                <a:cs typeface="Calibri"/>
              </a:rPr>
              <a:t>para </a:t>
            </a:r>
            <a:r>
              <a:rPr sz="1000" spc="-15" dirty="0">
                <a:latin typeface="Calibri"/>
                <a:cs typeface="Calibri"/>
              </a:rPr>
              <a:t>que </a:t>
            </a:r>
            <a:r>
              <a:rPr sz="1000" spc="5" dirty="0">
                <a:latin typeface="Calibri"/>
                <a:cs typeface="Calibri"/>
              </a:rPr>
              <a:t>se </a:t>
            </a:r>
            <a:r>
              <a:rPr sz="1000" spc="-15" dirty="0">
                <a:latin typeface="Calibri"/>
                <a:cs typeface="Calibri"/>
              </a:rPr>
              <a:t>concentre </a:t>
            </a:r>
            <a:r>
              <a:rPr sz="1000" spc="-5" dirty="0">
                <a:latin typeface="Calibri"/>
                <a:cs typeface="Calibri"/>
              </a:rPr>
              <a:t>el </a:t>
            </a:r>
            <a:r>
              <a:rPr sz="1000" spc="-15" dirty="0">
                <a:latin typeface="Calibri"/>
                <a:cs typeface="Calibri"/>
              </a:rPr>
              <a:t>depósito de </a:t>
            </a:r>
            <a:r>
              <a:rPr sz="1000" dirty="0">
                <a:latin typeface="Calibri"/>
                <a:cs typeface="Calibri"/>
              </a:rPr>
              <a:t>las  </a:t>
            </a:r>
            <a:r>
              <a:rPr sz="1000" spc="-65" dirty="0">
                <a:latin typeface="Arial"/>
                <a:cs typeface="Arial"/>
              </a:rPr>
              <a:t>levaduras </a:t>
            </a:r>
            <a:r>
              <a:rPr sz="1000" spc="-55" dirty="0">
                <a:latin typeface="Arial"/>
                <a:cs typeface="Arial"/>
              </a:rPr>
              <a:t>cuando, </a:t>
            </a:r>
            <a:r>
              <a:rPr sz="1000" spc="-40" dirty="0">
                <a:latin typeface="Arial"/>
                <a:cs typeface="Arial"/>
              </a:rPr>
              <a:t>posteriormente, </a:t>
            </a:r>
            <a:r>
              <a:rPr sz="1000" spc="-80" dirty="0">
                <a:latin typeface="Arial"/>
                <a:cs typeface="Arial"/>
              </a:rPr>
              <a:t>se </a:t>
            </a:r>
            <a:r>
              <a:rPr sz="1000" spc="-50" dirty="0">
                <a:latin typeface="Arial"/>
                <a:cs typeface="Arial"/>
              </a:rPr>
              <a:t>realice </a:t>
            </a:r>
            <a:r>
              <a:rPr sz="1000" spc="-45" dirty="0">
                <a:latin typeface="Arial"/>
                <a:cs typeface="Arial"/>
              </a:rPr>
              <a:t>la </a:t>
            </a:r>
            <a:r>
              <a:rPr sz="1000" spc="-55" dirty="0">
                <a:latin typeface="Arial"/>
                <a:cs typeface="Arial"/>
              </a:rPr>
              <a:t>operación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removido.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70" dirty="0">
                <a:latin typeface="Arial"/>
                <a:cs typeface="Arial"/>
              </a:rPr>
              <a:t>De </a:t>
            </a:r>
            <a:r>
              <a:rPr sz="1000" spc="-35" dirty="0">
                <a:latin typeface="Arial"/>
                <a:cs typeface="Arial"/>
              </a:rPr>
              <a:t>conformidad </a:t>
            </a:r>
            <a:r>
              <a:rPr sz="1000" spc="-45" dirty="0">
                <a:latin typeface="Arial"/>
                <a:cs typeface="Arial"/>
              </a:rPr>
              <a:t>con </a:t>
            </a:r>
            <a:r>
              <a:rPr sz="1000" spc="-40" dirty="0">
                <a:latin typeface="Arial"/>
                <a:cs typeface="Arial"/>
              </a:rPr>
              <a:t>la reglamentación, </a:t>
            </a:r>
            <a:r>
              <a:rPr sz="1000" spc="-50" dirty="0">
                <a:latin typeface="Arial"/>
                <a:cs typeface="Arial"/>
              </a:rPr>
              <a:t>que </a:t>
            </a:r>
            <a:r>
              <a:rPr sz="1000" spc="-45" dirty="0">
                <a:latin typeface="Arial"/>
                <a:cs typeface="Arial"/>
              </a:rPr>
              <a:t>prohíbe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60" dirty="0">
                <a:latin typeface="Arial"/>
                <a:cs typeface="Arial"/>
              </a:rPr>
              <a:t>trasvase </a:t>
            </a:r>
            <a:r>
              <a:rPr sz="1000" spc="-65" dirty="0">
                <a:latin typeface="Arial"/>
                <a:cs typeface="Arial"/>
              </a:rPr>
              <a:t>(desde </a:t>
            </a:r>
            <a:r>
              <a:rPr sz="1000" spc="-40" dirty="0">
                <a:latin typeface="Arial"/>
                <a:cs typeface="Arial"/>
              </a:rPr>
              <a:t>la  </a:t>
            </a:r>
            <a:r>
              <a:rPr sz="1000" spc="-45" dirty="0">
                <a:latin typeface="Arial"/>
                <a:cs typeface="Arial"/>
              </a:rPr>
              <a:t>media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botella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al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jeroboam),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el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vino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será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comercializado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en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la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botella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en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la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que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0707" y="579609"/>
            <a:ext cx="0" cy="2077720"/>
          </a:xfrm>
          <a:custGeom>
            <a:avLst/>
            <a:gdLst/>
            <a:ahLst/>
            <a:cxnLst/>
            <a:rect l="l" t="t" r="r" b="b"/>
            <a:pathLst>
              <a:path h="2077720">
                <a:moveTo>
                  <a:pt x="0" y="0"/>
                </a:moveTo>
                <a:lnTo>
                  <a:pt x="0" y="2077199"/>
                </a:lnTo>
              </a:path>
            </a:pathLst>
          </a:custGeom>
          <a:ln w="6350">
            <a:solidFill>
              <a:srgbClr val="9C9D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995" y="1840513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8021" y="1863390"/>
            <a:ext cx="18796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28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97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551993" cy="3560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3956" y="0"/>
            <a:ext cx="5870575" cy="2516314"/>
          </a:xfrm>
          <a:custGeom>
            <a:avLst/>
            <a:gdLst/>
            <a:ahLst/>
            <a:cxnLst/>
            <a:rect l="l" t="t" r="r" b="b"/>
            <a:pathLst>
              <a:path w="5870575" h="1682750">
                <a:moveTo>
                  <a:pt x="0" y="0"/>
                </a:moveTo>
                <a:lnTo>
                  <a:pt x="5870448" y="0"/>
                </a:lnTo>
                <a:lnTo>
                  <a:pt x="5870448" y="1682496"/>
                </a:lnTo>
                <a:lnTo>
                  <a:pt x="0" y="168249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91299" y="562083"/>
            <a:ext cx="2453640" cy="753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10870" algn="l"/>
              </a:tabLst>
            </a:pPr>
            <a:r>
              <a:rPr spc="715" dirty="0"/>
              <a:t>y	</a:t>
            </a:r>
            <a:r>
              <a:rPr spc="1030" dirty="0"/>
              <a:t>toma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91299" y="1273486"/>
            <a:ext cx="3931285" cy="753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62050" algn="l"/>
              </a:tabLst>
            </a:pPr>
            <a:r>
              <a:rPr sz="4800" spc="1155" dirty="0">
                <a:solidFill>
                  <a:srgbClr val="FFFFFF"/>
                </a:solidFill>
                <a:latin typeface="Calibri"/>
                <a:cs typeface="Calibri"/>
              </a:rPr>
              <a:t>de	</a:t>
            </a:r>
            <a:r>
              <a:rPr sz="4800" spc="1040" dirty="0">
                <a:solidFill>
                  <a:srgbClr val="FFFFFF"/>
                </a:solidFill>
                <a:latin typeface="Calibri"/>
                <a:cs typeface="Calibri"/>
              </a:rPr>
              <a:t>espuma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1300" y="4231650"/>
            <a:ext cx="6073775" cy="2025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algn="just">
              <a:lnSpc>
                <a:spcPct val="120000"/>
              </a:lnSpc>
            </a:pPr>
            <a:r>
              <a:rPr sz="1000" spc="-70" dirty="0">
                <a:latin typeface="Arial"/>
                <a:cs typeface="Arial"/>
              </a:rPr>
              <a:t>ha </a:t>
            </a:r>
            <a:r>
              <a:rPr sz="1000" spc="-35" dirty="0">
                <a:latin typeface="Arial"/>
                <a:cs typeface="Arial"/>
              </a:rPr>
              <a:t>sido </a:t>
            </a:r>
            <a:r>
              <a:rPr sz="1000" spc="-50" dirty="0">
                <a:latin typeface="Arial"/>
                <a:cs typeface="Arial"/>
              </a:rPr>
              <a:t>elaborado. </a:t>
            </a:r>
            <a:r>
              <a:rPr sz="1000" spc="-100" dirty="0">
                <a:latin typeface="Arial"/>
                <a:cs typeface="Arial"/>
              </a:rPr>
              <a:t>La </a:t>
            </a:r>
            <a:r>
              <a:rPr sz="1000" spc="-25" dirty="0">
                <a:latin typeface="Arial"/>
                <a:cs typeface="Arial"/>
              </a:rPr>
              <a:t>botella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70" dirty="0">
                <a:latin typeface="Arial"/>
                <a:cs typeface="Arial"/>
              </a:rPr>
              <a:t>Champagne, </a:t>
            </a:r>
            <a:r>
              <a:rPr sz="1000" spc="-50" dirty="0">
                <a:latin typeface="Arial"/>
                <a:cs typeface="Arial"/>
              </a:rPr>
              <a:t>que </a:t>
            </a:r>
            <a:r>
              <a:rPr sz="1000" spc="-40" dirty="0">
                <a:latin typeface="Arial"/>
                <a:cs typeface="Arial"/>
              </a:rPr>
              <a:t>solamente </a:t>
            </a:r>
            <a:r>
              <a:rPr sz="1000" spc="-55" dirty="0">
                <a:latin typeface="Arial"/>
                <a:cs typeface="Arial"/>
              </a:rPr>
              <a:t>puede </a:t>
            </a:r>
            <a:r>
              <a:rPr sz="1000" spc="-60" dirty="0">
                <a:latin typeface="Arial"/>
                <a:cs typeface="Arial"/>
              </a:rPr>
              <a:t>ser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25" dirty="0">
                <a:latin typeface="Arial"/>
                <a:cs typeface="Arial"/>
              </a:rPr>
              <a:t>vidrio, </a:t>
            </a:r>
            <a:r>
              <a:rPr sz="1000" spc="-50" dirty="0">
                <a:latin typeface="Arial"/>
                <a:cs typeface="Arial"/>
              </a:rPr>
              <a:t>responde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50" dirty="0">
                <a:latin typeface="Arial"/>
                <a:cs typeface="Arial"/>
              </a:rPr>
              <a:t>unos </a:t>
            </a:r>
            <a:r>
              <a:rPr sz="1000" spc="-25" dirty="0">
                <a:latin typeface="Arial"/>
                <a:cs typeface="Arial"/>
              </a:rPr>
              <a:t>criterios </a:t>
            </a:r>
            <a:r>
              <a:rPr sz="1000" spc="-45" dirty="0">
                <a:latin typeface="Arial"/>
                <a:cs typeface="Arial"/>
              </a:rPr>
              <a:t>específicos  </a:t>
            </a:r>
            <a:r>
              <a:rPr sz="1000" spc="-85" dirty="0">
                <a:latin typeface="Arial"/>
                <a:cs typeface="Arial"/>
              </a:rPr>
              <a:t>ya </a:t>
            </a:r>
            <a:r>
              <a:rPr sz="1000" spc="-50" dirty="0">
                <a:latin typeface="Arial"/>
                <a:cs typeface="Arial"/>
              </a:rPr>
              <a:t>que debe, </a:t>
            </a:r>
            <a:r>
              <a:rPr sz="1000" spc="-35" dirty="0">
                <a:latin typeface="Arial"/>
                <a:cs typeface="Arial"/>
              </a:rPr>
              <a:t>entre </a:t>
            </a:r>
            <a:r>
              <a:rPr sz="1000" spc="-40" dirty="0">
                <a:latin typeface="Arial"/>
                <a:cs typeface="Arial"/>
              </a:rPr>
              <a:t>otras </a:t>
            </a:r>
            <a:r>
              <a:rPr sz="1000" spc="-60" dirty="0">
                <a:latin typeface="Arial"/>
                <a:cs typeface="Arial"/>
              </a:rPr>
              <a:t>cosas, </a:t>
            </a:r>
            <a:r>
              <a:rPr sz="1000" spc="-25" dirty="0">
                <a:latin typeface="Arial"/>
                <a:cs typeface="Arial"/>
              </a:rPr>
              <a:t>resistir </a:t>
            </a:r>
            <a:r>
              <a:rPr sz="1000" spc="-60" dirty="0">
                <a:latin typeface="Arial"/>
                <a:cs typeface="Arial"/>
              </a:rPr>
              <a:t>una </a:t>
            </a:r>
            <a:r>
              <a:rPr sz="1000" spc="-30" dirty="0">
                <a:latin typeface="Arial"/>
                <a:cs typeface="Arial"/>
              </a:rPr>
              <a:t>fuerte </a:t>
            </a:r>
            <a:r>
              <a:rPr sz="1000" spc="-40" dirty="0">
                <a:latin typeface="Arial"/>
                <a:cs typeface="Arial"/>
              </a:rPr>
              <a:t>presión </a:t>
            </a:r>
            <a:r>
              <a:rPr sz="1000" spc="-70" dirty="0">
                <a:latin typeface="Arial"/>
                <a:cs typeface="Arial"/>
              </a:rPr>
              <a:t>así </a:t>
            </a:r>
            <a:r>
              <a:rPr sz="1000" spc="-45" dirty="0">
                <a:latin typeface="Arial"/>
                <a:cs typeface="Arial"/>
              </a:rPr>
              <a:t>como </a:t>
            </a:r>
            <a:r>
              <a:rPr sz="1000" spc="-55" dirty="0">
                <a:latin typeface="Arial"/>
                <a:cs typeface="Arial"/>
              </a:rPr>
              <a:t>diversas  </a:t>
            </a:r>
            <a:r>
              <a:rPr sz="1000" spc="120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manipulaciones.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100" dirty="0">
                <a:latin typeface="Arial"/>
                <a:cs typeface="Arial"/>
              </a:rPr>
              <a:t>Tras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35" dirty="0">
                <a:latin typeface="Arial"/>
                <a:cs typeface="Arial"/>
              </a:rPr>
              <a:t>llenado, </a:t>
            </a:r>
            <a:r>
              <a:rPr sz="1000" spc="-50" dirty="0">
                <a:latin typeface="Arial"/>
                <a:cs typeface="Arial"/>
              </a:rPr>
              <a:t>las </a:t>
            </a:r>
            <a:r>
              <a:rPr sz="1000" spc="-30" dirty="0">
                <a:latin typeface="Arial"/>
                <a:cs typeface="Arial"/>
              </a:rPr>
              <a:t>botellas </a:t>
            </a:r>
            <a:r>
              <a:rPr sz="1000" spc="-55" dirty="0">
                <a:latin typeface="Arial"/>
                <a:cs typeface="Arial"/>
              </a:rPr>
              <a:t>son </a:t>
            </a:r>
            <a:r>
              <a:rPr sz="1000" spc="-60" dirty="0">
                <a:latin typeface="Arial"/>
                <a:cs typeface="Arial"/>
              </a:rPr>
              <a:t>cerradas </a:t>
            </a:r>
            <a:r>
              <a:rPr sz="1000" spc="-35" dirty="0">
                <a:latin typeface="Arial"/>
                <a:cs typeface="Arial"/>
              </a:rPr>
              <a:t>herméticamente </a:t>
            </a:r>
            <a:r>
              <a:rPr sz="1000" spc="-40" dirty="0">
                <a:latin typeface="Arial"/>
                <a:cs typeface="Arial"/>
              </a:rPr>
              <a:t>por un </a:t>
            </a:r>
            <a:r>
              <a:rPr sz="1000" spc="-35" dirty="0">
                <a:latin typeface="Arial"/>
                <a:cs typeface="Arial"/>
              </a:rPr>
              <a:t>obturador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15" dirty="0">
                <a:latin typeface="Arial"/>
                <a:cs typeface="Arial"/>
              </a:rPr>
              <a:t>polietileno </a:t>
            </a:r>
            <a:r>
              <a:rPr sz="1000" spc="-40" dirty="0">
                <a:latin typeface="Arial"/>
                <a:cs typeface="Arial"/>
              </a:rPr>
              <a:t>llamado </a:t>
            </a:r>
            <a:r>
              <a:rPr sz="1000" dirty="0">
                <a:latin typeface="Arial"/>
                <a:cs typeface="Arial"/>
              </a:rPr>
              <a:t>“bidule” </a:t>
            </a:r>
            <a:r>
              <a:rPr sz="1000" spc="-50" dirty="0">
                <a:latin typeface="Arial"/>
                <a:cs typeface="Arial"/>
              </a:rPr>
              <a:t>que </a:t>
            </a:r>
            <a:r>
              <a:rPr sz="1000" spc="-75" dirty="0">
                <a:latin typeface="Arial"/>
                <a:cs typeface="Arial"/>
              </a:rPr>
              <a:t>se  </a:t>
            </a:r>
            <a:r>
              <a:rPr sz="1000" spc="-35" dirty="0">
                <a:latin typeface="Arial"/>
                <a:cs typeface="Arial"/>
              </a:rPr>
              <a:t>completa </a:t>
            </a:r>
            <a:r>
              <a:rPr sz="1000" spc="-45" dirty="0">
                <a:latin typeface="Arial"/>
                <a:cs typeface="Arial"/>
              </a:rPr>
              <a:t>con </a:t>
            </a:r>
            <a:r>
              <a:rPr sz="1000" spc="-60" dirty="0">
                <a:latin typeface="Arial"/>
                <a:cs typeface="Arial"/>
              </a:rPr>
              <a:t>una </a:t>
            </a:r>
            <a:r>
              <a:rPr sz="1000" spc="-55" dirty="0">
                <a:latin typeface="Arial"/>
                <a:cs typeface="Arial"/>
              </a:rPr>
              <a:t>cápsula </a:t>
            </a:r>
            <a:r>
              <a:rPr sz="1000" spc="-50" dirty="0">
                <a:latin typeface="Arial"/>
                <a:cs typeface="Arial"/>
              </a:rPr>
              <a:t>corona. </a:t>
            </a:r>
            <a:r>
              <a:rPr sz="1000" spc="-95" dirty="0">
                <a:latin typeface="Arial"/>
                <a:cs typeface="Arial"/>
              </a:rPr>
              <a:t>Las </a:t>
            </a:r>
            <a:r>
              <a:rPr sz="1000" spc="-30" dirty="0">
                <a:latin typeface="Arial"/>
                <a:cs typeface="Arial"/>
              </a:rPr>
              <a:t>botellas </a:t>
            </a:r>
            <a:r>
              <a:rPr sz="1000" spc="-75" dirty="0">
                <a:latin typeface="Arial"/>
                <a:cs typeface="Arial"/>
              </a:rPr>
              <a:t>se </a:t>
            </a:r>
            <a:r>
              <a:rPr sz="1000" spc="-50" dirty="0">
                <a:latin typeface="Arial"/>
                <a:cs typeface="Arial"/>
              </a:rPr>
              <a:t>bajan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65" dirty="0">
                <a:latin typeface="Arial"/>
                <a:cs typeface="Arial"/>
              </a:rPr>
              <a:t>bodega </a:t>
            </a:r>
            <a:r>
              <a:rPr sz="1000" spc="-45" dirty="0">
                <a:latin typeface="Arial"/>
                <a:cs typeface="Arial"/>
              </a:rPr>
              <a:t>donde </a:t>
            </a:r>
            <a:r>
              <a:rPr sz="1000" spc="-75" dirty="0">
                <a:latin typeface="Arial"/>
                <a:cs typeface="Arial"/>
              </a:rPr>
              <a:t>se </a:t>
            </a:r>
            <a:r>
              <a:rPr sz="1000" spc="-40" dirty="0">
                <a:latin typeface="Arial"/>
                <a:cs typeface="Arial"/>
              </a:rPr>
              <a:t>disponen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forma </a:t>
            </a:r>
            <a:r>
              <a:rPr sz="1000" spc="-30" dirty="0">
                <a:latin typeface="Arial"/>
                <a:cs typeface="Arial"/>
              </a:rPr>
              <a:t>horizontal, </a:t>
            </a:r>
            <a:r>
              <a:rPr sz="1000" spc="-75" dirty="0">
                <a:latin typeface="Arial"/>
                <a:cs typeface="Arial"/>
              </a:rPr>
              <a:t>es </a:t>
            </a:r>
            <a:r>
              <a:rPr sz="1000" spc="-35" dirty="0">
                <a:latin typeface="Arial"/>
                <a:cs typeface="Arial"/>
              </a:rPr>
              <a:t>decir  </a:t>
            </a:r>
            <a:r>
              <a:rPr sz="1000" spc="-15" dirty="0">
                <a:latin typeface="Arial"/>
                <a:cs typeface="Arial"/>
              </a:rPr>
              <a:t>fila </a:t>
            </a:r>
            <a:r>
              <a:rPr sz="1000" spc="-40" dirty="0">
                <a:latin typeface="Arial"/>
                <a:cs typeface="Arial"/>
              </a:rPr>
              <a:t>por </a:t>
            </a:r>
            <a:r>
              <a:rPr sz="1000" spc="-20" dirty="0">
                <a:latin typeface="Arial"/>
                <a:cs typeface="Arial"/>
              </a:rPr>
              <a:t>fila, </a:t>
            </a:r>
            <a:r>
              <a:rPr sz="1000" spc="-65" dirty="0">
                <a:latin typeface="Arial"/>
                <a:cs typeface="Arial"/>
              </a:rPr>
              <a:t>unas </a:t>
            </a:r>
            <a:r>
              <a:rPr sz="1000" spc="-45" dirty="0">
                <a:latin typeface="Arial"/>
                <a:cs typeface="Arial"/>
              </a:rPr>
              <a:t>encima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otras. </a:t>
            </a:r>
            <a:r>
              <a:rPr sz="1000" spc="-50" dirty="0">
                <a:latin typeface="Arial"/>
                <a:cs typeface="Arial"/>
              </a:rPr>
              <a:t>Un </a:t>
            </a:r>
            <a:r>
              <a:rPr sz="1000" spc="-70" dirty="0">
                <a:latin typeface="Arial"/>
                <a:cs typeface="Arial"/>
              </a:rPr>
              <a:t>gran </a:t>
            </a:r>
            <a:r>
              <a:rPr sz="1000" spc="-45" dirty="0">
                <a:latin typeface="Arial"/>
                <a:cs typeface="Arial"/>
              </a:rPr>
              <a:t>número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elaboradores </a:t>
            </a:r>
            <a:r>
              <a:rPr sz="1000" spc="-65" dirty="0">
                <a:latin typeface="Arial"/>
                <a:cs typeface="Arial"/>
              </a:rPr>
              <a:t>guardan </a:t>
            </a:r>
            <a:r>
              <a:rPr sz="1000" spc="-55" dirty="0">
                <a:latin typeface="Arial"/>
                <a:cs typeface="Arial"/>
              </a:rPr>
              <a:t>en </a:t>
            </a:r>
            <a:r>
              <a:rPr sz="1000" spc="-35" dirty="0">
                <a:latin typeface="Arial"/>
                <a:cs typeface="Arial"/>
              </a:rPr>
              <a:t>stock actualmente </a:t>
            </a:r>
            <a:r>
              <a:rPr sz="1000" spc="-50" dirty="0">
                <a:latin typeface="Arial"/>
                <a:cs typeface="Arial"/>
              </a:rPr>
              <a:t>las </a:t>
            </a:r>
            <a:r>
              <a:rPr sz="1000" spc="-30" dirty="0">
                <a:latin typeface="Arial"/>
                <a:cs typeface="Arial"/>
              </a:rPr>
              <a:t>botellas </a:t>
            </a:r>
            <a:r>
              <a:rPr sz="1000" spc="-55" dirty="0">
                <a:latin typeface="Arial"/>
                <a:cs typeface="Arial"/>
              </a:rPr>
              <a:t>en  carros de </a:t>
            </a:r>
            <a:r>
              <a:rPr sz="1000" spc="-10" dirty="0">
                <a:latin typeface="Arial"/>
                <a:cs typeface="Arial"/>
              </a:rPr>
              <a:t>hilo </a:t>
            </a:r>
            <a:r>
              <a:rPr sz="1000" spc="-30" dirty="0">
                <a:latin typeface="Arial"/>
                <a:cs typeface="Arial"/>
              </a:rPr>
              <a:t>metálico. </a:t>
            </a:r>
            <a:r>
              <a:rPr sz="1000" spc="-60" dirty="0">
                <a:latin typeface="Arial"/>
                <a:cs typeface="Arial"/>
              </a:rPr>
              <a:t>Algunos </a:t>
            </a:r>
            <a:r>
              <a:rPr sz="1000" spc="-15" dirty="0">
                <a:latin typeface="Arial"/>
                <a:cs typeface="Arial"/>
              </a:rPr>
              <a:t>utilizan </a:t>
            </a:r>
            <a:r>
              <a:rPr sz="1000" spc="-45" dirty="0">
                <a:latin typeface="Arial"/>
                <a:cs typeface="Arial"/>
              </a:rPr>
              <a:t>todavía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35" dirty="0">
                <a:latin typeface="Arial"/>
                <a:cs typeface="Arial"/>
              </a:rPr>
              <a:t>tapón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corcho </a:t>
            </a:r>
            <a:r>
              <a:rPr sz="1000" spc="-45" dirty="0">
                <a:latin typeface="Arial"/>
                <a:cs typeface="Arial"/>
              </a:rPr>
              <a:t>como </a:t>
            </a:r>
            <a:r>
              <a:rPr sz="1000" spc="-35" dirty="0">
                <a:latin typeface="Arial"/>
                <a:cs typeface="Arial"/>
              </a:rPr>
              <a:t>tapón </a:t>
            </a:r>
            <a:r>
              <a:rPr sz="1000" spc="-55" dirty="0">
                <a:latin typeface="Arial"/>
                <a:cs typeface="Arial"/>
              </a:rPr>
              <a:t>de  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tiraje.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45" dirty="0">
                <a:latin typeface="Calibri"/>
                <a:cs typeface="Calibri"/>
              </a:rPr>
              <a:t>A </a:t>
            </a:r>
            <a:r>
              <a:rPr sz="1000" spc="-5" dirty="0">
                <a:latin typeface="Calibri"/>
                <a:cs typeface="Calibri"/>
              </a:rPr>
              <a:t>lo </a:t>
            </a:r>
            <a:r>
              <a:rPr sz="1000" spc="-25" dirty="0">
                <a:latin typeface="Calibri"/>
                <a:cs typeface="Calibri"/>
              </a:rPr>
              <a:t>largo </a:t>
            </a:r>
            <a:r>
              <a:rPr sz="1000" spc="-15" dirty="0">
                <a:latin typeface="Calibri"/>
                <a:cs typeface="Calibri"/>
              </a:rPr>
              <a:t>de </a:t>
            </a:r>
            <a:r>
              <a:rPr sz="1000" spc="-10" dirty="0">
                <a:latin typeface="Calibri"/>
                <a:cs typeface="Calibri"/>
              </a:rPr>
              <a:t>la </a:t>
            </a:r>
            <a:r>
              <a:rPr sz="1000" spc="-15" dirty="0">
                <a:latin typeface="Calibri"/>
                <a:cs typeface="Calibri"/>
              </a:rPr>
              <a:t>segunda </a:t>
            </a:r>
            <a:r>
              <a:rPr sz="1000" spc="-20" dirty="0">
                <a:latin typeface="Calibri"/>
                <a:cs typeface="Calibri"/>
              </a:rPr>
              <a:t>fermentación, </a:t>
            </a:r>
            <a:r>
              <a:rPr sz="1000" spc="-15" dirty="0">
                <a:latin typeface="Calibri"/>
                <a:cs typeface="Calibri"/>
              </a:rPr>
              <a:t>que </a:t>
            </a:r>
            <a:r>
              <a:rPr sz="1000" spc="-30" dirty="0">
                <a:latin typeface="Calibri"/>
                <a:cs typeface="Calibri"/>
              </a:rPr>
              <a:t>dura </a:t>
            </a:r>
            <a:r>
              <a:rPr sz="1000" spc="-15" dirty="0">
                <a:latin typeface="Calibri"/>
                <a:cs typeface="Calibri"/>
              </a:rPr>
              <a:t>de </a:t>
            </a:r>
            <a:r>
              <a:rPr sz="1000" spc="-10" dirty="0">
                <a:latin typeface="Calibri"/>
                <a:cs typeface="Calibri"/>
              </a:rPr>
              <a:t>6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spc="-10" dirty="0">
                <a:latin typeface="Calibri"/>
                <a:cs typeface="Calibri"/>
              </a:rPr>
              <a:t>8 semanas, </a:t>
            </a:r>
            <a:r>
              <a:rPr sz="1000" dirty="0">
                <a:latin typeface="Calibri"/>
                <a:cs typeface="Calibri"/>
              </a:rPr>
              <a:t>las </a:t>
            </a:r>
            <a:r>
              <a:rPr sz="1000" spc="-20" dirty="0">
                <a:latin typeface="Calibri"/>
                <a:cs typeface="Calibri"/>
              </a:rPr>
              <a:t>levaduras </a:t>
            </a:r>
            <a:r>
              <a:rPr sz="1000" spc="-10" dirty="0">
                <a:latin typeface="Calibri"/>
                <a:cs typeface="Calibri"/>
              </a:rPr>
              <a:t>consumen </a:t>
            </a:r>
            <a:r>
              <a:rPr sz="1000" spc="-5" dirty="0">
                <a:latin typeface="Calibri"/>
                <a:cs typeface="Calibri"/>
              </a:rPr>
              <a:t>el </a:t>
            </a:r>
            <a:r>
              <a:rPr sz="1000" spc="-10" dirty="0">
                <a:latin typeface="Calibri"/>
                <a:cs typeface="Calibri"/>
              </a:rPr>
              <a:t>azúcar </a:t>
            </a:r>
            <a:r>
              <a:rPr sz="1000" spc="-20" dirty="0">
                <a:latin typeface="Calibri"/>
                <a:cs typeface="Calibri"/>
              </a:rPr>
              <a:t>y liberan </a:t>
            </a:r>
            <a:r>
              <a:rPr sz="1000" spc="-15" dirty="0">
                <a:latin typeface="Calibri"/>
                <a:cs typeface="Calibri"/>
              </a:rPr>
              <a:t>en </a:t>
            </a:r>
            <a:r>
              <a:rPr sz="1000" spc="-5" dirty="0">
                <a:latin typeface="Calibri"/>
                <a:cs typeface="Calibri"/>
              </a:rPr>
              <a:t>el  </a:t>
            </a:r>
            <a:r>
              <a:rPr sz="1000" spc="-10" dirty="0">
                <a:latin typeface="Calibri"/>
                <a:cs typeface="Calibri"/>
              </a:rPr>
              <a:t>vino, </a:t>
            </a:r>
            <a:r>
              <a:rPr sz="1000" spc="-20" dirty="0">
                <a:latin typeface="Calibri"/>
                <a:cs typeface="Calibri"/>
              </a:rPr>
              <a:t>tanto </a:t>
            </a:r>
            <a:r>
              <a:rPr sz="1000" spc="-10" dirty="0">
                <a:latin typeface="Calibri"/>
                <a:cs typeface="Calibri"/>
              </a:rPr>
              <a:t>alcohol como gas </a:t>
            </a:r>
            <a:r>
              <a:rPr sz="1000" spc="-15" dirty="0">
                <a:latin typeface="Calibri"/>
                <a:cs typeface="Calibri"/>
              </a:rPr>
              <a:t>carbónico, ésteres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10" dirty="0">
                <a:latin typeface="Calibri"/>
                <a:cs typeface="Calibri"/>
              </a:rPr>
              <a:t>alcoholes </a:t>
            </a:r>
            <a:r>
              <a:rPr sz="1000" spc="-15" dirty="0">
                <a:latin typeface="Calibri"/>
                <a:cs typeface="Calibri"/>
              </a:rPr>
              <a:t>superiores que </a:t>
            </a:r>
            <a:r>
              <a:rPr sz="1000" spc="-20" dirty="0">
                <a:latin typeface="Calibri"/>
                <a:cs typeface="Calibri"/>
              </a:rPr>
              <a:t>contribuirán </a:t>
            </a:r>
            <a:r>
              <a:rPr sz="1000" spc="-15" dirty="0">
                <a:latin typeface="Calibri"/>
                <a:cs typeface="Calibri"/>
              </a:rPr>
              <a:t>igualmente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dirty="0">
                <a:latin typeface="Calibri"/>
                <a:cs typeface="Calibri"/>
              </a:rPr>
              <a:t>las </a:t>
            </a:r>
            <a:r>
              <a:rPr sz="1000" spc="-10" dirty="0">
                <a:latin typeface="Calibri"/>
                <a:cs typeface="Calibri"/>
              </a:rPr>
              <a:t>características  </a:t>
            </a:r>
            <a:r>
              <a:rPr sz="1000" spc="-60" dirty="0">
                <a:latin typeface="Arial"/>
                <a:cs typeface="Arial"/>
              </a:rPr>
              <a:t>sensoriales </a:t>
            </a:r>
            <a:r>
              <a:rPr sz="1000" spc="-40" dirty="0">
                <a:latin typeface="Arial"/>
                <a:cs typeface="Arial"/>
              </a:rPr>
              <a:t>del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vino.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34640" y="566901"/>
            <a:ext cx="248920" cy="10007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indent="67310">
              <a:lnSpc>
                <a:spcPts val="885"/>
              </a:lnSpc>
            </a:pP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Embotellado </a:t>
            </a:r>
            <a:r>
              <a:rPr sz="800" spc="-6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y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toma </a:t>
            </a:r>
            <a:r>
              <a:rPr sz="800" spc="-6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800" spc="-6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espuma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4012" y="6558013"/>
            <a:ext cx="6047994" cy="3485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589778" y="10093784"/>
            <a:ext cx="956944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latin typeface="Calibri"/>
                <a:cs typeface="Calibri"/>
              </a:rPr>
              <a:t>Botellas puestas </a:t>
            </a:r>
            <a:r>
              <a:rPr sz="700" spc="-10" dirty="0">
                <a:latin typeface="Calibri"/>
                <a:cs typeface="Calibri"/>
              </a:rPr>
              <a:t>en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rimas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75606" y="3325828"/>
            <a:ext cx="98107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Embotelladora</a:t>
            </a:r>
            <a:r>
              <a:rPr sz="7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tradicional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96707" y="579609"/>
            <a:ext cx="0" cy="1620520"/>
          </a:xfrm>
          <a:custGeom>
            <a:avLst/>
            <a:gdLst/>
            <a:ahLst/>
            <a:cxnLst/>
            <a:rect l="l" t="t" r="r" b="b"/>
            <a:pathLst>
              <a:path h="1620520">
                <a:moveTo>
                  <a:pt x="0" y="0"/>
                </a:moveTo>
                <a:lnTo>
                  <a:pt x="0" y="161999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304021" y="1863390"/>
            <a:ext cx="18796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9</a:t>
            </a:r>
            <a:endParaRPr sz="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559992" cy="3560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84053" y="3672009"/>
            <a:ext cx="5076190" cy="6876415"/>
          </a:xfrm>
          <a:custGeom>
            <a:avLst/>
            <a:gdLst/>
            <a:ahLst/>
            <a:cxnLst/>
            <a:rect l="l" t="t" r="r" b="b"/>
            <a:pathLst>
              <a:path w="5076190" h="6876415">
                <a:moveTo>
                  <a:pt x="5075951" y="0"/>
                </a:moveTo>
                <a:lnTo>
                  <a:pt x="539945" y="0"/>
                </a:lnTo>
                <a:lnTo>
                  <a:pt x="399886" y="466"/>
                </a:lnTo>
                <a:lnTo>
                  <a:pt x="340002" y="1574"/>
                </a:lnTo>
                <a:lnTo>
                  <a:pt x="286416" y="3731"/>
                </a:lnTo>
                <a:lnTo>
                  <a:pt x="238777" y="7288"/>
                </a:lnTo>
                <a:lnTo>
                  <a:pt x="196736" y="12594"/>
                </a:lnTo>
                <a:lnTo>
                  <a:pt x="128047" y="29854"/>
                </a:lnTo>
                <a:lnTo>
                  <a:pt x="77551" y="58309"/>
                </a:lnTo>
                <a:lnTo>
                  <a:pt x="42449" y="100758"/>
                </a:lnTo>
                <a:lnTo>
                  <a:pt x="19941" y="160001"/>
                </a:lnTo>
                <a:lnTo>
                  <a:pt x="7230" y="238835"/>
                </a:lnTo>
                <a:lnTo>
                  <a:pt x="3673" y="286474"/>
                </a:lnTo>
                <a:lnTo>
                  <a:pt x="1516" y="340060"/>
                </a:lnTo>
                <a:lnTo>
                  <a:pt x="408" y="399944"/>
                </a:lnTo>
                <a:lnTo>
                  <a:pt x="0" y="466475"/>
                </a:lnTo>
                <a:lnTo>
                  <a:pt x="0" y="6409531"/>
                </a:lnTo>
                <a:lnTo>
                  <a:pt x="408" y="6476060"/>
                </a:lnTo>
                <a:lnTo>
                  <a:pt x="1516" y="6535943"/>
                </a:lnTo>
                <a:lnTo>
                  <a:pt x="3673" y="6589528"/>
                </a:lnTo>
                <a:lnTo>
                  <a:pt x="7230" y="6637165"/>
                </a:lnTo>
                <a:lnTo>
                  <a:pt x="12536" y="6679206"/>
                </a:lnTo>
                <a:lnTo>
                  <a:pt x="29796" y="6747893"/>
                </a:lnTo>
                <a:lnTo>
                  <a:pt x="58251" y="6798387"/>
                </a:lnTo>
                <a:lnTo>
                  <a:pt x="100700" y="6833489"/>
                </a:lnTo>
                <a:lnTo>
                  <a:pt x="159942" y="6855996"/>
                </a:lnTo>
                <a:lnTo>
                  <a:pt x="238777" y="6868707"/>
                </a:lnTo>
                <a:lnTo>
                  <a:pt x="286416" y="6872264"/>
                </a:lnTo>
                <a:lnTo>
                  <a:pt x="340002" y="6874421"/>
                </a:lnTo>
                <a:lnTo>
                  <a:pt x="399886" y="6875529"/>
                </a:lnTo>
                <a:lnTo>
                  <a:pt x="5075951" y="6875995"/>
                </a:lnTo>
                <a:lnTo>
                  <a:pt x="5075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647040"/>
            <a:ext cx="2472055" cy="9045575"/>
          </a:xfrm>
          <a:custGeom>
            <a:avLst/>
            <a:gdLst/>
            <a:ahLst/>
            <a:cxnLst/>
            <a:rect l="l" t="t" r="r" b="b"/>
            <a:pathLst>
              <a:path w="2472055" h="9045575">
                <a:moveTo>
                  <a:pt x="0" y="0"/>
                </a:moveTo>
                <a:lnTo>
                  <a:pt x="0" y="9044962"/>
                </a:lnTo>
                <a:lnTo>
                  <a:pt x="2472004" y="9044962"/>
                </a:lnTo>
                <a:lnTo>
                  <a:pt x="2472004" y="2846178"/>
                </a:lnTo>
                <a:lnTo>
                  <a:pt x="2471417" y="2790394"/>
                </a:lnTo>
                <a:lnTo>
                  <a:pt x="2469668" y="2735142"/>
                </a:lnTo>
                <a:lnTo>
                  <a:pt x="2466777" y="2680424"/>
                </a:lnTo>
                <a:lnTo>
                  <a:pt x="2462761" y="2626238"/>
                </a:lnTo>
                <a:lnTo>
                  <a:pt x="2457639" y="2572586"/>
                </a:lnTo>
                <a:lnTo>
                  <a:pt x="2451430" y="2519467"/>
                </a:lnTo>
                <a:lnTo>
                  <a:pt x="2444152" y="2466881"/>
                </a:lnTo>
                <a:lnTo>
                  <a:pt x="2435823" y="2414830"/>
                </a:lnTo>
                <a:lnTo>
                  <a:pt x="2426463" y="2363313"/>
                </a:lnTo>
                <a:lnTo>
                  <a:pt x="2416089" y="2312331"/>
                </a:lnTo>
                <a:lnTo>
                  <a:pt x="2404721" y="2261883"/>
                </a:lnTo>
                <a:lnTo>
                  <a:pt x="2392376" y="2211970"/>
                </a:lnTo>
                <a:lnTo>
                  <a:pt x="2379074" y="2162592"/>
                </a:lnTo>
                <a:lnTo>
                  <a:pt x="2364832" y="2113749"/>
                </a:lnTo>
                <a:lnTo>
                  <a:pt x="2349670" y="2065442"/>
                </a:lnTo>
                <a:lnTo>
                  <a:pt x="2333605" y="2017671"/>
                </a:lnTo>
                <a:lnTo>
                  <a:pt x="2316657" y="1970436"/>
                </a:lnTo>
                <a:lnTo>
                  <a:pt x="2298844" y="1923737"/>
                </a:lnTo>
                <a:lnTo>
                  <a:pt x="2280184" y="1877574"/>
                </a:lnTo>
                <a:lnTo>
                  <a:pt x="2260696" y="1831948"/>
                </a:lnTo>
                <a:lnTo>
                  <a:pt x="2240399" y="1786860"/>
                </a:lnTo>
                <a:lnTo>
                  <a:pt x="2219310" y="1742308"/>
                </a:lnTo>
                <a:lnTo>
                  <a:pt x="2197449" y="1698294"/>
                </a:lnTo>
                <a:lnTo>
                  <a:pt x="2174835" y="1654817"/>
                </a:lnTo>
                <a:lnTo>
                  <a:pt x="2151484" y="1611878"/>
                </a:lnTo>
                <a:lnTo>
                  <a:pt x="2127417" y="1569477"/>
                </a:lnTo>
                <a:lnTo>
                  <a:pt x="2102652" y="1527614"/>
                </a:lnTo>
                <a:lnTo>
                  <a:pt x="2077206" y="1486290"/>
                </a:lnTo>
                <a:lnTo>
                  <a:pt x="2051100" y="1445505"/>
                </a:lnTo>
                <a:lnTo>
                  <a:pt x="2024350" y="1405259"/>
                </a:lnTo>
                <a:lnTo>
                  <a:pt x="1996976" y="1365552"/>
                </a:lnTo>
                <a:lnTo>
                  <a:pt x="1968997" y="1326384"/>
                </a:lnTo>
                <a:lnTo>
                  <a:pt x="1940430" y="1287756"/>
                </a:lnTo>
                <a:lnTo>
                  <a:pt x="1911295" y="1249668"/>
                </a:lnTo>
                <a:lnTo>
                  <a:pt x="1881609" y="1212120"/>
                </a:lnTo>
                <a:lnTo>
                  <a:pt x="1851392" y="1175112"/>
                </a:lnTo>
                <a:lnTo>
                  <a:pt x="1820662" y="1138645"/>
                </a:lnTo>
                <a:lnTo>
                  <a:pt x="1789437" y="1102719"/>
                </a:lnTo>
                <a:lnTo>
                  <a:pt x="1757736" y="1067334"/>
                </a:lnTo>
                <a:lnTo>
                  <a:pt x="1725577" y="1032490"/>
                </a:lnTo>
                <a:lnTo>
                  <a:pt x="1692980" y="998187"/>
                </a:lnTo>
                <a:lnTo>
                  <a:pt x="1659962" y="964426"/>
                </a:lnTo>
                <a:lnTo>
                  <a:pt x="1626542" y="931208"/>
                </a:lnTo>
                <a:lnTo>
                  <a:pt x="1592738" y="898531"/>
                </a:lnTo>
                <a:lnTo>
                  <a:pt x="1558570" y="866396"/>
                </a:lnTo>
                <a:lnTo>
                  <a:pt x="1524055" y="834805"/>
                </a:lnTo>
                <a:lnTo>
                  <a:pt x="1489213" y="803756"/>
                </a:lnTo>
                <a:lnTo>
                  <a:pt x="1454061" y="773250"/>
                </a:lnTo>
                <a:lnTo>
                  <a:pt x="1418618" y="743288"/>
                </a:lnTo>
                <a:lnTo>
                  <a:pt x="1382903" y="713869"/>
                </a:lnTo>
                <a:lnTo>
                  <a:pt x="1346934" y="684993"/>
                </a:lnTo>
                <a:lnTo>
                  <a:pt x="1310730" y="656662"/>
                </a:lnTo>
                <a:lnTo>
                  <a:pt x="1274310" y="628875"/>
                </a:lnTo>
                <a:lnTo>
                  <a:pt x="1237691" y="601633"/>
                </a:lnTo>
                <a:lnTo>
                  <a:pt x="1200892" y="574935"/>
                </a:lnTo>
                <a:lnTo>
                  <a:pt x="1163933" y="548782"/>
                </a:lnTo>
                <a:lnTo>
                  <a:pt x="1126830" y="523174"/>
                </a:lnTo>
                <a:lnTo>
                  <a:pt x="1089604" y="498111"/>
                </a:lnTo>
                <a:lnTo>
                  <a:pt x="1052272" y="473594"/>
                </a:lnTo>
                <a:lnTo>
                  <a:pt x="1014854" y="449623"/>
                </a:lnTo>
                <a:lnTo>
                  <a:pt x="977366" y="426198"/>
                </a:lnTo>
                <a:lnTo>
                  <a:pt x="939829" y="403319"/>
                </a:lnTo>
                <a:lnTo>
                  <a:pt x="902260" y="380987"/>
                </a:lnTo>
                <a:lnTo>
                  <a:pt x="864678" y="359201"/>
                </a:lnTo>
                <a:lnTo>
                  <a:pt x="827102" y="337963"/>
                </a:lnTo>
                <a:lnTo>
                  <a:pt x="789550" y="317271"/>
                </a:lnTo>
                <a:lnTo>
                  <a:pt x="752041" y="297127"/>
                </a:lnTo>
                <a:lnTo>
                  <a:pt x="714593" y="277531"/>
                </a:lnTo>
                <a:lnTo>
                  <a:pt x="677225" y="258482"/>
                </a:lnTo>
                <a:lnTo>
                  <a:pt x="639954" y="239981"/>
                </a:lnTo>
                <a:lnTo>
                  <a:pt x="602801" y="222029"/>
                </a:lnTo>
                <a:lnTo>
                  <a:pt x="565783" y="204625"/>
                </a:lnTo>
                <a:lnTo>
                  <a:pt x="528919" y="187770"/>
                </a:lnTo>
                <a:lnTo>
                  <a:pt x="492227" y="171464"/>
                </a:lnTo>
                <a:lnTo>
                  <a:pt x="455726" y="155708"/>
                </a:lnTo>
                <a:lnTo>
                  <a:pt x="419434" y="140500"/>
                </a:lnTo>
                <a:lnTo>
                  <a:pt x="383370" y="125843"/>
                </a:lnTo>
                <a:lnTo>
                  <a:pt x="347553" y="111735"/>
                </a:lnTo>
                <a:lnTo>
                  <a:pt x="243869" y="73734"/>
                </a:lnTo>
                <a:lnTo>
                  <a:pt x="176724" y="51522"/>
                </a:lnTo>
                <a:lnTo>
                  <a:pt x="112444" y="31714"/>
                </a:lnTo>
                <a:lnTo>
                  <a:pt x="52905" y="14481"/>
                </a:lnTo>
                <a:lnTo>
                  <a:pt x="0" y="0"/>
                </a:lnTo>
                <a:close/>
              </a:path>
            </a:pathLst>
          </a:custGeom>
          <a:solidFill>
            <a:srgbClr val="9C8E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123859"/>
            <a:ext cx="2412009" cy="8568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7914" y="714705"/>
            <a:ext cx="4892675" cy="3035935"/>
          </a:xfrm>
          <a:custGeom>
            <a:avLst/>
            <a:gdLst/>
            <a:ahLst/>
            <a:cxnLst/>
            <a:rect l="l" t="t" r="r" b="b"/>
            <a:pathLst>
              <a:path w="4892675" h="3035935">
                <a:moveTo>
                  <a:pt x="0" y="3035807"/>
                </a:moveTo>
                <a:lnTo>
                  <a:pt x="0" y="0"/>
                </a:lnTo>
                <a:lnTo>
                  <a:pt x="4892090" y="0"/>
                </a:lnTo>
                <a:lnTo>
                  <a:pt x="4892090" y="3035807"/>
                </a:lnTo>
                <a:lnTo>
                  <a:pt x="0" y="30358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02135" y="1228418"/>
            <a:ext cx="6820250" cy="753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5365">
              <a:lnSpc>
                <a:spcPct val="100000"/>
              </a:lnSpc>
            </a:pPr>
            <a:r>
              <a:rPr spc="1160" dirty="0"/>
              <a:t>Maduración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309159" y="2030525"/>
            <a:ext cx="3850640" cy="753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466975" algn="l"/>
              </a:tabLst>
            </a:pPr>
            <a:r>
              <a:rPr sz="4800" spc="1300" dirty="0">
                <a:solidFill>
                  <a:srgbClr val="FFFFFF"/>
                </a:solidFill>
                <a:latin typeface="Calibri"/>
                <a:cs typeface="Calibri"/>
              </a:rPr>
              <a:t>sobre	</a:t>
            </a:r>
            <a:r>
              <a:rPr sz="4800" spc="1100" dirty="0">
                <a:solidFill>
                  <a:srgbClr val="FFFFFF"/>
                </a:solidFill>
                <a:latin typeface="Calibri"/>
                <a:cs typeface="Calibri"/>
              </a:rPr>
              <a:t>lías</a:t>
            </a:r>
            <a:endParaRPr sz="4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83299" y="4269209"/>
            <a:ext cx="3985895" cy="1477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51155">
              <a:lnSpc>
                <a:spcPct val="100000"/>
              </a:lnSpc>
            </a:pPr>
            <a:r>
              <a:rPr sz="1600" spc="40" dirty="0">
                <a:solidFill>
                  <a:srgbClr val="9C8E69"/>
                </a:solidFill>
                <a:latin typeface="Calibri"/>
                <a:cs typeface="Calibri"/>
              </a:rPr>
              <a:t>Las </a:t>
            </a: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botellas </a:t>
            </a:r>
            <a:r>
              <a:rPr sz="1600" spc="35" dirty="0">
                <a:solidFill>
                  <a:srgbClr val="9C8E69"/>
                </a:solidFill>
                <a:latin typeface="Calibri"/>
                <a:cs typeface="Calibri"/>
              </a:rPr>
              <a:t>se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mantienen,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en </a:t>
            </a: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oscuridad 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35" dirty="0">
                <a:solidFill>
                  <a:srgbClr val="9C8E69"/>
                </a:solidFill>
                <a:latin typeface="Calibri"/>
                <a:cs typeface="Calibri"/>
              </a:rPr>
              <a:t>las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bodegas,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durante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un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largo periodo 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maduración. </a:t>
            </a:r>
            <a:r>
              <a:rPr sz="1600" spc="40" dirty="0">
                <a:solidFill>
                  <a:srgbClr val="9C8E69"/>
                </a:solidFill>
                <a:latin typeface="Calibri"/>
                <a:cs typeface="Calibri"/>
              </a:rPr>
              <a:t>Las </a:t>
            </a:r>
            <a:r>
              <a:rPr sz="1600" spc="25" dirty="0">
                <a:solidFill>
                  <a:srgbClr val="9C8E69"/>
                </a:solidFill>
                <a:latin typeface="Calibri"/>
                <a:cs typeface="Calibri"/>
              </a:rPr>
              <a:t>cavas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juegan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un</a:t>
            </a:r>
            <a:r>
              <a:rPr sz="1600" spc="25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rol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importante en </a:t>
            </a: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esta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etapa de </a:t>
            </a: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elaboración </a:t>
            </a: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del  vino, gracias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a </a:t>
            </a:r>
            <a:r>
              <a:rPr sz="1600" spc="40" dirty="0">
                <a:solidFill>
                  <a:srgbClr val="9C8E69"/>
                </a:solidFill>
                <a:latin typeface="Calibri"/>
                <a:cs typeface="Calibri"/>
              </a:rPr>
              <a:t>su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temperatura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relativamente  </a:t>
            </a: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constante,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próxima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a </a:t>
            </a:r>
            <a:r>
              <a:rPr sz="1600" spc="30" dirty="0">
                <a:solidFill>
                  <a:srgbClr val="9C8E69"/>
                </a:solidFill>
                <a:latin typeface="Calibri"/>
                <a:cs typeface="Calibri"/>
              </a:rPr>
              <a:t>los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12º</a:t>
            </a:r>
            <a:r>
              <a:rPr sz="1600" spc="229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35" dirty="0">
                <a:solidFill>
                  <a:srgbClr val="9C8E69"/>
                </a:solidFill>
                <a:latin typeface="Calibri"/>
                <a:cs typeface="Calibri"/>
              </a:rPr>
              <a:t>C.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6061" y="566902"/>
            <a:ext cx="248920" cy="7632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8270" indent="-116205">
              <a:lnSpc>
                <a:spcPts val="885"/>
              </a:lnSpc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Maduración</a:t>
            </a:r>
            <a:endParaRPr sz="800">
              <a:latin typeface="Calibri"/>
              <a:cs typeface="Calibri"/>
            </a:endParaRPr>
          </a:p>
          <a:p>
            <a:pPr marL="128270">
              <a:lnSpc>
                <a:spcPct val="100000"/>
              </a:lnSpc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sobre </a:t>
            </a:r>
            <a:r>
              <a:rPr sz="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lías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95993" y="8423998"/>
            <a:ext cx="3959999" cy="16200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11299" y="10093766"/>
            <a:ext cx="6757670" cy="264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24830">
              <a:lnSpc>
                <a:spcPct val="100000"/>
              </a:lnSpc>
            </a:pPr>
            <a:r>
              <a:rPr sz="700" dirty="0">
                <a:latin typeface="Calibri"/>
                <a:cs typeface="Calibri"/>
              </a:rPr>
              <a:t>Botellas </a:t>
            </a:r>
            <a:r>
              <a:rPr sz="700" spc="-5" dirty="0">
                <a:latin typeface="Calibri"/>
                <a:cs typeface="Calibri"/>
              </a:rPr>
              <a:t>almacenadas </a:t>
            </a:r>
            <a:r>
              <a:rPr sz="700" spc="-10" dirty="0">
                <a:latin typeface="Calibri"/>
                <a:cs typeface="Calibri"/>
              </a:rPr>
              <a:t>en</a:t>
            </a:r>
            <a:r>
              <a:rPr sz="700" spc="7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rimas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Crayère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83299" y="6243330"/>
            <a:ext cx="3985895" cy="1842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spc="-30" dirty="0">
                <a:latin typeface="Calibri"/>
                <a:cs typeface="Calibri"/>
              </a:rPr>
              <a:t>reglamentación </a:t>
            </a:r>
            <a:r>
              <a:rPr sz="1000" spc="-25" dirty="0">
                <a:latin typeface="Calibri"/>
                <a:cs typeface="Calibri"/>
              </a:rPr>
              <a:t>impone una </a:t>
            </a:r>
            <a:r>
              <a:rPr sz="1000" spc="-20" dirty="0">
                <a:latin typeface="Calibri"/>
                <a:cs typeface="Calibri"/>
              </a:rPr>
              <a:t>estancia en </a:t>
            </a:r>
            <a:r>
              <a:rPr sz="1000" spc="-30" dirty="0">
                <a:latin typeface="Calibri"/>
                <a:cs typeface="Calibri"/>
              </a:rPr>
              <a:t>bodega </a:t>
            </a:r>
            <a:r>
              <a:rPr sz="1000" spc="-20" dirty="0">
                <a:latin typeface="Calibri"/>
                <a:cs typeface="Calibri"/>
              </a:rPr>
              <a:t>de 15 </a:t>
            </a:r>
            <a:r>
              <a:rPr sz="1000" spc="-10" dirty="0">
                <a:latin typeface="Calibri"/>
                <a:cs typeface="Calibri"/>
              </a:rPr>
              <a:t>meses, </a:t>
            </a:r>
            <a:r>
              <a:rPr sz="1000" spc="-20" dirty="0">
                <a:latin typeface="Calibri"/>
                <a:cs typeface="Calibri"/>
              </a:rPr>
              <a:t>12 de </a:t>
            </a:r>
            <a:r>
              <a:rPr sz="1000" spc="-15" dirty="0">
                <a:latin typeface="Calibri"/>
                <a:cs typeface="Calibri"/>
              </a:rPr>
              <a:t>ellos  </a:t>
            </a:r>
            <a:r>
              <a:rPr sz="1000" spc="-70" dirty="0">
                <a:latin typeface="Arial"/>
                <a:cs typeface="Arial"/>
              </a:rPr>
              <a:t>sobre </a:t>
            </a:r>
            <a:r>
              <a:rPr sz="1000" spc="-60" dirty="0">
                <a:latin typeface="Arial"/>
                <a:cs typeface="Arial"/>
              </a:rPr>
              <a:t>lías, </a:t>
            </a:r>
            <a:r>
              <a:rPr sz="1000" spc="-80" dirty="0">
                <a:latin typeface="Arial"/>
                <a:cs typeface="Arial"/>
              </a:rPr>
              <a:t>para </a:t>
            </a:r>
            <a:r>
              <a:rPr sz="1000" spc="-45" dirty="0">
                <a:latin typeface="Arial"/>
                <a:cs typeface="Arial"/>
              </a:rPr>
              <a:t>los </a:t>
            </a:r>
            <a:r>
              <a:rPr sz="1000" spc="-55" dirty="0">
                <a:latin typeface="Arial"/>
                <a:cs typeface="Arial"/>
              </a:rPr>
              <a:t>vinos </a:t>
            </a:r>
            <a:r>
              <a:rPr sz="1000" spc="-50" dirty="0">
                <a:latin typeface="Arial"/>
                <a:cs typeface="Arial"/>
              </a:rPr>
              <a:t>no </a:t>
            </a:r>
            <a:r>
              <a:rPr sz="1000" spc="-30" dirty="0">
                <a:latin typeface="Arial"/>
                <a:cs typeface="Arial"/>
              </a:rPr>
              <a:t>“millésimés”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60" dirty="0">
                <a:latin typeface="Arial"/>
                <a:cs typeface="Arial"/>
              </a:rPr>
              <a:t>3 </a:t>
            </a:r>
            <a:r>
              <a:rPr sz="1000" spc="-80" dirty="0">
                <a:latin typeface="Arial"/>
                <a:cs typeface="Arial"/>
              </a:rPr>
              <a:t>años para </a:t>
            </a:r>
            <a:r>
              <a:rPr sz="1000" spc="-45" dirty="0">
                <a:latin typeface="Arial"/>
                <a:cs typeface="Arial"/>
              </a:rPr>
              <a:t>los </a:t>
            </a:r>
            <a:r>
              <a:rPr sz="1000" spc="-40" dirty="0">
                <a:latin typeface="Arial"/>
                <a:cs typeface="Arial"/>
              </a:rPr>
              <a:t>“millésimés”, </a:t>
            </a:r>
            <a:r>
              <a:rPr sz="1000" spc="-65" dirty="0">
                <a:latin typeface="Arial"/>
                <a:cs typeface="Arial"/>
              </a:rPr>
              <a:t>que  </a:t>
            </a:r>
            <a:r>
              <a:rPr sz="1000" spc="-85" dirty="0">
                <a:latin typeface="Arial"/>
                <a:cs typeface="Arial"/>
              </a:rPr>
              <a:t>se </a:t>
            </a:r>
            <a:r>
              <a:rPr sz="1000" spc="-60" dirty="0">
                <a:latin typeface="Arial"/>
                <a:cs typeface="Arial"/>
              </a:rPr>
              <a:t>calculan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40" dirty="0">
                <a:latin typeface="Arial"/>
                <a:cs typeface="Arial"/>
              </a:rPr>
              <a:t>partir </a:t>
            </a:r>
            <a:r>
              <a:rPr sz="1000" spc="-45" dirty="0">
                <a:latin typeface="Arial"/>
                <a:cs typeface="Arial"/>
              </a:rPr>
              <a:t>del </a:t>
            </a:r>
            <a:r>
              <a:rPr sz="1000" spc="-50" dirty="0">
                <a:latin typeface="Arial"/>
                <a:cs typeface="Arial"/>
              </a:rPr>
              <a:t>embotellado. </a:t>
            </a:r>
            <a:r>
              <a:rPr sz="1000" spc="-110" dirty="0">
                <a:latin typeface="Arial"/>
                <a:cs typeface="Arial"/>
              </a:rPr>
              <a:t>En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55" dirty="0">
                <a:latin typeface="Arial"/>
                <a:cs typeface="Arial"/>
              </a:rPr>
              <a:t>práctica,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75" dirty="0">
                <a:latin typeface="Arial"/>
                <a:cs typeface="Arial"/>
              </a:rPr>
              <a:t>mayoría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70" dirty="0">
                <a:latin typeface="Arial"/>
                <a:cs typeface="Arial"/>
              </a:rPr>
              <a:t>elaboradores  </a:t>
            </a:r>
            <a:r>
              <a:rPr sz="1000" spc="-65" dirty="0">
                <a:latin typeface="Arial"/>
                <a:cs typeface="Arial"/>
              </a:rPr>
              <a:t>prolongan </a:t>
            </a:r>
            <a:r>
              <a:rPr sz="1000" spc="-45" dirty="0">
                <a:latin typeface="Arial"/>
                <a:cs typeface="Arial"/>
              </a:rPr>
              <a:t>dicho </a:t>
            </a:r>
            <a:r>
              <a:rPr sz="1000" spc="-55" dirty="0">
                <a:latin typeface="Arial"/>
                <a:cs typeface="Arial"/>
              </a:rPr>
              <a:t>periodo </a:t>
            </a:r>
            <a:r>
              <a:rPr sz="1000" spc="-70" dirty="0">
                <a:latin typeface="Arial"/>
                <a:cs typeface="Arial"/>
              </a:rPr>
              <a:t>algunos </a:t>
            </a:r>
            <a:r>
              <a:rPr sz="1000" spc="-80" dirty="0">
                <a:latin typeface="Arial"/>
                <a:cs typeface="Arial"/>
              </a:rPr>
              <a:t>años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75" dirty="0">
                <a:latin typeface="Arial"/>
                <a:cs typeface="Arial"/>
              </a:rPr>
              <a:t>más.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dirty="0">
                <a:latin typeface="Calibri"/>
                <a:cs typeface="Calibri"/>
              </a:rPr>
              <a:t>Las </a:t>
            </a:r>
            <a:r>
              <a:rPr sz="1000" spc="-5" dirty="0">
                <a:latin typeface="Calibri"/>
                <a:cs typeface="Calibri"/>
              </a:rPr>
              <a:t>lías </a:t>
            </a:r>
            <a:r>
              <a:rPr sz="1000" spc="-20" dirty="0">
                <a:latin typeface="Calibri"/>
                <a:cs typeface="Calibri"/>
              </a:rPr>
              <a:t>están </a:t>
            </a:r>
            <a:r>
              <a:rPr sz="1000" spc="-35" dirty="0">
                <a:latin typeface="Calibri"/>
                <a:cs typeface="Calibri"/>
              </a:rPr>
              <a:t>formadas </a:t>
            </a:r>
            <a:r>
              <a:rPr sz="1000" spc="-20" dirty="0">
                <a:latin typeface="Calibri"/>
                <a:cs typeface="Calibri"/>
              </a:rPr>
              <a:t>esencialmente </a:t>
            </a:r>
            <a:r>
              <a:rPr sz="1000" spc="-35" dirty="0">
                <a:latin typeface="Calibri"/>
                <a:cs typeface="Calibri"/>
              </a:rPr>
              <a:t>por </a:t>
            </a:r>
            <a:r>
              <a:rPr sz="1000" spc="-5" dirty="0">
                <a:latin typeface="Calibri"/>
                <a:cs typeface="Calibri"/>
              </a:rPr>
              <a:t>las </a:t>
            </a:r>
            <a:r>
              <a:rPr sz="1000" spc="-25" dirty="0">
                <a:latin typeface="Calibri"/>
                <a:cs typeface="Calibri"/>
              </a:rPr>
              <a:t>levaduras que </a:t>
            </a:r>
            <a:r>
              <a:rPr sz="1000" dirty="0">
                <a:latin typeface="Calibri"/>
                <a:cs typeface="Calibri"/>
              </a:rPr>
              <a:t>se </a:t>
            </a:r>
            <a:r>
              <a:rPr sz="1000" spc="-25" dirty="0">
                <a:latin typeface="Calibri"/>
                <a:cs typeface="Calibri"/>
              </a:rPr>
              <a:t>han </a:t>
            </a:r>
            <a:r>
              <a:rPr sz="1000" spc="-20" dirty="0">
                <a:latin typeface="Calibri"/>
                <a:cs typeface="Calibri"/>
              </a:rPr>
              <a:t>multiplicado  </a:t>
            </a:r>
            <a:r>
              <a:rPr sz="1000" spc="-65" dirty="0">
                <a:latin typeface="Arial"/>
                <a:cs typeface="Arial"/>
              </a:rPr>
              <a:t>en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40" dirty="0">
                <a:latin typeface="Arial"/>
                <a:cs typeface="Arial"/>
              </a:rPr>
              <a:t>botella </a:t>
            </a:r>
            <a:r>
              <a:rPr sz="1000" spc="-60" dirty="0">
                <a:latin typeface="Arial"/>
                <a:cs typeface="Arial"/>
              </a:rPr>
              <a:t>formando </a:t>
            </a:r>
            <a:r>
              <a:rPr sz="1000" spc="-50" dirty="0">
                <a:latin typeface="Arial"/>
                <a:cs typeface="Arial"/>
              </a:rPr>
              <a:t>un depósito. </a:t>
            </a:r>
            <a:r>
              <a:rPr sz="1000" spc="-110" dirty="0">
                <a:latin typeface="Arial"/>
                <a:cs typeface="Arial"/>
              </a:rPr>
              <a:t>En </a:t>
            </a:r>
            <a:r>
              <a:rPr sz="1000" spc="-35" dirty="0">
                <a:latin typeface="Arial"/>
                <a:cs typeface="Arial"/>
              </a:rPr>
              <a:t>el </a:t>
            </a:r>
            <a:r>
              <a:rPr sz="1000" spc="-50" dirty="0">
                <a:latin typeface="Arial"/>
                <a:cs typeface="Arial"/>
              </a:rPr>
              <a:t>momento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la toma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75" dirty="0">
                <a:latin typeface="Arial"/>
                <a:cs typeface="Arial"/>
              </a:rPr>
              <a:t>espuma, </a:t>
            </a:r>
            <a:r>
              <a:rPr sz="1000" spc="-65" dirty="0">
                <a:latin typeface="Arial"/>
                <a:cs typeface="Arial"/>
              </a:rPr>
              <a:t>las  </a:t>
            </a:r>
            <a:r>
              <a:rPr sz="1000" spc="-25" dirty="0">
                <a:latin typeface="Calibri"/>
                <a:cs typeface="Calibri"/>
              </a:rPr>
              <a:t>levaduras </a:t>
            </a:r>
            <a:r>
              <a:rPr sz="1000" spc="-35" dirty="0">
                <a:latin typeface="Calibri"/>
                <a:cs typeface="Calibri"/>
              </a:rPr>
              <a:t>mueren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40" dirty="0">
                <a:latin typeface="Calibri"/>
                <a:cs typeface="Calibri"/>
              </a:rPr>
              <a:t>forma </a:t>
            </a:r>
            <a:r>
              <a:rPr sz="1000" spc="-30" dirty="0">
                <a:latin typeface="Calibri"/>
                <a:cs typeface="Calibri"/>
              </a:rPr>
              <a:t>progresiva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dirty="0">
                <a:latin typeface="Calibri"/>
                <a:cs typeface="Calibri"/>
              </a:rPr>
              <a:t>se </a:t>
            </a:r>
            <a:r>
              <a:rPr sz="1000" spc="-20" dirty="0">
                <a:latin typeface="Calibri"/>
                <a:cs typeface="Calibri"/>
              </a:rPr>
              <a:t>autolizan, </a:t>
            </a:r>
            <a:r>
              <a:rPr sz="1000" dirty="0">
                <a:latin typeface="Calibri"/>
                <a:cs typeface="Calibri"/>
              </a:rPr>
              <a:t>es </a:t>
            </a:r>
            <a:r>
              <a:rPr sz="1000" spc="-20" dirty="0">
                <a:latin typeface="Calibri"/>
                <a:cs typeface="Calibri"/>
              </a:rPr>
              <a:t>decir </a:t>
            </a:r>
            <a:r>
              <a:rPr sz="1000" spc="-25" dirty="0">
                <a:latin typeface="Calibri"/>
                <a:cs typeface="Calibri"/>
              </a:rPr>
              <a:t>que </a:t>
            </a:r>
            <a:r>
              <a:rPr sz="1000" spc="5" dirty="0">
                <a:latin typeface="Calibri"/>
                <a:cs typeface="Calibri"/>
              </a:rPr>
              <a:t>su </a:t>
            </a:r>
            <a:r>
              <a:rPr sz="1000" spc="-20" dirty="0">
                <a:latin typeface="Calibri"/>
                <a:cs typeface="Calibri"/>
              </a:rPr>
              <a:t>contenido  celular </a:t>
            </a:r>
            <a:r>
              <a:rPr sz="1000" dirty="0">
                <a:latin typeface="Calibri"/>
                <a:cs typeface="Calibri"/>
              </a:rPr>
              <a:t>se </a:t>
            </a:r>
            <a:r>
              <a:rPr sz="1000" spc="-35" dirty="0">
                <a:latin typeface="Calibri"/>
                <a:cs typeface="Calibri"/>
              </a:rPr>
              <a:t>degrada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25" dirty="0">
                <a:latin typeface="Calibri"/>
                <a:cs typeface="Calibri"/>
              </a:rPr>
              <a:t>libera </a:t>
            </a:r>
            <a:r>
              <a:rPr sz="1000" spc="-15" dirty="0">
                <a:latin typeface="Calibri"/>
                <a:cs typeface="Calibri"/>
              </a:rPr>
              <a:t>moléculas </a:t>
            </a:r>
            <a:r>
              <a:rPr sz="1000" spc="-25" dirty="0">
                <a:latin typeface="Calibri"/>
                <a:cs typeface="Calibri"/>
              </a:rPr>
              <a:t>que </a:t>
            </a:r>
            <a:r>
              <a:rPr sz="1000" spc="-30" dirty="0">
                <a:latin typeface="Calibri"/>
                <a:cs typeface="Calibri"/>
              </a:rPr>
              <a:t>interaccionarán </a:t>
            </a:r>
            <a:r>
              <a:rPr sz="1000" spc="-10" dirty="0">
                <a:latin typeface="Calibri"/>
                <a:cs typeface="Calibri"/>
              </a:rPr>
              <a:t>con el </a:t>
            </a:r>
            <a:r>
              <a:rPr sz="1000" spc="-20" dirty="0">
                <a:latin typeface="Calibri"/>
                <a:cs typeface="Calibri"/>
              </a:rPr>
              <a:t>vino y </a:t>
            </a:r>
            <a:r>
              <a:rPr sz="1000" spc="-30" dirty="0">
                <a:latin typeface="Calibri"/>
                <a:cs typeface="Calibri"/>
              </a:rPr>
              <a:t>sufrirán  </a:t>
            </a:r>
            <a:r>
              <a:rPr sz="1000" spc="-55" dirty="0">
                <a:latin typeface="Arial"/>
                <a:cs typeface="Arial"/>
              </a:rPr>
              <a:t>lentas</a:t>
            </a:r>
            <a:r>
              <a:rPr sz="1000" spc="-114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transformaciones.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0707" y="579609"/>
            <a:ext cx="0" cy="2077720"/>
          </a:xfrm>
          <a:custGeom>
            <a:avLst/>
            <a:gdLst/>
            <a:ahLst/>
            <a:cxnLst/>
            <a:rect l="l" t="t" r="r" b="b"/>
            <a:pathLst>
              <a:path h="2077720">
                <a:moveTo>
                  <a:pt x="0" y="0"/>
                </a:moveTo>
                <a:lnTo>
                  <a:pt x="0" y="2077199"/>
                </a:lnTo>
              </a:path>
            </a:pathLst>
          </a:custGeom>
          <a:ln w="6350">
            <a:solidFill>
              <a:srgbClr val="9C9D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995" y="1840513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8021" y="1863390"/>
            <a:ext cx="18796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30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3655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3655" y="0"/>
            <a:ext cx="0" cy="10692130"/>
          </a:xfrm>
          <a:custGeom>
            <a:avLst/>
            <a:gdLst/>
            <a:ahLst/>
            <a:cxnLst/>
            <a:rect l="l" t="t" r="r" b="b"/>
            <a:pathLst>
              <a:path h="10692130">
                <a:moveTo>
                  <a:pt x="0" y="1069200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559992" cy="3560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647037"/>
            <a:ext cx="7559992" cy="90449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84053" y="3672000"/>
            <a:ext cx="5076190" cy="6876415"/>
          </a:xfrm>
          <a:custGeom>
            <a:avLst/>
            <a:gdLst/>
            <a:ahLst/>
            <a:cxnLst/>
            <a:rect l="l" t="t" r="r" b="b"/>
            <a:pathLst>
              <a:path w="5076190" h="6876415">
                <a:moveTo>
                  <a:pt x="5075951" y="0"/>
                </a:moveTo>
                <a:lnTo>
                  <a:pt x="539945" y="0"/>
                </a:lnTo>
                <a:lnTo>
                  <a:pt x="399886" y="466"/>
                </a:lnTo>
                <a:lnTo>
                  <a:pt x="340002" y="1574"/>
                </a:lnTo>
                <a:lnTo>
                  <a:pt x="286416" y="3731"/>
                </a:lnTo>
                <a:lnTo>
                  <a:pt x="238777" y="7288"/>
                </a:lnTo>
                <a:lnTo>
                  <a:pt x="196736" y="12594"/>
                </a:lnTo>
                <a:lnTo>
                  <a:pt x="128047" y="29854"/>
                </a:lnTo>
                <a:lnTo>
                  <a:pt x="77551" y="58309"/>
                </a:lnTo>
                <a:lnTo>
                  <a:pt x="42449" y="100758"/>
                </a:lnTo>
                <a:lnTo>
                  <a:pt x="19941" y="160001"/>
                </a:lnTo>
                <a:lnTo>
                  <a:pt x="7230" y="238835"/>
                </a:lnTo>
                <a:lnTo>
                  <a:pt x="3673" y="286474"/>
                </a:lnTo>
                <a:lnTo>
                  <a:pt x="1516" y="340060"/>
                </a:lnTo>
                <a:lnTo>
                  <a:pt x="408" y="399944"/>
                </a:lnTo>
                <a:lnTo>
                  <a:pt x="0" y="466475"/>
                </a:lnTo>
                <a:lnTo>
                  <a:pt x="0" y="6409531"/>
                </a:lnTo>
                <a:lnTo>
                  <a:pt x="408" y="6476060"/>
                </a:lnTo>
                <a:lnTo>
                  <a:pt x="1516" y="6535943"/>
                </a:lnTo>
                <a:lnTo>
                  <a:pt x="3673" y="6589528"/>
                </a:lnTo>
                <a:lnTo>
                  <a:pt x="7230" y="6637165"/>
                </a:lnTo>
                <a:lnTo>
                  <a:pt x="12536" y="6679206"/>
                </a:lnTo>
                <a:lnTo>
                  <a:pt x="29796" y="6747893"/>
                </a:lnTo>
                <a:lnTo>
                  <a:pt x="58251" y="6798387"/>
                </a:lnTo>
                <a:lnTo>
                  <a:pt x="100700" y="6833489"/>
                </a:lnTo>
                <a:lnTo>
                  <a:pt x="159942" y="6855996"/>
                </a:lnTo>
                <a:lnTo>
                  <a:pt x="238777" y="6868707"/>
                </a:lnTo>
                <a:lnTo>
                  <a:pt x="286416" y="6872264"/>
                </a:lnTo>
                <a:lnTo>
                  <a:pt x="340002" y="6874421"/>
                </a:lnTo>
                <a:lnTo>
                  <a:pt x="399886" y="6875529"/>
                </a:lnTo>
                <a:lnTo>
                  <a:pt x="5075951" y="6875995"/>
                </a:lnTo>
                <a:lnTo>
                  <a:pt x="5075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795299" y="4038800"/>
            <a:ext cx="2079625" cy="257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Delimitada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por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una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ley</a:t>
            </a:r>
            <a:r>
              <a:rPr sz="1600" spc="9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de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95299" y="4282640"/>
            <a:ext cx="2257425" cy="257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1927,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zona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de</a:t>
            </a:r>
            <a:r>
              <a:rPr sz="1600" spc="10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producción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95299" y="4526480"/>
            <a:ext cx="2385695" cy="257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denominación de</a:t>
            </a:r>
            <a:r>
              <a:rPr sz="1600" spc="12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origen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95299" y="4770320"/>
            <a:ext cx="2359025" cy="257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controlada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(AOC)</a:t>
            </a:r>
            <a:r>
              <a:rPr sz="1600" spc="3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Champagne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95299" y="5014160"/>
            <a:ext cx="2513330" cy="257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se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extiende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a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lo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largo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34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65" dirty="0">
                <a:solidFill>
                  <a:srgbClr val="9C8E69"/>
                </a:solidFill>
                <a:latin typeface="Calibri"/>
                <a:cs typeface="Calibri"/>
              </a:rPr>
              <a:t>000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95299" y="5258000"/>
            <a:ext cx="2408555" cy="257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hectáreas.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Situada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en</a:t>
            </a:r>
            <a:r>
              <a:rPr sz="1600" spc="3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Francia,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95299" y="5501840"/>
            <a:ext cx="2524125" cy="257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a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unos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150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kilómetros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de</a:t>
            </a:r>
            <a:r>
              <a:rPr sz="1600" spc="16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París,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95299" y="5745680"/>
            <a:ext cx="1814830" cy="257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comprende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319</a:t>
            </a:r>
            <a:r>
              <a:rPr sz="1600" spc="3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“crus”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95299" y="5989520"/>
            <a:ext cx="2473325" cy="257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(municipios)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distintos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en</a:t>
            </a:r>
            <a:r>
              <a:rPr sz="1600" spc="8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cinco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95299" y="6233360"/>
            <a:ext cx="2289175" cy="257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departamentos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o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comarcas</a:t>
            </a:r>
            <a:r>
              <a:rPr sz="1600" spc="8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95299" y="6477200"/>
            <a:ext cx="2451100" cy="257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70" dirty="0">
                <a:solidFill>
                  <a:srgbClr val="9C8E69"/>
                </a:solidFill>
                <a:latin typeface="Calibri"/>
                <a:cs typeface="Calibri"/>
              </a:rPr>
              <a:t>Marne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(67%),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Aube</a:t>
            </a:r>
            <a:r>
              <a:rPr sz="1600" spc="14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(23%),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95299" y="6721040"/>
            <a:ext cx="2399030" cy="257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Aisne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(9%),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la</a:t>
            </a:r>
            <a:r>
              <a:rPr sz="1600" spc="5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Haute-Marne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95299" y="6964880"/>
            <a:ext cx="1636395" cy="257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y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la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Seine-et-Marne.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531299" y="4048760"/>
            <a:ext cx="1537970" cy="1110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-15" dirty="0">
                <a:latin typeface="Calibri"/>
                <a:cs typeface="Calibri"/>
              </a:rPr>
              <a:t>El </a:t>
            </a:r>
            <a:r>
              <a:rPr sz="1000" spc="-55" dirty="0">
                <a:latin typeface="Calibri"/>
                <a:cs typeface="Calibri"/>
              </a:rPr>
              <a:t>viñedo </a:t>
            </a:r>
            <a:r>
              <a:rPr sz="1000" spc="-30" dirty="0">
                <a:latin typeface="Calibri"/>
                <a:cs typeface="Calibri"/>
              </a:rPr>
              <a:t>se </a:t>
            </a:r>
            <a:r>
              <a:rPr sz="1000" spc="-50" dirty="0">
                <a:latin typeface="Calibri"/>
                <a:cs typeface="Calibri"/>
              </a:rPr>
              <a:t>halla </a:t>
            </a:r>
            <a:r>
              <a:rPr sz="1000" spc="-65" dirty="0">
                <a:latin typeface="Calibri"/>
                <a:cs typeface="Calibri"/>
              </a:rPr>
              <a:t>repartido </a:t>
            </a:r>
            <a:r>
              <a:rPr sz="1000" spc="-50" dirty="0">
                <a:latin typeface="Calibri"/>
                <a:cs typeface="Calibri"/>
              </a:rPr>
              <a:t>en  </a:t>
            </a:r>
            <a:r>
              <a:rPr sz="1000" spc="-35" dirty="0">
                <a:latin typeface="Calibri"/>
                <a:cs typeface="Calibri"/>
              </a:rPr>
              <a:t>4 </a:t>
            </a:r>
            <a:r>
              <a:rPr sz="1000" spc="-60" dirty="0">
                <a:latin typeface="Calibri"/>
                <a:cs typeface="Calibri"/>
              </a:rPr>
              <a:t>grandes </a:t>
            </a:r>
            <a:r>
              <a:rPr sz="1000" spc="-45" dirty="0">
                <a:latin typeface="Calibri"/>
                <a:cs typeface="Calibri"/>
              </a:rPr>
              <a:t>zonas </a:t>
            </a:r>
            <a:r>
              <a:rPr sz="1000" spc="-30" dirty="0">
                <a:latin typeface="Calibri"/>
                <a:cs typeface="Calibri"/>
              </a:rPr>
              <a:t>: </a:t>
            </a:r>
            <a:r>
              <a:rPr sz="1000" spc="-35" dirty="0">
                <a:latin typeface="Calibri"/>
                <a:cs typeface="Calibri"/>
              </a:rPr>
              <a:t>la</a:t>
            </a:r>
            <a:r>
              <a:rPr sz="1000" spc="-140" dirty="0">
                <a:latin typeface="Calibri"/>
                <a:cs typeface="Calibri"/>
              </a:rPr>
              <a:t> </a:t>
            </a:r>
            <a:r>
              <a:rPr sz="1000" spc="-75" dirty="0">
                <a:latin typeface="Calibri"/>
                <a:cs typeface="Calibri"/>
              </a:rPr>
              <a:t>Montagne </a:t>
            </a:r>
            <a:r>
              <a:rPr sz="1000" spc="-50" dirty="0">
                <a:latin typeface="Calibri"/>
                <a:cs typeface="Calibri"/>
              </a:rPr>
              <a:t>de  </a:t>
            </a:r>
            <a:r>
              <a:rPr sz="1000" spc="-40" dirty="0">
                <a:latin typeface="Calibri"/>
                <a:cs typeface="Calibri"/>
              </a:rPr>
              <a:t>Reims, </a:t>
            </a:r>
            <a:r>
              <a:rPr sz="1000" spc="-35" dirty="0">
                <a:latin typeface="Calibri"/>
                <a:cs typeface="Calibri"/>
              </a:rPr>
              <a:t>la </a:t>
            </a:r>
            <a:r>
              <a:rPr sz="1000" spc="-55" dirty="0">
                <a:latin typeface="Calibri"/>
                <a:cs typeface="Calibri"/>
              </a:rPr>
              <a:t>Vallée </a:t>
            </a:r>
            <a:r>
              <a:rPr sz="1000" spc="-50" dirty="0">
                <a:latin typeface="Calibri"/>
                <a:cs typeface="Calibri"/>
              </a:rPr>
              <a:t>de </a:t>
            </a:r>
            <a:r>
              <a:rPr sz="1000" spc="-35" dirty="0">
                <a:latin typeface="Calibri"/>
                <a:cs typeface="Calibri"/>
              </a:rPr>
              <a:t>la </a:t>
            </a:r>
            <a:r>
              <a:rPr sz="1000" spc="-75" dirty="0">
                <a:latin typeface="Calibri"/>
                <a:cs typeface="Calibri"/>
              </a:rPr>
              <a:t>Marne, </a:t>
            </a:r>
            <a:r>
              <a:rPr sz="1000" spc="-35" dirty="0">
                <a:latin typeface="Calibri"/>
                <a:cs typeface="Calibri"/>
              </a:rPr>
              <a:t>la  </a:t>
            </a:r>
            <a:r>
              <a:rPr sz="1000" spc="-100" dirty="0">
                <a:latin typeface="Arial"/>
                <a:cs typeface="Arial"/>
              </a:rPr>
              <a:t>Côte</a:t>
            </a:r>
            <a:r>
              <a:rPr sz="1000" spc="-130" dirty="0">
                <a:latin typeface="Arial"/>
                <a:cs typeface="Arial"/>
              </a:rPr>
              <a:t> </a:t>
            </a:r>
            <a:r>
              <a:rPr sz="1000" spc="-105" dirty="0">
                <a:latin typeface="Arial"/>
                <a:cs typeface="Arial"/>
              </a:rPr>
              <a:t>des</a:t>
            </a:r>
            <a:r>
              <a:rPr sz="1000" spc="-130" dirty="0">
                <a:latin typeface="Arial"/>
                <a:cs typeface="Arial"/>
              </a:rPr>
              <a:t> </a:t>
            </a:r>
            <a:r>
              <a:rPr sz="1000" spc="-95" dirty="0">
                <a:latin typeface="Arial"/>
                <a:cs typeface="Arial"/>
              </a:rPr>
              <a:t>blancs</a:t>
            </a:r>
            <a:r>
              <a:rPr sz="1000" spc="-130" dirty="0">
                <a:latin typeface="Arial"/>
                <a:cs typeface="Arial"/>
              </a:rPr>
              <a:t> </a:t>
            </a:r>
            <a:r>
              <a:rPr sz="1000" spc="-90" dirty="0">
                <a:latin typeface="Arial"/>
                <a:cs typeface="Arial"/>
              </a:rPr>
              <a:t>y</a:t>
            </a:r>
            <a:r>
              <a:rPr sz="1000" spc="-130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la</a:t>
            </a:r>
            <a:r>
              <a:rPr sz="1000" spc="-130" dirty="0">
                <a:latin typeface="Arial"/>
                <a:cs typeface="Arial"/>
              </a:rPr>
              <a:t> </a:t>
            </a:r>
            <a:r>
              <a:rPr sz="1000" spc="-100" dirty="0">
                <a:latin typeface="Arial"/>
                <a:cs typeface="Arial"/>
              </a:rPr>
              <a:t>Côte</a:t>
            </a:r>
            <a:r>
              <a:rPr sz="1000" spc="-130" dirty="0">
                <a:latin typeface="Arial"/>
                <a:cs typeface="Arial"/>
              </a:rPr>
              <a:t> </a:t>
            </a:r>
            <a:r>
              <a:rPr sz="1000" spc="-105" dirty="0">
                <a:latin typeface="Arial"/>
                <a:cs typeface="Arial"/>
              </a:rPr>
              <a:t>des</a:t>
            </a:r>
            <a:r>
              <a:rPr sz="1000" spc="-130" dirty="0">
                <a:latin typeface="Arial"/>
                <a:cs typeface="Arial"/>
              </a:rPr>
              <a:t> </a:t>
            </a:r>
            <a:r>
              <a:rPr sz="1000" spc="-125" dirty="0">
                <a:latin typeface="Arial"/>
                <a:cs typeface="Arial"/>
              </a:rPr>
              <a:t>Bar.  </a:t>
            </a:r>
            <a:r>
              <a:rPr sz="1000" spc="-50" dirty="0">
                <a:latin typeface="Calibri"/>
                <a:cs typeface="Calibri"/>
              </a:rPr>
              <a:t>Tiene </a:t>
            </a:r>
            <a:r>
              <a:rPr sz="1000" spc="-30" dirty="0">
                <a:latin typeface="Calibri"/>
                <a:cs typeface="Calibri"/>
              </a:rPr>
              <a:t>casi </a:t>
            </a:r>
            <a:r>
              <a:rPr sz="1000" spc="-45" dirty="0">
                <a:latin typeface="Calibri"/>
                <a:cs typeface="Calibri"/>
              </a:rPr>
              <a:t>281000 </a:t>
            </a:r>
            <a:r>
              <a:rPr sz="1000" spc="-50" dirty="0">
                <a:latin typeface="Calibri"/>
                <a:cs typeface="Calibri"/>
              </a:rPr>
              <a:t>parcelas cuya  </a:t>
            </a:r>
            <a:r>
              <a:rPr sz="1000" spc="-80" dirty="0">
                <a:latin typeface="Arial"/>
                <a:cs typeface="Arial"/>
              </a:rPr>
              <a:t>superficie </a:t>
            </a:r>
            <a:r>
              <a:rPr sz="1000" spc="-95" dirty="0">
                <a:latin typeface="Arial"/>
                <a:cs typeface="Arial"/>
              </a:rPr>
              <a:t>media </a:t>
            </a:r>
            <a:r>
              <a:rPr sz="1000" spc="-114" dirty="0">
                <a:latin typeface="Arial"/>
                <a:cs typeface="Arial"/>
              </a:rPr>
              <a:t>es </a:t>
            </a:r>
            <a:r>
              <a:rPr sz="1000" spc="-95" dirty="0">
                <a:latin typeface="Arial"/>
                <a:cs typeface="Arial"/>
              </a:rPr>
              <a:t>de </a:t>
            </a:r>
            <a:r>
              <a:rPr sz="1000" spc="-100" dirty="0">
                <a:latin typeface="Arial"/>
                <a:cs typeface="Arial"/>
              </a:rPr>
              <a:t>12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spc="-114" dirty="0">
                <a:latin typeface="Arial"/>
                <a:cs typeface="Arial"/>
              </a:rPr>
              <a:t>áreas.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31299" y="5328920"/>
            <a:ext cx="1537970" cy="744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0000"/>
              </a:lnSpc>
            </a:pPr>
            <a:r>
              <a:rPr sz="1000" spc="-45" dirty="0">
                <a:latin typeface="Calibri"/>
                <a:cs typeface="Calibri"/>
              </a:rPr>
              <a:t>17 </a:t>
            </a:r>
            <a:r>
              <a:rPr sz="1000" spc="-40" dirty="0">
                <a:latin typeface="Calibri"/>
                <a:cs typeface="Calibri"/>
              </a:rPr>
              <a:t>pueblos </a:t>
            </a:r>
            <a:r>
              <a:rPr sz="1000" spc="-25" dirty="0">
                <a:latin typeface="Calibri"/>
                <a:cs typeface="Calibri"/>
              </a:rPr>
              <a:t>se </a:t>
            </a:r>
            <a:r>
              <a:rPr sz="1000" spc="-45" dirty="0">
                <a:latin typeface="Calibri"/>
                <a:cs typeface="Calibri"/>
              </a:rPr>
              <a:t>benefician </a:t>
            </a:r>
            <a:r>
              <a:rPr sz="1000" spc="-10" dirty="0">
                <a:latin typeface="Calibri"/>
                <a:cs typeface="Calibri"/>
              </a:rPr>
              <a:t>his-  </a:t>
            </a:r>
            <a:r>
              <a:rPr sz="1000" spc="-50" dirty="0">
                <a:latin typeface="Calibri"/>
                <a:cs typeface="Calibri"/>
              </a:rPr>
              <a:t>tóricamente </a:t>
            </a:r>
            <a:r>
              <a:rPr sz="1000" spc="-45" dirty="0">
                <a:latin typeface="Calibri"/>
                <a:cs typeface="Calibri"/>
              </a:rPr>
              <a:t>de </a:t>
            </a:r>
            <a:r>
              <a:rPr sz="1000" spc="-30" dirty="0">
                <a:latin typeface="Calibri"/>
                <a:cs typeface="Calibri"/>
              </a:rPr>
              <a:t>la</a:t>
            </a:r>
            <a:r>
              <a:rPr sz="1000" spc="-105" dirty="0">
                <a:latin typeface="Calibri"/>
                <a:cs typeface="Calibri"/>
              </a:rPr>
              <a:t> </a:t>
            </a:r>
            <a:r>
              <a:rPr sz="1000" spc="-45" dirty="0">
                <a:latin typeface="Calibri"/>
                <a:cs typeface="Calibri"/>
              </a:rPr>
              <a:t>denominación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20000"/>
              </a:lnSpc>
            </a:pPr>
            <a:r>
              <a:rPr sz="1000" spc="-114" dirty="0">
                <a:latin typeface="Calibri"/>
                <a:cs typeface="Calibri"/>
              </a:rPr>
              <a:t>« </a:t>
            </a:r>
            <a:r>
              <a:rPr sz="1000" spc="-60" dirty="0">
                <a:latin typeface="Calibri"/>
                <a:cs typeface="Calibri"/>
              </a:rPr>
              <a:t>grand </a:t>
            </a:r>
            <a:r>
              <a:rPr sz="1000" spc="-40" dirty="0">
                <a:latin typeface="Calibri"/>
                <a:cs typeface="Calibri"/>
              </a:rPr>
              <a:t>cru» </a:t>
            </a:r>
            <a:r>
              <a:rPr sz="1000" spc="-45" dirty="0">
                <a:latin typeface="Calibri"/>
                <a:cs typeface="Calibri"/>
              </a:rPr>
              <a:t>y 44 </a:t>
            </a:r>
            <a:r>
              <a:rPr sz="1000" spc="-40" dirty="0">
                <a:latin typeface="Calibri"/>
                <a:cs typeface="Calibri"/>
              </a:rPr>
              <a:t>pueblos </a:t>
            </a:r>
            <a:r>
              <a:rPr sz="1000" spc="-45" dirty="0">
                <a:latin typeface="Calibri"/>
                <a:cs typeface="Calibri"/>
              </a:rPr>
              <a:t>de </a:t>
            </a:r>
            <a:r>
              <a:rPr sz="1000" spc="-30" dirty="0">
                <a:latin typeface="Calibri"/>
                <a:cs typeface="Calibri"/>
              </a:rPr>
              <a:t>la  </a:t>
            </a:r>
            <a:r>
              <a:rPr sz="1000" spc="-80" dirty="0">
                <a:latin typeface="Arial"/>
                <a:cs typeface="Arial"/>
              </a:rPr>
              <a:t>denominación </a:t>
            </a:r>
            <a:r>
              <a:rPr sz="1000" spc="-160" dirty="0">
                <a:latin typeface="Arial"/>
                <a:cs typeface="Arial"/>
              </a:rPr>
              <a:t>« </a:t>
            </a:r>
            <a:r>
              <a:rPr sz="1000" spc="-75" dirty="0">
                <a:latin typeface="Arial"/>
                <a:cs typeface="Arial"/>
              </a:rPr>
              <a:t>premier</a:t>
            </a:r>
            <a:r>
              <a:rPr sz="1000" spc="-140" dirty="0">
                <a:latin typeface="Arial"/>
                <a:cs typeface="Arial"/>
              </a:rPr>
              <a:t> </a:t>
            </a:r>
            <a:r>
              <a:rPr sz="1000" spc="-80" dirty="0">
                <a:latin typeface="Arial"/>
                <a:cs typeface="Arial"/>
              </a:rPr>
              <a:t>cru».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31299" y="6243320"/>
            <a:ext cx="1537970" cy="1659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-25" dirty="0">
                <a:latin typeface="Calibri"/>
                <a:cs typeface="Calibri"/>
              </a:rPr>
              <a:t>Los </a:t>
            </a:r>
            <a:r>
              <a:rPr sz="1000" spc="-50" dirty="0">
                <a:latin typeface="Calibri"/>
                <a:cs typeface="Calibri"/>
              </a:rPr>
              <a:t>tres </a:t>
            </a:r>
            <a:r>
              <a:rPr sz="1000" spc="-55" dirty="0">
                <a:latin typeface="Calibri"/>
                <a:cs typeface="Calibri"/>
              </a:rPr>
              <a:t>elementos </a:t>
            </a:r>
            <a:r>
              <a:rPr sz="1000" spc="-45" dirty="0">
                <a:latin typeface="Calibri"/>
                <a:cs typeface="Calibri"/>
              </a:rPr>
              <a:t>más </a:t>
            </a:r>
            <a:r>
              <a:rPr sz="1000" spc="-55" dirty="0">
                <a:latin typeface="Calibri"/>
                <a:cs typeface="Calibri"/>
              </a:rPr>
              <a:t>impor-  </a:t>
            </a:r>
            <a:r>
              <a:rPr sz="1000" spc="-50" dirty="0">
                <a:latin typeface="Calibri"/>
                <a:cs typeface="Calibri"/>
              </a:rPr>
              <a:t>tantes   </a:t>
            </a:r>
            <a:r>
              <a:rPr sz="1000" spc="-45" dirty="0">
                <a:latin typeface="Calibri"/>
                <a:cs typeface="Calibri"/>
              </a:rPr>
              <a:t>del   </a:t>
            </a:r>
            <a:r>
              <a:rPr sz="1000" spc="-70" dirty="0">
                <a:latin typeface="Calibri"/>
                <a:cs typeface="Calibri"/>
              </a:rPr>
              <a:t>terruño</a:t>
            </a:r>
            <a:r>
              <a:rPr sz="1000" spc="65" dirty="0">
                <a:latin typeface="Calibri"/>
                <a:cs typeface="Calibri"/>
              </a:rPr>
              <a:t> </a:t>
            </a:r>
            <a:r>
              <a:rPr sz="1000" spc="-55" dirty="0">
                <a:latin typeface="Calibri"/>
                <a:cs typeface="Calibri"/>
              </a:rPr>
              <a:t>champenois</a:t>
            </a:r>
            <a:endParaRPr sz="1000">
              <a:latin typeface="Calibri"/>
              <a:cs typeface="Calibri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35" dirty="0">
                <a:latin typeface="Calibri"/>
                <a:cs typeface="Calibri"/>
              </a:rPr>
              <a:t>– </a:t>
            </a:r>
            <a:r>
              <a:rPr sz="1000" spc="-40" dirty="0">
                <a:latin typeface="Calibri"/>
                <a:cs typeface="Calibri"/>
              </a:rPr>
              <a:t>clima, </a:t>
            </a:r>
            <a:r>
              <a:rPr sz="1000" spc="-45" dirty="0">
                <a:latin typeface="Calibri"/>
                <a:cs typeface="Calibri"/>
              </a:rPr>
              <a:t>suelo y subsuelo,  </a:t>
            </a:r>
            <a:r>
              <a:rPr sz="1000" spc="-55" dirty="0">
                <a:latin typeface="Calibri"/>
                <a:cs typeface="Calibri"/>
              </a:rPr>
              <a:t>relieve </a:t>
            </a:r>
            <a:r>
              <a:rPr sz="1000" spc="-35" dirty="0">
                <a:latin typeface="Calibri"/>
                <a:cs typeface="Calibri"/>
              </a:rPr>
              <a:t>– </a:t>
            </a:r>
            <a:r>
              <a:rPr sz="1000" spc="-60" dirty="0">
                <a:latin typeface="Calibri"/>
                <a:cs typeface="Calibri"/>
              </a:rPr>
              <a:t>crean </a:t>
            </a:r>
            <a:r>
              <a:rPr sz="1000" spc="-55" dirty="0">
                <a:latin typeface="Calibri"/>
                <a:cs typeface="Calibri"/>
              </a:rPr>
              <a:t>una </a:t>
            </a:r>
            <a:r>
              <a:rPr sz="1000" spc="-50" dirty="0">
                <a:latin typeface="Calibri"/>
                <a:cs typeface="Calibri"/>
              </a:rPr>
              <a:t>combinación  </a:t>
            </a:r>
            <a:r>
              <a:rPr sz="1000" spc="-45" dirty="0">
                <a:latin typeface="Calibri"/>
                <a:cs typeface="Calibri"/>
              </a:rPr>
              <a:t>específica, </a:t>
            </a:r>
            <a:r>
              <a:rPr sz="1000" spc="-50" dirty="0">
                <a:latin typeface="Calibri"/>
                <a:cs typeface="Calibri"/>
              </a:rPr>
              <a:t>un mosaico de </a:t>
            </a:r>
            <a:r>
              <a:rPr sz="1000" spc="-45" dirty="0">
                <a:latin typeface="Calibri"/>
                <a:cs typeface="Calibri"/>
              </a:rPr>
              <a:t>micro-  </a:t>
            </a:r>
            <a:r>
              <a:rPr sz="1000" spc="-60" dirty="0">
                <a:latin typeface="Calibri"/>
                <a:cs typeface="Calibri"/>
              </a:rPr>
              <a:t>terruños </a:t>
            </a:r>
            <a:r>
              <a:rPr sz="1000" spc="-45" dirty="0">
                <a:latin typeface="Calibri"/>
                <a:cs typeface="Calibri"/>
              </a:rPr>
              <a:t>con </a:t>
            </a:r>
            <a:r>
              <a:rPr sz="1000" spc="-50" dirty="0">
                <a:latin typeface="Calibri"/>
                <a:cs typeface="Calibri"/>
              </a:rPr>
              <a:t>características  </a:t>
            </a:r>
            <a:r>
              <a:rPr sz="1000" spc="-40" dirty="0">
                <a:latin typeface="Calibri"/>
                <a:cs typeface="Calibri"/>
              </a:rPr>
              <a:t>únicas, </a:t>
            </a:r>
            <a:r>
              <a:rPr sz="1000" spc="-50" dirty="0">
                <a:latin typeface="Calibri"/>
                <a:cs typeface="Calibri"/>
              </a:rPr>
              <a:t>de </a:t>
            </a:r>
            <a:r>
              <a:rPr sz="1000" spc="-30" dirty="0">
                <a:latin typeface="Calibri"/>
                <a:cs typeface="Calibri"/>
              </a:rPr>
              <a:t>las </a:t>
            </a:r>
            <a:r>
              <a:rPr sz="1000" spc="-55" dirty="0">
                <a:latin typeface="Calibri"/>
                <a:cs typeface="Calibri"/>
              </a:rPr>
              <a:t>que </a:t>
            </a:r>
            <a:r>
              <a:rPr sz="1000" spc="-35" dirty="0">
                <a:latin typeface="Calibri"/>
                <a:cs typeface="Calibri"/>
              </a:rPr>
              <a:t>el </a:t>
            </a:r>
            <a:r>
              <a:rPr sz="1000" spc="-55" dirty="0">
                <a:latin typeface="Calibri"/>
                <a:cs typeface="Calibri"/>
              </a:rPr>
              <a:t>savoir-faire  </a:t>
            </a:r>
            <a:r>
              <a:rPr sz="1000" spc="-50" dirty="0">
                <a:latin typeface="Calibri"/>
                <a:cs typeface="Calibri"/>
              </a:rPr>
              <a:t>de </a:t>
            </a:r>
            <a:r>
              <a:rPr sz="1000" spc="-40" dirty="0">
                <a:latin typeface="Calibri"/>
                <a:cs typeface="Calibri"/>
              </a:rPr>
              <a:t>15000 </a:t>
            </a:r>
            <a:r>
              <a:rPr sz="1000" spc="-45" dirty="0">
                <a:latin typeface="Calibri"/>
                <a:cs typeface="Calibri"/>
              </a:rPr>
              <a:t>viticultores </a:t>
            </a:r>
            <a:r>
              <a:rPr sz="1000" spc="-40" dirty="0">
                <a:latin typeface="Calibri"/>
                <a:cs typeface="Calibri"/>
              </a:rPr>
              <a:t>saca </a:t>
            </a:r>
            <a:r>
              <a:rPr sz="1000" spc="-35" dirty="0">
                <a:latin typeface="Calibri"/>
                <a:cs typeface="Calibri"/>
              </a:rPr>
              <a:t>el  </a:t>
            </a:r>
            <a:r>
              <a:rPr sz="1000" spc="-80" dirty="0">
                <a:latin typeface="Arial"/>
                <a:cs typeface="Arial"/>
              </a:rPr>
              <a:t>mejor</a:t>
            </a:r>
            <a:r>
              <a:rPr sz="1000" spc="-165" dirty="0">
                <a:latin typeface="Arial"/>
                <a:cs typeface="Arial"/>
              </a:rPr>
              <a:t> </a:t>
            </a:r>
            <a:r>
              <a:rPr sz="1000" spc="-75" dirty="0">
                <a:latin typeface="Arial"/>
                <a:cs typeface="Arial"/>
              </a:rPr>
              <a:t>partido.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96061" y="566893"/>
            <a:ext cx="228600" cy="698500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 marR="5080" indent="101600">
              <a:lnSpc>
                <a:spcPts val="800"/>
              </a:lnSpc>
              <a:spcBef>
                <a:spcPts val="85"/>
              </a:spcBef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Situación geográfica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096000" y="8039744"/>
            <a:ext cx="3959992" cy="22202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11299" y="10237776"/>
            <a:ext cx="119253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Viñedo en </a:t>
            </a: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la vallée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70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Marne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60707" y="579600"/>
            <a:ext cx="0" cy="2077720"/>
          </a:xfrm>
          <a:custGeom>
            <a:avLst/>
            <a:gdLst/>
            <a:ahLst/>
            <a:cxnLst/>
            <a:rect l="l" t="t" r="r" b="b"/>
            <a:pathLst>
              <a:path h="2077720">
                <a:moveTo>
                  <a:pt x="0" y="0"/>
                </a:moveTo>
                <a:lnTo>
                  <a:pt x="0" y="2077199"/>
                </a:lnTo>
              </a:path>
            </a:pathLst>
          </a:custGeom>
          <a:ln w="6350">
            <a:solidFill>
              <a:srgbClr val="9C9D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1995" y="1840503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08659" y="1863380"/>
            <a:ext cx="10668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4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122256" y="714692"/>
            <a:ext cx="4438015" cy="1664335"/>
          </a:xfrm>
          <a:custGeom>
            <a:avLst/>
            <a:gdLst/>
            <a:ahLst/>
            <a:cxnLst/>
            <a:rect l="l" t="t" r="r" b="b"/>
            <a:pathLst>
              <a:path w="4438015" h="1664335">
                <a:moveTo>
                  <a:pt x="4437748" y="1664207"/>
                </a:moveTo>
                <a:lnTo>
                  <a:pt x="0" y="1664207"/>
                </a:lnTo>
                <a:lnTo>
                  <a:pt x="0" y="0"/>
                </a:lnTo>
                <a:lnTo>
                  <a:pt x="4437748" y="0"/>
                </a:lnTo>
                <a:lnTo>
                  <a:pt x="4437748" y="16642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05504">
              <a:lnSpc>
                <a:spcPct val="100000"/>
              </a:lnSpc>
            </a:pPr>
            <a:r>
              <a:rPr spc="925" dirty="0"/>
              <a:t>Situación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3077357" y="1273476"/>
            <a:ext cx="4051300" cy="753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1200" dirty="0">
                <a:solidFill>
                  <a:srgbClr val="FFFFFF"/>
                </a:solidFill>
                <a:latin typeface="Calibri"/>
                <a:cs typeface="Calibri"/>
              </a:rPr>
              <a:t>geográ</a:t>
            </a:r>
            <a:r>
              <a:rPr sz="4800" spc="1025" dirty="0">
                <a:solidFill>
                  <a:srgbClr val="FFFFFF"/>
                </a:solidFill>
                <a:latin typeface="Calibri"/>
                <a:cs typeface="Calibri"/>
              </a:rPr>
              <a:t>fi</a:t>
            </a:r>
            <a:r>
              <a:rPr sz="4800" spc="1045" dirty="0">
                <a:solidFill>
                  <a:srgbClr val="FFFFFF"/>
                </a:solidFill>
                <a:latin typeface="Calibri"/>
                <a:cs typeface="Calibri"/>
              </a:rPr>
              <a:t>ca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551993" cy="3560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560309" cy="10548620"/>
          </a:xfrm>
          <a:custGeom>
            <a:avLst/>
            <a:gdLst/>
            <a:ahLst/>
            <a:cxnLst/>
            <a:rect l="l" t="t" r="r" b="b"/>
            <a:pathLst>
              <a:path w="7560309" h="10548620">
                <a:moveTo>
                  <a:pt x="0" y="3672009"/>
                </a:moveTo>
                <a:lnTo>
                  <a:pt x="0" y="10548005"/>
                </a:lnTo>
                <a:lnTo>
                  <a:pt x="7560005" y="10547883"/>
                </a:lnTo>
                <a:lnTo>
                  <a:pt x="0" y="3672009"/>
                </a:lnTo>
                <a:close/>
              </a:path>
              <a:path w="7560309" h="10548620">
                <a:moveTo>
                  <a:pt x="7560005" y="0"/>
                </a:moveTo>
                <a:lnTo>
                  <a:pt x="0" y="0"/>
                </a:lnTo>
                <a:lnTo>
                  <a:pt x="0" y="3672009"/>
                </a:lnTo>
                <a:lnTo>
                  <a:pt x="7560005" y="3672132"/>
                </a:lnTo>
                <a:lnTo>
                  <a:pt x="7560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134640" y="566902"/>
            <a:ext cx="248920" cy="7632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8270" indent="-116205">
              <a:lnSpc>
                <a:spcPts val="885"/>
              </a:lnSpc>
            </a:pP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Maduración</a:t>
            </a:r>
            <a:endParaRPr sz="800">
              <a:latin typeface="Calibri"/>
              <a:cs typeface="Calibri"/>
            </a:endParaRPr>
          </a:p>
          <a:p>
            <a:pPr marL="128270">
              <a:lnSpc>
                <a:spcPct val="100000"/>
              </a:lnSpc>
            </a:pP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sobre </a:t>
            </a:r>
            <a:r>
              <a:rPr sz="800" spc="-6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lías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4012" y="4338015"/>
            <a:ext cx="6047994" cy="3815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91300" y="8620770"/>
            <a:ext cx="6073140" cy="1476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-65" dirty="0">
                <a:latin typeface="Arial"/>
                <a:cs typeface="Arial"/>
              </a:rPr>
              <a:t>Al </a:t>
            </a:r>
            <a:r>
              <a:rPr sz="1000" spc="-50" dirty="0">
                <a:latin typeface="Arial"/>
                <a:cs typeface="Arial"/>
              </a:rPr>
              <a:t>mismo </a:t>
            </a:r>
            <a:r>
              <a:rPr sz="1000" spc="-40" dirty="0">
                <a:latin typeface="Arial"/>
                <a:cs typeface="Arial"/>
              </a:rPr>
              <a:t>tiempo, </a:t>
            </a:r>
            <a:r>
              <a:rPr sz="1000" spc="-70" dirty="0">
                <a:latin typeface="Arial"/>
                <a:cs typeface="Arial"/>
              </a:rPr>
              <a:t>una </a:t>
            </a:r>
            <a:r>
              <a:rPr sz="1000" spc="-55" dirty="0">
                <a:latin typeface="Arial"/>
                <a:cs typeface="Arial"/>
              </a:rPr>
              <a:t>cantidad </a:t>
            </a:r>
            <a:r>
              <a:rPr sz="1000" spc="-45" dirty="0">
                <a:latin typeface="Arial"/>
                <a:cs typeface="Arial"/>
              </a:rPr>
              <a:t>ínfima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70" dirty="0">
                <a:latin typeface="Arial"/>
                <a:cs typeface="Arial"/>
              </a:rPr>
              <a:t>oxigeno </a:t>
            </a:r>
            <a:r>
              <a:rPr sz="1000" spc="-60" dirty="0">
                <a:latin typeface="Arial"/>
                <a:cs typeface="Arial"/>
              </a:rPr>
              <a:t>penetra </a:t>
            </a:r>
            <a:r>
              <a:rPr sz="1000" spc="-65" dirty="0">
                <a:latin typeface="Arial"/>
                <a:cs typeface="Arial"/>
              </a:rPr>
              <a:t>en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40" dirty="0">
                <a:latin typeface="Arial"/>
                <a:cs typeface="Arial"/>
              </a:rPr>
              <a:t>botella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65" dirty="0">
                <a:latin typeface="Arial"/>
                <a:cs typeface="Arial"/>
              </a:rPr>
              <a:t>través </a:t>
            </a:r>
            <a:r>
              <a:rPr sz="1000" spc="-45" dirty="0">
                <a:latin typeface="Arial"/>
                <a:cs typeface="Arial"/>
              </a:rPr>
              <a:t>del </a:t>
            </a:r>
            <a:r>
              <a:rPr sz="1000" spc="-50" dirty="0">
                <a:latin typeface="Arial"/>
                <a:cs typeface="Arial"/>
              </a:rPr>
              <a:t>tapón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35" dirty="0">
                <a:latin typeface="Arial"/>
                <a:cs typeface="Arial"/>
              </a:rPr>
              <a:t>tiraje </a:t>
            </a:r>
            <a:r>
              <a:rPr sz="1000" spc="-50" dirty="0">
                <a:latin typeface="Arial"/>
                <a:cs typeface="Arial"/>
              </a:rPr>
              <a:t>al </a:t>
            </a:r>
            <a:r>
              <a:rPr sz="1000" spc="-40" dirty="0">
                <a:latin typeface="Arial"/>
                <a:cs typeface="Arial"/>
              </a:rPr>
              <a:t>tiempo </a:t>
            </a:r>
            <a:r>
              <a:rPr sz="1000" spc="-65" dirty="0">
                <a:latin typeface="Arial"/>
                <a:cs typeface="Arial"/>
              </a:rPr>
              <a:t>que </a:t>
            </a:r>
            <a:r>
              <a:rPr sz="1000" spc="-50" dirty="0">
                <a:latin typeface="Arial"/>
                <a:cs typeface="Arial"/>
              </a:rPr>
              <a:t>un </a:t>
            </a:r>
            <a:r>
              <a:rPr sz="1000" spc="-65" dirty="0">
                <a:latin typeface="Arial"/>
                <a:cs typeface="Arial"/>
              </a:rPr>
              <a:t>poco  de </a:t>
            </a:r>
            <a:r>
              <a:rPr sz="1000" spc="-105" dirty="0">
                <a:latin typeface="Arial"/>
                <a:cs typeface="Arial"/>
              </a:rPr>
              <a:t>gas </a:t>
            </a:r>
            <a:r>
              <a:rPr sz="1000" spc="-85" dirty="0">
                <a:latin typeface="Arial"/>
                <a:cs typeface="Arial"/>
              </a:rPr>
              <a:t>se escapa. </a:t>
            </a:r>
            <a:r>
              <a:rPr sz="1000" spc="-110" dirty="0">
                <a:latin typeface="Arial"/>
                <a:cs typeface="Arial"/>
              </a:rPr>
              <a:t>La </a:t>
            </a:r>
            <a:r>
              <a:rPr sz="1000" spc="-65" dirty="0">
                <a:latin typeface="Arial"/>
                <a:cs typeface="Arial"/>
              </a:rPr>
              <a:t>estanqueidad </a:t>
            </a:r>
            <a:r>
              <a:rPr sz="1000" spc="-50" dirty="0">
                <a:latin typeface="Arial"/>
                <a:cs typeface="Arial"/>
              </a:rPr>
              <a:t>no </a:t>
            </a:r>
            <a:r>
              <a:rPr sz="1000" spc="-85" dirty="0">
                <a:latin typeface="Arial"/>
                <a:cs typeface="Arial"/>
              </a:rPr>
              <a:t>es </a:t>
            </a:r>
            <a:r>
              <a:rPr sz="1000" spc="-60" dirty="0">
                <a:latin typeface="Arial"/>
                <a:cs typeface="Arial"/>
              </a:rPr>
              <a:t>absoluta. </a:t>
            </a:r>
            <a:r>
              <a:rPr sz="1000" spc="-110" dirty="0">
                <a:latin typeface="Arial"/>
                <a:cs typeface="Arial"/>
              </a:rPr>
              <a:t>La </a:t>
            </a:r>
            <a:r>
              <a:rPr sz="1000" spc="-55" dirty="0">
                <a:latin typeface="Arial"/>
                <a:cs typeface="Arial"/>
              </a:rPr>
              <a:t>elección </a:t>
            </a:r>
            <a:r>
              <a:rPr sz="1000" spc="-45" dirty="0">
                <a:latin typeface="Arial"/>
                <a:cs typeface="Arial"/>
              </a:rPr>
              <a:t>del </a:t>
            </a:r>
            <a:r>
              <a:rPr sz="1000" spc="-50" dirty="0">
                <a:latin typeface="Arial"/>
                <a:cs typeface="Arial"/>
              </a:rPr>
              <a:t>tapón </a:t>
            </a:r>
            <a:r>
              <a:rPr sz="1000" spc="-85" dirty="0">
                <a:latin typeface="Arial"/>
                <a:cs typeface="Arial"/>
              </a:rPr>
              <a:t>es </a:t>
            </a:r>
            <a:r>
              <a:rPr sz="1000" spc="-50" dirty="0">
                <a:latin typeface="Arial"/>
                <a:cs typeface="Arial"/>
              </a:rPr>
              <a:t>un </a:t>
            </a:r>
            <a:r>
              <a:rPr sz="1000" spc="-65" dirty="0">
                <a:latin typeface="Arial"/>
                <a:cs typeface="Arial"/>
              </a:rPr>
              <a:t>parámetro </a:t>
            </a:r>
            <a:r>
              <a:rPr sz="1000" spc="-50" dirty="0">
                <a:latin typeface="Arial"/>
                <a:cs typeface="Arial"/>
              </a:rPr>
              <a:t>determinante </a:t>
            </a:r>
            <a:r>
              <a:rPr sz="1000" spc="-85" dirty="0">
                <a:latin typeface="Arial"/>
                <a:cs typeface="Arial"/>
              </a:rPr>
              <a:t>según se </a:t>
            </a:r>
            <a:r>
              <a:rPr sz="1000" spc="-60" dirty="0">
                <a:latin typeface="Arial"/>
                <a:cs typeface="Arial"/>
              </a:rPr>
              <a:t>pretenda  </a:t>
            </a:r>
            <a:r>
              <a:rPr sz="1000" spc="-70" dirty="0">
                <a:latin typeface="Arial"/>
                <a:cs typeface="Arial"/>
              </a:rPr>
              <a:t>una </a:t>
            </a:r>
            <a:r>
              <a:rPr sz="1000" spc="-50" dirty="0">
                <a:latin typeface="Arial"/>
                <a:cs typeface="Arial"/>
              </a:rPr>
              <a:t>evolución </a:t>
            </a:r>
            <a:r>
              <a:rPr sz="1000" spc="-85" dirty="0">
                <a:latin typeface="Arial"/>
                <a:cs typeface="Arial"/>
              </a:rPr>
              <a:t>más </a:t>
            </a:r>
            <a:r>
              <a:rPr sz="1000" spc="-45" dirty="0">
                <a:latin typeface="Arial"/>
                <a:cs typeface="Arial"/>
              </a:rPr>
              <a:t>o </a:t>
            </a:r>
            <a:r>
              <a:rPr sz="1000" spc="-70" dirty="0">
                <a:latin typeface="Arial"/>
                <a:cs typeface="Arial"/>
              </a:rPr>
              <a:t>menos</a:t>
            </a:r>
            <a:r>
              <a:rPr sz="1000" spc="-55" dirty="0">
                <a:latin typeface="Arial"/>
                <a:cs typeface="Arial"/>
              </a:rPr>
              <a:t> </a:t>
            </a:r>
            <a:r>
              <a:rPr sz="1000" spc="-65" dirty="0">
                <a:latin typeface="Arial"/>
                <a:cs typeface="Arial"/>
              </a:rPr>
              <a:t>rápida.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110" dirty="0">
                <a:latin typeface="Arial"/>
                <a:cs typeface="Arial"/>
              </a:rPr>
              <a:t>La </a:t>
            </a:r>
            <a:r>
              <a:rPr sz="1000" spc="-65" dirty="0">
                <a:latin typeface="Arial"/>
                <a:cs typeface="Arial"/>
              </a:rPr>
              <a:t>maduración </a:t>
            </a:r>
            <a:r>
              <a:rPr sz="1000" spc="-70" dirty="0">
                <a:latin typeface="Arial"/>
                <a:cs typeface="Arial"/>
              </a:rPr>
              <a:t>sobre </a:t>
            </a:r>
            <a:r>
              <a:rPr sz="1000" spc="-60" dirty="0">
                <a:latin typeface="Arial"/>
                <a:cs typeface="Arial"/>
              </a:rPr>
              <a:t>lías </a:t>
            </a:r>
            <a:r>
              <a:rPr sz="1000" spc="-70" dirty="0">
                <a:latin typeface="Arial"/>
                <a:cs typeface="Arial"/>
              </a:rPr>
              <a:t>conjuga </a:t>
            </a:r>
            <a:r>
              <a:rPr sz="1000" spc="-85" dirty="0">
                <a:latin typeface="Arial"/>
                <a:cs typeface="Arial"/>
              </a:rPr>
              <a:t>así </a:t>
            </a:r>
            <a:r>
              <a:rPr sz="1000" spc="-65" dirty="0">
                <a:latin typeface="Arial"/>
                <a:cs typeface="Arial"/>
              </a:rPr>
              <a:t>dos fenómenos: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45" dirty="0">
                <a:latin typeface="Arial"/>
                <a:cs typeface="Arial"/>
              </a:rPr>
              <a:t>autólisis </a:t>
            </a:r>
            <a:r>
              <a:rPr sz="1000" spc="-65" dirty="0">
                <a:latin typeface="Arial"/>
                <a:cs typeface="Arial"/>
              </a:rPr>
              <a:t>de las </a:t>
            </a:r>
            <a:r>
              <a:rPr sz="1000" spc="-70" dirty="0">
                <a:latin typeface="Arial"/>
                <a:cs typeface="Arial"/>
              </a:rPr>
              <a:t>levaduras y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60" dirty="0">
                <a:latin typeface="Arial"/>
                <a:cs typeface="Arial"/>
              </a:rPr>
              <a:t>oxidación </a:t>
            </a:r>
            <a:r>
              <a:rPr sz="1000" spc="-45" dirty="0">
                <a:latin typeface="Arial"/>
                <a:cs typeface="Arial"/>
              </a:rPr>
              <a:t>lenta </a:t>
            </a:r>
            <a:r>
              <a:rPr sz="1000" spc="-55" dirty="0">
                <a:latin typeface="Arial"/>
                <a:cs typeface="Arial"/>
              </a:rPr>
              <a:t>debido </a:t>
            </a:r>
            <a:r>
              <a:rPr sz="1000" spc="-50" dirty="0">
                <a:latin typeface="Arial"/>
                <a:cs typeface="Arial"/>
              </a:rPr>
              <a:t>al </a:t>
            </a:r>
            <a:r>
              <a:rPr sz="1000" spc="-80" dirty="0">
                <a:latin typeface="Arial"/>
                <a:cs typeface="Arial"/>
              </a:rPr>
              <a:t>oxígeno  </a:t>
            </a:r>
            <a:r>
              <a:rPr sz="1000" spc="-65" dirty="0">
                <a:latin typeface="Arial"/>
                <a:cs typeface="Arial"/>
              </a:rPr>
              <a:t>que </a:t>
            </a:r>
            <a:r>
              <a:rPr sz="1000" spc="-60" dirty="0">
                <a:latin typeface="Arial"/>
                <a:cs typeface="Arial"/>
              </a:rPr>
              <a:t>penetra </a:t>
            </a:r>
            <a:r>
              <a:rPr sz="1000" spc="-65" dirty="0">
                <a:latin typeface="Arial"/>
                <a:cs typeface="Arial"/>
              </a:rPr>
              <a:t>en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40" dirty="0">
                <a:latin typeface="Arial"/>
                <a:cs typeface="Arial"/>
              </a:rPr>
              <a:t>botella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65" dirty="0">
                <a:latin typeface="Arial"/>
                <a:cs typeface="Arial"/>
              </a:rPr>
              <a:t>través </a:t>
            </a:r>
            <a:r>
              <a:rPr sz="1000" spc="-45" dirty="0">
                <a:latin typeface="Arial"/>
                <a:cs typeface="Arial"/>
              </a:rPr>
              <a:t>del </a:t>
            </a:r>
            <a:r>
              <a:rPr sz="1000" spc="-50" dirty="0">
                <a:latin typeface="Arial"/>
                <a:cs typeface="Arial"/>
              </a:rPr>
              <a:t>tapón. </a:t>
            </a:r>
            <a:r>
              <a:rPr sz="1000" spc="-55" dirty="0">
                <a:latin typeface="Arial"/>
                <a:cs typeface="Arial"/>
              </a:rPr>
              <a:t>Participan </a:t>
            </a:r>
            <a:r>
              <a:rPr sz="1000" spc="-65" dirty="0">
                <a:latin typeface="Arial"/>
                <a:cs typeface="Arial"/>
              </a:rPr>
              <a:t>en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55" dirty="0">
                <a:latin typeface="Arial"/>
                <a:cs typeface="Arial"/>
              </a:rPr>
              <a:t>formación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los </a:t>
            </a:r>
            <a:r>
              <a:rPr sz="1000" spc="-80" dirty="0">
                <a:latin typeface="Arial"/>
                <a:cs typeface="Arial"/>
              </a:rPr>
              <a:t>aromas </a:t>
            </a:r>
            <a:r>
              <a:rPr sz="1000" spc="-60" dirty="0">
                <a:latin typeface="Arial"/>
                <a:cs typeface="Arial"/>
              </a:rPr>
              <a:t>llamados </a:t>
            </a:r>
            <a:r>
              <a:rPr sz="1000" spc="-50" dirty="0">
                <a:latin typeface="Arial"/>
                <a:cs typeface="Arial"/>
              </a:rPr>
              <a:t>terciarios </a:t>
            </a:r>
            <a:r>
              <a:rPr sz="1000" spc="-65" dirty="0">
                <a:latin typeface="Arial"/>
                <a:cs typeface="Arial"/>
              </a:rPr>
              <a:t>donde las </a:t>
            </a:r>
            <a:r>
              <a:rPr sz="1000" spc="-60" dirty="0">
                <a:latin typeface="Arial"/>
                <a:cs typeface="Arial"/>
              </a:rPr>
              <a:t>notas  </a:t>
            </a:r>
            <a:r>
              <a:rPr sz="1000" spc="-50" dirty="0">
                <a:latin typeface="Arial"/>
                <a:cs typeface="Arial"/>
              </a:rPr>
              <a:t>florales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65" dirty="0">
                <a:latin typeface="Arial"/>
                <a:cs typeface="Arial"/>
              </a:rPr>
              <a:t>afrutadas de </a:t>
            </a:r>
            <a:r>
              <a:rPr sz="1000" spc="-45" dirty="0">
                <a:latin typeface="Arial"/>
                <a:cs typeface="Arial"/>
              </a:rPr>
              <a:t>los </a:t>
            </a:r>
            <a:r>
              <a:rPr sz="1000" spc="-55" dirty="0">
                <a:latin typeface="Arial"/>
                <a:cs typeface="Arial"/>
              </a:rPr>
              <a:t>vinos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95" dirty="0">
                <a:latin typeface="Arial"/>
                <a:cs typeface="Arial"/>
              </a:rPr>
              <a:t>Champagne </a:t>
            </a:r>
            <a:r>
              <a:rPr sz="1000" spc="-65" dirty="0">
                <a:latin typeface="Arial"/>
                <a:cs typeface="Arial"/>
              </a:rPr>
              <a:t>jóvenes </a:t>
            </a:r>
            <a:r>
              <a:rPr sz="1000" spc="-60" dirty="0">
                <a:latin typeface="Arial"/>
                <a:cs typeface="Arial"/>
              </a:rPr>
              <a:t>evolucionan </a:t>
            </a:r>
            <a:r>
              <a:rPr sz="1000" spc="-50" dirty="0">
                <a:latin typeface="Arial"/>
                <a:cs typeface="Arial"/>
              </a:rPr>
              <a:t>lentamente </a:t>
            </a:r>
            <a:r>
              <a:rPr sz="1000" spc="-70" dirty="0">
                <a:latin typeface="Arial"/>
                <a:cs typeface="Arial"/>
              </a:rPr>
              <a:t>sobre caracteres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frutas </a:t>
            </a:r>
            <a:r>
              <a:rPr sz="1000" spc="-75" dirty="0">
                <a:latin typeface="Arial"/>
                <a:cs typeface="Arial"/>
              </a:rPr>
              <a:t>maduras, </a:t>
            </a:r>
            <a:r>
              <a:rPr sz="1000" spc="-50" dirty="0">
                <a:latin typeface="Arial"/>
                <a:cs typeface="Arial"/>
              </a:rPr>
              <a:t>frutas  </a:t>
            </a:r>
            <a:r>
              <a:rPr sz="1000" spc="-65" dirty="0">
                <a:latin typeface="Arial"/>
                <a:cs typeface="Arial"/>
              </a:rPr>
              <a:t>cocidas, </a:t>
            </a:r>
            <a:r>
              <a:rPr sz="1000" spc="-40" dirty="0">
                <a:latin typeface="Arial"/>
                <a:cs typeface="Arial"/>
              </a:rPr>
              <a:t>frutos </a:t>
            </a:r>
            <a:r>
              <a:rPr sz="1000" spc="-75" dirty="0">
                <a:latin typeface="Arial"/>
                <a:cs typeface="Arial"/>
              </a:rPr>
              <a:t>secos, </a:t>
            </a:r>
            <a:r>
              <a:rPr sz="1000" spc="-65" dirty="0">
                <a:latin typeface="Arial"/>
                <a:cs typeface="Arial"/>
              </a:rPr>
              <a:t>sotobosques,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50" dirty="0">
                <a:latin typeface="Arial"/>
                <a:cs typeface="Arial"/>
              </a:rPr>
              <a:t>torrefacción </a:t>
            </a:r>
            <a:r>
              <a:rPr sz="1000" spc="-80" dirty="0">
                <a:latin typeface="Arial"/>
                <a:cs typeface="Arial"/>
              </a:rPr>
              <a:t>para </a:t>
            </a:r>
            <a:r>
              <a:rPr sz="1000" spc="-45" dirty="0">
                <a:latin typeface="Arial"/>
                <a:cs typeface="Arial"/>
              </a:rPr>
              <a:t>los </a:t>
            </a:r>
            <a:r>
              <a:rPr sz="1000" spc="-85" dirty="0">
                <a:latin typeface="Arial"/>
                <a:cs typeface="Arial"/>
              </a:rPr>
              <a:t>más </a:t>
            </a:r>
            <a:r>
              <a:rPr sz="1000" spc="-80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viejos.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96707" y="579609"/>
            <a:ext cx="0" cy="1620520"/>
          </a:xfrm>
          <a:custGeom>
            <a:avLst/>
            <a:gdLst/>
            <a:ahLst/>
            <a:cxnLst/>
            <a:rect l="l" t="t" r="r" b="b"/>
            <a:pathLst>
              <a:path h="1620520">
                <a:moveTo>
                  <a:pt x="0" y="0"/>
                </a:moveTo>
                <a:lnTo>
                  <a:pt x="0" y="161999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07995" y="1840513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304021" y="1863390"/>
            <a:ext cx="18796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31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559992" cy="3560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84053" y="3671998"/>
            <a:ext cx="5076190" cy="6876415"/>
          </a:xfrm>
          <a:custGeom>
            <a:avLst/>
            <a:gdLst/>
            <a:ahLst/>
            <a:cxnLst/>
            <a:rect l="l" t="t" r="r" b="b"/>
            <a:pathLst>
              <a:path w="5076190" h="6876415">
                <a:moveTo>
                  <a:pt x="5075951" y="0"/>
                </a:moveTo>
                <a:lnTo>
                  <a:pt x="539945" y="0"/>
                </a:lnTo>
                <a:lnTo>
                  <a:pt x="399886" y="466"/>
                </a:lnTo>
                <a:lnTo>
                  <a:pt x="340002" y="1574"/>
                </a:lnTo>
                <a:lnTo>
                  <a:pt x="286416" y="3731"/>
                </a:lnTo>
                <a:lnTo>
                  <a:pt x="238777" y="7288"/>
                </a:lnTo>
                <a:lnTo>
                  <a:pt x="196736" y="12594"/>
                </a:lnTo>
                <a:lnTo>
                  <a:pt x="128047" y="29854"/>
                </a:lnTo>
                <a:lnTo>
                  <a:pt x="77551" y="58309"/>
                </a:lnTo>
                <a:lnTo>
                  <a:pt x="42449" y="100758"/>
                </a:lnTo>
                <a:lnTo>
                  <a:pt x="19941" y="160001"/>
                </a:lnTo>
                <a:lnTo>
                  <a:pt x="7230" y="238835"/>
                </a:lnTo>
                <a:lnTo>
                  <a:pt x="3673" y="286474"/>
                </a:lnTo>
                <a:lnTo>
                  <a:pt x="1516" y="340060"/>
                </a:lnTo>
                <a:lnTo>
                  <a:pt x="408" y="399944"/>
                </a:lnTo>
                <a:lnTo>
                  <a:pt x="0" y="466475"/>
                </a:lnTo>
                <a:lnTo>
                  <a:pt x="0" y="6409531"/>
                </a:lnTo>
                <a:lnTo>
                  <a:pt x="408" y="6476060"/>
                </a:lnTo>
                <a:lnTo>
                  <a:pt x="1516" y="6535943"/>
                </a:lnTo>
                <a:lnTo>
                  <a:pt x="3673" y="6589528"/>
                </a:lnTo>
                <a:lnTo>
                  <a:pt x="7230" y="6637165"/>
                </a:lnTo>
                <a:lnTo>
                  <a:pt x="12536" y="6679206"/>
                </a:lnTo>
                <a:lnTo>
                  <a:pt x="29796" y="6747893"/>
                </a:lnTo>
                <a:lnTo>
                  <a:pt x="58251" y="6798387"/>
                </a:lnTo>
                <a:lnTo>
                  <a:pt x="100700" y="6833489"/>
                </a:lnTo>
                <a:lnTo>
                  <a:pt x="159942" y="6855996"/>
                </a:lnTo>
                <a:lnTo>
                  <a:pt x="238777" y="6868707"/>
                </a:lnTo>
                <a:lnTo>
                  <a:pt x="286416" y="6872264"/>
                </a:lnTo>
                <a:lnTo>
                  <a:pt x="340002" y="6874421"/>
                </a:lnTo>
                <a:lnTo>
                  <a:pt x="399886" y="6875529"/>
                </a:lnTo>
                <a:lnTo>
                  <a:pt x="5075951" y="6875995"/>
                </a:lnTo>
                <a:lnTo>
                  <a:pt x="5075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647028"/>
            <a:ext cx="2472055" cy="9045575"/>
          </a:xfrm>
          <a:custGeom>
            <a:avLst/>
            <a:gdLst/>
            <a:ahLst/>
            <a:cxnLst/>
            <a:rect l="l" t="t" r="r" b="b"/>
            <a:pathLst>
              <a:path w="2472055" h="9045575">
                <a:moveTo>
                  <a:pt x="0" y="0"/>
                </a:moveTo>
                <a:lnTo>
                  <a:pt x="0" y="9044974"/>
                </a:lnTo>
                <a:lnTo>
                  <a:pt x="2472004" y="9044974"/>
                </a:lnTo>
                <a:lnTo>
                  <a:pt x="2472004" y="2846178"/>
                </a:lnTo>
                <a:lnTo>
                  <a:pt x="2471417" y="2790394"/>
                </a:lnTo>
                <a:lnTo>
                  <a:pt x="2469668" y="2735142"/>
                </a:lnTo>
                <a:lnTo>
                  <a:pt x="2466777" y="2680424"/>
                </a:lnTo>
                <a:lnTo>
                  <a:pt x="2462761" y="2626238"/>
                </a:lnTo>
                <a:lnTo>
                  <a:pt x="2457639" y="2572586"/>
                </a:lnTo>
                <a:lnTo>
                  <a:pt x="2451430" y="2519467"/>
                </a:lnTo>
                <a:lnTo>
                  <a:pt x="2444152" y="2466881"/>
                </a:lnTo>
                <a:lnTo>
                  <a:pt x="2435823" y="2414830"/>
                </a:lnTo>
                <a:lnTo>
                  <a:pt x="2426463" y="2363313"/>
                </a:lnTo>
                <a:lnTo>
                  <a:pt x="2416089" y="2312331"/>
                </a:lnTo>
                <a:lnTo>
                  <a:pt x="2404721" y="2261883"/>
                </a:lnTo>
                <a:lnTo>
                  <a:pt x="2392376" y="2211970"/>
                </a:lnTo>
                <a:lnTo>
                  <a:pt x="2379074" y="2162592"/>
                </a:lnTo>
                <a:lnTo>
                  <a:pt x="2364832" y="2113749"/>
                </a:lnTo>
                <a:lnTo>
                  <a:pt x="2349670" y="2065442"/>
                </a:lnTo>
                <a:lnTo>
                  <a:pt x="2333605" y="2017671"/>
                </a:lnTo>
                <a:lnTo>
                  <a:pt x="2316657" y="1970436"/>
                </a:lnTo>
                <a:lnTo>
                  <a:pt x="2298844" y="1923737"/>
                </a:lnTo>
                <a:lnTo>
                  <a:pt x="2280184" y="1877574"/>
                </a:lnTo>
                <a:lnTo>
                  <a:pt x="2260696" y="1831948"/>
                </a:lnTo>
                <a:lnTo>
                  <a:pt x="2240399" y="1786860"/>
                </a:lnTo>
                <a:lnTo>
                  <a:pt x="2219310" y="1742308"/>
                </a:lnTo>
                <a:lnTo>
                  <a:pt x="2197449" y="1698294"/>
                </a:lnTo>
                <a:lnTo>
                  <a:pt x="2174835" y="1654817"/>
                </a:lnTo>
                <a:lnTo>
                  <a:pt x="2151484" y="1611878"/>
                </a:lnTo>
                <a:lnTo>
                  <a:pt x="2127417" y="1569477"/>
                </a:lnTo>
                <a:lnTo>
                  <a:pt x="2102652" y="1527614"/>
                </a:lnTo>
                <a:lnTo>
                  <a:pt x="2077206" y="1486290"/>
                </a:lnTo>
                <a:lnTo>
                  <a:pt x="2051100" y="1445505"/>
                </a:lnTo>
                <a:lnTo>
                  <a:pt x="2024350" y="1405259"/>
                </a:lnTo>
                <a:lnTo>
                  <a:pt x="1996976" y="1365552"/>
                </a:lnTo>
                <a:lnTo>
                  <a:pt x="1968997" y="1326384"/>
                </a:lnTo>
                <a:lnTo>
                  <a:pt x="1940430" y="1287756"/>
                </a:lnTo>
                <a:lnTo>
                  <a:pt x="1911295" y="1249668"/>
                </a:lnTo>
                <a:lnTo>
                  <a:pt x="1881609" y="1212120"/>
                </a:lnTo>
                <a:lnTo>
                  <a:pt x="1851392" y="1175112"/>
                </a:lnTo>
                <a:lnTo>
                  <a:pt x="1820662" y="1138645"/>
                </a:lnTo>
                <a:lnTo>
                  <a:pt x="1789437" y="1102719"/>
                </a:lnTo>
                <a:lnTo>
                  <a:pt x="1757736" y="1067334"/>
                </a:lnTo>
                <a:lnTo>
                  <a:pt x="1725577" y="1032490"/>
                </a:lnTo>
                <a:lnTo>
                  <a:pt x="1692980" y="998187"/>
                </a:lnTo>
                <a:lnTo>
                  <a:pt x="1659962" y="964426"/>
                </a:lnTo>
                <a:lnTo>
                  <a:pt x="1626542" y="931208"/>
                </a:lnTo>
                <a:lnTo>
                  <a:pt x="1592738" y="898531"/>
                </a:lnTo>
                <a:lnTo>
                  <a:pt x="1558570" y="866396"/>
                </a:lnTo>
                <a:lnTo>
                  <a:pt x="1524055" y="834805"/>
                </a:lnTo>
                <a:lnTo>
                  <a:pt x="1489213" y="803756"/>
                </a:lnTo>
                <a:lnTo>
                  <a:pt x="1454061" y="773250"/>
                </a:lnTo>
                <a:lnTo>
                  <a:pt x="1418618" y="743288"/>
                </a:lnTo>
                <a:lnTo>
                  <a:pt x="1382903" y="713869"/>
                </a:lnTo>
                <a:lnTo>
                  <a:pt x="1346934" y="684993"/>
                </a:lnTo>
                <a:lnTo>
                  <a:pt x="1310730" y="656662"/>
                </a:lnTo>
                <a:lnTo>
                  <a:pt x="1274310" y="628875"/>
                </a:lnTo>
                <a:lnTo>
                  <a:pt x="1237691" y="601633"/>
                </a:lnTo>
                <a:lnTo>
                  <a:pt x="1200892" y="574935"/>
                </a:lnTo>
                <a:lnTo>
                  <a:pt x="1163933" y="548782"/>
                </a:lnTo>
                <a:lnTo>
                  <a:pt x="1126830" y="523174"/>
                </a:lnTo>
                <a:lnTo>
                  <a:pt x="1089604" y="498111"/>
                </a:lnTo>
                <a:lnTo>
                  <a:pt x="1052272" y="473594"/>
                </a:lnTo>
                <a:lnTo>
                  <a:pt x="1014854" y="449623"/>
                </a:lnTo>
                <a:lnTo>
                  <a:pt x="977366" y="426198"/>
                </a:lnTo>
                <a:lnTo>
                  <a:pt x="939829" y="403319"/>
                </a:lnTo>
                <a:lnTo>
                  <a:pt x="902260" y="380987"/>
                </a:lnTo>
                <a:lnTo>
                  <a:pt x="864678" y="359201"/>
                </a:lnTo>
                <a:lnTo>
                  <a:pt x="827102" y="337963"/>
                </a:lnTo>
                <a:lnTo>
                  <a:pt x="789550" y="317271"/>
                </a:lnTo>
                <a:lnTo>
                  <a:pt x="752041" y="297127"/>
                </a:lnTo>
                <a:lnTo>
                  <a:pt x="714593" y="277531"/>
                </a:lnTo>
                <a:lnTo>
                  <a:pt x="677225" y="258482"/>
                </a:lnTo>
                <a:lnTo>
                  <a:pt x="639954" y="239981"/>
                </a:lnTo>
                <a:lnTo>
                  <a:pt x="602801" y="222029"/>
                </a:lnTo>
                <a:lnTo>
                  <a:pt x="565783" y="204625"/>
                </a:lnTo>
                <a:lnTo>
                  <a:pt x="528919" y="187770"/>
                </a:lnTo>
                <a:lnTo>
                  <a:pt x="492227" y="171464"/>
                </a:lnTo>
                <a:lnTo>
                  <a:pt x="455726" y="155708"/>
                </a:lnTo>
                <a:lnTo>
                  <a:pt x="419434" y="140500"/>
                </a:lnTo>
                <a:lnTo>
                  <a:pt x="383370" y="125843"/>
                </a:lnTo>
                <a:lnTo>
                  <a:pt x="347553" y="111735"/>
                </a:lnTo>
                <a:lnTo>
                  <a:pt x="243869" y="73734"/>
                </a:lnTo>
                <a:lnTo>
                  <a:pt x="176724" y="51522"/>
                </a:lnTo>
                <a:lnTo>
                  <a:pt x="112444" y="31714"/>
                </a:lnTo>
                <a:lnTo>
                  <a:pt x="52905" y="14481"/>
                </a:lnTo>
                <a:lnTo>
                  <a:pt x="0" y="0"/>
                </a:lnTo>
                <a:close/>
              </a:path>
            </a:pathLst>
          </a:custGeom>
          <a:solidFill>
            <a:srgbClr val="9C8E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123846"/>
            <a:ext cx="2412009" cy="8568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00602" y="760387"/>
            <a:ext cx="3959860" cy="1591310"/>
          </a:xfrm>
          <a:custGeom>
            <a:avLst/>
            <a:gdLst/>
            <a:ahLst/>
            <a:cxnLst/>
            <a:rect l="l" t="t" r="r" b="b"/>
            <a:pathLst>
              <a:path w="3959859" h="1591310">
                <a:moveTo>
                  <a:pt x="0" y="0"/>
                </a:moveTo>
                <a:lnTo>
                  <a:pt x="3959402" y="0"/>
                </a:lnTo>
                <a:lnTo>
                  <a:pt x="3959402" y="1591055"/>
                </a:lnTo>
                <a:lnTo>
                  <a:pt x="0" y="159105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1401" y="1038381"/>
            <a:ext cx="6820250" cy="753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38805">
              <a:lnSpc>
                <a:spcPct val="100000"/>
              </a:lnSpc>
            </a:pPr>
            <a:r>
              <a:rPr spc="1100" dirty="0"/>
              <a:t>Removido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083299" y="4269197"/>
            <a:ext cx="3883660" cy="172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Después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este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largo periodo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reposo,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hay 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que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devolver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al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vino </a:t>
            </a: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su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claridad eliminando el 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depósito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que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se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ha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formado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durante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toma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de  espuma. </a:t>
            </a: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removido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tiene como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finalidad</a:t>
            </a:r>
            <a:r>
              <a:rPr sz="1600" spc="-13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reunir 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los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sedimentos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(levaduras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y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aditivos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del 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removido)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en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cuello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botella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con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el</a:t>
            </a:r>
            <a:r>
              <a:rPr sz="1600" spc="-13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fin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de eliminarlos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en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operación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de</a:t>
            </a:r>
            <a:r>
              <a:rPr sz="1600" spc="-12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degüelle.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6061" y="566892"/>
            <a:ext cx="127000" cy="6165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85"/>
              </a:lnSpc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Removido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1299" y="10237772"/>
            <a:ext cx="69405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Removido</a:t>
            </a:r>
            <a:r>
              <a:rPr sz="7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manual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83299" y="6609077"/>
            <a:ext cx="3985895" cy="3122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-90" dirty="0">
                <a:latin typeface="Arial"/>
                <a:cs typeface="Arial"/>
              </a:rPr>
              <a:t>Para </a:t>
            </a:r>
            <a:r>
              <a:rPr sz="1000" spc="-20" dirty="0">
                <a:latin typeface="Arial"/>
                <a:cs typeface="Arial"/>
              </a:rPr>
              <a:t>ello </a:t>
            </a:r>
            <a:r>
              <a:rPr sz="1000" spc="-75" dirty="0">
                <a:latin typeface="Arial"/>
                <a:cs typeface="Arial"/>
              </a:rPr>
              <a:t>es </a:t>
            </a:r>
            <a:r>
              <a:rPr sz="1000" spc="-40" dirty="0">
                <a:latin typeface="Arial"/>
                <a:cs typeface="Arial"/>
              </a:rPr>
              <a:t>preciso </a:t>
            </a:r>
            <a:r>
              <a:rPr sz="1000" spc="-45" dirty="0">
                <a:latin typeface="Arial"/>
                <a:cs typeface="Arial"/>
              </a:rPr>
              <a:t>cambiar </a:t>
            </a:r>
            <a:r>
              <a:rPr sz="1000" spc="-50" dirty="0">
                <a:latin typeface="Arial"/>
                <a:cs typeface="Arial"/>
              </a:rPr>
              <a:t>progresivamente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25" dirty="0">
                <a:latin typeface="Arial"/>
                <a:cs typeface="Arial"/>
              </a:rPr>
              <a:t>botella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15" dirty="0">
                <a:latin typeface="Arial"/>
                <a:cs typeface="Arial"/>
              </a:rPr>
              <a:t>“dormida”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40" dirty="0">
                <a:latin typeface="Arial"/>
                <a:cs typeface="Arial"/>
              </a:rPr>
              <a:t>la  </a:t>
            </a:r>
            <a:r>
              <a:rPr sz="1000" spc="-30" dirty="0">
                <a:latin typeface="Arial"/>
                <a:cs typeface="Arial"/>
              </a:rPr>
              <a:t>posición </a:t>
            </a:r>
            <a:r>
              <a:rPr sz="1000" spc="-15" dirty="0">
                <a:latin typeface="Arial"/>
                <a:cs typeface="Arial"/>
              </a:rPr>
              <a:t>“sur </a:t>
            </a:r>
            <a:r>
              <a:rPr sz="1000" spc="-10" dirty="0">
                <a:latin typeface="Arial"/>
                <a:cs typeface="Arial"/>
              </a:rPr>
              <a:t>pointe” </a:t>
            </a:r>
            <a:r>
              <a:rPr sz="1000" spc="-70" dirty="0">
                <a:latin typeface="Arial"/>
                <a:cs typeface="Arial"/>
              </a:rPr>
              <a:t>(cabeza </a:t>
            </a:r>
            <a:r>
              <a:rPr sz="1000" spc="-55" dirty="0">
                <a:latin typeface="Arial"/>
                <a:cs typeface="Arial"/>
              </a:rPr>
              <a:t>abajo)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10" dirty="0">
                <a:latin typeface="Arial"/>
                <a:cs typeface="Arial"/>
              </a:rPr>
              <a:t>fin </a:t>
            </a:r>
            <a:r>
              <a:rPr sz="1000" spc="-50" dirty="0">
                <a:latin typeface="Arial"/>
                <a:cs typeface="Arial"/>
              </a:rPr>
              <a:t>que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30" dirty="0">
                <a:latin typeface="Arial"/>
                <a:cs typeface="Arial"/>
              </a:rPr>
              <a:t>depósito </a:t>
            </a:r>
            <a:r>
              <a:rPr sz="1000" spc="-80" dirty="0">
                <a:latin typeface="Arial"/>
                <a:cs typeface="Arial"/>
              </a:rPr>
              <a:t>vaya </a:t>
            </a:r>
            <a:r>
              <a:rPr sz="1000" spc="-45" dirty="0">
                <a:latin typeface="Arial"/>
                <a:cs typeface="Arial"/>
              </a:rPr>
              <a:t>realizando </a:t>
            </a:r>
            <a:r>
              <a:rPr sz="1000" spc="-55" dirty="0">
                <a:latin typeface="Arial"/>
                <a:cs typeface="Arial"/>
              </a:rPr>
              <a:t>su  </a:t>
            </a:r>
            <a:r>
              <a:rPr sz="1000" spc="-40" dirty="0">
                <a:latin typeface="Arial"/>
                <a:cs typeface="Arial"/>
              </a:rPr>
              <a:t>camino.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80" dirty="0">
                <a:latin typeface="Arial"/>
                <a:cs typeface="Arial"/>
              </a:rPr>
              <a:t>Esta </a:t>
            </a:r>
            <a:r>
              <a:rPr sz="1000" spc="-55" dirty="0">
                <a:latin typeface="Arial"/>
                <a:cs typeface="Arial"/>
              </a:rPr>
              <a:t>operación </a:t>
            </a:r>
            <a:r>
              <a:rPr sz="1000" spc="-50" dirty="0">
                <a:latin typeface="Arial"/>
                <a:cs typeface="Arial"/>
              </a:rPr>
              <a:t>conocida como </a:t>
            </a:r>
            <a:r>
              <a:rPr sz="1000" spc="-25" dirty="0">
                <a:latin typeface="Arial"/>
                <a:cs typeface="Arial"/>
              </a:rPr>
              <a:t>“removido” </a:t>
            </a:r>
            <a:r>
              <a:rPr sz="1000" spc="-45" dirty="0">
                <a:latin typeface="Arial"/>
                <a:cs typeface="Arial"/>
              </a:rPr>
              <a:t>consiste </a:t>
            </a:r>
            <a:r>
              <a:rPr sz="1000" spc="-60" dirty="0">
                <a:latin typeface="Arial"/>
                <a:cs typeface="Arial"/>
              </a:rPr>
              <a:t>en </a:t>
            </a:r>
            <a:r>
              <a:rPr sz="1000" spc="-55" dirty="0">
                <a:latin typeface="Arial"/>
                <a:cs typeface="Arial"/>
              </a:rPr>
              <a:t>girar </a:t>
            </a:r>
            <a:r>
              <a:rPr sz="1000" spc="-45" dirty="0">
                <a:latin typeface="Arial"/>
                <a:cs typeface="Arial"/>
              </a:rPr>
              <a:t>la </a:t>
            </a:r>
            <a:r>
              <a:rPr sz="1000" spc="-35" dirty="0">
                <a:latin typeface="Arial"/>
                <a:cs typeface="Arial"/>
              </a:rPr>
              <a:t>botella </a:t>
            </a:r>
            <a:r>
              <a:rPr sz="1000" spc="-40" dirty="0">
                <a:latin typeface="Arial"/>
                <a:cs typeface="Arial"/>
              </a:rPr>
              <a:t>sucesi</a:t>
            </a:r>
            <a:r>
              <a:rPr sz="1000" spc="-40" dirty="0">
                <a:latin typeface="Calibri"/>
                <a:cs typeface="Calibri"/>
              </a:rPr>
              <a:t>-  </a:t>
            </a:r>
            <a:r>
              <a:rPr sz="1000" spc="-20" dirty="0">
                <a:latin typeface="Calibri"/>
                <a:cs typeface="Calibri"/>
              </a:rPr>
              <a:t>vamente </a:t>
            </a:r>
            <a:r>
              <a:rPr sz="1000" spc="-15" dirty="0">
                <a:latin typeface="Calibri"/>
                <a:cs typeface="Calibri"/>
              </a:rPr>
              <a:t>de </a:t>
            </a:r>
            <a:r>
              <a:rPr sz="1000" spc="-20" dirty="0">
                <a:latin typeface="Calibri"/>
                <a:cs typeface="Calibri"/>
              </a:rPr>
              <a:t>derecha a </a:t>
            </a:r>
            <a:r>
              <a:rPr sz="1000" spc="-15" dirty="0">
                <a:latin typeface="Calibri"/>
                <a:cs typeface="Calibri"/>
              </a:rPr>
              <a:t>izquierda </a:t>
            </a:r>
            <a:r>
              <a:rPr sz="1000" spc="-30" dirty="0">
                <a:latin typeface="Calibri"/>
                <a:cs typeface="Calibri"/>
              </a:rPr>
              <a:t>para </a:t>
            </a:r>
            <a:r>
              <a:rPr sz="1000" spc="-15" dirty="0">
                <a:latin typeface="Calibri"/>
                <a:cs typeface="Calibri"/>
              </a:rPr>
              <a:t>irla </a:t>
            </a:r>
            <a:r>
              <a:rPr sz="1000" spc="-20" dirty="0">
                <a:latin typeface="Calibri"/>
                <a:cs typeface="Calibri"/>
              </a:rPr>
              <a:t>levantando y llevar </a:t>
            </a:r>
            <a:r>
              <a:rPr sz="1000" spc="-5" dirty="0">
                <a:latin typeface="Calibri"/>
                <a:cs typeface="Calibri"/>
              </a:rPr>
              <a:t>el </a:t>
            </a:r>
            <a:r>
              <a:rPr sz="1000" spc="-15" dirty="0">
                <a:latin typeface="Calibri"/>
                <a:cs typeface="Calibri"/>
              </a:rPr>
              <a:t>depósito </a:t>
            </a:r>
            <a:r>
              <a:rPr sz="1000" spc="-10" dirty="0">
                <a:latin typeface="Calibri"/>
                <a:cs typeface="Calibri"/>
              </a:rPr>
              <a:t>hacia  </a:t>
            </a:r>
            <a:r>
              <a:rPr sz="1000" spc="-30" dirty="0">
                <a:latin typeface="Arial"/>
                <a:cs typeface="Arial"/>
              </a:rPr>
              <a:t>el </a:t>
            </a:r>
            <a:r>
              <a:rPr sz="1000" spc="-35" dirty="0">
                <a:latin typeface="Arial"/>
                <a:cs typeface="Arial"/>
              </a:rPr>
              <a:t>cuello </a:t>
            </a:r>
            <a:r>
              <a:rPr sz="1000" spc="-60" dirty="0">
                <a:latin typeface="Arial"/>
                <a:cs typeface="Arial"/>
              </a:rPr>
              <a:t>en </a:t>
            </a:r>
            <a:r>
              <a:rPr sz="1000" spc="-40" dirty="0">
                <a:latin typeface="Arial"/>
                <a:cs typeface="Arial"/>
              </a:rPr>
              <a:t>contacto </a:t>
            </a:r>
            <a:r>
              <a:rPr sz="1000" spc="-50" dirty="0">
                <a:latin typeface="Arial"/>
                <a:cs typeface="Arial"/>
              </a:rPr>
              <a:t>con </a:t>
            </a:r>
            <a:r>
              <a:rPr sz="1000" spc="-45" dirty="0">
                <a:latin typeface="Arial"/>
                <a:cs typeface="Arial"/>
              </a:rPr>
              <a:t>la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cápsula.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105" dirty="0">
                <a:latin typeface="Arial"/>
                <a:cs typeface="Arial"/>
              </a:rPr>
              <a:t>La </a:t>
            </a:r>
            <a:r>
              <a:rPr sz="1000" spc="-55" dirty="0">
                <a:latin typeface="Arial"/>
                <a:cs typeface="Arial"/>
              </a:rPr>
              <a:t>operación todavía </a:t>
            </a:r>
            <a:r>
              <a:rPr sz="1000" spc="-80" dirty="0">
                <a:latin typeface="Arial"/>
                <a:cs typeface="Arial"/>
              </a:rPr>
              <a:t>se </a:t>
            </a:r>
            <a:r>
              <a:rPr sz="1000" spc="-70" dirty="0">
                <a:latin typeface="Arial"/>
                <a:cs typeface="Arial"/>
              </a:rPr>
              <a:t>hace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60" dirty="0">
                <a:latin typeface="Arial"/>
                <a:cs typeface="Arial"/>
              </a:rPr>
              <a:t>mano, en </a:t>
            </a:r>
            <a:r>
              <a:rPr sz="1000" spc="-40" dirty="0">
                <a:latin typeface="Arial"/>
                <a:cs typeface="Arial"/>
              </a:rPr>
              <a:t>pupitres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65" dirty="0">
                <a:latin typeface="Arial"/>
                <a:cs typeface="Arial"/>
              </a:rPr>
              <a:t>madera. </a:t>
            </a:r>
            <a:r>
              <a:rPr sz="1000" spc="-55" dirty="0">
                <a:latin typeface="Arial"/>
                <a:cs typeface="Arial"/>
              </a:rPr>
              <a:t>Un </a:t>
            </a:r>
            <a:r>
              <a:rPr sz="1000" spc="-35" dirty="0">
                <a:latin typeface="Arial"/>
                <a:cs typeface="Arial"/>
              </a:rPr>
              <a:t>“removedor”  </a:t>
            </a:r>
            <a:r>
              <a:rPr sz="1000" spc="-45" dirty="0">
                <a:latin typeface="Arial"/>
                <a:cs typeface="Arial"/>
              </a:rPr>
              <a:t>profesional </a:t>
            </a:r>
            <a:r>
              <a:rPr sz="1000" spc="-60" dirty="0">
                <a:latin typeface="Arial"/>
                <a:cs typeface="Arial"/>
              </a:rPr>
              <a:t>podrá </a:t>
            </a:r>
            <a:r>
              <a:rPr sz="1000" spc="-45" dirty="0">
                <a:latin typeface="Arial"/>
                <a:cs typeface="Arial"/>
              </a:rPr>
              <a:t>manipular </a:t>
            </a:r>
            <a:r>
              <a:rPr sz="1000" spc="-55" dirty="0">
                <a:latin typeface="Arial"/>
                <a:cs typeface="Arial"/>
              </a:rPr>
              <a:t>alrededor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65" dirty="0">
                <a:latin typeface="Arial"/>
                <a:cs typeface="Arial"/>
              </a:rPr>
              <a:t>40 000 </a:t>
            </a:r>
            <a:r>
              <a:rPr sz="1000" spc="-40" dirty="0">
                <a:latin typeface="Arial"/>
                <a:cs typeface="Arial"/>
              </a:rPr>
              <a:t>botellas </a:t>
            </a:r>
            <a:r>
              <a:rPr sz="1000" spc="-45" dirty="0">
                <a:latin typeface="Arial"/>
                <a:cs typeface="Arial"/>
              </a:rPr>
              <a:t>diariamente. </a:t>
            </a:r>
            <a:r>
              <a:rPr sz="1000" spc="-75" dirty="0">
                <a:latin typeface="Arial"/>
                <a:cs typeface="Arial"/>
              </a:rPr>
              <a:t>De </a:t>
            </a:r>
            <a:r>
              <a:rPr sz="1000" spc="15" dirty="0">
                <a:latin typeface="Arial"/>
                <a:cs typeface="Arial"/>
              </a:rPr>
              <a:t>to</a:t>
            </a:r>
            <a:r>
              <a:rPr sz="1000" spc="15" dirty="0">
                <a:latin typeface="Calibri"/>
                <a:cs typeface="Calibri"/>
              </a:rPr>
              <a:t>-  </a:t>
            </a:r>
            <a:r>
              <a:rPr sz="1000" spc="-5" dirty="0">
                <a:latin typeface="Calibri"/>
                <a:cs typeface="Calibri"/>
              </a:rPr>
              <a:t>das </a:t>
            </a:r>
            <a:r>
              <a:rPr sz="1000" spc="-20" dirty="0">
                <a:latin typeface="Calibri"/>
                <a:cs typeface="Calibri"/>
              </a:rPr>
              <a:t>maneras, </a:t>
            </a:r>
            <a:r>
              <a:rPr sz="1000" spc="-5" dirty="0">
                <a:latin typeface="Calibri"/>
                <a:cs typeface="Calibri"/>
              </a:rPr>
              <a:t>el </a:t>
            </a:r>
            <a:r>
              <a:rPr sz="1000" spc="-20" dirty="0">
                <a:latin typeface="Calibri"/>
                <a:cs typeface="Calibri"/>
              </a:rPr>
              <a:t>removido </a:t>
            </a:r>
            <a:r>
              <a:rPr sz="1000" spc="5" dirty="0">
                <a:latin typeface="Calibri"/>
                <a:cs typeface="Calibri"/>
              </a:rPr>
              <a:t>se </a:t>
            </a:r>
            <a:r>
              <a:rPr sz="1000" spc="-20" dirty="0">
                <a:latin typeface="Calibri"/>
                <a:cs typeface="Calibri"/>
              </a:rPr>
              <a:t>efectúa </a:t>
            </a:r>
            <a:r>
              <a:rPr sz="1000" spc="-15" dirty="0">
                <a:latin typeface="Calibri"/>
                <a:cs typeface="Calibri"/>
              </a:rPr>
              <a:t>cada </a:t>
            </a:r>
            <a:r>
              <a:rPr sz="1000" spc="5" dirty="0">
                <a:latin typeface="Calibri"/>
                <a:cs typeface="Calibri"/>
              </a:rPr>
              <a:t>vez </a:t>
            </a:r>
            <a:r>
              <a:rPr sz="1000" spc="-5" dirty="0">
                <a:latin typeface="Calibri"/>
                <a:cs typeface="Calibri"/>
              </a:rPr>
              <a:t>más </a:t>
            </a:r>
            <a:r>
              <a:rPr sz="1000" spc="-15" dirty="0">
                <a:latin typeface="Calibri"/>
                <a:cs typeface="Calibri"/>
              </a:rPr>
              <a:t>de </a:t>
            </a:r>
            <a:r>
              <a:rPr sz="1000" spc="-35" dirty="0">
                <a:latin typeface="Calibri"/>
                <a:cs typeface="Calibri"/>
              </a:rPr>
              <a:t>forma </a:t>
            </a:r>
            <a:r>
              <a:rPr sz="1000" spc="-10" dirty="0">
                <a:latin typeface="Calibri"/>
                <a:cs typeface="Calibri"/>
              </a:rPr>
              <a:t>mecánica </a:t>
            </a:r>
            <a:r>
              <a:rPr sz="1000" spc="-15" dirty="0">
                <a:latin typeface="Calibri"/>
                <a:cs typeface="Calibri"/>
              </a:rPr>
              <a:t>gracias 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40" dirty="0">
                <a:latin typeface="Arial"/>
                <a:cs typeface="Arial"/>
              </a:rPr>
              <a:t>procedimientos </a:t>
            </a:r>
            <a:r>
              <a:rPr sz="1000" spc="-55" dirty="0">
                <a:latin typeface="Arial"/>
                <a:cs typeface="Arial"/>
              </a:rPr>
              <a:t>que </a:t>
            </a:r>
            <a:r>
              <a:rPr sz="1000" spc="-35" dirty="0">
                <a:latin typeface="Arial"/>
                <a:cs typeface="Arial"/>
              </a:rPr>
              <a:t>permiten </a:t>
            </a:r>
            <a:r>
              <a:rPr sz="1000" spc="-60" dirty="0">
                <a:latin typeface="Arial"/>
                <a:cs typeface="Arial"/>
              </a:rPr>
              <a:t>remover </a:t>
            </a:r>
            <a:r>
              <a:rPr sz="1000" spc="-55" dirty="0">
                <a:latin typeface="Arial"/>
                <a:cs typeface="Arial"/>
              </a:rPr>
              <a:t>jaulas </a:t>
            </a:r>
            <a:r>
              <a:rPr sz="1000" spc="-45" dirty="0">
                <a:latin typeface="Arial"/>
                <a:cs typeface="Arial"/>
              </a:rPr>
              <a:t>metálicas </a:t>
            </a:r>
            <a:r>
              <a:rPr sz="1000" spc="-50" dirty="0">
                <a:latin typeface="Arial"/>
                <a:cs typeface="Arial"/>
              </a:rPr>
              <a:t>con </a:t>
            </a:r>
            <a:r>
              <a:rPr sz="1000" spc="-65" dirty="0">
                <a:latin typeface="Arial"/>
                <a:cs typeface="Arial"/>
              </a:rPr>
              <a:t>500 </a:t>
            </a:r>
            <a:r>
              <a:rPr sz="1000" spc="-40" dirty="0">
                <a:latin typeface="Arial"/>
                <a:cs typeface="Arial"/>
              </a:rPr>
              <a:t>botellas. </a:t>
            </a:r>
            <a:r>
              <a:rPr sz="1000" spc="-75" dirty="0">
                <a:latin typeface="Arial"/>
                <a:cs typeface="Arial"/>
              </a:rPr>
              <a:t>El  </a:t>
            </a:r>
            <a:r>
              <a:rPr sz="1000" spc="-15" dirty="0">
                <a:latin typeface="Calibri"/>
                <a:cs typeface="Calibri"/>
              </a:rPr>
              <a:t>tiempo </a:t>
            </a:r>
            <a:r>
              <a:rPr sz="1000" spc="-20" dirty="0">
                <a:latin typeface="Calibri"/>
                <a:cs typeface="Calibri"/>
              </a:rPr>
              <a:t>consagrado a </a:t>
            </a:r>
            <a:r>
              <a:rPr sz="1000" dirty="0">
                <a:latin typeface="Calibri"/>
                <a:cs typeface="Calibri"/>
              </a:rPr>
              <a:t>las </a:t>
            </a:r>
            <a:r>
              <a:rPr sz="1000" spc="-15" dirty="0">
                <a:latin typeface="Calibri"/>
                <a:cs typeface="Calibri"/>
              </a:rPr>
              <a:t>operaciones de </a:t>
            </a:r>
            <a:r>
              <a:rPr sz="1000" spc="-20" dirty="0">
                <a:latin typeface="Calibri"/>
                <a:cs typeface="Calibri"/>
              </a:rPr>
              <a:t>removido ha </a:t>
            </a:r>
            <a:r>
              <a:rPr sz="1000" spc="-15" dirty="0">
                <a:latin typeface="Calibri"/>
                <a:cs typeface="Calibri"/>
              </a:rPr>
              <a:t>pasado, en </a:t>
            </a:r>
            <a:r>
              <a:rPr sz="1000" dirty="0">
                <a:latin typeface="Calibri"/>
                <a:cs typeface="Calibri"/>
              </a:rPr>
              <a:t>consecuen-  </a:t>
            </a:r>
            <a:r>
              <a:rPr sz="1000" spc="-45" dirty="0">
                <a:latin typeface="Arial"/>
                <a:cs typeface="Arial"/>
              </a:rPr>
              <a:t>cia, </a:t>
            </a:r>
            <a:r>
              <a:rPr sz="1000" spc="-60" dirty="0">
                <a:latin typeface="Arial"/>
                <a:cs typeface="Arial"/>
              </a:rPr>
              <a:t>de 6 </a:t>
            </a:r>
            <a:r>
              <a:rPr sz="1000" spc="-80" dirty="0">
                <a:latin typeface="Arial"/>
                <a:cs typeface="Arial"/>
              </a:rPr>
              <a:t>semanas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60" dirty="0">
                <a:latin typeface="Arial"/>
                <a:cs typeface="Arial"/>
              </a:rPr>
              <a:t>1 </a:t>
            </a:r>
            <a:r>
              <a:rPr sz="1000" spc="-80" dirty="0">
                <a:latin typeface="Arial"/>
                <a:cs typeface="Arial"/>
              </a:rPr>
              <a:t>semana </a:t>
            </a:r>
            <a:r>
              <a:rPr sz="1000" spc="-40" dirty="0">
                <a:latin typeface="Arial"/>
                <a:cs typeface="Arial"/>
              </a:rPr>
              <a:t>sin modificar </a:t>
            </a:r>
            <a:r>
              <a:rPr sz="1000" spc="-60" dirty="0">
                <a:latin typeface="Arial"/>
                <a:cs typeface="Arial"/>
              </a:rPr>
              <a:t>en </a:t>
            </a:r>
            <a:r>
              <a:rPr sz="1000" spc="-45" dirty="0">
                <a:latin typeface="Arial"/>
                <a:cs typeface="Arial"/>
              </a:rPr>
              <a:t>absoluto la </a:t>
            </a:r>
            <a:r>
              <a:rPr sz="1000" spc="-50" dirty="0">
                <a:latin typeface="Arial"/>
                <a:cs typeface="Arial"/>
              </a:rPr>
              <a:t>calidad </a:t>
            </a:r>
            <a:r>
              <a:rPr sz="1000" spc="-40" dirty="0">
                <a:latin typeface="Arial"/>
                <a:cs typeface="Arial"/>
              </a:rPr>
              <a:t>del 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vino.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6985" algn="just">
              <a:lnSpc>
                <a:spcPct val="120000"/>
              </a:lnSpc>
            </a:pPr>
            <a:r>
              <a:rPr sz="1000" spc="-15" dirty="0">
                <a:latin typeface="Calibri"/>
                <a:cs typeface="Calibri"/>
              </a:rPr>
              <a:t>Antes de ser enviadas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spc="10" dirty="0">
                <a:latin typeface="Calibri"/>
                <a:cs typeface="Calibri"/>
              </a:rPr>
              <a:t>su </a:t>
            </a:r>
            <a:r>
              <a:rPr sz="1000" spc="-15" dirty="0">
                <a:latin typeface="Calibri"/>
                <a:cs typeface="Calibri"/>
              </a:rPr>
              <a:t>degüelle, </a:t>
            </a:r>
            <a:r>
              <a:rPr sz="1000" dirty="0">
                <a:latin typeface="Calibri"/>
                <a:cs typeface="Calibri"/>
              </a:rPr>
              <a:t>las </a:t>
            </a:r>
            <a:r>
              <a:rPr sz="1000" spc="-10" dirty="0">
                <a:latin typeface="Calibri"/>
                <a:cs typeface="Calibri"/>
              </a:rPr>
              <a:t>botellas </a:t>
            </a:r>
            <a:r>
              <a:rPr sz="1000" spc="5" dirty="0">
                <a:latin typeface="Calibri"/>
                <a:cs typeface="Calibri"/>
              </a:rPr>
              <a:t>se </a:t>
            </a:r>
            <a:r>
              <a:rPr sz="1000" spc="-15" dirty="0">
                <a:latin typeface="Calibri"/>
                <a:cs typeface="Calibri"/>
              </a:rPr>
              <a:t>almacenan, </a:t>
            </a:r>
            <a:r>
              <a:rPr sz="1000" spc="-10" dirty="0">
                <a:latin typeface="Calibri"/>
                <a:cs typeface="Calibri"/>
              </a:rPr>
              <a:t>apiladas </a:t>
            </a:r>
            <a:r>
              <a:rPr sz="1000" spc="-5" dirty="0">
                <a:latin typeface="Calibri"/>
                <a:cs typeface="Calibri"/>
              </a:rPr>
              <a:t>con </a:t>
            </a:r>
            <a:r>
              <a:rPr sz="1000" spc="-10" dirty="0">
                <a:latin typeface="Calibri"/>
                <a:cs typeface="Calibri"/>
              </a:rPr>
              <a:t>la  </a:t>
            </a:r>
            <a:r>
              <a:rPr sz="1000" spc="-75" dirty="0">
                <a:latin typeface="Arial"/>
                <a:cs typeface="Arial"/>
              </a:rPr>
              <a:t>cabeza </a:t>
            </a:r>
            <a:r>
              <a:rPr sz="1000" spc="-60" dirty="0">
                <a:latin typeface="Arial"/>
                <a:cs typeface="Arial"/>
              </a:rPr>
              <a:t>hacia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abajo.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0707" y="579597"/>
            <a:ext cx="0" cy="2077720"/>
          </a:xfrm>
          <a:custGeom>
            <a:avLst/>
            <a:gdLst/>
            <a:ahLst/>
            <a:cxnLst/>
            <a:rect l="l" t="t" r="r" b="b"/>
            <a:pathLst>
              <a:path h="2077720">
                <a:moveTo>
                  <a:pt x="0" y="0"/>
                </a:moveTo>
                <a:lnTo>
                  <a:pt x="0" y="2077199"/>
                </a:lnTo>
              </a:path>
            </a:pathLst>
          </a:custGeom>
          <a:ln w="6350">
            <a:solidFill>
              <a:srgbClr val="9C9D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995" y="18405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8021" y="1863376"/>
            <a:ext cx="18796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32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551993" cy="3560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560309" cy="10547985"/>
          </a:xfrm>
          <a:custGeom>
            <a:avLst/>
            <a:gdLst/>
            <a:ahLst/>
            <a:cxnLst/>
            <a:rect l="l" t="t" r="r" b="b"/>
            <a:pathLst>
              <a:path w="7560309" h="10547985">
                <a:moveTo>
                  <a:pt x="0" y="3671998"/>
                </a:moveTo>
                <a:lnTo>
                  <a:pt x="0" y="10547994"/>
                </a:lnTo>
                <a:lnTo>
                  <a:pt x="7560005" y="10547871"/>
                </a:lnTo>
                <a:lnTo>
                  <a:pt x="0" y="3671998"/>
                </a:lnTo>
                <a:close/>
              </a:path>
              <a:path w="7560309" h="10547985">
                <a:moveTo>
                  <a:pt x="7560005" y="0"/>
                </a:moveTo>
                <a:lnTo>
                  <a:pt x="0" y="0"/>
                </a:lnTo>
                <a:lnTo>
                  <a:pt x="0" y="3671998"/>
                </a:lnTo>
                <a:lnTo>
                  <a:pt x="7560005" y="3672120"/>
                </a:lnTo>
                <a:lnTo>
                  <a:pt x="7560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60387"/>
            <a:ext cx="3868420" cy="1591310"/>
          </a:xfrm>
          <a:custGeom>
            <a:avLst/>
            <a:gdLst/>
            <a:ahLst/>
            <a:cxnLst/>
            <a:rect l="l" t="t" r="r" b="b"/>
            <a:pathLst>
              <a:path w="3868420" h="1591310">
                <a:moveTo>
                  <a:pt x="0" y="0"/>
                </a:moveTo>
                <a:lnTo>
                  <a:pt x="3867873" y="0"/>
                </a:lnTo>
                <a:lnTo>
                  <a:pt x="3867873" y="1591055"/>
                </a:lnTo>
                <a:lnTo>
                  <a:pt x="0" y="159105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91299" y="4269197"/>
            <a:ext cx="3636645" cy="745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degüelle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consiste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en eliminar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depósito 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que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removido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ha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concentrado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en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cuello 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la</a:t>
            </a:r>
            <a:r>
              <a:rPr sz="1600" spc="-7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botella.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56561" y="566892"/>
            <a:ext cx="127000" cy="6019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85"/>
              </a:lnSpc>
            </a:pP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Degüelle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35753" y="3325772"/>
            <a:ext cx="76898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Calibri"/>
                <a:cs typeface="Calibri"/>
              </a:rPr>
              <a:t>Botellas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7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pupitres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1300" y="5511797"/>
            <a:ext cx="3986529" cy="1293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-15" dirty="0">
                <a:latin typeface="Calibri"/>
                <a:cs typeface="Calibri"/>
              </a:rPr>
              <a:t>Para </a:t>
            </a:r>
            <a:r>
              <a:rPr sz="1000" dirty="0">
                <a:latin typeface="Calibri"/>
                <a:cs typeface="Calibri"/>
              </a:rPr>
              <a:t>ello, el </a:t>
            </a:r>
            <a:r>
              <a:rPr sz="1000" spc="5" dirty="0">
                <a:latin typeface="Calibri"/>
                <a:cs typeface="Calibri"/>
              </a:rPr>
              <a:t>cuello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la botella </a:t>
            </a:r>
            <a:r>
              <a:rPr sz="1000" spc="10" dirty="0">
                <a:latin typeface="Calibri"/>
                <a:cs typeface="Calibri"/>
              </a:rPr>
              <a:t>se </a:t>
            </a:r>
            <a:r>
              <a:rPr sz="1000" spc="-10" dirty="0">
                <a:latin typeface="Calibri"/>
                <a:cs typeface="Calibri"/>
              </a:rPr>
              <a:t>sumerge en una </a:t>
            </a:r>
            <a:r>
              <a:rPr sz="1000" spc="5" dirty="0">
                <a:latin typeface="Calibri"/>
                <a:cs typeface="Calibri"/>
              </a:rPr>
              <a:t>solución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aproxima-  </a:t>
            </a:r>
            <a:r>
              <a:rPr sz="1000" spc="-10" dirty="0">
                <a:latin typeface="Calibri"/>
                <a:cs typeface="Calibri"/>
              </a:rPr>
              <a:t>damente </a:t>
            </a:r>
            <a:r>
              <a:rPr sz="1000" dirty="0">
                <a:latin typeface="Calibri"/>
                <a:cs typeface="Calibri"/>
              </a:rPr>
              <a:t>unos </a:t>
            </a:r>
            <a:r>
              <a:rPr sz="1000" spc="-10" dirty="0">
                <a:latin typeface="Calibri"/>
                <a:cs typeface="Calibri"/>
              </a:rPr>
              <a:t>–27ºC, </a:t>
            </a:r>
            <a:r>
              <a:rPr sz="1000" spc="-20" dirty="0">
                <a:latin typeface="Calibri"/>
                <a:cs typeface="Calibri"/>
              </a:rPr>
              <a:t>formando </a:t>
            </a:r>
            <a:r>
              <a:rPr sz="1000" spc="-10" dirty="0">
                <a:latin typeface="Calibri"/>
                <a:cs typeface="Calibri"/>
              </a:rPr>
              <a:t>un </a:t>
            </a:r>
            <a:r>
              <a:rPr sz="1000" dirty="0">
                <a:latin typeface="Calibri"/>
                <a:cs typeface="Calibri"/>
              </a:rPr>
              <a:t>cubito </a:t>
            </a:r>
            <a:r>
              <a:rPr sz="1000" spc="-10" dirty="0">
                <a:latin typeface="Calibri"/>
                <a:cs typeface="Calibri"/>
              </a:rPr>
              <a:t>en </a:t>
            </a:r>
            <a:r>
              <a:rPr sz="1000" dirty="0">
                <a:latin typeface="Calibri"/>
                <a:cs typeface="Calibri"/>
              </a:rPr>
              <a:t>el </a:t>
            </a:r>
            <a:r>
              <a:rPr sz="1000" spc="5" dirty="0">
                <a:latin typeface="Calibri"/>
                <a:cs typeface="Calibri"/>
              </a:rPr>
              <a:t>cuello </a:t>
            </a:r>
            <a:r>
              <a:rPr sz="1000" spc="-10" dirty="0">
                <a:latin typeface="Calibri"/>
                <a:cs typeface="Calibri"/>
              </a:rPr>
              <a:t>que </a:t>
            </a:r>
            <a:r>
              <a:rPr sz="1000" spc="-5" dirty="0">
                <a:latin typeface="Calibri"/>
                <a:cs typeface="Calibri"/>
              </a:rPr>
              <a:t>aprisiona </a:t>
            </a:r>
            <a:r>
              <a:rPr sz="1000" spc="10" dirty="0">
                <a:latin typeface="Calibri"/>
                <a:cs typeface="Calibri"/>
              </a:rPr>
              <a:t>los  </a:t>
            </a:r>
            <a:r>
              <a:rPr sz="1000" spc="-40" dirty="0">
                <a:latin typeface="Arial"/>
                <a:cs typeface="Arial"/>
              </a:rPr>
              <a:t>sedimentos. </a:t>
            </a:r>
            <a:r>
              <a:rPr sz="1000" spc="-70" dirty="0">
                <a:latin typeface="Arial"/>
                <a:cs typeface="Arial"/>
              </a:rPr>
              <a:t>Cuando </a:t>
            </a:r>
            <a:r>
              <a:rPr sz="1000" spc="-75" dirty="0">
                <a:latin typeface="Arial"/>
                <a:cs typeface="Arial"/>
              </a:rPr>
              <a:t>se </a:t>
            </a:r>
            <a:r>
              <a:rPr sz="1000" spc="-55" dirty="0">
                <a:latin typeface="Arial"/>
                <a:cs typeface="Arial"/>
              </a:rPr>
              <a:t>abre, </a:t>
            </a:r>
            <a:r>
              <a:rPr sz="1000" spc="-40" dirty="0">
                <a:latin typeface="Arial"/>
                <a:cs typeface="Arial"/>
              </a:rPr>
              <a:t>la presión </a:t>
            </a:r>
            <a:r>
              <a:rPr sz="1000" spc="-30" dirty="0">
                <a:latin typeface="Arial"/>
                <a:cs typeface="Arial"/>
              </a:rPr>
              <a:t>interna </a:t>
            </a:r>
            <a:r>
              <a:rPr sz="1000" spc="-25" dirty="0">
                <a:latin typeface="Arial"/>
                <a:cs typeface="Arial"/>
              </a:rPr>
              <a:t>permite </a:t>
            </a:r>
            <a:r>
              <a:rPr sz="1000" spc="-50" dirty="0">
                <a:latin typeface="Arial"/>
                <a:cs typeface="Arial"/>
              </a:rPr>
              <a:t>lanzar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15" dirty="0">
                <a:latin typeface="Arial"/>
                <a:cs typeface="Arial"/>
              </a:rPr>
              <a:t>cubito  </a:t>
            </a:r>
            <a:r>
              <a:rPr sz="1000" spc="-40" dirty="0">
                <a:latin typeface="Arial"/>
                <a:cs typeface="Arial"/>
              </a:rPr>
              <a:t>perdiendo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30" dirty="0">
                <a:latin typeface="Arial"/>
                <a:cs typeface="Arial"/>
              </a:rPr>
              <a:t>mínimo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30" dirty="0">
                <a:latin typeface="Arial"/>
                <a:cs typeface="Arial"/>
              </a:rPr>
              <a:t>vino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presión. </a:t>
            </a:r>
            <a:r>
              <a:rPr sz="1000" spc="-65" dirty="0">
                <a:latin typeface="Arial"/>
                <a:cs typeface="Arial"/>
              </a:rPr>
              <a:t>Gracias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50" dirty="0">
                <a:latin typeface="Arial"/>
                <a:cs typeface="Arial"/>
              </a:rPr>
              <a:t>las </a:t>
            </a:r>
            <a:r>
              <a:rPr sz="1000" spc="-55" dirty="0">
                <a:latin typeface="Arial"/>
                <a:cs typeface="Arial"/>
              </a:rPr>
              <a:t>cápsulas </a:t>
            </a:r>
            <a:r>
              <a:rPr sz="1000" spc="-40" dirty="0">
                <a:latin typeface="Arial"/>
                <a:cs typeface="Arial"/>
              </a:rPr>
              <a:t>metálicas,  </a:t>
            </a:r>
            <a:r>
              <a:rPr sz="1000" spc="-50" dirty="0">
                <a:latin typeface="Arial"/>
                <a:cs typeface="Arial"/>
              </a:rPr>
              <a:t>esta </a:t>
            </a:r>
            <a:r>
              <a:rPr sz="1000" spc="-45" dirty="0">
                <a:latin typeface="Arial"/>
                <a:cs typeface="Arial"/>
              </a:rPr>
              <a:t>operación </a:t>
            </a:r>
            <a:r>
              <a:rPr sz="1000" spc="-55" dirty="0">
                <a:latin typeface="Arial"/>
                <a:cs typeface="Arial"/>
              </a:rPr>
              <a:t>puede </a:t>
            </a:r>
            <a:r>
              <a:rPr sz="1000" spc="-60" dirty="0">
                <a:latin typeface="Arial"/>
                <a:cs typeface="Arial"/>
              </a:rPr>
              <a:t>hacerse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forma </a:t>
            </a:r>
            <a:r>
              <a:rPr sz="1000" spc="-50" dirty="0">
                <a:latin typeface="Arial"/>
                <a:cs typeface="Arial"/>
              </a:rPr>
              <a:t>mecánica. </a:t>
            </a:r>
            <a:r>
              <a:rPr sz="1000" spc="-100" dirty="0">
                <a:latin typeface="Arial"/>
                <a:cs typeface="Arial"/>
              </a:rPr>
              <a:t>En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45" dirty="0">
                <a:latin typeface="Arial"/>
                <a:cs typeface="Arial"/>
              </a:rPr>
              <a:t>transcurso </a:t>
            </a:r>
            <a:r>
              <a:rPr sz="1000" spc="-55" dirty="0">
                <a:latin typeface="Arial"/>
                <a:cs typeface="Arial"/>
              </a:rPr>
              <a:t>de  </a:t>
            </a:r>
            <a:r>
              <a:rPr sz="1000" spc="-50" dirty="0">
                <a:latin typeface="Arial"/>
                <a:cs typeface="Arial"/>
              </a:rPr>
              <a:t>esta </a:t>
            </a:r>
            <a:r>
              <a:rPr sz="1000" spc="-45" dirty="0">
                <a:latin typeface="Arial"/>
                <a:cs typeface="Arial"/>
              </a:rPr>
              <a:t>operación, </a:t>
            </a:r>
            <a:r>
              <a:rPr sz="1000" spc="-60" dirty="0">
                <a:latin typeface="Arial"/>
                <a:cs typeface="Arial"/>
              </a:rPr>
              <a:t>una pequeña </a:t>
            </a:r>
            <a:r>
              <a:rPr sz="1000" spc="-35" dirty="0">
                <a:latin typeface="Arial"/>
                <a:cs typeface="Arial"/>
              </a:rPr>
              <a:t>cantidad </a:t>
            </a:r>
            <a:r>
              <a:rPr sz="1000" spc="-55" dirty="0">
                <a:latin typeface="Arial"/>
                <a:cs typeface="Arial"/>
              </a:rPr>
              <a:t>de oxigeno </a:t>
            </a:r>
            <a:r>
              <a:rPr sz="1000" spc="-45" dirty="0">
                <a:latin typeface="Arial"/>
                <a:cs typeface="Arial"/>
              </a:rPr>
              <a:t>penetra </a:t>
            </a:r>
            <a:r>
              <a:rPr sz="1000" spc="-55" dirty="0">
                <a:latin typeface="Arial"/>
                <a:cs typeface="Arial"/>
              </a:rPr>
              <a:t>en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25" dirty="0">
                <a:latin typeface="Arial"/>
                <a:cs typeface="Arial"/>
              </a:rPr>
              <a:t>botella.  </a:t>
            </a:r>
            <a:r>
              <a:rPr sz="1000" spc="-35" dirty="0">
                <a:latin typeface="Arial"/>
                <a:cs typeface="Arial"/>
              </a:rPr>
              <a:t>Contribuirá,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con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el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licor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de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dosaje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añadido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en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este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punto,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100" dirty="0">
                <a:latin typeface="Arial"/>
                <a:cs typeface="Arial"/>
              </a:rPr>
              <a:t>a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la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35" dirty="0">
                <a:latin typeface="Arial"/>
                <a:cs typeface="Arial"/>
              </a:rPr>
              <a:t>evolución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1300" y="6822437"/>
            <a:ext cx="202247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0" dirty="0">
                <a:latin typeface="Arial"/>
                <a:cs typeface="Arial"/>
              </a:rPr>
              <a:t>las </a:t>
            </a:r>
            <a:r>
              <a:rPr sz="1000" spc="-45" dirty="0">
                <a:latin typeface="Arial"/>
                <a:cs typeface="Arial"/>
              </a:rPr>
              <a:t>características aromáticas </a:t>
            </a:r>
            <a:r>
              <a:rPr sz="1000" spc="-30" dirty="0">
                <a:latin typeface="Arial"/>
                <a:cs typeface="Arial"/>
              </a:rPr>
              <a:t>del</a:t>
            </a:r>
            <a:r>
              <a:rPr sz="1000" spc="95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vino.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1300" y="7157717"/>
            <a:ext cx="3985895" cy="744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-15" dirty="0">
                <a:latin typeface="Calibri"/>
                <a:cs typeface="Calibri"/>
              </a:rPr>
              <a:t>Para </a:t>
            </a:r>
            <a:r>
              <a:rPr sz="1000" spc="10" dirty="0">
                <a:latin typeface="Calibri"/>
                <a:cs typeface="Calibri"/>
              </a:rPr>
              <a:t>las </a:t>
            </a:r>
            <a:r>
              <a:rPr sz="1000" dirty="0">
                <a:latin typeface="Calibri"/>
                <a:cs typeface="Calibri"/>
              </a:rPr>
              <a:t>botellas más </a:t>
            </a:r>
            <a:r>
              <a:rPr sz="1000" spc="-10" dirty="0">
                <a:latin typeface="Calibri"/>
                <a:cs typeface="Calibri"/>
              </a:rPr>
              <a:t>grandes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10" dirty="0">
                <a:latin typeface="Calibri"/>
                <a:cs typeface="Calibri"/>
              </a:rPr>
              <a:t>también </a:t>
            </a:r>
            <a:r>
              <a:rPr sz="1000" spc="-25" dirty="0">
                <a:latin typeface="Calibri"/>
                <a:cs typeface="Calibri"/>
              </a:rPr>
              <a:t>para </a:t>
            </a:r>
            <a:r>
              <a:rPr sz="1000" dirty="0">
                <a:latin typeface="Calibri"/>
                <a:cs typeface="Calibri"/>
              </a:rPr>
              <a:t>ciertas cuvées, </a:t>
            </a:r>
            <a:r>
              <a:rPr sz="1000" spc="-10" dirty="0">
                <a:latin typeface="Calibri"/>
                <a:cs typeface="Calibri"/>
              </a:rPr>
              <a:t>todavía </a:t>
            </a:r>
            <a:r>
              <a:rPr sz="1000" spc="10" dirty="0">
                <a:latin typeface="Calibri"/>
                <a:cs typeface="Calibri"/>
              </a:rPr>
              <a:t>se  </a:t>
            </a:r>
            <a:r>
              <a:rPr sz="1000" spc="-5" dirty="0">
                <a:latin typeface="Calibri"/>
                <a:cs typeface="Calibri"/>
              </a:rPr>
              <a:t>practica </a:t>
            </a:r>
            <a:r>
              <a:rPr sz="1000" dirty="0">
                <a:latin typeface="Calibri"/>
                <a:cs typeface="Calibri"/>
              </a:rPr>
              <a:t>el </a:t>
            </a:r>
            <a:r>
              <a:rPr sz="1000" spc="-5" dirty="0">
                <a:latin typeface="Calibri"/>
                <a:cs typeface="Calibri"/>
              </a:rPr>
              <a:t>degüelle manual, llamado </a:t>
            </a:r>
            <a:r>
              <a:rPr sz="1000" spc="-95" dirty="0">
                <a:latin typeface="Calibri"/>
                <a:cs typeface="Calibri"/>
              </a:rPr>
              <a:t>« </a:t>
            </a:r>
            <a:r>
              <a:rPr sz="1000" spc="-20" dirty="0">
                <a:latin typeface="Calibri"/>
                <a:cs typeface="Calibri"/>
              </a:rPr>
              <a:t>à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spc="-10" dirty="0">
                <a:latin typeface="Calibri"/>
                <a:cs typeface="Calibri"/>
              </a:rPr>
              <a:t>volée </a:t>
            </a:r>
            <a:r>
              <a:rPr sz="1000" spc="-95" dirty="0">
                <a:latin typeface="Calibri"/>
                <a:cs typeface="Calibri"/>
              </a:rPr>
              <a:t>» </a:t>
            </a:r>
            <a:r>
              <a:rPr sz="1000" spc="-20" dirty="0">
                <a:latin typeface="Calibri"/>
                <a:cs typeface="Calibri"/>
              </a:rPr>
              <a:t>: </a:t>
            </a:r>
            <a:r>
              <a:rPr sz="1000" spc="10" dirty="0">
                <a:latin typeface="Calibri"/>
                <a:cs typeface="Calibri"/>
              </a:rPr>
              <a:t>se </a:t>
            </a:r>
            <a:r>
              <a:rPr sz="1000" spc="-10" dirty="0">
                <a:latin typeface="Calibri"/>
                <a:cs typeface="Calibri"/>
              </a:rPr>
              <a:t>mantiene </a:t>
            </a:r>
            <a:r>
              <a:rPr sz="1000" spc="-5" dirty="0">
                <a:latin typeface="Calibri"/>
                <a:cs typeface="Calibri"/>
              </a:rPr>
              <a:t>la botella </a:t>
            </a:r>
            <a:r>
              <a:rPr sz="1000" dirty="0">
                <a:latin typeface="Calibri"/>
                <a:cs typeface="Calibri"/>
              </a:rPr>
              <a:t>con 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70" dirty="0">
                <a:latin typeface="Arial"/>
                <a:cs typeface="Arial"/>
              </a:rPr>
              <a:t>cabeza </a:t>
            </a:r>
            <a:r>
              <a:rPr sz="1000" spc="-55" dirty="0">
                <a:latin typeface="Arial"/>
                <a:cs typeface="Arial"/>
              </a:rPr>
              <a:t>hacia </a:t>
            </a:r>
            <a:r>
              <a:rPr sz="1000" spc="-50" dirty="0">
                <a:latin typeface="Arial"/>
                <a:cs typeface="Arial"/>
              </a:rPr>
              <a:t>abajo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75" dirty="0">
                <a:latin typeface="Arial"/>
                <a:cs typeface="Arial"/>
              </a:rPr>
              <a:t>se </a:t>
            </a:r>
            <a:r>
              <a:rPr sz="1000" spc="-60" dirty="0">
                <a:latin typeface="Arial"/>
                <a:cs typeface="Arial"/>
              </a:rPr>
              <a:t>abre </a:t>
            </a:r>
            <a:r>
              <a:rPr sz="1000" spc="-35" dirty="0">
                <a:latin typeface="Arial"/>
                <a:cs typeface="Arial"/>
              </a:rPr>
              <a:t>volviéndola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45" dirty="0">
                <a:latin typeface="Arial"/>
                <a:cs typeface="Arial"/>
              </a:rPr>
              <a:t>poner </a:t>
            </a:r>
            <a:r>
              <a:rPr sz="1000" spc="-40" dirty="0">
                <a:latin typeface="Arial"/>
                <a:cs typeface="Arial"/>
              </a:rPr>
              <a:t>rápidamente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30" dirty="0">
                <a:latin typeface="Arial"/>
                <a:cs typeface="Arial"/>
              </a:rPr>
              <a:t>pie </a:t>
            </a:r>
            <a:r>
              <a:rPr sz="1000" spc="-65" dirty="0">
                <a:latin typeface="Arial"/>
                <a:cs typeface="Arial"/>
              </a:rPr>
              <a:t>para  </a:t>
            </a:r>
            <a:r>
              <a:rPr sz="1000" spc="-50" dirty="0">
                <a:latin typeface="Arial"/>
                <a:cs typeface="Arial"/>
              </a:rPr>
              <a:t>que </a:t>
            </a:r>
            <a:r>
              <a:rPr sz="1000" spc="-40" dirty="0">
                <a:latin typeface="Arial"/>
                <a:cs typeface="Arial"/>
              </a:rPr>
              <a:t>la presión </a:t>
            </a:r>
            <a:r>
              <a:rPr sz="1000" spc="-55" dirty="0">
                <a:latin typeface="Arial"/>
                <a:cs typeface="Arial"/>
              </a:rPr>
              <a:t>expulse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30" dirty="0">
                <a:latin typeface="Arial"/>
                <a:cs typeface="Arial"/>
              </a:rPr>
              <a:t>depósito sin </a:t>
            </a:r>
            <a:r>
              <a:rPr sz="1000" spc="-45" dirty="0">
                <a:latin typeface="Arial"/>
                <a:cs typeface="Arial"/>
              </a:rPr>
              <a:t>dejar </a:t>
            </a:r>
            <a:r>
              <a:rPr sz="1000" spc="-30" dirty="0">
                <a:latin typeface="Arial"/>
                <a:cs typeface="Arial"/>
              </a:rPr>
              <a:t>salir </a:t>
            </a:r>
            <a:r>
              <a:rPr sz="1000" spc="-55" dirty="0">
                <a:latin typeface="Arial"/>
                <a:cs typeface="Arial"/>
              </a:rPr>
              <a:t>demasiado </a:t>
            </a:r>
            <a:r>
              <a:rPr sz="1000" spc="50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vino.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6252" y="737552"/>
            <a:ext cx="5870575" cy="1298575"/>
          </a:xfrm>
          <a:custGeom>
            <a:avLst/>
            <a:gdLst/>
            <a:ahLst/>
            <a:cxnLst/>
            <a:rect l="l" t="t" r="r" b="b"/>
            <a:pathLst>
              <a:path w="5870575" h="1298575">
                <a:moveTo>
                  <a:pt x="0" y="0"/>
                </a:moveTo>
                <a:lnTo>
                  <a:pt x="5870448" y="0"/>
                </a:lnTo>
                <a:lnTo>
                  <a:pt x="5870448" y="1298448"/>
                </a:lnTo>
                <a:lnTo>
                  <a:pt x="0" y="12984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79377" y="1057774"/>
            <a:ext cx="6820250" cy="753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2080">
              <a:lnSpc>
                <a:spcPct val="100000"/>
              </a:lnSpc>
            </a:pPr>
            <a:r>
              <a:rPr spc="1040" dirty="0"/>
              <a:t>Degüelle</a:t>
            </a:r>
          </a:p>
        </p:txBody>
      </p:sp>
      <p:sp>
        <p:nvSpPr>
          <p:cNvPr id="14" name="object 14"/>
          <p:cNvSpPr/>
          <p:nvPr/>
        </p:nvSpPr>
        <p:spPr>
          <a:xfrm>
            <a:off x="504012" y="8303997"/>
            <a:ext cx="3959987" cy="17400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117646" y="10093772"/>
            <a:ext cx="135953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10" dirty="0">
                <a:latin typeface="Calibri"/>
                <a:cs typeface="Calibri"/>
              </a:rPr>
              <a:t>Lías </a:t>
            </a:r>
            <a:r>
              <a:rPr sz="700" spc="-10" dirty="0">
                <a:latin typeface="Calibri"/>
                <a:cs typeface="Calibri"/>
              </a:rPr>
              <a:t>en </a:t>
            </a:r>
            <a:r>
              <a:rPr sz="700" spc="-5" dirty="0">
                <a:latin typeface="Calibri"/>
                <a:cs typeface="Calibri"/>
              </a:rPr>
              <a:t>la botella antes del 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removido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48008" y="7396498"/>
            <a:ext cx="2411996" cy="1992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48008" y="4324489"/>
            <a:ext cx="2411996" cy="25501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135299" y="9427772"/>
            <a:ext cx="107569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35" dirty="0">
                <a:latin typeface="Arial"/>
                <a:cs typeface="Arial"/>
              </a:rPr>
              <a:t>Degüelle manual </a:t>
            </a:r>
            <a:r>
              <a:rPr sz="700" spc="-10" dirty="0">
                <a:latin typeface="Arial"/>
                <a:cs typeface="Arial"/>
              </a:rPr>
              <a:t>“à </a:t>
            </a:r>
            <a:r>
              <a:rPr sz="700" spc="-30" dirty="0">
                <a:latin typeface="Arial"/>
                <a:cs typeface="Arial"/>
              </a:rPr>
              <a:t>la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volée”</a:t>
            </a:r>
            <a:endParaRPr sz="7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35299" y="6916791"/>
            <a:ext cx="76073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Calibri"/>
                <a:cs typeface="Calibri"/>
              </a:rPr>
              <a:t>Removido</a:t>
            </a:r>
            <a:r>
              <a:rPr sz="700" spc="-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mecánico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07995" y="18405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559992" cy="3560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84053" y="3671998"/>
            <a:ext cx="5076190" cy="6876415"/>
          </a:xfrm>
          <a:custGeom>
            <a:avLst/>
            <a:gdLst/>
            <a:ahLst/>
            <a:cxnLst/>
            <a:rect l="l" t="t" r="r" b="b"/>
            <a:pathLst>
              <a:path w="5076190" h="6876415">
                <a:moveTo>
                  <a:pt x="5075951" y="0"/>
                </a:moveTo>
                <a:lnTo>
                  <a:pt x="539945" y="0"/>
                </a:lnTo>
                <a:lnTo>
                  <a:pt x="399886" y="466"/>
                </a:lnTo>
                <a:lnTo>
                  <a:pt x="340002" y="1574"/>
                </a:lnTo>
                <a:lnTo>
                  <a:pt x="286416" y="3731"/>
                </a:lnTo>
                <a:lnTo>
                  <a:pt x="238777" y="7288"/>
                </a:lnTo>
                <a:lnTo>
                  <a:pt x="196736" y="12594"/>
                </a:lnTo>
                <a:lnTo>
                  <a:pt x="128047" y="29854"/>
                </a:lnTo>
                <a:lnTo>
                  <a:pt x="77551" y="58309"/>
                </a:lnTo>
                <a:lnTo>
                  <a:pt x="42449" y="100758"/>
                </a:lnTo>
                <a:lnTo>
                  <a:pt x="19941" y="160001"/>
                </a:lnTo>
                <a:lnTo>
                  <a:pt x="7230" y="238835"/>
                </a:lnTo>
                <a:lnTo>
                  <a:pt x="3673" y="286474"/>
                </a:lnTo>
                <a:lnTo>
                  <a:pt x="1516" y="340060"/>
                </a:lnTo>
                <a:lnTo>
                  <a:pt x="408" y="399944"/>
                </a:lnTo>
                <a:lnTo>
                  <a:pt x="0" y="466475"/>
                </a:lnTo>
                <a:lnTo>
                  <a:pt x="0" y="6409531"/>
                </a:lnTo>
                <a:lnTo>
                  <a:pt x="408" y="6476060"/>
                </a:lnTo>
                <a:lnTo>
                  <a:pt x="1516" y="6535943"/>
                </a:lnTo>
                <a:lnTo>
                  <a:pt x="3673" y="6589528"/>
                </a:lnTo>
                <a:lnTo>
                  <a:pt x="7230" y="6637165"/>
                </a:lnTo>
                <a:lnTo>
                  <a:pt x="12536" y="6679206"/>
                </a:lnTo>
                <a:lnTo>
                  <a:pt x="29796" y="6747893"/>
                </a:lnTo>
                <a:lnTo>
                  <a:pt x="58251" y="6798387"/>
                </a:lnTo>
                <a:lnTo>
                  <a:pt x="100700" y="6833489"/>
                </a:lnTo>
                <a:lnTo>
                  <a:pt x="159942" y="6855996"/>
                </a:lnTo>
                <a:lnTo>
                  <a:pt x="238777" y="6868707"/>
                </a:lnTo>
                <a:lnTo>
                  <a:pt x="286416" y="6872264"/>
                </a:lnTo>
                <a:lnTo>
                  <a:pt x="340002" y="6874421"/>
                </a:lnTo>
                <a:lnTo>
                  <a:pt x="399886" y="6875529"/>
                </a:lnTo>
                <a:lnTo>
                  <a:pt x="5075951" y="6875995"/>
                </a:lnTo>
                <a:lnTo>
                  <a:pt x="5075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647028"/>
            <a:ext cx="2472055" cy="9045575"/>
          </a:xfrm>
          <a:custGeom>
            <a:avLst/>
            <a:gdLst/>
            <a:ahLst/>
            <a:cxnLst/>
            <a:rect l="l" t="t" r="r" b="b"/>
            <a:pathLst>
              <a:path w="2472055" h="9045575">
                <a:moveTo>
                  <a:pt x="0" y="0"/>
                </a:moveTo>
                <a:lnTo>
                  <a:pt x="0" y="9044974"/>
                </a:lnTo>
                <a:lnTo>
                  <a:pt x="2472004" y="9044974"/>
                </a:lnTo>
                <a:lnTo>
                  <a:pt x="2472004" y="2846178"/>
                </a:lnTo>
                <a:lnTo>
                  <a:pt x="2471417" y="2790394"/>
                </a:lnTo>
                <a:lnTo>
                  <a:pt x="2469668" y="2735142"/>
                </a:lnTo>
                <a:lnTo>
                  <a:pt x="2466777" y="2680424"/>
                </a:lnTo>
                <a:lnTo>
                  <a:pt x="2462761" y="2626238"/>
                </a:lnTo>
                <a:lnTo>
                  <a:pt x="2457639" y="2572586"/>
                </a:lnTo>
                <a:lnTo>
                  <a:pt x="2451430" y="2519467"/>
                </a:lnTo>
                <a:lnTo>
                  <a:pt x="2444152" y="2466881"/>
                </a:lnTo>
                <a:lnTo>
                  <a:pt x="2435823" y="2414830"/>
                </a:lnTo>
                <a:lnTo>
                  <a:pt x="2426463" y="2363313"/>
                </a:lnTo>
                <a:lnTo>
                  <a:pt x="2416089" y="2312331"/>
                </a:lnTo>
                <a:lnTo>
                  <a:pt x="2404721" y="2261883"/>
                </a:lnTo>
                <a:lnTo>
                  <a:pt x="2392376" y="2211970"/>
                </a:lnTo>
                <a:lnTo>
                  <a:pt x="2379074" y="2162592"/>
                </a:lnTo>
                <a:lnTo>
                  <a:pt x="2364832" y="2113749"/>
                </a:lnTo>
                <a:lnTo>
                  <a:pt x="2349670" y="2065442"/>
                </a:lnTo>
                <a:lnTo>
                  <a:pt x="2333605" y="2017671"/>
                </a:lnTo>
                <a:lnTo>
                  <a:pt x="2316657" y="1970436"/>
                </a:lnTo>
                <a:lnTo>
                  <a:pt x="2298844" y="1923737"/>
                </a:lnTo>
                <a:lnTo>
                  <a:pt x="2280184" y="1877574"/>
                </a:lnTo>
                <a:lnTo>
                  <a:pt x="2260696" y="1831948"/>
                </a:lnTo>
                <a:lnTo>
                  <a:pt x="2240399" y="1786860"/>
                </a:lnTo>
                <a:lnTo>
                  <a:pt x="2219310" y="1742308"/>
                </a:lnTo>
                <a:lnTo>
                  <a:pt x="2197449" y="1698294"/>
                </a:lnTo>
                <a:lnTo>
                  <a:pt x="2174835" y="1654817"/>
                </a:lnTo>
                <a:lnTo>
                  <a:pt x="2151484" y="1611878"/>
                </a:lnTo>
                <a:lnTo>
                  <a:pt x="2127417" y="1569477"/>
                </a:lnTo>
                <a:lnTo>
                  <a:pt x="2102652" y="1527614"/>
                </a:lnTo>
                <a:lnTo>
                  <a:pt x="2077206" y="1486290"/>
                </a:lnTo>
                <a:lnTo>
                  <a:pt x="2051100" y="1445505"/>
                </a:lnTo>
                <a:lnTo>
                  <a:pt x="2024350" y="1405259"/>
                </a:lnTo>
                <a:lnTo>
                  <a:pt x="1996976" y="1365552"/>
                </a:lnTo>
                <a:lnTo>
                  <a:pt x="1968997" y="1326384"/>
                </a:lnTo>
                <a:lnTo>
                  <a:pt x="1940430" y="1287756"/>
                </a:lnTo>
                <a:lnTo>
                  <a:pt x="1911295" y="1249668"/>
                </a:lnTo>
                <a:lnTo>
                  <a:pt x="1881609" y="1212120"/>
                </a:lnTo>
                <a:lnTo>
                  <a:pt x="1851392" y="1175112"/>
                </a:lnTo>
                <a:lnTo>
                  <a:pt x="1820662" y="1138645"/>
                </a:lnTo>
                <a:lnTo>
                  <a:pt x="1789437" y="1102719"/>
                </a:lnTo>
                <a:lnTo>
                  <a:pt x="1757736" y="1067334"/>
                </a:lnTo>
                <a:lnTo>
                  <a:pt x="1725577" y="1032490"/>
                </a:lnTo>
                <a:lnTo>
                  <a:pt x="1692980" y="998187"/>
                </a:lnTo>
                <a:lnTo>
                  <a:pt x="1659962" y="964426"/>
                </a:lnTo>
                <a:lnTo>
                  <a:pt x="1626542" y="931208"/>
                </a:lnTo>
                <a:lnTo>
                  <a:pt x="1592738" y="898531"/>
                </a:lnTo>
                <a:lnTo>
                  <a:pt x="1558570" y="866396"/>
                </a:lnTo>
                <a:lnTo>
                  <a:pt x="1524055" y="834805"/>
                </a:lnTo>
                <a:lnTo>
                  <a:pt x="1489213" y="803756"/>
                </a:lnTo>
                <a:lnTo>
                  <a:pt x="1454061" y="773250"/>
                </a:lnTo>
                <a:lnTo>
                  <a:pt x="1418618" y="743288"/>
                </a:lnTo>
                <a:lnTo>
                  <a:pt x="1382903" y="713869"/>
                </a:lnTo>
                <a:lnTo>
                  <a:pt x="1346934" y="684993"/>
                </a:lnTo>
                <a:lnTo>
                  <a:pt x="1310730" y="656662"/>
                </a:lnTo>
                <a:lnTo>
                  <a:pt x="1274310" y="628875"/>
                </a:lnTo>
                <a:lnTo>
                  <a:pt x="1237691" y="601633"/>
                </a:lnTo>
                <a:lnTo>
                  <a:pt x="1200892" y="574935"/>
                </a:lnTo>
                <a:lnTo>
                  <a:pt x="1163933" y="548782"/>
                </a:lnTo>
                <a:lnTo>
                  <a:pt x="1126830" y="523174"/>
                </a:lnTo>
                <a:lnTo>
                  <a:pt x="1089604" y="498111"/>
                </a:lnTo>
                <a:lnTo>
                  <a:pt x="1052272" y="473594"/>
                </a:lnTo>
                <a:lnTo>
                  <a:pt x="1014854" y="449623"/>
                </a:lnTo>
                <a:lnTo>
                  <a:pt x="977366" y="426198"/>
                </a:lnTo>
                <a:lnTo>
                  <a:pt x="939829" y="403319"/>
                </a:lnTo>
                <a:lnTo>
                  <a:pt x="902260" y="380987"/>
                </a:lnTo>
                <a:lnTo>
                  <a:pt x="864678" y="359201"/>
                </a:lnTo>
                <a:lnTo>
                  <a:pt x="827102" y="337963"/>
                </a:lnTo>
                <a:lnTo>
                  <a:pt x="789550" y="317271"/>
                </a:lnTo>
                <a:lnTo>
                  <a:pt x="752041" y="297127"/>
                </a:lnTo>
                <a:lnTo>
                  <a:pt x="714593" y="277531"/>
                </a:lnTo>
                <a:lnTo>
                  <a:pt x="677225" y="258482"/>
                </a:lnTo>
                <a:lnTo>
                  <a:pt x="639954" y="239981"/>
                </a:lnTo>
                <a:lnTo>
                  <a:pt x="602801" y="222029"/>
                </a:lnTo>
                <a:lnTo>
                  <a:pt x="565783" y="204625"/>
                </a:lnTo>
                <a:lnTo>
                  <a:pt x="528919" y="187770"/>
                </a:lnTo>
                <a:lnTo>
                  <a:pt x="492227" y="171464"/>
                </a:lnTo>
                <a:lnTo>
                  <a:pt x="455726" y="155708"/>
                </a:lnTo>
                <a:lnTo>
                  <a:pt x="419434" y="140500"/>
                </a:lnTo>
                <a:lnTo>
                  <a:pt x="383370" y="125843"/>
                </a:lnTo>
                <a:lnTo>
                  <a:pt x="347553" y="111735"/>
                </a:lnTo>
                <a:lnTo>
                  <a:pt x="243869" y="73734"/>
                </a:lnTo>
                <a:lnTo>
                  <a:pt x="176724" y="51522"/>
                </a:lnTo>
                <a:lnTo>
                  <a:pt x="112444" y="31714"/>
                </a:lnTo>
                <a:lnTo>
                  <a:pt x="52905" y="14481"/>
                </a:lnTo>
                <a:lnTo>
                  <a:pt x="0" y="0"/>
                </a:lnTo>
                <a:close/>
              </a:path>
            </a:pathLst>
          </a:custGeom>
          <a:solidFill>
            <a:srgbClr val="9C8E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123846"/>
            <a:ext cx="2412009" cy="8568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20158" y="760412"/>
            <a:ext cx="2940050" cy="3035935"/>
          </a:xfrm>
          <a:custGeom>
            <a:avLst/>
            <a:gdLst/>
            <a:ahLst/>
            <a:cxnLst/>
            <a:rect l="l" t="t" r="r" b="b"/>
            <a:pathLst>
              <a:path w="2940050" h="3035935">
                <a:moveTo>
                  <a:pt x="0" y="0"/>
                </a:moveTo>
                <a:lnTo>
                  <a:pt x="2939846" y="0"/>
                </a:lnTo>
                <a:lnTo>
                  <a:pt x="2939846" y="3035807"/>
                </a:lnTo>
                <a:lnTo>
                  <a:pt x="0" y="303580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07992" y="1542058"/>
            <a:ext cx="6820250" cy="753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56075">
              <a:lnSpc>
                <a:spcPct val="100000"/>
              </a:lnSpc>
            </a:pPr>
            <a:r>
              <a:rPr spc="1210" dirty="0"/>
              <a:t>Dosaje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083299" y="4242197"/>
            <a:ext cx="3956050" cy="172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6995">
              <a:lnSpc>
                <a:spcPct val="100000"/>
              </a:lnSpc>
            </a:pP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dosaje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corresponde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al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añadido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una </a:t>
            </a:r>
            <a:r>
              <a:rPr sz="1600" spc="-65" dirty="0">
                <a:solidFill>
                  <a:srgbClr val="9C8E69"/>
                </a:solidFill>
                <a:latin typeface="Calibri"/>
                <a:cs typeface="Calibri"/>
              </a:rPr>
              <a:t>pequeña 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cantidad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licor.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Es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último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toque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que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jefe 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bodega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puede </a:t>
            </a:r>
            <a:r>
              <a:rPr sz="1600" spc="-70" dirty="0">
                <a:solidFill>
                  <a:srgbClr val="9C8E69"/>
                </a:solidFill>
                <a:latin typeface="Calibri"/>
                <a:cs typeface="Calibri"/>
              </a:rPr>
              <a:t>aportar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al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estilo del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vino.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Puede 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elegir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utilizar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mismo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vino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que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que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contiene 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botella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o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un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vino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reserva,</a:t>
            </a:r>
            <a:r>
              <a:rPr sz="1600" spc="-17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conservado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en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toneles de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maderas,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en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cubas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o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incluso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en 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magnums,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a fin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enriquecer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su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paleta</a:t>
            </a:r>
            <a:r>
              <a:rPr sz="1600" spc="-12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aromática.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6061" y="566893"/>
            <a:ext cx="127000" cy="44830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85"/>
              </a:lnSpc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Dosaje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1299" y="10237772"/>
            <a:ext cx="27813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Calibri"/>
                <a:cs typeface="Calibri"/>
              </a:rPr>
              <a:t>Dosaje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83299" y="6791957"/>
            <a:ext cx="3985895" cy="927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0000"/>
              </a:lnSpc>
            </a:pPr>
            <a:r>
              <a:rPr sz="1000" spc="-75" dirty="0">
                <a:latin typeface="Arial"/>
                <a:cs typeface="Arial"/>
              </a:rPr>
              <a:t>El </a:t>
            </a:r>
            <a:r>
              <a:rPr sz="1000" spc="-25" dirty="0">
                <a:latin typeface="Arial"/>
                <a:cs typeface="Arial"/>
              </a:rPr>
              <a:t>licor </a:t>
            </a:r>
            <a:r>
              <a:rPr sz="1000" spc="-60" dirty="0">
                <a:latin typeface="Arial"/>
                <a:cs typeface="Arial"/>
              </a:rPr>
              <a:t>de dosaje </a:t>
            </a:r>
            <a:r>
              <a:rPr sz="1000" spc="-40" dirty="0">
                <a:latin typeface="Arial"/>
                <a:cs typeface="Arial"/>
              </a:rPr>
              <a:t>también </a:t>
            </a:r>
            <a:r>
              <a:rPr sz="1000" spc="-50" dirty="0">
                <a:latin typeface="Arial"/>
                <a:cs typeface="Arial"/>
              </a:rPr>
              <a:t>llamado </a:t>
            </a:r>
            <a:r>
              <a:rPr sz="1000" spc="-25" dirty="0">
                <a:latin typeface="Arial"/>
                <a:cs typeface="Arial"/>
              </a:rPr>
              <a:t>licor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expedición </a:t>
            </a:r>
            <a:r>
              <a:rPr sz="1000" spc="-55" dirty="0">
                <a:latin typeface="Arial"/>
                <a:cs typeface="Arial"/>
              </a:rPr>
              <a:t>está,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50" dirty="0">
                <a:latin typeface="Arial"/>
                <a:cs typeface="Arial"/>
              </a:rPr>
              <a:t>menudo,  compuesto </a:t>
            </a:r>
            <a:r>
              <a:rPr sz="1000" spc="-45" dirty="0">
                <a:latin typeface="Arial"/>
                <a:cs typeface="Arial"/>
              </a:rPr>
              <a:t>por </a:t>
            </a:r>
            <a:r>
              <a:rPr sz="1000" spc="-70" dirty="0">
                <a:latin typeface="Arial"/>
                <a:cs typeface="Arial"/>
              </a:rPr>
              <a:t>azúcar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80" dirty="0">
                <a:latin typeface="Arial"/>
                <a:cs typeface="Arial"/>
              </a:rPr>
              <a:t>caña </a:t>
            </a:r>
            <a:r>
              <a:rPr sz="1000" spc="-30" dirty="0">
                <a:latin typeface="Arial"/>
                <a:cs typeface="Arial"/>
              </a:rPr>
              <a:t>disuelto </a:t>
            </a:r>
            <a:r>
              <a:rPr sz="1000" spc="-60" dirty="0">
                <a:latin typeface="Arial"/>
                <a:cs typeface="Arial"/>
              </a:rPr>
              <a:t>en </a:t>
            </a:r>
            <a:r>
              <a:rPr sz="1000" spc="-40" dirty="0">
                <a:latin typeface="Arial"/>
                <a:cs typeface="Arial"/>
              </a:rPr>
              <a:t>vino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65" dirty="0">
                <a:latin typeface="Arial"/>
                <a:cs typeface="Arial"/>
              </a:rPr>
              <a:t>razón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65" dirty="0">
                <a:latin typeface="Arial"/>
                <a:cs typeface="Arial"/>
              </a:rPr>
              <a:t>500 </a:t>
            </a:r>
            <a:r>
              <a:rPr sz="1000" spc="-100" dirty="0">
                <a:latin typeface="Arial"/>
                <a:cs typeface="Arial"/>
              </a:rPr>
              <a:t>à </a:t>
            </a:r>
            <a:r>
              <a:rPr sz="1000" spc="-65" dirty="0">
                <a:latin typeface="Arial"/>
                <a:cs typeface="Arial"/>
              </a:rPr>
              <a:t>750  </a:t>
            </a:r>
            <a:r>
              <a:rPr sz="1000" spc="45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g/l.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6350">
              <a:lnSpc>
                <a:spcPct val="120000"/>
              </a:lnSpc>
            </a:pPr>
            <a:r>
              <a:rPr sz="1000" spc="-105" dirty="0">
                <a:latin typeface="Arial"/>
                <a:cs typeface="Arial"/>
              </a:rPr>
              <a:t>La </a:t>
            </a:r>
            <a:r>
              <a:rPr sz="1000" spc="-45" dirty="0">
                <a:latin typeface="Arial"/>
                <a:cs typeface="Arial"/>
              </a:rPr>
              <a:t>cantidad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25" dirty="0">
                <a:latin typeface="Arial"/>
                <a:cs typeface="Arial"/>
              </a:rPr>
              <a:t>licor </a:t>
            </a:r>
            <a:r>
              <a:rPr sz="1000" spc="-35" dirty="0">
                <a:latin typeface="Arial"/>
                <a:cs typeface="Arial"/>
              </a:rPr>
              <a:t>utilizada </a:t>
            </a:r>
            <a:r>
              <a:rPr sz="1000" spc="-75" dirty="0">
                <a:latin typeface="Arial"/>
                <a:cs typeface="Arial"/>
              </a:rPr>
              <a:t>para </a:t>
            </a:r>
            <a:r>
              <a:rPr sz="1000" spc="-30" dirty="0">
                <a:latin typeface="Arial"/>
                <a:cs typeface="Arial"/>
              </a:rPr>
              <a:t>el </a:t>
            </a:r>
            <a:r>
              <a:rPr sz="1000" spc="-60" dirty="0">
                <a:latin typeface="Arial"/>
                <a:cs typeface="Arial"/>
              </a:rPr>
              <a:t>dosaje está en </a:t>
            </a:r>
            <a:r>
              <a:rPr sz="1000" spc="-35" dirty="0">
                <a:latin typeface="Arial"/>
                <a:cs typeface="Arial"/>
              </a:rPr>
              <a:t>función </a:t>
            </a:r>
            <a:r>
              <a:rPr sz="1000" spc="-40" dirty="0">
                <a:latin typeface="Arial"/>
                <a:cs typeface="Arial"/>
              </a:rPr>
              <a:t>del </a:t>
            </a:r>
            <a:r>
              <a:rPr sz="1000" spc="-10" dirty="0">
                <a:latin typeface="Arial"/>
                <a:cs typeface="Arial"/>
              </a:rPr>
              <a:t>tipo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vino  </a:t>
            </a:r>
            <a:r>
              <a:rPr sz="1000" spc="-15" dirty="0">
                <a:latin typeface="Calibri"/>
                <a:cs typeface="Calibri"/>
              </a:rPr>
              <a:t>que </a:t>
            </a:r>
            <a:r>
              <a:rPr sz="1000" spc="5" dirty="0">
                <a:latin typeface="Calibri"/>
                <a:cs typeface="Calibri"/>
              </a:rPr>
              <a:t>se </a:t>
            </a:r>
            <a:r>
              <a:rPr sz="1000" spc="-10" dirty="0">
                <a:latin typeface="Calibri"/>
                <a:cs typeface="Calibri"/>
              </a:rPr>
              <a:t>desee</a:t>
            </a:r>
            <a:r>
              <a:rPr sz="1000" spc="-25" dirty="0">
                <a:latin typeface="Calibri"/>
                <a:cs typeface="Calibri"/>
              </a:rPr>
              <a:t> obtener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83299" y="7736837"/>
            <a:ext cx="626745" cy="1080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010" indent="-67310">
              <a:lnSpc>
                <a:spcPct val="100000"/>
              </a:lnSpc>
              <a:buFont typeface="Arial"/>
              <a:buChar char="•"/>
              <a:tabLst>
                <a:tab pos="80645" algn="l"/>
              </a:tabLst>
            </a:pPr>
            <a:r>
              <a:rPr sz="1000" dirty="0">
                <a:latin typeface="Calibri"/>
                <a:cs typeface="Calibri"/>
              </a:rPr>
              <a:t>dulce</a:t>
            </a:r>
            <a:endParaRPr sz="1000">
              <a:latin typeface="Calibri"/>
              <a:cs typeface="Calibri"/>
            </a:endParaRPr>
          </a:p>
          <a:p>
            <a:pPr marL="80010" indent="-6731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80645" algn="l"/>
              </a:tabLst>
            </a:pPr>
            <a:r>
              <a:rPr sz="1000" spc="15" dirty="0">
                <a:latin typeface="Calibri"/>
                <a:cs typeface="Calibri"/>
              </a:rPr>
              <a:t>semi-seco</a:t>
            </a:r>
            <a:endParaRPr sz="1000">
              <a:latin typeface="Calibri"/>
              <a:cs typeface="Calibri"/>
            </a:endParaRPr>
          </a:p>
          <a:p>
            <a:pPr marL="80645" indent="-67945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81280" algn="l"/>
              </a:tabLst>
            </a:pPr>
            <a:r>
              <a:rPr sz="1000" spc="5" dirty="0">
                <a:latin typeface="Calibri"/>
                <a:cs typeface="Calibri"/>
              </a:rPr>
              <a:t>seco</a:t>
            </a:r>
            <a:endParaRPr sz="1000">
              <a:latin typeface="Calibri"/>
              <a:cs typeface="Calibri"/>
            </a:endParaRPr>
          </a:p>
          <a:p>
            <a:pPr marL="80645" indent="-67945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81280" algn="l"/>
              </a:tabLst>
            </a:pPr>
            <a:r>
              <a:rPr sz="1000" spc="-15" dirty="0">
                <a:latin typeface="Calibri"/>
                <a:cs typeface="Calibri"/>
              </a:rPr>
              <a:t>extra</a:t>
            </a:r>
            <a:r>
              <a:rPr sz="1000" spc="-60" dirty="0">
                <a:latin typeface="Calibri"/>
                <a:cs typeface="Calibri"/>
              </a:rPr>
              <a:t> </a:t>
            </a:r>
            <a:r>
              <a:rPr sz="1000" spc="-15" dirty="0">
                <a:latin typeface="Calibri"/>
                <a:cs typeface="Calibri"/>
              </a:rPr>
              <a:t>dry</a:t>
            </a:r>
            <a:endParaRPr sz="1000">
              <a:latin typeface="Calibri"/>
              <a:cs typeface="Calibri"/>
            </a:endParaRPr>
          </a:p>
          <a:p>
            <a:pPr marL="80645" indent="-67945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81280" algn="l"/>
              </a:tabLst>
            </a:pPr>
            <a:r>
              <a:rPr sz="1000" spc="-15" dirty="0">
                <a:latin typeface="Calibri"/>
                <a:cs typeface="Calibri"/>
              </a:rPr>
              <a:t>brut</a:t>
            </a:r>
            <a:endParaRPr sz="1000">
              <a:latin typeface="Calibri"/>
              <a:cs typeface="Calibri"/>
            </a:endParaRPr>
          </a:p>
          <a:p>
            <a:pPr marL="80645" indent="-67945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81280" algn="l"/>
              </a:tabLst>
            </a:pPr>
            <a:r>
              <a:rPr sz="1000" spc="-15" dirty="0">
                <a:latin typeface="Calibri"/>
                <a:cs typeface="Calibri"/>
              </a:rPr>
              <a:t>extra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15" dirty="0">
                <a:latin typeface="Calibri"/>
                <a:cs typeface="Calibri"/>
              </a:rPr>
              <a:t>brut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97699" y="7706357"/>
            <a:ext cx="2045335" cy="1110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0000"/>
              </a:lnSpc>
            </a:pPr>
            <a:r>
              <a:rPr sz="1000" spc="-5" dirty="0">
                <a:latin typeface="Calibri"/>
                <a:cs typeface="Calibri"/>
              </a:rPr>
              <a:t>más </a:t>
            </a:r>
            <a:r>
              <a:rPr sz="1000" spc="-15" dirty="0">
                <a:latin typeface="Calibri"/>
                <a:cs typeface="Calibri"/>
              </a:rPr>
              <a:t>de 50 </a:t>
            </a:r>
            <a:r>
              <a:rPr sz="1000" spc="-20" dirty="0">
                <a:latin typeface="Calibri"/>
                <a:cs typeface="Calibri"/>
              </a:rPr>
              <a:t>gramos </a:t>
            </a:r>
            <a:r>
              <a:rPr sz="1000" spc="-15" dirty="0">
                <a:latin typeface="Calibri"/>
                <a:cs typeface="Calibri"/>
              </a:rPr>
              <a:t>de </a:t>
            </a:r>
            <a:r>
              <a:rPr sz="1000" spc="-10" dirty="0">
                <a:latin typeface="Calibri"/>
                <a:cs typeface="Calibri"/>
              </a:rPr>
              <a:t>azúcar </a:t>
            </a:r>
            <a:r>
              <a:rPr sz="1000" spc="-30" dirty="0">
                <a:latin typeface="Calibri"/>
                <a:cs typeface="Calibri"/>
              </a:rPr>
              <a:t>por </a:t>
            </a:r>
            <a:r>
              <a:rPr sz="1000" spc="-20" dirty="0">
                <a:latin typeface="Calibri"/>
                <a:cs typeface="Calibri"/>
              </a:rPr>
              <a:t>litro  </a:t>
            </a:r>
            <a:r>
              <a:rPr sz="1000" spc="-25" dirty="0">
                <a:latin typeface="Calibri"/>
                <a:cs typeface="Calibri"/>
              </a:rPr>
              <a:t>entre </a:t>
            </a:r>
            <a:r>
              <a:rPr sz="1000" spc="-15" dirty="0">
                <a:latin typeface="Calibri"/>
                <a:cs typeface="Calibri"/>
              </a:rPr>
              <a:t>32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15" dirty="0">
                <a:latin typeface="Calibri"/>
                <a:cs typeface="Calibri"/>
              </a:rPr>
              <a:t>50 </a:t>
            </a:r>
            <a:r>
              <a:rPr sz="1000" spc="-20" dirty="0">
                <a:latin typeface="Calibri"/>
                <a:cs typeface="Calibri"/>
              </a:rPr>
              <a:t>gramos </a:t>
            </a:r>
            <a:r>
              <a:rPr sz="1000" spc="-15" dirty="0">
                <a:latin typeface="Calibri"/>
                <a:cs typeface="Calibri"/>
              </a:rPr>
              <a:t>de </a:t>
            </a:r>
            <a:r>
              <a:rPr sz="1000" spc="-10" dirty="0">
                <a:latin typeface="Calibri"/>
                <a:cs typeface="Calibri"/>
              </a:rPr>
              <a:t>azúcar </a:t>
            </a:r>
            <a:r>
              <a:rPr sz="1000" spc="-30" dirty="0">
                <a:latin typeface="Calibri"/>
                <a:cs typeface="Calibri"/>
              </a:rPr>
              <a:t>por </a:t>
            </a:r>
            <a:r>
              <a:rPr sz="1000" spc="-20" dirty="0">
                <a:latin typeface="Calibri"/>
                <a:cs typeface="Calibri"/>
              </a:rPr>
              <a:t>litro  </a:t>
            </a:r>
            <a:r>
              <a:rPr sz="1000" spc="-25" dirty="0">
                <a:latin typeface="Calibri"/>
                <a:cs typeface="Calibri"/>
              </a:rPr>
              <a:t>entre </a:t>
            </a:r>
            <a:r>
              <a:rPr sz="1000" spc="-15" dirty="0">
                <a:latin typeface="Calibri"/>
                <a:cs typeface="Calibri"/>
              </a:rPr>
              <a:t>17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15" dirty="0">
                <a:latin typeface="Calibri"/>
                <a:cs typeface="Calibri"/>
              </a:rPr>
              <a:t>32 </a:t>
            </a:r>
            <a:r>
              <a:rPr sz="1000" spc="-20" dirty="0">
                <a:latin typeface="Calibri"/>
                <a:cs typeface="Calibri"/>
              </a:rPr>
              <a:t>gramos </a:t>
            </a:r>
            <a:r>
              <a:rPr sz="1000" spc="-15" dirty="0">
                <a:latin typeface="Calibri"/>
                <a:cs typeface="Calibri"/>
              </a:rPr>
              <a:t>de </a:t>
            </a:r>
            <a:r>
              <a:rPr sz="1000" spc="-10" dirty="0">
                <a:latin typeface="Calibri"/>
                <a:cs typeface="Calibri"/>
              </a:rPr>
              <a:t>azúcar </a:t>
            </a:r>
            <a:r>
              <a:rPr sz="1000" spc="-30" dirty="0">
                <a:latin typeface="Calibri"/>
                <a:cs typeface="Calibri"/>
              </a:rPr>
              <a:t>por </a:t>
            </a:r>
            <a:r>
              <a:rPr sz="1000" spc="-20" dirty="0">
                <a:latin typeface="Calibri"/>
                <a:cs typeface="Calibri"/>
              </a:rPr>
              <a:t>litro  </a:t>
            </a:r>
            <a:r>
              <a:rPr sz="1000" spc="-25" dirty="0">
                <a:latin typeface="Calibri"/>
                <a:cs typeface="Calibri"/>
              </a:rPr>
              <a:t>entre </a:t>
            </a:r>
            <a:r>
              <a:rPr sz="1000" spc="-15" dirty="0">
                <a:latin typeface="Calibri"/>
                <a:cs typeface="Calibri"/>
              </a:rPr>
              <a:t>12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15" dirty="0">
                <a:latin typeface="Calibri"/>
                <a:cs typeface="Calibri"/>
              </a:rPr>
              <a:t>17 </a:t>
            </a:r>
            <a:r>
              <a:rPr sz="1000" spc="-20" dirty="0">
                <a:latin typeface="Calibri"/>
                <a:cs typeface="Calibri"/>
              </a:rPr>
              <a:t>gramos </a:t>
            </a:r>
            <a:r>
              <a:rPr sz="1000" spc="-15" dirty="0">
                <a:latin typeface="Calibri"/>
                <a:cs typeface="Calibri"/>
              </a:rPr>
              <a:t>de </a:t>
            </a:r>
            <a:r>
              <a:rPr sz="1000" spc="-10" dirty="0">
                <a:latin typeface="Calibri"/>
                <a:cs typeface="Calibri"/>
              </a:rPr>
              <a:t>azúcar </a:t>
            </a:r>
            <a:r>
              <a:rPr sz="1000" spc="-30" dirty="0">
                <a:latin typeface="Calibri"/>
                <a:cs typeface="Calibri"/>
              </a:rPr>
              <a:t>por </a:t>
            </a:r>
            <a:r>
              <a:rPr sz="1000" spc="-20" dirty="0">
                <a:latin typeface="Calibri"/>
                <a:cs typeface="Calibri"/>
              </a:rPr>
              <a:t>litro  </a:t>
            </a:r>
            <a:r>
              <a:rPr sz="1000" spc="-10" dirty="0">
                <a:latin typeface="Calibri"/>
                <a:cs typeface="Calibri"/>
              </a:rPr>
              <a:t>menos </a:t>
            </a:r>
            <a:r>
              <a:rPr sz="1000" spc="-15" dirty="0">
                <a:latin typeface="Calibri"/>
                <a:cs typeface="Calibri"/>
              </a:rPr>
              <a:t>de 12 </a:t>
            </a:r>
            <a:r>
              <a:rPr sz="1000" spc="-20" dirty="0">
                <a:latin typeface="Calibri"/>
                <a:cs typeface="Calibri"/>
              </a:rPr>
              <a:t>gramos </a:t>
            </a:r>
            <a:r>
              <a:rPr sz="1000" spc="-15" dirty="0">
                <a:latin typeface="Calibri"/>
                <a:cs typeface="Calibri"/>
              </a:rPr>
              <a:t>de </a:t>
            </a:r>
            <a:r>
              <a:rPr sz="1000" spc="-10" dirty="0">
                <a:latin typeface="Calibri"/>
                <a:cs typeface="Calibri"/>
              </a:rPr>
              <a:t>azúcar </a:t>
            </a:r>
            <a:r>
              <a:rPr sz="1000" spc="-30" dirty="0">
                <a:latin typeface="Calibri"/>
                <a:cs typeface="Calibri"/>
              </a:rPr>
              <a:t>por </a:t>
            </a:r>
            <a:r>
              <a:rPr sz="1000" spc="-20" dirty="0">
                <a:latin typeface="Calibri"/>
                <a:cs typeface="Calibri"/>
              </a:rPr>
              <a:t>litro  </a:t>
            </a:r>
            <a:r>
              <a:rPr sz="1000" spc="-25" dirty="0">
                <a:latin typeface="Calibri"/>
                <a:cs typeface="Calibri"/>
              </a:rPr>
              <a:t>entre </a:t>
            </a:r>
            <a:r>
              <a:rPr sz="1000" spc="-10" dirty="0">
                <a:latin typeface="Calibri"/>
                <a:cs typeface="Calibri"/>
              </a:rPr>
              <a:t>0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10" dirty="0">
                <a:latin typeface="Calibri"/>
                <a:cs typeface="Calibri"/>
              </a:rPr>
              <a:t>6 </a:t>
            </a:r>
            <a:r>
              <a:rPr sz="1000" spc="-20" dirty="0">
                <a:latin typeface="Calibri"/>
                <a:cs typeface="Calibri"/>
              </a:rPr>
              <a:t>gramos </a:t>
            </a:r>
            <a:r>
              <a:rPr sz="1000" spc="-15" dirty="0">
                <a:latin typeface="Calibri"/>
                <a:cs typeface="Calibri"/>
              </a:rPr>
              <a:t>de </a:t>
            </a:r>
            <a:r>
              <a:rPr sz="1000" spc="-10" dirty="0">
                <a:latin typeface="Calibri"/>
                <a:cs typeface="Calibri"/>
              </a:rPr>
              <a:t>azúcar </a:t>
            </a:r>
            <a:r>
              <a:rPr sz="1000" spc="-30" dirty="0">
                <a:latin typeface="Calibri"/>
                <a:cs typeface="Calibri"/>
              </a:rPr>
              <a:t>por 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litro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83299" y="8803637"/>
            <a:ext cx="3986529" cy="379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105" marR="5080" indent="-65405">
              <a:lnSpc>
                <a:spcPct val="120000"/>
              </a:lnSpc>
              <a:buChar char="•"/>
              <a:tabLst>
                <a:tab pos="78740" algn="l"/>
              </a:tabLst>
            </a:pPr>
            <a:r>
              <a:rPr sz="1000" spc="-35" dirty="0">
                <a:latin typeface="Arial"/>
                <a:cs typeface="Arial"/>
              </a:rPr>
              <a:t>si </a:t>
            </a:r>
            <a:r>
              <a:rPr sz="1000" spc="-30" dirty="0">
                <a:latin typeface="Arial"/>
                <a:cs typeface="Arial"/>
              </a:rPr>
              <a:t>el </a:t>
            </a:r>
            <a:r>
              <a:rPr sz="1000" spc="-40" dirty="0">
                <a:latin typeface="Arial"/>
                <a:cs typeface="Arial"/>
              </a:rPr>
              <a:t>vino </a:t>
            </a:r>
            <a:r>
              <a:rPr sz="1000" spc="-30" dirty="0">
                <a:latin typeface="Arial"/>
                <a:cs typeface="Arial"/>
              </a:rPr>
              <a:t>tiene </a:t>
            </a:r>
            <a:r>
              <a:rPr sz="1000" spc="-65" dirty="0">
                <a:latin typeface="Arial"/>
                <a:cs typeface="Arial"/>
              </a:rPr>
              <a:t>menos </a:t>
            </a:r>
            <a:r>
              <a:rPr sz="1000" spc="-60" dirty="0">
                <a:latin typeface="Arial"/>
                <a:cs typeface="Arial"/>
              </a:rPr>
              <a:t>de 3 </a:t>
            </a:r>
            <a:r>
              <a:rPr sz="1000" spc="-75" dirty="0">
                <a:latin typeface="Arial"/>
                <a:cs typeface="Arial"/>
              </a:rPr>
              <a:t>gramos </a:t>
            </a:r>
            <a:r>
              <a:rPr sz="1000" spc="-45" dirty="0">
                <a:latin typeface="Arial"/>
                <a:cs typeface="Arial"/>
              </a:rPr>
              <a:t>por </a:t>
            </a:r>
            <a:r>
              <a:rPr sz="1000" spc="-5" dirty="0">
                <a:latin typeface="Arial"/>
                <a:cs typeface="Arial"/>
              </a:rPr>
              <a:t>litro </a:t>
            </a:r>
            <a:r>
              <a:rPr sz="1000" spc="-45" dirty="0">
                <a:latin typeface="Arial"/>
                <a:cs typeface="Arial"/>
              </a:rPr>
              <a:t>o </a:t>
            </a:r>
            <a:r>
              <a:rPr sz="1000" spc="-35" dirty="0">
                <a:latin typeface="Arial"/>
                <a:cs typeface="Arial"/>
              </a:rPr>
              <a:t>si </a:t>
            </a:r>
            <a:r>
              <a:rPr sz="1000" spc="-45" dirty="0">
                <a:latin typeface="Arial"/>
                <a:cs typeface="Arial"/>
              </a:rPr>
              <a:t>no </a:t>
            </a:r>
            <a:r>
              <a:rPr sz="1000" spc="-80" dirty="0">
                <a:latin typeface="Arial"/>
                <a:cs typeface="Arial"/>
              </a:rPr>
              <a:t>se </a:t>
            </a:r>
            <a:r>
              <a:rPr sz="1000" spc="-30" dirty="0">
                <a:latin typeface="Arial"/>
                <a:cs typeface="Arial"/>
              </a:rPr>
              <a:t>le </a:t>
            </a:r>
            <a:r>
              <a:rPr sz="1000" spc="-80" dirty="0">
                <a:latin typeface="Arial"/>
                <a:cs typeface="Arial"/>
              </a:rPr>
              <a:t>añade </a:t>
            </a:r>
            <a:r>
              <a:rPr sz="1000" spc="-25" dirty="0">
                <a:latin typeface="Arial"/>
                <a:cs typeface="Arial"/>
              </a:rPr>
              <a:t>licor </a:t>
            </a:r>
            <a:r>
              <a:rPr sz="1000" spc="-60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expe</a:t>
            </a:r>
            <a:r>
              <a:rPr sz="1000" spc="-50" dirty="0">
                <a:latin typeface="Calibri"/>
                <a:cs typeface="Calibri"/>
              </a:rPr>
              <a:t>-  </a:t>
            </a:r>
            <a:r>
              <a:rPr sz="1000" spc="-5" dirty="0">
                <a:latin typeface="Calibri"/>
                <a:cs typeface="Calibri"/>
              </a:rPr>
              <a:t>dición,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5" dirty="0">
                <a:latin typeface="Calibri"/>
                <a:cs typeface="Calibri"/>
              </a:rPr>
              <a:t>se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utiliza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la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mención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5" dirty="0">
                <a:latin typeface="Calibri"/>
                <a:cs typeface="Calibri"/>
              </a:rPr>
              <a:t>«</a:t>
            </a:r>
            <a:r>
              <a:rPr sz="1000" spc="-1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brut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nature</a:t>
            </a:r>
            <a:r>
              <a:rPr sz="1000" spc="-125" dirty="0">
                <a:latin typeface="Calibri"/>
                <a:cs typeface="Calibri"/>
              </a:rPr>
              <a:t> </a:t>
            </a:r>
            <a:r>
              <a:rPr sz="1000" spc="-45" dirty="0">
                <a:latin typeface="Calibri"/>
                <a:cs typeface="Calibri"/>
              </a:rPr>
              <a:t>»,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5" dirty="0">
                <a:latin typeface="Calibri"/>
                <a:cs typeface="Calibri"/>
              </a:rPr>
              <a:t>«</a:t>
            </a:r>
            <a:r>
              <a:rPr sz="1000" spc="-125" dirty="0">
                <a:latin typeface="Calibri"/>
                <a:cs typeface="Calibri"/>
              </a:rPr>
              <a:t> </a:t>
            </a:r>
            <a:r>
              <a:rPr sz="1000" spc="5" dirty="0">
                <a:latin typeface="Calibri"/>
                <a:cs typeface="Calibri"/>
              </a:rPr>
              <a:t>pas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dosé</a:t>
            </a:r>
            <a:r>
              <a:rPr sz="1000" spc="-125" dirty="0">
                <a:latin typeface="Calibri"/>
                <a:cs typeface="Calibri"/>
              </a:rPr>
              <a:t> </a:t>
            </a:r>
            <a:r>
              <a:rPr sz="1000" spc="-55" dirty="0">
                <a:latin typeface="Calibri"/>
                <a:cs typeface="Calibri"/>
              </a:rPr>
              <a:t>»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15" dirty="0">
                <a:latin typeface="Calibri"/>
                <a:cs typeface="Calibri"/>
              </a:rPr>
              <a:t>o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5" dirty="0">
                <a:latin typeface="Calibri"/>
                <a:cs typeface="Calibri"/>
              </a:rPr>
              <a:t>«</a:t>
            </a:r>
            <a:r>
              <a:rPr sz="1000" spc="-1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dosage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zéro</a:t>
            </a:r>
            <a:r>
              <a:rPr sz="1000" spc="-125" dirty="0">
                <a:latin typeface="Calibri"/>
                <a:cs typeface="Calibri"/>
              </a:rPr>
              <a:t> </a:t>
            </a:r>
            <a:r>
              <a:rPr sz="1000" spc="-45" dirty="0">
                <a:latin typeface="Calibri"/>
                <a:cs typeface="Calibri"/>
              </a:rPr>
              <a:t>».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0707" y="579597"/>
            <a:ext cx="0" cy="2077720"/>
          </a:xfrm>
          <a:custGeom>
            <a:avLst/>
            <a:gdLst/>
            <a:ahLst/>
            <a:cxnLst/>
            <a:rect l="l" t="t" r="r" b="b"/>
            <a:pathLst>
              <a:path h="2077720">
                <a:moveTo>
                  <a:pt x="0" y="0"/>
                </a:moveTo>
                <a:lnTo>
                  <a:pt x="0" y="2077199"/>
                </a:lnTo>
              </a:path>
            </a:pathLst>
          </a:custGeom>
          <a:ln w="6350">
            <a:solidFill>
              <a:srgbClr val="9C9D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995" y="18405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8021" y="1863376"/>
            <a:ext cx="18796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34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551993" cy="3560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560309" cy="10547985"/>
          </a:xfrm>
          <a:custGeom>
            <a:avLst/>
            <a:gdLst/>
            <a:ahLst/>
            <a:cxnLst/>
            <a:rect l="l" t="t" r="r" b="b"/>
            <a:pathLst>
              <a:path w="7560309" h="10547985">
                <a:moveTo>
                  <a:pt x="0" y="3671998"/>
                </a:moveTo>
                <a:lnTo>
                  <a:pt x="0" y="10547994"/>
                </a:lnTo>
                <a:lnTo>
                  <a:pt x="7560005" y="10547871"/>
                </a:lnTo>
                <a:lnTo>
                  <a:pt x="0" y="3671998"/>
                </a:lnTo>
                <a:close/>
              </a:path>
              <a:path w="7560309" h="10547985">
                <a:moveTo>
                  <a:pt x="7560005" y="0"/>
                </a:moveTo>
                <a:lnTo>
                  <a:pt x="0" y="0"/>
                </a:lnTo>
                <a:lnTo>
                  <a:pt x="0" y="3671998"/>
                </a:lnTo>
                <a:lnTo>
                  <a:pt x="7560005" y="3672120"/>
                </a:lnTo>
                <a:lnTo>
                  <a:pt x="7560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60412"/>
            <a:ext cx="4887595" cy="3035935"/>
          </a:xfrm>
          <a:custGeom>
            <a:avLst/>
            <a:gdLst/>
            <a:ahLst/>
            <a:cxnLst/>
            <a:rect l="l" t="t" r="r" b="b"/>
            <a:pathLst>
              <a:path w="4887595" h="3035935">
                <a:moveTo>
                  <a:pt x="0" y="0"/>
                </a:moveTo>
                <a:lnTo>
                  <a:pt x="4887429" y="0"/>
                </a:lnTo>
                <a:lnTo>
                  <a:pt x="4887429" y="3035807"/>
                </a:lnTo>
                <a:lnTo>
                  <a:pt x="0" y="303580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91299" y="4242197"/>
            <a:ext cx="1892935" cy="3915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2705">
              <a:lnSpc>
                <a:spcPct val="100000"/>
              </a:lnSpc>
            </a:pPr>
            <a:r>
              <a:rPr sz="1600" spc="-65" dirty="0">
                <a:solidFill>
                  <a:srgbClr val="9C8E69"/>
                </a:solidFill>
                <a:latin typeface="Calibri"/>
                <a:cs typeface="Calibri"/>
              </a:rPr>
              <a:t>También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tras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dosaje, 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vino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se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tapona.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Los 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tapones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actuales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están 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formados </a:t>
            </a:r>
            <a:r>
              <a:rPr sz="1600" spc="-65" dirty="0">
                <a:solidFill>
                  <a:srgbClr val="9C8E69"/>
                </a:solidFill>
                <a:latin typeface="Calibri"/>
                <a:cs typeface="Calibri"/>
              </a:rPr>
              <a:t>por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una </a:t>
            </a:r>
            <a:r>
              <a:rPr sz="1600" spc="-70" dirty="0">
                <a:solidFill>
                  <a:srgbClr val="9C8E69"/>
                </a:solidFill>
                <a:latin typeface="Calibri"/>
                <a:cs typeface="Calibri"/>
              </a:rPr>
              <a:t>parte 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gránulos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corcho  conglomerado</a:t>
            </a:r>
            <a:r>
              <a:rPr sz="1600" spc="-10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sobre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que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se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encolan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dos  redondeles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corcho 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(el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que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está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en</a:t>
            </a:r>
            <a:r>
              <a:rPr sz="1600" spc="-10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contacto 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con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vino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se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llama  “espejo”).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65" dirty="0">
                <a:solidFill>
                  <a:srgbClr val="9C8E69"/>
                </a:solidFill>
                <a:latin typeface="Calibri"/>
                <a:cs typeface="Calibri"/>
              </a:rPr>
              <a:t>tapón 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debe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obligatoriamente 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estar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marcado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con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el 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nombre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Champagne,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y  </a:t>
            </a: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si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es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“millésimé”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con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el  </a:t>
            </a:r>
            <a:r>
              <a:rPr sz="1600" spc="-55" dirty="0">
                <a:solidFill>
                  <a:srgbClr val="9C8E69"/>
                </a:solidFill>
                <a:latin typeface="Calibri"/>
                <a:cs typeface="Calibri"/>
              </a:rPr>
              <a:t>año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del</a:t>
            </a:r>
            <a:r>
              <a:rPr sz="1600" spc="-7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“millésime”.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12722" y="566891"/>
            <a:ext cx="370840" cy="83311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61290" indent="-46355">
              <a:lnSpc>
                <a:spcPts val="885"/>
              </a:lnSpc>
            </a:pP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Taponado </a:t>
            </a:r>
            <a:r>
              <a:rPr sz="800" spc="-6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–</a:t>
            </a:r>
            <a:endParaRPr sz="800">
              <a:latin typeface="Calibri"/>
              <a:cs typeface="Calibri"/>
            </a:endParaRPr>
          </a:p>
          <a:p>
            <a:pPr marL="12700" marR="5080" indent="148590">
              <a:lnSpc>
                <a:spcPct val="100000"/>
              </a:lnSpc>
            </a:pP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Sacudida </a:t>
            </a:r>
            <a:r>
              <a:rPr sz="800" spc="-6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– Visualización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63449" y="3325772"/>
            <a:ext cx="194183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Tapones </a:t>
            </a: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marcados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Champagne de </a:t>
            </a: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forma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 obligatoria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79300" y="4231637"/>
            <a:ext cx="1898014" cy="927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-5" dirty="0">
                <a:latin typeface="Calibri"/>
                <a:cs typeface="Calibri"/>
              </a:rPr>
              <a:t>Una </a:t>
            </a:r>
            <a:r>
              <a:rPr sz="1000" spc="10" dirty="0">
                <a:latin typeface="Calibri"/>
                <a:cs typeface="Calibri"/>
              </a:rPr>
              <a:t>vez </a:t>
            </a:r>
            <a:r>
              <a:rPr sz="1000" spc="-5" dirty="0">
                <a:latin typeface="Calibri"/>
                <a:cs typeface="Calibri"/>
              </a:rPr>
              <a:t>introducido </a:t>
            </a:r>
            <a:r>
              <a:rPr sz="1000" spc="-25" dirty="0">
                <a:latin typeface="Calibri"/>
                <a:cs typeface="Calibri"/>
              </a:rPr>
              <a:t>por </a:t>
            </a:r>
            <a:r>
              <a:rPr sz="1000" spc="-5" dirty="0">
                <a:latin typeface="Calibri"/>
                <a:cs typeface="Calibri"/>
              </a:rPr>
              <a:t>compresión  </a:t>
            </a:r>
            <a:r>
              <a:rPr sz="1000" spc="-10" dirty="0">
                <a:latin typeface="Calibri"/>
                <a:cs typeface="Calibri"/>
              </a:rPr>
              <a:t>en </a:t>
            </a:r>
            <a:r>
              <a:rPr sz="1000" dirty="0">
                <a:latin typeface="Calibri"/>
                <a:cs typeface="Calibri"/>
              </a:rPr>
              <a:t>el </a:t>
            </a:r>
            <a:r>
              <a:rPr sz="1000" spc="5" dirty="0">
                <a:latin typeface="Calibri"/>
                <a:cs typeface="Calibri"/>
              </a:rPr>
              <a:t>cuello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la botella, </a:t>
            </a:r>
            <a:r>
              <a:rPr sz="1000" dirty="0">
                <a:latin typeface="Calibri"/>
                <a:cs typeface="Calibri"/>
              </a:rPr>
              <a:t>el </a:t>
            </a:r>
            <a:r>
              <a:rPr sz="1000" spc="-15" dirty="0">
                <a:latin typeface="Calibri"/>
                <a:cs typeface="Calibri"/>
              </a:rPr>
              <a:t>tapón  </a:t>
            </a:r>
            <a:r>
              <a:rPr sz="1000" spc="-75" dirty="0">
                <a:latin typeface="Arial"/>
                <a:cs typeface="Arial"/>
              </a:rPr>
              <a:t>se </a:t>
            </a:r>
            <a:r>
              <a:rPr sz="1000" spc="-45" dirty="0">
                <a:latin typeface="Arial"/>
                <a:cs typeface="Arial"/>
              </a:rPr>
              <a:t>recubre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60" dirty="0">
                <a:latin typeface="Arial"/>
                <a:cs typeface="Arial"/>
              </a:rPr>
              <a:t>una </a:t>
            </a:r>
            <a:r>
              <a:rPr sz="1000" spc="-55" dirty="0">
                <a:latin typeface="Arial"/>
                <a:cs typeface="Arial"/>
              </a:rPr>
              <a:t>placa (cápsula), 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20" dirty="0">
                <a:latin typeface="Arial"/>
                <a:cs typeface="Arial"/>
              </a:rPr>
              <a:t>todo </a:t>
            </a:r>
            <a:r>
              <a:rPr sz="1000" spc="-75" dirty="0">
                <a:latin typeface="Arial"/>
                <a:cs typeface="Arial"/>
              </a:rPr>
              <a:t>se </a:t>
            </a:r>
            <a:r>
              <a:rPr sz="1000" spc="-15" dirty="0">
                <a:latin typeface="Arial"/>
                <a:cs typeface="Arial"/>
              </a:rPr>
              <a:t>fija </a:t>
            </a:r>
            <a:r>
              <a:rPr sz="1000" spc="-45" dirty="0">
                <a:latin typeface="Arial"/>
                <a:cs typeface="Arial"/>
              </a:rPr>
              <a:t>con </a:t>
            </a:r>
            <a:r>
              <a:rPr sz="1000" spc="-40" dirty="0">
                <a:latin typeface="Arial"/>
                <a:cs typeface="Arial"/>
              </a:rPr>
              <a:t>un </a:t>
            </a:r>
            <a:r>
              <a:rPr sz="1000" spc="-50" dirty="0">
                <a:latin typeface="Arial"/>
                <a:cs typeface="Arial"/>
              </a:rPr>
              <a:t>alambre que  </a:t>
            </a:r>
            <a:r>
              <a:rPr sz="1000" spc="-35" dirty="0">
                <a:latin typeface="Arial"/>
                <a:cs typeface="Arial"/>
              </a:rPr>
              <a:t>mantiene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35" dirty="0">
                <a:latin typeface="Arial"/>
                <a:cs typeface="Arial"/>
              </a:rPr>
              <a:t>tapón </a:t>
            </a:r>
            <a:r>
              <a:rPr sz="1000" spc="-55" dirty="0">
                <a:latin typeface="Arial"/>
                <a:cs typeface="Arial"/>
              </a:rPr>
              <a:t>en su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lugar.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79300" y="5328917"/>
            <a:ext cx="1898014" cy="1476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5" dirty="0">
                <a:latin typeface="Calibri"/>
                <a:cs typeface="Calibri"/>
              </a:rPr>
              <a:t>La </a:t>
            </a:r>
            <a:r>
              <a:rPr sz="1000" spc="-5" dirty="0">
                <a:latin typeface="Calibri"/>
                <a:cs typeface="Calibri"/>
              </a:rPr>
              <a:t>botella </a:t>
            </a:r>
            <a:r>
              <a:rPr sz="1000" spc="10" dirty="0">
                <a:latin typeface="Calibri"/>
                <a:cs typeface="Calibri"/>
              </a:rPr>
              <a:t>se </a:t>
            </a:r>
            <a:r>
              <a:rPr sz="1000" spc="-10" dirty="0">
                <a:latin typeface="Calibri"/>
                <a:cs typeface="Calibri"/>
              </a:rPr>
              <a:t>agita </a:t>
            </a:r>
            <a:r>
              <a:rPr sz="1000" dirty="0">
                <a:latin typeface="Calibri"/>
                <a:cs typeface="Calibri"/>
              </a:rPr>
              <a:t>después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25" dirty="0">
                <a:latin typeface="Calibri"/>
                <a:cs typeface="Calibri"/>
              </a:rPr>
              <a:t>forma  </a:t>
            </a:r>
            <a:r>
              <a:rPr sz="1000" spc="-55" dirty="0">
                <a:latin typeface="Arial"/>
                <a:cs typeface="Arial"/>
              </a:rPr>
              <a:t>vigorosa </a:t>
            </a:r>
            <a:r>
              <a:rPr sz="1000" spc="-35" dirty="0">
                <a:latin typeface="Arial"/>
                <a:cs typeface="Arial"/>
              </a:rPr>
              <a:t>(“poignettage”), </a:t>
            </a:r>
            <a:r>
              <a:rPr sz="1000" spc="-65" dirty="0">
                <a:latin typeface="Arial"/>
                <a:cs typeface="Arial"/>
              </a:rPr>
              <a:t>para  </a:t>
            </a:r>
            <a:r>
              <a:rPr sz="1000" spc="-15" dirty="0">
                <a:latin typeface="Calibri"/>
                <a:cs typeface="Calibri"/>
              </a:rPr>
              <a:t>asegurar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spc="-10" dirty="0">
                <a:latin typeface="Calibri"/>
                <a:cs typeface="Calibri"/>
              </a:rPr>
              <a:t>homogeneidad </a:t>
            </a:r>
            <a:r>
              <a:rPr sz="1000" spc="-5" dirty="0">
                <a:latin typeface="Calibri"/>
                <a:cs typeface="Calibri"/>
              </a:rPr>
              <a:t>del vino </a:t>
            </a:r>
            <a:r>
              <a:rPr sz="1000" spc="-20" dirty="0">
                <a:latin typeface="Calibri"/>
                <a:cs typeface="Calibri"/>
              </a:rPr>
              <a:t>y  </a:t>
            </a:r>
            <a:r>
              <a:rPr sz="1000" spc="-30" dirty="0">
                <a:latin typeface="Arial"/>
                <a:cs typeface="Arial"/>
              </a:rPr>
              <a:t>del licor. </a:t>
            </a:r>
            <a:r>
              <a:rPr sz="1000" spc="-125" dirty="0">
                <a:latin typeface="Arial"/>
                <a:cs typeface="Arial"/>
              </a:rPr>
              <a:t>Se </a:t>
            </a:r>
            <a:r>
              <a:rPr sz="1000" spc="-60" dirty="0">
                <a:latin typeface="Arial"/>
                <a:cs typeface="Arial"/>
              </a:rPr>
              <a:t>observa </a:t>
            </a:r>
            <a:r>
              <a:rPr sz="1000" spc="-35" dirty="0">
                <a:latin typeface="Arial"/>
                <a:cs typeface="Arial"/>
              </a:rPr>
              <a:t>detenidamente  </a:t>
            </a:r>
            <a:r>
              <a:rPr sz="1000" spc="-25" dirty="0">
                <a:latin typeface="Calibri"/>
                <a:cs typeface="Calibri"/>
              </a:rPr>
              <a:t>para </a:t>
            </a:r>
            <a:r>
              <a:rPr sz="1000" spc="-15" dirty="0">
                <a:latin typeface="Calibri"/>
                <a:cs typeface="Calibri"/>
              </a:rPr>
              <a:t>controlar </a:t>
            </a:r>
            <a:r>
              <a:rPr sz="1000" spc="15" dirty="0">
                <a:latin typeface="Calibri"/>
                <a:cs typeface="Calibri"/>
              </a:rPr>
              <a:t>su </a:t>
            </a:r>
            <a:r>
              <a:rPr sz="1000" spc="5" dirty="0">
                <a:latin typeface="Calibri"/>
                <a:cs typeface="Calibri"/>
              </a:rPr>
              <a:t>limpidez,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10" dirty="0">
                <a:latin typeface="Calibri"/>
                <a:cs typeface="Calibri"/>
              </a:rPr>
              <a:t>se  </a:t>
            </a:r>
            <a:r>
              <a:rPr sz="1000" spc="-5" dirty="0">
                <a:latin typeface="Calibri"/>
                <a:cs typeface="Calibri"/>
              </a:rPr>
              <a:t>lleva </a:t>
            </a:r>
            <a:r>
              <a:rPr sz="1000" spc="-10" dirty="0">
                <a:latin typeface="Calibri"/>
                <a:cs typeface="Calibri"/>
              </a:rPr>
              <a:t>de nuevo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spc="-15" dirty="0">
                <a:latin typeface="Calibri"/>
                <a:cs typeface="Calibri"/>
              </a:rPr>
              <a:t>bodega durante  </a:t>
            </a:r>
            <a:r>
              <a:rPr sz="1000" spc="-5" dirty="0">
                <a:latin typeface="Calibri"/>
                <a:cs typeface="Calibri"/>
              </a:rPr>
              <a:t>algunos </a:t>
            </a:r>
            <a:r>
              <a:rPr sz="1000" spc="5" dirty="0">
                <a:latin typeface="Calibri"/>
                <a:cs typeface="Calibri"/>
              </a:rPr>
              <a:t>meses </a:t>
            </a:r>
            <a:r>
              <a:rPr sz="1000" spc="-5" dirty="0">
                <a:latin typeface="Calibri"/>
                <a:cs typeface="Calibri"/>
              </a:rPr>
              <a:t>antes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15" dirty="0">
                <a:latin typeface="Calibri"/>
                <a:cs typeface="Calibri"/>
              </a:rPr>
              <a:t>su </a:t>
            </a:r>
            <a:r>
              <a:rPr sz="1000" spc="-5" dirty="0">
                <a:latin typeface="Calibri"/>
                <a:cs typeface="Calibri"/>
              </a:rPr>
              <a:t>comer-  </a:t>
            </a:r>
            <a:r>
              <a:rPr sz="1000" spc="-30" dirty="0">
                <a:latin typeface="Arial"/>
                <a:cs typeface="Arial"/>
              </a:rPr>
              <a:t>cialización.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79300" y="6974837"/>
            <a:ext cx="1898014" cy="1293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-15" dirty="0">
                <a:latin typeface="Calibri"/>
                <a:cs typeface="Calibri"/>
              </a:rPr>
              <a:t>Aunque asegura </a:t>
            </a:r>
            <a:r>
              <a:rPr sz="1000" dirty="0">
                <a:latin typeface="Calibri"/>
                <a:cs typeface="Calibri"/>
              </a:rPr>
              <a:t>el </a:t>
            </a:r>
            <a:r>
              <a:rPr sz="1000" spc="-10" dirty="0">
                <a:latin typeface="Calibri"/>
                <a:cs typeface="Calibri"/>
              </a:rPr>
              <a:t>máximo </a:t>
            </a:r>
            <a:r>
              <a:rPr sz="1000" spc="-5" dirty="0">
                <a:latin typeface="Calibri"/>
                <a:cs typeface="Calibri"/>
              </a:rPr>
              <a:t>la  estanqueidad, </a:t>
            </a:r>
            <a:r>
              <a:rPr sz="1000" dirty="0">
                <a:latin typeface="Calibri"/>
                <a:cs typeface="Calibri"/>
              </a:rPr>
              <a:t>el </a:t>
            </a:r>
            <a:r>
              <a:rPr sz="1000" spc="-15" dirty="0">
                <a:latin typeface="Calibri"/>
                <a:cs typeface="Calibri"/>
              </a:rPr>
              <a:t>tapón </a:t>
            </a:r>
            <a:r>
              <a:rPr sz="1000" spc="-10" dirty="0">
                <a:latin typeface="Calibri"/>
                <a:cs typeface="Calibri"/>
              </a:rPr>
              <a:t>no </a:t>
            </a:r>
            <a:r>
              <a:rPr sz="1000" spc="25" dirty="0">
                <a:latin typeface="Calibri"/>
                <a:cs typeface="Calibri"/>
              </a:rPr>
              <a:t>im-  </a:t>
            </a:r>
            <a:r>
              <a:rPr sz="1000" spc="-5" dirty="0">
                <a:latin typeface="Calibri"/>
                <a:cs typeface="Calibri"/>
              </a:rPr>
              <a:t>pide completamente intercambios  </a:t>
            </a:r>
            <a:r>
              <a:rPr sz="1000" spc="-70" dirty="0">
                <a:latin typeface="Arial"/>
                <a:cs typeface="Arial"/>
              </a:rPr>
              <a:t>gaseosos. Como </a:t>
            </a:r>
            <a:r>
              <a:rPr sz="1000" spc="-45" dirty="0">
                <a:latin typeface="Arial"/>
                <a:cs typeface="Arial"/>
              </a:rPr>
              <a:t>con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35" dirty="0">
                <a:latin typeface="Arial"/>
                <a:cs typeface="Arial"/>
              </a:rPr>
              <a:t>tapón </a:t>
            </a:r>
            <a:r>
              <a:rPr sz="1000" spc="-55" dirty="0">
                <a:latin typeface="Arial"/>
                <a:cs typeface="Arial"/>
              </a:rPr>
              <a:t>de  </a:t>
            </a:r>
            <a:r>
              <a:rPr sz="1000" spc="-20" dirty="0">
                <a:latin typeface="Arial"/>
                <a:cs typeface="Arial"/>
              </a:rPr>
              <a:t>tiraje, </a:t>
            </a:r>
            <a:r>
              <a:rPr sz="1000" spc="-55" dirty="0">
                <a:latin typeface="Arial"/>
                <a:cs typeface="Arial"/>
              </a:rPr>
              <a:t>en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45" dirty="0">
                <a:latin typeface="Arial"/>
                <a:cs typeface="Arial"/>
              </a:rPr>
              <a:t>transcurso penetra </a:t>
            </a:r>
            <a:r>
              <a:rPr sz="1000" spc="-40" dirty="0">
                <a:latin typeface="Arial"/>
                <a:cs typeface="Arial"/>
              </a:rPr>
              <a:t>un  </a:t>
            </a:r>
            <a:r>
              <a:rPr sz="1000" spc="-5" dirty="0">
                <a:latin typeface="Calibri"/>
                <a:cs typeface="Calibri"/>
              </a:rPr>
              <a:t>poco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15" dirty="0">
                <a:latin typeface="Calibri"/>
                <a:cs typeface="Calibri"/>
              </a:rPr>
              <a:t>oxigeno </a:t>
            </a:r>
            <a:r>
              <a:rPr sz="1000" spc="-10" dirty="0">
                <a:latin typeface="Calibri"/>
                <a:cs typeface="Calibri"/>
              </a:rPr>
              <a:t>permitiendo, </a:t>
            </a:r>
            <a:r>
              <a:rPr sz="1000" spc="5" dirty="0">
                <a:latin typeface="Calibri"/>
                <a:cs typeface="Calibri"/>
              </a:rPr>
              <a:t>así,  </a:t>
            </a:r>
            <a:r>
              <a:rPr sz="1000" spc="-50" dirty="0">
                <a:latin typeface="Arial"/>
                <a:cs typeface="Arial"/>
              </a:rPr>
              <a:t>que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30" dirty="0">
                <a:latin typeface="Arial"/>
                <a:cs typeface="Arial"/>
              </a:rPr>
              <a:t>vino </a:t>
            </a:r>
            <a:r>
              <a:rPr sz="1000" spc="-65" dirty="0">
                <a:latin typeface="Arial"/>
                <a:cs typeface="Arial"/>
              </a:rPr>
              <a:t>siga </a:t>
            </a:r>
            <a:r>
              <a:rPr sz="1000" spc="-55" dirty="0">
                <a:latin typeface="Arial"/>
                <a:cs typeface="Arial"/>
              </a:rPr>
              <a:t>su</a:t>
            </a:r>
            <a:r>
              <a:rPr sz="1000" spc="85" dirty="0">
                <a:latin typeface="Arial"/>
                <a:cs typeface="Arial"/>
              </a:rPr>
              <a:t> </a:t>
            </a:r>
            <a:r>
              <a:rPr sz="1000" spc="-35" dirty="0">
                <a:latin typeface="Arial"/>
                <a:cs typeface="Arial"/>
              </a:rPr>
              <a:t>evolución.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9384" y="760412"/>
            <a:ext cx="5943600" cy="2615565"/>
          </a:xfrm>
          <a:custGeom>
            <a:avLst/>
            <a:gdLst/>
            <a:ahLst/>
            <a:cxnLst/>
            <a:rect l="l" t="t" r="r" b="b"/>
            <a:pathLst>
              <a:path w="5943600" h="2615565">
                <a:moveTo>
                  <a:pt x="0" y="0"/>
                </a:moveTo>
                <a:lnTo>
                  <a:pt x="5943600" y="0"/>
                </a:lnTo>
                <a:lnTo>
                  <a:pt x="5943600" y="2615183"/>
                </a:lnTo>
                <a:lnTo>
                  <a:pt x="0" y="26151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35743" y="958626"/>
            <a:ext cx="6820250" cy="753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2080">
              <a:lnSpc>
                <a:spcPct val="100000"/>
              </a:lnSpc>
            </a:pPr>
            <a:r>
              <a:rPr spc="930" dirty="0"/>
              <a:t>Taponado</a:t>
            </a:r>
            <a:r>
              <a:rPr spc="254" dirty="0"/>
              <a:t> </a:t>
            </a:r>
            <a:r>
              <a:rPr spc="1255" dirty="0"/>
              <a:t>–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60434" y="1581190"/>
            <a:ext cx="3803015" cy="753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890" dirty="0">
                <a:solidFill>
                  <a:srgbClr val="FFFFFF"/>
                </a:solidFill>
                <a:latin typeface="Calibri"/>
                <a:cs typeface="Calibri"/>
              </a:rPr>
              <a:t>Sacudida</a:t>
            </a:r>
            <a:r>
              <a:rPr sz="480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spc="1255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endParaRPr sz="48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8599" y="2345523"/>
            <a:ext cx="4592955" cy="753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830" dirty="0">
                <a:solidFill>
                  <a:srgbClr val="FFFFFF"/>
                </a:solidFill>
                <a:latin typeface="Calibri"/>
                <a:cs typeface="Calibri"/>
              </a:rPr>
              <a:t>Visualización</a:t>
            </a:r>
            <a:endParaRPr sz="4800" dirty="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04012" y="8856002"/>
            <a:ext cx="3959987" cy="1187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507731" y="10093772"/>
            <a:ext cx="96901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40" dirty="0">
                <a:latin typeface="Arial"/>
                <a:cs typeface="Arial"/>
              </a:rPr>
              <a:t>Mezcla </a:t>
            </a:r>
            <a:r>
              <a:rPr sz="700" spc="-20" dirty="0">
                <a:latin typeface="Arial"/>
                <a:cs typeface="Arial"/>
              </a:rPr>
              <a:t>del </a:t>
            </a:r>
            <a:r>
              <a:rPr sz="700" spc="-10" dirty="0">
                <a:latin typeface="Arial"/>
                <a:cs typeface="Arial"/>
              </a:rPr>
              <a:t>licor </a:t>
            </a:r>
            <a:r>
              <a:rPr sz="700" spc="-40" dirty="0">
                <a:latin typeface="Arial"/>
                <a:cs typeface="Arial"/>
              </a:rPr>
              <a:t>de </a:t>
            </a:r>
            <a:r>
              <a:rPr sz="700" spc="-35" dirty="0">
                <a:latin typeface="Arial"/>
                <a:cs typeface="Arial"/>
              </a:rPr>
              <a:t>dosaje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148008" y="5732996"/>
            <a:ext cx="2411996" cy="36150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135299" y="9394773"/>
            <a:ext cx="37401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5" dirty="0">
                <a:latin typeface="Calibri"/>
                <a:cs typeface="Calibri"/>
              </a:rPr>
              <a:t>T</a:t>
            </a:r>
            <a:r>
              <a:rPr sz="700" spc="-10" dirty="0">
                <a:latin typeface="Calibri"/>
                <a:cs typeface="Calibri"/>
              </a:rPr>
              <a:t>aponado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07995" y="18405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304021" y="1863376"/>
            <a:ext cx="18796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3</a:t>
            </a:r>
            <a:endParaRPr sz="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559992" cy="3560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84053" y="3671998"/>
            <a:ext cx="5076190" cy="6876415"/>
          </a:xfrm>
          <a:custGeom>
            <a:avLst/>
            <a:gdLst/>
            <a:ahLst/>
            <a:cxnLst/>
            <a:rect l="l" t="t" r="r" b="b"/>
            <a:pathLst>
              <a:path w="5076190" h="6876415">
                <a:moveTo>
                  <a:pt x="5075951" y="0"/>
                </a:moveTo>
                <a:lnTo>
                  <a:pt x="539945" y="0"/>
                </a:lnTo>
                <a:lnTo>
                  <a:pt x="399886" y="466"/>
                </a:lnTo>
                <a:lnTo>
                  <a:pt x="340002" y="1574"/>
                </a:lnTo>
                <a:lnTo>
                  <a:pt x="286416" y="3731"/>
                </a:lnTo>
                <a:lnTo>
                  <a:pt x="238777" y="7288"/>
                </a:lnTo>
                <a:lnTo>
                  <a:pt x="196736" y="12594"/>
                </a:lnTo>
                <a:lnTo>
                  <a:pt x="128047" y="29854"/>
                </a:lnTo>
                <a:lnTo>
                  <a:pt x="77551" y="58309"/>
                </a:lnTo>
                <a:lnTo>
                  <a:pt x="42449" y="100758"/>
                </a:lnTo>
                <a:lnTo>
                  <a:pt x="19941" y="160001"/>
                </a:lnTo>
                <a:lnTo>
                  <a:pt x="7230" y="238835"/>
                </a:lnTo>
                <a:lnTo>
                  <a:pt x="3673" y="286474"/>
                </a:lnTo>
                <a:lnTo>
                  <a:pt x="1516" y="340060"/>
                </a:lnTo>
                <a:lnTo>
                  <a:pt x="408" y="399944"/>
                </a:lnTo>
                <a:lnTo>
                  <a:pt x="0" y="466475"/>
                </a:lnTo>
                <a:lnTo>
                  <a:pt x="0" y="6409531"/>
                </a:lnTo>
                <a:lnTo>
                  <a:pt x="408" y="6476060"/>
                </a:lnTo>
                <a:lnTo>
                  <a:pt x="1516" y="6535943"/>
                </a:lnTo>
                <a:lnTo>
                  <a:pt x="3673" y="6589528"/>
                </a:lnTo>
                <a:lnTo>
                  <a:pt x="7230" y="6637165"/>
                </a:lnTo>
                <a:lnTo>
                  <a:pt x="12536" y="6679206"/>
                </a:lnTo>
                <a:lnTo>
                  <a:pt x="29796" y="6747893"/>
                </a:lnTo>
                <a:lnTo>
                  <a:pt x="58251" y="6798387"/>
                </a:lnTo>
                <a:lnTo>
                  <a:pt x="100700" y="6833489"/>
                </a:lnTo>
                <a:lnTo>
                  <a:pt x="159942" y="6855996"/>
                </a:lnTo>
                <a:lnTo>
                  <a:pt x="238777" y="6868707"/>
                </a:lnTo>
                <a:lnTo>
                  <a:pt x="286416" y="6872264"/>
                </a:lnTo>
                <a:lnTo>
                  <a:pt x="340002" y="6874421"/>
                </a:lnTo>
                <a:lnTo>
                  <a:pt x="399886" y="6875529"/>
                </a:lnTo>
                <a:lnTo>
                  <a:pt x="5075951" y="6875995"/>
                </a:lnTo>
                <a:lnTo>
                  <a:pt x="5075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647028"/>
            <a:ext cx="2472055" cy="9045575"/>
          </a:xfrm>
          <a:custGeom>
            <a:avLst/>
            <a:gdLst/>
            <a:ahLst/>
            <a:cxnLst/>
            <a:rect l="l" t="t" r="r" b="b"/>
            <a:pathLst>
              <a:path w="2472055" h="9045575">
                <a:moveTo>
                  <a:pt x="0" y="0"/>
                </a:moveTo>
                <a:lnTo>
                  <a:pt x="0" y="9044974"/>
                </a:lnTo>
                <a:lnTo>
                  <a:pt x="2472004" y="9044974"/>
                </a:lnTo>
                <a:lnTo>
                  <a:pt x="2472004" y="2846178"/>
                </a:lnTo>
                <a:lnTo>
                  <a:pt x="2471417" y="2790394"/>
                </a:lnTo>
                <a:lnTo>
                  <a:pt x="2469668" y="2735142"/>
                </a:lnTo>
                <a:lnTo>
                  <a:pt x="2466777" y="2680424"/>
                </a:lnTo>
                <a:lnTo>
                  <a:pt x="2462761" y="2626238"/>
                </a:lnTo>
                <a:lnTo>
                  <a:pt x="2457639" y="2572586"/>
                </a:lnTo>
                <a:lnTo>
                  <a:pt x="2451430" y="2519467"/>
                </a:lnTo>
                <a:lnTo>
                  <a:pt x="2444152" y="2466881"/>
                </a:lnTo>
                <a:lnTo>
                  <a:pt x="2435823" y="2414830"/>
                </a:lnTo>
                <a:lnTo>
                  <a:pt x="2426463" y="2363313"/>
                </a:lnTo>
                <a:lnTo>
                  <a:pt x="2416089" y="2312331"/>
                </a:lnTo>
                <a:lnTo>
                  <a:pt x="2404721" y="2261883"/>
                </a:lnTo>
                <a:lnTo>
                  <a:pt x="2392376" y="2211970"/>
                </a:lnTo>
                <a:lnTo>
                  <a:pt x="2379074" y="2162592"/>
                </a:lnTo>
                <a:lnTo>
                  <a:pt x="2364832" y="2113749"/>
                </a:lnTo>
                <a:lnTo>
                  <a:pt x="2349670" y="2065442"/>
                </a:lnTo>
                <a:lnTo>
                  <a:pt x="2333605" y="2017671"/>
                </a:lnTo>
                <a:lnTo>
                  <a:pt x="2316657" y="1970436"/>
                </a:lnTo>
                <a:lnTo>
                  <a:pt x="2298844" y="1923737"/>
                </a:lnTo>
                <a:lnTo>
                  <a:pt x="2280184" y="1877574"/>
                </a:lnTo>
                <a:lnTo>
                  <a:pt x="2260696" y="1831948"/>
                </a:lnTo>
                <a:lnTo>
                  <a:pt x="2240399" y="1786860"/>
                </a:lnTo>
                <a:lnTo>
                  <a:pt x="2219310" y="1742308"/>
                </a:lnTo>
                <a:lnTo>
                  <a:pt x="2197449" y="1698294"/>
                </a:lnTo>
                <a:lnTo>
                  <a:pt x="2174835" y="1654817"/>
                </a:lnTo>
                <a:lnTo>
                  <a:pt x="2151484" y="1611878"/>
                </a:lnTo>
                <a:lnTo>
                  <a:pt x="2127417" y="1569477"/>
                </a:lnTo>
                <a:lnTo>
                  <a:pt x="2102652" y="1527614"/>
                </a:lnTo>
                <a:lnTo>
                  <a:pt x="2077206" y="1486290"/>
                </a:lnTo>
                <a:lnTo>
                  <a:pt x="2051100" y="1445505"/>
                </a:lnTo>
                <a:lnTo>
                  <a:pt x="2024350" y="1405259"/>
                </a:lnTo>
                <a:lnTo>
                  <a:pt x="1996976" y="1365552"/>
                </a:lnTo>
                <a:lnTo>
                  <a:pt x="1968997" y="1326384"/>
                </a:lnTo>
                <a:lnTo>
                  <a:pt x="1940430" y="1287756"/>
                </a:lnTo>
                <a:lnTo>
                  <a:pt x="1911295" y="1249668"/>
                </a:lnTo>
                <a:lnTo>
                  <a:pt x="1881609" y="1212120"/>
                </a:lnTo>
                <a:lnTo>
                  <a:pt x="1851392" y="1175112"/>
                </a:lnTo>
                <a:lnTo>
                  <a:pt x="1820662" y="1138645"/>
                </a:lnTo>
                <a:lnTo>
                  <a:pt x="1789437" y="1102719"/>
                </a:lnTo>
                <a:lnTo>
                  <a:pt x="1757736" y="1067334"/>
                </a:lnTo>
                <a:lnTo>
                  <a:pt x="1725577" y="1032490"/>
                </a:lnTo>
                <a:lnTo>
                  <a:pt x="1692980" y="998187"/>
                </a:lnTo>
                <a:lnTo>
                  <a:pt x="1659962" y="964426"/>
                </a:lnTo>
                <a:lnTo>
                  <a:pt x="1626542" y="931208"/>
                </a:lnTo>
                <a:lnTo>
                  <a:pt x="1592738" y="898531"/>
                </a:lnTo>
                <a:lnTo>
                  <a:pt x="1558570" y="866396"/>
                </a:lnTo>
                <a:lnTo>
                  <a:pt x="1524055" y="834805"/>
                </a:lnTo>
                <a:lnTo>
                  <a:pt x="1489213" y="803756"/>
                </a:lnTo>
                <a:lnTo>
                  <a:pt x="1454061" y="773250"/>
                </a:lnTo>
                <a:lnTo>
                  <a:pt x="1418618" y="743288"/>
                </a:lnTo>
                <a:lnTo>
                  <a:pt x="1382903" y="713869"/>
                </a:lnTo>
                <a:lnTo>
                  <a:pt x="1346934" y="684993"/>
                </a:lnTo>
                <a:lnTo>
                  <a:pt x="1310730" y="656662"/>
                </a:lnTo>
                <a:lnTo>
                  <a:pt x="1274310" y="628875"/>
                </a:lnTo>
                <a:lnTo>
                  <a:pt x="1237691" y="601633"/>
                </a:lnTo>
                <a:lnTo>
                  <a:pt x="1200892" y="574935"/>
                </a:lnTo>
                <a:lnTo>
                  <a:pt x="1163933" y="548782"/>
                </a:lnTo>
                <a:lnTo>
                  <a:pt x="1126830" y="523174"/>
                </a:lnTo>
                <a:lnTo>
                  <a:pt x="1089604" y="498111"/>
                </a:lnTo>
                <a:lnTo>
                  <a:pt x="1052272" y="473594"/>
                </a:lnTo>
                <a:lnTo>
                  <a:pt x="1014854" y="449623"/>
                </a:lnTo>
                <a:lnTo>
                  <a:pt x="977366" y="426198"/>
                </a:lnTo>
                <a:lnTo>
                  <a:pt x="939829" y="403319"/>
                </a:lnTo>
                <a:lnTo>
                  <a:pt x="902260" y="380987"/>
                </a:lnTo>
                <a:lnTo>
                  <a:pt x="864678" y="359201"/>
                </a:lnTo>
                <a:lnTo>
                  <a:pt x="827102" y="337963"/>
                </a:lnTo>
                <a:lnTo>
                  <a:pt x="789550" y="317271"/>
                </a:lnTo>
                <a:lnTo>
                  <a:pt x="752041" y="297127"/>
                </a:lnTo>
                <a:lnTo>
                  <a:pt x="714593" y="277531"/>
                </a:lnTo>
                <a:lnTo>
                  <a:pt x="677225" y="258482"/>
                </a:lnTo>
                <a:lnTo>
                  <a:pt x="639954" y="239981"/>
                </a:lnTo>
                <a:lnTo>
                  <a:pt x="602801" y="222029"/>
                </a:lnTo>
                <a:lnTo>
                  <a:pt x="565783" y="204625"/>
                </a:lnTo>
                <a:lnTo>
                  <a:pt x="528919" y="187770"/>
                </a:lnTo>
                <a:lnTo>
                  <a:pt x="492227" y="171464"/>
                </a:lnTo>
                <a:lnTo>
                  <a:pt x="455726" y="155708"/>
                </a:lnTo>
                <a:lnTo>
                  <a:pt x="419434" y="140500"/>
                </a:lnTo>
                <a:lnTo>
                  <a:pt x="383370" y="125843"/>
                </a:lnTo>
                <a:lnTo>
                  <a:pt x="347553" y="111735"/>
                </a:lnTo>
                <a:lnTo>
                  <a:pt x="243869" y="73734"/>
                </a:lnTo>
                <a:lnTo>
                  <a:pt x="176724" y="51522"/>
                </a:lnTo>
                <a:lnTo>
                  <a:pt x="112444" y="31714"/>
                </a:lnTo>
                <a:lnTo>
                  <a:pt x="52905" y="14481"/>
                </a:lnTo>
                <a:lnTo>
                  <a:pt x="0" y="0"/>
                </a:lnTo>
                <a:close/>
              </a:path>
            </a:pathLst>
          </a:custGeom>
          <a:solidFill>
            <a:srgbClr val="9C8E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123846"/>
            <a:ext cx="2412009" cy="8568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83299" y="4239197"/>
            <a:ext cx="3985895" cy="19646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51130">
              <a:lnSpc>
                <a:spcPct val="100000"/>
              </a:lnSpc>
            </a:pP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70" dirty="0">
                <a:solidFill>
                  <a:srgbClr val="9C8E69"/>
                </a:solidFill>
                <a:latin typeface="Calibri"/>
                <a:cs typeface="Calibri"/>
              </a:rPr>
              <a:t>última </a:t>
            </a:r>
            <a:r>
              <a:rPr sz="1600" spc="-90" dirty="0">
                <a:solidFill>
                  <a:srgbClr val="9C8E69"/>
                </a:solidFill>
                <a:latin typeface="Calibri"/>
                <a:cs typeface="Calibri"/>
              </a:rPr>
              <a:t>etapa </a:t>
            </a:r>
            <a:r>
              <a:rPr sz="1600" spc="-70" dirty="0">
                <a:solidFill>
                  <a:srgbClr val="9C8E69"/>
                </a:solidFill>
                <a:latin typeface="Calibri"/>
                <a:cs typeface="Calibri"/>
              </a:rPr>
              <a:t>antes </a:t>
            </a:r>
            <a:r>
              <a:rPr sz="1600" spc="-8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salir </a:t>
            </a:r>
            <a:r>
              <a:rPr sz="1600" spc="-8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las </a:t>
            </a:r>
            <a:r>
              <a:rPr sz="1600" spc="-90" dirty="0">
                <a:solidFill>
                  <a:srgbClr val="9C8E69"/>
                </a:solidFill>
                <a:latin typeface="Calibri"/>
                <a:cs typeface="Calibri"/>
              </a:rPr>
              <a:t>bodegas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cham-  </a:t>
            </a:r>
            <a:r>
              <a:rPr sz="1600" spc="-70" dirty="0">
                <a:solidFill>
                  <a:srgbClr val="9C8E69"/>
                </a:solidFill>
                <a:latin typeface="Calibri"/>
                <a:cs typeface="Calibri"/>
              </a:rPr>
              <a:t>penoises: </a:t>
            </a:r>
            <a:r>
              <a:rPr sz="1600" spc="-85" dirty="0">
                <a:solidFill>
                  <a:srgbClr val="9C8E69"/>
                </a:solidFill>
                <a:latin typeface="Calibri"/>
                <a:cs typeface="Calibri"/>
              </a:rPr>
              <a:t>hay que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“vestir”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75" dirty="0">
                <a:solidFill>
                  <a:srgbClr val="9C8E69"/>
                </a:solidFill>
                <a:latin typeface="Calibri"/>
                <a:cs typeface="Calibri"/>
              </a:rPr>
              <a:t>botella.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70" dirty="0">
                <a:solidFill>
                  <a:srgbClr val="9C8E69"/>
                </a:solidFill>
                <a:latin typeface="Calibri"/>
                <a:cs typeface="Calibri"/>
              </a:rPr>
              <a:t>vestido </a:t>
            </a:r>
            <a:r>
              <a:rPr sz="1600" spc="-100" dirty="0">
                <a:solidFill>
                  <a:srgbClr val="9C8E69"/>
                </a:solidFill>
                <a:latin typeface="Calibri"/>
                <a:cs typeface="Calibri"/>
              </a:rPr>
              <a:t>en 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las </a:t>
            </a:r>
            <a:r>
              <a:rPr sz="1600" spc="-70" dirty="0">
                <a:solidFill>
                  <a:srgbClr val="9C8E69"/>
                </a:solidFill>
                <a:latin typeface="Calibri"/>
                <a:cs typeface="Calibri"/>
              </a:rPr>
              <a:t>botellas </a:t>
            </a:r>
            <a:r>
              <a:rPr sz="1600" spc="-8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95" dirty="0">
                <a:solidFill>
                  <a:srgbClr val="9C8E69"/>
                </a:solidFill>
                <a:latin typeface="Calibri"/>
                <a:cs typeface="Calibri"/>
              </a:rPr>
              <a:t>Champagne </a:t>
            </a:r>
            <a:r>
              <a:rPr sz="1600" spc="-70" dirty="0">
                <a:solidFill>
                  <a:srgbClr val="9C8E69"/>
                </a:solidFill>
                <a:latin typeface="Calibri"/>
                <a:cs typeface="Calibri"/>
              </a:rPr>
              <a:t>está </a:t>
            </a:r>
            <a:r>
              <a:rPr sz="1600" spc="-85" dirty="0">
                <a:solidFill>
                  <a:srgbClr val="9C8E69"/>
                </a:solidFill>
                <a:latin typeface="Calibri"/>
                <a:cs typeface="Calibri"/>
              </a:rPr>
              <a:t>compuesto </a:t>
            </a:r>
            <a:r>
              <a:rPr sz="1600" spc="-95" dirty="0">
                <a:solidFill>
                  <a:srgbClr val="9C8E69"/>
                </a:solidFill>
                <a:latin typeface="Calibri"/>
                <a:cs typeface="Calibri"/>
              </a:rPr>
              <a:t>por un  </a:t>
            </a:r>
            <a:r>
              <a:rPr sz="1600" spc="-80" dirty="0">
                <a:solidFill>
                  <a:srgbClr val="9C8E69"/>
                </a:solidFill>
                <a:latin typeface="Calibri"/>
                <a:cs typeface="Calibri"/>
              </a:rPr>
              <a:t>papel </a:t>
            </a:r>
            <a:r>
              <a:rPr sz="1600" spc="-75" dirty="0">
                <a:solidFill>
                  <a:srgbClr val="9C8E69"/>
                </a:solidFill>
                <a:latin typeface="Calibri"/>
                <a:cs typeface="Calibri"/>
              </a:rPr>
              <a:t>o </a:t>
            </a:r>
            <a:r>
              <a:rPr sz="1600" spc="-70" dirty="0">
                <a:solidFill>
                  <a:srgbClr val="9C8E69"/>
                </a:solidFill>
                <a:latin typeface="Calibri"/>
                <a:cs typeface="Calibri"/>
              </a:rPr>
              <a:t>aluminio </a:t>
            </a:r>
            <a:r>
              <a:rPr sz="1600" spc="-85" dirty="0">
                <a:solidFill>
                  <a:srgbClr val="9C8E69"/>
                </a:solidFill>
                <a:latin typeface="Calibri"/>
                <a:cs typeface="Calibri"/>
              </a:rPr>
              <a:t>que </a:t>
            </a:r>
            <a:r>
              <a:rPr sz="1600" spc="-80" dirty="0">
                <a:solidFill>
                  <a:srgbClr val="9C8E69"/>
                </a:solidFill>
                <a:latin typeface="Calibri"/>
                <a:cs typeface="Calibri"/>
              </a:rPr>
              <a:t>cubre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90" dirty="0">
                <a:solidFill>
                  <a:srgbClr val="9C8E69"/>
                </a:solidFill>
                <a:latin typeface="Calibri"/>
                <a:cs typeface="Calibri"/>
              </a:rPr>
              <a:t>tapón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y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su </a:t>
            </a:r>
            <a:r>
              <a:rPr sz="1600" spc="-95" dirty="0">
                <a:solidFill>
                  <a:srgbClr val="9C8E69"/>
                </a:solidFill>
                <a:latin typeface="Calibri"/>
                <a:cs typeface="Calibri"/>
              </a:rPr>
              <a:t>alambre  </a:t>
            </a:r>
            <a:r>
              <a:rPr sz="1600" spc="-80" dirty="0">
                <a:solidFill>
                  <a:srgbClr val="9C8E69"/>
                </a:solidFill>
                <a:latin typeface="Calibri"/>
                <a:cs typeface="Calibri"/>
              </a:rPr>
              <a:t>que,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a </a:t>
            </a:r>
            <a:r>
              <a:rPr sz="1600" spc="-90" dirty="0">
                <a:solidFill>
                  <a:srgbClr val="9C8E69"/>
                </a:solidFill>
                <a:latin typeface="Calibri"/>
                <a:cs typeface="Calibri"/>
              </a:rPr>
              <a:t>menudo,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se </a:t>
            </a:r>
            <a:r>
              <a:rPr sz="1600" spc="-95" dirty="0">
                <a:solidFill>
                  <a:srgbClr val="9C8E69"/>
                </a:solidFill>
                <a:latin typeface="Calibri"/>
                <a:cs typeface="Calibri"/>
              </a:rPr>
              <a:t>apoya </a:t>
            </a:r>
            <a:r>
              <a:rPr sz="1600" spc="-85" dirty="0">
                <a:solidFill>
                  <a:srgbClr val="9C8E69"/>
                </a:solidFill>
                <a:latin typeface="Calibri"/>
                <a:cs typeface="Calibri"/>
              </a:rPr>
              <a:t>sobre </a:t>
            </a:r>
            <a:r>
              <a:rPr sz="1600" spc="-70" dirty="0">
                <a:solidFill>
                  <a:srgbClr val="9C8E69"/>
                </a:solidFill>
                <a:latin typeface="Calibri"/>
                <a:cs typeface="Calibri"/>
              </a:rPr>
              <a:t>un </a:t>
            </a:r>
            <a:r>
              <a:rPr sz="1600" spc="-65" dirty="0">
                <a:solidFill>
                  <a:srgbClr val="9C8E69"/>
                </a:solidFill>
                <a:latin typeface="Calibri"/>
                <a:cs typeface="Calibri"/>
              </a:rPr>
              <a:t>collarín.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En </a:t>
            </a:r>
            <a:r>
              <a:rPr sz="1600" spc="-65" dirty="0">
                <a:solidFill>
                  <a:srgbClr val="9C8E69"/>
                </a:solidFill>
                <a:latin typeface="Calibri"/>
                <a:cs typeface="Calibri"/>
              </a:rPr>
              <a:t>la  </a:t>
            </a:r>
            <a:r>
              <a:rPr sz="1600" spc="-75" dirty="0">
                <a:solidFill>
                  <a:srgbClr val="9C8E69"/>
                </a:solidFill>
                <a:latin typeface="Calibri"/>
                <a:cs typeface="Calibri"/>
              </a:rPr>
              <a:t>botella en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si </a:t>
            </a:r>
            <a:r>
              <a:rPr sz="1600" spc="-70" dirty="0">
                <a:solidFill>
                  <a:srgbClr val="9C8E69"/>
                </a:solidFill>
                <a:latin typeface="Calibri"/>
                <a:cs typeface="Calibri"/>
              </a:rPr>
              <a:t>misma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se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sitúa </a:t>
            </a:r>
            <a:r>
              <a:rPr sz="1600" spc="-80" dirty="0">
                <a:solidFill>
                  <a:srgbClr val="9C8E69"/>
                </a:solidFill>
                <a:latin typeface="Calibri"/>
                <a:cs typeface="Calibri"/>
              </a:rPr>
              <a:t>una etiqueta,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y </a:t>
            </a:r>
            <a:r>
              <a:rPr sz="1600" spc="-60" dirty="0">
                <a:solidFill>
                  <a:srgbClr val="9C8E69"/>
                </a:solidFill>
                <a:latin typeface="Calibri"/>
                <a:cs typeface="Calibri"/>
              </a:rPr>
              <a:t>a</a:t>
            </a:r>
            <a:r>
              <a:rPr sz="1600" spc="-6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70" dirty="0">
                <a:solidFill>
                  <a:srgbClr val="9C8E69"/>
                </a:solidFill>
                <a:latin typeface="Calibri"/>
                <a:cs typeface="Calibri"/>
              </a:rPr>
              <a:t>veces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spc="-80" dirty="0">
                <a:solidFill>
                  <a:srgbClr val="9C8E69"/>
                </a:solidFill>
                <a:latin typeface="Calibri"/>
                <a:cs typeface="Calibri"/>
              </a:rPr>
              <a:t>una </a:t>
            </a:r>
            <a:r>
              <a:rPr sz="1600" spc="-85" dirty="0">
                <a:solidFill>
                  <a:srgbClr val="9C8E69"/>
                </a:solidFill>
                <a:latin typeface="Calibri"/>
                <a:cs typeface="Calibri"/>
              </a:rPr>
              <a:t>contraetiqueta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, </a:t>
            </a:r>
            <a:r>
              <a:rPr sz="1600" spc="-75" dirty="0">
                <a:solidFill>
                  <a:srgbClr val="9C8E69"/>
                </a:solidFill>
                <a:latin typeface="Calibri"/>
                <a:cs typeface="Calibri"/>
              </a:rPr>
              <a:t>en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85" dirty="0">
                <a:solidFill>
                  <a:srgbClr val="9C8E69"/>
                </a:solidFill>
                <a:latin typeface="Calibri"/>
                <a:cs typeface="Calibri"/>
              </a:rPr>
              <a:t>que </a:t>
            </a:r>
            <a:r>
              <a:rPr sz="1600" spc="-75" dirty="0">
                <a:solidFill>
                  <a:srgbClr val="9C8E69"/>
                </a:solidFill>
                <a:latin typeface="Calibri"/>
                <a:cs typeface="Calibri"/>
              </a:rPr>
              <a:t>constan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las </a:t>
            </a:r>
            <a:r>
              <a:rPr sz="1600" spc="-80" dirty="0">
                <a:solidFill>
                  <a:srgbClr val="9C8E69"/>
                </a:solidFill>
                <a:latin typeface="Calibri"/>
                <a:cs typeface="Calibri"/>
              </a:rPr>
              <a:t>menciones  </a:t>
            </a:r>
            <a:r>
              <a:rPr sz="1600" spc="-75" dirty="0">
                <a:solidFill>
                  <a:srgbClr val="9C8E69"/>
                </a:solidFill>
                <a:latin typeface="Calibri"/>
                <a:cs typeface="Calibri"/>
              </a:rPr>
              <a:t>obligatorias </a:t>
            </a:r>
            <a:r>
              <a:rPr sz="1600" spc="-50" dirty="0">
                <a:solidFill>
                  <a:srgbClr val="9C8E69"/>
                </a:solidFill>
                <a:latin typeface="Calibri"/>
                <a:cs typeface="Calibri"/>
              </a:rPr>
              <a:t>y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las </a:t>
            </a:r>
            <a:r>
              <a:rPr sz="1600" spc="-80" dirty="0">
                <a:solidFill>
                  <a:srgbClr val="9C8E69"/>
                </a:solidFill>
                <a:latin typeface="Calibri"/>
                <a:cs typeface="Calibri"/>
              </a:rPr>
              <a:t>informaciones </a:t>
            </a:r>
            <a:r>
              <a:rPr sz="1600" spc="-70" dirty="0">
                <a:solidFill>
                  <a:srgbClr val="9C8E69"/>
                </a:solidFill>
                <a:latin typeface="Calibri"/>
                <a:cs typeface="Calibri"/>
              </a:rPr>
              <a:t>destinadas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al </a:t>
            </a:r>
            <a:r>
              <a:rPr sz="1600" spc="-65" dirty="0">
                <a:solidFill>
                  <a:srgbClr val="9C8E69"/>
                </a:solidFill>
                <a:latin typeface="Calibri"/>
                <a:cs typeface="Calibri"/>
              </a:rPr>
              <a:t>cliente</a:t>
            </a:r>
            <a:r>
              <a:rPr sz="1600" spc="-8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83299" y="6639557"/>
            <a:ext cx="2872105" cy="897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835" indent="-64135">
              <a:lnSpc>
                <a:spcPct val="100000"/>
              </a:lnSpc>
              <a:buChar char="•"/>
              <a:tabLst>
                <a:tab pos="77470" algn="l"/>
              </a:tabLst>
            </a:pPr>
            <a:r>
              <a:rPr sz="1000" spc="-120" dirty="0">
                <a:latin typeface="Arial"/>
                <a:cs typeface="Arial"/>
              </a:rPr>
              <a:t>La </a:t>
            </a:r>
            <a:r>
              <a:rPr sz="1000" spc="-65" dirty="0">
                <a:latin typeface="Arial"/>
                <a:cs typeface="Arial"/>
              </a:rPr>
              <a:t>denominación </a:t>
            </a:r>
            <a:r>
              <a:rPr sz="1000" spc="-105" dirty="0">
                <a:latin typeface="Arial"/>
                <a:cs typeface="Arial"/>
              </a:rPr>
              <a:t>Champagne </a:t>
            </a:r>
            <a:r>
              <a:rPr sz="1000" spc="-85" dirty="0">
                <a:latin typeface="Arial"/>
                <a:cs typeface="Arial"/>
              </a:rPr>
              <a:t>(en </a:t>
            </a:r>
            <a:r>
              <a:rPr sz="1000" spc="-60" dirty="0">
                <a:latin typeface="Arial"/>
                <a:cs typeface="Arial"/>
              </a:rPr>
              <a:t>letras </a:t>
            </a:r>
            <a:r>
              <a:rPr sz="1000" spc="-55" dirty="0">
                <a:latin typeface="Arial"/>
                <a:cs typeface="Arial"/>
              </a:rPr>
              <a:t>bien</a:t>
            </a:r>
            <a:r>
              <a:rPr sz="1000" spc="70" dirty="0">
                <a:latin typeface="Arial"/>
                <a:cs typeface="Arial"/>
              </a:rPr>
              <a:t> </a:t>
            </a:r>
            <a:r>
              <a:rPr sz="1000" spc="-85" dirty="0">
                <a:latin typeface="Arial"/>
                <a:cs typeface="Arial"/>
              </a:rPr>
              <a:t>destacadas),</a:t>
            </a:r>
            <a:endParaRPr sz="1000">
              <a:latin typeface="Arial"/>
              <a:cs typeface="Arial"/>
            </a:endParaRPr>
          </a:p>
          <a:p>
            <a:pPr marL="76835" indent="-64135">
              <a:lnSpc>
                <a:spcPct val="100000"/>
              </a:lnSpc>
              <a:spcBef>
                <a:spcPts val="240"/>
              </a:spcBef>
              <a:buChar char="•"/>
              <a:tabLst>
                <a:tab pos="77470" algn="l"/>
              </a:tabLst>
            </a:pPr>
            <a:r>
              <a:rPr sz="1000" spc="-120" dirty="0">
                <a:latin typeface="Arial"/>
                <a:cs typeface="Arial"/>
              </a:rPr>
              <a:t>La </a:t>
            </a:r>
            <a:r>
              <a:rPr sz="1000" spc="-65" dirty="0">
                <a:latin typeface="Arial"/>
                <a:cs typeface="Arial"/>
              </a:rPr>
              <a:t>cantidad </a:t>
            </a:r>
            <a:r>
              <a:rPr sz="1000" spc="-75" dirty="0">
                <a:latin typeface="Arial"/>
                <a:cs typeface="Arial"/>
              </a:rPr>
              <a:t>de </a:t>
            </a:r>
            <a:r>
              <a:rPr sz="1000" spc="-85" dirty="0">
                <a:latin typeface="Arial"/>
                <a:cs typeface="Arial"/>
              </a:rPr>
              <a:t>azúcar </a:t>
            </a:r>
            <a:r>
              <a:rPr sz="1000" spc="-55" dirty="0">
                <a:latin typeface="Arial"/>
                <a:cs typeface="Arial"/>
              </a:rPr>
              <a:t>o </a:t>
            </a:r>
            <a:r>
              <a:rPr sz="1000" spc="-75" dirty="0">
                <a:latin typeface="Arial"/>
                <a:cs typeface="Arial"/>
              </a:rPr>
              <a:t>dosaje  </a:t>
            </a:r>
            <a:r>
              <a:rPr sz="1000" spc="-50" dirty="0">
                <a:latin typeface="Arial"/>
                <a:cs typeface="Arial"/>
              </a:rPr>
              <a:t>(brut, </a:t>
            </a:r>
            <a:r>
              <a:rPr sz="1000" spc="-65" dirty="0">
                <a:latin typeface="Arial"/>
                <a:cs typeface="Arial"/>
              </a:rPr>
              <a:t>semi-seco,</a:t>
            </a:r>
            <a:r>
              <a:rPr sz="1000" spc="105" dirty="0">
                <a:latin typeface="Arial"/>
                <a:cs typeface="Arial"/>
              </a:rPr>
              <a:t> </a:t>
            </a:r>
            <a:r>
              <a:rPr sz="1000" spc="-114" dirty="0">
                <a:latin typeface="Arial"/>
                <a:cs typeface="Arial"/>
              </a:rPr>
              <a:t>seco…),</a:t>
            </a:r>
            <a:endParaRPr sz="1000">
              <a:latin typeface="Arial"/>
              <a:cs typeface="Arial"/>
            </a:endParaRPr>
          </a:p>
          <a:p>
            <a:pPr marL="76835" indent="-64135">
              <a:lnSpc>
                <a:spcPct val="100000"/>
              </a:lnSpc>
              <a:spcBef>
                <a:spcPts val="240"/>
              </a:spcBef>
              <a:buChar char="•"/>
              <a:tabLst>
                <a:tab pos="77470" algn="l"/>
              </a:tabLst>
            </a:pPr>
            <a:r>
              <a:rPr sz="1000" spc="-120" dirty="0">
                <a:latin typeface="Arial"/>
                <a:cs typeface="Arial"/>
              </a:rPr>
              <a:t>La</a:t>
            </a:r>
            <a:r>
              <a:rPr sz="1000" spc="-145" dirty="0">
                <a:latin typeface="Arial"/>
                <a:cs typeface="Arial"/>
              </a:rPr>
              <a:t> </a:t>
            </a:r>
            <a:r>
              <a:rPr sz="1000" spc="-85" dirty="0">
                <a:latin typeface="Arial"/>
                <a:cs typeface="Arial"/>
              </a:rPr>
              <a:t>marca,</a:t>
            </a:r>
            <a:endParaRPr sz="1000">
              <a:latin typeface="Arial"/>
              <a:cs typeface="Arial"/>
            </a:endParaRPr>
          </a:p>
          <a:p>
            <a:pPr marL="76835" indent="-64135">
              <a:lnSpc>
                <a:spcPct val="100000"/>
              </a:lnSpc>
              <a:spcBef>
                <a:spcPts val="240"/>
              </a:spcBef>
              <a:buChar char="•"/>
              <a:tabLst>
                <a:tab pos="77470" algn="l"/>
              </a:tabLst>
            </a:pPr>
            <a:r>
              <a:rPr sz="1000" spc="-85" dirty="0">
                <a:latin typeface="Arial"/>
                <a:cs typeface="Arial"/>
              </a:rPr>
              <a:t>El </a:t>
            </a:r>
            <a:r>
              <a:rPr sz="1000" spc="-25" dirty="0">
                <a:latin typeface="Arial"/>
                <a:cs typeface="Arial"/>
              </a:rPr>
              <a:t>título </a:t>
            </a:r>
            <a:r>
              <a:rPr sz="1000" spc="-55" dirty="0">
                <a:latin typeface="Arial"/>
                <a:cs typeface="Arial"/>
              </a:rPr>
              <a:t>alcohólico volumétrico </a:t>
            </a:r>
            <a:r>
              <a:rPr sz="1000" spc="-155" dirty="0">
                <a:latin typeface="Arial"/>
                <a:cs typeface="Arial"/>
              </a:rPr>
              <a:t>(%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spc="-65" dirty="0">
                <a:latin typeface="Arial"/>
                <a:cs typeface="Arial"/>
              </a:rPr>
              <a:t>vol.),</a:t>
            </a:r>
            <a:endParaRPr sz="1000">
              <a:latin typeface="Arial"/>
              <a:cs typeface="Arial"/>
            </a:endParaRPr>
          </a:p>
          <a:p>
            <a:pPr marL="76835" indent="-64135">
              <a:lnSpc>
                <a:spcPct val="100000"/>
              </a:lnSpc>
              <a:spcBef>
                <a:spcPts val="240"/>
              </a:spcBef>
              <a:buChar char="•"/>
              <a:tabLst>
                <a:tab pos="77470" algn="l"/>
              </a:tabLst>
            </a:pPr>
            <a:r>
              <a:rPr sz="1000" spc="-85" dirty="0">
                <a:latin typeface="Arial"/>
                <a:cs typeface="Arial"/>
              </a:rPr>
              <a:t>El </a:t>
            </a:r>
            <a:r>
              <a:rPr sz="1000" spc="-65" dirty="0">
                <a:latin typeface="Arial"/>
                <a:cs typeface="Arial"/>
              </a:rPr>
              <a:t>volumen </a:t>
            </a:r>
            <a:r>
              <a:rPr sz="1000" spc="-60" dirty="0">
                <a:latin typeface="Arial"/>
                <a:cs typeface="Arial"/>
              </a:rPr>
              <a:t>nominal </a:t>
            </a:r>
            <a:r>
              <a:rPr sz="1000" spc="-85" dirty="0">
                <a:latin typeface="Arial"/>
                <a:cs typeface="Arial"/>
              </a:rPr>
              <a:t>(en </a:t>
            </a:r>
            <a:r>
              <a:rPr sz="1000" spc="-20" dirty="0">
                <a:latin typeface="Arial"/>
                <a:cs typeface="Arial"/>
              </a:rPr>
              <a:t>l, </a:t>
            </a:r>
            <a:r>
              <a:rPr sz="1000" spc="-30" dirty="0">
                <a:latin typeface="Arial"/>
                <a:cs typeface="Arial"/>
              </a:rPr>
              <a:t>cl </a:t>
            </a:r>
            <a:r>
              <a:rPr sz="1000" spc="-55" dirty="0">
                <a:latin typeface="Arial"/>
                <a:cs typeface="Arial"/>
              </a:rPr>
              <a:t>o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ml),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6061" y="566886"/>
            <a:ext cx="127000" cy="10839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85"/>
              </a:lnSpc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Vestir </a:t>
            </a:r>
            <a:r>
              <a:rPr sz="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botella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56546" y="760387"/>
            <a:ext cx="4304030" cy="1518285"/>
          </a:xfrm>
          <a:custGeom>
            <a:avLst/>
            <a:gdLst/>
            <a:ahLst/>
            <a:cxnLst/>
            <a:rect l="l" t="t" r="r" b="b"/>
            <a:pathLst>
              <a:path w="4304030" h="1518285">
                <a:moveTo>
                  <a:pt x="0" y="0"/>
                </a:moveTo>
                <a:lnTo>
                  <a:pt x="4303458" y="0"/>
                </a:lnTo>
                <a:lnTo>
                  <a:pt x="4303458" y="1517903"/>
                </a:lnTo>
                <a:lnTo>
                  <a:pt x="0" y="151790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8021" y="887416"/>
            <a:ext cx="6820250" cy="753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60545">
              <a:lnSpc>
                <a:spcPct val="100000"/>
              </a:lnSpc>
            </a:pPr>
            <a:r>
              <a:rPr spc="1175" dirty="0"/>
              <a:t>Vestir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444660" y="1427412"/>
            <a:ext cx="3921760" cy="753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29969" algn="l"/>
              </a:tabLst>
            </a:pPr>
            <a:r>
              <a:rPr sz="4800" spc="1390" dirty="0">
                <a:solidFill>
                  <a:srgbClr val="FFFFFF"/>
                </a:solidFill>
                <a:latin typeface="Calibri"/>
                <a:cs typeface="Calibri"/>
              </a:rPr>
              <a:t>la	</a:t>
            </a:r>
            <a:r>
              <a:rPr sz="4800" spc="1300" dirty="0">
                <a:solidFill>
                  <a:srgbClr val="FFFFFF"/>
                </a:solidFill>
                <a:latin typeface="Calibri"/>
                <a:cs typeface="Calibri"/>
              </a:rPr>
              <a:t>botella</a:t>
            </a:r>
            <a:endParaRPr sz="4800" dirty="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50997" y="7883997"/>
            <a:ext cx="4005008" cy="2375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707" y="579597"/>
            <a:ext cx="0" cy="2077720"/>
          </a:xfrm>
          <a:custGeom>
            <a:avLst/>
            <a:gdLst/>
            <a:ahLst/>
            <a:cxnLst/>
            <a:rect l="l" t="t" r="r" b="b"/>
            <a:pathLst>
              <a:path h="2077720">
                <a:moveTo>
                  <a:pt x="0" y="0"/>
                </a:moveTo>
                <a:lnTo>
                  <a:pt x="0" y="2077199"/>
                </a:lnTo>
              </a:path>
            </a:pathLst>
          </a:custGeom>
          <a:ln w="6350">
            <a:solidFill>
              <a:srgbClr val="9C9D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995" y="18405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8021" y="1863376"/>
            <a:ext cx="18796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36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551993" cy="3560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560309" cy="10547985"/>
          </a:xfrm>
          <a:custGeom>
            <a:avLst/>
            <a:gdLst/>
            <a:ahLst/>
            <a:cxnLst/>
            <a:rect l="l" t="t" r="r" b="b"/>
            <a:pathLst>
              <a:path w="7560309" h="10547985">
                <a:moveTo>
                  <a:pt x="0" y="3671998"/>
                </a:moveTo>
                <a:lnTo>
                  <a:pt x="0" y="10547994"/>
                </a:lnTo>
                <a:lnTo>
                  <a:pt x="7560005" y="10547871"/>
                </a:lnTo>
                <a:lnTo>
                  <a:pt x="0" y="3671998"/>
                </a:lnTo>
                <a:close/>
              </a:path>
              <a:path w="7560309" h="10547985">
                <a:moveTo>
                  <a:pt x="7560005" y="0"/>
                </a:moveTo>
                <a:lnTo>
                  <a:pt x="0" y="0"/>
                </a:lnTo>
                <a:lnTo>
                  <a:pt x="0" y="3671998"/>
                </a:lnTo>
                <a:lnTo>
                  <a:pt x="7560005" y="3672120"/>
                </a:lnTo>
                <a:lnTo>
                  <a:pt x="7560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56561" y="566886"/>
            <a:ext cx="127000" cy="10839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85"/>
              </a:lnSpc>
            </a:pP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Vestir </a:t>
            </a:r>
            <a:r>
              <a:rPr sz="800" spc="-6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800" spc="-6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botella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73739" y="5749292"/>
            <a:ext cx="86360" cy="144145"/>
          </a:xfrm>
          <a:custGeom>
            <a:avLst/>
            <a:gdLst/>
            <a:ahLst/>
            <a:cxnLst/>
            <a:rect l="l" t="t" r="r" b="b"/>
            <a:pathLst>
              <a:path w="86360" h="144145">
                <a:moveTo>
                  <a:pt x="51892" y="0"/>
                </a:moveTo>
                <a:lnTo>
                  <a:pt x="33096" y="406"/>
                </a:lnTo>
                <a:lnTo>
                  <a:pt x="26073" y="4711"/>
                </a:lnTo>
                <a:lnTo>
                  <a:pt x="25273" y="9728"/>
                </a:lnTo>
                <a:lnTo>
                  <a:pt x="18656" y="9918"/>
                </a:lnTo>
                <a:lnTo>
                  <a:pt x="10629" y="15735"/>
                </a:lnTo>
                <a:lnTo>
                  <a:pt x="13409" y="35204"/>
                </a:lnTo>
                <a:lnTo>
                  <a:pt x="13516" y="36207"/>
                </a:lnTo>
                <a:lnTo>
                  <a:pt x="19456" y="51244"/>
                </a:lnTo>
                <a:lnTo>
                  <a:pt x="11279" y="60893"/>
                </a:lnTo>
                <a:lnTo>
                  <a:pt x="6715" y="66763"/>
                </a:lnTo>
                <a:lnTo>
                  <a:pt x="4108" y="71243"/>
                </a:lnTo>
                <a:lnTo>
                  <a:pt x="1780" y="76771"/>
                </a:lnTo>
                <a:lnTo>
                  <a:pt x="0" y="80733"/>
                </a:lnTo>
                <a:lnTo>
                  <a:pt x="4419" y="82537"/>
                </a:lnTo>
                <a:lnTo>
                  <a:pt x="10629" y="88150"/>
                </a:lnTo>
                <a:lnTo>
                  <a:pt x="25069" y="91567"/>
                </a:lnTo>
                <a:lnTo>
                  <a:pt x="31351" y="95041"/>
                </a:lnTo>
                <a:lnTo>
                  <a:pt x="32872" y="100115"/>
                </a:lnTo>
                <a:lnTo>
                  <a:pt x="31647" y="105077"/>
                </a:lnTo>
                <a:lnTo>
                  <a:pt x="29692" y="108216"/>
                </a:lnTo>
                <a:lnTo>
                  <a:pt x="27666" y="111569"/>
                </a:lnTo>
                <a:lnTo>
                  <a:pt x="25979" y="117614"/>
                </a:lnTo>
                <a:lnTo>
                  <a:pt x="26247" y="125279"/>
                </a:lnTo>
                <a:lnTo>
                  <a:pt x="30086" y="133489"/>
                </a:lnTo>
                <a:lnTo>
                  <a:pt x="34505" y="139306"/>
                </a:lnTo>
                <a:lnTo>
                  <a:pt x="32893" y="143713"/>
                </a:lnTo>
                <a:lnTo>
                  <a:pt x="71805" y="138099"/>
                </a:lnTo>
                <a:lnTo>
                  <a:pt x="70205" y="122859"/>
                </a:lnTo>
                <a:lnTo>
                  <a:pt x="82245" y="116636"/>
                </a:lnTo>
                <a:lnTo>
                  <a:pt x="82245" y="104406"/>
                </a:lnTo>
                <a:lnTo>
                  <a:pt x="79957" y="95040"/>
                </a:lnTo>
                <a:lnTo>
                  <a:pt x="75093" y="86664"/>
                </a:lnTo>
                <a:lnTo>
                  <a:pt x="30708" y="86664"/>
                </a:lnTo>
                <a:lnTo>
                  <a:pt x="26365" y="81013"/>
                </a:lnTo>
                <a:lnTo>
                  <a:pt x="18542" y="76771"/>
                </a:lnTo>
                <a:lnTo>
                  <a:pt x="15709" y="76555"/>
                </a:lnTo>
                <a:lnTo>
                  <a:pt x="18326" y="74930"/>
                </a:lnTo>
                <a:lnTo>
                  <a:pt x="26466" y="66675"/>
                </a:lnTo>
                <a:lnTo>
                  <a:pt x="71146" y="66675"/>
                </a:lnTo>
                <a:lnTo>
                  <a:pt x="70205" y="66484"/>
                </a:lnTo>
                <a:lnTo>
                  <a:pt x="58978" y="57061"/>
                </a:lnTo>
                <a:lnTo>
                  <a:pt x="52282" y="46837"/>
                </a:lnTo>
                <a:lnTo>
                  <a:pt x="42926" y="46837"/>
                </a:lnTo>
                <a:lnTo>
                  <a:pt x="43497" y="38531"/>
                </a:lnTo>
                <a:lnTo>
                  <a:pt x="29400" y="38531"/>
                </a:lnTo>
                <a:lnTo>
                  <a:pt x="28105" y="36791"/>
                </a:lnTo>
                <a:lnTo>
                  <a:pt x="23647" y="27228"/>
                </a:lnTo>
                <a:lnTo>
                  <a:pt x="26581" y="25819"/>
                </a:lnTo>
                <a:lnTo>
                  <a:pt x="55119" y="25819"/>
                </a:lnTo>
                <a:lnTo>
                  <a:pt x="55168" y="25019"/>
                </a:lnTo>
                <a:lnTo>
                  <a:pt x="57873" y="24714"/>
                </a:lnTo>
                <a:lnTo>
                  <a:pt x="57937" y="23698"/>
                </a:lnTo>
                <a:lnTo>
                  <a:pt x="58407" y="21297"/>
                </a:lnTo>
                <a:lnTo>
                  <a:pt x="54330" y="20396"/>
                </a:lnTo>
                <a:lnTo>
                  <a:pt x="23215" y="20396"/>
                </a:lnTo>
                <a:lnTo>
                  <a:pt x="22999" y="13335"/>
                </a:lnTo>
                <a:lnTo>
                  <a:pt x="54432" y="13335"/>
                </a:lnTo>
                <a:lnTo>
                  <a:pt x="54444" y="12471"/>
                </a:lnTo>
                <a:lnTo>
                  <a:pt x="51892" y="0"/>
                </a:lnTo>
                <a:close/>
              </a:path>
              <a:path w="86360" h="144145">
                <a:moveTo>
                  <a:pt x="71146" y="66675"/>
                </a:moveTo>
                <a:lnTo>
                  <a:pt x="26466" y="66675"/>
                </a:lnTo>
                <a:lnTo>
                  <a:pt x="32004" y="75692"/>
                </a:lnTo>
                <a:lnTo>
                  <a:pt x="31572" y="80035"/>
                </a:lnTo>
                <a:lnTo>
                  <a:pt x="32232" y="83515"/>
                </a:lnTo>
                <a:lnTo>
                  <a:pt x="30708" y="86664"/>
                </a:lnTo>
                <a:lnTo>
                  <a:pt x="75093" y="86664"/>
                </a:lnTo>
                <a:lnTo>
                  <a:pt x="74923" y="86372"/>
                </a:lnTo>
                <a:lnTo>
                  <a:pt x="69828" y="79933"/>
                </a:lnTo>
                <a:lnTo>
                  <a:pt x="67602" y="77520"/>
                </a:lnTo>
                <a:lnTo>
                  <a:pt x="79083" y="77520"/>
                </a:lnTo>
                <a:lnTo>
                  <a:pt x="80093" y="74661"/>
                </a:lnTo>
                <a:lnTo>
                  <a:pt x="81784" y="66890"/>
                </a:lnTo>
                <a:lnTo>
                  <a:pt x="72212" y="66890"/>
                </a:lnTo>
                <a:lnTo>
                  <a:pt x="71146" y="66675"/>
                </a:lnTo>
                <a:close/>
              </a:path>
              <a:path w="86360" h="144145">
                <a:moveTo>
                  <a:pt x="79083" y="77520"/>
                </a:moveTo>
                <a:lnTo>
                  <a:pt x="67602" y="77520"/>
                </a:lnTo>
                <a:lnTo>
                  <a:pt x="76225" y="82334"/>
                </a:lnTo>
                <a:lnTo>
                  <a:pt x="78232" y="79933"/>
                </a:lnTo>
                <a:lnTo>
                  <a:pt x="79083" y="77520"/>
                </a:lnTo>
                <a:close/>
              </a:path>
              <a:path w="86360" h="144145">
                <a:moveTo>
                  <a:pt x="63389" y="25365"/>
                </a:moveTo>
                <a:lnTo>
                  <a:pt x="62179" y="26365"/>
                </a:lnTo>
                <a:lnTo>
                  <a:pt x="68199" y="33197"/>
                </a:lnTo>
                <a:lnTo>
                  <a:pt x="72618" y="36207"/>
                </a:lnTo>
                <a:lnTo>
                  <a:pt x="72009" y="40208"/>
                </a:lnTo>
                <a:lnTo>
                  <a:pt x="78028" y="44221"/>
                </a:lnTo>
                <a:lnTo>
                  <a:pt x="78232" y="50647"/>
                </a:lnTo>
                <a:lnTo>
                  <a:pt x="73418" y="65087"/>
                </a:lnTo>
                <a:lnTo>
                  <a:pt x="72212" y="66890"/>
                </a:lnTo>
                <a:lnTo>
                  <a:pt x="81784" y="66890"/>
                </a:lnTo>
                <a:lnTo>
                  <a:pt x="82292" y="64557"/>
                </a:lnTo>
                <a:lnTo>
                  <a:pt x="84268" y="52762"/>
                </a:lnTo>
                <a:lnTo>
                  <a:pt x="85458" y="42418"/>
                </a:lnTo>
                <a:lnTo>
                  <a:pt x="86258" y="32194"/>
                </a:lnTo>
                <a:lnTo>
                  <a:pt x="79832" y="31584"/>
                </a:lnTo>
                <a:lnTo>
                  <a:pt x="78039" y="28232"/>
                </a:lnTo>
                <a:lnTo>
                  <a:pt x="66243" y="28232"/>
                </a:lnTo>
                <a:lnTo>
                  <a:pt x="63389" y="25365"/>
                </a:lnTo>
                <a:close/>
              </a:path>
              <a:path w="86360" h="144145">
                <a:moveTo>
                  <a:pt x="51358" y="45427"/>
                </a:moveTo>
                <a:lnTo>
                  <a:pt x="42926" y="46837"/>
                </a:lnTo>
                <a:lnTo>
                  <a:pt x="52282" y="46837"/>
                </a:lnTo>
                <a:lnTo>
                  <a:pt x="51358" y="45427"/>
                </a:lnTo>
                <a:close/>
              </a:path>
              <a:path w="86360" h="144145">
                <a:moveTo>
                  <a:pt x="55119" y="25819"/>
                </a:moveTo>
                <a:lnTo>
                  <a:pt x="26581" y="25819"/>
                </a:lnTo>
                <a:lnTo>
                  <a:pt x="27343" y="28435"/>
                </a:lnTo>
                <a:lnTo>
                  <a:pt x="31470" y="29730"/>
                </a:lnTo>
                <a:lnTo>
                  <a:pt x="31861" y="32194"/>
                </a:lnTo>
                <a:lnTo>
                  <a:pt x="31893" y="33794"/>
                </a:lnTo>
                <a:lnTo>
                  <a:pt x="31140" y="38531"/>
                </a:lnTo>
                <a:lnTo>
                  <a:pt x="43497" y="38531"/>
                </a:lnTo>
                <a:lnTo>
                  <a:pt x="43726" y="35204"/>
                </a:lnTo>
                <a:lnTo>
                  <a:pt x="46939" y="33794"/>
                </a:lnTo>
                <a:lnTo>
                  <a:pt x="56159" y="33794"/>
                </a:lnTo>
                <a:lnTo>
                  <a:pt x="54762" y="30187"/>
                </a:lnTo>
                <a:lnTo>
                  <a:pt x="56007" y="28321"/>
                </a:lnTo>
                <a:lnTo>
                  <a:pt x="54927" y="27660"/>
                </a:lnTo>
                <a:lnTo>
                  <a:pt x="55027" y="27038"/>
                </a:lnTo>
                <a:lnTo>
                  <a:pt x="55119" y="25819"/>
                </a:lnTo>
                <a:close/>
              </a:path>
              <a:path w="86360" h="144145">
                <a:moveTo>
                  <a:pt x="73230" y="19545"/>
                </a:moveTo>
                <a:lnTo>
                  <a:pt x="71056" y="19545"/>
                </a:lnTo>
                <a:lnTo>
                  <a:pt x="72948" y="21450"/>
                </a:lnTo>
                <a:lnTo>
                  <a:pt x="66243" y="28232"/>
                </a:lnTo>
                <a:lnTo>
                  <a:pt x="78039" y="28232"/>
                </a:lnTo>
                <a:lnTo>
                  <a:pt x="75103" y="22758"/>
                </a:lnTo>
                <a:lnTo>
                  <a:pt x="73230" y="19545"/>
                </a:lnTo>
                <a:close/>
              </a:path>
              <a:path w="86360" h="144145">
                <a:moveTo>
                  <a:pt x="63789" y="25034"/>
                </a:moveTo>
                <a:lnTo>
                  <a:pt x="63373" y="25349"/>
                </a:lnTo>
                <a:lnTo>
                  <a:pt x="63789" y="25034"/>
                </a:lnTo>
                <a:close/>
              </a:path>
              <a:path w="86360" h="144145">
                <a:moveTo>
                  <a:pt x="72415" y="18148"/>
                </a:moveTo>
                <a:lnTo>
                  <a:pt x="66598" y="22758"/>
                </a:lnTo>
                <a:lnTo>
                  <a:pt x="63789" y="25034"/>
                </a:lnTo>
                <a:lnTo>
                  <a:pt x="71056" y="19545"/>
                </a:lnTo>
                <a:lnTo>
                  <a:pt x="73230" y="19545"/>
                </a:lnTo>
                <a:lnTo>
                  <a:pt x="72415" y="18148"/>
                </a:lnTo>
                <a:close/>
              </a:path>
              <a:path w="86360" h="144145">
                <a:moveTo>
                  <a:pt x="54432" y="13335"/>
                </a:moveTo>
                <a:lnTo>
                  <a:pt x="24625" y="13335"/>
                </a:lnTo>
                <a:lnTo>
                  <a:pt x="25387" y="20396"/>
                </a:lnTo>
                <a:lnTo>
                  <a:pt x="54330" y="20396"/>
                </a:lnTo>
                <a:lnTo>
                  <a:pt x="54432" y="133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34831" y="5738406"/>
            <a:ext cx="160655" cy="160655"/>
          </a:xfrm>
          <a:custGeom>
            <a:avLst/>
            <a:gdLst/>
            <a:ahLst/>
            <a:cxnLst/>
            <a:rect l="l" t="t" r="r" b="b"/>
            <a:pathLst>
              <a:path w="160655" h="160654">
                <a:moveTo>
                  <a:pt x="80293" y="0"/>
                </a:moveTo>
                <a:lnTo>
                  <a:pt x="23535" y="23550"/>
                </a:lnTo>
                <a:lnTo>
                  <a:pt x="0" y="80270"/>
                </a:lnTo>
                <a:lnTo>
                  <a:pt x="6310" y="111546"/>
                </a:lnTo>
                <a:lnTo>
                  <a:pt x="23535" y="137078"/>
                </a:lnTo>
                <a:lnTo>
                  <a:pt x="49063" y="154307"/>
                </a:lnTo>
                <a:lnTo>
                  <a:pt x="80230" y="160616"/>
                </a:lnTo>
                <a:lnTo>
                  <a:pt x="111525" y="154307"/>
                </a:lnTo>
                <a:lnTo>
                  <a:pt x="113731" y="152819"/>
                </a:lnTo>
                <a:lnTo>
                  <a:pt x="80293" y="152819"/>
                </a:lnTo>
                <a:lnTo>
                  <a:pt x="52097" y="147112"/>
                </a:lnTo>
                <a:lnTo>
                  <a:pt x="29048" y="131559"/>
                </a:lnTo>
                <a:lnTo>
                  <a:pt x="13495" y="108509"/>
                </a:lnTo>
                <a:lnTo>
                  <a:pt x="7797" y="80358"/>
                </a:lnTo>
                <a:lnTo>
                  <a:pt x="9415" y="65004"/>
                </a:lnTo>
                <a:lnTo>
                  <a:pt x="14067" y="50809"/>
                </a:lnTo>
                <a:lnTo>
                  <a:pt x="21403" y="38066"/>
                </a:lnTo>
                <a:lnTo>
                  <a:pt x="31080" y="27114"/>
                </a:lnTo>
                <a:lnTo>
                  <a:pt x="42717" y="27114"/>
                </a:lnTo>
                <a:lnTo>
                  <a:pt x="38713" y="20954"/>
                </a:lnTo>
                <a:lnTo>
                  <a:pt x="48003" y="15407"/>
                </a:lnTo>
                <a:lnTo>
                  <a:pt x="58122" y="11277"/>
                </a:lnTo>
                <a:lnTo>
                  <a:pt x="68931" y="8699"/>
                </a:lnTo>
                <a:lnTo>
                  <a:pt x="80293" y="7810"/>
                </a:lnTo>
                <a:lnTo>
                  <a:pt x="113731" y="7810"/>
                </a:lnTo>
                <a:lnTo>
                  <a:pt x="111525" y="6321"/>
                </a:lnTo>
                <a:lnTo>
                  <a:pt x="80293" y="0"/>
                </a:lnTo>
                <a:close/>
              </a:path>
              <a:path w="160655" h="160654">
                <a:moveTo>
                  <a:pt x="42717" y="27114"/>
                </a:moveTo>
                <a:lnTo>
                  <a:pt x="31080" y="27114"/>
                </a:lnTo>
                <a:lnTo>
                  <a:pt x="108957" y="146913"/>
                </a:lnTo>
                <a:lnTo>
                  <a:pt x="102203" y="149438"/>
                </a:lnTo>
                <a:lnTo>
                  <a:pt x="95148" y="151290"/>
                </a:lnTo>
                <a:lnTo>
                  <a:pt x="87832" y="152430"/>
                </a:lnTo>
                <a:lnTo>
                  <a:pt x="80293" y="152819"/>
                </a:lnTo>
                <a:lnTo>
                  <a:pt x="113731" y="152819"/>
                </a:lnTo>
                <a:lnTo>
                  <a:pt x="129145" y="142417"/>
                </a:lnTo>
                <a:lnTo>
                  <a:pt x="117681" y="142417"/>
                </a:lnTo>
                <a:lnTo>
                  <a:pt x="42717" y="27114"/>
                </a:lnTo>
                <a:close/>
              </a:path>
              <a:path w="160655" h="160654">
                <a:moveTo>
                  <a:pt x="113731" y="7810"/>
                </a:moveTo>
                <a:lnTo>
                  <a:pt x="80293" y="7810"/>
                </a:lnTo>
                <a:lnTo>
                  <a:pt x="108490" y="13517"/>
                </a:lnTo>
                <a:lnTo>
                  <a:pt x="131544" y="29070"/>
                </a:lnTo>
                <a:lnTo>
                  <a:pt x="147101" y="52119"/>
                </a:lnTo>
                <a:lnTo>
                  <a:pt x="152801" y="80270"/>
                </a:lnTo>
                <a:lnTo>
                  <a:pt x="150278" y="99333"/>
                </a:lnTo>
                <a:lnTo>
                  <a:pt x="143132" y="116471"/>
                </a:lnTo>
                <a:lnTo>
                  <a:pt x="132043" y="131056"/>
                </a:lnTo>
                <a:lnTo>
                  <a:pt x="117681" y="142417"/>
                </a:lnTo>
                <a:lnTo>
                  <a:pt x="129145" y="142417"/>
                </a:lnTo>
                <a:lnTo>
                  <a:pt x="137057" y="137078"/>
                </a:lnTo>
                <a:lnTo>
                  <a:pt x="154286" y="111546"/>
                </a:lnTo>
                <a:lnTo>
                  <a:pt x="160599" y="80358"/>
                </a:lnTo>
                <a:lnTo>
                  <a:pt x="154286" y="49082"/>
                </a:lnTo>
                <a:lnTo>
                  <a:pt x="137057" y="23550"/>
                </a:lnTo>
                <a:lnTo>
                  <a:pt x="113731" y="7810"/>
                </a:lnTo>
                <a:close/>
              </a:path>
            </a:pathLst>
          </a:custGeom>
          <a:solidFill>
            <a:srgbClr val="E200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91281" y="4237398"/>
            <a:ext cx="6071870" cy="2390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835" marR="5715" indent="-64135">
              <a:lnSpc>
                <a:spcPct val="120000"/>
              </a:lnSpc>
              <a:buChar char="•"/>
              <a:tabLst>
                <a:tab pos="77470" algn="l"/>
              </a:tabLst>
            </a:pPr>
            <a:r>
              <a:rPr sz="1000" spc="-85" dirty="0">
                <a:latin typeface="Arial"/>
                <a:cs typeface="Arial"/>
              </a:rPr>
              <a:t>El </a:t>
            </a:r>
            <a:r>
              <a:rPr sz="1000" spc="-70" dirty="0">
                <a:latin typeface="Arial"/>
                <a:cs typeface="Arial"/>
              </a:rPr>
              <a:t>nombre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o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la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80" dirty="0">
                <a:latin typeface="Arial"/>
                <a:cs typeface="Arial"/>
              </a:rPr>
              <a:t>razón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social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del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80" dirty="0">
                <a:latin typeface="Arial"/>
                <a:cs typeface="Arial"/>
              </a:rPr>
              <a:t>elaborador,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el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nombre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del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municipio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75" dirty="0">
                <a:latin typeface="Arial"/>
                <a:cs typeface="Arial"/>
              </a:rPr>
              <a:t>de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75" dirty="0">
                <a:latin typeface="Arial"/>
                <a:cs typeface="Arial"/>
              </a:rPr>
              <a:t>su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domicilio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social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75" dirty="0">
                <a:latin typeface="Arial"/>
                <a:cs typeface="Arial"/>
              </a:rPr>
              <a:t>y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el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nombre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145" dirty="0">
                <a:latin typeface="Arial"/>
                <a:cs typeface="Arial"/>
              </a:rPr>
              <a:t>«</a:t>
            </a:r>
            <a:r>
              <a:rPr sz="1000" spc="-195" dirty="0">
                <a:latin typeface="Arial"/>
                <a:cs typeface="Arial"/>
              </a:rPr>
              <a:t> </a:t>
            </a:r>
            <a:r>
              <a:rPr sz="1000" spc="-95" dirty="0">
                <a:latin typeface="Arial"/>
                <a:cs typeface="Arial"/>
              </a:rPr>
              <a:t>France</a:t>
            </a:r>
            <a:r>
              <a:rPr sz="1000" spc="-195" dirty="0">
                <a:latin typeface="Arial"/>
                <a:cs typeface="Arial"/>
              </a:rPr>
              <a:t> </a:t>
            </a:r>
            <a:r>
              <a:rPr sz="1000" spc="-145" dirty="0">
                <a:latin typeface="Arial"/>
                <a:cs typeface="Arial"/>
              </a:rPr>
              <a:t>»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100" dirty="0">
                <a:latin typeface="Arial"/>
                <a:cs typeface="Arial"/>
              </a:rPr>
              <a:t>(+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el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75" dirty="0">
                <a:latin typeface="Arial"/>
                <a:cs typeface="Arial"/>
              </a:rPr>
              <a:t>nombre  </a:t>
            </a:r>
            <a:r>
              <a:rPr sz="1000" spc="-25" dirty="0">
                <a:latin typeface="Calibri"/>
                <a:cs typeface="Calibri"/>
              </a:rPr>
              <a:t>del municipio </a:t>
            </a:r>
            <a:r>
              <a:rPr sz="1000" spc="-30" dirty="0">
                <a:latin typeface="Calibri"/>
                <a:cs typeface="Calibri"/>
              </a:rPr>
              <a:t>en </a:t>
            </a:r>
            <a:r>
              <a:rPr sz="1000" spc="-40" dirty="0">
                <a:latin typeface="Calibri"/>
                <a:cs typeface="Calibri"/>
              </a:rPr>
              <a:t>donde </a:t>
            </a:r>
            <a:r>
              <a:rPr sz="1000" spc="-20" dirty="0">
                <a:latin typeface="Calibri"/>
                <a:cs typeface="Calibri"/>
              </a:rPr>
              <a:t>el </a:t>
            </a:r>
            <a:r>
              <a:rPr sz="1000" spc="-30" dirty="0">
                <a:latin typeface="Calibri"/>
                <a:cs typeface="Calibri"/>
              </a:rPr>
              <a:t>vino </a:t>
            </a:r>
            <a:r>
              <a:rPr sz="1000" spc="-10" dirty="0">
                <a:latin typeface="Calibri"/>
                <a:cs typeface="Calibri"/>
              </a:rPr>
              <a:t>se </a:t>
            </a:r>
            <a:r>
              <a:rPr sz="1000" spc="-35" dirty="0">
                <a:latin typeface="Calibri"/>
                <a:cs typeface="Calibri"/>
              </a:rPr>
              <a:t>ha </a:t>
            </a:r>
            <a:r>
              <a:rPr sz="1000" spc="-40" dirty="0">
                <a:latin typeface="Calibri"/>
                <a:cs typeface="Calibri"/>
              </a:rPr>
              <a:t>elaborado </a:t>
            </a:r>
            <a:r>
              <a:rPr sz="1000" spc="5" dirty="0">
                <a:latin typeface="Calibri"/>
                <a:cs typeface="Calibri"/>
              </a:rPr>
              <a:t>si </a:t>
            </a:r>
            <a:r>
              <a:rPr sz="1000" spc="-10" dirty="0">
                <a:latin typeface="Calibri"/>
                <a:cs typeface="Calibri"/>
              </a:rPr>
              <a:t>es </a:t>
            </a:r>
            <a:r>
              <a:rPr sz="1000" spc="-25" dirty="0">
                <a:latin typeface="Calibri"/>
                <a:cs typeface="Calibri"/>
              </a:rPr>
              <a:t>distinto del </a:t>
            </a:r>
            <a:r>
              <a:rPr sz="1000" spc="-20" dirty="0">
                <a:latin typeface="Calibri"/>
                <a:cs typeface="Calibri"/>
              </a:rPr>
              <a:t>domicilio 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social),</a:t>
            </a:r>
            <a:endParaRPr sz="1000">
              <a:latin typeface="Calibri"/>
              <a:cs typeface="Calibri"/>
            </a:endParaRPr>
          </a:p>
          <a:p>
            <a:pPr marL="76835" marR="6350" indent="-64135" algn="just">
              <a:lnSpc>
                <a:spcPct val="120000"/>
              </a:lnSpc>
              <a:buChar char="•"/>
              <a:tabLst>
                <a:tab pos="77470" algn="l"/>
              </a:tabLst>
            </a:pPr>
            <a:r>
              <a:rPr sz="1000" spc="-70" dirty="0">
                <a:latin typeface="Arial"/>
                <a:cs typeface="Arial"/>
              </a:rPr>
              <a:t>Un número </a:t>
            </a:r>
            <a:r>
              <a:rPr sz="1000" spc="-75" dirty="0">
                <a:latin typeface="Arial"/>
                <a:cs typeface="Arial"/>
              </a:rPr>
              <a:t>de </a:t>
            </a:r>
            <a:r>
              <a:rPr sz="1000" spc="-55" dirty="0">
                <a:latin typeface="Arial"/>
                <a:cs typeface="Arial"/>
              </a:rPr>
              <a:t>matricula </a:t>
            </a:r>
            <a:r>
              <a:rPr sz="1000" spc="-65" dirty="0">
                <a:latin typeface="Arial"/>
                <a:cs typeface="Arial"/>
              </a:rPr>
              <a:t>profesional </a:t>
            </a:r>
            <a:r>
              <a:rPr sz="1000" spc="-75" dirty="0">
                <a:latin typeface="Arial"/>
                <a:cs typeface="Arial"/>
              </a:rPr>
              <a:t>que </a:t>
            </a:r>
            <a:r>
              <a:rPr sz="1000" spc="-70" dirty="0">
                <a:latin typeface="Arial"/>
                <a:cs typeface="Arial"/>
              </a:rPr>
              <a:t>otorga </a:t>
            </a:r>
            <a:r>
              <a:rPr sz="1000" spc="-45" dirty="0">
                <a:latin typeface="Arial"/>
                <a:cs typeface="Arial"/>
              </a:rPr>
              <a:t>el </a:t>
            </a:r>
            <a:r>
              <a:rPr sz="1000" spc="-114" dirty="0">
                <a:latin typeface="Arial"/>
                <a:cs typeface="Arial"/>
              </a:rPr>
              <a:t>CIVC, </a:t>
            </a:r>
            <a:r>
              <a:rPr sz="1000" spc="-70" dirty="0">
                <a:latin typeface="Arial"/>
                <a:cs typeface="Arial"/>
              </a:rPr>
              <a:t>precedido </a:t>
            </a:r>
            <a:r>
              <a:rPr sz="1000" spc="-75" dirty="0">
                <a:latin typeface="Arial"/>
                <a:cs typeface="Arial"/>
              </a:rPr>
              <a:t>de </a:t>
            </a:r>
            <a:r>
              <a:rPr sz="1000" spc="-70" dirty="0">
                <a:latin typeface="Arial"/>
                <a:cs typeface="Arial"/>
              </a:rPr>
              <a:t>las </a:t>
            </a:r>
            <a:r>
              <a:rPr sz="1000" spc="-55" dirty="0">
                <a:latin typeface="Arial"/>
                <a:cs typeface="Arial"/>
              </a:rPr>
              <a:t>iniciales </a:t>
            </a:r>
            <a:r>
              <a:rPr sz="1000" spc="-75" dirty="0">
                <a:latin typeface="Arial"/>
                <a:cs typeface="Arial"/>
              </a:rPr>
              <a:t>de </a:t>
            </a:r>
            <a:r>
              <a:rPr sz="1000" spc="-55" dirty="0">
                <a:latin typeface="Arial"/>
                <a:cs typeface="Arial"/>
              </a:rPr>
              <a:t>la </a:t>
            </a:r>
            <a:r>
              <a:rPr sz="1000" spc="-80" dirty="0">
                <a:latin typeface="Arial"/>
                <a:cs typeface="Arial"/>
              </a:rPr>
              <a:t>categoría </a:t>
            </a:r>
            <a:r>
              <a:rPr sz="1000" spc="-65" dirty="0">
                <a:latin typeface="Arial"/>
                <a:cs typeface="Arial"/>
              </a:rPr>
              <a:t>profesional </a:t>
            </a:r>
            <a:r>
              <a:rPr sz="1000" spc="-55" dirty="0">
                <a:latin typeface="Arial"/>
                <a:cs typeface="Arial"/>
              </a:rPr>
              <a:t>del </a:t>
            </a:r>
            <a:r>
              <a:rPr sz="1000" spc="-75" dirty="0">
                <a:latin typeface="Arial"/>
                <a:cs typeface="Arial"/>
              </a:rPr>
              <a:t>elaborador  </a:t>
            </a:r>
            <a:r>
              <a:rPr sz="1000" spc="-120" dirty="0">
                <a:latin typeface="Arial"/>
                <a:cs typeface="Arial"/>
              </a:rPr>
              <a:t>(RM </a:t>
            </a:r>
            <a:r>
              <a:rPr sz="1000" spc="-90" dirty="0">
                <a:latin typeface="Arial"/>
                <a:cs typeface="Arial"/>
              </a:rPr>
              <a:t>para </a:t>
            </a:r>
            <a:r>
              <a:rPr sz="1000" spc="-50" dirty="0">
                <a:latin typeface="Arial"/>
                <a:cs typeface="Arial"/>
              </a:rPr>
              <a:t>récoltant </a:t>
            </a:r>
            <a:r>
              <a:rPr sz="1000" spc="-60" dirty="0">
                <a:latin typeface="Arial"/>
                <a:cs typeface="Arial"/>
              </a:rPr>
              <a:t>manipulant, </a:t>
            </a:r>
            <a:r>
              <a:rPr sz="1000" spc="-65" dirty="0">
                <a:latin typeface="Arial"/>
                <a:cs typeface="Arial"/>
              </a:rPr>
              <a:t>NM </a:t>
            </a:r>
            <a:r>
              <a:rPr sz="1000" spc="-90" dirty="0">
                <a:latin typeface="Arial"/>
                <a:cs typeface="Arial"/>
              </a:rPr>
              <a:t>para </a:t>
            </a:r>
            <a:r>
              <a:rPr sz="1000" spc="-70" dirty="0">
                <a:latin typeface="Arial"/>
                <a:cs typeface="Arial"/>
              </a:rPr>
              <a:t>négociant </a:t>
            </a:r>
            <a:r>
              <a:rPr sz="1000" spc="-60" dirty="0">
                <a:latin typeface="Arial"/>
                <a:cs typeface="Arial"/>
              </a:rPr>
              <a:t>manipulant, </a:t>
            </a:r>
            <a:r>
              <a:rPr sz="1000" spc="-125" dirty="0">
                <a:latin typeface="Arial"/>
                <a:cs typeface="Arial"/>
              </a:rPr>
              <a:t>CM </a:t>
            </a:r>
            <a:r>
              <a:rPr sz="1000" spc="-90" dirty="0">
                <a:latin typeface="Arial"/>
                <a:cs typeface="Arial"/>
              </a:rPr>
              <a:t>para </a:t>
            </a:r>
            <a:r>
              <a:rPr sz="1000" spc="-65" dirty="0">
                <a:latin typeface="Arial"/>
                <a:cs typeface="Arial"/>
              </a:rPr>
              <a:t>coopérative </a:t>
            </a:r>
            <a:r>
              <a:rPr sz="1000" spc="-75" dirty="0">
                <a:latin typeface="Arial"/>
                <a:cs typeface="Arial"/>
              </a:rPr>
              <a:t>de </a:t>
            </a:r>
            <a:r>
              <a:rPr sz="1000" spc="-55" dirty="0">
                <a:latin typeface="Arial"/>
                <a:cs typeface="Arial"/>
              </a:rPr>
              <a:t>manipulation, </a:t>
            </a:r>
            <a:r>
              <a:rPr sz="1000" spc="-180" dirty="0">
                <a:latin typeface="Arial"/>
                <a:cs typeface="Arial"/>
              </a:rPr>
              <a:t>RC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90" dirty="0">
                <a:latin typeface="Arial"/>
                <a:cs typeface="Arial"/>
              </a:rPr>
              <a:t>para </a:t>
            </a:r>
            <a:r>
              <a:rPr sz="1000" spc="-55" dirty="0">
                <a:latin typeface="Arial"/>
                <a:cs typeface="Arial"/>
              </a:rPr>
              <a:t>récoltant  </a:t>
            </a:r>
            <a:r>
              <a:rPr sz="1000" spc="-75" dirty="0">
                <a:latin typeface="Arial"/>
                <a:cs typeface="Arial"/>
              </a:rPr>
              <a:t>coopérateur, </a:t>
            </a:r>
            <a:r>
              <a:rPr sz="1000" spc="-195" dirty="0">
                <a:latin typeface="Arial"/>
                <a:cs typeface="Arial"/>
              </a:rPr>
              <a:t>SR   </a:t>
            </a:r>
            <a:r>
              <a:rPr sz="1000" spc="-90" dirty="0">
                <a:latin typeface="Arial"/>
                <a:cs typeface="Arial"/>
              </a:rPr>
              <a:t>para </a:t>
            </a:r>
            <a:r>
              <a:rPr sz="1000" spc="-60" dirty="0">
                <a:latin typeface="Arial"/>
                <a:cs typeface="Arial"/>
              </a:rPr>
              <a:t>société </a:t>
            </a:r>
            <a:r>
              <a:rPr sz="1000" spc="-75" dirty="0">
                <a:latin typeface="Arial"/>
                <a:cs typeface="Arial"/>
              </a:rPr>
              <a:t>de </a:t>
            </a:r>
            <a:r>
              <a:rPr sz="1000" spc="-55" dirty="0">
                <a:latin typeface="Arial"/>
                <a:cs typeface="Arial"/>
              </a:rPr>
              <a:t>récoltants, </a:t>
            </a:r>
            <a:r>
              <a:rPr sz="1000" spc="-75" dirty="0">
                <a:latin typeface="Arial"/>
                <a:cs typeface="Arial"/>
              </a:rPr>
              <a:t>ND </a:t>
            </a:r>
            <a:r>
              <a:rPr sz="1000" spc="-90" dirty="0">
                <a:latin typeface="Arial"/>
                <a:cs typeface="Arial"/>
              </a:rPr>
              <a:t>para </a:t>
            </a:r>
            <a:r>
              <a:rPr sz="1000" spc="-70" dirty="0">
                <a:latin typeface="Arial"/>
                <a:cs typeface="Arial"/>
              </a:rPr>
              <a:t>négociant </a:t>
            </a:r>
            <a:r>
              <a:rPr sz="1000" spc="-50" dirty="0">
                <a:latin typeface="Arial"/>
                <a:cs typeface="Arial"/>
              </a:rPr>
              <a:t>distributeur, </a:t>
            </a:r>
            <a:r>
              <a:rPr sz="1000" spc="-114" dirty="0">
                <a:latin typeface="Arial"/>
                <a:cs typeface="Arial"/>
              </a:rPr>
              <a:t>MA </a:t>
            </a:r>
            <a:r>
              <a:rPr sz="1000" spc="-90" dirty="0">
                <a:latin typeface="Arial"/>
                <a:cs typeface="Arial"/>
              </a:rPr>
              <a:t>para </a:t>
            </a:r>
            <a:r>
              <a:rPr sz="1000" spc="-80" dirty="0">
                <a:latin typeface="Arial"/>
                <a:cs typeface="Arial"/>
              </a:rPr>
              <a:t>marque </a:t>
            </a:r>
            <a:r>
              <a:rPr sz="1000" spc="75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d’acheteur),</a:t>
            </a:r>
            <a:endParaRPr sz="1000">
              <a:latin typeface="Arial"/>
              <a:cs typeface="Arial"/>
            </a:endParaRPr>
          </a:p>
          <a:p>
            <a:pPr marL="76835" indent="-64135">
              <a:lnSpc>
                <a:spcPct val="100000"/>
              </a:lnSpc>
              <a:spcBef>
                <a:spcPts val="240"/>
              </a:spcBef>
              <a:buChar char="•"/>
              <a:tabLst>
                <a:tab pos="77470" algn="l"/>
              </a:tabLst>
            </a:pPr>
            <a:r>
              <a:rPr sz="1000" spc="-120" dirty="0">
                <a:latin typeface="Arial"/>
                <a:cs typeface="Arial"/>
              </a:rPr>
              <a:t>La </a:t>
            </a:r>
            <a:r>
              <a:rPr sz="1000" spc="-45" dirty="0">
                <a:latin typeface="Arial"/>
                <a:cs typeface="Arial"/>
              </a:rPr>
              <a:t>identificación </a:t>
            </a:r>
            <a:r>
              <a:rPr sz="1000" spc="-55" dirty="0">
                <a:latin typeface="Arial"/>
                <a:cs typeface="Arial"/>
              </a:rPr>
              <a:t>del </a:t>
            </a:r>
            <a:r>
              <a:rPr sz="1000" spc="-35" dirty="0">
                <a:latin typeface="Arial"/>
                <a:cs typeface="Arial"/>
              </a:rPr>
              <a:t>lote </a:t>
            </a:r>
            <a:r>
              <a:rPr sz="1000" spc="-80" dirty="0">
                <a:latin typeface="Arial"/>
                <a:cs typeface="Arial"/>
              </a:rPr>
              <a:t>(esta </a:t>
            </a:r>
            <a:r>
              <a:rPr sz="1000" spc="-65" dirty="0">
                <a:latin typeface="Arial"/>
                <a:cs typeface="Arial"/>
              </a:rPr>
              <a:t>mención </a:t>
            </a:r>
            <a:r>
              <a:rPr sz="1000" spc="-80" dirty="0">
                <a:latin typeface="Arial"/>
                <a:cs typeface="Arial"/>
              </a:rPr>
              <a:t>puede </a:t>
            </a:r>
            <a:r>
              <a:rPr sz="1000" spc="-70" dirty="0">
                <a:latin typeface="Arial"/>
                <a:cs typeface="Arial"/>
              </a:rPr>
              <a:t>estar </a:t>
            </a:r>
            <a:r>
              <a:rPr sz="1000" spc="-60" dirty="0">
                <a:latin typeface="Arial"/>
                <a:cs typeface="Arial"/>
              </a:rPr>
              <a:t>directamente </a:t>
            </a:r>
            <a:r>
              <a:rPr sz="1000" spc="-80" dirty="0">
                <a:latin typeface="Arial"/>
                <a:cs typeface="Arial"/>
              </a:rPr>
              <a:t>sobre </a:t>
            </a:r>
            <a:r>
              <a:rPr sz="1000" spc="-55" dirty="0">
                <a:latin typeface="Arial"/>
                <a:cs typeface="Arial"/>
              </a:rPr>
              <a:t>la</a:t>
            </a:r>
            <a:r>
              <a:rPr sz="1000" spc="155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botella),</a:t>
            </a:r>
            <a:endParaRPr sz="1000">
              <a:latin typeface="Arial"/>
              <a:cs typeface="Arial"/>
            </a:endParaRPr>
          </a:p>
          <a:p>
            <a:pPr marL="76835" indent="-64135">
              <a:lnSpc>
                <a:spcPct val="100000"/>
              </a:lnSpc>
              <a:spcBef>
                <a:spcPts val="240"/>
              </a:spcBef>
              <a:buChar char="•"/>
              <a:tabLst>
                <a:tab pos="77470" algn="l"/>
              </a:tabLst>
            </a:pPr>
            <a:r>
              <a:rPr sz="1000" spc="-120" dirty="0">
                <a:latin typeface="Arial"/>
                <a:cs typeface="Arial"/>
              </a:rPr>
              <a:t>La </a:t>
            </a:r>
            <a:r>
              <a:rPr sz="1000" spc="-65" dirty="0">
                <a:latin typeface="Arial"/>
                <a:cs typeface="Arial"/>
              </a:rPr>
              <a:t>mención </a:t>
            </a:r>
            <a:r>
              <a:rPr sz="1000" spc="-75" dirty="0">
                <a:latin typeface="Arial"/>
                <a:cs typeface="Arial"/>
              </a:rPr>
              <a:t>de </a:t>
            </a:r>
            <a:r>
              <a:rPr sz="1000" spc="-55" dirty="0">
                <a:latin typeface="Arial"/>
                <a:cs typeface="Arial"/>
              </a:rPr>
              <a:t>los </a:t>
            </a:r>
            <a:r>
              <a:rPr sz="1000" spc="-85" dirty="0">
                <a:latin typeface="Arial"/>
                <a:cs typeface="Arial"/>
              </a:rPr>
              <a:t>alérgenos </a:t>
            </a:r>
            <a:r>
              <a:rPr sz="1000" spc="-70" dirty="0">
                <a:latin typeface="Arial"/>
                <a:cs typeface="Arial"/>
              </a:rPr>
              <a:t>(por </a:t>
            </a:r>
            <a:r>
              <a:rPr sz="1000" spc="-60" dirty="0">
                <a:latin typeface="Arial"/>
                <a:cs typeface="Arial"/>
              </a:rPr>
              <a:t>ejemplo </a:t>
            </a:r>
            <a:r>
              <a:rPr sz="1000" spc="-65" dirty="0">
                <a:latin typeface="Arial"/>
                <a:cs typeface="Arial"/>
              </a:rPr>
              <a:t>anhídrido </a:t>
            </a:r>
            <a:r>
              <a:rPr sz="1000" spc="-60" dirty="0">
                <a:latin typeface="Arial"/>
                <a:cs typeface="Arial"/>
              </a:rPr>
              <a:t>sulfuroso, </a:t>
            </a:r>
            <a:r>
              <a:rPr sz="1000" spc="-40" dirty="0">
                <a:latin typeface="Arial"/>
                <a:cs typeface="Arial"/>
              </a:rPr>
              <a:t>sulfitos </a:t>
            </a:r>
            <a:r>
              <a:rPr sz="1000" spc="-55" dirty="0">
                <a:latin typeface="Arial"/>
                <a:cs typeface="Arial"/>
              </a:rPr>
              <a:t>o dióxido </a:t>
            </a:r>
            <a:r>
              <a:rPr sz="1000" spc="-75" dirty="0">
                <a:latin typeface="Arial"/>
                <a:cs typeface="Arial"/>
              </a:rPr>
              <a:t>de </a:t>
            </a:r>
            <a:r>
              <a:rPr sz="1000" spc="-55" dirty="0">
                <a:latin typeface="Arial"/>
                <a:cs typeface="Arial"/>
              </a:rPr>
              <a:t> </a:t>
            </a:r>
            <a:r>
              <a:rPr sz="1000" spc="-100" dirty="0">
                <a:latin typeface="Arial"/>
                <a:cs typeface="Arial"/>
              </a:rPr>
              <a:t>azufre…),</a:t>
            </a:r>
            <a:endParaRPr sz="1000">
              <a:latin typeface="Arial"/>
              <a:cs typeface="Arial"/>
            </a:endParaRPr>
          </a:p>
          <a:p>
            <a:pPr marL="76835" marR="5080" indent="-64135">
              <a:lnSpc>
                <a:spcPct val="120000"/>
              </a:lnSpc>
              <a:buChar char="•"/>
              <a:tabLst>
                <a:tab pos="77470" algn="l"/>
                <a:tab pos="2541905" algn="l"/>
              </a:tabLst>
            </a:pPr>
            <a:r>
              <a:rPr sz="1000" spc="-120" dirty="0">
                <a:latin typeface="Arial"/>
                <a:cs typeface="Arial"/>
              </a:rPr>
              <a:t>La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65" dirty="0">
                <a:latin typeface="Arial"/>
                <a:cs typeface="Arial"/>
              </a:rPr>
              <a:t>mención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“el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75" dirty="0">
                <a:latin typeface="Arial"/>
                <a:cs typeface="Arial"/>
              </a:rPr>
              <a:t>consumo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75" dirty="0">
                <a:latin typeface="Arial"/>
                <a:cs typeface="Arial"/>
              </a:rPr>
              <a:t>de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75" dirty="0">
                <a:latin typeface="Arial"/>
                <a:cs typeface="Arial"/>
              </a:rPr>
              <a:t>bebidas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65" dirty="0">
                <a:latin typeface="Arial"/>
                <a:cs typeface="Arial"/>
              </a:rPr>
              <a:t>alcohólicas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65" dirty="0">
                <a:latin typeface="Arial"/>
                <a:cs typeface="Arial"/>
              </a:rPr>
              <a:t>durante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el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85" dirty="0">
                <a:latin typeface="Arial"/>
                <a:cs typeface="Arial"/>
              </a:rPr>
              <a:t>embarazo,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incluso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75" dirty="0">
                <a:latin typeface="Arial"/>
                <a:cs typeface="Arial"/>
              </a:rPr>
              <a:t>en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105" dirty="0">
                <a:latin typeface="Arial"/>
                <a:cs typeface="Arial"/>
              </a:rPr>
              <a:t>escasa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cantidad,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80" dirty="0">
                <a:latin typeface="Arial"/>
                <a:cs typeface="Arial"/>
              </a:rPr>
              <a:t>puede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tener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80" dirty="0">
                <a:latin typeface="Arial"/>
                <a:cs typeface="Arial"/>
              </a:rPr>
              <a:t>consecuencias  </a:t>
            </a:r>
            <a:r>
              <a:rPr sz="1000" spc="-100" dirty="0">
                <a:latin typeface="Arial"/>
                <a:cs typeface="Arial"/>
              </a:rPr>
              <a:t>graves </a:t>
            </a:r>
            <a:r>
              <a:rPr sz="1000" spc="-90" dirty="0">
                <a:latin typeface="Arial"/>
                <a:cs typeface="Arial"/>
              </a:rPr>
              <a:t>para </a:t>
            </a:r>
            <a:r>
              <a:rPr sz="1000" spc="-55" dirty="0">
                <a:latin typeface="Arial"/>
                <a:cs typeface="Arial"/>
              </a:rPr>
              <a:t>la </a:t>
            </a:r>
            <a:r>
              <a:rPr sz="1000" spc="-70" dirty="0">
                <a:latin typeface="Arial"/>
                <a:cs typeface="Arial"/>
              </a:rPr>
              <a:t>salud </a:t>
            </a:r>
            <a:r>
              <a:rPr sz="1000" spc="-55" dirty="0">
                <a:latin typeface="Arial"/>
                <a:cs typeface="Arial"/>
              </a:rPr>
              <a:t>del bebé” o</a:t>
            </a:r>
            <a:r>
              <a:rPr sz="1000" spc="100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el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pictograma	</a:t>
            </a:r>
            <a:r>
              <a:rPr sz="1000" spc="-80" dirty="0">
                <a:latin typeface="Arial"/>
                <a:cs typeface="Arial"/>
              </a:rPr>
              <a:t>(esta </a:t>
            </a:r>
            <a:r>
              <a:rPr sz="1000" spc="-40" dirty="0">
                <a:latin typeface="Arial"/>
                <a:cs typeface="Arial"/>
              </a:rPr>
              <a:t>última </a:t>
            </a:r>
            <a:r>
              <a:rPr sz="1000" spc="-65" dirty="0">
                <a:latin typeface="Arial"/>
                <a:cs typeface="Arial"/>
              </a:rPr>
              <a:t>mención únicamente </a:t>
            </a:r>
            <a:r>
              <a:rPr sz="1000" spc="-95" dirty="0">
                <a:latin typeface="Arial"/>
                <a:cs typeface="Arial"/>
              </a:rPr>
              <a:t>es </a:t>
            </a:r>
            <a:r>
              <a:rPr sz="1000" spc="-60" dirty="0">
                <a:latin typeface="Arial"/>
                <a:cs typeface="Arial"/>
              </a:rPr>
              <a:t>obligatoria </a:t>
            </a:r>
            <a:r>
              <a:rPr sz="1000" spc="-75" dirty="0">
                <a:latin typeface="Arial"/>
                <a:cs typeface="Arial"/>
              </a:rPr>
              <a:t>en </a:t>
            </a:r>
            <a:r>
              <a:rPr sz="1000" spc="-80" dirty="0">
                <a:latin typeface="Arial"/>
                <a:cs typeface="Arial"/>
              </a:rPr>
              <a:t>algunos</a:t>
            </a:r>
            <a:r>
              <a:rPr sz="1000" spc="95" dirty="0">
                <a:latin typeface="Arial"/>
                <a:cs typeface="Arial"/>
              </a:rPr>
              <a:t> </a:t>
            </a:r>
            <a:r>
              <a:rPr sz="1000" spc="-85" dirty="0">
                <a:latin typeface="Arial"/>
                <a:cs typeface="Arial"/>
              </a:rPr>
              <a:t>mercados),</a:t>
            </a:r>
            <a:endParaRPr sz="1000">
              <a:latin typeface="Arial"/>
              <a:cs typeface="Arial"/>
            </a:endParaRPr>
          </a:p>
          <a:p>
            <a:pPr marL="76835" marR="5080" indent="-64135">
              <a:lnSpc>
                <a:spcPct val="120000"/>
              </a:lnSpc>
              <a:buChar char="•"/>
              <a:tabLst>
                <a:tab pos="77470" algn="l"/>
              </a:tabLst>
            </a:pPr>
            <a:r>
              <a:rPr sz="1000" spc="-85" dirty="0">
                <a:latin typeface="Arial"/>
                <a:cs typeface="Arial"/>
              </a:rPr>
              <a:t>El </a:t>
            </a:r>
            <a:r>
              <a:rPr sz="1000" spc="-70" dirty="0">
                <a:latin typeface="Arial"/>
                <a:cs typeface="Arial"/>
              </a:rPr>
              <a:t>pictograma </a:t>
            </a:r>
            <a:r>
              <a:rPr sz="1000" spc="-35" dirty="0">
                <a:latin typeface="Arial"/>
                <a:cs typeface="Arial"/>
              </a:rPr>
              <a:t>“punto </a:t>
            </a:r>
            <a:r>
              <a:rPr sz="1000" spc="-60" dirty="0">
                <a:latin typeface="Arial"/>
                <a:cs typeface="Arial"/>
              </a:rPr>
              <a:t>verde” </a:t>
            </a:r>
            <a:r>
              <a:rPr sz="1000" spc="-90" dirty="0">
                <a:latin typeface="Arial"/>
                <a:cs typeface="Arial"/>
              </a:rPr>
              <a:t>para </a:t>
            </a:r>
            <a:r>
              <a:rPr sz="1000" spc="-45" dirty="0">
                <a:latin typeface="Arial"/>
                <a:cs typeface="Arial"/>
              </a:rPr>
              <a:t>el </a:t>
            </a:r>
            <a:r>
              <a:rPr sz="1000" spc="-75" dirty="0">
                <a:latin typeface="Arial"/>
                <a:cs typeface="Arial"/>
              </a:rPr>
              <a:t>elaborador que </a:t>
            </a:r>
            <a:r>
              <a:rPr sz="1000" spc="-90" dirty="0">
                <a:latin typeface="Arial"/>
                <a:cs typeface="Arial"/>
              </a:rPr>
              <a:t>ha </a:t>
            </a:r>
            <a:r>
              <a:rPr sz="1000" spc="-55" dirty="0">
                <a:latin typeface="Arial"/>
                <a:cs typeface="Arial"/>
              </a:rPr>
              <a:t>suscrito </a:t>
            </a:r>
            <a:r>
              <a:rPr sz="1000" spc="-60" dirty="0">
                <a:latin typeface="Arial"/>
                <a:cs typeface="Arial"/>
              </a:rPr>
              <a:t>un </a:t>
            </a:r>
            <a:r>
              <a:rPr sz="1000" spc="-50" dirty="0">
                <a:latin typeface="Arial"/>
                <a:cs typeface="Arial"/>
              </a:rPr>
              <a:t>contrato </a:t>
            </a:r>
            <a:r>
              <a:rPr sz="1000" spc="-90" dirty="0">
                <a:latin typeface="Arial"/>
                <a:cs typeface="Arial"/>
              </a:rPr>
              <a:t>para </a:t>
            </a:r>
            <a:r>
              <a:rPr sz="1000" spc="-55" dirty="0">
                <a:latin typeface="Arial"/>
                <a:cs typeface="Arial"/>
              </a:rPr>
              <a:t>la </a:t>
            </a:r>
            <a:r>
              <a:rPr sz="1000" spc="-70" dirty="0">
                <a:latin typeface="Arial"/>
                <a:cs typeface="Arial"/>
              </a:rPr>
              <a:t>recuperación </a:t>
            </a:r>
            <a:r>
              <a:rPr sz="1000" spc="-75" dirty="0">
                <a:latin typeface="Arial"/>
                <a:cs typeface="Arial"/>
              </a:rPr>
              <a:t>de </a:t>
            </a:r>
            <a:r>
              <a:rPr sz="1000" spc="-55" dirty="0">
                <a:latin typeface="Arial"/>
                <a:cs typeface="Arial"/>
              </a:rPr>
              <a:t>los </a:t>
            </a:r>
            <a:r>
              <a:rPr sz="1000" spc="-95" dirty="0">
                <a:latin typeface="Arial"/>
                <a:cs typeface="Arial"/>
              </a:rPr>
              <a:t>envases </a:t>
            </a:r>
            <a:r>
              <a:rPr sz="1000" spc="-65" dirty="0">
                <a:latin typeface="Arial"/>
                <a:cs typeface="Arial"/>
              </a:rPr>
              <a:t>con </a:t>
            </a:r>
            <a:r>
              <a:rPr sz="1000" spc="-90" dirty="0">
                <a:latin typeface="Arial"/>
                <a:cs typeface="Arial"/>
              </a:rPr>
              <a:t>una  </a:t>
            </a:r>
            <a:r>
              <a:rPr sz="1000" spc="-30" dirty="0">
                <a:latin typeface="Calibri"/>
                <a:cs typeface="Calibri"/>
              </a:rPr>
              <a:t>compañía</a:t>
            </a:r>
            <a:r>
              <a:rPr sz="1000" spc="-90" dirty="0">
                <a:latin typeface="Calibri"/>
                <a:cs typeface="Calibri"/>
              </a:rPr>
              <a:t> </a:t>
            </a:r>
            <a:r>
              <a:rPr sz="1000" spc="-35" dirty="0">
                <a:latin typeface="Calibri"/>
                <a:cs typeface="Calibri"/>
              </a:rPr>
              <a:t>autorizada,</a:t>
            </a:r>
            <a:endParaRPr sz="1000">
              <a:latin typeface="Calibri"/>
              <a:cs typeface="Calibri"/>
            </a:endParaRPr>
          </a:p>
          <a:p>
            <a:pPr marL="75565" indent="-62865">
              <a:lnSpc>
                <a:spcPct val="100000"/>
              </a:lnSpc>
              <a:spcBef>
                <a:spcPts val="240"/>
              </a:spcBef>
              <a:buChar char="•"/>
              <a:tabLst>
                <a:tab pos="76200" algn="l"/>
              </a:tabLst>
            </a:pPr>
            <a:r>
              <a:rPr sz="1000" spc="-120" dirty="0">
                <a:latin typeface="Arial"/>
                <a:cs typeface="Arial"/>
              </a:rPr>
              <a:t>La </a:t>
            </a:r>
            <a:r>
              <a:rPr sz="1000" spc="-65" dirty="0">
                <a:latin typeface="Arial"/>
                <a:cs typeface="Arial"/>
              </a:rPr>
              <a:t>información </a:t>
            </a:r>
            <a:r>
              <a:rPr sz="1000" spc="-80" dirty="0">
                <a:latin typeface="Arial"/>
                <a:cs typeface="Arial"/>
              </a:rPr>
              <a:t>sobre </a:t>
            </a:r>
            <a:r>
              <a:rPr sz="1000" spc="-45" dirty="0">
                <a:latin typeface="Arial"/>
                <a:cs typeface="Arial"/>
              </a:rPr>
              <a:t>el </a:t>
            </a:r>
            <a:r>
              <a:rPr sz="1000" spc="-85" dirty="0">
                <a:latin typeface="Arial"/>
                <a:cs typeface="Arial"/>
              </a:rPr>
              <a:t>año </a:t>
            </a:r>
            <a:r>
              <a:rPr sz="1000" spc="-55" dirty="0">
                <a:latin typeface="Arial"/>
                <a:cs typeface="Arial"/>
              </a:rPr>
              <a:t>del </a:t>
            </a:r>
            <a:r>
              <a:rPr sz="1000" spc="-40" dirty="0">
                <a:latin typeface="Arial"/>
                <a:cs typeface="Arial"/>
              </a:rPr>
              <a:t>“millésime” </a:t>
            </a:r>
            <a:r>
              <a:rPr sz="1000" spc="-55" dirty="0">
                <a:latin typeface="Arial"/>
                <a:cs typeface="Arial"/>
              </a:rPr>
              <a:t>o </a:t>
            </a:r>
            <a:r>
              <a:rPr sz="1000" spc="-75" dirty="0">
                <a:latin typeface="Arial"/>
                <a:cs typeface="Arial"/>
              </a:rPr>
              <a:t>las </a:t>
            </a:r>
            <a:r>
              <a:rPr sz="1000" spc="-70" dirty="0">
                <a:latin typeface="Arial"/>
                <a:cs typeface="Arial"/>
              </a:rPr>
              <a:t>particularidades </a:t>
            </a:r>
            <a:r>
              <a:rPr sz="1000" spc="-80" dirty="0">
                <a:latin typeface="Arial"/>
                <a:cs typeface="Arial"/>
              </a:rPr>
              <a:t>de </a:t>
            </a:r>
            <a:r>
              <a:rPr sz="1000" spc="-60" dirty="0">
                <a:latin typeface="Arial"/>
                <a:cs typeface="Arial"/>
              </a:rPr>
              <a:t>la </a:t>
            </a:r>
            <a:r>
              <a:rPr sz="1000" spc="-85" dirty="0">
                <a:latin typeface="Arial"/>
                <a:cs typeface="Arial"/>
              </a:rPr>
              <a:t>cuvée </a:t>
            </a:r>
            <a:r>
              <a:rPr sz="1000" spc="-75" dirty="0">
                <a:latin typeface="Arial"/>
                <a:cs typeface="Arial"/>
              </a:rPr>
              <a:t>(blanc </a:t>
            </a:r>
            <a:r>
              <a:rPr sz="1000" spc="-80" dirty="0">
                <a:latin typeface="Arial"/>
                <a:cs typeface="Arial"/>
              </a:rPr>
              <a:t>de </a:t>
            </a:r>
            <a:r>
              <a:rPr sz="1000" spc="-75" dirty="0">
                <a:latin typeface="Arial"/>
                <a:cs typeface="Arial"/>
              </a:rPr>
              <a:t>blancs, </a:t>
            </a:r>
            <a:r>
              <a:rPr sz="1000" spc="-80" dirty="0">
                <a:latin typeface="Arial"/>
                <a:cs typeface="Arial"/>
              </a:rPr>
              <a:t>rosado, </a:t>
            </a:r>
            <a:r>
              <a:rPr sz="1000" spc="-70" dirty="0">
                <a:latin typeface="Arial"/>
                <a:cs typeface="Arial"/>
              </a:rPr>
              <a:t>blanc </a:t>
            </a:r>
            <a:r>
              <a:rPr sz="1000" spc="-80" dirty="0">
                <a:latin typeface="Arial"/>
                <a:cs typeface="Arial"/>
              </a:rPr>
              <a:t>de </a:t>
            </a:r>
            <a:r>
              <a:rPr sz="1000" spc="-60" dirty="0">
                <a:latin typeface="Arial"/>
                <a:cs typeface="Arial"/>
              </a:rPr>
              <a:t>noirs,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65" dirty="0">
                <a:latin typeface="Arial"/>
                <a:cs typeface="Arial"/>
              </a:rPr>
              <a:t>etc.),</a:t>
            </a:r>
            <a:endParaRPr sz="1000">
              <a:latin typeface="Arial"/>
              <a:cs typeface="Arial"/>
            </a:endParaRPr>
          </a:p>
          <a:p>
            <a:pPr marL="76835" indent="-64135">
              <a:lnSpc>
                <a:spcPct val="100000"/>
              </a:lnSpc>
              <a:spcBef>
                <a:spcPts val="240"/>
              </a:spcBef>
              <a:buChar char="•"/>
              <a:tabLst>
                <a:tab pos="77470" algn="l"/>
              </a:tabLst>
            </a:pPr>
            <a:r>
              <a:rPr sz="1000" spc="-65" dirty="0">
                <a:latin typeface="Arial"/>
                <a:cs typeface="Arial"/>
              </a:rPr>
              <a:t>Informaciones </a:t>
            </a:r>
            <a:r>
              <a:rPr sz="1000" spc="-80" dirty="0">
                <a:latin typeface="Arial"/>
                <a:cs typeface="Arial"/>
              </a:rPr>
              <a:t>sobre </a:t>
            </a:r>
            <a:r>
              <a:rPr sz="1000" spc="-70" dirty="0">
                <a:latin typeface="Arial"/>
                <a:cs typeface="Arial"/>
              </a:rPr>
              <a:t>las </a:t>
            </a:r>
            <a:r>
              <a:rPr sz="1000" spc="-85" dirty="0">
                <a:latin typeface="Arial"/>
                <a:cs typeface="Arial"/>
              </a:rPr>
              <a:t>cepas, </a:t>
            </a:r>
            <a:r>
              <a:rPr sz="1000" spc="-80" dirty="0">
                <a:latin typeface="Arial"/>
                <a:cs typeface="Arial"/>
              </a:rPr>
              <a:t>fecha </a:t>
            </a:r>
            <a:r>
              <a:rPr sz="1000" spc="-75" dirty="0">
                <a:latin typeface="Arial"/>
                <a:cs typeface="Arial"/>
              </a:rPr>
              <a:t>de </a:t>
            </a:r>
            <a:r>
              <a:rPr sz="1000" spc="-70" dirty="0">
                <a:latin typeface="Arial"/>
                <a:cs typeface="Arial"/>
              </a:rPr>
              <a:t>degüelle, características </a:t>
            </a:r>
            <a:r>
              <a:rPr sz="1000" spc="-75" dirty="0">
                <a:latin typeface="Arial"/>
                <a:cs typeface="Arial"/>
              </a:rPr>
              <a:t>sensoriales, </a:t>
            </a:r>
            <a:r>
              <a:rPr sz="1000" spc="-80" dirty="0">
                <a:latin typeface="Arial"/>
                <a:cs typeface="Arial"/>
              </a:rPr>
              <a:t>asociaciones </a:t>
            </a:r>
            <a:r>
              <a:rPr sz="1000" spc="-75" dirty="0">
                <a:latin typeface="Arial"/>
                <a:cs typeface="Arial"/>
              </a:rPr>
              <a:t>gastronómicas, </a:t>
            </a:r>
            <a:r>
              <a:rPr sz="1000" spc="114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etc.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07995" y="18405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304021" y="1863376"/>
            <a:ext cx="18796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7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87083" y="7066064"/>
            <a:ext cx="6493510" cy="3340100"/>
          </a:xfrm>
          <a:custGeom>
            <a:avLst/>
            <a:gdLst/>
            <a:ahLst/>
            <a:cxnLst/>
            <a:rect l="l" t="t" r="r" b="b"/>
            <a:pathLst>
              <a:path w="6493509" h="3340100">
                <a:moveTo>
                  <a:pt x="6492976" y="3339993"/>
                </a:moveTo>
                <a:lnTo>
                  <a:pt x="0" y="3339993"/>
                </a:lnTo>
                <a:lnTo>
                  <a:pt x="0" y="0"/>
                </a:lnTo>
                <a:lnTo>
                  <a:pt x="6492976" y="0"/>
                </a:lnTo>
                <a:lnTo>
                  <a:pt x="6492976" y="33399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005" y="7082998"/>
            <a:ext cx="6309360" cy="3156585"/>
          </a:xfrm>
          <a:custGeom>
            <a:avLst/>
            <a:gdLst/>
            <a:ahLst/>
            <a:cxnLst/>
            <a:rect l="l" t="t" r="r" b="b"/>
            <a:pathLst>
              <a:path w="6309359" h="3156584">
                <a:moveTo>
                  <a:pt x="5948997" y="0"/>
                </a:moveTo>
                <a:lnTo>
                  <a:pt x="359994" y="0"/>
                </a:lnTo>
                <a:lnTo>
                  <a:pt x="288231" y="131"/>
                </a:lnTo>
                <a:lnTo>
                  <a:pt x="226701" y="1049"/>
                </a:lnTo>
                <a:lnTo>
                  <a:pt x="174618" y="3542"/>
                </a:lnTo>
                <a:lnTo>
                  <a:pt x="131193" y="8396"/>
                </a:lnTo>
                <a:lnTo>
                  <a:pt x="67170" y="28337"/>
                </a:lnTo>
                <a:lnTo>
                  <a:pt x="28337" y="67170"/>
                </a:lnTo>
                <a:lnTo>
                  <a:pt x="8396" y="131193"/>
                </a:lnTo>
                <a:lnTo>
                  <a:pt x="3542" y="174618"/>
                </a:lnTo>
                <a:lnTo>
                  <a:pt x="1049" y="226701"/>
                </a:lnTo>
                <a:lnTo>
                  <a:pt x="131" y="288231"/>
                </a:lnTo>
                <a:lnTo>
                  <a:pt x="0" y="359994"/>
                </a:lnTo>
                <a:lnTo>
                  <a:pt x="0" y="2795993"/>
                </a:lnTo>
                <a:lnTo>
                  <a:pt x="131" y="2867759"/>
                </a:lnTo>
                <a:lnTo>
                  <a:pt x="1049" y="2929290"/>
                </a:lnTo>
                <a:lnTo>
                  <a:pt x="3542" y="2981376"/>
                </a:lnTo>
                <a:lnTo>
                  <a:pt x="8396" y="3024802"/>
                </a:lnTo>
                <a:lnTo>
                  <a:pt x="28337" y="3088827"/>
                </a:lnTo>
                <a:lnTo>
                  <a:pt x="67170" y="3127662"/>
                </a:lnTo>
                <a:lnTo>
                  <a:pt x="131193" y="3147604"/>
                </a:lnTo>
                <a:lnTo>
                  <a:pt x="174618" y="3152458"/>
                </a:lnTo>
                <a:lnTo>
                  <a:pt x="226701" y="3154951"/>
                </a:lnTo>
                <a:lnTo>
                  <a:pt x="288231" y="3155869"/>
                </a:lnTo>
                <a:lnTo>
                  <a:pt x="359994" y="3156000"/>
                </a:lnTo>
                <a:lnTo>
                  <a:pt x="5948997" y="3156000"/>
                </a:lnTo>
                <a:lnTo>
                  <a:pt x="6020760" y="3155869"/>
                </a:lnTo>
                <a:lnTo>
                  <a:pt x="6082289" y="3154951"/>
                </a:lnTo>
                <a:lnTo>
                  <a:pt x="6134373" y="3152458"/>
                </a:lnTo>
                <a:lnTo>
                  <a:pt x="6177798" y="3147604"/>
                </a:lnTo>
                <a:lnTo>
                  <a:pt x="6241820" y="3127662"/>
                </a:lnTo>
                <a:lnTo>
                  <a:pt x="6280653" y="3088827"/>
                </a:lnTo>
                <a:lnTo>
                  <a:pt x="6300595" y="3024802"/>
                </a:lnTo>
                <a:lnTo>
                  <a:pt x="6305449" y="2981376"/>
                </a:lnTo>
                <a:lnTo>
                  <a:pt x="6307942" y="2929290"/>
                </a:lnTo>
                <a:lnTo>
                  <a:pt x="6308860" y="2867759"/>
                </a:lnTo>
                <a:lnTo>
                  <a:pt x="6308991" y="2795993"/>
                </a:lnTo>
                <a:lnTo>
                  <a:pt x="6308991" y="359994"/>
                </a:lnTo>
                <a:lnTo>
                  <a:pt x="6308860" y="288231"/>
                </a:lnTo>
                <a:lnTo>
                  <a:pt x="6307942" y="226701"/>
                </a:lnTo>
                <a:lnTo>
                  <a:pt x="6305449" y="174618"/>
                </a:lnTo>
                <a:lnTo>
                  <a:pt x="6300595" y="131193"/>
                </a:lnTo>
                <a:lnTo>
                  <a:pt x="6280653" y="67170"/>
                </a:lnTo>
                <a:lnTo>
                  <a:pt x="6241820" y="28337"/>
                </a:lnTo>
                <a:lnTo>
                  <a:pt x="6177798" y="8396"/>
                </a:lnTo>
                <a:lnTo>
                  <a:pt x="6134373" y="3542"/>
                </a:lnTo>
                <a:lnTo>
                  <a:pt x="6082289" y="1049"/>
                </a:lnTo>
                <a:lnTo>
                  <a:pt x="6020760" y="131"/>
                </a:lnTo>
                <a:lnTo>
                  <a:pt x="5948997" y="0"/>
                </a:lnTo>
                <a:close/>
              </a:path>
            </a:pathLst>
          </a:custGeom>
          <a:solidFill>
            <a:srgbClr val="EC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87083" y="7066064"/>
            <a:ext cx="6493510" cy="33401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Times New Roman"/>
              <a:cs typeface="Times New Roman"/>
            </a:endParaRPr>
          </a:p>
          <a:p>
            <a:pPr marL="2056130">
              <a:lnSpc>
                <a:spcPct val="100000"/>
              </a:lnSpc>
            </a:pPr>
            <a:r>
              <a:rPr sz="1400" b="1" dirty="0">
                <a:solidFill>
                  <a:srgbClr val="9C8E69"/>
                </a:solidFill>
                <a:latin typeface="Calibri"/>
                <a:cs typeface="Calibri"/>
              </a:rPr>
              <a:t>Maduración y</a:t>
            </a:r>
            <a:r>
              <a:rPr sz="1400" b="1" spc="6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400" b="1" spc="15" dirty="0">
                <a:solidFill>
                  <a:srgbClr val="9C8E69"/>
                </a:solidFill>
                <a:latin typeface="Calibri"/>
                <a:cs typeface="Calibri"/>
              </a:rPr>
              <a:t>envejecimiento</a:t>
            </a:r>
            <a:endParaRPr sz="1400">
              <a:latin typeface="Calibri"/>
              <a:cs typeface="Calibri"/>
            </a:endParaRPr>
          </a:p>
          <a:p>
            <a:pPr marL="376555" marR="539115" algn="just">
              <a:lnSpc>
                <a:spcPct val="100000"/>
              </a:lnSpc>
              <a:spcBef>
                <a:spcPts val="1230"/>
              </a:spcBef>
            </a:pPr>
            <a:r>
              <a:rPr sz="900" spc="-85" dirty="0">
                <a:latin typeface="Arial"/>
                <a:cs typeface="Arial"/>
              </a:rPr>
              <a:t>Gracias </a:t>
            </a:r>
            <a:r>
              <a:rPr sz="900" spc="-90" dirty="0">
                <a:latin typeface="Arial"/>
                <a:cs typeface="Arial"/>
              </a:rPr>
              <a:t>a </a:t>
            </a:r>
            <a:r>
              <a:rPr sz="900" spc="-65" dirty="0">
                <a:latin typeface="Arial"/>
                <a:cs typeface="Arial"/>
              </a:rPr>
              <a:t>su </a:t>
            </a:r>
            <a:r>
              <a:rPr sz="900" spc="-60" dirty="0">
                <a:latin typeface="Arial"/>
                <a:cs typeface="Arial"/>
              </a:rPr>
              <a:t>composición y </a:t>
            </a:r>
            <a:r>
              <a:rPr sz="900" spc="-65" dirty="0">
                <a:latin typeface="Arial"/>
                <a:cs typeface="Arial"/>
              </a:rPr>
              <a:t>elaboración </a:t>
            </a:r>
            <a:r>
              <a:rPr sz="900" spc="-50" dirty="0">
                <a:latin typeface="Arial"/>
                <a:cs typeface="Arial"/>
              </a:rPr>
              <a:t>los </a:t>
            </a:r>
            <a:r>
              <a:rPr sz="900" spc="-60" dirty="0">
                <a:latin typeface="Arial"/>
                <a:cs typeface="Arial"/>
              </a:rPr>
              <a:t>vinos </a:t>
            </a:r>
            <a:r>
              <a:rPr sz="900" spc="-65" dirty="0">
                <a:latin typeface="Arial"/>
                <a:cs typeface="Arial"/>
              </a:rPr>
              <a:t>de </a:t>
            </a:r>
            <a:r>
              <a:rPr sz="900" spc="-95" dirty="0">
                <a:latin typeface="Arial"/>
                <a:cs typeface="Arial"/>
              </a:rPr>
              <a:t>Champagne </a:t>
            </a:r>
            <a:r>
              <a:rPr sz="900" spc="-70" dirty="0">
                <a:latin typeface="Arial"/>
                <a:cs typeface="Arial"/>
              </a:rPr>
              <a:t>presentan </a:t>
            </a:r>
            <a:r>
              <a:rPr sz="900" spc="-75" dirty="0">
                <a:latin typeface="Arial"/>
                <a:cs typeface="Arial"/>
              </a:rPr>
              <a:t>una </a:t>
            </a:r>
            <a:r>
              <a:rPr sz="900" spc="-70" dirty="0">
                <a:latin typeface="Arial"/>
                <a:cs typeface="Arial"/>
              </a:rPr>
              <a:t>excelente </a:t>
            </a:r>
            <a:r>
              <a:rPr sz="900" spc="-40" dirty="0">
                <a:latin typeface="Arial"/>
                <a:cs typeface="Arial"/>
              </a:rPr>
              <a:t>aptitud </a:t>
            </a:r>
            <a:r>
              <a:rPr sz="900" spc="-80" dirty="0">
                <a:latin typeface="Arial"/>
                <a:cs typeface="Arial"/>
              </a:rPr>
              <a:t>para </a:t>
            </a:r>
            <a:r>
              <a:rPr sz="900" spc="-40" dirty="0">
                <a:latin typeface="Arial"/>
                <a:cs typeface="Arial"/>
              </a:rPr>
              <a:t>el </a:t>
            </a:r>
            <a:r>
              <a:rPr sz="900" spc="-60" dirty="0">
                <a:latin typeface="Arial"/>
                <a:cs typeface="Arial"/>
              </a:rPr>
              <a:t>envejecimiento.  </a:t>
            </a:r>
            <a:r>
              <a:rPr sz="900" spc="-75" dirty="0">
                <a:latin typeface="Arial"/>
                <a:cs typeface="Arial"/>
              </a:rPr>
              <a:t>El </a:t>
            </a:r>
            <a:r>
              <a:rPr sz="900" spc="-55" dirty="0">
                <a:latin typeface="Arial"/>
                <a:cs typeface="Arial"/>
              </a:rPr>
              <a:t>envejecimiento </a:t>
            </a:r>
            <a:r>
              <a:rPr sz="900" spc="-50" dirty="0">
                <a:latin typeface="Arial"/>
                <a:cs typeface="Arial"/>
              </a:rPr>
              <a:t>del vino </a:t>
            </a:r>
            <a:r>
              <a:rPr sz="900" spc="-85" dirty="0">
                <a:latin typeface="Arial"/>
                <a:cs typeface="Arial"/>
              </a:rPr>
              <a:t>es </a:t>
            </a:r>
            <a:r>
              <a:rPr sz="900" spc="-50" dirty="0">
                <a:latin typeface="Arial"/>
                <a:cs typeface="Arial"/>
              </a:rPr>
              <a:t>un </a:t>
            </a:r>
            <a:r>
              <a:rPr sz="900" spc="-70" dirty="0">
                <a:latin typeface="Arial"/>
                <a:cs typeface="Arial"/>
              </a:rPr>
              <a:t>proceso </a:t>
            </a:r>
            <a:r>
              <a:rPr sz="900" spc="-50" dirty="0">
                <a:latin typeface="Arial"/>
                <a:cs typeface="Arial"/>
              </a:rPr>
              <a:t>continuo, </a:t>
            </a:r>
            <a:r>
              <a:rPr sz="900" spc="-65" dirty="0">
                <a:latin typeface="Arial"/>
                <a:cs typeface="Arial"/>
              </a:rPr>
              <a:t>que </a:t>
            </a:r>
            <a:r>
              <a:rPr sz="900" spc="-70" dirty="0">
                <a:latin typeface="Arial"/>
                <a:cs typeface="Arial"/>
              </a:rPr>
              <a:t>comienza </a:t>
            </a:r>
            <a:r>
              <a:rPr sz="900" spc="-65" dirty="0">
                <a:latin typeface="Arial"/>
                <a:cs typeface="Arial"/>
              </a:rPr>
              <a:t>en </a:t>
            </a:r>
            <a:r>
              <a:rPr sz="900" spc="-40" dirty="0">
                <a:latin typeface="Arial"/>
                <a:cs typeface="Arial"/>
              </a:rPr>
              <a:t>el </a:t>
            </a:r>
            <a:r>
              <a:rPr sz="900" spc="-55" dirty="0">
                <a:latin typeface="Arial"/>
                <a:cs typeface="Arial"/>
              </a:rPr>
              <a:t>depósito, </a:t>
            </a:r>
            <a:r>
              <a:rPr sz="900" spc="-80" dirty="0">
                <a:latin typeface="Arial"/>
                <a:cs typeface="Arial"/>
              </a:rPr>
              <a:t>después </a:t>
            </a:r>
            <a:r>
              <a:rPr sz="900" spc="-65" dirty="0">
                <a:latin typeface="Arial"/>
                <a:cs typeface="Arial"/>
              </a:rPr>
              <a:t>de las fermentaciones </a:t>
            </a:r>
            <a:r>
              <a:rPr sz="900" spc="-60" dirty="0">
                <a:latin typeface="Arial"/>
                <a:cs typeface="Arial"/>
              </a:rPr>
              <a:t>alcohólica y </a:t>
            </a:r>
            <a:r>
              <a:rPr sz="900" spc="130" dirty="0">
                <a:latin typeface="Arial"/>
                <a:cs typeface="Arial"/>
              </a:rPr>
              <a:t> </a:t>
            </a:r>
            <a:r>
              <a:rPr sz="900" spc="-60" dirty="0">
                <a:latin typeface="Arial"/>
                <a:cs typeface="Arial"/>
              </a:rPr>
              <a:t>maloláctica, y </a:t>
            </a:r>
            <a:r>
              <a:rPr sz="900" spc="-55" dirty="0">
                <a:latin typeface="Arial"/>
                <a:cs typeface="Arial"/>
              </a:rPr>
              <a:t>continua </a:t>
            </a:r>
            <a:r>
              <a:rPr sz="900" spc="-65" dirty="0">
                <a:latin typeface="Arial"/>
                <a:cs typeface="Arial"/>
              </a:rPr>
              <a:t>en </a:t>
            </a:r>
            <a:r>
              <a:rPr sz="900" spc="-50" dirty="0">
                <a:latin typeface="Arial"/>
                <a:cs typeface="Arial"/>
              </a:rPr>
              <a:t>la</a:t>
            </a:r>
            <a:r>
              <a:rPr sz="900" spc="-55" dirty="0">
                <a:latin typeface="Arial"/>
                <a:cs typeface="Arial"/>
              </a:rPr>
              <a:t> botella.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L="376555" marR="2002789" algn="just">
              <a:lnSpc>
                <a:spcPct val="100000"/>
              </a:lnSpc>
            </a:pPr>
            <a:r>
              <a:rPr sz="900" spc="-105" dirty="0">
                <a:latin typeface="Arial"/>
                <a:cs typeface="Arial"/>
              </a:rPr>
              <a:t>En </a:t>
            </a:r>
            <a:r>
              <a:rPr sz="900" spc="-60" dirty="0">
                <a:latin typeface="Arial"/>
                <a:cs typeface="Arial"/>
              </a:rPr>
              <a:t>depósitos, </a:t>
            </a:r>
            <a:r>
              <a:rPr sz="900" spc="-40" dirty="0">
                <a:latin typeface="Arial"/>
                <a:cs typeface="Arial"/>
              </a:rPr>
              <a:t>el </a:t>
            </a:r>
            <a:r>
              <a:rPr sz="900" spc="-55" dirty="0">
                <a:latin typeface="Arial"/>
                <a:cs typeface="Arial"/>
              </a:rPr>
              <a:t>envejecimiento </a:t>
            </a:r>
            <a:r>
              <a:rPr sz="900" spc="-65" dirty="0">
                <a:latin typeface="Arial"/>
                <a:cs typeface="Arial"/>
              </a:rPr>
              <a:t>concierne de forma </a:t>
            </a:r>
            <a:r>
              <a:rPr sz="900" spc="-55" dirty="0">
                <a:latin typeface="Arial"/>
                <a:cs typeface="Arial"/>
              </a:rPr>
              <a:t>particular </a:t>
            </a:r>
            <a:r>
              <a:rPr sz="900" spc="-90" dirty="0">
                <a:latin typeface="Arial"/>
                <a:cs typeface="Arial"/>
              </a:rPr>
              <a:t>a </a:t>
            </a:r>
            <a:r>
              <a:rPr sz="900" spc="-50" dirty="0">
                <a:latin typeface="Arial"/>
                <a:cs typeface="Arial"/>
              </a:rPr>
              <a:t>los </a:t>
            </a:r>
            <a:r>
              <a:rPr sz="900" spc="-60" dirty="0">
                <a:latin typeface="Arial"/>
                <a:cs typeface="Arial"/>
              </a:rPr>
              <a:t>vinos </a:t>
            </a:r>
            <a:r>
              <a:rPr sz="900" spc="-65" dirty="0">
                <a:latin typeface="Arial"/>
                <a:cs typeface="Arial"/>
              </a:rPr>
              <a:t>de </a:t>
            </a:r>
            <a:r>
              <a:rPr sz="900" spc="-80" dirty="0">
                <a:latin typeface="Arial"/>
                <a:cs typeface="Arial"/>
              </a:rPr>
              <a:t>reserva </a:t>
            </a:r>
            <a:r>
              <a:rPr sz="900" spc="-65" dirty="0">
                <a:latin typeface="Arial"/>
                <a:cs typeface="Arial"/>
              </a:rPr>
              <a:t>conserva</a:t>
            </a:r>
            <a:r>
              <a:rPr sz="900" spc="-65" dirty="0">
                <a:latin typeface="Calibri"/>
                <a:cs typeface="Calibri"/>
              </a:rPr>
              <a:t>-  </a:t>
            </a:r>
            <a:r>
              <a:rPr sz="900" spc="-65" dirty="0">
                <a:latin typeface="Arial"/>
                <a:cs typeface="Arial"/>
              </a:rPr>
              <a:t>dos, en </a:t>
            </a:r>
            <a:r>
              <a:rPr sz="900" spc="-75" dirty="0">
                <a:latin typeface="Arial"/>
                <a:cs typeface="Arial"/>
              </a:rPr>
              <a:t>ocasiones, </a:t>
            </a:r>
            <a:r>
              <a:rPr sz="900" spc="-70" dirty="0">
                <a:latin typeface="Arial"/>
                <a:cs typeface="Arial"/>
              </a:rPr>
              <a:t>hasta </a:t>
            </a:r>
            <a:r>
              <a:rPr sz="900" spc="-55" dirty="0">
                <a:latin typeface="Arial"/>
                <a:cs typeface="Arial"/>
              </a:rPr>
              <a:t>diez </a:t>
            </a:r>
            <a:r>
              <a:rPr sz="900" spc="-75" dirty="0">
                <a:latin typeface="Arial"/>
                <a:cs typeface="Arial"/>
              </a:rPr>
              <a:t>años. </a:t>
            </a:r>
            <a:r>
              <a:rPr sz="900" spc="-110" dirty="0">
                <a:latin typeface="Arial"/>
                <a:cs typeface="Arial"/>
              </a:rPr>
              <a:t>Su </a:t>
            </a:r>
            <a:r>
              <a:rPr sz="900" spc="-70" dirty="0">
                <a:latin typeface="Arial"/>
                <a:cs typeface="Arial"/>
              </a:rPr>
              <a:t>longevidad </a:t>
            </a:r>
            <a:r>
              <a:rPr sz="900" spc="-85" dirty="0">
                <a:latin typeface="Arial"/>
                <a:cs typeface="Arial"/>
              </a:rPr>
              <a:t>es </a:t>
            </a:r>
            <a:r>
              <a:rPr sz="900" spc="-75" dirty="0">
                <a:latin typeface="Arial"/>
                <a:cs typeface="Arial"/>
              </a:rPr>
              <a:t>aun mayor </a:t>
            </a:r>
            <a:r>
              <a:rPr sz="900" spc="-70" dirty="0">
                <a:latin typeface="Arial"/>
                <a:cs typeface="Arial"/>
              </a:rPr>
              <a:t>cuando están </a:t>
            </a:r>
            <a:r>
              <a:rPr sz="900" spc="-80" dirty="0">
                <a:latin typeface="Arial"/>
                <a:cs typeface="Arial"/>
              </a:rPr>
              <a:t>conservados </a:t>
            </a:r>
            <a:r>
              <a:rPr sz="900" spc="-90" dirty="0">
                <a:latin typeface="Arial"/>
                <a:cs typeface="Arial"/>
              </a:rPr>
              <a:t>a  </a:t>
            </a:r>
            <a:r>
              <a:rPr sz="900" spc="-70" dirty="0">
                <a:latin typeface="Arial"/>
                <a:cs typeface="Arial"/>
              </a:rPr>
              <a:t>baja </a:t>
            </a:r>
            <a:r>
              <a:rPr sz="900" spc="-60" dirty="0">
                <a:latin typeface="Arial"/>
                <a:cs typeface="Arial"/>
              </a:rPr>
              <a:t>temperatura, </a:t>
            </a:r>
            <a:r>
              <a:rPr sz="900" spc="-80" dirty="0">
                <a:latin typeface="Arial"/>
                <a:cs typeface="Arial"/>
              </a:rPr>
              <a:t>preservados </a:t>
            </a:r>
            <a:r>
              <a:rPr sz="900" spc="-50" dirty="0">
                <a:latin typeface="Arial"/>
                <a:cs typeface="Arial"/>
              </a:rPr>
              <a:t>del </a:t>
            </a:r>
            <a:r>
              <a:rPr sz="900" spc="-75" dirty="0">
                <a:latin typeface="Arial"/>
                <a:cs typeface="Arial"/>
              </a:rPr>
              <a:t>oxigeno </a:t>
            </a:r>
            <a:r>
              <a:rPr sz="900" spc="-60" dirty="0">
                <a:latin typeface="Arial"/>
                <a:cs typeface="Arial"/>
              </a:rPr>
              <a:t>y </a:t>
            </a:r>
            <a:r>
              <a:rPr sz="900" spc="-65" dirty="0">
                <a:latin typeface="Arial"/>
                <a:cs typeface="Arial"/>
              </a:rPr>
              <a:t>en </a:t>
            </a:r>
            <a:r>
              <a:rPr sz="900" spc="-55" dirty="0">
                <a:latin typeface="Arial"/>
                <a:cs typeface="Arial"/>
              </a:rPr>
              <a:t>contacto </a:t>
            </a:r>
            <a:r>
              <a:rPr sz="900" spc="-60" dirty="0">
                <a:latin typeface="Arial"/>
                <a:cs typeface="Arial"/>
              </a:rPr>
              <a:t>con </a:t>
            </a:r>
            <a:r>
              <a:rPr sz="900" spc="-65" dirty="0">
                <a:latin typeface="Arial"/>
                <a:cs typeface="Arial"/>
              </a:rPr>
              <a:t>las lías de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spc="-60" dirty="0">
                <a:latin typeface="Arial"/>
                <a:cs typeface="Arial"/>
              </a:rPr>
              <a:t>fermentación.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L="376555" algn="just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En </a:t>
            </a:r>
            <a:r>
              <a:rPr sz="900" spc="-20" dirty="0">
                <a:latin typeface="Calibri"/>
                <a:cs typeface="Calibri"/>
              </a:rPr>
              <a:t>botella, </a:t>
            </a:r>
            <a:r>
              <a:rPr sz="900" spc="-25" dirty="0">
                <a:latin typeface="Calibri"/>
                <a:cs typeface="Calibri"/>
              </a:rPr>
              <a:t>puede </a:t>
            </a:r>
            <a:r>
              <a:rPr sz="900" spc="-20" dirty="0">
                <a:latin typeface="Calibri"/>
                <a:cs typeface="Calibri"/>
              </a:rPr>
              <a:t>producirse </a:t>
            </a:r>
            <a:r>
              <a:rPr sz="900" spc="-15" dirty="0">
                <a:latin typeface="Calibri"/>
                <a:cs typeface="Calibri"/>
              </a:rPr>
              <a:t>de </a:t>
            </a:r>
            <a:r>
              <a:rPr sz="900" spc="-10" dirty="0">
                <a:latin typeface="Calibri"/>
                <a:cs typeface="Calibri"/>
              </a:rPr>
              <a:t>dos</a:t>
            </a:r>
            <a:r>
              <a:rPr sz="900" spc="-60" dirty="0">
                <a:latin typeface="Calibri"/>
                <a:cs typeface="Calibri"/>
              </a:rPr>
              <a:t> </a:t>
            </a:r>
            <a:r>
              <a:rPr sz="900" spc="-30" dirty="0">
                <a:latin typeface="Calibri"/>
                <a:cs typeface="Calibri"/>
              </a:rPr>
              <a:t>maneras:</a:t>
            </a:r>
            <a:endParaRPr sz="900">
              <a:latin typeface="Calibri"/>
              <a:cs typeface="Calibri"/>
            </a:endParaRPr>
          </a:p>
          <a:p>
            <a:pPr marL="473709" marR="2005330" indent="-97155" algn="just">
              <a:lnSpc>
                <a:spcPct val="100000"/>
              </a:lnSpc>
              <a:buChar char="-"/>
              <a:tabLst>
                <a:tab pos="474345" algn="l"/>
              </a:tabLst>
            </a:pPr>
            <a:r>
              <a:rPr sz="900" spc="-105" dirty="0">
                <a:latin typeface="Arial"/>
                <a:cs typeface="Arial"/>
              </a:rPr>
              <a:t>En</a:t>
            </a:r>
            <a:r>
              <a:rPr sz="900" spc="-85" dirty="0">
                <a:latin typeface="Arial"/>
                <a:cs typeface="Arial"/>
              </a:rPr>
              <a:t> </a:t>
            </a:r>
            <a:r>
              <a:rPr sz="900" spc="-55" dirty="0">
                <a:latin typeface="Arial"/>
                <a:cs typeface="Arial"/>
              </a:rPr>
              <a:t>contacto</a:t>
            </a:r>
            <a:r>
              <a:rPr sz="900" spc="-85" dirty="0">
                <a:latin typeface="Arial"/>
                <a:cs typeface="Arial"/>
              </a:rPr>
              <a:t> </a:t>
            </a:r>
            <a:r>
              <a:rPr sz="900" spc="-60" dirty="0">
                <a:latin typeface="Arial"/>
                <a:cs typeface="Arial"/>
              </a:rPr>
              <a:t>con</a:t>
            </a:r>
            <a:r>
              <a:rPr sz="900" spc="-85" dirty="0">
                <a:latin typeface="Arial"/>
                <a:cs typeface="Arial"/>
              </a:rPr>
              <a:t> </a:t>
            </a:r>
            <a:r>
              <a:rPr sz="900" spc="-65" dirty="0">
                <a:latin typeface="Arial"/>
                <a:cs typeface="Arial"/>
              </a:rPr>
              <a:t>las</a:t>
            </a:r>
            <a:r>
              <a:rPr sz="900" spc="-85" dirty="0">
                <a:latin typeface="Arial"/>
                <a:cs typeface="Arial"/>
              </a:rPr>
              <a:t> </a:t>
            </a:r>
            <a:r>
              <a:rPr sz="900" spc="-65" dirty="0">
                <a:latin typeface="Arial"/>
                <a:cs typeface="Arial"/>
              </a:rPr>
              <a:t>lías</a:t>
            </a:r>
            <a:r>
              <a:rPr sz="900" spc="-85" dirty="0">
                <a:latin typeface="Arial"/>
                <a:cs typeface="Arial"/>
              </a:rPr>
              <a:t> </a:t>
            </a:r>
            <a:r>
              <a:rPr sz="900" spc="-65" dirty="0">
                <a:latin typeface="Arial"/>
                <a:cs typeface="Arial"/>
              </a:rPr>
              <a:t>en</a:t>
            </a:r>
            <a:r>
              <a:rPr sz="900" spc="-85" dirty="0">
                <a:latin typeface="Arial"/>
                <a:cs typeface="Arial"/>
              </a:rPr>
              <a:t> </a:t>
            </a:r>
            <a:r>
              <a:rPr sz="900" spc="-55" dirty="0">
                <a:latin typeface="Arial"/>
                <a:cs typeface="Arial"/>
              </a:rPr>
              <a:t>botellas</a:t>
            </a:r>
            <a:r>
              <a:rPr sz="900" spc="-85" dirty="0">
                <a:latin typeface="Arial"/>
                <a:cs typeface="Arial"/>
              </a:rPr>
              <a:t> </a:t>
            </a:r>
            <a:r>
              <a:rPr sz="900" spc="-60" dirty="0">
                <a:latin typeface="Arial"/>
                <a:cs typeface="Arial"/>
              </a:rPr>
              <a:t>provistas</a:t>
            </a:r>
            <a:r>
              <a:rPr sz="900" spc="-85" dirty="0">
                <a:latin typeface="Arial"/>
                <a:cs typeface="Arial"/>
              </a:rPr>
              <a:t> </a:t>
            </a:r>
            <a:r>
              <a:rPr sz="900" spc="-65" dirty="0">
                <a:latin typeface="Arial"/>
                <a:cs typeface="Arial"/>
              </a:rPr>
              <a:t>de</a:t>
            </a:r>
            <a:r>
              <a:rPr sz="900" spc="-85" dirty="0">
                <a:latin typeface="Arial"/>
                <a:cs typeface="Arial"/>
              </a:rPr>
              <a:t> </a:t>
            </a:r>
            <a:r>
              <a:rPr sz="900" spc="-65" dirty="0">
                <a:latin typeface="Arial"/>
                <a:cs typeface="Arial"/>
              </a:rPr>
              <a:t>su</a:t>
            </a:r>
            <a:r>
              <a:rPr sz="900" spc="-85" dirty="0">
                <a:latin typeface="Arial"/>
                <a:cs typeface="Arial"/>
              </a:rPr>
              <a:t> </a:t>
            </a:r>
            <a:r>
              <a:rPr sz="900" spc="-75" dirty="0">
                <a:latin typeface="Arial"/>
                <a:cs typeface="Arial"/>
              </a:rPr>
              <a:t>cápsula</a:t>
            </a:r>
            <a:r>
              <a:rPr sz="900" spc="-85" dirty="0">
                <a:latin typeface="Arial"/>
                <a:cs typeface="Arial"/>
              </a:rPr>
              <a:t> </a:t>
            </a:r>
            <a:r>
              <a:rPr sz="900" spc="-40" dirty="0">
                <a:latin typeface="Arial"/>
                <a:cs typeface="Arial"/>
              </a:rPr>
              <a:t>o</a:t>
            </a:r>
            <a:r>
              <a:rPr sz="900" spc="-85" dirty="0">
                <a:latin typeface="Arial"/>
                <a:cs typeface="Arial"/>
              </a:rPr>
              <a:t> </a:t>
            </a:r>
            <a:r>
              <a:rPr sz="900" spc="-55" dirty="0">
                <a:latin typeface="Arial"/>
                <a:cs typeface="Arial"/>
              </a:rPr>
              <a:t>tapón</a:t>
            </a:r>
            <a:r>
              <a:rPr sz="900" spc="-85" dirty="0">
                <a:latin typeface="Arial"/>
                <a:cs typeface="Arial"/>
              </a:rPr>
              <a:t> </a:t>
            </a:r>
            <a:r>
              <a:rPr sz="900" spc="-65" dirty="0">
                <a:latin typeface="Arial"/>
                <a:cs typeface="Arial"/>
              </a:rPr>
              <a:t>de</a:t>
            </a:r>
            <a:r>
              <a:rPr sz="900" spc="-85" dirty="0">
                <a:latin typeface="Arial"/>
                <a:cs typeface="Arial"/>
              </a:rPr>
              <a:t> </a:t>
            </a:r>
            <a:r>
              <a:rPr sz="900" spc="-65" dirty="0">
                <a:latin typeface="Arial"/>
                <a:cs typeface="Arial"/>
              </a:rPr>
              <a:t>corcho</a:t>
            </a:r>
            <a:r>
              <a:rPr sz="900" spc="-85" dirty="0">
                <a:latin typeface="Arial"/>
                <a:cs typeface="Arial"/>
              </a:rPr>
              <a:t> (para </a:t>
            </a:r>
            <a:r>
              <a:rPr sz="900" spc="-50" dirty="0">
                <a:latin typeface="Arial"/>
                <a:cs typeface="Arial"/>
              </a:rPr>
              <a:t>los</a:t>
            </a:r>
            <a:r>
              <a:rPr sz="900" spc="-85" dirty="0">
                <a:latin typeface="Arial"/>
                <a:cs typeface="Arial"/>
              </a:rPr>
              <a:t> </a:t>
            </a:r>
            <a:r>
              <a:rPr sz="900" spc="-55" dirty="0">
                <a:latin typeface="Arial"/>
                <a:cs typeface="Arial"/>
              </a:rPr>
              <a:t>tirajes  </a:t>
            </a:r>
            <a:r>
              <a:rPr sz="900" spc="-70" dirty="0">
                <a:latin typeface="Arial"/>
                <a:cs typeface="Arial"/>
              </a:rPr>
              <a:t>taponados </a:t>
            </a:r>
            <a:r>
              <a:rPr sz="900" spc="-65" dirty="0">
                <a:latin typeface="Arial"/>
                <a:cs typeface="Arial"/>
              </a:rPr>
              <a:t>de </a:t>
            </a:r>
            <a:r>
              <a:rPr sz="900" spc="-70" dirty="0">
                <a:latin typeface="Arial"/>
                <a:cs typeface="Arial"/>
              </a:rPr>
              <a:t>esta forma). </a:t>
            </a:r>
            <a:r>
              <a:rPr sz="900" spc="-85" dirty="0">
                <a:latin typeface="Arial"/>
                <a:cs typeface="Arial"/>
              </a:rPr>
              <a:t>Esta </a:t>
            </a:r>
            <a:r>
              <a:rPr sz="900" spc="-70" dirty="0">
                <a:latin typeface="Arial"/>
                <a:cs typeface="Arial"/>
              </a:rPr>
              <a:t>maduración </a:t>
            </a:r>
            <a:r>
              <a:rPr sz="900" spc="-45" dirty="0">
                <a:latin typeface="Arial"/>
                <a:cs typeface="Arial"/>
              </a:rPr>
              <a:t>tiene </a:t>
            </a:r>
            <a:r>
              <a:rPr sz="900" spc="-70" dirty="0">
                <a:latin typeface="Arial"/>
                <a:cs typeface="Arial"/>
              </a:rPr>
              <a:t>lugar </a:t>
            </a:r>
            <a:r>
              <a:rPr sz="900" spc="-65" dirty="0">
                <a:latin typeface="Arial"/>
                <a:cs typeface="Arial"/>
              </a:rPr>
              <a:t>en </a:t>
            </a:r>
            <a:r>
              <a:rPr sz="900" spc="-95" dirty="0">
                <a:latin typeface="Arial"/>
                <a:cs typeface="Arial"/>
              </a:rPr>
              <a:t>casa </a:t>
            </a:r>
            <a:r>
              <a:rPr sz="900" spc="-50" dirty="0">
                <a:latin typeface="Arial"/>
                <a:cs typeface="Arial"/>
              </a:rPr>
              <a:t>del </a:t>
            </a:r>
            <a:r>
              <a:rPr sz="900" spc="-75" dirty="0">
                <a:latin typeface="Arial"/>
                <a:cs typeface="Arial"/>
              </a:rPr>
              <a:t>elaborador. El </a:t>
            </a:r>
            <a:r>
              <a:rPr sz="900" spc="-70" dirty="0">
                <a:latin typeface="Arial"/>
                <a:cs typeface="Arial"/>
              </a:rPr>
              <a:t>degüelle  </a:t>
            </a:r>
            <a:r>
              <a:rPr sz="900" spc="-55" dirty="0">
                <a:latin typeface="Arial"/>
                <a:cs typeface="Arial"/>
              </a:rPr>
              <a:t>también </a:t>
            </a:r>
            <a:r>
              <a:rPr sz="900" spc="-85" dirty="0">
                <a:latin typeface="Arial"/>
                <a:cs typeface="Arial"/>
              </a:rPr>
              <a:t>se </a:t>
            </a:r>
            <a:r>
              <a:rPr sz="900" spc="-65" dirty="0">
                <a:latin typeface="Arial"/>
                <a:cs typeface="Arial"/>
              </a:rPr>
              <a:t>realiza </a:t>
            </a:r>
            <a:r>
              <a:rPr sz="900" spc="-75" dirty="0">
                <a:latin typeface="Arial"/>
                <a:cs typeface="Arial"/>
              </a:rPr>
              <a:t>algunos </a:t>
            </a:r>
            <a:r>
              <a:rPr sz="900" spc="-85" dirty="0">
                <a:latin typeface="Arial"/>
                <a:cs typeface="Arial"/>
              </a:rPr>
              <a:t>meses </a:t>
            </a:r>
            <a:r>
              <a:rPr sz="900" spc="-70" dirty="0">
                <a:latin typeface="Arial"/>
                <a:cs typeface="Arial"/>
              </a:rPr>
              <a:t>antes </a:t>
            </a:r>
            <a:r>
              <a:rPr sz="900" spc="-65" dirty="0">
                <a:latin typeface="Arial"/>
                <a:cs typeface="Arial"/>
              </a:rPr>
              <a:t>de su</a:t>
            </a:r>
            <a:r>
              <a:rPr sz="900" spc="55" dirty="0">
                <a:latin typeface="Arial"/>
                <a:cs typeface="Arial"/>
              </a:rPr>
              <a:t> </a:t>
            </a:r>
            <a:r>
              <a:rPr sz="900" spc="-65" dirty="0">
                <a:latin typeface="Arial"/>
                <a:cs typeface="Arial"/>
              </a:rPr>
              <a:t>comercialización.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-"/>
            </a:pPr>
            <a:endParaRPr sz="900">
              <a:latin typeface="Times New Roman"/>
              <a:cs typeface="Times New Roman"/>
            </a:endParaRPr>
          </a:p>
          <a:p>
            <a:pPr marL="376555" marR="2005330" algn="ctr">
              <a:lnSpc>
                <a:spcPct val="100000"/>
              </a:lnSpc>
              <a:buChar char="-"/>
              <a:tabLst>
                <a:tab pos="474345" algn="l"/>
              </a:tabLst>
            </a:pPr>
            <a:r>
              <a:rPr sz="900" spc="-110" dirty="0">
                <a:latin typeface="Arial"/>
                <a:cs typeface="Arial"/>
              </a:rPr>
              <a:t>Tras </a:t>
            </a:r>
            <a:r>
              <a:rPr sz="900" spc="-40" dirty="0">
                <a:latin typeface="Arial"/>
                <a:cs typeface="Arial"/>
              </a:rPr>
              <a:t>el </a:t>
            </a:r>
            <a:r>
              <a:rPr sz="900" spc="-65" dirty="0">
                <a:latin typeface="Arial"/>
                <a:cs typeface="Arial"/>
              </a:rPr>
              <a:t>degüelle </a:t>
            </a:r>
            <a:r>
              <a:rPr sz="900" spc="-60" dirty="0">
                <a:latin typeface="Arial"/>
                <a:cs typeface="Arial"/>
              </a:rPr>
              <a:t>y </a:t>
            </a:r>
            <a:r>
              <a:rPr sz="900" spc="-70" dirty="0">
                <a:latin typeface="Arial"/>
                <a:cs typeface="Arial"/>
              </a:rPr>
              <a:t>dosaje, </a:t>
            </a:r>
            <a:r>
              <a:rPr sz="900" spc="-60" dirty="0">
                <a:latin typeface="Arial"/>
                <a:cs typeface="Arial"/>
              </a:rPr>
              <a:t>con </a:t>
            </a:r>
            <a:r>
              <a:rPr sz="900" spc="-40" dirty="0">
                <a:latin typeface="Arial"/>
                <a:cs typeface="Arial"/>
              </a:rPr>
              <a:t>el </a:t>
            </a:r>
            <a:r>
              <a:rPr sz="900" spc="-55" dirty="0">
                <a:latin typeface="Arial"/>
                <a:cs typeface="Arial"/>
              </a:rPr>
              <a:t>tapón </a:t>
            </a:r>
            <a:r>
              <a:rPr sz="900" spc="-65" dirty="0">
                <a:latin typeface="Arial"/>
                <a:cs typeface="Arial"/>
              </a:rPr>
              <a:t>de corcho </a:t>
            </a:r>
            <a:r>
              <a:rPr sz="900" spc="-40" dirty="0">
                <a:latin typeface="Arial"/>
                <a:cs typeface="Arial"/>
              </a:rPr>
              <a:t>definitivo, </a:t>
            </a:r>
            <a:r>
              <a:rPr sz="900" spc="-80" dirty="0">
                <a:latin typeface="Arial"/>
                <a:cs typeface="Arial"/>
              </a:rPr>
              <a:t>para </a:t>
            </a:r>
            <a:r>
              <a:rPr sz="900" spc="-50" dirty="0">
                <a:latin typeface="Arial"/>
                <a:cs typeface="Arial"/>
              </a:rPr>
              <a:t>un </a:t>
            </a:r>
            <a:r>
              <a:rPr sz="900" spc="-55" dirty="0">
                <a:latin typeface="Arial"/>
                <a:cs typeface="Arial"/>
              </a:rPr>
              <a:t>envejecimiento </a:t>
            </a:r>
            <a:r>
              <a:rPr sz="900" spc="-75" dirty="0">
                <a:latin typeface="Arial"/>
                <a:cs typeface="Arial"/>
              </a:rPr>
              <a:t>que  </a:t>
            </a:r>
            <a:r>
              <a:rPr sz="900" spc="-70" dirty="0">
                <a:latin typeface="Arial"/>
                <a:cs typeface="Arial"/>
              </a:rPr>
              <a:t>puede desarrollarse </a:t>
            </a:r>
            <a:r>
              <a:rPr sz="900" spc="-65" dirty="0">
                <a:latin typeface="Arial"/>
                <a:cs typeface="Arial"/>
              </a:rPr>
              <a:t>en </a:t>
            </a:r>
            <a:r>
              <a:rPr sz="900" spc="-50" dirty="0">
                <a:latin typeface="Arial"/>
                <a:cs typeface="Arial"/>
              </a:rPr>
              <a:t>la </a:t>
            </a:r>
            <a:r>
              <a:rPr sz="900" spc="-70" dirty="0">
                <a:latin typeface="Arial"/>
                <a:cs typeface="Arial"/>
              </a:rPr>
              <a:t>enotéca </a:t>
            </a:r>
            <a:r>
              <a:rPr sz="900" spc="-65" dirty="0">
                <a:latin typeface="Arial"/>
                <a:cs typeface="Arial"/>
              </a:rPr>
              <a:t>en </a:t>
            </a:r>
            <a:r>
              <a:rPr sz="900" spc="-50" dirty="0">
                <a:latin typeface="Arial"/>
                <a:cs typeface="Arial"/>
              </a:rPr>
              <a:t>la </a:t>
            </a:r>
            <a:r>
              <a:rPr sz="900" spc="-95" dirty="0">
                <a:latin typeface="Arial"/>
                <a:cs typeface="Arial"/>
              </a:rPr>
              <a:t>casa </a:t>
            </a:r>
            <a:r>
              <a:rPr sz="900" spc="-50" dirty="0">
                <a:latin typeface="Arial"/>
                <a:cs typeface="Arial"/>
              </a:rPr>
              <a:t>del </a:t>
            </a:r>
            <a:r>
              <a:rPr sz="900" spc="-75" dirty="0">
                <a:latin typeface="Arial"/>
                <a:cs typeface="Arial"/>
              </a:rPr>
              <a:t>elaborador, </a:t>
            </a:r>
            <a:r>
              <a:rPr sz="900" spc="-65" dirty="0">
                <a:latin typeface="Arial"/>
                <a:cs typeface="Arial"/>
              </a:rPr>
              <a:t>pero </a:t>
            </a:r>
            <a:r>
              <a:rPr sz="900" spc="-55" dirty="0">
                <a:latin typeface="Arial"/>
                <a:cs typeface="Arial"/>
              </a:rPr>
              <a:t>también </a:t>
            </a:r>
            <a:r>
              <a:rPr sz="900" spc="-65" dirty="0">
                <a:latin typeface="Arial"/>
                <a:cs typeface="Arial"/>
              </a:rPr>
              <a:t>en </a:t>
            </a:r>
            <a:r>
              <a:rPr sz="900" spc="-50" dirty="0">
                <a:latin typeface="Arial"/>
                <a:cs typeface="Arial"/>
              </a:rPr>
              <a:t>la del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spc="-50" dirty="0">
                <a:latin typeface="Arial"/>
                <a:cs typeface="Arial"/>
              </a:rPr>
              <a:t>cliente.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L="376555" marR="2006600" algn="just">
              <a:lnSpc>
                <a:spcPct val="100000"/>
              </a:lnSpc>
            </a:pPr>
            <a:r>
              <a:rPr sz="900" spc="-15" dirty="0">
                <a:latin typeface="Calibri"/>
                <a:cs typeface="Calibri"/>
              </a:rPr>
              <a:t>Estos </a:t>
            </a:r>
            <a:r>
              <a:rPr sz="900" spc="-20" dirty="0">
                <a:latin typeface="Calibri"/>
                <a:cs typeface="Calibri"/>
              </a:rPr>
              <a:t>dos </a:t>
            </a:r>
            <a:r>
              <a:rPr sz="900" spc="-25" dirty="0">
                <a:latin typeface="Calibri"/>
                <a:cs typeface="Calibri"/>
              </a:rPr>
              <a:t>tipos de </a:t>
            </a:r>
            <a:r>
              <a:rPr sz="900" spc="-30" dirty="0">
                <a:latin typeface="Calibri"/>
                <a:cs typeface="Calibri"/>
              </a:rPr>
              <a:t>evolución </a:t>
            </a:r>
            <a:r>
              <a:rPr sz="900" spc="-25" dirty="0">
                <a:latin typeface="Calibri"/>
                <a:cs typeface="Calibri"/>
              </a:rPr>
              <a:t>conducen </a:t>
            </a:r>
            <a:r>
              <a:rPr sz="900" spc="-20" dirty="0">
                <a:latin typeface="Calibri"/>
                <a:cs typeface="Calibri"/>
              </a:rPr>
              <a:t>a vinos </a:t>
            </a:r>
            <a:r>
              <a:rPr sz="900" spc="-25" dirty="0">
                <a:latin typeface="Calibri"/>
                <a:cs typeface="Calibri"/>
              </a:rPr>
              <a:t>de </a:t>
            </a:r>
            <a:r>
              <a:rPr sz="900" spc="-30" dirty="0">
                <a:latin typeface="Calibri"/>
                <a:cs typeface="Calibri"/>
              </a:rPr>
              <a:t>perfiles </a:t>
            </a:r>
            <a:r>
              <a:rPr sz="900" spc="-35" dirty="0">
                <a:latin typeface="Calibri"/>
                <a:cs typeface="Calibri"/>
              </a:rPr>
              <a:t>aromáticos </a:t>
            </a:r>
            <a:r>
              <a:rPr sz="900" spc="-30" dirty="0">
                <a:latin typeface="Calibri"/>
                <a:cs typeface="Calibri"/>
              </a:rPr>
              <a:t>muy </a:t>
            </a:r>
            <a:r>
              <a:rPr sz="900" spc="-25" dirty="0">
                <a:latin typeface="Calibri"/>
                <a:cs typeface="Calibri"/>
              </a:rPr>
              <a:t>distintos </a:t>
            </a:r>
            <a:r>
              <a:rPr sz="900" spc="-30" dirty="0">
                <a:latin typeface="Calibri"/>
                <a:cs typeface="Calibri"/>
              </a:rPr>
              <a:t>que el  </a:t>
            </a:r>
            <a:r>
              <a:rPr sz="900" spc="-70" dirty="0">
                <a:latin typeface="Arial"/>
                <a:cs typeface="Arial"/>
              </a:rPr>
              <a:t>elaborador podrá </a:t>
            </a:r>
            <a:r>
              <a:rPr sz="900" spc="-60" dirty="0">
                <a:latin typeface="Arial"/>
                <a:cs typeface="Arial"/>
              </a:rPr>
              <a:t>elegir </a:t>
            </a:r>
            <a:r>
              <a:rPr sz="900" spc="-65" dirty="0">
                <a:latin typeface="Arial"/>
                <a:cs typeface="Arial"/>
              </a:rPr>
              <a:t>en </a:t>
            </a:r>
            <a:r>
              <a:rPr sz="900" spc="-50" dirty="0">
                <a:latin typeface="Arial"/>
                <a:cs typeface="Arial"/>
              </a:rPr>
              <a:t>función </a:t>
            </a:r>
            <a:r>
              <a:rPr sz="900" spc="-65" dirty="0">
                <a:latin typeface="Arial"/>
                <a:cs typeface="Arial"/>
              </a:rPr>
              <a:t>de </a:t>
            </a:r>
            <a:r>
              <a:rPr sz="900" spc="-50" dirty="0">
                <a:latin typeface="Arial"/>
                <a:cs typeface="Arial"/>
              </a:rPr>
              <a:t>la </a:t>
            </a:r>
            <a:r>
              <a:rPr sz="900" spc="-45" dirty="0">
                <a:latin typeface="Arial"/>
                <a:cs typeface="Arial"/>
              </a:rPr>
              <a:t>tipicidad </a:t>
            </a:r>
            <a:r>
              <a:rPr sz="900" spc="-65" dirty="0">
                <a:latin typeface="Arial"/>
                <a:cs typeface="Arial"/>
              </a:rPr>
              <a:t>que </a:t>
            </a:r>
            <a:r>
              <a:rPr sz="900" spc="-85" dirty="0">
                <a:latin typeface="Arial"/>
                <a:cs typeface="Arial"/>
              </a:rPr>
              <a:t>desee </a:t>
            </a:r>
            <a:r>
              <a:rPr sz="900" spc="-40" dirty="0">
                <a:latin typeface="Arial"/>
                <a:cs typeface="Arial"/>
              </a:rPr>
              <a:t>imprimir </a:t>
            </a:r>
            <a:r>
              <a:rPr sz="900" spc="-90" dirty="0">
                <a:latin typeface="Arial"/>
                <a:cs typeface="Arial"/>
              </a:rPr>
              <a:t>a </a:t>
            </a:r>
            <a:r>
              <a:rPr sz="900" spc="-65" dirty="0">
                <a:latin typeface="Arial"/>
                <a:cs typeface="Arial"/>
              </a:rPr>
              <a:t>su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-55" dirty="0">
                <a:latin typeface="Arial"/>
                <a:cs typeface="Arial"/>
              </a:rPr>
              <a:t>vino.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49494" y="8023352"/>
            <a:ext cx="1284973" cy="19486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5300" y="5177534"/>
            <a:ext cx="2941320" cy="408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040"/>
              </a:lnSpc>
            </a:pPr>
            <a:r>
              <a:rPr sz="1000" b="1" spc="-20" dirty="0">
                <a:solidFill>
                  <a:srgbClr val="9C8E69"/>
                </a:solidFill>
                <a:latin typeface="Calibri"/>
                <a:cs typeface="Calibri"/>
              </a:rPr>
              <a:t>AOC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spc="-25" dirty="0">
                <a:latin typeface="Calibri"/>
                <a:cs typeface="Calibri"/>
              </a:rPr>
              <a:t>denominación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30" dirty="0">
                <a:latin typeface="Calibri"/>
                <a:cs typeface="Calibri"/>
              </a:rPr>
              <a:t>origen controlada </a:t>
            </a:r>
            <a:r>
              <a:rPr sz="1000" spc="-20" dirty="0">
                <a:latin typeface="Calibri"/>
                <a:cs typeface="Calibri"/>
              </a:rPr>
              <a:t>identifica un  </a:t>
            </a:r>
            <a:r>
              <a:rPr sz="1000" spc="-30" dirty="0">
                <a:latin typeface="Calibri"/>
                <a:cs typeface="Calibri"/>
              </a:rPr>
              <a:t>producto </a:t>
            </a:r>
            <a:r>
              <a:rPr sz="1000" spc="-25" dirty="0">
                <a:latin typeface="Calibri"/>
                <a:cs typeface="Calibri"/>
              </a:rPr>
              <a:t>que ostenta </a:t>
            </a:r>
            <a:r>
              <a:rPr sz="1000" spc="5" dirty="0">
                <a:latin typeface="Calibri"/>
                <a:cs typeface="Calibri"/>
              </a:rPr>
              <a:t>su </a:t>
            </a:r>
            <a:r>
              <a:rPr sz="1000" spc="-25" dirty="0">
                <a:latin typeface="Calibri"/>
                <a:cs typeface="Calibri"/>
              </a:rPr>
              <a:t>autenticidad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5" dirty="0">
                <a:latin typeface="Calibri"/>
                <a:cs typeface="Calibri"/>
              </a:rPr>
              <a:t>su </a:t>
            </a:r>
            <a:r>
              <a:rPr sz="1000" spc="-15" dirty="0">
                <a:latin typeface="Calibri"/>
                <a:cs typeface="Calibri"/>
              </a:rPr>
              <a:t>tipicidad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de</a:t>
            </a:r>
            <a:r>
              <a:rPr sz="1000" spc="60" dirty="0">
                <a:latin typeface="Calibri"/>
                <a:cs typeface="Calibri"/>
              </a:rPr>
              <a:t> </a:t>
            </a:r>
            <a:r>
              <a:rPr sz="1000" spc="5" dirty="0">
                <a:latin typeface="Calibri"/>
                <a:cs typeface="Calibri"/>
              </a:rPr>
              <a:t>su 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60" dirty="0">
                <a:latin typeface="Arial"/>
                <a:cs typeface="Arial"/>
              </a:rPr>
              <a:t>origen</a:t>
            </a:r>
            <a:r>
              <a:rPr sz="1000" spc="-125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geográfico.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5300" y="5837934"/>
            <a:ext cx="2941320" cy="408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040"/>
              </a:lnSpc>
            </a:pPr>
            <a:r>
              <a:rPr sz="1000" b="1" spc="-35" dirty="0">
                <a:solidFill>
                  <a:srgbClr val="9C8E69"/>
                </a:solidFill>
                <a:latin typeface="Calibri"/>
                <a:cs typeface="Calibri"/>
              </a:rPr>
              <a:t>AROMAS </a:t>
            </a:r>
            <a:r>
              <a:rPr sz="1000" b="1" spc="-5" dirty="0">
                <a:solidFill>
                  <a:srgbClr val="9C8E69"/>
                </a:solidFill>
                <a:latin typeface="Calibri"/>
                <a:cs typeface="Calibri"/>
              </a:rPr>
              <a:t>TERCIARIOS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35" dirty="0">
                <a:latin typeface="Calibri"/>
                <a:cs typeface="Calibri"/>
              </a:rPr>
              <a:t>Aromas </a:t>
            </a:r>
            <a:r>
              <a:rPr sz="1000" spc="-15" dirty="0">
                <a:latin typeface="Calibri"/>
                <a:cs typeface="Calibri"/>
              </a:rPr>
              <a:t>del </a:t>
            </a:r>
            <a:r>
              <a:rPr sz="1000" spc="-20" dirty="0">
                <a:latin typeface="Calibri"/>
                <a:cs typeface="Calibri"/>
              </a:rPr>
              <a:t>vino </a:t>
            </a:r>
            <a:r>
              <a:rPr sz="1000" spc="-25" dirty="0">
                <a:latin typeface="Calibri"/>
                <a:cs typeface="Calibri"/>
              </a:rPr>
              <a:t>que </a:t>
            </a:r>
            <a:r>
              <a:rPr sz="1000" dirty="0">
                <a:latin typeface="Calibri"/>
                <a:cs typeface="Calibri"/>
              </a:rPr>
              <a:t>se </a:t>
            </a:r>
            <a:r>
              <a:rPr sz="1000" spc="-30" dirty="0">
                <a:latin typeface="Calibri"/>
                <a:cs typeface="Calibri"/>
              </a:rPr>
              <a:t>desarrollan  </a:t>
            </a:r>
            <a:r>
              <a:rPr sz="1000" spc="-25" dirty="0">
                <a:latin typeface="Calibri"/>
                <a:cs typeface="Calibri"/>
              </a:rPr>
              <a:t>tras </a:t>
            </a:r>
            <a:r>
              <a:rPr sz="1000" spc="-5" dirty="0">
                <a:latin typeface="Calibri"/>
                <a:cs typeface="Calibri"/>
              </a:rPr>
              <a:t>las </a:t>
            </a:r>
            <a:r>
              <a:rPr sz="1000" spc="-25" dirty="0">
                <a:latin typeface="Calibri"/>
                <a:cs typeface="Calibri"/>
              </a:rPr>
              <a:t>fermentaciones, </a:t>
            </a:r>
            <a:r>
              <a:rPr sz="1000" spc="-20" dirty="0">
                <a:latin typeface="Calibri"/>
                <a:cs typeface="Calibri"/>
              </a:rPr>
              <a:t>en </a:t>
            </a:r>
            <a:r>
              <a:rPr sz="1000" spc="-10" dirty="0">
                <a:latin typeface="Calibri"/>
                <a:cs typeface="Calibri"/>
              </a:rPr>
              <a:t>el </a:t>
            </a:r>
            <a:r>
              <a:rPr sz="1000" spc="-15" dirty="0">
                <a:latin typeface="Calibri"/>
                <a:cs typeface="Calibri"/>
              </a:rPr>
              <a:t>curso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15" dirty="0">
                <a:latin typeface="Calibri"/>
                <a:cs typeface="Calibri"/>
              </a:rPr>
              <a:t>la </a:t>
            </a:r>
            <a:r>
              <a:rPr sz="1000" spc="-25" dirty="0">
                <a:latin typeface="Calibri"/>
                <a:cs typeface="Calibri"/>
              </a:rPr>
              <a:t>maduración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15" dirty="0">
                <a:latin typeface="Calibri"/>
                <a:cs typeface="Calibri"/>
              </a:rPr>
              <a:t>del  </a:t>
            </a:r>
            <a:r>
              <a:rPr sz="1000" spc="-50" dirty="0">
                <a:latin typeface="Arial"/>
                <a:cs typeface="Arial"/>
              </a:rPr>
              <a:t>envejecimiento.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5300" y="6498334"/>
            <a:ext cx="2941955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040"/>
              </a:lnSpc>
            </a:pP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AUTÓLISIS : </a:t>
            </a:r>
            <a:r>
              <a:rPr sz="1000" spc="-25" dirty="0">
                <a:latin typeface="Calibri"/>
                <a:cs typeface="Calibri"/>
              </a:rPr>
              <a:t>Autodestrucción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las </a:t>
            </a:r>
            <a:r>
              <a:rPr sz="1000" spc="-10" dirty="0">
                <a:latin typeface="Calibri"/>
                <a:cs typeface="Calibri"/>
              </a:rPr>
              <a:t>células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30" dirty="0">
                <a:latin typeface="Calibri"/>
                <a:cs typeface="Calibri"/>
              </a:rPr>
              <a:t>levadura  </a:t>
            </a:r>
            <a:r>
              <a:rPr sz="1000" spc="-55" dirty="0">
                <a:latin typeface="Arial"/>
                <a:cs typeface="Arial"/>
              </a:rPr>
              <a:t>tras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55" dirty="0">
                <a:latin typeface="Arial"/>
                <a:cs typeface="Arial"/>
              </a:rPr>
              <a:t>fermentación </a:t>
            </a:r>
            <a:r>
              <a:rPr sz="1000" spc="-65" dirty="0">
                <a:latin typeface="Arial"/>
                <a:cs typeface="Arial"/>
              </a:rPr>
              <a:t>en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botella.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5300" y="7026654"/>
            <a:ext cx="2938780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040"/>
              </a:lnSpc>
            </a:pPr>
            <a:r>
              <a:rPr sz="1000" b="1" spc="-15" dirty="0">
                <a:solidFill>
                  <a:srgbClr val="9C8E69"/>
                </a:solidFill>
                <a:latin typeface="Calibri"/>
                <a:cs typeface="Calibri"/>
              </a:rPr>
              <a:t>BELEMNITA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20" dirty="0">
                <a:latin typeface="Calibri"/>
                <a:cs typeface="Calibri"/>
              </a:rPr>
              <a:t>Molusco de </a:t>
            </a:r>
            <a:r>
              <a:rPr sz="1000" spc="-15" dirty="0">
                <a:latin typeface="Calibri"/>
                <a:cs typeface="Calibri"/>
              </a:rPr>
              <a:t>la </a:t>
            </a:r>
            <a:r>
              <a:rPr sz="1000" spc="-40" dirty="0">
                <a:latin typeface="Calibri"/>
                <a:cs typeface="Calibri"/>
              </a:rPr>
              <a:t>era </a:t>
            </a:r>
            <a:r>
              <a:rPr sz="1000" spc="-25" dirty="0">
                <a:latin typeface="Calibri"/>
                <a:cs typeface="Calibri"/>
              </a:rPr>
              <a:t>secundaria </a:t>
            </a:r>
            <a:r>
              <a:rPr sz="1000" spc="-20" dirty="0">
                <a:latin typeface="Calibri"/>
                <a:cs typeface="Calibri"/>
              </a:rPr>
              <a:t>cuyo </a:t>
            </a:r>
            <a:r>
              <a:rPr sz="1000" spc="-15" dirty="0">
                <a:latin typeface="Calibri"/>
                <a:cs typeface="Calibri"/>
              </a:rPr>
              <a:t>fósil </a:t>
            </a:r>
            <a:r>
              <a:rPr sz="1000" spc="-10" dirty="0">
                <a:latin typeface="Calibri"/>
                <a:cs typeface="Calibri"/>
              </a:rPr>
              <a:t>es  </a:t>
            </a:r>
            <a:r>
              <a:rPr sz="1000" spc="-55" dirty="0">
                <a:latin typeface="Arial"/>
                <a:cs typeface="Arial"/>
              </a:rPr>
              <a:t>característico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55" dirty="0">
                <a:latin typeface="Arial"/>
                <a:cs typeface="Arial"/>
              </a:rPr>
              <a:t>creta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champenoise.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5046" y="8083294"/>
            <a:ext cx="2941955" cy="672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040"/>
              </a:lnSpc>
            </a:pPr>
            <a:r>
              <a:rPr sz="1000" b="1" spc="-10" dirty="0">
                <a:solidFill>
                  <a:srgbClr val="9C8E69"/>
                </a:solidFill>
                <a:latin typeface="Calibri"/>
                <a:cs typeface="Calibri"/>
              </a:rPr>
              <a:t>BOTELLAS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55" dirty="0">
                <a:latin typeface="Arial"/>
                <a:cs typeface="Arial"/>
              </a:rPr>
              <a:t>Conjunto </a:t>
            </a:r>
            <a:r>
              <a:rPr sz="1000" spc="-65" dirty="0">
                <a:latin typeface="Arial"/>
                <a:cs typeface="Arial"/>
              </a:rPr>
              <a:t>de las </a:t>
            </a:r>
            <a:r>
              <a:rPr sz="1000" spc="-40" dirty="0">
                <a:latin typeface="Arial"/>
                <a:cs typeface="Arial"/>
              </a:rPr>
              <a:t>distintas </a:t>
            </a:r>
            <a:r>
              <a:rPr sz="1000" spc="-50" dirty="0">
                <a:latin typeface="Arial"/>
                <a:cs typeface="Arial"/>
              </a:rPr>
              <a:t>botellas disponibles  </a:t>
            </a:r>
            <a:r>
              <a:rPr sz="1000" spc="-65" dirty="0">
                <a:latin typeface="Arial"/>
                <a:cs typeface="Arial"/>
              </a:rPr>
              <a:t>en </a:t>
            </a:r>
            <a:r>
              <a:rPr sz="1000" spc="-95" dirty="0">
                <a:latin typeface="Arial"/>
                <a:cs typeface="Arial"/>
              </a:rPr>
              <a:t>Champagne </a:t>
            </a:r>
            <a:r>
              <a:rPr sz="1000" spc="-30" dirty="0">
                <a:latin typeface="Arial"/>
                <a:cs typeface="Arial"/>
              </a:rPr>
              <a:t>: </a:t>
            </a:r>
            <a:r>
              <a:rPr sz="1000" spc="-50" dirty="0">
                <a:latin typeface="Arial"/>
                <a:cs typeface="Arial"/>
              </a:rPr>
              <a:t>cuarto </a:t>
            </a:r>
            <a:r>
              <a:rPr sz="1000" spc="-80" dirty="0">
                <a:latin typeface="Arial"/>
                <a:cs typeface="Arial"/>
              </a:rPr>
              <a:t>(20 </a:t>
            </a:r>
            <a:r>
              <a:rPr sz="1000" spc="-50" dirty="0">
                <a:latin typeface="Arial"/>
                <a:cs typeface="Arial"/>
              </a:rPr>
              <a:t>cl), </a:t>
            </a:r>
            <a:r>
              <a:rPr sz="1000" spc="-60" dirty="0">
                <a:latin typeface="Arial"/>
                <a:cs typeface="Arial"/>
              </a:rPr>
              <a:t>media </a:t>
            </a:r>
            <a:r>
              <a:rPr sz="1000" spc="-70" dirty="0">
                <a:latin typeface="Arial"/>
                <a:cs typeface="Arial"/>
              </a:rPr>
              <a:t>(37,5 </a:t>
            </a:r>
            <a:r>
              <a:rPr sz="1000" spc="-50" dirty="0">
                <a:latin typeface="Arial"/>
                <a:cs typeface="Arial"/>
              </a:rPr>
              <a:t>cl), </a:t>
            </a:r>
            <a:r>
              <a:rPr sz="1000" spc="-40" dirty="0">
                <a:latin typeface="Arial"/>
                <a:cs typeface="Arial"/>
              </a:rPr>
              <a:t>botella  </a:t>
            </a:r>
            <a:r>
              <a:rPr sz="1000" spc="-80" dirty="0">
                <a:latin typeface="Arial"/>
                <a:cs typeface="Arial"/>
              </a:rPr>
              <a:t>(75 </a:t>
            </a:r>
            <a:r>
              <a:rPr sz="1000" spc="-50" dirty="0">
                <a:latin typeface="Arial"/>
                <a:cs typeface="Arial"/>
              </a:rPr>
              <a:t>cl), </a:t>
            </a:r>
            <a:r>
              <a:rPr sz="1000" spc="-75" dirty="0">
                <a:latin typeface="Arial"/>
                <a:cs typeface="Arial"/>
              </a:rPr>
              <a:t>mágnum </a:t>
            </a:r>
            <a:r>
              <a:rPr sz="1000" spc="-70" dirty="0">
                <a:latin typeface="Arial"/>
                <a:cs typeface="Arial"/>
              </a:rPr>
              <a:t>(1,5 </a:t>
            </a:r>
            <a:r>
              <a:rPr sz="1000" spc="-30" dirty="0">
                <a:latin typeface="Arial"/>
                <a:cs typeface="Arial"/>
              </a:rPr>
              <a:t>litro), </a:t>
            </a:r>
            <a:r>
              <a:rPr sz="1000" spc="-60" dirty="0">
                <a:latin typeface="Arial"/>
                <a:cs typeface="Arial"/>
              </a:rPr>
              <a:t>jéroboam </a:t>
            </a:r>
            <a:r>
              <a:rPr sz="1000" spc="-75" dirty="0">
                <a:latin typeface="Arial"/>
                <a:cs typeface="Arial"/>
              </a:rPr>
              <a:t>(3 </a:t>
            </a:r>
            <a:r>
              <a:rPr sz="1000" spc="-40" dirty="0">
                <a:latin typeface="Arial"/>
                <a:cs typeface="Arial"/>
              </a:rPr>
              <a:t>litros),</a:t>
            </a:r>
            <a:r>
              <a:rPr sz="1000" spc="160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mathusalem</a:t>
            </a:r>
            <a:endParaRPr sz="1000">
              <a:latin typeface="Arial"/>
              <a:cs typeface="Arial"/>
            </a:endParaRPr>
          </a:p>
          <a:p>
            <a:pPr marL="12700" algn="just">
              <a:lnSpc>
                <a:spcPts val="950"/>
              </a:lnSpc>
            </a:pPr>
            <a:r>
              <a:rPr sz="1000" spc="-75" dirty="0">
                <a:latin typeface="Arial"/>
                <a:cs typeface="Arial"/>
              </a:rPr>
              <a:t>(6    </a:t>
            </a:r>
            <a:r>
              <a:rPr sz="1000" spc="-40" dirty="0">
                <a:latin typeface="Arial"/>
                <a:cs typeface="Arial"/>
              </a:rPr>
              <a:t>litros),   </a:t>
            </a:r>
            <a:r>
              <a:rPr sz="1000" spc="-80" dirty="0">
                <a:latin typeface="Arial"/>
                <a:cs typeface="Arial"/>
              </a:rPr>
              <a:t>salmanazar    </a:t>
            </a:r>
            <a:r>
              <a:rPr sz="1000" spc="-75" dirty="0">
                <a:latin typeface="Arial"/>
                <a:cs typeface="Arial"/>
              </a:rPr>
              <a:t>(9    </a:t>
            </a:r>
            <a:r>
              <a:rPr sz="1000" spc="-40" dirty="0">
                <a:latin typeface="Arial"/>
                <a:cs typeface="Arial"/>
              </a:rPr>
              <a:t>litros),   </a:t>
            </a:r>
            <a:r>
              <a:rPr sz="1000" spc="-60" dirty="0">
                <a:latin typeface="Arial"/>
                <a:cs typeface="Arial"/>
              </a:rPr>
              <a:t>balthazar   </a:t>
            </a:r>
            <a:r>
              <a:rPr sz="1000" spc="-80" dirty="0">
                <a:latin typeface="Arial"/>
                <a:cs typeface="Arial"/>
              </a:rPr>
              <a:t>(12 </a:t>
            </a:r>
            <a:r>
              <a:rPr sz="1000" spc="45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litros),</a:t>
            </a:r>
            <a:endParaRPr sz="1000">
              <a:latin typeface="Arial"/>
              <a:cs typeface="Arial"/>
            </a:endParaRPr>
          </a:p>
          <a:p>
            <a:pPr marL="12700" algn="just">
              <a:lnSpc>
                <a:spcPts val="1120"/>
              </a:lnSpc>
            </a:pPr>
            <a:r>
              <a:rPr sz="1000" spc="-65" dirty="0">
                <a:latin typeface="Arial"/>
                <a:cs typeface="Arial"/>
              </a:rPr>
              <a:t>nabuchodonosor </a:t>
            </a:r>
            <a:r>
              <a:rPr sz="1000" spc="-80" dirty="0">
                <a:latin typeface="Arial"/>
                <a:cs typeface="Arial"/>
              </a:rPr>
              <a:t>(15</a:t>
            </a:r>
            <a:r>
              <a:rPr sz="1000" spc="-95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litros).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5046" y="9007854"/>
            <a:ext cx="2941320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040"/>
              </a:lnSpc>
            </a:pPr>
            <a:r>
              <a:rPr sz="1000" b="1" spc="-20" dirty="0">
                <a:solidFill>
                  <a:srgbClr val="9C8E69"/>
                </a:solidFill>
                <a:latin typeface="Calibri"/>
                <a:cs typeface="Calibri"/>
              </a:rPr>
              <a:t>CANALETA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25" dirty="0">
                <a:latin typeface="Calibri"/>
                <a:cs typeface="Calibri"/>
              </a:rPr>
              <a:t>Pequeño </a:t>
            </a:r>
            <a:r>
              <a:rPr sz="1000" spc="-20" dirty="0">
                <a:latin typeface="Calibri"/>
                <a:cs typeface="Calibri"/>
              </a:rPr>
              <a:t>canal de </a:t>
            </a:r>
            <a:r>
              <a:rPr sz="1000" spc="-25" dirty="0">
                <a:latin typeface="Calibri"/>
                <a:cs typeface="Calibri"/>
              </a:rPr>
              <a:t>una </a:t>
            </a:r>
            <a:r>
              <a:rPr sz="1000" spc="-30" dirty="0">
                <a:latin typeface="Calibri"/>
                <a:cs typeface="Calibri"/>
              </a:rPr>
              <a:t>prensa </a:t>
            </a:r>
            <a:r>
              <a:rPr sz="1000" spc="-25" dirty="0">
                <a:latin typeface="Calibri"/>
                <a:cs typeface="Calibri"/>
              </a:rPr>
              <a:t>que </a:t>
            </a:r>
            <a:r>
              <a:rPr sz="1000" spc="-20" dirty="0">
                <a:latin typeface="Calibri"/>
                <a:cs typeface="Calibri"/>
              </a:rPr>
              <a:t>sirve </a:t>
            </a:r>
            <a:r>
              <a:rPr sz="1000" spc="-40" dirty="0">
                <a:latin typeface="Calibri"/>
                <a:cs typeface="Calibri"/>
              </a:rPr>
              <a:t>para  </a:t>
            </a:r>
            <a:r>
              <a:rPr sz="1000" spc="-65" dirty="0">
                <a:latin typeface="Arial"/>
                <a:cs typeface="Arial"/>
              </a:rPr>
              <a:t>que </a:t>
            </a:r>
            <a:r>
              <a:rPr sz="1000" spc="-80" dirty="0">
                <a:latin typeface="Arial"/>
                <a:cs typeface="Arial"/>
              </a:rPr>
              <a:t>caiga </a:t>
            </a:r>
            <a:r>
              <a:rPr sz="1000" spc="-35" dirty="0">
                <a:latin typeface="Arial"/>
                <a:cs typeface="Arial"/>
              </a:rPr>
              <a:t>el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zumo.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5046" y="9536174"/>
            <a:ext cx="2941320" cy="408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040"/>
              </a:lnSpc>
            </a:pPr>
            <a:r>
              <a:rPr sz="1000" b="1" spc="-5" dirty="0">
                <a:solidFill>
                  <a:srgbClr val="9C8E69"/>
                </a:solidFill>
                <a:latin typeface="Calibri"/>
                <a:cs typeface="Calibri"/>
              </a:rPr>
              <a:t>CÁPSULA </a:t>
            </a:r>
            <a:r>
              <a:rPr sz="1000" b="1" spc="-15" dirty="0">
                <a:solidFill>
                  <a:srgbClr val="9C8E69"/>
                </a:solidFill>
                <a:latin typeface="Calibri"/>
                <a:cs typeface="Calibri"/>
              </a:rPr>
              <a:t>CORONA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25" dirty="0">
                <a:latin typeface="Calibri"/>
                <a:cs typeface="Calibri"/>
              </a:rPr>
              <a:t>Pequeña </a:t>
            </a:r>
            <a:r>
              <a:rPr sz="1000" spc="-10" dirty="0">
                <a:latin typeface="Calibri"/>
                <a:cs typeface="Calibri"/>
              </a:rPr>
              <a:t>pieza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25" dirty="0">
                <a:latin typeface="Calibri"/>
                <a:cs typeface="Calibri"/>
              </a:rPr>
              <a:t>metal </a:t>
            </a:r>
            <a:r>
              <a:rPr sz="1000" spc="-30" dirty="0">
                <a:latin typeface="Calibri"/>
                <a:cs typeface="Calibri"/>
              </a:rPr>
              <a:t>engastada  </a:t>
            </a:r>
            <a:r>
              <a:rPr sz="1000" spc="-70" dirty="0">
                <a:latin typeface="Arial"/>
                <a:cs typeface="Arial"/>
              </a:rPr>
              <a:t>sobre </a:t>
            </a:r>
            <a:r>
              <a:rPr sz="1000" spc="-35" dirty="0">
                <a:latin typeface="Arial"/>
                <a:cs typeface="Arial"/>
              </a:rPr>
              <a:t>el </a:t>
            </a:r>
            <a:r>
              <a:rPr sz="1000" spc="-45" dirty="0">
                <a:latin typeface="Arial"/>
                <a:cs typeface="Arial"/>
              </a:rPr>
              <a:t>gollete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40" dirty="0">
                <a:latin typeface="Arial"/>
                <a:cs typeface="Arial"/>
              </a:rPr>
              <a:t>botella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50" dirty="0">
                <a:latin typeface="Arial"/>
                <a:cs typeface="Arial"/>
              </a:rPr>
              <a:t>provista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70" dirty="0">
                <a:latin typeface="Arial"/>
                <a:cs typeface="Arial"/>
              </a:rPr>
              <a:t>una </a:t>
            </a:r>
            <a:r>
              <a:rPr sz="1000" spc="-40" dirty="0">
                <a:latin typeface="Arial"/>
                <a:cs typeface="Arial"/>
              </a:rPr>
              <a:t>junta </a:t>
            </a:r>
            <a:r>
              <a:rPr sz="1000" spc="-70" dirty="0">
                <a:latin typeface="Arial"/>
                <a:cs typeface="Arial"/>
              </a:rPr>
              <a:t>que  </a:t>
            </a:r>
            <a:r>
              <a:rPr sz="1000" spc="-90" dirty="0">
                <a:latin typeface="Arial"/>
                <a:cs typeface="Arial"/>
              </a:rPr>
              <a:t>asegura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65" dirty="0">
                <a:latin typeface="Arial"/>
                <a:cs typeface="Arial"/>
              </a:rPr>
              <a:t>estanqueidad en </a:t>
            </a:r>
            <a:r>
              <a:rPr sz="1000" spc="-45" dirty="0">
                <a:latin typeface="Arial"/>
                <a:cs typeface="Arial"/>
              </a:rPr>
              <a:t>contacto </a:t>
            </a:r>
            <a:r>
              <a:rPr sz="1000" spc="-60" dirty="0">
                <a:latin typeface="Arial"/>
                <a:cs typeface="Arial"/>
              </a:rPr>
              <a:t>con </a:t>
            </a:r>
            <a:r>
              <a:rPr sz="1000" spc="-35" dirty="0">
                <a:latin typeface="Arial"/>
                <a:cs typeface="Arial"/>
              </a:rPr>
              <a:t>el </a:t>
            </a:r>
            <a:r>
              <a:rPr sz="1000" spc="-40" dirty="0">
                <a:latin typeface="Arial"/>
                <a:cs typeface="Arial"/>
              </a:rPr>
              <a:t>vidrio.</a:t>
            </a:r>
            <a:r>
              <a:rPr sz="1000" spc="-204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Utilizada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26993" y="5177534"/>
            <a:ext cx="2941955" cy="408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040"/>
              </a:lnSpc>
            </a:pPr>
            <a:r>
              <a:rPr sz="1000" spc="-40" dirty="0">
                <a:latin typeface="Calibri"/>
                <a:cs typeface="Calibri"/>
              </a:rPr>
              <a:t>para </a:t>
            </a:r>
            <a:r>
              <a:rPr sz="1000" spc="-20" dirty="0">
                <a:latin typeface="Calibri"/>
                <a:cs typeface="Calibri"/>
              </a:rPr>
              <a:t>un </a:t>
            </a:r>
            <a:r>
              <a:rPr sz="1000" spc="-30" dirty="0">
                <a:latin typeface="Calibri"/>
                <a:cs typeface="Calibri"/>
              </a:rPr>
              <a:t>taponado </a:t>
            </a:r>
            <a:r>
              <a:rPr sz="1000" spc="-25" dirty="0">
                <a:latin typeface="Calibri"/>
                <a:cs typeface="Calibri"/>
              </a:rPr>
              <a:t>provisional </a:t>
            </a:r>
            <a:r>
              <a:rPr sz="1000" spc="-20" dirty="0">
                <a:latin typeface="Calibri"/>
                <a:cs typeface="Calibri"/>
              </a:rPr>
              <a:t>hasta </a:t>
            </a:r>
            <a:r>
              <a:rPr sz="1000" spc="-15" dirty="0">
                <a:latin typeface="Calibri"/>
                <a:cs typeface="Calibri"/>
              </a:rPr>
              <a:t>la </a:t>
            </a:r>
            <a:r>
              <a:rPr sz="1000" spc="-30" dirty="0">
                <a:latin typeface="Calibri"/>
                <a:cs typeface="Calibri"/>
              </a:rPr>
              <a:t>toma </a:t>
            </a:r>
            <a:r>
              <a:rPr sz="1000" spc="-20" dirty="0">
                <a:latin typeface="Calibri"/>
                <a:cs typeface="Calibri"/>
              </a:rPr>
              <a:t>de espuma y  </a:t>
            </a:r>
            <a:r>
              <a:rPr sz="1000" spc="-15" dirty="0">
                <a:latin typeface="Calibri"/>
                <a:cs typeface="Calibri"/>
              </a:rPr>
              <a:t>la </a:t>
            </a:r>
            <a:r>
              <a:rPr sz="1000" spc="-25" dirty="0">
                <a:latin typeface="Calibri"/>
                <a:cs typeface="Calibri"/>
              </a:rPr>
              <a:t>maduración, </a:t>
            </a:r>
            <a:r>
              <a:rPr sz="1000" spc="-15" dirty="0">
                <a:latin typeface="Calibri"/>
                <a:cs typeface="Calibri"/>
              </a:rPr>
              <a:t>como </a:t>
            </a:r>
            <a:r>
              <a:rPr sz="1000" spc="-25" dirty="0">
                <a:latin typeface="Calibri"/>
                <a:cs typeface="Calibri"/>
              </a:rPr>
              <a:t>complemento </a:t>
            </a:r>
            <a:r>
              <a:rPr sz="1000" spc="-20" dirty="0">
                <a:latin typeface="Calibri"/>
                <a:cs typeface="Calibri"/>
              </a:rPr>
              <a:t>de un </a:t>
            </a:r>
            <a:r>
              <a:rPr sz="1000" spc="-35" dirty="0">
                <a:latin typeface="Calibri"/>
                <a:cs typeface="Calibri"/>
              </a:rPr>
              <a:t>obturador </a:t>
            </a:r>
            <a:r>
              <a:rPr sz="1000" spc="-20" dirty="0">
                <a:latin typeface="Calibri"/>
                <a:cs typeface="Calibri"/>
              </a:rPr>
              <a:t>en  </a:t>
            </a:r>
            <a:r>
              <a:rPr sz="1000" spc="-45" dirty="0">
                <a:latin typeface="Arial"/>
                <a:cs typeface="Arial"/>
              </a:rPr>
              <a:t>plástico </a:t>
            </a:r>
            <a:r>
              <a:rPr sz="1000" spc="-65" dirty="0">
                <a:latin typeface="Arial"/>
                <a:cs typeface="Arial"/>
              </a:rPr>
              <a:t>que </a:t>
            </a:r>
            <a:r>
              <a:rPr sz="1000" spc="-85" dirty="0">
                <a:latin typeface="Arial"/>
                <a:cs typeface="Arial"/>
              </a:rPr>
              <a:t>se </a:t>
            </a:r>
            <a:r>
              <a:rPr sz="1000" spc="-45" dirty="0">
                <a:latin typeface="Arial"/>
                <a:cs typeface="Arial"/>
              </a:rPr>
              <a:t>sitúa </a:t>
            </a:r>
            <a:r>
              <a:rPr sz="1000" spc="-65" dirty="0">
                <a:latin typeface="Arial"/>
                <a:cs typeface="Arial"/>
              </a:rPr>
              <a:t>en </a:t>
            </a:r>
            <a:r>
              <a:rPr sz="1000" spc="-35" dirty="0">
                <a:latin typeface="Arial"/>
                <a:cs typeface="Arial"/>
              </a:rPr>
              <a:t>el </a:t>
            </a:r>
            <a:r>
              <a:rPr sz="1000" spc="-45" dirty="0">
                <a:latin typeface="Arial"/>
                <a:cs typeface="Arial"/>
              </a:rPr>
              <a:t>gollete </a:t>
            </a:r>
            <a:r>
              <a:rPr sz="1000" spc="-55" dirty="0">
                <a:latin typeface="Arial"/>
                <a:cs typeface="Arial"/>
              </a:rPr>
              <a:t>llamado </a:t>
            </a:r>
            <a:r>
              <a:rPr sz="1000" spc="-135" dirty="0">
                <a:latin typeface="Arial"/>
                <a:cs typeface="Arial"/>
              </a:rPr>
              <a:t>« </a:t>
            </a:r>
            <a:r>
              <a:rPr sz="1000" spc="-40" dirty="0">
                <a:latin typeface="Arial"/>
                <a:cs typeface="Arial"/>
              </a:rPr>
              <a:t>bidule</a:t>
            </a:r>
            <a:r>
              <a:rPr sz="1000" spc="-250" dirty="0">
                <a:latin typeface="Arial"/>
                <a:cs typeface="Arial"/>
              </a:rPr>
              <a:t> </a:t>
            </a:r>
            <a:r>
              <a:rPr sz="1000" spc="-110" dirty="0">
                <a:latin typeface="Arial"/>
                <a:cs typeface="Arial"/>
              </a:rPr>
              <a:t>».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26993" y="5837934"/>
            <a:ext cx="2941955" cy="408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040"/>
              </a:lnSpc>
            </a:pPr>
            <a:r>
              <a:rPr sz="1000" b="1" spc="5" dirty="0">
                <a:solidFill>
                  <a:srgbClr val="9C8E69"/>
                </a:solidFill>
                <a:latin typeface="Calibri"/>
                <a:cs typeface="Calibri"/>
              </a:rPr>
              <a:t>CIVC</a:t>
            </a:r>
            <a:r>
              <a:rPr sz="1000" b="1" spc="-4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</a:t>
            </a:r>
            <a:r>
              <a:rPr sz="1000" b="1" spc="-3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latin typeface="Arial"/>
                <a:cs typeface="Arial"/>
              </a:rPr>
              <a:t>Comité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interprofessionnel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du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vin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65" dirty="0">
                <a:latin typeface="Arial"/>
                <a:cs typeface="Arial"/>
              </a:rPr>
              <a:t>de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90" dirty="0">
                <a:latin typeface="Arial"/>
                <a:cs typeface="Arial"/>
              </a:rPr>
              <a:t>Champagne.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Or</a:t>
            </a:r>
            <a:r>
              <a:rPr sz="1000" spc="-50" dirty="0">
                <a:latin typeface="Calibri"/>
                <a:cs typeface="Calibri"/>
              </a:rPr>
              <a:t>-  </a:t>
            </a:r>
            <a:r>
              <a:rPr sz="1000" spc="-20" dirty="0">
                <a:latin typeface="Calibri"/>
                <a:cs typeface="Calibri"/>
              </a:rPr>
              <a:t>ganismo</a:t>
            </a:r>
            <a:r>
              <a:rPr sz="1000" spc="-5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semi-público</a:t>
            </a:r>
            <a:r>
              <a:rPr sz="1000" spc="-5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que</a:t>
            </a:r>
            <a:r>
              <a:rPr sz="1000" spc="-5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gestiona</a:t>
            </a:r>
            <a:r>
              <a:rPr sz="1000" spc="-5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y</a:t>
            </a:r>
            <a:r>
              <a:rPr sz="1000" spc="-5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defiende</a:t>
            </a:r>
            <a:r>
              <a:rPr sz="1000" spc="-5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los</a:t>
            </a:r>
            <a:r>
              <a:rPr sz="1000" spc="-5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intereses  </a:t>
            </a:r>
            <a:r>
              <a:rPr sz="1000" spc="-70" dirty="0">
                <a:latin typeface="Arial"/>
                <a:cs typeface="Arial"/>
              </a:rPr>
              <a:t>comunes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los </a:t>
            </a:r>
            <a:r>
              <a:rPr sz="1000" spc="-35" dirty="0">
                <a:latin typeface="Arial"/>
                <a:cs typeface="Arial"/>
              </a:rPr>
              <a:t>viticultores </a:t>
            </a:r>
            <a:r>
              <a:rPr sz="1000" spc="-70" dirty="0">
                <a:latin typeface="Arial"/>
                <a:cs typeface="Arial"/>
              </a:rPr>
              <a:t>y maisons </a:t>
            </a:r>
            <a:r>
              <a:rPr sz="1000" spc="-65" dirty="0">
                <a:latin typeface="Arial"/>
                <a:cs typeface="Arial"/>
              </a:rPr>
              <a:t>de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90" dirty="0">
                <a:latin typeface="Arial"/>
                <a:cs typeface="Arial"/>
              </a:rPr>
              <a:t>Champagne.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26993" y="6498334"/>
            <a:ext cx="2941320" cy="408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040"/>
              </a:lnSpc>
            </a:pPr>
            <a:r>
              <a:rPr sz="1000" b="1" spc="-10" dirty="0">
                <a:solidFill>
                  <a:srgbClr val="9C8E69"/>
                </a:solidFill>
                <a:latin typeface="Calibri"/>
                <a:cs typeface="Calibri"/>
              </a:rPr>
              <a:t>COCOLITO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60" dirty="0">
                <a:latin typeface="Arial"/>
                <a:cs typeface="Arial"/>
              </a:rPr>
              <a:t>Microorganismo </a:t>
            </a:r>
            <a:r>
              <a:rPr sz="1000" spc="-55" dirty="0">
                <a:latin typeface="Arial"/>
                <a:cs typeface="Arial"/>
              </a:rPr>
              <a:t>marino. </a:t>
            </a:r>
            <a:r>
              <a:rPr sz="1000" spc="-110" dirty="0">
                <a:latin typeface="Arial"/>
                <a:cs typeface="Arial"/>
              </a:rPr>
              <a:t>La </a:t>
            </a:r>
            <a:r>
              <a:rPr sz="1000" spc="-55" dirty="0">
                <a:latin typeface="Arial"/>
                <a:cs typeface="Arial"/>
              </a:rPr>
              <a:t>creta </a:t>
            </a:r>
            <a:r>
              <a:rPr sz="1000" spc="-65" dirty="0">
                <a:latin typeface="Arial"/>
                <a:cs typeface="Arial"/>
              </a:rPr>
              <a:t>está en </a:t>
            </a:r>
            <a:r>
              <a:rPr sz="1000" spc="-75" dirty="0">
                <a:latin typeface="Arial"/>
                <a:cs typeface="Arial"/>
              </a:rPr>
              <a:t>su  </a:t>
            </a:r>
            <a:r>
              <a:rPr sz="1000" spc="-35" dirty="0">
                <a:latin typeface="Calibri"/>
                <a:cs typeface="Calibri"/>
              </a:rPr>
              <a:t>mayoría </a:t>
            </a:r>
            <a:r>
              <a:rPr sz="1000" spc="-20" dirty="0">
                <a:latin typeface="Calibri"/>
                <a:cs typeface="Calibri"/>
              </a:rPr>
              <a:t>constituida </a:t>
            </a:r>
            <a:r>
              <a:rPr sz="1000" spc="-35" dirty="0">
                <a:latin typeface="Calibri"/>
                <a:cs typeface="Calibri"/>
              </a:rPr>
              <a:t>por </a:t>
            </a:r>
            <a:r>
              <a:rPr sz="1000" spc="-25" dirty="0">
                <a:latin typeface="Calibri"/>
                <a:cs typeface="Calibri"/>
              </a:rPr>
              <a:t>gránulos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15" dirty="0">
                <a:latin typeface="Calibri"/>
                <a:cs typeface="Calibri"/>
              </a:rPr>
              <a:t>calcita </a:t>
            </a:r>
            <a:r>
              <a:rPr sz="1000" spc="-25" dirty="0">
                <a:latin typeface="Calibri"/>
                <a:cs typeface="Calibri"/>
              </a:rPr>
              <a:t>que </a:t>
            </a:r>
            <a:r>
              <a:rPr sz="1000" spc="-30" dirty="0">
                <a:latin typeface="Calibri"/>
                <a:cs typeface="Calibri"/>
              </a:rPr>
              <a:t>provienen 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los </a:t>
            </a:r>
            <a:r>
              <a:rPr sz="1000" spc="-60" dirty="0">
                <a:latin typeface="Arial"/>
                <a:cs typeface="Arial"/>
              </a:rPr>
              <a:t>esqueletos </a:t>
            </a:r>
            <a:r>
              <a:rPr sz="1000" spc="-65" dirty="0">
                <a:latin typeface="Arial"/>
                <a:cs typeface="Arial"/>
              </a:rPr>
              <a:t>de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cocolitos.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26993" y="7158735"/>
            <a:ext cx="2941955" cy="408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040"/>
              </a:lnSpc>
            </a:pPr>
            <a:r>
              <a:rPr sz="1000" b="1" spc="-10" dirty="0">
                <a:solidFill>
                  <a:srgbClr val="9C8E69"/>
                </a:solidFill>
                <a:latin typeface="Calibri"/>
                <a:cs typeface="Calibri"/>
              </a:rPr>
              <a:t>CORRIMIENTO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60" dirty="0">
                <a:latin typeface="Arial"/>
                <a:cs typeface="Arial"/>
              </a:rPr>
              <a:t>Accidente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65" dirty="0">
                <a:latin typeface="Arial"/>
                <a:cs typeface="Arial"/>
              </a:rPr>
              <a:t>vegetación. </a:t>
            </a:r>
            <a:r>
              <a:rPr sz="1000" spc="-100" dirty="0">
                <a:latin typeface="Arial"/>
                <a:cs typeface="Arial"/>
              </a:rPr>
              <a:t>Caída </a:t>
            </a:r>
            <a:r>
              <a:rPr sz="1000" spc="-65" dirty="0">
                <a:latin typeface="Arial"/>
                <a:cs typeface="Arial"/>
              </a:rPr>
              <a:t>de  </a:t>
            </a:r>
            <a:r>
              <a:rPr sz="1000" spc="-5" dirty="0">
                <a:latin typeface="Calibri"/>
                <a:cs typeface="Calibri"/>
              </a:rPr>
              <a:t>las </a:t>
            </a:r>
            <a:r>
              <a:rPr sz="1000" spc="-25" dirty="0">
                <a:latin typeface="Calibri"/>
                <a:cs typeface="Calibri"/>
              </a:rPr>
              <a:t>flores </a:t>
            </a:r>
            <a:r>
              <a:rPr sz="1000" spc="-15" dirty="0">
                <a:latin typeface="Calibri"/>
                <a:cs typeface="Calibri"/>
              </a:rPr>
              <a:t>o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los </a:t>
            </a:r>
            <a:r>
              <a:rPr sz="1000" spc="-15" dirty="0">
                <a:latin typeface="Calibri"/>
                <a:cs typeface="Calibri"/>
              </a:rPr>
              <a:t>capullos </a:t>
            </a:r>
            <a:r>
              <a:rPr sz="1000" spc="-25" dirty="0">
                <a:latin typeface="Calibri"/>
                <a:cs typeface="Calibri"/>
              </a:rPr>
              <a:t>que </a:t>
            </a:r>
            <a:r>
              <a:rPr sz="1000" spc="-30" dirty="0">
                <a:latin typeface="Calibri"/>
                <a:cs typeface="Calibri"/>
              </a:rPr>
              <a:t>provoca </a:t>
            </a:r>
            <a:r>
              <a:rPr sz="1000" spc="-25" dirty="0">
                <a:latin typeface="Calibri"/>
                <a:cs typeface="Calibri"/>
              </a:rPr>
              <a:t>una </a:t>
            </a:r>
            <a:r>
              <a:rPr sz="1000" spc="-30" dirty="0">
                <a:latin typeface="Calibri"/>
                <a:cs typeface="Calibri"/>
              </a:rPr>
              <a:t>pérdida </a:t>
            </a:r>
            <a:r>
              <a:rPr sz="1000" spc="-20" dirty="0">
                <a:latin typeface="Calibri"/>
                <a:cs typeface="Calibri"/>
              </a:rPr>
              <a:t>en </a:t>
            </a:r>
            <a:r>
              <a:rPr sz="1000" spc="-15" dirty="0">
                <a:latin typeface="Calibri"/>
                <a:cs typeface="Calibri"/>
              </a:rPr>
              <a:t>la  </a:t>
            </a:r>
            <a:r>
              <a:rPr sz="1000" spc="-55" dirty="0">
                <a:latin typeface="Arial"/>
                <a:cs typeface="Arial"/>
              </a:rPr>
              <a:t>recolección.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5300" y="7554975"/>
            <a:ext cx="6070600" cy="540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133725">
              <a:lnSpc>
                <a:spcPts val="1040"/>
              </a:lnSpc>
            </a:pPr>
            <a:r>
              <a:rPr sz="1000" b="1" spc="5" dirty="0">
                <a:solidFill>
                  <a:srgbClr val="9C8E69"/>
                </a:solidFill>
                <a:latin typeface="Calibri"/>
                <a:cs typeface="Calibri"/>
              </a:rPr>
              <a:t>BELON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5" dirty="0">
                <a:latin typeface="Calibri"/>
                <a:cs typeface="Calibri"/>
              </a:rPr>
              <a:t>En </a:t>
            </a:r>
            <a:r>
              <a:rPr sz="1000" spc="-25" dirty="0">
                <a:latin typeface="Calibri"/>
                <a:cs typeface="Calibri"/>
              </a:rPr>
              <a:t>Champagne, recipiente que recibe </a:t>
            </a:r>
            <a:r>
              <a:rPr sz="1000" spc="-10" dirty="0">
                <a:latin typeface="Calibri"/>
                <a:cs typeface="Calibri"/>
              </a:rPr>
              <a:t>el </a:t>
            </a:r>
            <a:r>
              <a:rPr sz="1000" spc="-20" dirty="0">
                <a:latin typeface="Calibri"/>
                <a:cs typeface="Calibri"/>
              </a:rPr>
              <a:t>mosto  </a:t>
            </a:r>
            <a:r>
              <a:rPr sz="1000" spc="-55" dirty="0">
                <a:latin typeface="Arial"/>
                <a:cs typeface="Arial"/>
              </a:rPr>
              <a:t>tras </a:t>
            </a:r>
            <a:r>
              <a:rPr sz="1000" spc="-35" dirty="0">
                <a:latin typeface="Arial"/>
                <a:cs typeface="Arial"/>
              </a:rPr>
              <a:t>el</a:t>
            </a:r>
            <a:r>
              <a:rPr sz="1000" spc="-130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prensado.</a:t>
            </a:r>
            <a:endParaRPr sz="1000">
              <a:latin typeface="Arial"/>
              <a:cs typeface="Arial"/>
            </a:endParaRPr>
          </a:p>
          <a:p>
            <a:pPr marL="3143885" marR="5080">
              <a:lnSpc>
                <a:spcPts val="1040"/>
              </a:lnSpc>
            </a:pPr>
            <a:r>
              <a:rPr sz="1000" b="1" spc="-20" dirty="0">
                <a:solidFill>
                  <a:srgbClr val="9C8E69"/>
                </a:solidFill>
                <a:latin typeface="Calibri"/>
                <a:cs typeface="Calibri"/>
              </a:rPr>
              <a:t>CRIPTOGÁMICA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15" dirty="0">
                <a:latin typeface="Calibri"/>
                <a:cs typeface="Calibri"/>
              </a:rPr>
              <a:t>Una </a:t>
            </a:r>
            <a:r>
              <a:rPr sz="1000" spc="-35" dirty="0">
                <a:latin typeface="Calibri"/>
                <a:cs typeface="Calibri"/>
              </a:rPr>
              <a:t>enfermedad </a:t>
            </a:r>
            <a:r>
              <a:rPr sz="1000" spc="-25" dirty="0">
                <a:latin typeface="Calibri"/>
                <a:cs typeface="Calibri"/>
              </a:rPr>
              <a:t>criptogámica está  </a:t>
            </a:r>
            <a:r>
              <a:rPr sz="1000" spc="-90" dirty="0">
                <a:latin typeface="Arial"/>
                <a:cs typeface="Arial"/>
              </a:rPr>
              <a:t>causada </a:t>
            </a:r>
            <a:r>
              <a:rPr sz="1000" spc="-50" dirty="0">
                <a:latin typeface="Arial"/>
                <a:cs typeface="Arial"/>
              </a:rPr>
              <a:t>por un </a:t>
            </a:r>
            <a:r>
              <a:rPr sz="1000" spc="-70" dirty="0">
                <a:latin typeface="Arial"/>
                <a:cs typeface="Arial"/>
              </a:rPr>
              <a:t>hongo </a:t>
            </a:r>
            <a:r>
              <a:rPr sz="1000" spc="-55" dirty="0">
                <a:latin typeface="Arial"/>
                <a:cs typeface="Arial"/>
              </a:rPr>
              <a:t>parasito </a:t>
            </a:r>
            <a:r>
              <a:rPr sz="1000" spc="-60" dirty="0">
                <a:latin typeface="Arial"/>
                <a:cs typeface="Arial"/>
              </a:rPr>
              <a:t>(ejemplos </a:t>
            </a:r>
            <a:r>
              <a:rPr sz="1000" spc="-30" dirty="0">
                <a:latin typeface="Arial"/>
                <a:cs typeface="Arial"/>
              </a:rPr>
              <a:t>: </a:t>
            </a:r>
            <a:r>
              <a:rPr sz="1000" spc="-45" dirty="0">
                <a:latin typeface="Arial"/>
                <a:cs typeface="Arial"/>
              </a:rPr>
              <a:t>oídio,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mildiu).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26993" y="8347454"/>
            <a:ext cx="2941320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040"/>
              </a:lnSpc>
            </a:pPr>
            <a:r>
              <a:rPr sz="1000" b="1" spc="10" dirty="0">
                <a:solidFill>
                  <a:srgbClr val="9C8E69"/>
                </a:solidFill>
                <a:latin typeface="Calibri"/>
                <a:cs typeface="Calibri"/>
              </a:rPr>
              <a:t>CRU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110" dirty="0">
                <a:latin typeface="Arial"/>
                <a:cs typeface="Arial"/>
              </a:rPr>
              <a:t>En </a:t>
            </a:r>
            <a:r>
              <a:rPr sz="1000" spc="-90" dirty="0">
                <a:latin typeface="Arial"/>
                <a:cs typeface="Arial"/>
              </a:rPr>
              <a:t>Champagne, </a:t>
            </a:r>
            <a:r>
              <a:rPr sz="1000" spc="-50" dirty="0">
                <a:latin typeface="Arial"/>
                <a:cs typeface="Arial"/>
              </a:rPr>
              <a:t>un </a:t>
            </a:r>
            <a:r>
              <a:rPr sz="1000" spc="-10" dirty="0">
                <a:latin typeface="Arial"/>
                <a:cs typeface="Arial"/>
              </a:rPr>
              <a:t>“cru”</a:t>
            </a:r>
            <a:r>
              <a:rPr sz="1000" spc="-190" dirty="0">
                <a:latin typeface="Arial"/>
                <a:cs typeface="Arial"/>
              </a:rPr>
              <a:t> </a:t>
            </a:r>
            <a:r>
              <a:rPr sz="1000" spc="-65" dirty="0">
                <a:latin typeface="Arial"/>
                <a:cs typeface="Arial"/>
              </a:rPr>
              <a:t>corresponde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50" dirty="0">
                <a:latin typeface="Arial"/>
                <a:cs typeface="Arial"/>
              </a:rPr>
              <a:t>un </a:t>
            </a:r>
            <a:r>
              <a:rPr sz="1000" spc="-40" dirty="0">
                <a:latin typeface="Arial"/>
                <a:cs typeface="Arial"/>
              </a:rPr>
              <a:t>municipio  </a:t>
            </a:r>
            <a:r>
              <a:rPr sz="1000" spc="-45" dirty="0">
                <a:latin typeface="Arial"/>
                <a:cs typeface="Arial"/>
              </a:rPr>
              <a:t>vitícola.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26866" y="8854439"/>
            <a:ext cx="2941955" cy="561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ts val="1120"/>
              </a:lnSpc>
            </a:pPr>
            <a:r>
              <a:rPr sz="1000" b="1" spc="5" dirty="0">
                <a:solidFill>
                  <a:srgbClr val="9C8E69"/>
                </a:solidFill>
                <a:latin typeface="Calibri"/>
                <a:cs typeface="Calibri"/>
              </a:rPr>
              <a:t>CUVÉE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110" dirty="0">
                <a:latin typeface="Arial"/>
                <a:cs typeface="Arial"/>
              </a:rPr>
              <a:t>En </a:t>
            </a:r>
            <a:r>
              <a:rPr sz="1000" spc="-90" dirty="0">
                <a:latin typeface="Arial"/>
                <a:cs typeface="Arial"/>
              </a:rPr>
              <a:t>Champagne,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70" dirty="0">
                <a:latin typeface="Arial"/>
                <a:cs typeface="Arial"/>
              </a:rPr>
              <a:t>palabra </a:t>
            </a:r>
            <a:r>
              <a:rPr sz="1000" spc="-40" dirty="0">
                <a:latin typeface="Arial"/>
                <a:cs typeface="Arial"/>
              </a:rPr>
              <a:t>tiene </a:t>
            </a:r>
            <a:r>
              <a:rPr sz="1000" spc="-65" dirty="0">
                <a:latin typeface="Arial"/>
                <a:cs typeface="Arial"/>
              </a:rPr>
              <a:t>dos</a:t>
            </a:r>
            <a:r>
              <a:rPr sz="1000" spc="55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sentidos.</a:t>
            </a:r>
            <a:endParaRPr sz="1000">
              <a:latin typeface="Arial"/>
              <a:cs typeface="Arial"/>
            </a:endParaRPr>
          </a:p>
          <a:p>
            <a:pPr marL="12700" marR="5080" algn="just">
              <a:lnSpc>
                <a:spcPts val="1040"/>
              </a:lnSpc>
              <a:spcBef>
                <a:spcPts val="85"/>
              </a:spcBef>
            </a:pPr>
            <a:r>
              <a:rPr sz="1000" spc="-10" dirty="0">
                <a:latin typeface="Calibri"/>
                <a:cs typeface="Calibri"/>
              </a:rPr>
              <a:t>1. </a:t>
            </a:r>
            <a:r>
              <a:rPr sz="1000" spc="-15" dirty="0">
                <a:latin typeface="Calibri"/>
                <a:cs typeface="Calibri"/>
              </a:rPr>
              <a:t>Designa </a:t>
            </a:r>
            <a:r>
              <a:rPr sz="1000" spc="-5" dirty="0">
                <a:latin typeface="Calibri"/>
                <a:cs typeface="Calibri"/>
              </a:rPr>
              <a:t>los </a:t>
            </a:r>
            <a:r>
              <a:rPr sz="1000" dirty="0">
                <a:latin typeface="Calibri"/>
                <a:cs typeface="Calibri"/>
              </a:rPr>
              <a:t>2050 </a:t>
            </a:r>
            <a:r>
              <a:rPr sz="1000" spc="-30" dirty="0">
                <a:latin typeface="Calibri"/>
                <a:cs typeface="Calibri"/>
              </a:rPr>
              <a:t>primeros </a:t>
            </a:r>
            <a:r>
              <a:rPr sz="1000" spc="-20" dirty="0">
                <a:latin typeface="Calibri"/>
                <a:cs typeface="Calibri"/>
              </a:rPr>
              <a:t>litros </a:t>
            </a:r>
            <a:r>
              <a:rPr sz="1000" spc="-25" dirty="0">
                <a:latin typeface="Calibri"/>
                <a:cs typeface="Calibri"/>
              </a:rPr>
              <a:t>que tienen </a:t>
            </a:r>
            <a:r>
              <a:rPr sz="1000" spc="-15" dirty="0">
                <a:latin typeface="Calibri"/>
                <a:cs typeface="Calibri"/>
              </a:rPr>
              <a:t>como </a:t>
            </a:r>
            <a:r>
              <a:rPr sz="1000" spc="-30" dirty="0">
                <a:latin typeface="Calibri"/>
                <a:cs typeface="Calibri"/>
              </a:rPr>
              <a:t>origen 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60" dirty="0">
                <a:latin typeface="Arial"/>
                <a:cs typeface="Arial"/>
              </a:rPr>
              <a:t>extracción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un </a:t>
            </a:r>
            <a:r>
              <a:rPr sz="1000" spc="-30" dirty="0">
                <a:latin typeface="Arial"/>
                <a:cs typeface="Arial"/>
              </a:rPr>
              <a:t>“marc”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60" dirty="0">
                <a:latin typeface="Arial"/>
                <a:cs typeface="Arial"/>
              </a:rPr>
              <a:t>4 </a:t>
            </a:r>
            <a:r>
              <a:rPr sz="1000" spc="-70" dirty="0">
                <a:latin typeface="Arial"/>
                <a:cs typeface="Arial"/>
              </a:rPr>
              <a:t>000 </a:t>
            </a:r>
            <a:r>
              <a:rPr sz="1000" spc="-90" dirty="0">
                <a:latin typeface="Arial"/>
                <a:cs typeface="Arial"/>
              </a:rPr>
              <a:t>kgs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70" dirty="0">
                <a:latin typeface="Arial"/>
                <a:cs typeface="Arial"/>
              </a:rPr>
              <a:t>uva. </a:t>
            </a:r>
            <a:r>
              <a:rPr sz="1000" spc="-10" dirty="0">
                <a:latin typeface="Calibri"/>
                <a:cs typeface="Calibri"/>
              </a:rPr>
              <a:t>2. </a:t>
            </a:r>
            <a:r>
              <a:rPr sz="1000" spc="15" dirty="0">
                <a:latin typeface="Calibri"/>
                <a:cs typeface="Calibri"/>
              </a:rPr>
              <a:t>Es </a:t>
            </a:r>
            <a:r>
              <a:rPr sz="1000" spc="-20" dirty="0">
                <a:latin typeface="Calibri"/>
                <a:cs typeface="Calibri"/>
              </a:rPr>
              <a:t>un  </a:t>
            </a:r>
            <a:r>
              <a:rPr sz="1000" spc="-70" dirty="0">
                <a:latin typeface="Arial"/>
                <a:cs typeface="Arial"/>
              </a:rPr>
              <a:t>ensamblaje </a:t>
            </a:r>
            <a:r>
              <a:rPr sz="1000" spc="-60" dirty="0">
                <a:latin typeface="Arial"/>
                <a:cs typeface="Arial"/>
              </a:rPr>
              <a:t>específico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55" dirty="0">
                <a:latin typeface="Arial"/>
                <a:cs typeface="Arial"/>
              </a:rPr>
              <a:t>vinos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35" dirty="0">
                <a:latin typeface="Arial"/>
                <a:cs typeface="Arial"/>
              </a:rPr>
              <a:t>distintos.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26739" y="9668254"/>
            <a:ext cx="2941955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040"/>
              </a:lnSpc>
            </a:pPr>
            <a:r>
              <a:rPr sz="1000" b="1" spc="-5" dirty="0">
                <a:solidFill>
                  <a:srgbClr val="9C8E69"/>
                </a:solidFill>
                <a:latin typeface="Calibri"/>
                <a:cs typeface="Calibri"/>
              </a:rPr>
              <a:t>DESBORRE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15" dirty="0">
                <a:latin typeface="Calibri"/>
                <a:cs typeface="Calibri"/>
              </a:rPr>
              <a:t>Explosión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los </a:t>
            </a:r>
            <a:r>
              <a:rPr sz="1000" spc="-15" dirty="0">
                <a:latin typeface="Calibri"/>
                <a:cs typeface="Calibri"/>
              </a:rPr>
              <a:t>capullos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15" dirty="0">
                <a:latin typeface="Calibri"/>
                <a:cs typeface="Calibri"/>
              </a:rPr>
              <a:t>la </a:t>
            </a:r>
            <a:r>
              <a:rPr sz="1000" spc="-20" dirty="0">
                <a:latin typeface="Calibri"/>
                <a:cs typeface="Calibri"/>
              </a:rPr>
              <a:t>viña en  </a:t>
            </a:r>
            <a:r>
              <a:rPr sz="1000" spc="-65" dirty="0">
                <a:latin typeface="Arial"/>
                <a:cs typeface="Arial"/>
              </a:rPr>
              <a:t>primavera.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02885" y="2496335"/>
            <a:ext cx="3351529" cy="157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910"/>
              </a:lnSpc>
            </a:pPr>
            <a:r>
              <a:rPr sz="3500" b="1" spc="745" dirty="0">
                <a:solidFill>
                  <a:srgbClr val="9C8E69"/>
                </a:solidFill>
                <a:latin typeface="Calibri"/>
                <a:cs typeface="Calibri"/>
              </a:rPr>
              <a:t>CHAMPAGNE</a:t>
            </a:r>
            <a:endParaRPr sz="3500">
              <a:latin typeface="Calibri"/>
              <a:cs typeface="Calibri"/>
            </a:endParaRPr>
          </a:p>
          <a:p>
            <a:pPr marL="30480" algn="ctr">
              <a:lnSpc>
                <a:spcPts val="1750"/>
              </a:lnSpc>
            </a:pPr>
            <a:r>
              <a:rPr sz="1700" spc="610" dirty="0">
                <a:solidFill>
                  <a:srgbClr val="9C8E69"/>
                </a:solidFill>
                <a:latin typeface="Calibri"/>
                <a:cs typeface="Calibri"/>
              </a:rPr>
              <a:t>DEL</a:t>
            </a:r>
            <a:r>
              <a:rPr sz="1700" spc="24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700" spc="545" dirty="0">
                <a:solidFill>
                  <a:srgbClr val="9C8E69"/>
                </a:solidFill>
                <a:latin typeface="Calibri"/>
                <a:cs typeface="Calibri"/>
              </a:rPr>
              <a:t>TERRUÑO</a:t>
            </a:r>
            <a:r>
              <a:rPr sz="1700" spc="24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700" spc="505" dirty="0">
                <a:solidFill>
                  <a:srgbClr val="9C8E69"/>
                </a:solidFill>
                <a:latin typeface="Calibri"/>
                <a:cs typeface="Calibri"/>
              </a:rPr>
              <a:t>AL</a:t>
            </a:r>
            <a:r>
              <a:rPr sz="1700" spc="24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700" spc="434" dirty="0">
                <a:solidFill>
                  <a:srgbClr val="9C8E69"/>
                </a:solidFill>
                <a:latin typeface="Calibri"/>
                <a:cs typeface="Calibri"/>
              </a:rPr>
              <a:t>VINO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50">
              <a:latin typeface="Times New Roman"/>
              <a:cs typeface="Times New Roman"/>
            </a:endParaRPr>
          </a:p>
          <a:p>
            <a:pPr marL="30480" algn="ctr">
              <a:lnSpc>
                <a:spcPct val="100000"/>
              </a:lnSpc>
            </a:pPr>
            <a:r>
              <a:rPr sz="1700" spc="495" dirty="0">
                <a:solidFill>
                  <a:srgbClr val="9C8E69"/>
                </a:solidFill>
                <a:latin typeface="Calibri"/>
                <a:cs typeface="Calibri"/>
              </a:rPr>
              <a:t>LÉXICO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60707" y="579597"/>
            <a:ext cx="0" cy="2077720"/>
          </a:xfrm>
          <a:custGeom>
            <a:avLst/>
            <a:gdLst/>
            <a:ahLst/>
            <a:cxnLst/>
            <a:rect l="l" t="t" r="r" b="b"/>
            <a:pathLst>
              <a:path h="2077720">
                <a:moveTo>
                  <a:pt x="0" y="0"/>
                </a:moveTo>
                <a:lnTo>
                  <a:pt x="0" y="2077199"/>
                </a:lnTo>
              </a:path>
            </a:pathLst>
          </a:custGeom>
          <a:ln w="6350">
            <a:solidFill>
              <a:srgbClr val="9C9D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995" y="18405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8021" y="1863376"/>
            <a:ext cx="18796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38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1299" y="950973"/>
            <a:ext cx="2941320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040"/>
              </a:lnSpc>
            </a:pPr>
            <a:r>
              <a:rPr sz="1000" b="1" spc="-5" dirty="0">
                <a:solidFill>
                  <a:srgbClr val="9C8E69"/>
                </a:solidFill>
                <a:latin typeface="Calibri"/>
                <a:cs typeface="Calibri"/>
              </a:rPr>
              <a:t>ENVERO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20" dirty="0">
                <a:latin typeface="Calibri"/>
                <a:cs typeface="Calibri"/>
              </a:rPr>
              <a:t>Coloración de </a:t>
            </a:r>
            <a:r>
              <a:rPr sz="1000" spc="-5" dirty="0">
                <a:latin typeface="Calibri"/>
                <a:cs typeface="Calibri"/>
              </a:rPr>
              <a:t>las </a:t>
            </a:r>
            <a:r>
              <a:rPr sz="1000" spc="-15" dirty="0">
                <a:latin typeface="Calibri"/>
                <a:cs typeface="Calibri"/>
              </a:rPr>
              <a:t>uvas </a:t>
            </a:r>
            <a:r>
              <a:rPr sz="1000" spc="-20" dirty="0">
                <a:latin typeface="Calibri"/>
                <a:cs typeface="Calibri"/>
              </a:rPr>
              <a:t>en </a:t>
            </a:r>
            <a:r>
              <a:rPr sz="1000" spc="-10" dirty="0">
                <a:latin typeface="Calibri"/>
                <a:cs typeface="Calibri"/>
              </a:rPr>
              <a:t>el </a:t>
            </a:r>
            <a:r>
              <a:rPr sz="1000" spc="-15" dirty="0">
                <a:latin typeface="Calibri"/>
                <a:cs typeface="Calibri"/>
              </a:rPr>
              <a:t>curso </a:t>
            </a:r>
            <a:r>
              <a:rPr sz="1000" spc="-20" dirty="0">
                <a:latin typeface="Calibri"/>
                <a:cs typeface="Calibri"/>
              </a:rPr>
              <a:t>de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15" dirty="0">
                <a:latin typeface="Calibri"/>
                <a:cs typeface="Calibri"/>
              </a:rPr>
              <a:t>la </a:t>
            </a:r>
            <a:r>
              <a:rPr sz="1000" spc="-20" dirty="0">
                <a:latin typeface="Calibri"/>
                <a:cs typeface="Calibri"/>
              </a:rPr>
              <a:t>madura- 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-45" dirty="0">
                <a:latin typeface="Arial"/>
                <a:cs typeface="Arial"/>
              </a:rPr>
              <a:t>ción </a:t>
            </a:r>
            <a:r>
              <a:rPr sz="1000" spc="-60" dirty="0">
                <a:latin typeface="Arial"/>
                <a:cs typeface="Arial"/>
              </a:rPr>
              <a:t>(normalmente </a:t>
            </a:r>
            <a:r>
              <a:rPr sz="1000" spc="-65" dirty="0">
                <a:latin typeface="Arial"/>
                <a:cs typeface="Arial"/>
              </a:rPr>
              <a:t>en </a:t>
            </a:r>
            <a:r>
              <a:rPr sz="1000" spc="-70" dirty="0">
                <a:latin typeface="Arial"/>
                <a:cs typeface="Arial"/>
              </a:rPr>
              <a:t>agosto </a:t>
            </a:r>
            <a:r>
              <a:rPr sz="1000" spc="-65" dirty="0">
                <a:latin typeface="Arial"/>
                <a:cs typeface="Arial"/>
              </a:rPr>
              <a:t>en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90" dirty="0">
                <a:latin typeface="Arial"/>
                <a:cs typeface="Arial"/>
              </a:rPr>
              <a:t>Champagne).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1172" y="1479293"/>
            <a:ext cx="2941955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040"/>
              </a:lnSpc>
            </a:pPr>
            <a:r>
              <a:rPr sz="1000" b="1" spc="-10" dirty="0">
                <a:solidFill>
                  <a:srgbClr val="9C8E69"/>
                </a:solidFill>
                <a:latin typeface="Calibri"/>
                <a:cs typeface="Calibri"/>
              </a:rPr>
              <a:t>ESPERGURADO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25" dirty="0">
                <a:latin typeface="Calibri"/>
                <a:cs typeface="Calibri"/>
              </a:rPr>
              <a:t>Operación manual que </a:t>
            </a:r>
            <a:r>
              <a:rPr sz="1000" spc="-10" dirty="0">
                <a:latin typeface="Calibri"/>
                <a:cs typeface="Calibri"/>
              </a:rPr>
              <a:t>consiste </a:t>
            </a:r>
            <a:r>
              <a:rPr sz="1000" spc="-20" dirty="0">
                <a:latin typeface="Calibri"/>
                <a:cs typeface="Calibri"/>
              </a:rPr>
              <a:t>en </a:t>
            </a:r>
            <a:r>
              <a:rPr sz="1000" dirty="0">
                <a:latin typeface="Calibri"/>
                <a:cs typeface="Calibri"/>
              </a:rPr>
              <a:t>elimi-  </a:t>
            </a:r>
            <a:r>
              <a:rPr sz="1000" spc="-70" dirty="0">
                <a:latin typeface="Arial"/>
                <a:cs typeface="Arial"/>
              </a:rPr>
              <a:t>nar </a:t>
            </a:r>
            <a:r>
              <a:rPr sz="1000" spc="-45" dirty="0">
                <a:latin typeface="Arial"/>
                <a:cs typeface="Arial"/>
              </a:rPr>
              <a:t>los </a:t>
            </a:r>
            <a:r>
              <a:rPr sz="1000" spc="-55" dirty="0">
                <a:latin typeface="Arial"/>
                <a:cs typeface="Arial"/>
              </a:rPr>
              <a:t>brotes </a:t>
            </a:r>
            <a:r>
              <a:rPr sz="1000" spc="-50" dirty="0">
                <a:latin typeface="Arial"/>
                <a:cs typeface="Arial"/>
              </a:rPr>
              <a:t>no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fructíferos.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1172" y="2007613"/>
            <a:ext cx="2941955" cy="408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040"/>
              </a:lnSpc>
            </a:pPr>
            <a:r>
              <a:rPr sz="1000" b="1" spc="5" dirty="0">
                <a:solidFill>
                  <a:srgbClr val="9C8E69"/>
                </a:solidFill>
                <a:latin typeface="Calibri"/>
                <a:cs typeface="Calibri"/>
              </a:rPr>
              <a:t>ÉSTER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20" dirty="0">
                <a:latin typeface="Calibri"/>
                <a:cs typeface="Calibri"/>
              </a:rPr>
              <a:t>Elemento </a:t>
            </a:r>
            <a:r>
              <a:rPr sz="1000" spc="-15" dirty="0">
                <a:latin typeface="Calibri"/>
                <a:cs typeface="Calibri"/>
              </a:rPr>
              <a:t>químico </a:t>
            </a:r>
            <a:r>
              <a:rPr sz="1000" spc="-25" dirty="0">
                <a:latin typeface="Calibri"/>
                <a:cs typeface="Calibri"/>
              </a:rPr>
              <a:t>que resulta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15" dirty="0">
                <a:latin typeface="Calibri"/>
                <a:cs typeface="Calibri"/>
              </a:rPr>
              <a:t>la </a:t>
            </a:r>
            <a:r>
              <a:rPr sz="1000" spc="-20" dirty="0">
                <a:latin typeface="Calibri"/>
                <a:cs typeface="Calibri"/>
              </a:rPr>
              <a:t>combinación 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un </a:t>
            </a:r>
            <a:r>
              <a:rPr sz="1000" spc="-60" dirty="0">
                <a:latin typeface="Arial"/>
                <a:cs typeface="Arial"/>
              </a:rPr>
              <a:t>ácido </a:t>
            </a:r>
            <a:r>
              <a:rPr sz="1000" spc="-70" dirty="0">
                <a:latin typeface="Arial"/>
                <a:cs typeface="Arial"/>
              </a:rPr>
              <a:t>sobre </a:t>
            </a:r>
            <a:r>
              <a:rPr sz="1000" spc="-50" dirty="0">
                <a:latin typeface="Arial"/>
                <a:cs typeface="Arial"/>
              </a:rPr>
              <a:t>un alcohol. </a:t>
            </a:r>
            <a:r>
              <a:rPr sz="1000" spc="-90" dirty="0">
                <a:latin typeface="Arial"/>
                <a:cs typeface="Arial"/>
              </a:rPr>
              <a:t>Los </a:t>
            </a:r>
            <a:r>
              <a:rPr sz="1000" spc="-70" dirty="0">
                <a:latin typeface="Arial"/>
                <a:cs typeface="Arial"/>
              </a:rPr>
              <a:t>ésteres </a:t>
            </a:r>
            <a:r>
              <a:rPr sz="1000" spc="-50" dirty="0">
                <a:latin typeface="Arial"/>
                <a:cs typeface="Arial"/>
              </a:rPr>
              <a:t>contribuyen al  </a:t>
            </a:r>
            <a:r>
              <a:rPr sz="1000" spc="-55" dirty="0">
                <a:latin typeface="Arial"/>
                <a:cs typeface="Arial"/>
              </a:rPr>
              <a:t>desarrollo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los </a:t>
            </a:r>
            <a:r>
              <a:rPr sz="1000" spc="-80" dirty="0">
                <a:latin typeface="Arial"/>
                <a:cs typeface="Arial"/>
              </a:rPr>
              <a:t>aromas </a:t>
            </a:r>
            <a:r>
              <a:rPr sz="1000" spc="-45" dirty="0">
                <a:latin typeface="Arial"/>
                <a:cs typeface="Arial"/>
              </a:rPr>
              <a:t>del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vino.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1172" y="2668013"/>
            <a:ext cx="2941955" cy="804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040"/>
              </a:lnSpc>
            </a:pPr>
            <a:r>
              <a:rPr sz="1000" b="1" spc="-10" dirty="0">
                <a:solidFill>
                  <a:srgbClr val="9C8E69"/>
                </a:solidFill>
                <a:latin typeface="Calibri"/>
                <a:cs typeface="Calibri"/>
              </a:rPr>
              <a:t>FERMENTACIÓN </a:t>
            </a:r>
            <a:r>
              <a:rPr sz="1000" b="1" spc="-5" dirty="0">
                <a:solidFill>
                  <a:srgbClr val="9C8E69"/>
                </a:solidFill>
                <a:latin typeface="Calibri"/>
                <a:cs typeface="Calibri"/>
              </a:rPr>
              <a:t>ALCOHÓLICA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15" dirty="0">
                <a:latin typeface="Calibri"/>
                <a:cs typeface="Calibri"/>
              </a:rPr>
              <a:t>Proceso </a:t>
            </a:r>
            <a:r>
              <a:rPr sz="1000" spc="-20" dirty="0">
                <a:latin typeface="Calibri"/>
                <a:cs typeface="Calibri"/>
              </a:rPr>
              <a:t>bioquímico </a:t>
            </a:r>
            <a:r>
              <a:rPr sz="1000" spc="-25" dirty="0">
                <a:latin typeface="Calibri"/>
                <a:cs typeface="Calibri"/>
              </a:rPr>
              <a:t>que,  </a:t>
            </a:r>
            <a:r>
              <a:rPr sz="1000" spc="-55" dirty="0">
                <a:latin typeface="Arial"/>
                <a:cs typeface="Arial"/>
              </a:rPr>
              <a:t>bajo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60" dirty="0">
                <a:latin typeface="Arial"/>
                <a:cs typeface="Arial"/>
              </a:rPr>
              <a:t>acción </a:t>
            </a:r>
            <a:r>
              <a:rPr sz="1000" spc="-65" dirty="0">
                <a:latin typeface="Arial"/>
                <a:cs typeface="Arial"/>
              </a:rPr>
              <a:t>de las </a:t>
            </a:r>
            <a:r>
              <a:rPr sz="1000" spc="-70" dirty="0">
                <a:latin typeface="Arial"/>
                <a:cs typeface="Arial"/>
              </a:rPr>
              <a:t>levaduras, </a:t>
            </a:r>
            <a:r>
              <a:rPr sz="1000" spc="-60" dirty="0">
                <a:latin typeface="Arial"/>
                <a:cs typeface="Arial"/>
              </a:rPr>
              <a:t>transforma </a:t>
            </a:r>
            <a:r>
              <a:rPr sz="1000" spc="-35" dirty="0">
                <a:latin typeface="Arial"/>
                <a:cs typeface="Arial"/>
              </a:rPr>
              <a:t>el </a:t>
            </a:r>
            <a:r>
              <a:rPr sz="1000" spc="-75" dirty="0">
                <a:latin typeface="Arial"/>
                <a:cs typeface="Arial"/>
              </a:rPr>
              <a:t>azúcar </a:t>
            </a:r>
            <a:r>
              <a:rPr sz="1000" spc="-45" dirty="0">
                <a:latin typeface="Arial"/>
                <a:cs typeface="Arial"/>
              </a:rPr>
              <a:t>del  </a:t>
            </a:r>
            <a:r>
              <a:rPr sz="1000" spc="-10" dirty="0">
                <a:latin typeface="Calibri"/>
                <a:cs typeface="Calibri"/>
              </a:rPr>
              <a:t>zumo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25" dirty="0">
                <a:latin typeface="Calibri"/>
                <a:cs typeface="Calibri"/>
              </a:rPr>
              <a:t>uva </a:t>
            </a:r>
            <a:r>
              <a:rPr sz="1000" spc="-20" dirty="0">
                <a:latin typeface="Calibri"/>
                <a:cs typeface="Calibri"/>
              </a:rPr>
              <a:t>en </a:t>
            </a:r>
            <a:r>
              <a:rPr sz="1000" spc="-25" dirty="0">
                <a:latin typeface="Calibri"/>
                <a:cs typeface="Calibri"/>
              </a:rPr>
              <a:t>una </a:t>
            </a:r>
            <a:r>
              <a:rPr sz="1000" spc="-20" dirty="0">
                <a:latin typeface="Calibri"/>
                <a:cs typeface="Calibri"/>
              </a:rPr>
              <a:t>cantidad </a:t>
            </a:r>
            <a:r>
              <a:rPr sz="1000" dirty="0">
                <a:latin typeface="Calibri"/>
                <a:cs typeface="Calibri"/>
              </a:rPr>
              <a:t>casi </a:t>
            </a:r>
            <a:r>
              <a:rPr sz="1000" spc="-20" dirty="0">
                <a:latin typeface="Calibri"/>
                <a:cs typeface="Calibri"/>
              </a:rPr>
              <a:t>igual de </a:t>
            </a:r>
            <a:r>
              <a:rPr sz="1000" spc="-25" dirty="0">
                <a:latin typeface="Calibri"/>
                <a:cs typeface="Calibri"/>
              </a:rPr>
              <a:t>etanol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30" dirty="0">
                <a:latin typeface="Calibri"/>
                <a:cs typeface="Calibri"/>
              </a:rPr>
              <a:t>de  </a:t>
            </a:r>
            <a:r>
              <a:rPr sz="1000" spc="-105" dirty="0">
                <a:latin typeface="Arial"/>
                <a:cs typeface="Arial"/>
              </a:rPr>
              <a:t>gas </a:t>
            </a:r>
            <a:r>
              <a:rPr sz="1000" spc="-60" dirty="0">
                <a:latin typeface="Arial"/>
                <a:cs typeface="Arial"/>
              </a:rPr>
              <a:t>carbónico, </a:t>
            </a:r>
            <a:r>
              <a:rPr sz="1000" spc="-90" dirty="0">
                <a:latin typeface="Arial"/>
                <a:cs typeface="Arial"/>
              </a:rPr>
              <a:t>además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otros </a:t>
            </a:r>
            <a:r>
              <a:rPr sz="1000" spc="-60" dirty="0">
                <a:latin typeface="Arial"/>
                <a:cs typeface="Arial"/>
              </a:rPr>
              <a:t>compuestos </a:t>
            </a:r>
            <a:r>
              <a:rPr sz="1000" spc="-65" dirty="0">
                <a:latin typeface="Arial"/>
                <a:cs typeface="Arial"/>
              </a:rPr>
              <a:t>(alcoholes  </a:t>
            </a:r>
            <a:r>
              <a:rPr sz="1000" spc="-25" dirty="0">
                <a:latin typeface="Calibri"/>
                <a:cs typeface="Calibri"/>
              </a:rPr>
              <a:t>superiores, </a:t>
            </a:r>
            <a:r>
              <a:rPr sz="1000" spc="-30" dirty="0">
                <a:latin typeface="Calibri"/>
                <a:cs typeface="Calibri"/>
              </a:rPr>
              <a:t>esteres) </a:t>
            </a:r>
            <a:r>
              <a:rPr sz="1000" spc="-25" dirty="0">
                <a:latin typeface="Calibri"/>
                <a:cs typeface="Calibri"/>
              </a:rPr>
              <a:t>que contribuyen </a:t>
            </a:r>
            <a:r>
              <a:rPr sz="1000" spc="-15" dirty="0">
                <a:latin typeface="Calibri"/>
                <a:cs typeface="Calibri"/>
              </a:rPr>
              <a:t>al </a:t>
            </a:r>
            <a:r>
              <a:rPr sz="1000" spc="-35" dirty="0">
                <a:latin typeface="Calibri"/>
                <a:cs typeface="Calibri"/>
              </a:rPr>
              <a:t>aroma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15" dirty="0">
                <a:latin typeface="Calibri"/>
                <a:cs typeface="Calibri"/>
              </a:rPr>
              <a:t>al </a:t>
            </a:r>
            <a:r>
              <a:rPr sz="1000" spc="-25" dirty="0">
                <a:latin typeface="Calibri"/>
                <a:cs typeface="Calibri"/>
              </a:rPr>
              <a:t>sabor </a:t>
            </a:r>
            <a:r>
              <a:rPr sz="1000" spc="-15" dirty="0">
                <a:latin typeface="Calibri"/>
                <a:cs typeface="Calibri"/>
              </a:rPr>
              <a:t>del  </a:t>
            </a:r>
            <a:r>
              <a:rPr sz="1000" spc="-45" dirty="0">
                <a:latin typeface="Arial"/>
                <a:cs typeface="Arial"/>
              </a:rPr>
              <a:t>vino.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1172" y="3724653"/>
            <a:ext cx="2941955" cy="408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040"/>
              </a:lnSpc>
            </a:pPr>
            <a:r>
              <a:rPr sz="1000" b="1" spc="-10" dirty="0">
                <a:solidFill>
                  <a:srgbClr val="9C8E69"/>
                </a:solidFill>
                <a:latin typeface="Calibri"/>
                <a:cs typeface="Calibri"/>
              </a:rPr>
              <a:t>FERMENTACIÓN </a:t>
            </a:r>
            <a:r>
              <a:rPr sz="1000" b="1" spc="-20" dirty="0">
                <a:solidFill>
                  <a:srgbClr val="9C8E69"/>
                </a:solidFill>
                <a:latin typeface="Calibri"/>
                <a:cs typeface="Calibri"/>
              </a:rPr>
              <a:t>MALOLÁCTICA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35" dirty="0">
                <a:latin typeface="Calibri"/>
                <a:cs typeface="Calibri"/>
              </a:rPr>
              <a:t>Transformación </a:t>
            </a:r>
            <a:r>
              <a:rPr sz="1000" spc="-20" dirty="0">
                <a:latin typeface="Calibri"/>
                <a:cs typeface="Calibri"/>
              </a:rPr>
              <a:t>de un  </a:t>
            </a:r>
            <a:r>
              <a:rPr sz="1000" spc="-50" dirty="0">
                <a:latin typeface="Arial"/>
                <a:cs typeface="Arial"/>
              </a:rPr>
              <a:t>diácido </a:t>
            </a:r>
            <a:r>
              <a:rPr sz="1000" spc="-65" dirty="0">
                <a:latin typeface="Arial"/>
                <a:cs typeface="Arial"/>
              </a:rPr>
              <a:t>(ácido </a:t>
            </a:r>
            <a:r>
              <a:rPr sz="1000" spc="-55" dirty="0">
                <a:latin typeface="Arial"/>
                <a:cs typeface="Arial"/>
              </a:rPr>
              <a:t>málico) </a:t>
            </a:r>
            <a:r>
              <a:rPr sz="1000" spc="-65" dirty="0">
                <a:latin typeface="Arial"/>
                <a:cs typeface="Arial"/>
              </a:rPr>
              <a:t>en </a:t>
            </a:r>
            <a:r>
              <a:rPr sz="1000" spc="-50" dirty="0">
                <a:latin typeface="Arial"/>
                <a:cs typeface="Arial"/>
              </a:rPr>
              <a:t>un </a:t>
            </a:r>
            <a:r>
              <a:rPr sz="1000" spc="-60" dirty="0">
                <a:latin typeface="Arial"/>
                <a:cs typeface="Arial"/>
              </a:rPr>
              <a:t>monoácido </a:t>
            </a:r>
            <a:r>
              <a:rPr sz="1000" spc="-65" dirty="0">
                <a:latin typeface="Arial"/>
                <a:cs typeface="Arial"/>
              </a:rPr>
              <a:t>(ácido </a:t>
            </a:r>
            <a:r>
              <a:rPr sz="1000" spc="-45" dirty="0">
                <a:latin typeface="Arial"/>
                <a:cs typeface="Arial"/>
              </a:rPr>
              <a:t>láctico)</a:t>
            </a:r>
            <a:r>
              <a:rPr sz="1000" spc="-130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bajo 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60" dirty="0">
                <a:latin typeface="Arial"/>
                <a:cs typeface="Arial"/>
              </a:rPr>
              <a:t>acción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60" dirty="0">
                <a:latin typeface="Arial"/>
                <a:cs typeface="Arial"/>
              </a:rPr>
              <a:t>bacterias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lácticas.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1172" y="4385053"/>
            <a:ext cx="2941955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040"/>
              </a:lnSpc>
            </a:pP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FOTOSÍNTESIS : </a:t>
            </a:r>
            <a:r>
              <a:rPr sz="1000" spc="-15" dirty="0">
                <a:latin typeface="Calibri"/>
                <a:cs typeface="Calibri"/>
              </a:rPr>
              <a:t>Proceso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spc="-30" dirty="0">
                <a:latin typeface="Calibri"/>
                <a:cs typeface="Calibri"/>
              </a:rPr>
              <a:t>través </a:t>
            </a:r>
            <a:r>
              <a:rPr sz="1000" spc="-15" dirty="0">
                <a:latin typeface="Calibri"/>
                <a:cs typeface="Calibri"/>
              </a:rPr>
              <a:t>del </a:t>
            </a:r>
            <a:r>
              <a:rPr sz="1000" spc="-10" dirty="0">
                <a:latin typeface="Calibri"/>
                <a:cs typeface="Calibri"/>
              </a:rPr>
              <a:t>cual </a:t>
            </a:r>
            <a:r>
              <a:rPr sz="1000" spc="-20" dirty="0">
                <a:latin typeface="Calibri"/>
                <a:cs typeface="Calibri"/>
              </a:rPr>
              <a:t>un </a:t>
            </a:r>
            <a:r>
              <a:rPr sz="1000" spc="-30" dirty="0">
                <a:latin typeface="Calibri"/>
                <a:cs typeface="Calibri"/>
              </a:rPr>
              <a:t>vegetal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cloro-  </a:t>
            </a:r>
            <a:r>
              <a:rPr sz="1000" spc="-30" dirty="0">
                <a:latin typeface="Arial"/>
                <a:cs typeface="Arial"/>
              </a:rPr>
              <a:t>fílico </a:t>
            </a:r>
            <a:r>
              <a:rPr sz="1000" spc="-40" dirty="0">
                <a:latin typeface="Arial"/>
                <a:cs typeface="Arial"/>
              </a:rPr>
              <a:t>sintetiza </a:t>
            </a:r>
            <a:r>
              <a:rPr sz="1000" spc="-55" dirty="0">
                <a:latin typeface="Arial"/>
                <a:cs typeface="Arial"/>
              </a:rPr>
              <a:t>materia </a:t>
            </a:r>
            <a:r>
              <a:rPr sz="1000" spc="-75" dirty="0">
                <a:latin typeface="Arial"/>
                <a:cs typeface="Arial"/>
              </a:rPr>
              <a:t>orgánica </a:t>
            </a:r>
            <a:r>
              <a:rPr sz="1000" spc="-65" dirty="0">
                <a:latin typeface="Arial"/>
                <a:cs typeface="Arial"/>
              </a:rPr>
              <a:t>en </a:t>
            </a:r>
            <a:r>
              <a:rPr sz="1000" spc="-85" dirty="0">
                <a:latin typeface="Arial"/>
                <a:cs typeface="Arial"/>
              </a:rPr>
              <a:t>base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35" dirty="0">
                <a:latin typeface="Arial"/>
                <a:cs typeface="Arial"/>
              </a:rPr>
              <a:t>luz </a:t>
            </a:r>
            <a:r>
              <a:rPr sz="1000" spc="-65" dirty="0">
                <a:latin typeface="Arial"/>
                <a:cs typeface="Arial"/>
              </a:rPr>
              <a:t>de</a:t>
            </a:r>
            <a:r>
              <a:rPr sz="1000" spc="45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sol.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1172" y="4913373"/>
            <a:ext cx="2941320" cy="408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040"/>
              </a:lnSpc>
            </a:pP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FOURRIÈRE</a:t>
            </a:r>
            <a:r>
              <a:rPr sz="1000" b="1" spc="-5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</a:t>
            </a:r>
            <a:r>
              <a:rPr sz="1000" b="1" spc="-4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Porción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de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35" dirty="0">
                <a:latin typeface="Calibri"/>
                <a:cs typeface="Calibri"/>
              </a:rPr>
              <a:t>tierra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no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cultivada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en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los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30" dirty="0">
                <a:latin typeface="Calibri"/>
                <a:cs typeface="Calibri"/>
              </a:rPr>
              <a:t>extremos 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las </a:t>
            </a:r>
            <a:r>
              <a:rPr sz="1000" spc="-20" dirty="0">
                <a:latin typeface="Calibri"/>
                <a:cs typeface="Calibri"/>
              </a:rPr>
              <a:t>hileras de </a:t>
            </a:r>
            <a:r>
              <a:rPr sz="1000" spc="-15" dirty="0">
                <a:latin typeface="Calibri"/>
                <a:cs typeface="Calibri"/>
              </a:rPr>
              <a:t>viñas, </a:t>
            </a:r>
            <a:r>
              <a:rPr sz="1000" spc="-25" dirty="0">
                <a:latin typeface="Calibri"/>
                <a:cs typeface="Calibri"/>
              </a:rPr>
              <a:t>que debe </a:t>
            </a:r>
            <a:r>
              <a:rPr sz="1000" spc="-30" dirty="0">
                <a:latin typeface="Calibri"/>
                <a:cs typeface="Calibri"/>
              </a:rPr>
              <a:t>obligatoriamente estar  </a:t>
            </a:r>
            <a:r>
              <a:rPr sz="1000" spc="-60" dirty="0">
                <a:latin typeface="Arial"/>
                <a:cs typeface="Arial"/>
              </a:rPr>
              <a:t>plantada </a:t>
            </a:r>
            <a:r>
              <a:rPr sz="1000" spc="-65" dirty="0">
                <a:latin typeface="Arial"/>
                <a:cs typeface="Arial"/>
              </a:rPr>
              <a:t>de</a:t>
            </a:r>
            <a:r>
              <a:rPr sz="1000" spc="-120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hierba.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1172" y="5573773"/>
            <a:ext cx="2941320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040"/>
              </a:lnSpc>
            </a:pPr>
            <a:r>
              <a:rPr sz="1000" b="1" spc="-5" dirty="0">
                <a:solidFill>
                  <a:srgbClr val="9C8E69"/>
                </a:solidFill>
                <a:latin typeface="Calibri"/>
                <a:cs typeface="Calibri"/>
              </a:rPr>
              <a:t>HOLLEJOS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5" dirty="0">
                <a:latin typeface="Calibri"/>
                <a:cs typeface="Calibri"/>
              </a:rPr>
              <a:t>En </a:t>
            </a:r>
            <a:r>
              <a:rPr sz="1000" spc="-25" dirty="0">
                <a:latin typeface="Calibri"/>
                <a:cs typeface="Calibri"/>
              </a:rPr>
              <a:t>Champagne, </a:t>
            </a:r>
            <a:r>
              <a:rPr sz="1000" spc="-35" dirty="0">
                <a:latin typeface="Calibri"/>
                <a:cs typeface="Calibri"/>
              </a:rPr>
              <a:t>nombre </a:t>
            </a:r>
            <a:r>
              <a:rPr sz="1000" spc="-25" dirty="0">
                <a:latin typeface="Calibri"/>
                <a:cs typeface="Calibri"/>
              </a:rPr>
              <a:t>que </a:t>
            </a:r>
            <a:r>
              <a:rPr sz="1000" dirty="0">
                <a:latin typeface="Calibri"/>
                <a:cs typeface="Calibri"/>
              </a:rPr>
              <a:t>se </a:t>
            </a:r>
            <a:r>
              <a:rPr sz="1000" spc="-25" dirty="0">
                <a:latin typeface="Calibri"/>
                <a:cs typeface="Calibri"/>
              </a:rPr>
              <a:t>da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spc="-5" dirty="0">
                <a:latin typeface="Calibri"/>
                <a:cs typeface="Calibri"/>
              </a:rPr>
              <a:t>los resi-  </a:t>
            </a:r>
            <a:r>
              <a:rPr sz="1000" spc="-65" dirty="0">
                <a:latin typeface="Arial"/>
                <a:cs typeface="Arial"/>
              </a:rPr>
              <a:t>duos </a:t>
            </a:r>
            <a:r>
              <a:rPr sz="1000" spc="-45" dirty="0">
                <a:latin typeface="Arial"/>
                <a:cs typeface="Arial"/>
              </a:rPr>
              <a:t>del </a:t>
            </a:r>
            <a:r>
              <a:rPr sz="1000" spc="-75" dirty="0">
                <a:latin typeface="Arial"/>
                <a:cs typeface="Arial"/>
              </a:rPr>
              <a:t>prensado </a:t>
            </a:r>
            <a:r>
              <a:rPr sz="1000" spc="-60" dirty="0">
                <a:latin typeface="Arial"/>
                <a:cs typeface="Arial"/>
              </a:rPr>
              <a:t>(pieles, </a:t>
            </a:r>
            <a:r>
              <a:rPr sz="1000" spc="-70" dirty="0">
                <a:latin typeface="Arial"/>
                <a:cs typeface="Arial"/>
              </a:rPr>
              <a:t>escobajos, </a:t>
            </a:r>
            <a:r>
              <a:rPr sz="1000" spc="-60" dirty="0">
                <a:latin typeface="Arial"/>
                <a:cs typeface="Arial"/>
              </a:rPr>
              <a:t>pepitas) </a:t>
            </a:r>
            <a:r>
              <a:rPr sz="1000" spc="-45" dirty="0">
                <a:latin typeface="Arial"/>
                <a:cs typeface="Arial"/>
              </a:rPr>
              <a:t>o</a:t>
            </a:r>
            <a:r>
              <a:rPr sz="1000" spc="75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“marcs”.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1172" y="6102093"/>
            <a:ext cx="2941320" cy="540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040"/>
              </a:lnSpc>
            </a:pPr>
            <a:r>
              <a:rPr sz="1000" b="1" spc="-10" dirty="0">
                <a:solidFill>
                  <a:srgbClr val="9C8E69"/>
                </a:solidFill>
                <a:latin typeface="Calibri"/>
                <a:cs typeface="Calibri"/>
              </a:rPr>
              <a:t>INJERTO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25" dirty="0">
                <a:latin typeface="Calibri"/>
                <a:cs typeface="Calibri"/>
              </a:rPr>
              <a:t>Rama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15" dirty="0">
                <a:latin typeface="Calibri"/>
                <a:cs typeface="Calibri"/>
              </a:rPr>
              <a:t>viñas </a:t>
            </a:r>
            <a:r>
              <a:rPr sz="1000" spc="-25" dirty="0">
                <a:latin typeface="Calibri"/>
                <a:cs typeface="Calibri"/>
              </a:rPr>
              <a:t>que </a:t>
            </a:r>
            <a:r>
              <a:rPr sz="1000" spc="-20" dirty="0">
                <a:latin typeface="Calibri"/>
                <a:cs typeface="Calibri"/>
              </a:rPr>
              <a:t>lleva </a:t>
            </a:r>
            <a:r>
              <a:rPr sz="1000" spc="-25" dirty="0">
                <a:latin typeface="Calibri"/>
                <a:cs typeface="Calibri"/>
              </a:rPr>
              <a:t>uno </a:t>
            </a:r>
            <a:r>
              <a:rPr sz="1000" spc="-15" dirty="0">
                <a:latin typeface="Calibri"/>
                <a:cs typeface="Calibri"/>
              </a:rPr>
              <a:t>o </a:t>
            </a:r>
            <a:r>
              <a:rPr sz="1000" spc="-25" dirty="0">
                <a:latin typeface="Calibri"/>
                <a:cs typeface="Calibri"/>
              </a:rPr>
              <a:t>varios brotes 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65" dirty="0">
                <a:latin typeface="Arial"/>
                <a:cs typeface="Arial"/>
              </a:rPr>
              <a:t>que </a:t>
            </a:r>
            <a:r>
              <a:rPr sz="1000" spc="-85" dirty="0">
                <a:latin typeface="Arial"/>
                <a:cs typeface="Arial"/>
              </a:rPr>
              <a:t>es </a:t>
            </a:r>
            <a:r>
              <a:rPr sz="1000" spc="-55" dirty="0">
                <a:latin typeface="Arial"/>
                <a:cs typeface="Arial"/>
              </a:rPr>
              <a:t>implantada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65" dirty="0">
                <a:latin typeface="Arial"/>
                <a:cs typeface="Arial"/>
              </a:rPr>
              <a:t>través </a:t>
            </a:r>
            <a:r>
              <a:rPr sz="1000" spc="-45" dirty="0">
                <a:latin typeface="Arial"/>
                <a:cs typeface="Arial"/>
              </a:rPr>
              <a:t>del </a:t>
            </a:r>
            <a:r>
              <a:rPr sz="1000" spc="-50" dirty="0">
                <a:latin typeface="Arial"/>
                <a:cs typeface="Arial"/>
              </a:rPr>
              <a:t>acto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injertar </a:t>
            </a:r>
            <a:r>
              <a:rPr sz="1000" spc="-65" dirty="0">
                <a:latin typeface="Arial"/>
                <a:cs typeface="Arial"/>
              </a:rPr>
              <a:t>en </a:t>
            </a:r>
            <a:r>
              <a:rPr sz="1000" spc="-35" dirty="0">
                <a:latin typeface="Arial"/>
                <a:cs typeface="Arial"/>
              </a:rPr>
              <a:t>otro  </a:t>
            </a:r>
            <a:r>
              <a:rPr sz="1000" spc="-30" dirty="0">
                <a:latin typeface="Calibri"/>
                <a:cs typeface="Calibri"/>
              </a:rPr>
              <a:t>vegetal </a:t>
            </a:r>
            <a:r>
              <a:rPr sz="1000" spc="-25" dirty="0">
                <a:latin typeface="Calibri"/>
                <a:cs typeface="Calibri"/>
              </a:rPr>
              <a:t>que </a:t>
            </a:r>
            <a:r>
              <a:rPr sz="1000" spc="-20" dirty="0">
                <a:latin typeface="Calibri"/>
                <a:cs typeface="Calibri"/>
              </a:rPr>
              <a:t>sirve de </a:t>
            </a:r>
            <a:r>
              <a:rPr sz="1000" spc="-15" dirty="0">
                <a:latin typeface="Calibri"/>
                <a:cs typeface="Calibri"/>
              </a:rPr>
              <a:t>sistema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40" dirty="0">
                <a:latin typeface="Calibri"/>
                <a:cs typeface="Calibri"/>
              </a:rPr>
              <a:t>arraigo </a:t>
            </a:r>
            <a:r>
              <a:rPr sz="1000" spc="-20" dirty="0">
                <a:latin typeface="Calibri"/>
                <a:cs typeface="Calibri"/>
              </a:rPr>
              <a:t>resistente a </a:t>
            </a:r>
            <a:r>
              <a:rPr sz="1000" spc="-15" dirty="0">
                <a:latin typeface="Calibri"/>
                <a:cs typeface="Calibri"/>
              </a:rPr>
              <a:t>la  </a:t>
            </a:r>
            <a:r>
              <a:rPr sz="1000" spc="-55" dirty="0">
                <a:latin typeface="Arial"/>
                <a:cs typeface="Arial"/>
              </a:rPr>
              <a:t>filoxera (porta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injerto).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1172" y="6894573"/>
            <a:ext cx="2941320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040"/>
              </a:lnSpc>
            </a:pPr>
            <a:r>
              <a:rPr sz="1000" b="1" spc="10" dirty="0">
                <a:solidFill>
                  <a:srgbClr val="9C8E69"/>
                </a:solidFill>
                <a:latin typeface="Calibri"/>
                <a:cs typeface="Calibri"/>
              </a:rPr>
              <a:t>KIESELGUHR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35" dirty="0">
                <a:latin typeface="Calibri"/>
                <a:cs typeface="Calibri"/>
              </a:rPr>
              <a:t>Mineral </a:t>
            </a:r>
            <a:r>
              <a:rPr sz="1000" spc="-15" dirty="0">
                <a:latin typeface="Calibri"/>
                <a:cs typeface="Calibri"/>
              </a:rPr>
              <a:t>constituido </a:t>
            </a:r>
            <a:r>
              <a:rPr sz="1000" spc="-35" dirty="0">
                <a:latin typeface="Calibri"/>
                <a:cs typeface="Calibri"/>
              </a:rPr>
              <a:t>por </a:t>
            </a:r>
            <a:r>
              <a:rPr sz="1000" spc="-5" dirty="0">
                <a:latin typeface="Calibri"/>
                <a:cs typeface="Calibri"/>
              </a:rPr>
              <a:t>silicio </a:t>
            </a:r>
            <a:r>
              <a:rPr sz="1000" spc="-25" dirty="0">
                <a:latin typeface="Calibri"/>
                <a:cs typeface="Calibri"/>
              </a:rPr>
              <a:t>pulverizado  </a:t>
            </a:r>
            <a:r>
              <a:rPr sz="1000" spc="-65" dirty="0">
                <a:latin typeface="Arial"/>
                <a:cs typeface="Arial"/>
              </a:rPr>
              <a:t>que </a:t>
            </a:r>
            <a:r>
              <a:rPr sz="1000" spc="-60" dirty="0">
                <a:latin typeface="Arial"/>
                <a:cs typeface="Arial"/>
              </a:rPr>
              <a:t>sirve </a:t>
            </a:r>
            <a:r>
              <a:rPr sz="1000" spc="-80" dirty="0">
                <a:latin typeface="Arial"/>
                <a:cs typeface="Arial"/>
              </a:rPr>
              <a:t>para </a:t>
            </a:r>
            <a:r>
              <a:rPr sz="1000" spc="-35" dirty="0">
                <a:latin typeface="Arial"/>
                <a:cs typeface="Arial"/>
              </a:rPr>
              <a:t>el </a:t>
            </a:r>
            <a:r>
              <a:rPr sz="1000" spc="-30" dirty="0">
                <a:latin typeface="Arial"/>
                <a:cs typeface="Arial"/>
              </a:rPr>
              <a:t>filtraje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los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vinos.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1172" y="7422893"/>
            <a:ext cx="2941955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040"/>
              </a:lnSpc>
            </a:pPr>
            <a:r>
              <a:rPr sz="1000" b="1" spc="-20" dirty="0">
                <a:solidFill>
                  <a:srgbClr val="9C8E69"/>
                </a:solidFill>
                <a:latin typeface="Calibri"/>
                <a:cs typeface="Calibri"/>
              </a:rPr>
              <a:t>LEVADURAJE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25" dirty="0">
                <a:latin typeface="Calibri"/>
                <a:cs typeface="Calibri"/>
              </a:rPr>
              <a:t>Siembra </a:t>
            </a:r>
            <a:r>
              <a:rPr sz="1000" spc="-20" dirty="0">
                <a:latin typeface="Calibri"/>
                <a:cs typeface="Calibri"/>
              </a:rPr>
              <a:t>de un mosto </a:t>
            </a:r>
            <a:r>
              <a:rPr sz="1000" spc="-15" dirty="0">
                <a:latin typeface="Calibri"/>
                <a:cs typeface="Calibri"/>
              </a:rPr>
              <a:t>o </a:t>
            </a:r>
            <a:r>
              <a:rPr sz="1000" spc="-20" dirty="0">
                <a:latin typeface="Calibri"/>
                <a:cs typeface="Calibri"/>
              </a:rPr>
              <a:t>de un vino </a:t>
            </a:r>
            <a:r>
              <a:rPr sz="1000" spc="-10" dirty="0">
                <a:latin typeface="Calibri"/>
                <a:cs typeface="Calibri"/>
              </a:rPr>
              <a:t>con </a:t>
            </a:r>
            <a:r>
              <a:rPr sz="1000" spc="-25" dirty="0">
                <a:latin typeface="Calibri"/>
                <a:cs typeface="Calibri"/>
              </a:rPr>
              <a:t>una  </a:t>
            </a:r>
            <a:r>
              <a:rPr sz="1000" spc="-45" dirty="0">
                <a:latin typeface="Arial"/>
                <a:cs typeface="Arial"/>
              </a:rPr>
              <a:t>cultura </a:t>
            </a:r>
            <a:r>
              <a:rPr sz="1000" spc="-65" dirty="0">
                <a:latin typeface="Arial"/>
                <a:cs typeface="Arial"/>
              </a:rPr>
              <a:t>de</a:t>
            </a:r>
            <a:r>
              <a:rPr sz="1000" spc="-120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levaduras.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1172" y="7951213"/>
            <a:ext cx="2941955" cy="408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040"/>
              </a:lnSpc>
            </a:pP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LÍAS : </a:t>
            </a:r>
            <a:r>
              <a:rPr sz="1000" spc="-135" dirty="0">
                <a:latin typeface="Arial"/>
                <a:cs typeface="Arial"/>
              </a:rPr>
              <a:t>Se </a:t>
            </a:r>
            <a:r>
              <a:rPr sz="1000" spc="-65" dirty="0">
                <a:latin typeface="Arial"/>
                <a:cs typeface="Arial"/>
              </a:rPr>
              <a:t>componen básicamente de </a:t>
            </a:r>
            <a:r>
              <a:rPr sz="1000" spc="-70" dirty="0">
                <a:latin typeface="Arial"/>
                <a:cs typeface="Arial"/>
              </a:rPr>
              <a:t>levaduras </a:t>
            </a:r>
            <a:r>
              <a:rPr sz="1000" spc="-60" dirty="0">
                <a:latin typeface="Arial"/>
                <a:cs typeface="Arial"/>
              </a:rPr>
              <a:t>muertas. </a:t>
            </a:r>
            <a:r>
              <a:rPr sz="1000" spc="-135" dirty="0">
                <a:latin typeface="Arial"/>
                <a:cs typeface="Arial"/>
              </a:rPr>
              <a:t>Se  </a:t>
            </a:r>
            <a:r>
              <a:rPr sz="1000" spc="-25" dirty="0">
                <a:latin typeface="Calibri"/>
                <a:cs typeface="Calibri"/>
              </a:rPr>
              <a:t>sedimentan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dirty="0">
                <a:latin typeface="Calibri"/>
                <a:cs typeface="Calibri"/>
              </a:rPr>
              <a:t>se </a:t>
            </a:r>
            <a:r>
              <a:rPr sz="1000" spc="-30" dirty="0">
                <a:latin typeface="Calibri"/>
                <a:cs typeface="Calibri"/>
              </a:rPr>
              <a:t>encuentran </a:t>
            </a:r>
            <a:r>
              <a:rPr sz="1000" spc="-20" dirty="0">
                <a:latin typeface="Calibri"/>
                <a:cs typeface="Calibri"/>
              </a:rPr>
              <a:t>en </a:t>
            </a:r>
            <a:r>
              <a:rPr sz="1000" spc="-10" dirty="0">
                <a:latin typeface="Calibri"/>
                <a:cs typeface="Calibri"/>
              </a:rPr>
              <a:t>el </a:t>
            </a:r>
            <a:r>
              <a:rPr sz="1000" spc="-35" dirty="0">
                <a:latin typeface="Calibri"/>
                <a:cs typeface="Calibri"/>
              </a:rPr>
              <a:t>fondo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las </a:t>
            </a:r>
            <a:r>
              <a:rPr sz="1000" spc="-10" dirty="0">
                <a:latin typeface="Calibri"/>
                <a:cs typeface="Calibri"/>
              </a:rPr>
              <a:t>cubas </a:t>
            </a:r>
            <a:r>
              <a:rPr sz="1000" spc="-20" dirty="0">
                <a:latin typeface="Calibri"/>
                <a:cs typeface="Calibri"/>
              </a:rPr>
              <a:t>y en  </a:t>
            </a:r>
            <a:r>
              <a:rPr sz="1000" spc="-40" dirty="0">
                <a:latin typeface="Arial"/>
                <a:cs typeface="Arial"/>
              </a:rPr>
              <a:t>botella </a:t>
            </a:r>
            <a:r>
              <a:rPr sz="1000" spc="-65" dirty="0">
                <a:latin typeface="Arial"/>
                <a:cs typeface="Arial"/>
              </a:rPr>
              <a:t>en </a:t>
            </a:r>
            <a:r>
              <a:rPr sz="1000" spc="-35" dirty="0">
                <a:latin typeface="Arial"/>
                <a:cs typeface="Arial"/>
              </a:rPr>
              <a:t>el </a:t>
            </a:r>
            <a:r>
              <a:rPr sz="1000" spc="-50" dirty="0">
                <a:latin typeface="Arial"/>
                <a:cs typeface="Arial"/>
              </a:rPr>
              <a:t>momento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la toma </a:t>
            </a:r>
            <a:r>
              <a:rPr sz="1000" spc="-65" dirty="0">
                <a:latin typeface="Arial"/>
                <a:cs typeface="Arial"/>
              </a:rPr>
              <a:t>de</a:t>
            </a:r>
            <a:r>
              <a:rPr sz="1000" spc="-95" dirty="0">
                <a:latin typeface="Arial"/>
                <a:cs typeface="Arial"/>
              </a:rPr>
              <a:t> </a:t>
            </a:r>
            <a:r>
              <a:rPr sz="1000" spc="-75" dirty="0">
                <a:latin typeface="Arial"/>
                <a:cs typeface="Arial"/>
              </a:rPr>
              <a:t>espuma.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1172" y="8611613"/>
            <a:ext cx="2941955" cy="540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040"/>
              </a:lnSpc>
            </a:pPr>
            <a:r>
              <a:rPr sz="1000" b="1" spc="5" dirty="0">
                <a:solidFill>
                  <a:srgbClr val="9C8E69"/>
                </a:solidFill>
                <a:latin typeface="Calibri"/>
                <a:cs typeface="Calibri"/>
              </a:rPr>
              <a:t>LICOR </a:t>
            </a:r>
            <a:r>
              <a:rPr sz="1000" b="1" spc="1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000" b="1" spc="5" dirty="0">
                <a:solidFill>
                  <a:srgbClr val="9C8E69"/>
                </a:solidFill>
                <a:latin typeface="Calibri"/>
                <a:cs typeface="Calibri"/>
              </a:rPr>
              <a:t>EXPEDICIÓN </a:t>
            </a:r>
            <a:r>
              <a:rPr sz="1000" b="1" spc="-10" dirty="0">
                <a:solidFill>
                  <a:srgbClr val="9C8E69"/>
                </a:solidFill>
                <a:latin typeface="Calibri"/>
                <a:cs typeface="Calibri"/>
              </a:rPr>
              <a:t>(también llamado </a:t>
            </a:r>
            <a:r>
              <a:rPr sz="1000" b="1" spc="-20" dirty="0">
                <a:solidFill>
                  <a:srgbClr val="9C8E69"/>
                </a:solidFill>
                <a:latin typeface="Calibri"/>
                <a:cs typeface="Calibri"/>
              </a:rPr>
              <a:t>DOSAJE)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 </a:t>
            </a:r>
            <a:r>
              <a:rPr sz="1000" spc="-20" dirty="0">
                <a:latin typeface="Calibri"/>
                <a:cs typeface="Calibri"/>
              </a:rPr>
              <a:t>Compuesto de vino de </a:t>
            </a:r>
            <a:r>
              <a:rPr sz="1000" spc="-25" dirty="0">
                <a:latin typeface="Calibri"/>
                <a:cs typeface="Calibri"/>
              </a:rPr>
              <a:t>Champagne </a:t>
            </a:r>
            <a:r>
              <a:rPr sz="1000" spc="-20" dirty="0">
                <a:latin typeface="Calibri"/>
                <a:cs typeface="Calibri"/>
              </a:rPr>
              <a:t>y de azúcar de caña, </a:t>
            </a:r>
            <a:r>
              <a:rPr sz="1000" dirty="0">
                <a:latin typeface="Calibri"/>
                <a:cs typeface="Calibri"/>
              </a:rPr>
              <a:t>se  </a:t>
            </a:r>
            <a:r>
              <a:rPr sz="1000" spc="-85" dirty="0">
                <a:latin typeface="Arial"/>
                <a:cs typeface="Arial"/>
              </a:rPr>
              <a:t>añade </a:t>
            </a:r>
            <a:r>
              <a:rPr sz="1000" spc="-55" dirty="0">
                <a:latin typeface="Arial"/>
                <a:cs typeface="Arial"/>
              </a:rPr>
              <a:t>tras </a:t>
            </a:r>
            <a:r>
              <a:rPr sz="1000" spc="-35" dirty="0">
                <a:latin typeface="Arial"/>
                <a:cs typeface="Arial"/>
              </a:rPr>
              <a:t>el </a:t>
            </a:r>
            <a:r>
              <a:rPr sz="1000" spc="-60" dirty="0">
                <a:latin typeface="Arial"/>
                <a:cs typeface="Arial"/>
              </a:rPr>
              <a:t>degüelle. </a:t>
            </a:r>
            <a:r>
              <a:rPr sz="1000" spc="-110" dirty="0">
                <a:latin typeface="Arial"/>
                <a:cs typeface="Arial"/>
              </a:rPr>
              <a:t>La </a:t>
            </a:r>
            <a:r>
              <a:rPr sz="1000" spc="-50" dirty="0">
                <a:latin typeface="Arial"/>
                <a:cs typeface="Arial"/>
              </a:rPr>
              <a:t>proporción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75" dirty="0">
                <a:latin typeface="Arial"/>
                <a:cs typeface="Arial"/>
              </a:rPr>
              <a:t>azúcar </a:t>
            </a:r>
            <a:r>
              <a:rPr sz="1000" spc="-55" dirty="0">
                <a:latin typeface="Arial"/>
                <a:cs typeface="Arial"/>
              </a:rPr>
              <a:t>determina  </a:t>
            </a:r>
            <a:r>
              <a:rPr sz="1000" spc="-35" dirty="0">
                <a:latin typeface="Arial"/>
                <a:cs typeface="Arial"/>
              </a:rPr>
              <a:t>el </a:t>
            </a:r>
            <a:r>
              <a:rPr sz="1000" spc="-20" dirty="0">
                <a:latin typeface="Arial"/>
                <a:cs typeface="Arial"/>
              </a:rPr>
              <a:t>tipo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85" dirty="0">
                <a:latin typeface="Arial"/>
                <a:cs typeface="Arial"/>
              </a:rPr>
              <a:t>champagne </a:t>
            </a:r>
            <a:r>
              <a:rPr sz="1000" spc="-45" dirty="0">
                <a:latin typeface="Arial"/>
                <a:cs typeface="Arial"/>
              </a:rPr>
              <a:t>(brut, </a:t>
            </a:r>
            <a:r>
              <a:rPr sz="1000" spc="-70" dirty="0">
                <a:latin typeface="Arial"/>
                <a:cs typeface="Arial"/>
              </a:rPr>
              <a:t>seco, </a:t>
            </a:r>
            <a:r>
              <a:rPr sz="1000" spc="-60" dirty="0">
                <a:latin typeface="Arial"/>
                <a:cs typeface="Arial"/>
              </a:rPr>
              <a:t>semi-seco,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etc.).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1172" y="9404093"/>
            <a:ext cx="2941320" cy="408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040"/>
              </a:lnSpc>
            </a:pPr>
            <a:r>
              <a:rPr sz="1000" b="1" spc="10" dirty="0">
                <a:solidFill>
                  <a:srgbClr val="9C8E69"/>
                </a:solidFill>
                <a:latin typeface="Calibri"/>
                <a:cs typeface="Calibri"/>
              </a:rPr>
              <a:t>LICOR </a:t>
            </a:r>
            <a:r>
              <a:rPr sz="1000" b="1" spc="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000" b="1" spc="-10" dirty="0">
                <a:solidFill>
                  <a:srgbClr val="9C8E69"/>
                </a:solidFill>
                <a:latin typeface="Calibri"/>
                <a:cs typeface="Calibri"/>
              </a:rPr>
              <a:t>TIRAJE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20" dirty="0">
                <a:latin typeface="Calibri"/>
                <a:cs typeface="Calibri"/>
              </a:rPr>
              <a:t>Tradicionalmente </a:t>
            </a:r>
            <a:r>
              <a:rPr sz="1000" spc="-10" dirty="0">
                <a:latin typeface="Calibri"/>
                <a:cs typeface="Calibri"/>
              </a:rPr>
              <a:t>compuesto </a:t>
            </a:r>
            <a:r>
              <a:rPr sz="1000" spc="-15" dirty="0">
                <a:latin typeface="Calibri"/>
                <a:cs typeface="Calibri"/>
              </a:rPr>
              <a:t>de  levaduras, </a:t>
            </a:r>
            <a:r>
              <a:rPr sz="1000" spc="-10" dirty="0">
                <a:latin typeface="Calibri"/>
                <a:cs typeface="Calibri"/>
              </a:rPr>
              <a:t>azúcar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10" dirty="0">
                <a:latin typeface="Calibri"/>
                <a:cs typeface="Calibri"/>
              </a:rPr>
              <a:t>vino </a:t>
            </a:r>
            <a:r>
              <a:rPr sz="1000" spc="-15" dirty="0">
                <a:latin typeface="Calibri"/>
                <a:cs typeface="Calibri"/>
              </a:rPr>
              <a:t>de Champagne </a:t>
            </a:r>
            <a:r>
              <a:rPr sz="1000" spc="5" dirty="0">
                <a:latin typeface="Calibri"/>
                <a:cs typeface="Calibri"/>
              </a:rPr>
              <a:t>se </a:t>
            </a:r>
            <a:r>
              <a:rPr sz="1000" spc="-25" dirty="0">
                <a:latin typeface="Calibri"/>
                <a:cs typeface="Calibri"/>
              </a:rPr>
              <a:t>añade </a:t>
            </a:r>
            <a:r>
              <a:rPr sz="1000" spc="-30" dirty="0">
                <a:latin typeface="Calibri"/>
                <a:cs typeface="Calibri"/>
              </a:rPr>
              <a:t>para </a:t>
            </a:r>
            <a:r>
              <a:rPr sz="1000" spc="-15" dirty="0">
                <a:latin typeface="Calibri"/>
                <a:cs typeface="Calibri"/>
              </a:rPr>
              <a:t>la  </a:t>
            </a:r>
            <a:r>
              <a:rPr sz="1000" spc="-40" dirty="0">
                <a:latin typeface="Arial"/>
                <a:cs typeface="Arial"/>
              </a:rPr>
              <a:t>toma </a:t>
            </a:r>
            <a:r>
              <a:rPr sz="1000" spc="-60" dirty="0">
                <a:latin typeface="Arial"/>
                <a:cs typeface="Arial"/>
              </a:rPr>
              <a:t>de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65" dirty="0">
                <a:latin typeface="Arial"/>
                <a:cs typeface="Arial"/>
              </a:rPr>
              <a:t>espuma.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23119" y="929637"/>
            <a:ext cx="2941955" cy="694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ts val="1120"/>
              </a:lnSpc>
            </a:pPr>
            <a:r>
              <a:rPr sz="1000" b="1" spc="-30" dirty="0">
                <a:solidFill>
                  <a:srgbClr val="9C8E69"/>
                </a:solidFill>
                <a:latin typeface="Calibri"/>
                <a:cs typeface="Calibri"/>
              </a:rPr>
              <a:t>MARC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5" dirty="0">
                <a:latin typeface="Calibri"/>
                <a:cs typeface="Calibri"/>
              </a:rPr>
              <a:t>En </a:t>
            </a:r>
            <a:r>
              <a:rPr sz="1000" spc="-25" dirty="0">
                <a:latin typeface="Calibri"/>
                <a:cs typeface="Calibri"/>
              </a:rPr>
              <a:t>Champagne, </a:t>
            </a:r>
            <a:r>
              <a:rPr sz="1000" spc="-20" dirty="0">
                <a:latin typeface="Calibri"/>
                <a:cs typeface="Calibri"/>
              </a:rPr>
              <a:t>esta </a:t>
            </a:r>
            <a:r>
              <a:rPr sz="1000" spc="-35" dirty="0">
                <a:latin typeface="Calibri"/>
                <a:cs typeface="Calibri"/>
              </a:rPr>
              <a:t>palabra </a:t>
            </a:r>
            <a:r>
              <a:rPr sz="1000" spc="-25" dirty="0">
                <a:latin typeface="Calibri"/>
                <a:cs typeface="Calibri"/>
              </a:rPr>
              <a:t>tiene </a:t>
            </a:r>
            <a:r>
              <a:rPr sz="1000" spc="-10" dirty="0">
                <a:latin typeface="Calibri"/>
                <a:cs typeface="Calibri"/>
              </a:rPr>
              <a:t>dos </a:t>
            </a:r>
            <a:r>
              <a:rPr sz="1000" spc="-15" dirty="0">
                <a:latin typeface="Calibri"/>
                <a:cs typeface="Calibri"/>
              </a:rPr>
              <a:t>sentidos</a:t>
            </a:r>
            <a:r>
              <a:rPr sz="1000" spc="17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:</a:t>
            </a:r>
            <a:endParaRPr sz="1000">
              <a:latin typeface="Calibri"/>
              <a:cs typeface="Calibri"/>
            </a:endParaRPr>
          </a:p>
          <a:p>
            <a:pPr marL="12700" marR="5080" algn="just">
              <a:lnSpc>
                <a:spcPts val="1040"/>
              </a:lnSpc>
              <a:spcBef>
                <a:spcPts val="85"/>
              </a:spcBef>
            </a:pPr>
            <a:r>
              <a:rPr sz="1000" spc="-10" dirty="0">
                <a:latin typeface="Calibri"/>
                <a:cs typeface="Calibri"/>
              </a:rPr>
              <a:t>1. </a:t>
            </a:r>
            <a:r>
              <a:rPr sz="1000" spc="15" dirty="0">
                <a:latin typeface="Calibri"/>
                <a:cs typeface="Calibri"/>
              </a:rPr>
              <a:t>Es </a:t>
            </a:r>
            <a:r>
              <a:rPr sz="1000" spc="-15" dirty="0">
                <a:latin typeface="Calibri"/>
                <a:cs typeface="Calibri"/>
              </a:rPr>
              <a:t>la </a:t>
            </a:r>
            <a:r>
              <a:rPr sz="1000" spc="-25" dirty="0">
                <a:latin typeface="Calibri"/>
                <a:cs typeface="Calibri"/>
              </a:rPr>
              <a:t>unidad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30" dirty="0">
                <a:latin typeface="Calibri"/>
                <a:cs typeface="Calibri"/>
              </a:rPr>
              <a:t>prensado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30" dirty="0">
                <a:latin typeface="Calibri"/>
                <a:cs typeface="Calibri"/>
              </a:rPr>
              <a:t>corresponde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dirty="0">
                <a:latin typeface="Calibri"/>
                <a:cs typeface="Calibri"/>
              </a:rPr>
              <a:t>4000 </a:t>
            </a:r>
            <a:r>
              <a:rPr sz="1000" spc="-10" dirty="0">
                <a:latin typeface="Calibri"/>
                <a:cs typeface="Calibri"/>
              </a:rPr>
              <a:t>kgs 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25" dirty="0">
                <a:latin typeface="Calibri"/>
                <a:cs typeface="Calibri"/>
              </a:rPr>
              <a:t>uva, </a:t>
            </a:r>
            <a:r>
              <a:rPr sz="1000" spc="-15" dirty="0">
                <a:latin typeface="Calibri"/>
                <a:cs typeface="Calibri"/>
              </a:rPr>
              <a:t>o sea la </a:t>
            </a:r>
            <a:r>
              <a:rPr sz="1000" spc="-20" dirty="0">
                <a:latin typeface="Calibri"/>
                <a:cs typeface="Calibri"/>
              </a:rPr>
              <a:t>capacidad de </a:t>
            </a:r>
            <a:r>
              <a:rPr sz="1000" spc="-30" dirty="0">
                <a:latin typeface="Calibri"/>
                <a:cs typeface="Calibri"/>
              </a:rPr>
              <a:t>prensado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25" dirty="0">
                <a:latin typeface="Calibri"/>
                <a:cs typeface="Calibri"/>
              </a:rPr>
              <a:t>una </a:t>
            </a:r>
            <a:r>
              <a:rPr sz="1000" spc="-30" dirty="0">
                <a:latin typeface="Calibri"/>
                <a:cs typeface="Calibri"/>
              </a:rPr>
              <a:t>prensa  </a:t>
            </a:r>
            <a:r>
              <a:rPr sz="1000" spc="-45" dirty="0">
                <a:latin typeface="Arial"/>
                <a:cs typeface="Arial"/>
              </a:rPr>
              <a:t>tradicional. </a:t>
            </a:r>
            <a:r>
              <a:rPr sz="1000" spc="-10" dirty="0">
                <a:latin typeface="Calibri"/>
                <a:cs typeface="Calibri"/>
              </a:rPr>
              <a:t>2. </a:t>
            </a:r>
            <a:r>
              <a:rPr sz="1000" spc="-45" dirty="0">
                <a:latin typeface="Arial"/>
                <a:cs typeface="Arial"/>
              </a:rPr>
              <a:t>Hollejos. </a:t>
            </a:r>
            <a:r>
              <a:rPr sz="1000" spc="-80" dirty="0">
                <a:latin typeface="Arial"/>
                <a:cs typeface="Arial"/>
              </a:rPr>
              <a:t>Residuos </a:t>
            </a:r>
            <a:r>
              <a:rPr sz="1000" spc="-55" dirty="0">
                <a:latin typeface="Arial"/>
                <a:cs typeface="Arial"/>
              </a:rPr>
              <a:t>tras </a:t>
            </a:r>
            <a:r>
              <a:rPr sz="1000" spc="-35" dirty="0">
                <a:latin typeface="Arial"/>
                <a:cs typeface="Arial"/>
              </a:rPr>
              <a:t>el </a:t>
            </a:r>
            <a:r>
              <a:rPr sz="1000" spc="-75" dirty="0">
                <a:latin typeface="Arial"/>
                <a:cs typeface="Arial"/>
              </a:rPr>
              <a:t>prensado </a:t>
            </a:r>
            <a:r>
              <a:rPr sz="1000" spc="-60" dirty="0">
                <a:latin typeface="Arial"/>
                <a:cs typeface="Arial"/>
              </a:rPr>
              <a:t>(pieles,  </a:t>
            </a:r>
            <a:r>
              <a:rPr sz="1000" spc="-70" dirty="0">
                <a:latin typeface="Arial"/>
                <a:cs typeface="Arial"/>
              </a:rPr>
              <a:t>escobajos,</a:t>
            </a:r>
            <a:r>
              <a:rPr sz="1000" spc="-114" dirty="0">
                <a:latin typeface="Arial"/>
                <a:cs typeface="Arial"/>
              </a:rPr>
              <a:t> </a:t>
            </a:r>
            <a:r>
              <a:rPr sz="1000" spc="-80" dirty="0">
                <a:latin typeface="Arial"/>
                <a:cs typeface="Arial"/>
              </a:rPr>
              <a:t>pepitas…).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23119" y="1854197"/>
            <a:ext cx="2311400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MILDIU : </a:t>
            </a:r>
            <a:r>
              <a:rPr sz="1000" spc="-80" dirty="0">
                <a:latin typeface="Arial"/>
                <a:cs typeface="Arial"/>
              </a:rPr>
              <a:t>Enfermedad </a:t>
            </a:r>
            <a:r>
              <a:rPr sz="1000" spc="-55" dirty="0">
                <a:latin typeface="Arial"/>
                <a:cs typeface="Arial"/>
              </a:rPr>
              <a:t>criptogámica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la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viña.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23119" y="2271773"/>
            <a:ext cx="2941955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040"/>
              </a:lnSpc>
            </a:pPr>
            <a:r>
              <a:rPr sz="1000" b="1" spc="-10" dirty="0">
                <a:solidFill>
                  <a:srgbClr val="9C8E69"/>
                </a:solidFill>
                <a:latin typeface="Calibri"/>
                <a:cs typeface="Calibri"/>
              </a:rPr>
              <a:t>MILLERANDAGE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60" dirty="0">
                <a:latin typeface="Arial"/>
                <a:cs typeface="Arial"/>
              </a:rPr>
              <a:t>Accidente </a:t>
            </a:r>
            <a:r>
              <a:rPr sz="1000" spc="-65" dirty="0">
                <a:latin typeface="Arial"/>
                <a:cs typeface="Arial"/>
              </a:rPr>
              <a:t>de vegetación. </a:t>
            </a:r>
            <a:r>
              <a:rPr sz="1000" spc="-105" dirty="0">
                <a:latin typeface="Arial"/>
                <a:cs typeface="Arial"/>
              </a:rPr>
              <a:t>Las </a:t>
            </a:r>
            <a:r>
              <a:rPr sz="1000" spc="-80" dirty="0">
                <a:latin typeface="Arial"/>
                <a:cs typeface="Arial"/>
              </a:rPr>
              <a:t>uvas </a:t>
            </a:r>
            <a:r>
              <a:rPr sz="1000" spc="-50" dirty="0">
                <a:latin typeface="Arial"/>
                <a:cs typeface="Arial"/>
              </a:rPr>
              <a:t>no </a:t>
            </a:r>
            <a:r>
              <a:rPr sz="1000" spc="-85" dirty="0">
                <a:latin typeface="Arial"/>
                <a:cs typeface="Arial"/>
              </a:rPr>
              <a:t>se  </a:t>
            </a:r>
            <a:r>
              <a:rPr sz="1000" spc="-65" dirty="0">
                <a:latin typeface="Arial"/>
                <a:cs typeface="Arial"/>
              </a:rPr>
              <a:t>desarrollan.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23119" y="2800093"/>
            <a:ext cx="2941955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040"/>
              </a:lnSpc>
            </a:pPr>
            <a:r>
              <a:rPr sz="1000" b="1" spc="-10" dirty="0">
                <a:solidFill>
                  <a:srgbClr val="9C8E69"/>
                </a:solidFill>
                <a:latin typeface="Calibri"/>
                <a:cs typeface="Calibri"/>
              </a:rPr>
              <a:t>MINERAL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75" dirty="0">
                <a:latin typeface="Arial"/>
                <a:cs typeface="Arial"/>
              </a:rPr>
              <a:t>Caracteriza </a:t>
            </a:r>
            <a:r>
              <a:rPr sz="1000" spc="-50" dirty="0">
                <a:latin typeface="Arial"/>
                <a:cs typeface="Arial"/>
              </a:rPr>
              <a:t>un </a:t>
            </a:r>
            <a:r>
              <a:rPr sz="1000" spc="-40" dirty="0">
                <a:latin typeface="Arial"/>
                <a:cs typeface="Arial"/>
              </a:rPr>
              <a:t>conjunto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80" dirty="0">
                <a:latin typeface="Arial"/>
                <a:cs typeface="Arial"/>
              </a:rPr>
              <a:t>aromas </a:t>
            </a:r>
            <a:r>
              <a:rPr sz="1000" spc="-65" dirty="0">
                <a:latin typeface="Arial"/>
                <a:cs typeface="Arial"/>
              </a:rPr>
              <a:t>que </a:t>
            </a:r>
            <a:r>
              <a:rPr sz="1000" spc="-55" dirty="0">
                <a:latin typeface="Arial"/>
                <a:cs typeface="Arial"/>
              </a:rPr>
              <a:t>recuer</a:t>
            </a:r>
            <a:r>
              <a:rPr sz="1000" spc="-55" dirty="0">
                <a:latin typeface="Calibri"/>
                <a:cs typeface="Calibri"/>
              </a:rPr>
              <a:t>-  </a:t>
            </a:r>
            <a:r>
              <a:rPr sz="1000" spc="-70" dirty="0">
                <a:latin typeface="Arial"/>
                <a:cs typeface="Arial"/>
              </a:rPr>
              <a:t>dan </a:t>
            </a:r>
            <a:r>
              <a:rPr sz="1000" spc="-45" dirty="0">
                <a:latin typeface="Arial"/>
                <a:cs typeface="Arial"/>
              </a:rPr>
              <a:t>ciertos </a:t>
            </a:r>
            <a:r>
              <a:rPr sz="1000" spc="-60" dirty="0">
                <a:latin typeface="Arial"/>
                <a:cs typeface="Arial"/>
              </a:rPr>
              <a:t>minerales (creta, </a:t>
            </a:r>
            <a:r>
              <a:rPr sz="1000" spc="-80" dirty="0">
                <a:latin typeface="Arial"/>
                <a:cs typeface="Arial"/>
              </a:rPr>
              <a:t>gres,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90" dirty="0">
                <a:latin typeface="Arial"/>
                <a:cs typeface="Arial"/>
              </a:rPr>
              <a:t>toba…).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23119" y="3307077"/>
            <a:ext cx="2227580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5" dirty="0">
                <a:solidFill>
                  <a:srgbClr val="9C8E69"/>
                </a:solidFill>
                <a:latin typeface="Calibri"/>
                <a:cs typeface="Calibri"/>
              </a:rPr>
              <a:t>OÍDIO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80" dirty="0">
                <a:latin typeface="Arial"/>
                <a:cs typeface="Arial"/>
              </a:rPr>
              <a:t>Enfermedad </a:t>
            </a:r>
            <a:r>
              <a:rPr sz="1000" spc="-55" dirty="0">
                <a:latin typeface="Arial"/>
                <a:cs typeface="Arial"/>
              </a:rPr>
              <a:t>criptogámica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la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viña.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623119" y="3703317"/>
            <a:ext cx="2941320" cy="429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20"/>
              </a:lnSpc>
            </a:pPr>
            <a:r>
              <a:rPr sz="1000" b="1" spc="10" dirty="0">
                <a:solidFill>
                  <a:srgbClr val="9C8E69"/>
                </a:solidFill>
                <a:latin typeface="Calibri"/>
                <a:cs typeface="Calibri"/>
              </a:rPr>
              <a:t>PERFIL </a:t>
            </a:r>
            <a:r>
              <a:rPr sz="1000" b="1" spc="-10" dirty="0">
                <a:solidFill>
                  <a:srgbClr val="9C8E69"/>
                </a:solidFill>
                <a:latin typeface="Calibri"/>
                <a:cs typeface="Calibri"/>
              </a:rPr>
              <a:t>ORGANOLÉPTICO </a:t>
            </a:r>
            <a:r>
              <a:rPr sz="1000" b="1" spc="10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000" b="1" spc="35" dirty="0">
                <a:solidFill>
                  <a:srgbClr val="9C8E69"/>
                </a:solidFill>
                <a:latin typeface="Calibri"/>
                <a:cs typeface="Calibri"/>
              </a:rPr>
              <a:t>UN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VINO : </a:t>
            </a:r>
            <a:r>
              <a:rPr sz="1000" spc="-25" dirty="0">
                <a:latin typeface="Calibri"/>
                <a:cs typeface="Calibri"/>
              </a:rPr>
              <a:t>Propiedades  </a:t>
            </a:r>
            <a:r>
              <a:rPr sz="1000" spc="17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de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ts val="1040"/>
              </a:lnSpc>
              <a:spcBef>
                <a:spcPts val="85"/>
              </a:spcBef>
            </a:pPr>
            <a:r>
              <a:rPr sz="1000" spc="-20" dirty="0">
                <a:latin typeface="Calibri"/>
                <a:cs typeface="Calibri"/>
              </a:rPr>
              <a:t>un vino </a:t>
            </a:r>
            <a:r>
              <a:rPr sz="1000" spc="-30" dirty="0">
                <a:latin typeface="Calibri"/>
                <a:cs typeface="Calibri"/>
              </a:rPr>
              <a:t>importante </a:t>
            </a:r>
            <a:r>
              <a:rPr sz="1000" spc="-35" dirty="0">
                <a:latin typeface="Calibri"/>
                <a:cs typeface="Calibri"/>
              </a:rPr>
              <a:t>por </a:t>
            </a:r>
            <a:r>
              <a:rPr sz="1000" spc="5" dirty="0">
                <a:latin typeface="Calibri"/>
                <a:cs typeface="Calibri"/>
              </a:rPr>
              <a:t>su </a:t>
            </a:r>
            <a:r>
              <a:rPr sz="1000" spc="-15" dirty="0">
                <a:latin typeface="Calibri"/>
                <a:cs typeface="Calibri"/>
              </a:rPr>
              <a:t>composición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5" dirty="0">
                <a:latin typeface="Calibri"/>
                <a:cs typeface="Calibri"/>
              </a:rPr>
              <a:t>su </a:t>
            </a:r>
            <a:r>
              <a:rPr sz="1000" spc="-20" dirty="0">
                <a:latin typeface="Calibri"/>
                <a:cs typeface="Calibri"/>
              </a:rPr>
              <a:t>interacción en  </a:t>
            </a:r>
            <a:r>
              <a:rPr sz="1000" spc="-35" dirty="0">
                <a:latin typeface="Arial"/>
                <a:cs typeface="Arial"/>
              </a:rPr>
              <a:t>el </a:t>
            </a:r>
            <a:r>
              <a:rPr sz="1000" spc="-65" dirty="0">
                <a:latin typeface="Arial"/>
                <a:cs typeface="Arial"/>
              </a:rPr>
              <a:t>curso de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65" dirty="0">
                <a:latin typeface="Arial"/>
                <a:cs typeface="Arial"/>
              </a:rPr>
              <a:t>degustación </a:t>
            </a:r>
            <a:r>
              <a:rPr sz="1000" spc="-55" dirty="0">
                <a:latin typeface="Arial"/>
                <a:cs typeface="Arial"/>
              </a:rPr>
              <a:t>(vista, </a:t>
            </a:r>
            <a:r>
              <a:rPr sz="1000" spc="-75" dirty="0">
                <a:latin typeface="Arial"/>
                <a:cs typeface="Arial"/>
              </a:rPr>
              <a:t>aroma,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65" dirty="0">
                <a:latin typeface="Arial"/>
                <a:cs typeface="Arial"/>
              </a:rPr>
              <a:t>gusto).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23119" y="4385053"/>
            <a:ext cx="2941955" cy="408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040"/>
              </a:lnSpc>
            </a:pPr>
            <a:r>
              <a:rPr sz="1000" b="1" spc="-15" dirty="0">
                <a:solidFill>
                  <a:srgbClr val="9C8E69"/>
                </a:solidFill>
                <a:latin typeface="Calibri"/>
                <a:cs typeface="Calibri"/>
              </a:rPr>
              <a:t>PODA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25" dirty="0">
                <a:latin typeface="Calibri"/>
                <a:cs typeface="Calibri"/>
              </a:rPr>
              <a:t>Operación manual que </a:t>
            </a:r>
            <a:r>
              <a:rPr sz="1000" spc="-10" dirty="0">
                <a:latin typeface="Calibri"/>
                <a:cs typeface="Calibri"/>
              </a:rPr>
              <a:t>consiste </a:t>
            </a:r>
            <a:r>
              <a:rPr sz="1000" spc="-20" dirty="0">
                <a:latin typeface="Calibri"/>
                <a:cs typeface="Calibri"/>
              </a:rPr>
              <a:t>en </a:t>
            </a:r>
            <a:r>
              <a:rPr sz="1000" spc="-40" dirty="0">
                <a:latin typeface="Calibri"/>
                <a:cs typeface="Calibri"/>
              </a:rPr>
              <a:t>recortar </a:t>
            </a:r>
            <a:r>
              <a:rPr sz="1000" spc="-20" dirty="0">
                <a:latin typeface="Calibri"/>
                <a:cs typeface="Calibri"/>
              </a:rPr>
              <a:t>cada  </a:t>
            </a:r>
            <a:r>
              <a:rPr sz="1000" spc="-30" dirty="0">
                <a:latin typeface="Calibri"/>
                <a:cs typeface="Calibri"/>
              </a:rPr>
              <a:t>año </a:t>
            </a:r>
            <a:r>
              <a:rPr sz="1000" spc="-5" dirty="0">
                <a:latin typeface="Calibri"/>
                <a:cs typeface="Calibri"/>
              </a:rPr>
              <a:t>las </a:t>
            </a:r>
            <a:r>
              <a:rPr sz="1000" spc="-30" dirty="0">
                <a:latin typeface="Calibri"/>
                <a:cs typeface="Calibri"/>
              </a:rPr>
              <a:t>ramas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15" dirty="0">
                <a:latin typeface="Calibri"/>
                <a:cs typeface="Calibri"/>
              </a:rPr>
              <a:t>la </a:t>
            </a:r>
            <a:r>
              <a:rPr sz="1000" spc="-20" dirty="0">
                <a:latin typeface="Calibri"/>
                <a:cs typeface="Calibri"/>
              </a:rPr>
              <a:t>viña a fin de </a:t>
            </a:r>
            <a:r>
              <a:rPr sz="1000" spc="-30" dirty="0">
                <a:latin typeface="Calibri"/>
                <a:cs typeface="Calibri"/>
              </a:rPr>
              <a:t>equilibrar </a:t>
            </a:r>
            <a:r>
              <a:rPr sz="1000" spc="5" dirty="0">
                <a:latin typeface="Calibri"/>
                <a:cs typeface="Calibri"/>
              </a:rPr>
              <a:t>su </a:t>
            </a:r>
            <a:r>
              <a:rPr sz="1000" spc="-20" dirty="0">
                <a:latin typeface="Calibri"/>
                <a:cs typeface="Calibri"/>
              </a:rPr>
              <a:t>actividad  </a:t>
            </a:r>
            <a:r>
              <a:rPr sz="1000" spc="-65" dirty="0">
                <a:latin typeface="Arial"/>
                <a:cs typeface="Arial"/>
              </a:rPr>
              <a:t>vegetativa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60" dirty="0">
                <a:latin typeface="Arial"/>
                <a:cs typeface="Arial"/>
              </a:rPr>
              <a:t>mejorar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55" dirty="0">
                <a:latin typeface="Arial"/>
                <a:cs typeface="Arial"/>
              </a:rPr>
              <a:t>calidad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75" dirty="0">
                <a:latin typeface="Arial"/>
                <a:cs typeface="Arial"/>
              </a:rPr>
              <a:t>sus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80" dirty="0">
                <a:latin typeface="Arial"/>
                <a:cs typeface="Arial"/>
              </a:rPr>
              <a:t>uvas.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622992" y="5045453"/>
            <a:ext cx="2942590" cy="146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040"/>
              </a:lnSpc>
            </a:pPr>
            <a:r>
              <a:rPr sz="1000" b="1" spc="-15" dirty="0">
                <a:solidFill>
                  <a:srgbClr val="9C8E69"/>
                </a:solidFill>
                <a:latin typeface="Calibri"/>
                <a:cs typeface="Calibri"/>
              </a:rPr>
              <a:t>RESERVA </a:t>
            </a:r>
            <a:r>
              <a:rPr sz="1000" b="1" spc="5" dirty="0">
                <a:solidFill>
                  <a:srgbClr val="9C8E69"/>
                </a:solidFill>
                <a:latin typeface="Calibri"/>
                <a:cs typeface="Calibri"/>
              </a:rPr>
              <a:t>INDIVIDUAL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10" dirty="0">
                <a:latin typeface="Calibri"/>
                <a:cs typeface="Calibri"/>
              </a:rPr>
              <a:t>Dispositivo </a:t>
            </a:r>
            <a:r>
              <a:rPr sz="1000" spc="-20" dirty="0">
                <a:latin typeface="Calibri"/>
                <a:cs typeface="Calibri"/>
              </a:rPr>
              <a:t>usado en </a:t>
            </a:r>
            <a:r>
              <a:rPr sz="1000" spc="-25" dirty="0">
                <a:latin typeface="Calibri"/>
                <a:cs typeface="Calibri"/>
              </a:rPr>
              <a:t>Champagne, 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25" dirty="0">
                <a:latin typeface="Calibri"/>
                <a:cs typeface="Calibri"/>
              </a:rPr>
              <a:t>gestionado </a:t>
            </a:r>
            <a:r>
              <a:rPr sz="1000" spc="-35" dirty="0">
                <a:latin typeface="Calibri"/>
                <a:cs typeface="Calibri"/>
              </a:rPr>
              <a:t>por </a:t>
            </a:r>
            <a:r>
              <a:rPr sz="1000" spc="-10" dirty="0">
                <a:latin typeface="Calibri"/>
                <a:cs typeface="Calibri"/>
              </a:rPr>
              <a:t>el </a:t>
            </a:r>
            <a:r>
              <a:rPr sz="1000" dirty="0">
                <a:latin typeface="Calibri"/>
                <a:cs typeface="Calibri"/>
              </a:rPr>
              <a:t>CIVC, </a:t>
            </a:r>
            <a:r>
              <a:rPr sz="1000" spc="-25" dirty="0">
                <a:latin typeface="Calibri"/>
                <a:cs typeface="Calibri"/>
              </a:rPr>
              <a:t>que obliga </a:t>
            </a:r>
            <a:r>
              <a:rPr sz="1000" spc="-20" dirty="0">
                <a:latin typeface="Calibri"/>
                <a:cs typeface="Calibri"/>
              </a:rPr>
              <a:t>a cada viticultor a  </a:t>
            </a:r>
            <a:r>
              <a:rPr sz="1000" spc="-30" dirty="0">
                <a:latin typeface="Calibri"/>
                <a:cs typeface="Calibri"/>
              </a:rPr>
              <a:t>alimentar </a:t>
            </a:r>
            <a:r>
              <a:rPr sz="1000" spc="-25" dirty="0">
                <a:latin typeface="Calibri"/>
                <a:cs typeface="Calibri"/>
              </a:rPr>
              <a:t>una </a:t>
            </a:r>
            <a:r>
              <a:rPr sz="1000" spc="-35" dirty="0">
                <a:latin typeface="Calibri"/>
                <a:cs typeface="Calibri"/>
              </a:rPr>
              <a:t>reserva </a:t>
            </a:r>
            <a:r>
              <a:rPr sz="1000" spc="-20" dirty="0">
                <a:latin typeface="Calibri"/>
                <a:cs typeface="Calibri"/>
              </a:rPr>
              <a:t>en </a:t>
            </a:r>
            <a:r>
              <a:rPr sz="1000" spc="-10" dirty="0">
                <a:latin typeface="Calibri"/>
                <a:cs typeface="Calibri"/>
              </a:rPr>
              <a:t>caso </a:t>
            </a:r>
            <a:r>
              <a:rPr sz="1000" spc="-20" dirty="0">
                <a:latin typeface="Calibri"/>
                <a:cs typeface="Calibri"/>
              </a:rPr>
              <a:t>de recolección </a:t>
            </a:r>
            <a:r>
              <a:rPr sz="1000" spc="-30" dirty="0">
                <a:latin typeface="Calibri"/>
                <a:cs typeface="Calibri"/>
              </a:rPr>
              <a:t>excedentaria 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85" dirty="0">
                <a:latin typeface="Arial"/>
                <a:cs typeface="Arial"/>
              </a:rPr>
              <a:t>gran </a:t>
            </a:r>
            <a:r>
              <a:rPr sz="1000" spc="-55" dirty="0">
                <a:latin typeface="Arial"/>
                <a:cs typeface="Arial"/>
              </a:rPr>
              <a:t>calidad. </a:t>
            </a:r>
            <a:r>
              <a:rPr sz="1000" spc="-85" dirty="0">
                <a:latin typeface="Arial"/>
                <a:cs typeface="Arial"/>
              </a:rPr>
              <a:t>Esta </a:t>
            </a:r>
            <a:r>
              <a:rPr sz="1000" spc="-80" dirty="0">
                <a:latin typeface="Arial"/>
                <a:cs typeface="Arial"/>
              </a:rPr>
              <a:t>reserva </a:t>
            </a:r>
            <a:r>
              <a:rPr sz="1000" spc="-65" dirty="0">
                <a:latin typeface="Arial"/>
                <a:cs typeface="Arial"/>
              </a:rPr>
              <a:t>podrá </a:t>
            </a:r>
            <a:r>
              <a:rPr sz="1000" spc="-75" dirty="0">
                <a:latin typeface="Arial"/>
                <a:cs typeface="Arial"/>
              </a:rPr>
              <a:t>ser </a:t>
            </a:r>
            <a:r>
              <a:rPr sz="1000" spc="-60" dirty="0">
                <a:latin typeface="Arial"/>
                <a:cs typeface="Arial"/>
              </a:rPr>
              <a:t>liberada, </a:t>
            </a:r>
            <a:r>
              <a:rPr sz="1000" spc="-55" dirty="0">
                <a:latin typeface="Arial"/>
                <a:cs typeface="Arial"/>
              </a:rPr>
              <a:t>bajo  </a:t>
            </a:r>
            <a:r>
              <a:rPr sz="1000" spc="-15" dirty="0">
                <a:latin typeface="Calibri"/>
                <a:cs typeface="Calibri"/>
              </a:rPr>
              <a:t>decisión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15" dirty="0">
                <a:latin typeface="Calibri"/>
                <a:cs typeface="Calibri"/>
              </a:rPr>
              <a:t>del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CIVC,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40" dirty="0">
                <a:latin typeface="Calibri"/>
                <a:cs typeface="Calibri"/>
              </a:rPr>
              <a:t>para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30" dirty="0">
                <a:latin typeface="Calibri"/>
                <a:cs typeface="Calibri"/>
              </a:rPr>
              <a:t>paliar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los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efectos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de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una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recolección  </a:t>
            </a:r>
            <a:r>
              <a:rPr sz="1000" spc="-65" dirty="0">
                <a:latin typeface="Arial"/>
                <a:cs typeface="Arial"/>
              </a:rPr>
              <a:t>mala. </a:t>
            </a:r>
            <a:r>
              <a:rPr sz="1000" spc="-110" dirty="0">
                <a:latin typeface="Arial"/>
                <a:cs typeface="Arial"/>
              </a:rPr>
              <a:t>La</a:t>
            </a:r>
            <a:r>
              <a:rPr sz="1000" spc="55" dirty="0">
                <a:latin typeface="Arial"/>
                <a:cs typeface="Arial"/>
              </a:rPr>
              <a:t> </a:t>
            </a:r>
            <a:r>
              <a:rPr sz="1000" spc="-80" dirty="0">
                <a:latin typeface="Arial"/>
                <a:cs typeface="Arial"/>
              </a:rPr>
              <a:t>reserva </a:t>
            </a:r>
            <a:r>
              <a:rPr sz="1000" spc="-60" dirty="0">
                <a:latin typeface="Arial"/>
                <a:cs typeface="Arial"/>
              </a:rPr>
              <a:t>ofrece 3 </a:t>
            </a:r>
            <a:r>
              <a:rPr sz="1000" spc="-65" dirty="0">
                <a:latin typeface="Arial"/>
                <a:cs typeface="Arial"/>
              </a:rPr>
              <a:t>ventajas </a:t>
            </a:r>
            <a:r>
              <a:rPr sz="1000" spc="-30" dirty="0">
                <a:latin typeface="Arial"/>
                <a:cs typeface="Arial"/>
              </a:rPr>
              <a:t>: </a:t>
            </a:r>
            <a:r>
              <a:rPr sz="1000" spc="-85" dirty="0">
                <a:latin typeface="Arial"/>
                <a:cs typeface="Arial"/>
              </a:rPr>
              <a:t>es </a:t>
            </a:r>
            <a:r>
              <a:rPr sz="1000" spc="-55" dirty="0">
                <a:latin typeface="Arial"/>
                <a:cs typeface="Arial"/>
              </a:rPr>
              <a:t>ante </a:t>
            </a:r>
            <a:r>
              <a:rPr sz="1000" spc="-35" dirty="0">
                <a:latin typeface="Arial"/>
                <a:cs typeface="Arial"/>
              </a:rPr>
              <a:t>todo </a:t>
            </a:r>
            <a:r>
              <a:rPr sz="1000" spc="-80" dirty="0">
                <a:latin typeface="Arial"/>
                <a:cs typeface="Arial"/>
              </a:rPr>
              <a:t>una  </a:t>
            </a:r>
            <a:r>
              <a:rPr sz="1000" spc="-20" dirty="0">
                <a:latin typeface="Calibri"/>
                <a:cs typeface="Calibri"/>
              </a:rPr>
              <a:t>necesidad </a:t>
            </a:r>
            <a:r>
              <a:rPr sz="1000" spc="-40" dirty="0">
                <a:latin typeface="Calibri"/>
                <a:cs typeface="Calibri"/>
              </a:rPr>
              <a:t>para </a:t>
            </a:r>
            <a:r>
              <a:rPr sz="1000" spc="-10" dirty="0">
                <a:latin typeface="Calibri"/>
                <a:cs typeface="Calibri"/>
              </a:rPr>
              <a:t>el </a:t>
            </a:r>
            <a:r>
              <a:rPr sz="1000" spc="-20" dirty="0">
                <a:latin typeface="Calibri"/>
                <a:cs typeface="Calibri"/>
              </a:rPr>
              <a:t>viticultor </a:t>
            </a:r>
            <a:r>
              <a:rPr sz="1000" spc="-30" dirty="0">
                <a:latin typeface="Calibri"/>
                <a:cs typeface="Calibri"/>
              </a:rPr>
              <a:t>ante </a:t>
            </a:r>
            <a:r>
              <a:rPr sz="1000" spc="-5" dirty="0">
                <a:latin typeface="Calibri"/>
                <a:cs typeface="Calibri"/>
              </a:rPr>
              <a:t>las </a:t>
            </a:r>
            <a:r>
              <a:rPr sz="1000" spc="-25" dirty="0">
                <a:latin typeface="Calibri"/>
                <a:cs typeface="Calibri"/>
              </a:rPr>
              <a:t>incertidumbres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15" dirty="0">
                <a:latin typeface="Calibri"/>
                <a:cs typeface="Calibri"/>
              </a:rPr>
              <a:t>la</a:t>
            </a:r>
            <a:r>
              <a:rPr sz="1000" spc="-90" dirty="0">
                <a:latin typeface="Calibri"/>
                <a:cs typeface="Calibri"/>
              </a:rPr>
              <a:t> </a:t>
            </a:r>
            <a:r>
              <a:rPr sz="1000" spc="10" dirty="0">
                <a:latin typeface="Calibri"/>
                <a:cs typeface="Calibri"/>
              </a:rPr>
              <a:t>vi-  </a:t>
            </a:r>
            <a:r>
              <a:rPr sz="1000" spc="-25" dirty="0">
                <a:latin typeface="Calibri"/>
                <a:cs typeface="Calibri"/>
              </a:rPr>
              <a:t>ticultura; </a:t>
            </a:r>
            <a:r>
              <a:rPr sz="1000" dirty="0">
                <a:latin typeface="Calibri"/>
                <a:cs typeface="Calibri"/>
              </a:rPr>
              <a:t>es </a:t>
            </a:r>
            <a:r>
              <a:rPr sz="1000" spc="-25" dirty="0">
                <a:latin typeface="Calibri"/>
                <a:cs typeface="Calibri"/>
              </a:rPr>
              <a:t>también </a:t>
            </a:r>
            <a:r>
              <a:rPr sz="1000" spc="-20" dirty="0">
                <a:latin typeface="Calibri"/>
                <a:cs typeface="Calibri"/>
              </a:rPr>
              <a:t>un </a:t>
            </a:r>
            <a:r>
              <a:rPr sz="1000" spc="-25" dirty="0">
                <a:latin typeface="Calibri"/>
                <a:cs typeface="Calibri"/>
              </a:rPr>
              <a:t>elemento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25" dirty="0">
                <a:latin typeface="Calibri"/>
                <a:cs typeface="Calibri"/>
              </a:rPr>
              <a:t>regulación</a:t>
            </a:r>
            <a:r>
              <a:rPr sz="1000" spc="-12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económica  </a:t>
            </a:r>
            <a:r>
              <a:rPr sz="1000" spc="-25" dirty="0">
                <a:latin typeface="Calibri"/>
                <a:cs typeface="Calibri"/>
              </a:rPr>
              <a:t>que </a:t>
            </a:r>
            <a:r>
              <a:rPr sz="1000" spc="-40" dirty="0">
                <a:latin typeface="Calibri"/>
                <a:cs typeface="Calibri"/>
              </a:rPr>
              <a:t>trata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30" dirty="0">
                <a:latin typeface="Calibri"/>
                <a:cs typeface="Calibri"/>
              </a:rPr>
              <a:t>reducir </a:t>
            </a:r>
            <a:r>
              <a:rPr sz="1000" spc="-5" dirty="0">
                <a:latin typeface="Calibri"/>
                <a:cs typeface="Calibri"/>
              </a:rPr>
              <a:t>los </a:t>
            </a:r>
            <a:r>
              <a:rPr sz="1000" spc="-20" dirty="0">
                <a:latin typeface="Calibri"/>
                <a:cs typeface="Calibri"/>
              </a:rPr>
              <a:t>efectos </a:t>
            </a:r>
            <a:r>
              <a:rPr sz="1000" spc="-25" dirty="0">
                <a:latin typeface="Calibri"/>
                <a:cs typeface="Calibri"/>
              </a:rPr>
              <a:t>negativos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15" dirty="0">
                <a:latin typeface="Calibri"/>
                <a:cs typeface="Calibri"/>
              </a:rPr>
              <a:t>la </a:t>
            </a:r>
            <a:r>
              <a:rPr sz="1000" spc="-20" dirty="0">
                <a:latin typeface="Calibri"/>
                <a:cs typeface="Calibri"/>
              </a:rPr>
              <a:t>superpro-  </a:t>
            </a:r>
            <a:r>
              <a:rPr sz="1000" spc="-15" dirty="0">
                <a:latin typeface="Calibri"/>
                <a:cs typeface="Calibri"/>
              </a:rPr>
              <a:t>ducción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5" dirty="0">
                <a:latin typeface="Calibri"/>
                <a:cs typeface="Calibri"/>
              </a:rPr>
              <a:t>escasez </a:t>
            </a:r>
            <a:r>
              <a:rPr sz="1000" spc="-60" dirty="0">
                <a:latin typeface="Calibri"/>
                <a:cs typeface="Calibri"/>
              </a:rPr>
              <a:t>y, </a:t>
            </a:r>
            <a:r>
              <a:rPr sz="1000" spc="-35" dirty="0">
                <a:latin typeface="Calibri"/>
                <a:cs typeface="Calibri"/>
              </a:rPr>
              <a:t>por </a:t>
            </a:r>
            <a:r>
              <a:rPr sz="1000" spc="-20" dirty="0">
                <a:latin typeface="Calibri"/>
                <a:cs typeface="Calibri"/>
              </a:rPr>
              <a:t>último, </a:t>
            </a:r>
            <a:r>
              <a:rPr sz="1000" spc="-15" dirty="0">
                <a:latin typeface="Calibri"/>
                <a:cs typeface="Calibri"/>
              </a:rPr>
              <a:t>la </a:t>
            </a:r>
            <a:r>
              <a:rPr sz="1000" spc="-35" dirty="0">
                <a:latin typeface="Calibri"/>
                <a:cs typeface="Calibri"/>
              </a:rPr>
              <a:t>reserva </a:t>
            </a:r>
            <a:r>
              <a:rPr sz="1000" spc="-25" dirty="0">
                <a:latin typeface="Calibri"/>
                <a:cs typeface="Calibri"/>
              </a:rPr>
              <a:t>contribuye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spc="-15" dirty="0">
                <a:latin typeface="Calibri"/>
                <a:cs typeface="Calibri"/>
              </a:rPr>
              <a:t>la  </a:t>
            </a:r>
            <a:r>
              <a:rPr sz="1000" spc="-60" dirty="0">
                <a:latin typeface="Arial"/>
                <a:cs typeface="Arial"/>
              </a:rPr>
              <a:t>mejora </a:t>
            </a:r>
            <a:r>
              <a:rPr sz="1000" spc="-45" dirty="0">
                <a:latin typeface="Arial"/>
                <a:cs typeface="Arial"/>
              </a:rPr>
              <a:t>cualitativa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los </a:t>
            </a:r>
            <a:r>
              <a:rPr sz="1000" spc="-55" dirty="0">
                <a:latin typeface="Arial"/>
                <a:cs typeface="Arial"/>
              </a:rPr>
              <a:t>vinos </a:t>
            </a:r>
            <a:r>
              <a:rPr sz="1000" spc="-65" dirty="0">
                <a:latin typeface="Arial"/>
                <a:cs typeface="Arial"/>
              </a:rPr>
              <a:t>que </a:t>
            </a:r>
            <a:r>
              <a:rPr sz="1000" spc="-85" dirty="0">
                <a:latin typeface="Arial"/>
                <a:cs typeface="Arial"/>
              </a:rPr>
              <a:t>se </a:t>
            </a:r>
            <a:r>
              <a:rPr sz="1000" spc="-75" dirty="0">
                <a:latin typeface="Arial"/>
                <a:cs typeface="Arial"/>
              </a:rPr>
              <a:t>conservan </a:t>
            </a:r>
            <a:r>
              <a:rPr sz="1000" spc="-65" dirty="0">
                <a:latin typeface="Arial"/>
                <a:cs typeface="Arial"/>
              </a:rPr>
              <a:t>en</a:t>
            </a:r>
            <a:r>
              <a:rPr sz="1000" spc="80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stock.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622992" y="6762493"/>
            <a:ext cx="2941955" cy="540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040"/>
              </a:lnSpc>
            </a:pP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RETROUSSE : </a:t>
            </a:r>
            <a:r>
              <a:rPr sz="1000" spc="-30" dirty="0">
                <a:latin typeface="Calibri"/>
                <a:cs typeface="Calibri"/>
              </a:rPr>
              <a:t>Entre </a:t>
            </a:r>
            <a:r>
              <a:rPr sz="1000" spc="-10" dirty="0">
                <a:latin typeface="Calibri"/>
                <a:cs typeface="Calibri"/>
              </a:rPr>
              <a:t>dos </a:t>
            </a:r>
            <a:r>
              <a:rPr sz="1000" spc="-20" dirty="0">
                <a:latin typeface="Calibri"/>
                <a:cs typeface="Calibri"/>
              </a:rPr>
              <a:t>prensas </a:t>
            </a:r>
            <a:r>
              <a:rPr sz="1000" spc="-15" dirty="0">
                <a:latin typeface="Calibri"/>
                <a:cs typeface="Calibri"/>
              </a:rPr>
              <a:t>o </a:t>
            </a:r>
            <a:r>
              <a:rPr sz="1000" spc="-25" dirty="0">
                <a:latin typeface="Calibri"/>
                <a:cs typeface="Calibri"/>
              </a:rPr>
              <a:t>sierras, </a:t>
            </a:r>
            <a:r>
              <a:rPr sz="1000" spc="-10" dirty="0">
                <a:latin typeface="Calibri"/>
                <a:cs typeface="Calibri"/>
              </a:rPr>
              <a:t>consiste </a:t>
            </a:r>
            <a:r>
              <a:rPr sz="1000" spc="-20" dirty="0">
                <a:latin typeface="Calibri"/>
                <a:cs typeface="Calibri"/>
              </a:rPr>
              <a:t>en  </a:t>
            </a:r>
            <a:r>
              <a:rPr sz="1000" spc="-35" dirty="0">
                <a:latin typeface="Calibri"/>
                <a:cs typeface="Calibri"/>
              </a:rPr>
              <a:t>manipular, </a:t>
            </a:r>
            <a:r>
              <a:rPr sz="1000" spc="-30" dirty="0">
                <a:latin typeface="Calibri"/>
                <a:cs typeface="Calibri"/>
              </a:rPr>
              <a:t>manualmente </a:t>
            </a:r>
            <a:r>
              <a:rPr sz="1000" spc="-40" dirty="0">
                <a:latin typeface="Calibri"/>
                <a:cs typeface="Calibri"/>
              </a:rPr>
              <a:t>para </a:t>
            </a:r>
            <a:r>
              <a:rPr sz="1000" spc="-15" dirty="0">
                <a:latin typeface="Calibri"/>
                <a:cs typeface="Calibri"/>
              </a:rPr>
              <a:t>la </a:t>
            </a:r>
            <a:r>
              <a:rPr sz="1000" spc="-30" dirty="0">
                <a:latin typeface="Calibri"/>
                <a:cs typeface="Calibri"/>
              </a:rPr>
              <a:t>prensa </a:t>
            </a:r>
            <a:r>
              <a:rPr sz="1000" spc="-25" dirty="0">
                <a:latin typeface="Calibri"/>
                <a:cs typeface="Calibri"/>
              </a:rPr>
              <a:t>tradicional </a:t>
            </a:r>
            <a:r>
              <a:rPr sz="1000" spc="-15" dirty="0">
                <a:latin typeface="Calibri"/>
                <a:cs typeface="Calibri"/>
              </a:rPr>
              <a:t>o </a:t>
            </a:r>
            <a:r>
              <a:rPr sz="1000" spc="-5" dirty="0">
                <a:latin typeface="Calibri"/>
                <a:cs typeface="Calibri"/>
              </a:rPr>
              <a:t>mecá-  </a:t>
            </a:r>
            <a:r>
              <a:rPr sz="1000" spc="-25" dirty="0">
                <a:latin typeface="Calibri"/>
                <a:cs typeface="Calibri"/>
              </a:rPr>
              <a:t>nicamente </a:t>
            </a:r>
            <a:r>
              <a:rPr sz="1000" spc="-40" dirty="0">
                <a:latin typeface="Calibri"/>
                <a:cs typeface="Calibri"/>
              </a:rPr>
              <a:t>para </a:t>
            </a:r>
            <a:r>
              <a:rPr sz="1000" spc="-5" dirty="0">
                <a:latin typeface="Calibri"/>
                <a:cs typeface="Calibri"/>
              </a:rPr>
              <a:t>las </a:t>
            </a:r>
            <a:r>
              <a:rPr sz="1000" spc="-20" dirty="0">
                <a:latin typeface="Calibri"/>
                <a:cs typeface="Calibri"/>
              </a:rPr>
              <a:t>prensas horizontales, </a:t>
            </a:r>
            <a:r>
              <a:rPr sz="1000" spc="-5" dirty="0">
                <a:latin typeface="Calibri"/>
                <a:cs typeface="Calibri"/>
              </a:rPr>
              <a:t>las </a:t>
            </a:r>
            <a:r>
              <a:rPr sz="1000" spc="-15" dirty="0">
                <a:latin typeface="Calibri"/>
                <a:cs typeface="Calibri"/>
              </a:rPr>
              <a:t>uvas </a:t>
            </a:r>
            <a:r>
              <a:rPr sz="1000" spc="-10" dirty="0">
                <a:latin typeface="Calibri"/>
                <a:cs typeface="Calibri"/>
              </a:rPr>
              <a:t>con el </a:t>
            </a:r>
            <a:r>
              <a:rPr sz="1000" spc="-20" dirty="0">
                <a:latin typeface="Calibri"/>
                <a:cs typeface="Calibri"/>
              </a:rPr>
              <a:t>fin 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35" dirty="0">
                <a:latin typeface="Arial"/>
                <a:cs typeface="Arial"/>
              </a:rPr>
              <a:t>facilitar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60" dirty="0">
                <a:latin typeface="Arial"/>
                <a:cs typeface="Arial"/>
              </a:rPr>
              <a:t>extracción </a:t>
            </a:r>
            <a:r>
              <a:rPr sz="1000" spc="-65" dirty="0">
                <a:latin typeface="Arial"/>
                <a:cs typeface="Arial"/>
              </a:rPr>
              <a:t>de su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zumo.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622992" y="7554973"/>
            <a:ext cx="2941955" cy="540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040"/>
              </a:lnSpc>
            </a:pPr>
            <a:r>
              <a:rPr sz="1000" b="1" spc="10" dirty="0">
                <a:solidFill>
                  <a:srgbClr val="9C8E69"/>
                </a:solidFill>
                <a:latin typeface="Calibri"/>
                <a:cs typeface="Calibri"/>
              </a:rPr>
              <a:t>SELECCIÓN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CLONAL : </a:t>
            </a:r>
            <a:r>
              <a:rPr sz="1000" spc="-10" dirty="0">
                <a:latin typeface="Calibri"/>
                <a:cs typeface="Calibri"/>
              </a:rPr>
              <a:t>Selección </a:t>
            </a:r>
            <a:r>
              <a:rPr sz="1000" spc="-35" dirty="0">
                <a:latin typeface="Calibri"/>
                <a:cs typeface="Calibri"/>
              </a:rPr>
              <a:t>elaborada</a:t>
            </a:r>
            <a:r>
              <a:rPr sz="1000" spc="15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spc="-35" dirty="0">
                <a:latin typeface="Calibri"/>
                <a:cs typeface="Calibri"/>
              </a:rPr>
              <a:t>partir</a:t>
            </a:r>
            <a:r>
              <a:rPr sz="1000" spc="15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del  </a:t>
            </a:r>
            <a:r>
              <a:rPr sz="1000" spc="-10" dirty="0">
                <a:latin typeface="Calibri"/>
                <a:cs typeface="Calibri"/>
              </a:rPr>
              <a:t>análisis </a:t>
            </a:r>
            <a:r>
              <a:rPr sz="1000" spc="-15" dirty="0">
                <a:latin typeface="Calibri"/>
                <a:cs typeface="Calibri"/>
              </a:rPr>
              <a:t>científico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35" dirty="0">
                <a:latin typeface="Calibri"/>
                <a:cs typeface="Calibri"/>
              </a:rPr>
              <a:t>permanente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15" dirty="0">
                <a:latin typeface="Calibri"/>
                <a:cs typeface="Calibri"/>
              </a:rPr>
              <a:t>la </a:t>
            </a:r>
            <a:r>
              <a:rPr sz="1000" spc="-20" dirty="0">
                <a:latin typeface="Calibri"/>
                <a:cs typeface="Calibri"/>
              </a:rPr>
              <a:t>evolución de </a:t>
            </a:r>
            <a:r>
              <a:rPr sz="1000" spc="-10" dirty="0">
                <a:latin typeface="Calibri"/>
                <a:cs typeface="Calibri"/>
              </a:rPr>
              <a:t>miles 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30" dirty="0">
                <a:latin typeface="Calibri"/>
                <a:cs typeface="Calibri"/>
              </a:rPr>
              <a:t>referencias </a:t>
            </a:r>
            <a:r>
              <a:rPr sz="1000" spc="-20" dirty="0">
                <a:latin typeface="Calibri"/>
                <a:cs typeface="Calibri"/>
              </a:rPr>
              <a:t>de plantas de </a:t>
            </a:r>
            <a:r>
              <a:rPr sz="1000" spc="-15" dirty="0">
                <a:latin typeface="Calibri"/>
                <a:cs typeface="Calibri"/>
              </a:rPr>
              <a:t>viñas, </a:t>
            </a:r>
            <a:r>
              <a:rPr sz="1000" spc="-25" dirty="0">
                <a:latin typeface="Calibri"/>
                <a:cs typeface="Calibri"/>
              </a:rPr>
              <a:t>que </a:t>
            </a:r>
            <a:r>
              <a:rPr sz="1000" spc="-30" dirty="0">
                <a:latin typeface="Calibri"/>
                <a:cs typeface="Calibri"/>
              </a:rPr>
              <a:t>permite </a:t>
            </a:r>
            <a:r>
              <a:rPr sz="1000" spc="-25" dirty="0">
                <a:latin typeface="Calibri"/>
                <a:cs typeface="Calibri"/>
              </a:rPr>
              <a:t>disponer</a:t>
            </a:r>
            <a:r>
              <a:rPr sz="1000" spc="-8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de  </a:t>
            </a:r>
            <a:r>
              <a:rPr sz="1000" spc="-70" dirty="0">
                <a:latin typeface="Arial"/>
                <a:cs typeface="Arial"/>
              </a:rPr>
              <a:t>una </a:t>
            </a:r>
            <a:r>
              <a:rPr sz="1000" spc="-50" dirty="0">
                <a:latin typeface="Arial"/>
                <a:cs typeface="Arial"/>
              </a:rPr>
              <a:t>colección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85" dirty="0">
                <a:latin typeface="Arial"/>
                <a:cs typeface="Arial"/>
              </a:rPr>
              <a:t>cepas </a:t>
            </a:r>
            <a:r>
              <a:rPr sz="1000" spc="-95" dirty="0">
                <a:latin typeface="Arial"/>
                <a:cs typeface="Arial"/>
              </a:rPr>
              <a:t>sanas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65" dirty="0">
                <a:latin typeface="Arial"/>
                <a:cs typeface="Arial"/>
              </a:rPr>
              <a:t>de</a:t>
            </a:r>
            <a:r>
              <a:rPr sz="1000" spc="65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calidad.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22992" y="8347453"/>
            <a:ext cx="2941320" cy="408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040"/>
              </a:lnSpc>
            </a:pPr>
            <a:r>
              <a:rPr sz="1000" b="1" spc="-5" dirty="0">
                <a:solidFill>
                  <a:srgbClr val="9C8E69"/>
                </a:solidFill>
                <a:latin typeface="Calibri"/>
                <a:cs typeface="Calibri"/>
              </a:rPr>
              <a:t>SEDIMENTACIÓN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 </a:t>
            </a:r>
            <a:r>
              <a:rPr sz="1000" spc="-25" dirty="0">
                <a:latin typeface="Calibri"/>
                <a:cs typeface="Calibri"/>
              </a:rPr>
              <a:t>Procedimiento </a:t>
            </a:r>
            <a:r>
              <a:rPr sz="1000" spc="-20" dirty="0">
                <a:latin typeface="Calibri"/>
                <a:cs typeface="Calibri"/>
              </a:rPr>
              <a:t>de clarificación </a:t>
            </a:r>
            <a:r>
              <a:rPr sz="1000" spc="-15" dirty="0">
                <a:latin typeface="Calibri"/>
                <a:cs typeface="Calibri"/>
              </a:rPr>
              <a:t>del </a:t>
            </a:r>
            <a:r>
              <a:rPr sz="1000" spc="-20" dirty="0">
                <a:latin typeface="Calibri"/>
                <a:cs typeface="Calibri"/>
              </a:rPr>
              <a:t>vino  a </a:t>
            </a:r>
            <a:r>
              <a:rPr sz="1000" spc="-30" dirty="0">
                <a:latin typeface="Calibri"/>
                <a:cs typeface="Calibri"/>
              </a:rPr>
              <a:t>través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30" dirty="0">
                <a:latin typeface="Calibri"/>
                <a:cs typeface="Calibri"/>
              </a:rPr>
              <a:t>añadirle </a:t>
            </a:r>
            <a:r>
              <a:rPr sz="1000" spc="-20" dirty="0">
                <a:latin typeface="Calibri"/>
                <a:cs typeface="Calibri"/>
              </a:rPr>
              <a:t>un </a:t>
            </a:r>
            <a:r>
              <a:rPr sz="1000" spc="-30" dirty="0">
                <a:latin typeface="Calibri"/>
                <a:cs typeface="Calibri"/>
              </a:rPr>
              <a:t>producto </a:t>
            </a:r>
            <a:r>
              <a:rPr sz="1000" spc="-25" dirty="0">
                <a:latin typeface="Calibri"/>
                <a:cs typeface="Calibri"/>
              </a:rPr>
              <a:t>que pone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spc="-5" dirty="0">
                <a:latin typeface="Calibri"/>
                <a:cs typeface="Calibri"/>
              </a:rPr>
              <a:t>las </a:t>
            </a:r>
            <a:r>
              <a:rPr sz="1000" spc="-25" dirty="0">
                <a:latin typeface="Calibri"/>
                <a:cs typeface="Calibri"/>
              </a:rPr>
              <a:t>partículas  </a:t>
            </a:r>
            <a:r>
              <a:rPr sz="1000" spc="-65" dirty="0">
                <a:latin typeface="Arial"/>
                <a:cs typeface="Arial"/>
              </a:rPr>
              <a:t>en suspensión en </a:t>
            </a:r>
            <a:r>
              <a:rPr sz="1000" spc="-35" dirty="0">
                <a:latin typeface="Arial"/>
                <a:cs typeface="Arial"/>
              </a:rPr>
              <a:t>el </a:t>
            </a:r>
            <a:r>
              <a:rPr sz="1000" spc="-50" dirty="0">
                <a:latin typeface="Arial"/>
                <a:cs typeface="Arial"/>
              </a:rPr>
              <a:t>fondo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la</a:t>
            </a:r>
            <a:r>
              <a:rPr sz="1000" spc="-70" dirty="0">
                <a:latin typeface="Arial"/>
                <a:cs typeface="Arial"/>
              </a:rPr>
              <a:t> cuba.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622992" y="9007853"/>
            <a:ext cx="2941320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040"/>
              </a:lnSpc>
            </a:pPr>
            <a:r>
              <a:rPr sz="1000" b="1" spc="-10" dirty="0">
                <a:solidFill>
                  <a:srgbClr val="9C8E69"/>
                </a:solidFill>
                <a:latin typeface="Calibri"/>
                <a:cs typeface="Calibri"/>
              </a:rPr>
              <a:t>TAILLE</a:t>
            </a:r>
            <a:r>
              <a:rPr sz="1000" b="1" spc="-5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</a:t>
            </a:r>
            <a:r>
              <a:rPr sz="1000" b="1" spc="-5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Se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llama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así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a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los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500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litros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de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15" dirty="0">
                <a:latin typeface="Calibri"/>
                <a:cs typeface="Calibri"/>
              </a:rPr>
              <a:t>mostos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que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siguen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a 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60" dirty="0">
                <a:latin typeface="Arial"/>
                <a:cs typeface="Arial"/>
              </a:rPr>
              <a:t>extracción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75" dirty="0">
                <a:latin typeface="Arial"/>
                <a:cs typeface="Arial"/>
              </a:rPr>
              <a:t>cuvée </a:t>
            </a:r>
            <a:r>
              <a:rPr sz="1000" spc="-55" dirty="0">
                <a:latin typeface="Arial"/>
                <a:cs typeface="Arial"/>
              </a:rPr>
              <a:t>tras </a:t>
            </a:r>
            <a:r>
              <a:rPr sz="1000" spc="-35" dirty="0">
                <a:latin typeface="Arial"/>
                <a:cs typeface="Arial"/>
              </a:rPr>
              <a:t>el </a:t>
            </a:r>
            <a:r>
              <a:rPr sz="1000" spc="-75" dirty="0">
                <a:latin typeface="Arial"/>
                <a:cs typeface="Arial"/>
              </a:rPr>
              <a:t>prensado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50" dirty="0">
                <a:latin typeface="Arial"/>
                <a:cs typeface="Arial"/>
              </a:rPr>
              <a:t>un</a:t>
            </a:r>
            <a:r>
              <a:rPr sz="1000" spc="85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“marc”.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622992" y="9514837"/>
            <a:ext cx="110934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15" dirty="0">
                <a:solidFill>
                  <a:srgbClr val="9C8E69"/>
                </a:solidFill>
                <a:latin typeface="Calibri"/>
                <a:cs typeface="Calibri"/>
              </a:rPr>
              <a:t>TIRAJE </a:t>
            </a:r>
            <a:r>
              <a:rPr sz="1000" b="1" dirty="0">
                <a:solidFill>
                  <a:srgbClr val="9C8E69"/>
                </a:solidFill>
                <a:latin typeface="Calibri"/>
                <a:cs typeface="Calibri"/>
              </a:rPr>
              <a:t>:</a:t>
            </a:r>
            <a:r>
              <a:rPr sz="1000" b="1" spc="-6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000" spc="-60" dirty="0">
                <a:latin typeface="Arial"/>
                <a:cs typeface="Arial"/>
              </a:rPr>
              <a:t>Embotellado.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256561" y="566891"/>
            <a:ext cx="127000" cy="41655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85"/>
              </a:lnSpc>
            </a:pP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Léxico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307995" y="18405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7304021" y="1863376"/>
            <a:ext cx="18796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>
                <a:solidFill>
                  <a:srgbClr val="9C8E69"/>
                </a:solidFill>
                <a:latin typeface="Calibri"/>
                <a:cs typeface="Calibri"/>
              </a:rPr>
              <a:t>3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953" cy="32701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9229" y="969220"/>
            <a:ext cx="6449549" cy="78175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 rot="3420000">
            <a:off x="3455211" y="6155188"/>
            <a:ext cx="271049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0"/>
              </a:lnSpc>
            </a:pPr>
            <a:r>
              <a:rPr sz="750" i="1" spc="-15" dirty="0">
                <a:solidFill>
                  <a:srgbClr val="DCEEF9"/>
                </a:solidFill>
                <a:latin typeface="Times New Roman"/>
                <a:cs typeface="Times New Roman"/>
              </a:rPr>
              <a:t>SEINE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 rot="21360000">
            <a:off x="2224276" y="8374606"/>
            <a:ext cx="375340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15"/>
              </a:lnSpc>
            </a:pPr>
            <a:r>
              <a:rPr sz="750" i="1" spc="-35" dirty="0">
                <a:solidFill>
                  <a:srgbClr val="DCEEF9"/>
                </a:solidFill>
                <a:latin typeface="Times New Roman"/>
                <a:cs typeface="Times New Roman"/>
              </a:rPr>
              <a:t>A</a:t>
            </a:r>
            <a:r>
              <a:rPr sz="750" i="1" spc="-40" dirty="0">
                <a:solidFill>
                  <a:srgbClr val="DCEEF9"/>
                </a:solidFill>
                <a:latin typeface="Times New Roman"/>
                <a:cs typeface="Times New Roman"/>
              </a:rPr>
              <a:t>r</a:t>
            </a:r>
            <a:r>
              <a:rPr sz="750" i="1" spc="-20" dirty="0">
                <a:solidFill>
                  <a:srgbClr val="DCEEF9"/>
                </a:solidFill>
                <a:latin typeface="Times New Roman"/>
                <a:cs typeface="Times New Roman"/>
              </a:rPr>
              <a:t>ma</a:t>
            </a:r>
            <a:r>
              <a:rPr sz="750" i="1" spc="-25" dirty="0">
                <a:solidFill>
                  <a:srgbClr val="DCEEF9"/>
                </a:solidFill>
                <a:latin typeface="Times New Roman"/>
                <a:cs typeface="Times New Roman"/>
              </a:rPr>
              <a:t>n</a:t>
            </a:r>
            <a:r>
              <a:rPr sz="750" i="1" spc="-90" dirty="0">
                <a:solidFill>
                  <a:srgbClr val="DCEEF9"/>
                </a:solidFill>
                <a:latin typeface="Times New Roman"/>
                <a:cs typeface="Times New Roman"/>
              </a:rPr>
              <a:t>ç</a:t>
            </a:r>
            <a:r>
              <a:rPr sz="750" i="1" spc="-80" dirty="0">
                <a:solidFill>
                  <a:srgbClr val="DCEEF9"/>
                </a:solidFill>
                <a:latin typeface="Times New Roman"/>
                <a:cs typeface="Times New Roman"/>
              </a:rPr>
              <a:t>o</a:t>
            </a:r>
            <a:r>
              <a:rPr sz="750" i="1" spc="-5" dirty="0">
                <a:solidFill>
                  <a:srgbClr val="DCEEF9"/>
                </a:solidFill>
                <a:latin typeface="Times New Roman"/>
                <a:cs typeface="Times New Roman"/>
              </a:rPr>
              <a:t>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 rot="120000">
            <a:off x="3526532" y="5234477"/>
            <a:ext cx="202233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10"/>
              </a:lnSpc>
            </a:pPr>
            <a:r>
              <a:rPr sz="750" i="1" spc="-45" dirty="0">
                <a:solidFill>
                  <a:srgbClr val="DCEEF9"/>
                </a:solidFill>
                <a:latin typeface="Times New Roman"/>
                <a:cs typeface="Times New Roman"/>
              </a:rPr>
              <a:t>A</a:t>
            </a:r>
            <a:r>
              <a:rPr sz="750" i="1" spc="-25" dirty="0">
                <a:solidFill>
                  <a:srgbClr val="DCEEF9"/>
                </a:solidFill>
                <a:latin typeface="Times New Roman"/>
                <a:cs typeface="Times New Roman"/>
              </a:rPr>
              <a:t>u</a:t>
            </a:r>
            <a:r>
              <a:rPr sz="750" i="1" spc="-50" dirty="0">
                <a:solidFill>
                  <a:srgbClr val="DCEEF9"/>
                </a:solidFill>
                <a:latin typeface="Times New Roman"/>
                <a:cs typeface="Times New Roman"/>
              </a:rPr>
              <a:t>b</a:t>
            </a:r>
            <a:r>
              <a:rPr sz="750" i="1" spc="-80" dirty="0">
                <a:solidFill>
                  <a:srgbClr val="DCEEF9"/>
                </a:solidFill>
                <a:latin typeface="Times New Roman"/>
                <a:cs typeface="Times New Roman"/>
              </a:rPr>
              <a:t>e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 rot="3420000">
            <a:off x="6415707" y="1763354"/>
            <a:ext cx="209010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5"/>
              </a:lnSpc>
            </a:pPr>
            <a:r>
              <a:rPr sz="750" i="1" spc="-20" dirty="0">
                <a:solidFill>
                  <a:srgbClr val="DCEEF9"/>
                </a:solidFill>
                <a:latin typeface="Times New Roman"/>
                <a:cs typeface="Times New Roman"/>
              </a:rPr>
              <a:t>A</a:t>
            </a:r>
            <a:r>
              <a:rPr sz="750" i="1" spc="-5" dirty="0">
                <a:solidFill>
                  <a:srgbClr val="DCEEF9"/>
                </a:solidFill>
                <a:latin typeface="Times New Roman"/>
                <a:cs typeface="Times New Roman"/>
              </a:rPr>
              <a:t>i</a:t>
            </a:r>
            <a:r>
              <a:rPr sz="750" i="1" spc="-100" dirty="0">
                <a:solidFill>
                  <a:srgbClr val="DCEEF9"/>
                </a:solidFill>
                <a:latin typeface="Times New Roman"/>
                <a:cs typeface="Times New Roman"/>
              </a:rPr>
              <a:t>s</a:t>
            </a:r>
            <a:r>
              <a:rPr sz="750" i="1" spc="-5" dirty="0">
                <a:solidFill>
                  <a:srgbClr val="DCEEF9"/>
                </a:solidFill>
                <a:latin typeface="Times New Roman"/>
                <a:cs typeface="Times New Roman"/>
              </a:rPr>
              <a:t>n</a:t>
            </a:r>
            <a:r>
              <a:rPr sz="750" i="1" spc="-80" dirty="0">
                <a:solidFill>
                  <a:srgbClr val="DCEEF9"/>
                </a:solidFill>
                <a:latin typeface="Times New Roman"/>
                <a:cs typeface="Times New Roman"/>
              </a:rPr>
              <a:t>e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 rot="19860000">
            <a:off x="6365194" y="3965369"/>
            <a:ext cx="280593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10"/>
              </a:lnSpc>
            </a:pPr>
            <a:r>
              <a:rPr sz="750" i="1" spc="-15" dirty="0">
                <a:solidFill>
                  <a:srgbClr val="DCEEF9"/>
                </a:solidFill>
                <a:latin typeface="Times New Roman"/>
                <a:cs typeface="Times New Roman"/>
              </a:rPr>
              <a:t>O</a:t>
            </a:r>
            <a:r>
              <a:rPr sz="750" i="1" spc="-40" dirty="0">
                <a:solidFill>
                  <a:srgbClr val="DCEEF9"/>
                </a:solidFill>
                <a:latin typeface="Times New Roman"/>
                <a:cs typeface="Times New Roman"/>
              </a:rPr>
              <a:t>r</a:t>
            </a:r>
            <a:r>
              <a:rPr sz="750" i="1" spc="-15" dirty="0">
                <a:solidFill>
                  <a:srgbClr val="DCEEF9"/>
                </a:solidFill>
                <a:latin typeface="Times New Roman"/>
                <a:cs typeface="Times New Roman"/>
              </a:rPr>
              <a:t>n</a:t>
            </a:r>
            <a:r>
              <a:rPr sz="750" i="1" spc="-60" dirty="0">
                <a:solidFill>
                  <a:srgbClr val="DCEEF9"/>
                </a:solidFill>
                <a:latin typeface="Times New Roman"/>
                <a:cs typeface="Times New Roman"/>
              </a:rPr>
              <a:t>a</a:t>
            </a:r>
            <a:r>
              <a:rPr sz="750" i="1" spc="-15" dirty="0">
                <a:solidFill>
                  <a:srgbClr val="DCEEF9"/>
                </a:solidFill>
                <a:latin typeface="Times New Roman"/>
                <a:cs typeface="Times New Roman"/>
              </a:rPr>
              <a:t>i</a:t>
            </a:r>
            <a:r>
              <a:rPr sz="750" i="1" spc="-5" dirty="0">
                <a:solidFill>
                  <a:srgbClr val="DCEEF9"/>
                </a:solidFill>
                <a:latin typeface="Times New Roman"/>
                <a:cs typeface="Times New Roman"/>
              </a:rPr>
              <a:t>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 rot="3540000">
            <a:off x="6009273" y="8470864"/>
            <a:ext cx="230818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10"/>
              </a:lnSpc>
            </a:pPr>
            <a:r>
              <a:rPr sz="750" i="1" spc="-15" dirty="0">
                <a:solidFill>
                  <a:srgbClr val="DCEEF9"/>
                </a:solidFill>
                <a:latin typeface="Times New Roman"/>
                <a:cs typeface="Times New Roman"/>
              </a:rPr>
              <a:t>O</a:t>
            </a:r>
            <a:r>
              <a:rPr sz="750" i="1" spc="-20" dirty="0">
                <a:solidFill>
                  <a:srgbClr val="DCEEF9"/>
                </a:solidFill>
                <a:latin typeface="Times New Roman"/>
                <a:cs typeface="Times New Roman"/>
              </a:rPr>
              <a:t>u</a:t>
            </a:r>
            <a:r>
              <a:rPr sz="750" i="1" spc="-55" dirty="0">
                <a:solidFill>
                  <a:srgbClr val="DCEEF9"/>
                </a:solidFill>
                <a:latin typeface="Times New Roman"/>
                <a:cs typeface="Times New Roman"/>
              </a:rPr>
              <a:t>r</a:t>
            </a:r>
            <a:r>
              <a:rPr sz="750" i="1" spc="-95" dirty="0">
                <a:solidFill>
                  <a:srgbClr val="DCEEF9"/>
                </a:solidFill>
                <a:latin typeface="Times New Roman"/>
                <a:cs typeface="Times New Roman"/>
              </a:rPr>
              <a:t>c</a:t>
            </a:r>
            <a:r>
              <a:rPr sz="750" i="1" spc="-80" dirty="0">
                <a:solidFill>
                  <a:srgbClr val="DCEEF9"/>
                </a:solidFill>
                <a:latin typeface="Times New Roman"/>
                <a:cs typeface="Times New Roman"/>
              </a:rPr>
              <a:t>e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 rot="300000">
            <a:off x="3908008" y="2734693"/>
            <a:ext cx="330080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15"/>
              </a:lnSpc>
            </a:pPr>
            <a:r>
              <a:rPr sz="1125" i="1" spc="15" baseline="3703" dirty="0">
                <a:solidFill>
                  <a:srgbClr val="DCEEF9"/>
                </a:solidFill>
                <a:latin typeface="Times New Roman"/>
                <a:cs typeface="Times New Roman"/>
              </a:rPr>
              <a:t>M</a:t>
            </a:r>
            <a:r>
              <a:rPr sz="750" i="1" spc="-30" dirty="0">
                <a:solidFill>
                  <a:srgbClr val="DCEEF9"/>
                </a:solidFill>
                <a:latin typeface="Times New Roman"/>
                <a:cs typeface="Times New Roman"/>
              </a:rPr>
              <a:t>A</a:t>
            </a:r>
            <a:r>
              <a:rPr sz="750" i="1" spc="-45" dirty="0">
                <a:solidFill>
                  <a:srgbClr val="DCEEF9"/>
                </a:solidFill>
                <a:latin typeface="Times New Roman"/>
                <a:cs typeface="Times New Roman"/>
              </a:rPr>
              <a:t>R</a:t>
            </a:r>
            <a:r>
              <a:rPr sz="750" i="1" spc="35" dirty="0">
                <a:solidFill>
                  <a:srgbClr val="DCEEF9"/>
                </a:solidFill>
                <a:latin typeface="Times New Roman"/>
                <a:cs typeface="Times New Roman"/>
              </a:rPr>
              <a:t>N</a:t>
            </a:r>
            <a:r>
              <a:rPr sz="750" i="1" spc="-40" dirty="0">
                <a:solidFill>
                  <a:srgbClr val="DCEEF9"/>
                </a:solidFill>
                <a:latin typeface="Times New Roman"/>
                <a:cs typeface="Times New Roman"/>
              </a:rPr>
              <a:t>E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 rot="5100000">
            <a:off x="6465255" y="8008332"/>
            <a:ext cx="201407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5"/>
              </a:lnSpc>
            </a:pPr>
            <a:r>
              <a:rPr sz="750" i="1" spc="-35" dirty="0">
                <a:solidFill>
                  <a:srgbClr val="DCEEF9"/>
                </a:solidFill>
                <a:latin typeface="Times New Roman"/>
                <a:cs typeface="Times New Roman"/>
              </a:rPr>
              <a:t>A</a:t>
            </a:r>
            <a:r>
              <a:rPr sz="750" i="1" spc="-15" dirty="0">
                <a:solidFill>
                  <a:srgbClr val="DCEEF9"/>
                </a:solidFill>
                <a:latin typeface="Times New Roman"/>
                <a:cs typeface="Times New Roman"/>
              </a:rPr>
              <a:t>u</a:t>
            </a:r>
            <a:r>
              <a:rPr sz="750" i="1" spc="-35" dirty="0">
                <a:solidFill>
                  <a:srgbClr val="DCEEF9"/>
                </a:solidFill>
                <a:latin typeface="Times New Roman"/>
                <a:cs typeface="Times New Roman"/>
              </a:rPr>
              <a:t>b</a:t>
            </a:r>
            <a:r>
              <a:rPr sz="750" i="1" spc="-80" dirty="0">
                <a:solidFill>
                  <a:srgbClr val="DCEEF9"/>
                </a:solidFill>
                <a:latin typeface="Times New Roman"/>
                <a:cs typeface="Times New Roman"/>
              </a:rPr>
              <a:t>e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 rot="540000">
            <a:off x="5197532" y="2553567"/>
            <a:ext cx="100422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5"/>
              </a:lnSpc>
            </a:pPr>
            <a:r>
              <a:rPr sz="750" i="1" spc="-80" dirty="0">
                <a:solidFill>
                  <a:srgbClr val="DCEEF9"/>
                </a:solidFill>
                <a:latin typeface="Times New Roman"/>
                <a:cs typeface="Times New Roman"/>
              </a:rPr>
              <a:t>e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 rot="480000">
            <a:off x="5226616" y="2558796"/>
            <a:ext cx="98131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5"/>
              </a:lnSpc>
            </a:pPr>
            <a:r>
              <a:rPr sz="750" i="1" spc="-100" dirty="0">
                <a:solidFill>
                  <a:srgbClr val="DCEEF9"/>
                </a:solidFill>
                <a:latin typeface="Times New Roman"/>
                <a:cs typeface="Times New Roman"/>
              </a:rPr>
              <a:t>s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 rot="420000">
            <a:off x="5252491" y="2562648"/>
            <a:ext cx="97643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5"/>
              </a:lnSpc>
            </a:pPr>
            <a:r>
              <a:rPr sz="750" i="1" spc="-30" dirty="0">
                <a:solidFill>
                  <a:srgbClr val="DCEEF9"/>
                </a:solidFill>
                <a:latin typeface="Times New Roman"/>
                <a:cs typeface="Times New Roman"/>
              </a:rPr>
              <a:t>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 rot="360000">
            <a:off x="5167003" y="2556429"/>
            <a:ext cx="192497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1125" i="1" baseline="3703" dirty="0">
                <a:solidFill>
                  <a:srgbClr val="DCEEF9"/>
                </a:solidFill>
                <a:latin typeface="Times New Roman"/>
                <a:cs typeface="Times New Roman"/>
              </a:rPr>
              <a:t>V </a:t>
            </a:r>
            <a:r>
              <a:rPr sz="1125" i="1" spc="179" baseline="3703" dirty="0">
                <a:solidFill>
                  <a:srgbClr val="DCEEF9"/>
                </a:solidFill>
                <a:latin typeface="Times New Roman"/>
                <a:cs typeface="Times New Roman"/>
              </a:rPr>
              <a:t> </a:t>
            </a:r>
            <a:r>
              <a:rPr sz="750" i="1" spc="-80" dirty="0">
                <a:solidFill>
                  <a:srgbClr val="DCEEF9"/>
                </a:solidFill>
                <a:latin typeface="Times New Roman"/>
                <a:cs typeface="Times New Roman"/>
              </a:rPr>
              <a:t>e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 rot="780000">
            <a:off x="1548911" y="4160440"/>
            <a:ext cx="132465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5"/>
              </a:lnSpc>
            </a:pPr>
            <a:r>
              <a:rPr sz="750" i="1" spc="-70" dirty="0">
                <a:solidFill>
                  <a:srgbClr val="DCEEF9"/>
                </a:solidFill>
                <a:latin typeface="Times New Roman"/>
                <a:cs typeface="Times New Roman"/>
              </a:rPr>
              <a:t>G</a:t>
            </a:r>
            <a:r>
              <a:rPr sz="750" i="1" spc="-55" dirty="0">
                <a:solidFill>
                  <a:srgbClr val="DCEEF9"/>
                </a:solidFill>
                <a:latin typeface="Times New Roman"/>
                <a:cs typeface="Times New Roman"/>
              </a:rPr>
              <a:t>r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 rot="720000">
            <a:off x="1625159" y="4175152"/>
            <a:ext cx="103226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50" i="1" spc="-65" dirty="0">
                <a:solidFill>
                  <a:srgbClr val="DCEEF9"/>
                </a:solidFill>
                <a:latin typeface="Times New Roman"/>
                <a:cs typeface="Times New Roman"/>
              </a:rPr>
              <a:t>a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 rot="960000">
            <a:off x="1665125" y="4185475"/>
            <a:ext cx="105360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50" i="1" spc="-25" dirty="0">
                <a:solidFill>
                  <a:srgbClr val="DCEEF9"/>
                </a:solidFill>
                <a:latin typeface="Times New Roman"/>
                <a:cs typeface="Times New Roman"/>
              </a:rPr>
              <a:t>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 rot="1380000">
            <a:off x="1707735" y="4199572"/>
            <a:ext cx="104002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5"/>
              </a:lnSpc>
            </a:pPr>
            <a:r>
              <a:rPr sz="750" i="1" spc="-45" dirty="0">
                <a:solidFill>
                  <a:srgbClr val="DCEEF9"/>
                </a:solidFill>
                <a:latin typeface="Times New Roman"/>
                <a:cs typeface="Times New Roman"/>
              </a:rPr>
              <a:t>d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 rot="2340000">
            <a:off x="1770361" y="4243245"/>
            <a:ext cx="123093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5"/>
              </a:lnSpc>
            </a:pPr>
            <a:r>
              <a:rPr sz="750" i="1" spc="-15" dirty="0">
                <a:solidFill>
                  <a:srgbClr val="DCEEF9"/>
                </a:solidFill>
                <a:latin typeface="Times New Roman"/>
                <a:cs typeface="Times New Roman"/>
              </a:rPr>
              <a:t>M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 rot="3060000">
            <a:off x="1820725" y="4284192"/>
            <a:ext cx="101530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5"/>
              </a:lnSpc>
            </a:pPr>
            <a:r>
              <a:rPr sz="750" i="1" spc="-90" dirty="0">
                <a:solidFill>
                  <a:srgbClr val="DCEEF9"/>
                </a:solidFill>
                <a:latin typeface="Times New Roman"/>
                <a:cs typeface="Times New Roman"/>
              </a:rPr>
              <a:t>o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 rot="3480000">
            <a:off x="1842571" y="4311384"/>
            <a:ext cx="99599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5"/>
              </a:lnSpc>
            </a:pPr>
            <a:r>
              <a:rPr sz="750" i="1" spc="-55" dirty="0">
                <a:solidFill>
                  <a:srgbClr val="DCEEF9"/>
                </a:solidFill>
                <a:latin typeface="Times New Roman"/>
                <a:cs typeface="Times New Roman"/>
              </a:rPr>
              <a:t>r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 rot="3540000">
            <a:off x="1856380" y="4334260"/>
            <a:ext cx="98131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5"/>
              </a:lnSpc>
            </a:pPr>
            <a:r>
              <a:rPr sz="750" i="1" spc="-15" dirty="0">
                <a:solidFill>
                  <a:srgbClr val="DCEEF9"/>
                </a:solidFill>
                <a:latin typeface="Times New Roman"/>
                <a:cs typeface="Times New Roman"/>
              </a:rPr>
              <a:t>i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 rot="3600000">
            <a:off x="1871012" y="4365328"/>
            <a:ext cx="105082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5"/>
              </a:lnSpc>
            </a:pPr>
            <a:r>
              <a:rPr sz="750" i="1" spc="-25" dirty="0">
                <a:solidFill>
                  <a:srgbClr val="DCEEF9"/>
                </a:solidFill>
                <a:latin typeface="Times New Roman"/>
                <a:cs typeface="Times New Roman"/>
              </a:rPr>
              <a:t>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 rot="1620000">
            <a:off x="2180830" y="3256909"/>
            <a:ext cx="148869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5"/>
              </a:lnSpc>
            </a:pPr>
            <a:r>
              <a:rPr sz="750" i="1" spc="-60" dirty="0">
                <a:solidFill>
                  <a:srgbClr val="DCEEF9"/>
                </a:solidFill>
                <a:latin typeface="Times New Roman"/>
                <a:cs typeface="Times New Roman"/>
              </a:rPr>
              <a:t>S</a:t>
            </a:r>
            <a:r>
              <a:rPr sz="750" i="1" spc="-45" dirty="0">
                <a:solidFill>
                  <a:srgbClr val="DCEEF9"/>
                </a:solidFill>
                <a:latin typeface="Times New Roman"/>
                <a:cs typeface="Times New Roman"/>
              </a:rPr>
              <a:t>u</a:t>
            </a:r>
            <a:r>
              <a:rPr sz="750" i="1" spc="-55" dirty="0">
                <a:solidFill>
                  <a:srgbClr val="DCEEF9"/>
                </a:solidFill>
                <a:latin typeface="Times New Roman"/>
                <a:cs typeface="Times New Roman"/>
              </a:rPr>
              <a:t>r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 rot="1560000">
            <a:off x="2276957" y="3298616"/>
            <a:ext cx="115747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50" i="1" spc="-30" dirty="0">
                <a:solidFill>
                  <a:srgbClr val="DCEEF9"/>
                </a:solidFill>
                <a:latin typeface="Times New Roman"/>
                <a:cs typeface="Times New Roman"/>
              </a:rPr>
              <a:t>m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 rot="1500000">
            <a:off x="2328694" y="3319996"/>
            <a:ext cx="100003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5"/>
              </a:lnSpc>
            </a:pPr>
            <a:r>
              <a:rPr sz="750" i="1" spc="-90" dirty="0">
                <a:solidFill>
                  <a:srgbClr val="DCEEF9"/>
                </a:solidFill>
                <a:latin typeface="Times New Roman"/>
                <a:cs typeface="Times New Roman"/>
              </a:rPr>
              <a:t>e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 rot="1380000">
            <a:off x="2352291" y="3330559"/>
            <a:ext cx="97488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5"/>
              </a:lnSpc>
            </a:pPr>
            <a:r>
              <a:rPr sz="750" i="1" spc="-40" dirty="0">
                <a:solidFill>
                  <a:srgbClr val="DCEEF9"/>
                </a:solidFill>
                <a:latin typeface="Times New Roman"/>
                <a:cs typeface="Times New Roman"/>
              </a:rPr>
              <a:t>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 rot="1140000">
            <a:off x="2375360" y="3338535"/>
            <a:ext cx="97965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5"/>
              </a:lnSpc>
            </a:pPr>
            <a:r>
              <a:rPr sz="750" i="1" spc="-15" dirty="0">
                <a:solidFill>
                  <a:srgbClr val="DCEEF9"/>
                </a:solidFill>
                <a:latin typeface="Times New Roman"/>
                <a:cs typeface="Times New Roman"/>
              </a:rPr>
              <a:t>i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 rot="1020000">
            <a:off x="2405407" y="3349773"/>
            <a:ext cx="105082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5"/>
              </a:lnSpc>
            </a:pPr>
            <a:r>
              <a:rPr sz="750" i="1" spc="-25" dirty="0">
                <a:solidFill>
                  <a:srgbClr val="DCEEF9"/>
                </a:solidFill>
                <a:latin typeface="Times New Roman"/>
                <a:cs typeface="Times New Roman"/>
              </a:rPr>
              <a:t>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 rot="19440000">
            <a:off x="3052096" y="7817559"/>
            <a:ext cx="137292" cy="64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5"/>
              </a:lnSpc>
            </a:pPr>
            <a:r>
              <a:rPr sz="500" spc="40" dirty="0">
                <a:latin typeface="PMingLiU"/>
                <a:cs typeface="PMingLiU"/>
              </a:rPr>
              <a:t>N77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85750" y="5655579"/>
            <a:ext cx="416559" cy="250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530" marR="5080" indent="-37465">
              <a:lnSpc>
                <a:spcPct val="102099"/>
              </a:lnSpc>
            </a:pPr>
            <a:r>
              <a:rPr sz="750" i="1" spc="-10" dirty="0">
                <a:solidFill>
                  <a:srgbClr val="D9DADB"/>
                </a:solidFill>
                <a:latin typeface="Times New Roman"/>
                <a:cs typeface="Times New Roman"/>
              </a:rPr>
              <a:t>SEINE</a:t>
            </a:r>
            <a:r>
              <a:rPr sz="750" i="1" spc="-85" dirty="0">
                <a:solidFill>
                  <a:srgbClr val="D9DADB"/>
                </a:solidFill>
                <a:latin typeface="Times New Roman"/>
                <a:cs typeface="Times New Roman"/>
              </a:rPr>
              <a:t> </a:t>
            </a:r>
            <a:r>
              <a:rPr sz="750" i="1" spc="5" dirty="0">
                <a:solidFill>
                  <a:srgbClr val="D9DADB"/>
                </a:solidFill>
                <a:latin typeface="Times New Roman"/>
                <a:cs typeface="Times New Roman"/>
              </a:rPr>
              <a:t>ET  </a:t>
            </a:r>
            <a:r>
              <a:rPr sz="750" i="1" spc="-5" dirty="0">
                <a:solidFill>
                  <a:srgbClr val="D9DADB"/>
                </a:solidFill>
                <a:latin typeface="Times New Roman"/>
                <a:cs typeface="Times New Roman"/>
              </a:rPr>
              <a:t>MARNE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46938" y="4996786"/>
            <a:ext cx="342265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i="1" spc="-5" dirty="0">
                <a:solidFill>
                  <a:srgbClr val="D9DADB"/>
                </a:solidFill>
                <a:latin typeface="Times New Roman"/>
                <a:cs typeface="Times New Roman"/>
              </a:rPr>
              <a:t>MARNE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549443" y="5827133"/>
            <a:ext cx="254635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i="1" spc="-60" dirty="0">
                <a:solidFill>
                  <a:srgbClr val="D9DADB"/>
                </a:solidFill>
                <a:latin typeface="Times New Roman"/>
                <a:cs typeface="Times New Roman"/>
              </a:rPr>
              <a:t>A</a:t>
            </a:r>
            <a:r>
              <a:rPr sz="750" i="1" spc="-20" dirty="0">
                <a:solidFill>
                  <a:srgbClr val="D9DADB"/>
                </a:solidFill>
                <a:latin typeface="Times New Roman"/>
                <a:cs typeface="Times New Roman"/>
              </a:rPr>
              <a:t>UBE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31341" y="6569686"/>
            <a:ext cx="341630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i="1" spc="10" dirty="0">
                <a:solidFill>
                  <a:srgbClr val="D9DADB"/>
                </a:solidFill>
                <a:latin typeface="Times New Roman"/>
                <a:cs typeface="Times New Roman"/>
              </a:rPr>
              <a:t>YONNE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021184" y="5764410"/>
            <a:ext cx="672465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i="1" spc="-5" dirty="0">
                <a:solidFill>
                  <a:srgbClr val="D9DADB"/>
                </a:solidFill>
                <a:latin typeface="Times New Roman"/>
                <a:cs typeface="Times New Roman"/>
              </a:rPr>
              <a:t>HAUTE</a:t>
            </a:r>
            <a:r>
              <a:rPr sz="750" i="1" spc="-70" dirty="0">
                <a:solidFill>
                  <a:srgbClr val="D9DADB"/>
                </a:solidFill>
                <a:latin typeface="Times New Roman"/>
                <a:cs typeface="Times New Roman"/>
              </a:rPr>
              <a:t> </a:t>
            </a:r>
            <a:r>
              <a:rPr sz="750" i="1" spc="-5" dirty="0">
                <a:solidFill>
                  <a:srgbClr val="D9DADB"/>
                </a:solidFill>
                <a:latin typeface="Times New Roman"/>
                <a:cs typeface="Times New Roman"/>
              </a:rPr>
              <a:t>MARNE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185231" y="2031086"/>
            <a:ext cx="846455" cy="721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310" marR="5080" indent="-55244">
              <a:lnSpc>
                <a:spcPct val="110800"/>
              </a:lnSpc>
            </a:pPr>
            <a:r>
              <a:rPr sz="1400" b="1" spc="-65" dirty="0">
                <a:solidFill>
                  <a:srgbClr val="A7A8AA"/>
                </a:solidFill>
                <a:latin typeface="Tahoma"/>
                <a:cs typeface="Tahoma"/>
              </a:rPr>
              <a:t>Montagne  </a:t>
            </a:r>
            <a:r>
              <a:rPr sz="1400" b="1" spc="-55" dirty="0">
                <a:solidFill>
                  <a:srgbClr val="A7A8AA"/>
                </a:solidFill>
                <a:latin typeface="Tahoma"/>
                <a:cs typeface="Tahoma"/>
              </a:rPr>
              <a:t>de</a:t>
            </a:r>
            <a:endParaRPr sz="1400">
              <a:latin typeface="Tahoma"/>
              <a:cs typeface="Tahoma"/>
            </a:endParaRPr>
          </a:p>
          <a:p>
            <a:pPr marL="177800">
              <a:lnSpc>
                <a:spcPct val="100000"/>
              </a:lnSpc>
              <a:spcBef>
                <a:spcPts val="180"/>
              </a:spcBef>
            </a:pPr>
            <a:r>
              <a:rPr sz="1400" b="1" spc="-65" dirty="0">
                <a:solidFill>
                  <a:srgbClr val="A7A8AA"/>
                </a:solidFill>
                <a:latin typeface="Tahoma"/>
                <a:cs typeface="Tahoma"/>
              </a:rPr>
              <a:t>Reims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657674" y="6543659"/>
            <a:ext cx="712470" cy="17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spc="-65" dirty="0">
                <a:solidFill>
                  <a:srgbClr val="A7A8AA"/>
                </a:solidFill>
                <a:latin typeface="Tahoma"/>
                <a:cs typeface="Tahoma"/>
              </a:rPr>
              <a:t>Montgueux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442010" y="4880307"/>
            <a:ext cx="1046480" cy="17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spc="-55" dirty="0">
                <a:solidFill>
                  <a:srgbClr val="A7A8AA"/>
                </a:solidFill>
                <a:latin typeface="Tahoma"/>
                <a:cs typeface="Tahoma"/>
              </a:rPr>
              <a:t>Côte </a:t>
            </a:r>
            <a:r>
              <a:rPr sz="1050" b="1" spc="-50" dirty="0">
                <a:solidFill>
                  <a:srgbClr val="A7A8AA"/>
                </a:solidFill>
                <a:latin typeface="Tahoma"/>
                <a:cs typeface="Tahoma"/>
              </a:rPr>
              <a:t>de</a:t>
            </a:r>
            <a:r>
              <a:rPr sz="1050" b="1" spc="-45" dirty="0">
                <a:solidFill>
                  <a:srgbClr val="A7A8AA"/>
                </a:solidFill>
                <a:latin typeface="Tahoma"/>
                <a:cs typeface="Tahoma"/>
              </a:rPr>
              <a:t> </a:t>
            </a:r>
            <a:r>
              <a:rPr sz="1050" b="1" spc="-60" dirty="0">
                <a:solidFill>
                  <a:srgbClr val="A7A8AA"/>
                </a:solidFill>
                <a:latin typeface="Tahoma"/>
                <a:cs typeface="Tahoma"/>
              </a:rPr>
              <a:t>Sézanne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008707" y="7457987"/>
            <a:ext cx="1101090" cy="22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0" dirty="0">
                <a:solidFill>
                  <a:srgbClr val="A7A8AA"/>
                </a:solidFill>
                <a:latin typeface="Tahoma"/>
                <a:cs typeface="Tahoma"/>
              </a:rPr>
              <a:t>Côte des</a:t>
            </a:r>
            <a:r>
              <a:rPr sz="1400" b="1" spc="5" dirty="0">
                <a:solidFill>
                  <a:srgbClr val="A7A8AA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A7A8AA"/>
                </a:solidFill>
                <a:latin typeface="Tahoma"/>
                <a:cs typeface="Tahoma"/>
              </a:rPr>
              <a:t>Bar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825327" y="7515655"/>
            <a:ext cx="1341755" cy="471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0100"/>
              </a:lnSpc>
            </a:pPr>
            <a:r>
              <a:rPr sz="1000" b="1" spc="-45" dirty="0">
                <a:latin typeface="Cambria"/>
                <a:cs typeface="Cambria"/>
              </a:rPr>
              <a:t>Implantación </a:t>
            </a:r>
            <a:r>
              <a:rPr sz="1000" b="1" spc="-40" dirty="0">
                <a:latin typeface="Cambria"/>
                <a:cs typeface="Cambria"/>
              </a:rPr>
              <a:t>del </a:t>
            </a:r>
            <a:r>
              <a:rPr sz="1000" b="1" spc="-45" dirty="0">
                <a:latin typeface="Cambria"/>
                <a:cs typeface="Cambria"/>
              </a:rPr>
              <a:t>viñedo  </a:t>
            </a:r>
            <a:r>
              <a:rPr sz="1000" b="1" spc="-40" dirty="0">
                <a:latin typeface="Cambria"/>
                <a:cs typeface="Cambria"/>
              </a:rPr>
              <a:t>Enclave del</a:t>
            </a:r>
            <a:r>
              <a:rPr sz="1000" b="1" spc="55" dirty="0">
                <a:latin typeface="Cambria"/>
                <a:cs typeface="Cambria"/>
              </a:rPr>
              <a:t> </a:t>
            </a:r>
            <a:r>
              <a:rPr sz="1000" b="1" spc="-40" dirty="0">
                <a:latin typeface="Cambria"/>
                <a:cs typeface="Cambria"/>
              </a:rPr>
              <a:t>cantón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416900" y="7803234"/>
            <a:ext cx="338455" cy="189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i="1" spc="-95" dirty="0">
                <a:latin typeface="Palatino Linotype"/>
                <a:cs typeface="Palatino Linotype"/>
              </a:rPr>
              <a:t>V</a:t>
            </a:r>
            <a:r>
              <a:rPr sz="1100" i="1" spc="15" dirty="0">
                <a:latin typeface="Palatino Linotype"/>
                <a:cs typeface="Palatino Linotype"/>
              </a:rPr>
              <a:t>e</a:t>
            </a:r>
            <a:r>
              <a:rPr sz="1100" i="1" spc="-5" dirty="0">
                <a:latin typeface="Palatino Linotype"/>
                <a:cs typeface="Palatino Linotype"/>
              </a:rPr>
              <a:t>r</a:t>
            </a:r>
            <a:r>
              <a:rPr sz="1100" i="1" spc="-45" dirty="0">
                <a:latin typeface="Palatino Linotype"/>
                <a:cs typeface="Palatino Linotype"/>
              </a:rPr>
              <a:t>zy</a:t>
            </a:r>
            <a:endParaRPr sz="1100">
              <a:latin typeface="Palatino Linotype"/>
              <a:cs typeface="Palatino Linotype"/>
            </a:endParaRPr>
          </a:p>
        </p:txBody>
      </p:sp>
      <p:sp>
        <p:nvSpPr>
          <p:cNvPr id="43" name="object 43"/>
          <p:cNvSpPr txBox="1"/>
          <p:nvPr/>
        </p:nvSpPr>
        <p:spPr>
          <a:xfrm rot="18120000">
            <a:off x="2889288" y="3225805"/>
            <a:ext cx="151365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spc="45" dirty="0">
                <a:latin typeface="PMingLiU"/>
                <a:cs typeface="PMingLiU"/>
              </a:rPr>
              <a:t>D </a:t>
            </a:r>
            <a:r>
              <a:rPr sz="500" spc="-5" dirty="0">
                <a:latin typeface="PMingLiU"/>
                <a:cs typeface="PMingLiU"/>
              </a:rPr>
              <a:t> </a:t>
            </a:r>
            <a:r>
              <a:rPr sz="500" spc="25" dirty="0">
                <a:latin typeface="PMingLiU"/>
                <a:cs typeface="PMingLiU"/>
              </a:rPr>
              <a:t>51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44" name="object 44"/>
          <p:cNvSpPr txBox="1"/>
          <p:nvPr/>
        </p:nvSpPr>
        <p:spPr>
          <a:xfrm rot="240000">
            <a:off x="3929587" y="4315415"/>
            <a:ext cx="122587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spc="70" dirty="0">
                <a:latin typeface="PMingLiU"/>
                <a:cs typeface="PMingLiU"/>
              </a:rPr>
              <a:t>N</a:t>
            </a:r>
            <a:r>
              <a:rPr sz="500" spc="-10" dirty="0">
                <a:latin typeface="PMingLiU"/>
                <a:cs typeface="PMingLiU"/>
              </a:rPr>
              <a:t> </a:t>
            </a:r>
            <a:r>
              <a:rPr sz="500" spc="25" dirty="0">
                <a:latin typeface="PMingLiU"/>
                <a:cs typeface="PMingLiU"/>
              </a:rPr>
              <a:t>4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45" name="object 45"/>
          <p:cNvSpPr txBox="1"/>
          <p:nvPr/>
        </p:nvSpPr>
        <p:spPr>
          <a:xfrm rot="21360000">
            <a:off x="1485438" y="5219487"/>
            <a:ext cx="181593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spc="65" dirty="0">
                <a:latin typeface="PMingLiU"/>
                <a:cs typeface="PMingLiU"/>
              </a:rPr>
              <a:t>D</a:t>
            </a:r>
            <a:r>
              <a:rPr sz="500" spc="-5" dirty="0">
                <a:latin typeface="PMingLiU"/>
                <a:cs typeface="PMingLiU"/>
              </a:rPr>
              <a:t> </a:t>
            </a:r>
            <a:r>
              <a:rPr sz="500" spc="25" dirty="0">
                <a:latin typeface="PMingLiU"/>
                <a:cs typeface="PMingLiU"/>
              </a:rPr>
              <a:t>236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46" name="object 46"/>
          <p:cNvSpPr txBox="1"/>
          <p:nvPr/>
        </p:nvSpPr>
        <p:spPr>
          <a:xfrm rot="16380000">
            <a:off x="3291543" y="2384858"/>
            <a:ext cx="151365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spc="45" dirty="0">
                <a:latin typeface="PMingLiU"/>
                <a:cs typeface="PMingLiU"/>
              </a:rPr>
              <a:t>N </a:t>
            </a:r>
            <a:r>
              <a:rPr sz="500" spc="-5" dirty="0">
                <a:latin typeface="PMingLiU"/>
                <a:cs typeface="PMingLiU"/>
              </a:rPr>
              <a:t> </a:t>
            </a:r>
            <a:r>
              <a:rPr sz="500" spc="25" dirty="0">
                <a:latin typeface="PMingLiU"/>
                <a:cs typeface="PMingLiU"/>
              </a:rPr>
              <a:t>51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47" name="object 47"/>
          <p:cNvSpPr txBox="1"/>
          <p:nvPr/>
        </p:nvSpPr>
        <p:spPr>
          <a:xfrm rot="1080000">
            <a:off x="3053950" y="2733852"/>
            <a:ext cx="122055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95"/>
              </a:lnSpc>
            </a:pPr>
            <a:r>
              <a:rPr sz="500" spc="70" dirty="0">
                <a:latin typeface="PMingLiU"/>
                <a:cs typeface="PMingLiU"/>
              </a:rPr>
              <a:t>N </a:t>
            </a:r>
            <a:r>
              <a:rPr sz="500" spc="25" dirty="0">
                <a:latin typeface="PMingLiU"/>
                <a:cs typeface="PMingLiU"/>
              </a:rPr>
              <a:t>3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48" name="object 48"/>
          <p:cNvSpPr txBox="1"/>
          <p:nvPr/>
        </p:nvSpPr>
        <p:spPr>
          <a:xfrm rot="16920000">
            <a:off x="4141916" y="5268993"/>
            <a:ext cx="142315" cy="64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5"/>
              </a:lnSpc>
            </a:pPr>
            <a:r>
              <a:rPr sz="500" spc="-15" dirty="0">
                <a:latin typeface="PMingLiU"/>
                <a:cs typeface="PMingLiU"/>
              </a:rPr>
              <a:t>A  </a:t>
            </a:r>
            <a:r>
              <a:rPr sz="500" spc="25" dirty="0">
                <a:latin typeface="PMingLiU"/>
                <a:cs typeface="PMingLiU"/>
              </a:rPr>
              <a:t>26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49" name="object 49"/>
          <p:cNvSpPr txBox="1"/>
          <p:nvPr/>
        </p:nvSpPr>
        <p:spPr>
          <a:xfrm rot="2280000">
            <a:off x="4295670" y="3047992"/>
            <a:ext cx="122587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spc="65" dirty="0">
                <a:latin typeface="PMingLiU"/>
                <a:cs typeface="PMingLiU"/>
              </a:rPr>
              <a:t>D</a:t>
            </a:r>
            <a:r>
              <a:rPr sz="500" spc="-10" dirty="0">
                <a:latin typeface="PMingLiU"/>
                <a:cs typeface="PMingLiU"/>
              </a:rPr>
              <a:t> </a:t>
            </a:r>
            <a:r>
              <a:rPr sz="500" spc="25" dirty="0">
                <a:latin typeface="PMingLiU"/>
                <a:cs typeface="PMingLiU"/>
              </a:rPr>
              <a:t>3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50" name="object 50"/>
          <p:cNvSpPr txBox="1"/>
          <p:nvPr/>
        </p:nvSpPr>
        <p:spPr>
          <a:xfrm rot="2280000">
            <a:off x="4724247" y="3038606"/>
            <a:ext cx="151936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spc="70" dirty="0">
                <a:latin typeface="PMingLiU"/>
                <a:cs typeface="PMingLiU"/>
              </a:rPr>
              <a:t>N</a:t>
            </a:r>
            <a:r>
              <a:rPr sz="500" spc="-10" dirty="0">
                <a:latin typeface="PMingLiU"/>
                <a:cs typeface="PMingLiU"/>
              </a:rPr>
              <a:t> </a:t>
            </a:r>
            <a:r>
              <a:rPr sz="500" spc="25" dirty="0">
                <a:latin typeface="PMingLiU"/>
                <a:cs typeface="PMingLiU"/>
              </a:rPr>
              <a:t>44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459198" y="2718195"/>
            <a:ext cx="10033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5" dirty="0">
                <a:latin typeface="PMingLiU"/>
                <a:cs typeface="PMingLiU"/>
              </a:rPr>
              <a:t>A4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52" name="object 52"/>
          <p:cNvSpPr txBox="1"/>
          <p:nvPr/>
        </p:nvSpPr>
        <p:spPr>
          <a:xfrm rot="19380000">
            <a:off x="5987807" y="3858763"/>
            <a:ext cx="166346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spc="35" dirty="0">
                <a:latin typeface="PMingLiU"/>
                <a:cs typeface="PMingLiU"/>
              </a:rPr>
              <a:t>D982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53" name="object 53"/>
          <p:cNvSpPr txBox="1"/>
          <p:nvPr/>
        </p:nvSpPr>
        <p:spPr>
          <a:xfrm rot="16980000">
            <a:off x="5261168" y="1799049"/>
            <a:ext cx="166928" cy="64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5"/>
              </a:lnSpc>
            </a:pPr>
            <a:r>
              <a:rPr sz="500" spc="55" dirty="0">
                <a:latin typeface="PMingLiU"/>
                <a:cs typeface="PMingLiU"/>
              </a:rPr>
              <a:t>D</a:t>
            </a:r>
            <a:r>
              <a:rPr sz="500" spc="25" dirty="0">
                <a:latin typeface="PMingLiU"/>
                <a:cs typeface="PMingLiU"/>
              </a:rPr>
              <a:t>9</a:t>
            </a:r>
            <a:r>
              <a:rPr sz="500" spc="15" dirty="0">
                <a:latin typeface="PMingLiU"/>
                <a:cs typeface="PMingLiU"/>
              </a:rPr>
              <a:t>7</a:t>
            </a:r>
            <a:r>
              <a:rPr sz="500" spc="25" dirty="0">
                <a:latin typeface="PMingLiU"/>
                <a:cs typeface="PMingLiU"/>
              </a:rPr>
              <a:t>7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54" name="object 54"/>
          <p:cNvSpPr txBox="1"/>
          <p:nvPr/>
        </p:nvSpPr>
        <p:spPr>
          <a:xfrm rot="2760000">
            <a:off x="6306842" y="2114679"/>
            <a:ext cx="166346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95"/>
              </a:lnSpc>
            </a:pPr>
            <a:r>
              <a:rPr sz="500" spc="35" dirty="0">
                <a:latin typeface="PMingLiU"/>
                <a:cs typeface="PMingLiU"/>
              </a:rPr>
              <a:t>D982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55" name="object 55"/>
          <p:cNvSpPr txBox="1"/>
          <p:nvPr/>
        </p:nvSpPr>
        <p:spPr>
          <a:xfrm rot="540000">
            <a:off x="4245661" y="1880410"/>
            <a:ext cx="165765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spc="35" dirty="0">
                <a:latin typeface="PMingLiU"/>
                <a:cs typeface="PMingLiU"/>
              </a:rPr>
              <a:t>D931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56" name="object 56"/>
          <p:cNvSpPr txBox="1"/>
          <p:nvPr/>
        </p:nvSpPr>
        <p:spPr>
          <a:xfrm rot="1860000">
            <a:off x="5434413" y="3862125"/>
            <a:ext cx="136737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95"/>
              </a:lnSpc>
            </a:pPr>
            <a:r>
              <a:rPr sz="500" spc="60" dirty="0">
                <a:latin typeface="PMingLiU"/>
                <a:cs typeface="PMingLiU"/>
              </a:rPr>
              <a:t>N</a:t>
            </a:r>
            <a:r>
              <a:rPr sz="500" spc="25" dirty="0">
                <a:latin typeface="PMingLiU"/>
                <a:cs typeface="PMingLiU"/>
              </a:rPr>
              <a:t>44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57" name="object 57"/>
          <p:cNvSpPr txBox="1"/>
          <p:nvPr/>
        </p:nvSpPr>
        <p:spPr>
          <a:xfrm rot="1680000">
            <a:off x="6252144" y="4578800"/>
            <a:ext cx="108601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95"/>
              </a:lnSpc>
            </a:pPr>
            <a:r>
              <a:rPr sz="500" spc="45" dirty="0">
                <a:latin typeface="PMingLiU"/>
                <a:cs typeface="PMingLiU"/>
              </a:rPr>
              <a:t>N4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58" name="object 58"/>
          <p:cNvSpPr txBox="1"/>
          <p:nvPr/>
        </p:nvSpPr>
        <p:spPr>
          <a:xfrm rot="1260000">
            <a:off x="6022750" y="4748125"/>
            <a:ext cx="136183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spc="60" dirty="0">
                <a:latin typeface="PMingLiU"/>
                <a:cs typeface="PMingLiU"/>
              </a:rPr>
              <a:t>D</a:t>
            </a:r>
            <a:r>
              <a:rPr sz="500" spc="25" dirty="0">
                <a:latin typeface="PMingLiU"/>
                <a:cs typeface="PMingLiU"/>
              </a:rPr>
              <a:t>13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59" name="object 59"/>
          <p:cNvSpPr txBox="1"/>
          <p:nvPr/>
        </p:nvSpPr>
        <p:spPr>
          <a:xfrm rot="3540000">
            <a:off x="3175387" y="5883485"/>
            <a:ext cx="150796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spc="45" dirty="0">
                <a:latin typeface="PMingLiU"/>
                <a:cs typeface="PMingLiU"/>
              </a:rPr>
              <a:t>N  </a:t>
            </a:r>
            <a:r>
              <a:rPr sz="500" spc="25" dirty="0">
                <a:latin typeface="PMingLiU"/>
                <a:cs typeface="PMingLiU"/>
              </a:rPr>
              <a:t>19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60" name="object 60"/>
          <p:cNvSpPr txBox="1"/>
          <p:nvPr/>
        </p:nvSpPr>
        <p:spPr>
          <a:xfrm rot="20640000">
            <a:off x="4279876" y="6450193"/>
            <a:ext cx="166346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spc="35" dirty="0">
                <a:latin typeface="PMingLiU"/>
                <a:cs typeface="PMingLiU"/>
              </a:rPr>
              <a:t>D960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61" name="object 61"/>
          <p:cNvSpPr txBox="1"/>
          <p:nvPr/>
        </p:nvSpPr>
        <p:spPr>
          <a:xfrm rot="2100000">
            <a:off x="4306202" y="7478579"/>
            <a:ext cx="151936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spc="70" dirty="0">
                <a:latin typeface="PMingLiU"/>
                <a:cs typeface="PMingLiU"/>
              </a:rPr>
              <a:t>N</a:t>
            </a:r>
            <a:r>
              <a:rPr sz="500" spc="-10" dirty="0">
                <a:latin typeface="PMingLiU"/>
                <a:cs typeface="PMingLiU"/>
              </a:rPr>
              <a:t> </a:t>
            </a:r>
            <a:r>
              <a:rPr sz="500" spc="15" dirty="0">
                <a:latin typeface="PMingLiU"/>
                <a:cs typeface="PMingLiU"/>
              </a:rPr>
              <a:t>7</a:t>
            </a:r>
            <a:r>
              <a:rPr sz="500" spc="25" dirty="0">
                <a:latin typeface="PMingLiU"/>
                <a:cs typeface="PMingLiU"/>
              </a:rPr>
              <a:t>1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786472" y="7030407"/>
            <a:ext cx="100965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20" dirty="0">
                <a:latin typeface="PMingLiU"/>
                <a:cs typeface="PMingLiU"/>
              </a:rPr>
              <a:t>A</a:t>
            </a:r>
            <a:r>
              <a:rPr sz="500" spc="25" dirty="0">
                <a:latin typeface="PMingLiU"/>
                <a:cs typeface="PMingLiU"/>
              </a:rPr>
              <a:t>5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63" name="object 63"/>
          <p:cNvSpPr txBox="1"/>
          <p:nvPr/>
        </p:nvSpPr>
        <p:spPr>
          <a:xfrm rot="2160000">
            <a:off x="6196060" y="7562709"/>
            <a:ext cx="100775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95"/>
              </a:lnSpc>
            </a:pPr>
            <a:r>
              <a:rPr sz="500" spc="5" dirty="0">
                <a:latin typeface="PMingLiU"/>
                <a:cs typeface="PMingLiU"/>
              </a:rPr>
              <a:t>A5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64" name="object 64"/>
          <p:cNvSpPr txBox="1"/>
          <p:nvPr/>
        </p:nvSpPr>
        <p:spPr>
          <a:xfrm rot="21120000">
            <a:off x="5105740" y="6996875"/>
            <a:ext cx="136737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spc="40" dirty="0">
                <a:latin typeface="PMingLiU"/>
                <a:cs typeface="PMingLiU"/>
              </a:rPr>
              <a:t>N19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65" name="object 65"/>
          <p:cNvSpPr txBox="1"/>
          <p:nvPr/>
        </p:nvSpPr>
        <p:spPr>
          <a:xfrm rot="18060000">
            <a:off x="3717044" y="8411789"/>
            <a:ext cx="181593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spc="65" dirty="0">
                <a:latin typeface="PMingLiU"/>
                <a:cs typeface="PMingLiU"/>
              </a:rPr>
              <a:t>D </a:t>
            </a:r>
            <a:r>
              <a:rPr sz="500" spc="25" dirty="0">
                <a:latin typeface="PMingLiU"/>
                <a:cs typeface="PMingLiU"/>
              </a:rPr>
              <a:t>444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66" name="object 66"/>
          <p:cNvSpPr txBox="1"/>
          <p:nvPr/>
        </p:nvSpPr>
        <p:spPr>
          <a:xfrm rot="20100000">
            <a:off x="727369" y="4627734"/>
            <a:ext cx="122587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spc="70" dirty="0">
                <a:latin typeface="PMingLiU"/>
                <a:cs typeface="PMingLiU"/>
              </a:rPr>
              <a:t>N</a:t>
            </a:r>
            <a:r>
              <a:rPr sz="500" spc="-5" dirty="0">
                <a:latin typeface="PMingLiU"/>
                <a:cs typeface="PMingLiU"/>
              </a:rPr>
              <a:t> </a:t>
            </a:r>
            <a:r>
              <a:rPr sz="500" spc="25" dirty="0">
                <a:latin typeface="PMingLiU"/>
                <a:cs typeface="PMingLiU"/>
              </a:rPr>
              <a:t>4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67" name="object 67"/>
          <p:cNvSpPr txBox="1"/>
          <p:nvPr/>
        </p:nvSpPr>
        <p:spPr>
          <a:xfrm rot="21180000">
            <a:off x="657258" y="5370292"/>
            <a:ext cx="151365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spc="70" dirty="0">
                <a:latin typeface="PMingLiU"/>
                <a:cs typeface="PMingLiU"/>
              </a:rPr>
              <a:t>N </a:t>
            </a:r>
            <a:r>
              <a:rPr sz="500" spc="25" dirty="0">
                <a:latin typeface="PMingLiU"/>
                <a:cs typeface="PMingLiU"/>
              </a:rPr>
              <a:t>19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68" name="object 68"/>
          <p:cNvSpPr txBox="1"/>
          <p:nvPr/>
        </p:nvSpPr>
        <p:spPr>
          <a:xfrm rot="1200000">
            <a:off x="1608341" y="4389651"/>
            <a:ext cx="136737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95"/>
              </a:lnSpc>
            </a:pPr>
            <a:r>
              <a:rPr sz="500" spc="40" dirty="0">
                <a:latin typeface="PMingLiU"/>
                <a:cs typeface="PMingLiU"/>
              </a:rPr>
              <a:t>N34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69" name="object 69"/>
          <p:cNvSpPr txBox="1"/>
          <p:nvPr/>
        </p:nvSpPr>
        <p:spPr>
          <a:xfrm rot="20460000">
            <a:off x="591707" y="2926590"/>
            <a:ext cx="122587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spc="70" dirty="0">
                <a:latin typeface="PMingLiU"/>
                <a:cs typeface="PMingLiU"/>
              </a:rPr>
              <a:t>N</a:t>
            </a:r>
            <a:r>
              <a:rPr sz="500" spc="-5" dirty="0">
                <a:latin typeface="PMingLiU"/>
                <a:cs typeface="PMingLiU"/>
              </a:rPr>
              <a:t> </a:t>
            </a:r>
            <a:r>
              <a:rPr sz="500" spc="25" dirty="0">
                <a:latin typeface="PMingLiU"/>
                <a:cs typeface="PMingLiU"/>
              </a:rPr>
              <a:t>3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485425" y="8343597"/>
            <a:ext cx="527685" cy="187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i="1" spc="-95" dirty="0">
                <a:latin typeface="Times New Roman"/>
                <a:cs typeface="Times New Roman"/>
              </a:rPr>
              <a:t>Les</a:t>
            </a:r>
            <a:r>
              <a:rPr sz="1100" i="1" spc="-85" dirty="0">
                <a:latin typeface="Times New Roman"/>
                <a:cs typeface="Times New Roman"/>
              </a:rPr>
              <a:t> </a:t>
            </a:r>
            <a:r>
              <a:rPr sz="1100" i="1" spc="-90" dirty="0">
                <a:latin typeface="Times New Roman"/>
                <a:cs typeface="Times New Roman"/>
              </a:rPr>
              <a:t>Riceys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508882" y="8245476"/>
            <a:ext cx="854710" cy="187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i="1" spc="-65" dirty="0">
                <a:latin typeface="Times New Roman"/>
                <a:cs typeface="Times New Roman"/>
              </a:rPr>
              <a:t>Mussy-sur-</a:t>
            </a:r>
            <a:r>
              <a:rPr sz="1650" i="1" spc="-97" baseline="2525" dirty="0">
                <a:latin typeface="Times New Roman"/>
                <a:cs typeface="Times New Roman"/>
              </a:rPr>
              <a:t>Seine</a:t>
            </a:r>
            <a:endParaRPr sz="1650" baseline="2525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615302" y="7889400"/>
            <a:ext cx="368935" cy="187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i="1" spc="-120" dirty="0">
                <a:latin typeface="Times New Roman"/>
                <a:cs typeface="Times New Roman"/>
              </a:rPr>
              <a:t>Essoyes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714395" y="2214238"/>
            <a:ext cx="307340" cy="187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i="1" spc="-90" dirty="0">
                <a:latin typeface="Times New Roman"/>
                <a:cs typeface="Times New Roman"/>
              </a:rPr>
              <a:t>V</a:t>
            </a:r>
            <a:r>
              <a:rPr sz="1100" i="1" spc="-110" dirty="0">
                <a:latin typeface="Times New Roman"/>
                <a:cs typeface="Times New Roman"/>
              </a:rPr>
              <a:t>e</a:t>
            </a:r>
            <a:r>
              <a:rPr sz="1100" i="1" spc="-35" dirty="0">
                <a:latin typeface="Times New Roman"/>
                <a:cs typeface="Times New Roman"/>
              </a:rPr>
              <a:t>r</a:t>
            </a:r>
            <a:r>
              <a:rPr sz="1100" i="1" spc="20" dirty="0">
                <a:latin typeface="Times New Roman"/>
                <a:cs typeface="Times New Roman"/>
              </a:rPr>
              <a:t>z</a:t>
            </a:r>
            <a:r>
              <a:rPr sz="1100" i="1" spc="-85" dirty="0">
                <a:latin typeface="Times New Roman"/>
                <a:cs typeface="Times New Roman"/>
              </a:rPr>
              <a:t>y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035589" y="2335462"/>
            <a:ext cx="2178685" cy="22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70" dirty="0">
                <a:solidFill>
                  <a:srgbClr val="A7A8AA"/>
                </a:solidFill>
                <a:latin typeface="Tahoma"/>
                <a:cs typeface="Tahoma"/>
              </a:rPr>
              <a:t>Vallée </a:t>
            </a:r>
            <a:r>
              <a:rPr sz="1400" b="1" spc="-55" dirty="0">
                <a:solidFill>
                  <a:srgbClr val="A7A8AA"/>
                </a:solidFill>
                <a:latin typeface="Tahoma"/>
                <a:cs typeface="Tahoma"/>
              </a:rPr>
              <a:t>de la Marne </a:t>
            </a:r>
            <a:r>
              <a:rPr sz="1400" b="1" spc="20" dirty="0">
                <a:solidFill>
                  <a:srgbClr val="A7A8AA"/>
                </a:solidFill>
                <a:latin typeface="Tahoma"/>
                <a:cs typeface="Tahoma"/>
              </a:rPr>
              <a:t> </a:t>
            </a:r>
            <a:r>
              <a:rPr sz="1650" i="1" spc="-44" baseline="15151" dirty="0">
                <a:latin typeface="Times New Roman"/>
                <a:cs typeface="Times New Roman"/>
              </a:rPr>
              <a:t>Châtillon-</a:t>
            </a:r>
            <a:endParaRPr sz="1650" baseline="15151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648399" y="2471364"/>
            <a:ext cx="577215" cy="187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i="1" spc="-45" dirty="0">
                <a:latin typeface="Times New Roman"/>
                <a:cs typeface="Times New Roman"/>
              </a:rPr>
              <a:t>sur-Marne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909181" y="2733966"/>
            <a:ext cx="506730" cy="187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i="1" spc="-50" dirty="0">
                <a:latin typeface="Times New Roman"/>
                <a:cs typeface="Times New Roman"/>
              </a:rPr>
              <a:t>Dormans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3467100" y="2577107"/>
            <a:ext cx="160655" cy="187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i="1" spc="-15" dirty="0">
                <a:latin typeface="Times New Roman"/>
                <a:cs typeface="Times New Roman"/>
              </a:rPr>
              <a:t>A</a:t>
            </a:r>
            <a:r>
              <a:rPr sz="1100" i="1" spc="-85" dirty="0">
                <a:latin typeface="Times New Roman"/>
                <a:cs typeface="Times New Roman"/>
              </a:rPr>
              <a:t>ÿ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3509931" y="3034203"/>
            <a:ext cx="1089660" cy="607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i="1" spc="-35" dirty="0">
                <a:latin typeface="Times New Roman"/>
                <a:cs typeface="Times New Roman"/>
              </a:rPr>
              <a:t>Avize</a:t>
            </a:r>
            <a:endParaRPr sz="1100">
              <a:latin typeface="Times New Roman"/>
              <a:cs typeface="Times New Roman"/>
            </a:endParaRPr>
          </a:p>
          <a:p>
            <a:pPr marL="182245">
              <a:lnSpc>
                <a:spcPct val="100000"/>
              </a:lnSpc>
              <a:spcBef>
                <a:spcPts val="5"/>
              </a:spcBef>
            </a:pPr>
            <a:r>
              <a:rPr sz="1400" b="1" spc="-50" dirty="0">
                <a:solidFill>
                  <a:srgbClr val="A7A8AA"/>
                </a:solidFill>
                <a:latin typeface="Tahoma"/>
                <a:cs typeface="Tahoma"/>
              </a:rPr>
              <a:t>Côte</a:t>
            </a:r>
            <a:endParaRPr sz="1400">
              <a:latin typeface="Tahoma"/>
              <a:cs typeface="Tahoma"/>
            </a:endParaRPr>
          </a:p>
          <a:p>
            <a:pPr marL="182245">
              <a:lnSpc>
                <a:spcPct val="100000"/>
              </a:lnSpc>
              <a:spcBef>
                <a:spcPts val="5"/>
              </a:spcBef>
            </a:pPr>
            <a:r>
              <a:rPr sz="1400" b="1" spc="-50" dirty="0">
                <a:solidFill>
                  <a:srgbClr val="A7A8AA"/>
                </a:solidFill>
                <a:latin typeface="Tahoma"/>
                <a:cs typeface="Tahoma"/>
              </a:rPr>
              <a:t>des</a:t>
            </a:r>
            <a:r>
              <a:rPr sz="1400" b="1" spc="-70" dirty="0">
                <a:solidFill>
                  <a:srgbClr val="A7A8AA"/>
                </a:solidFill>
                <a:latin typeface="Tahoma"/>
                <a:cs typeface="Tahoma"/>
              </a:rPr>
              <a:t> </a:t>
            </a:r>
            <a:r>
              <a:rPr sz="1400" b="1" spc="-45" dirty="0">
                <a:solidFill>
                  <a:srgbClr val="A7A8AA"/>
                </a:solidFill>
                <a:latin typeface="Tahoma"/>
                <a:cs typeface="Tahoma"/>
              </a:rPr>
              <a:t>Blancs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3132458" y="3407464"/>
            <a:ext cx="343535" cy="187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i="1" spc="-90" dirty="0">
                <a:latin typeface="Times New Roman"/>
                <a:cs typeface="Times New Roman"/>
              </a:rPr>
              <a:t>V</a:t>
            </a:r>
            <a:r>
              <a:rPr sz="1100" i="1" spc="-110" dirty="0">
                <a:latin typeface="Times New Roman"/>
                <a:cs typeface="Times New Roman"/>
              </a:rPr>
              <a:t>e</a:t>
            </a:r>
            <a:r>
              <a:rPr sz="1100" i="1" spc="-50" dirty="0">
                <a:latin typeface="Times New Roman"/>
                <a:cs typeface="Times New Roman"/>
              </a:rPr>
              <a:t>r</a:t>
            </a:r>
            <a:r>
              <a:rPr sz="1100" i="1" spc="5" dirty="0">
                <a:latin typeface="Times New Roman"/>
                <a:cs typeface="Times New Roman"/>
              </a:rPr>
              <a:t>t</a:t>
            </a:r>
            <a:r>
              <a:rPr sz="1100" i="1" spc="-5" dirty="0">
                <a:latin typeface="Times New Roman"/>
                <a:cs typeface="Times New Roman"/>
              </a:rPr>
              <a:t>u</a:t>
            </a:r>
            <a:r>
              <a:rPr sz="1100" i="1" spc="-140" dirty="0">
                <a:latin typeface="Times New Roman"/>
                <a:cs typeface="Times New Roman"/>
              </a:rPr>
              <a:t>s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918730" y="5302822"/>
            <a:ext cx="622300" cy="286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79400"/>
              </a:lnSpc>
            </a:pPr>
            <a:r>
              <a:rPr sz="1100" i="1" dirty="0">
                <a:latin typeface="Times New Roman"/>
                <a:cs typeface="Times New Roman"/>
              </a:rPr>
              <a:t>Vi</a:t>
            </a:r>
            <a:r>
              <a:rPr sz="1100" i="1" spc="-35" dirty="0">
                <a:latin typeface="Times New Roman"/>
                <a:cs typeface="Times New Roman"/>
              </a:rPr>
              <a:t>ll</a:t>
            </a:r>
            <a:r>
              <a:rPr sz="1100" i="1" spc="-110" dirty="0">
                <a:latin typeface="Times New Roman"/>
                <a:cs typeface="Times New Roman"/>
              </a:rPr>
              <a:t>e</a:t>
            </a:r>
            <a:r>
              <a:rPr sz="1100" i="1" dirty="0">
                <a:latin typeface="Times New Roman"/>
                <a:cs typeface="Times New Roman"/>
              </a:rPr>
              <a:t>n</a:t>
            </a:r>
            <a:r>
              <a:rPr sz="1100" i="1" spc="-60" dirty="0">
                <a:latin typeface="Times New Roman"/>
                <a:cs typeface="Times New Roman"/>
              </a:rPr>
              <a:t>a</a:t>
            </a:r>
            <a:r>
              <a:rPr sz="1100" i="1" spc="-5" dirty="0">
                <a:latin typeface="Times New Roman"/>
                <a:cs typeface="Times New Roman"/>
              </a:rPr>
              <a:t>u</a:t>
            </a:r>
            <a:r>
              <a:rPr sz="1100" i="1" spc="-35" dirty="0">
                <a:latin typeface="Times New Roman"/>
                <a:cs typeface="Times New Roman"/>
              </a:rPr>
              <a:t>x</a:t>
            </a:r>
            <a:r>
              <a:rPr sz="1100" i="1" spc="-110" dirty="0">
                <a:latin typeface="Times New Roman"/>
                <a:cs typeface="Times New Roman"/>
              </a:rPr>
              <a:t>e</a:t>
            </a:r>
            <a:r>
              <a:rPr sz="1100" i="1" spc="-15" dirty="0">
                <a:latin typeface="Times New Roman"/>
                <a:cs typeface="Times New Roman"/>
              </a:rPr>
              <a:t>- </a:t>
            </a:r>
            <a:r>
              <a:rPr sz="1100" i="1" spc="-10" dirty="0">
                <a:latin typeface="Times New Roman"/>
                <a:cs typeface="Times New Roman"/>
              </a:rPr>
              <a:t> </a:t>
            </a:r>
            <a:r>
              <a:rPr sz="1100" i="1" spc="-50" dirty="0">
                <a:latin typeface="Times New Roman"/>
                <a:cs typeface="Times New Roman"/>
              </a:rPr>
              <a:t>la-Grande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974485" y="3235438"/>
            <a:ext cx="973455" cy="187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i="1" spc="-45" dirty="0">
                <a:latin typeface="Times New Roman"/>
                <a:cs typeface="Times New Roman"/>
              </a:rPr>
              <a:t>Charly-sur-Marne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2637726" y="4299187"/>
            <a:ext cx="3977004" cy="380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95625">
              <a:lnSpc>
                <a:spcPct val="100000"/>
              </a:lnSpc>
            </a:pPr>
            <a:r>
              <a:rPr sz="1100" i="1" spc="-55" dirty="0">
                <a:latin typeface="Times New Roman"/>
                <a:cs typeface="Times New Roman"/>
              </a:rPr>
              <a:t>Vitry-le-François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100" i="1" spc="-40" dirty="0">
                <a:latin typeface="Times New Roman"/>
                <a:cs typeface="Times New Roman"/>
              </a:rPr>
              <a:t>Sézanne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3036167" y="6685150"/>
            <a:ext cx="718185" cy="401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i="1" spc="-220" dirty="0">
                <a:latin typeface="Times New Roman"/>
                <a:cs typeface="Times New Roman"/>
              </a:rPr>
              <a:t>Troye</a:t>
            </a:r>
            <a:r>
              <a:rPr sz="3675" i="1" spc="-330" baseline="1133" dirty="0">
                <a:latin typeface="Times New Roman"/>
                <a:cs typeface="Times New Roman"/>
              </a:rPr>
              <a:t>s</a:t>
            </a:r>
            <a:endParaRPr sz="3675" baseline="1133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484890" y="6747922"/>
            <a:ext cx="661670" cy="396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26695">
              <a:lnSpc>
                <a:spcPts val="1470"/>
              </a:lnSpc>
            </a:pPr>
            <a:r>
              <a:rPr sz="1500" i="1" spc="-60" dirty="0">
                <a:latin typeface="Times New Roman"/>
                <a:cs typeface="Times New Roman"/>
              </a:rPr>
              <a:t>Bar-  </a:t>
            </a:r>
            <a:r>
              <a:rPr sz="1500" i="1" spc="-200" dirty="0">
                <a:latin typeface="Times New Roman"/>
                <a:cs typeface="Times New Roman"/>
              </a:rPr>
              <a:t>s</a:t>
            </a:r>
            <a:r>
              <a:rPr sz="1500" i="1" spc="-10" dirty="0">
                <a:latin typeface="Times New Roman"/>
                <a:cs typeface="Times New Roman"/>
              </a:rPr>
              <a:t>u</a:t>
            </a:r>
            <a:r>
              <a:rPr sz="1500" i="1" spc="-80" dirty="0">
                <a:latin typeface="Times New Roman"/>
                <a:cs typeface="Times New Roman"/>
              </a:rPr>
              <a:t>r</a:t>
            </a:r>
            <a:r>
              <a:rPr sz="1500" i="1" spc="-30" dirty="0">
                <a:latin typeface="Times New Roman"/>
                <a:cs typeface="Times New Roman"/>
              </a:rPr>
              <a:t>-</a:t>
            </a:r>
            <a:r>
              <a:rPr sz="1500" i="1" spc="-55" dirty="0">
                <a:latin typeface="Times New Roman"/>
                <a:cs typeface="Times New Roman"/>
              </a:rPr>
              <a:t>A</a:t>
            </a:r>
            <a:r>
              <a:rPr sz="1500" i="1" spc="-10" dirty="0">
                <a:latin typeface="Times New Roman"/>
                <a:cs typeface="Times New Roman"/>
              </a:rPr>
              <a:t>u</a:t>
            </a:r>
            <a:r>
              <a:rPr sz="1500" i="1" spc="-55" dirty="0">
                <a:latin typeface="Times New Roman"/>
                <a:cs typeface="Times New Roman"/>
              </a:rPr>
              <a:t>b</a:t>
            </a:r>
            <a:r>
              <a:rPr sz="2250" i="1" spc="-217" baseline="1851" dirty="0">
                <a:latin typeface="Times New Roman"/>
                <a:cs typeface="Times New Roman"/>
              </a:rPr>
              <a:t>e</a:t>
            </a:r>
            <a:endParaRPr sz="2250" baseline="1851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4547567" y="7582774"/>
            <a:ext cx="349885" cy="251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i="1" spc="-60" dirty="0">
                <a:latin typeface="Times New Roman"/>
                <a:cs typeface="Times New Roman"/>
              </a:rPr>
              <a:t>B</a:t>
            </a:r>
            <a:r>
              <a:rPr sz="1500" i="1" spc="-90" dirty="0">
                <a:latin typeface="Times New Roman"/>
                <a:cs typeface="Times New Roman"/>
              </a:rPr>
              <a:t>a</a:t>
            </a:r>
            <a:r>
              <a:rPr sz="1500" i="1" spc="-80" dirty="0">
                <a:latin typeface="Times New Roman"/>
                <a:cs typeface="Times New Roman"/>
              </a:rPr>
              <a:t>r</a:t>
            </a:r>
            <a:r>
              <a:rPr sz="1500" i="1" spc="-20" dirty="0">
                <a:latin typeface="Times New Roman"/>
                <a:cs typeface="Times New Roman"/>
              </a:rPr>
              <a:t>-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4364386" y="7768553"/>
            <a:ext cx="670560" cy="251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i="1" spc="-80" dirty="0">
                <a:latin typeface="Times New Roman"/>
                <a:cs typeface="Times New Roman"/>
              </a:rPr>
              <a:t>sur-Sein</a:t>
            </a:r>
            <a:r>
              <a:rPr sz="2250" i="1" spc="-120" baseline="1851" dirty="0">
                <a:latin typeface="Times New Roman"/>
                <a:cs typeface="Times New Roman"/>
              </a:rPr>
              <a:t>e</a:t>
            </a:r>
            <a:endParaRPr sz="2250" baseline="1851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14663" y="2687060"/>
            <a:ext cx="689610" cy="394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8430" marR="5080" indent="-126364">
              <a:lnSpc>
                <a:spcPts val="1460"/>
              </a:lnSpc>
            </a:pPr>
            <a:r>
              <a:rPr sz="1500" i="1" spc="-25" dirty="0">
                <a:latin typeface="Times New Roman"/>
                <a:cs typeface="Times New Roman"/>
              </a:rPr>
              <a:t>C</a:t>
            </a:r>
            <a:r>
              <a:rPr sz="1500" i="1" spc="-35" dirty="0">
                <a:latin typeface="Times New Roman"/>
                <a:cs typeface="Times New Roman"/>
              </a:rPr>
              <a:t>h</a:t>
            </a:r>
            <a:r>
              <a:rPr sz="1500" i="1" spc="-80" dirty="0">
                <a:latin typeface="Times New Roman"/>
                <a:cs typeface="Times New Roman"/>
              </a:rPr>
              <a:t>â</a:t>
            </a:r>
            <a:r>
              <a:rPr sz="1500" i="1" spc="10" dirty="0">
                <a:latin typeface="Times New Roman"/>
                <a:cs typeface="Times New Roman"/>
              </a:rPr>
              <a:t>t</a:t>
            </a:r>
            <a:r>
              <a:rPr sz="1500" i="1" spc="-145" dirty="0">
                <a:latin typeface="Times New Roman"/>
                <a:cs typeface="Times New Roman"/>
              </a:rPr>
              <a:t>e</a:t>
            </a:r>
            <a:r>
              <a:rPr sz="1500" i="1" spc="-80" dirty="0">
                <a:latin typeface="Times New Roman"/>
                <a:cs typeface="Times New Roman"/>
              </a:rPr>
              <a:t>a</a:t>
            </a:r>
            <a:r>
              <a:rPr sz="1500" i="1" dirty="0">
                <a:latin typeface="Times New Roman"/>
                <a:cs typeface="Times New Roman"/>
              </a:rPr>
              <a:t>u</a:t>
            </a:r>
            <a:r>
              <a:rPr sz="1500" i="1" spc="-15" dirty="0">
                <a:latin typeface="Times New Roman"/>
                <a:cs typeface="Times New Roman"/>
              </a:rPr>
              <a:t>-  </a:t>
            </a:r>
            <a:r>
              <a:rPr sz="1500" i="1" spc="125" dirty="0">
                <a:latin typeface="Times New Roman"/>
                <a:cs typeface="Times New Roman"/>
              </a:rPr>
              <a:t>T</a:t>
            </a:r>
            <a:r>
              <a:rPr sz="1500" i="1" spc="-35" dirty="0">
                <a:latin typeface="Times New Roman"/>
                <a:cs typeface="Times New Roman"/>
              </a:rPr>
              <a:t>h</a:t>
            </a:r>
            <a:r>
              <a:rPr sz="1500" i="1" dirty="0">
                <a:latin typeface="Times New Roman"/>
                <a:cs typeface="Times New Roman"/>
              </a:rPr>
              <a:t>i</a:t>
            </a:r>
            <a:r>
              <a:rPr sz="1500" i="1" spc="-145" dirty="0">
                <a:latin typeface="Times New Roman"/>
                <a:cs typeface="Times New Roman"/>
              </a:rPr>
              <a:t>e</a:t>
            </a:r>
            <a:r>
              <a:rPr sz="1500" i="1" spc="-70" dirty="0">
                <a:latin typeface="Times New Roman"/>
                <a:cs typeface="Times New Roman"/>
              </a:rPr>
              <a:t>r</a:t>
            </a:r>
            <a:r>
              <a:rPr sz="1500" i="1" spc="-45" dirty="0">
                <a:latin typeface="Times New Roman"/>
                <a:cs typeface="Times New Roman"/>
              </a:rPr>
              <a:t>r</a:t>
            </a:r>
            <a:r>
              <a:rPr sz="1500" i="1" spc="-114" dirty="0">
                <a:latin typeface="Times New Roman"/>
                <a:cs typeface="Times New Roman"/>
              </a:rPr>
              <a:t>y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409487" y="2732002"/>
            <a:ext cx="963294" cy="401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i="1" spc="-114" dirty="0">
                <a:latin typeface="Times New Roman"/>
                <a:cs typeface="Times New Roman"/>
              </a:rPr>
              <a:t>É</a:t>
            </a:r>
            <a:r>
              <a:rPr sz="2450" i="1" spc="-130" dirty="0">
                <a:latin typeface="Times New Roman"/>
                <a:cs typeface="Times New Roman"/>
              </a:rPr>
              <a:t>p</a:t>
            </a:r>
            <a:r>
              <a:rPr sz="2450" i="1" spc="-245" dirty="0">
                <a:latin typeface="Times New Roman"/>
                <a:cs typeface="Times New Roman"/>
              </a:rPr>
              <a:t>e</a:t>
            </a:r>
            <a:r>
              <a:rPr sz="2450" i="1" spc="-105" dirty="0">
                <a:latin typeface="Times New Roman"/>
                <a:cs typeface="Times New Roman"/>
              </a:rPr>
              <a:t>r</a:t>
            </a:r>
            <a:r>
              <a:rPr sz="2450" i="1" spc="-5" dirty="0">
                <a:latin typeface="Times New Roman"/>
                <a:cs typeface="Times New Roman"/>
              </a:rPr>
              <a:t>n</a:t>
            </a:r>
            <a:r>
              <a:rPr sz="2450" i="1" spc="-140" dirty="0">
                <a:latin typeface="Times New Roman"/>
                <a:cs typeface="Times New Roman"/>
              </a:rPr>
              <a:t>a</a:t>
            </a:r>
            <a:r>
              <a:rPr sz="2450" i="1" spc="-195" dirty="0">
                <a:latin typeface="Times New Roman"/>
                <a:cs typeface="Times New Roman"/>
              </a:rPr>
              <a:t>y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4829647" y="3122369"/>
            <a:ext cx="1732280" cy="251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i="1" spc="-65" dirty="0">
                <a:latin typeface="Times New Roman"/>
                <a:cs typeface="Times New Roman"/>
              </a:rPr>
              <a:t>Châlons-en-Champagne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0" y="714692"/>
            <a:ext cx="3409950" cy="1664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Times New Roman"/>
              <a:cs typeface="Times New Roman"/>
            </a:endParaRPr>
          </a:p>
          <a:p>
            <a:pPr marR="208279" algn="r">
              <a:lnSpc>
                <a:spcPts val="525"/>
              </a:lnSpc>
              <a:spcBef>
                <a:spcPts val="5"/>
              </a:spcBef>
              <a:tabLst>
                <a:tab pos="2449195" algn="l"/>
              </a:tabLst>
            </a:pPr>
            <a:r>
              <a:rPr sz="750" spc="127" baseline="11111" dirty="0">
                <a:latin typeface="PMingLiU"/>
                <a:cs typeface="PMingLiU"/>
              </a:rPr>
              <a:t>N</a:t>
            </a:r>
            <a:r>
              <a:rPr sz="500" spc="25" dirty="0">
                <a:latin typeface="PMingLiU"/>
                <a:cs typeface="PMingLiU"/>
              </a:rPr>
              <a:t>31</a:t>
            </a:r>
            <a:r>
              <a:rPr sz="500" dirty="0">
                <a:latin typeface="PMingLiU"/>
                <a:cs typeface="PMingLiU"/>
              </a:rPr>
              <a:t>	</a:t>
            </a:r>
            <a:r>
              <a:rPr sz="500" spc="70" dirty="0">
                <a:latin typeface="PMingLiU"/>
                <a:cs typeface="PMingLiU"/>
              </a:rPr>
              <a:t>N</a:t>
            </a:r>
            <a:endParaRPr sz="500">
              <a:latin typeface="PMingLiU"/>
              <a:cs typeface="PMingLiU"/>
            </a:endParaRPr>
          </a:p>
          <a:p>
            <a:pPr marR="160655" algn="r">
              <a:lnSpc>
                <a:spcPts val="525"/>
              </a:lnSpc>
            </a:pPr>
            <a:r>
              <a:rPr sz="500" spc="25" dirty="0">
                <a:latin typeface="PMingLiU"/>
                <a:cs typeface="PMingLiU"/>
              </a:rPr>
              <a:t>44</a:t>
            </a:r>
            <a:endParaRPr sz="500">
              <a:latin typeface="PMingLiU"/>
              <a:cs typeface="PMingLiU"/>
            </a:endParaRPr>
          </a:p>
          <a:p>
            <a:pPr marL="1254760">
              <a:lnSpc>
                <a:spcPts val="1090"/>
              </a:lnSpc>
              <a:spcBef>
                <a:spcPts val="130"/>
              </a:spcBef>
              <a:tabLst>
                <a:tab pos="2712720" algn="l"/>
              </a:tabLst>
            </a:pPr>
            <a:r>
              <a:rPr sz="500" spc="65" dirty="0">
                <a:latin typeface="PMingLiU"/>
                <a:cs typeface="PMingLiU"/>
              </a:rPr>
              <a:t>D	</a:t>
            </a:r>
            <a:r>
              <a:rPr sz="1050" b="1" spc="-40" dirty="0">
                <a:solidFill>
                  <a:srgbClr val="A7A8AA"/>
                </a:solidFill>
                <a:latin typeface="Tahoma"/>
                <a:cs typeface="Tahoma"/>
              </a:rPr>
              <a:t>Massif</a:t>
            </a:r>
            <a:r>
              <a:rPr sz="1050" b="1" spc="-80" dirty="0">
                <a:solidFill>
                  <a:srgbClr val="A7A8AA"/>
                </a:solidFill>
                <a:latin typeface="Tahoma"/>
                <a:cs typeface="Tahoma"/>
              </a:rPr>
              <a:t> </a:t>
            </a:r>
            <a:r>
              <a:rPr sz="1050" b="1" spc="-40" dirty="0">
                <a:solidFill>
                  <a:srgbClr val="A7A8AA"/>
                </a:solidFill>
                <a:latin typeface="Tahoma"/>
                <a:cs typeface="Tahoma"/>
              </a:rPr>
              <a:t>de</a:t>
            </a:r>
            <a:endParaRPr sz="1050">
              <a:latin typeface="Tahoma"/>
              <a:cs typeface="Tahoma"/>
            </a:endParaRPr>
          </a:p>
          <a:p>
            <a:pPr marR="721360" algn="ctr">
              <a:lnSpc>
                <a:spcPts val="250"/>
              </a:lnSpc>
            </a:pPr>
            <a:r>
              <a:rPr sz="500" spc="25" dirty="0">
                <a:latin typeface="PMingLiU"/>
                <a:cs typeface="PMingLiU"/>
              </a:rPr>
              <a:t>6</a:t>
            </a:r>
            <a:endParaRPr sz="500">
              <a:latin typeface="PMingLiU"/>
              <a:cs typeface="PMingLiU"/>
            </a:endParaRPr>
          </a:p>
          <a:p>
            <a:pPr algn="r">
              <a:lnSpc>
                <a:spcPts val="1000"/>
              </a:lnSpc>
            </a:pPr>
            <a:r>
              <a:rPr sz="1050" b="1" spc="-50" dirty="0">
                <a:solidFill>
                  <a:srgbClr val="A7A8AA"/>
                </a:solidFill>
                <a:latin typeface="Tahoma"/>
                <a:cs typeface="Tahoma"/>
              </a:rPr>
              <a:t>Saint-Thierry</a:t>
            </a:r>
            <a:endParaRPr sz="1050">
              <a:latin typeface="Tahoma"/>
              <a:cs typeface="Tahoma"/>
            </a:endParaRPr>
          </a:p>
          <a:p>
            <a:pPr marL="869315">
              <a:lnSpc>
                <a:spcPts val="1240"/>
              </a:lnSpc>
              <a:tabLst>
                <a:tab pos="1944370" algn="l"/>
              </a:tabLst>
            </a:pPr>
            <a:r>
              <a:rPr sz="1125" spc="104" baseline="-11111" dirty="0">
                <a:latin typeface="PMingLiU"/>
                <a:cs typeface="PMingLiU"/>
              </a:rPr>
              <a:t>N	</a:t>
            </a:r>
            <a:r>
              <a:rPr sz="1100" i="1" spc="-80" dirty="0">
                <a:latin typeface="Times New Roman"/>
                <a:cs typeface="Times New Roman"/>
              </a:rPr>
              <a:t>Fismes</a:t>
            </a:r>
            <a:endParaRPr sz="1100">
              <a:latin typeface="Times New Roman"/>
              <a:cs typeface="Times New Roman"/>
            </a:endParaRPr>
          </a:p>
          <a:p>
            <a:pPr marL="1779270">
              <a:lnSpc>
                <a:spcPts val="925"/>
              </a:lnSpc>
              <a:spcBef>
                <a:spcPts val="5"/>
              </a:spcBef>
            </a:pPr>
            <a:r>
              <a:rPr sz="1050" b="1" spc="-55" dirty="0">
                <a:solidFill>
                  <a:srgbClr val="A7A8AA"/>
                </a:solidFill>
                <a:latin typeface="Tahoma"/>
                <a:cs typeface="Tahoma"/>
              </a:rPr>
              <a:t>Vallée</a:t>
            </a:r>
            <a:r>
              <a:rPr sz="1050" b="1" spc="-65" dirty="0">
                <a:solidFill>
                  <a:srgbClr val="A7A8AA"/>
                </a:solidFill>
                <a:latin typeface="Tahoma"/>
                <a:cs typeface="Tahoma"/>
              </a:rPr>
              <a:t> </a:t>
            </a:r>
            <a:r>
              <a:rPr sz="1050" b="1" spc="-40" dirty="0">
                <a:solidFill>
                  <a:srgbClr val="A7A8AA"/>
                </a:solidFill>
                <a:latin typeface="Tahoma"/>
                <a:cs typeface="Tahoma"/>
              </a:rPr>
              <a:t>de</a:t>
            </a:r>
            <a:endParaRPr sz="1050">
              <a:latin typeface="Tahoma"/>
              <a:cs typeface="Tahoma"/>
            </a:endParaRPr>
          </a:p>
          <a:p>
            <a:pPr marR="842010" algn="r">
              <a:lnSpc>
                <a:spcPts val="459"/>
              </a:lnSpc>
            </a:pPr>
            <a:r>
              <a:rPr sz="750" i="1" spc="-365" dirty="0">
                <a:solidFill>
                  <a:srgbClr val="DCEEF9"/>
                </a:solidFill>
                <a:latin typeface="Times New Roman"/>
                <a:cs typeface="Times New Roman"/>
              </a:rPr>
              <a:t>A</a:t>
            </a:r>
            <a:r>
              <a:rPr sz="1125" i="1" spc="-592" baseline="-14814" dirty="0">
                <a:solidFill>
                  <a:srgbClr val="DCEEF9"/>
                </a:solidFill>
                <a:latin typeface="Times New Roman"/>
                <a:cs typeface="Times New Roman"/>
              </a:rPr>
              <a:t>r</a:t>
            </a:r>
            <a:r>
              <a:rPr sz="1125" i="1" spc="-540" baseline="-22222" dirty="0">
                <a:solidFill>
                  <a:srgbClr val="DCEEF9"/>
                </a:solidFill>
                <a:latin typeface="Times New Roman"/>
                <a:cs typeface="Times New Roman"/>
              </a:rPr>
              <a:t>d</a:t>
            </a:r>
            <a:r>
              <a:rPr sz="1125" i="1" spc="-585" baseline="-37037" dirty="0">
                <a:solidFill>
                  <a:srgbClr val="DCEEF9"/>
                </a:solidFill>
                <a:latin typeface="Times New Roman"/>
                <a:cs typeface="Times New Roman"/>
              </a:rPr>
              <a:t>r</a:t>
            </a:r>
            <a:r>
              <a:rPr sz="1125" i="1" spc="-120" baseline="-44444" dirty="0">
                <a:solidFill>
                  <a:srgbClr val="DCEEF9"/>
                </a:solidFill>
                <a:latin typeface="Times New Roman"/>
                <a:cs typeface="Times New Roman"/>
              </a:rPr>
              <a:t>e</a:t>
            </a:r>
            <a:endParaRPr sz="1125" baseline="-44444">
              <a:latin typeface="Times New Roman"/>
              <a:cs typeface="Times New Roman"/>
            </a:endParaRPr>
          </a:p>
          <a:p>
            <a:pPr marL="1184910">
              <a:lnSpc>
                <a:spcPts val="1160"/>
              </a:lnSpc>
              <a:tabLst>
                <a:tab pos="1939289" algn="l"/>
              </a:tabLst>
            </a:pPr>
            <a:r>
              <a:rPr sz="750" i="1" spc="-5" dirty="0">
                <a:solidFill>
                  <a:srgbClr val="D9DADB"/>
                </a:solidFill>
                <a:latin typeface="Times New Roman"/>
                <a:cs typeface="Times New Roman"/>
              </a:rPr>
              <a:t>AISNE	</a:t>
            </a:r>
            <a:r>
              <a:rPr sz="1050" b="1" spc="-45" dirty="0">
                <a:solidFill>
                  <a:srgbClr val="A7A8AA"/>
                </a:solidFill>
                <a:latin typeface="Tahoma"/>
                <a:cs typeface="Tahoma"/>
              </a:rPr>
              <a:t>l'Ardre</a:t>
            </a:r>
            <a:endParaRPr sz="1050">
              <a:latin typeface="Tahoma"/>
              <a:cs typeface="Tahoma"/>
            </a:endParaRPr>
          </a:p>
          <a:p>
            <a:pPr marL="1620520">
              <a:lnSpc>
                <a:spcPts val="1185"/>
              </a:lnSpc>
              <a:spcBef>
                <a:spcPts val="735"/>
              </a:spcBef>
              <a:tabLst>
                <a:tab pos="2270760" algn="l"/>
              </a:tabLst>
            </a:pPr>
            <a:r>
              <a:rPr sz="750" spc="37" baseline="-33333" dirty="0">
                <a:latin typeface="PMingLiU"/>
                <a:cs typeface="PMingLiU"/>
              </a:rPr>
              <a:t>967	</a:t>
            </a:r>
            <a:r>
              <a:rPr sz="1100" i="1" spc="-35" dirty="0">
                <a:latin typeface="Times New Roman"/>
                <a:cs typeface="Times New Roman"/>
              </a:rPr>
              <a:t>Ville-en-</a:t>
            </a:r>
            <a:endParaRPr sz="1100">
              <a:latin typeface="Times New Roman"/>
              <a:cs typeface="Times New Roman"/>
            </a:endParaRPr>
          </a:p>
          <a:p>
            <a:pPr marL="2048510" marR="280670" indent="-449580">
              <a:lnSpc>
                <a:spcPct val="56999"/>
              </a:lnSpc>
              <a:spcBef>
                <a:spcPts val="430"/>
              </a:spcBef>
              <a:tabLst>
                <a:tab pos="2225675" algn="l"/>
                <a:tab pos="2944495" algn="l"/>
              </a:tabLst>
            </a:pPr>
            <a:r>
              <a:rPr sz="750" spc="97" baseline="27777" dirty="0">
                <a:latin typeface="PMingLiU"/>
                <a:cs typeface="PMingLiU"/>
              </a:rPr>
              <a:t>D 		</a:t>
            </a:r>
            <a:r>
              <a:rPr sz="750" baseline="27777" dirty="0">
                <a:latin typeface="PMingLiU"/>
                <a:cs typeface="PMingLiU"/>
              </a:rPr>
              <a:t> </a:t>
            </a:r>
            <a:r>
              <a:rPr sz="1100" i="1" spc="-65" dirty="0">
                <a:latin typeface="Times New Roman"/>
                <a:cs typeface="Times New Roman"/>
              </a:rPr>
              <a:t>Tardenois	</a:t>
            </a:r>
            <a:r>
              <a:rPr sz="750" spc="75" baseline="27777" dirty="0">
                <a:latin typeface="PMingLiU"/>
                <a:cs typeface="PMingLiU"/>
              </a:rPr>
              <a:t>D</a:t>
            </a:r>
            <a:r>
              <a:rPr sz="750" spc="75" baseline="16666" dirty="0">
                <a:latin typeface="PMingLiU"/>
                <a:cs typeface="PMingLiU"/>
              </a:rPr>
              <a:t>386  </a:t>
            </a:r>
            <a:r>
              <a:rPr sz="750" spc="-127" baseline="-27777" dirty="0">
                <a:latin typeface="PMingLiU"/>
                <a:cs typeface="PMingLiU"/>
              </a:rPr>
              <a:t>A</a:t>
            </a:r>
            <a:r>
              <a:rPr sz="500" spc="-85" dirty="0">
                <a:latin typeface="PMingLiU"/>
                <a:cs typeface="PMingLiU"/>
              </a:rPr>
              <a:t>4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2979348" y="8443549"/>
            <a:ext cx="59055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25" dirty="0">
                <a:latin typeface="PMingLiU"/>
                <a:cs typeface="PMingLiU"/>
              </a:rPr>
              <a:t>0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3245108" y="8441669"/>
            <a:ext cx="59055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25" dirty="0">
                <a:latin typeface="PMingLiU"/>
                <a:cs typeface="PMingLiU"/>
              </a:rPr>
              <a:t>5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3460710" y="8441669"/>
            <a:ext cx="189865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25" dirty="0">
                <a:latin typeface="PMingLiU"/>
                <a:cs typeface="PMingLiU"/>
              </a:rPr>
              <a:t>10</a:t>
            </a:r>
            <a:r>
              <a:rPr sz="500" spc="-40" dirty="0">
                <a:latin typeface="PMingLiU"/>
                <a:cs typeface="PMingLiU"/>
              </a:rPr>
              <a:t> </a:t>
            </a:r>
            <a:r>
              <a:rPr sz="500" spc="35" dirty="0">
                <a:latin typeface="PMingLiU"/>
                <a:cs typeface="PMingLiU"/>
              </a:rPr>
              <a:t>km</a:t>
            </a:r>
            <a:endParaRPr sz="500">
              <a:latin typeface="PMingLiU"/>
              <a:cs typeface="PMingLiU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689129" y="263035"/>
            <a:ext cx="4025900" cy="1344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58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2400" spc="525" dirty="0">
                <a:solidFill>
                  <a:srgbClr val="9C8E69"/>
                </a:solidFill>
                <a:latin typeface="Calibri"/>
                <a:cs typeface="Calibri"/>
              </a:rPr>
              <a:t>Champagne</a:t>
            </a:r>
            <a:r>
              <a:rPr sz="2400" spc="-28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2400" spc="415" dirty="0">
                <a:solidFill>
                  <a:srgbClr val="9C8E69"/>
                </a:solidFill>
                <a:latin typeface="Calibri"/>
                <a:cs typeface="Calibri"/>
              </a:rPr>
              <a:t>vitícola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369570" algn="ctr">
              <a:lnSpc>
                <a:spcPct val="100000"/>
              </a:lnSpc>
              <a:spcBef>
                <a:spcPts val="1785"/>
              </a:spcBef>
            </a:pPr>
            <a:r>
              <a:rPr sz="2450" i="1" spc="-135" dirty="0">
                <a:latin typeface="Times New Roman"/>
                <a:cs typeface="Times New Roman"/>
              </a:rPr>
              <a:t>Reims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154961" y="566892"/>
            <a:ext cx="228600" cy="698500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 marR="5080" indent="101600">
              <a:lnSpc>
                <a:spcPts val="800"/>
              </a:lnSpc>
              <a:spcBef>
                <a:spcPts val="85"/>
              </a:spcBef>
            </a:pP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Situación geográfica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491300" y="9352280"/>
            <a:ext cx="6072505" cy="927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0000"/>
              </a:lnSpc>
            </a:pPr>
            <a:r>
              <a:rPr sz="1000" spc="-80" dirty="0">
                <a:latin typeface="Arial"/>
                <a:cs typeface="Arial"/>
              </a:rPr>
              <a:t>El </a:t>
            </a:r>
            <a:r>
              <a:rPr sz="1000" spc="-55" dirty="0">
                <a:latin typeface="Arial"/>
                <a:cs typeface="Arial"/>
              </a:rPr>
              <a:t>viñedo </a:t>
            </a:r>
            <a:r>
              <a:rPr sz="1000" spc="-65" dirty="0">
                <a:latin typeface="Arial"/>
                <a:cs typeface="Arial"/>
              </a:rPr>
              <a:t>champenois </a:t>
            </a:r>
            <a:r>
              <a:rPr sz="1000" spc="-85" dirty="0">
                <a:latin typeface="Arial"/>
                <a:cs typeface="Arial"/>
              </a:rPr>
              <a:t>se </a:t>
            </a:r>
            <a:r>
              <a:rPr sz="1000" spc="-55" dirty="0">
                <a:latin typeface="Arial"/>
                <a:cs typeface="Arial"/>
              </a:rPr>
              <a:t>halla plantado </a:t>
            </a:r>
            <a:r>
              <a:rPr sz="1000" spc="-50" dirty="0">
                <a:latin typeface="Arial"/>
                <a:cs typeface="Arial"/>
              </a:rPr>
              <a:t>entre </a:t>
            </a:r>
            <a:r>
              <a:rPr sz="1000" spc="-70" dirty="0">
                <a:latin typeface="Arial"/>
                <a:cs typeface="Arial"/>
              </a:rPr>
              <a:t>90 y 300 </a:t>
            </a:r>
            <a:r>
              <a:rPr sz="1000" spc="-55" dirty="0">
                <a:latin typeface="Arial"/>
                <a:cs typeface="Arial"/>
              </a:rPr>
              <a:t>metros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25" dirty="0">
                <a:latin typeface="Arial"/>
                <a:cs typeface="Arial"/>
              </a:rPr>
              <a:t>altitud. </a:t>
            </a:r>
            <a:r>
              <a:rPr sz="1000" spc="-125" dirty="0">
                <a:latin typeface="Arial"/>
                <a:cs typeface="Arial"/>
              </a:rPr>
              <a:t>Es </a:t>
            </a:r>
            <a:r>
              <a:rPr sz="1000" spc="-50" dirty="0">
                <a:latin typeface="Arial"/>
                <a:cs typeface="Arial"/>
              </a:rPr>
              <a:t>un </a:t>
            </a:r>
            <a:r>
              <a:rPr sz="1000" spc="-55" dirty="0">
                <a:latin typeface="Arial"/>
                <a:cs typeface="Arial"/>
              </a:rPr>
              <a:t>viñedo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75" dirty="0">
                <a:latin typeface="Arial"/>
                <a:cs typeface="Arial"/>
              </a:rPr>
              <a:t>laderas </a:t>
            </a:r>
            <a:r>
              <a:rPr sz="1000" spc="-60" dirty="0">
                <a:latin typeface="Arial"/>
                <a:cs typeface="Arial"/>
              </a:rPr>
              <a:t>orientadas, </a:t>
            </a:r>
            <a:r>
              <a:rPr sz="1000" spc="-65" dirty="0">
                <a:latin typeface="Arial"/>
                <a:cs typeface="Arial"/>
              </a:rPr>
              <a:t>en su </a:t>
            </a:r>
            <a:r>
              <a:rPr sz="1000" spc="-90" dirty="0">
                <a:latin typeface="Arial"/>
                <a:cs typeface="Arial"/>
              </a:rPr>
              <a:t>gran  </a:t>
            </a:r>
            <a:r>
              <a:rPr sz="1000" spc="-75" dirty="0">
                <a:latin typeface="Arial"/>
                <a:cs typeface="Arial"/>
              </a:rPr>
              <a:t>mayoría, </a:t>
            </a:r>
            <a:r>
              <a:rPr sz="1000" spc="-70" dirty="0">
                <a:latin typeface="Arial"/>
                <a:cs typeface="Arial"/>
              </a:rPr>
              <a:t>hacia </a:t>
            </a:r>
            <a:r>
              <a:rPr sz="1000" spc="-35" dirty="0">
                <a:latin typeface="Arial"/>
                <a:cs typeface="Arial"/>
              </a:rPr>
              <a:t>el </a:t>
            </a:r>
            <a:r>
              <a:rPr sz="1000" spc="-80" dirty="0">
                <a:latin typeface="Arial"/>
                <a:cs typeface="Arial"/>
              </a:rPr>
              <a:t>sur, </a:t>
            </a:r>
            <a:r>
              <a:rPr sz="1000" spc="-65" dirty="0">
                <a:latin typeface="Arial"/>
                <a:cs typeface="Arial"/>
              </a:rPr>
              <a:t>sudeste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60" dirty="0">
                <a:latin typeface="Arial"/>
                <a:cs typeface="Arial"/>
              </a:rPr>
              <a:t>este, con </a:t>
            </a:r>
            <a:r>
              <a:rPr sz="1000" spc="-70" dirty="0">
                <a:latin typeface="Arial"/>
                <a:cs typeface="Arial"/>
              </a:rPr>
              <a:t>una </a:t>
            </a:r>
            <a:r>
              <a:rPr sz="1000" spc="-60" dirty="0">
                <a:latin typeface="Arial"/>
                <a:cs typeface="Arial"/>
              </a:rPr>
              <a:t>media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inclinación del </a:t>
            </a:r>
            <a:r>
              <a:rPr sz="1000" spc="-100" dirty="0">
                <a:latin typeface="Arial"/>
                <a:cs typeface="Arial"/>
              </a:rPr>
              <a:t>12%, </a:t>
            </a:r>
            <a:r>
              <a:rPr sz="1000" spc="-70" dirty="0">
                <a:latin typeface="Arial"/>
                <a:cs typeface="Arial"/>
              </a:rPr>
              <a:t>aunque </a:t>
            </a:r>
            <a:r>
              <a:rPr sz="1000" spc="-80" dirty="0">
                <a:latin typeface="Arial"/>
                <a:cs typeface="Arial"/>
              </a:rPr>
              <a:t>algunas </a:t>
            </a:r>
            <a:r>
              <a:rPr sz="1000" spc="-65" dirty="0">
                <a:latin typeface="Arial"/>
                <a:cs typeface="Arial"/>
              </a:rPr>
              <a:t>pueden </a:t>
            </a:r>
            <a:r>
              <a:rPr sz="1000" spc="-75" dirty="0">
                <a:latin typeface="Arial"/>
                <a:cs typeface="Arial"/>
              </a:rPr>
              <a:t>alcanzar </a:t>
            </a:r>
            <a:r>
              <a:rPr sz="1000" spc="-65" dirty="0">
                <a:latin typeface="Arial"/>
                <a:cs typeface="Arial"/>
              </a:rPr>
              <a:t>casi </a:t>
            </a:r>
            <a:r>
              <a:rPr sz="1000" spc="-35" dirty="0">
                <a:latin typeface="Arial"/>
                <a:cs typeface="Arial"/>
              </a:rPr>
              <a:t>el 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105" dirty="0">
                <a:latin typeface="Arial"/>
                <a:cs typeface="Arial"/>
              </a:rPr>
              <a:t>60%.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080">
              <a:lnSpc>
                <a:spcPct val="120000"/>
              </a:lnSpc>
            </a:pPr>
            <a:r>
              <a:rPr sz="1000" spc="5" dirty="0">
                <a:latin typeface="Calibri"/>
                <a:cs typeface="Calibri"/>
              </a:rPr>
              <a:t>El </a:t>
            </a:r>
            <a:r>
              <a:rPr sz="1000" spc="-40" dirty="0">
                <a:latin typeface="Calibri"/>
                <a:cs typeface="Calibri"/>
              </a:rPr>
              <a:t>terruño </a:t>
            </a:r>
            <a:r>
              <a:rPr sz="1000" spc="-20" dirty="0">
                <a:latin typeface="Calibri"/>
                <a:cs typeface="Calibri"/>
              </a:rPr>
              <a:t>champenois está </a:t>
            </a:r>
            <a:r>
              <a:rPr sz="1000" spc="-10" dirty="0">
                <a:latin typeface="Calibri"/>
                <a:cs typeface="Calibri"/>
              </a:rPr>
              <a:t>lo </a:t>
            </a:r>
            <a:r>
              <a:rPr sz="1000" spc="-20" dirty="0">
                <a:latin typeface="Calibri"/>
                <a:cs typeface="Calibri"/>
              </a:rPr>
              <a:t>suficientemente </a:t>
            </a:r>
            <a:r>
              <a:rPr sz="1000" spc="-25" dirty="0">
                <a:latin typeface="Calibri"/>
                <a:cs typeface="Calibri"/>
              </a:rPr>
              <a:t>escarpado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25" dirty="0">
                <a:latin typeface="Calibri"/>
                <a:cs typeface="Calibri"/>
              </a:rPr>
              <a:t>ondulado </a:t>
            </a:r>
            <a:r>
              <a:rPr sz="1000" spc="-15" dirty="0">
                <a:latin typeface="Calibri"/>
                <a:cs typeface="Calibri"/>
              </a:rPr>
              <a:t>como </a:t>
            </a:r>
            <a:r>
              <a:rPr sz="1000" spc="-40" dirty="0">
                <a:latin typeface="Calibri"/>
                <a:cs typeface="Calibri"/>
              </a:rPr>
              <a:t>para </a:t>
            </a:r>
            <a:r>
              <a:rPr sz="1000" spc="-30" dirty="0">
                <a:latin typeface="Calibri"/>
                <a:cs typeface="Calibri"/>
              </a:rPr>
              <a:t>permitir </a:t>
            </a:r>
            <a:r>
              <a:rPr sz="1000" spc="-25" dirty="0">
                <a:latin typeface="Calibri"/>
                <a:cs typeface="Calibri"/>
              </a:rPr>
              <a:t>una muy </a:t>
            </a:r>
            <a:r>
              <a:rPr sz="1000" spc="-30" dirty="0">
                <a:latin typeface="Calibri"/>
                <a:cs typeface="Calibri"/>
              </a:rPr>
              <a:t>buena </a:t>
            </a:r>
            <a:r>
              <a:rPr sz="1000" spc="-15" dirty="0">
                <a:latin typeface="Calibri"/>
                <a:cs typeface="Calibri"/>
              </a:rPr>
              <a:t>insolación </a:t>
            </a:r>
            <a:r>
              <a:rPr sz="1000" spc="-20" dirty="0">
                <a:latin typeface="Calibri"/>
                <a:cs typeface="Calibri"/>
              </a:rPr>
              <a:t>de </a:t>
            </a:r>
            <a:r>
              <a:rPr sz="1000" spc="-15" dirty="0">
                <a:latin typeface="Calibri"/>
                <a:cs typeface="Calibri"/>
              </a:rPr>
              <a:t>la  </a:t>
            </a:r>
            <a:r>
              <a:rPr sz="1000" spc="-55" dirty="0">
                <a:latin typeface="Arial"/>
                <a:cs typeface="Arial"/>
              </a:rPr>
              <a:t>viña,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75" dirty="0">
                <a:latin typeface="Arial"/>
                <a:cs typeface="Arial"/>
              </a:rPr>
              <a:t>sus laderas </a:t>
            </a:r>
            <a:r>
              <a:rPr sz="1000" spc="-35" dirty="0">
                <a:latin typeface="Arial"/>
                <a:cs typeface="Arial"/>
              </a:rPr>
              <a:t>facilitan </a:t>
            </a:r>
            <a:r>
              <a:rPr sz="1000" spc="-50" dirty="0">
                <a:latin typeface="Arial"/>
                <a:cs typeface="Arial"/>
              </a:rPr>
              <a:t>la </a:t>
            </a:r>
            <a:r>
              <a:rPr sz="1000" spc="-60" dirty="0">
                <a:latin typeface="Arial"/>
                <a:cs typeface="Arial"/>
              </a:rPr>
              <a:t>salida </a:t>
            </a:r>
            <a:r>
              <a:rPr sz="1000" spc="-65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los </a:t>
            </a:r>
            <a:r>
              <a:rPr sz="1000" spc="-85" dirty="0">
                <a:latin typeface="Arial"/>
                <a:cs typeface="Arial"/>
              </a:rPr>
              <a:t>excesos </a:t>
            </a:r>
            <a:r>
              <a:rPr sz="1000" spc="-65" dirty="0">
                <a:latin typeface="Arial"/>
                <a:cs typeface="Arial"/>
              </a:rPr>
              <a:t>de</a:t>
            </a:r>
            <a:r>
              <a:rPr sz="1000" spc="40" dirty="0">
                <a:latin typeface="Arial"/>
                <a:cs typeface="Arial"/>
              </a:rPr>
              <a:t> </a:t>
            </a:r>
            <a:r>
              <a:rPr sz="1000" spc="-95" dirty="0">
                <a:latin typeface="Arial"/>
                <a:cs typeface="Arial"/>
              </a:rPr>
              <a:t>agua.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7396707" y="579600"/>
            <a:ext cx="0" cy="1620520"/>
          </a:xfrm>
          <a:custGeom>
            <a:avLst/>
            <a:gdLst/>
            <a:ahLst/>
            <a:cxnLst/>
            <a:rect l="l" t="t" r="r" b="b"/>
            <a:pathLst>
              <a:path h="1620520">
                <a:moveTo>
                  <a:pt x="0" y="0"/>
                </a:moveTo>
                <a:lnTo>
                  <a:pt x="0" y="161999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307995" y="1840503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7344661" y="1863380"/>
            <a:ext cx="10668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5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559992" cy="3560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84053" y="3672003"/>
            <a:ext cx="5076190" cy="6876415"/>
          </a:xfrm>
          <a:custGeom>
            <a:avLst/>
            <a:gdLst/>
            <a:ahLst/>
            <a:cxnLst/>
            <a:rect l="l" t="t" r="r" b="b"/>
            <a:pathLst>
              <a:path w="5076190" h="6876415">
                <a:moveTo>
                  <a:pt x="5075951" y="0"/>
                </a:moveTo>
                <a:lnTo>
                  <a:pt x="539945" y="0"/>
                </a:lnTo>
                <a:lnTo>
                  <a:pt x="399886" y="466"/>
                </a:lnTo>
                <a:lnTo>
                  <a:pt x="340002" y="1574"/>
                </a:lnTo>
                <a:lnTo>
                  <a:pt x="286416" y="3731"/>
                </a:lnTo>
                <a:lnTo>
                  <a:pt x="238777" y="7288"/>
                </a:lnTo>
                <a:lnTo>
                  <a:pt x="196736" y="12594"/>
                </a:lnTo>
                <a:lnTo>
                  <a:pt x="128047" y="29854"/>
                </a:lnTo>
                <a:lnTo>
                  <a:pt x="77551" y="58309"/>
                </a:lnTo>
                <a:lnTo>
                  <a:pt x="42449" y="100758"/>
                </a:lnTo>
                <a:lnTo>
                  <a:pt x="19941" y="160001"/>
                </a:lnTo>
                <a:lnTo>
                  <a:pt x="7230" y="238835"/>
                </a:lnTo>
                <a:lnTo>
                  <a:pt x="3673" y="286474"/>
                </a:lnTo>
                <a:lnTo>
                  <a:pt x="1516" y="340060"/>
                </a:lnTo>
                <a:lnTo>
                  <a:pt x="408" y="399944"/>
                </a:lnTo>
                <a:lnTo>
                  <a:pt x="0" y="466475"/>
                </a:lnTo>
                <a:lnTo>
                  <a:pt x="0" y="6409531"/>
                </a:lnTo>
                <a:lnTo>
                  <a:pt x="408" y="6476060"/>
                </a:lnTo>
                <a:lnTo>
                  <a:pt x="1516" y="6535943"/>
                </a:lnTo>
                <a:lnTo>
                  <a:pt x="3673" y="6589528"/>
                </a:lnTo>
                <a:lnTo>
                  <a:pt x="7230" y="6637165"/>
                </a:lnTo>
                <a:lnTo>
                  <a:pt x="12536" y="6679206"/>
                </a:lnTo>
                <a:lnTo>
                  <a:pt x="29796" y="6747893"/>
                </a:lnTo>
                <a:lnTo>
                  <a:pt x="58251" y="6798387"/>
                </a:lnTo>
                <a:lnTo>
                  <a:pt x="100700" y="6833489"/>
                </a:lnTo>
                <a:lnTo>
                  <a:pt x="159942" y="6855996"/>
                </a:lnTo>
                <a:lnTo>
                  <a:pt x="238777" y="6868707"/>
                </a:lnTo>
                <a:lnTo>
                  <a:pt x="286416" y="6872264"/>
                </a:lnTo>
                <a:lnTo>
                  <a:pt x="340002" y="6874421"/>
                </a:lnTo>
                <a:lnTo>
                  <a:pt x="399886" y="6875529"/>
                </a:lnTo>
                <a:lnTo>
                  <a:pt x="5075951" y="6875995"/>
                </a:lnTo>
                <a:lnTo>
                  <a:pt x="5075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647034"/>
            <a:ext cx="2472055" cy="9045575"/>
          </a:xfrm>
          <a:custGeom>
            <a:avLst/>
            <a:gdLst/>
            <a:ahLst/>
            <a:cxnLst/>
            <a:rect l="l" t="t" r="r" b="b"/>
            <a:pathLst>
              <a:path w="2472055" h="9045575">
                <a:moveTo>
                  <a:pt x="0" y="0"/>
                </a:moveTo>
                <a:lnTo>
                  <a:pt x="0" y="9044968"/>
                </a:lnTo>
                <a:lnTo>
                  <a:pt x="2472004" y="9044968"/>
                </a:lnTo>
                <a:lnTo>
                  <a:pt x="2472004" y="2846178"/>
                </a:lnTo>
                <a:lnTo>
                  <a:pt x="2471417" y="2790394"/>
                </a:lnTo>
                <a:lnTo>
                  <a:pt x="2469668" y="2735142"/>
                </a:lnTo>
                <a:lnTo>
                  <a:pt x="2466777" y="2680424"/>
                </a:lnTo>
                <a:lnTo>
                  <a:pt x="2462761" y="2626238"/>
                </a:lnTo>
                <a:lnTo>
                  <a:pt x="2457639" y="2572586"/>
                </a:lnTo>
                <a:lnTo>
                  <a:pt x="2451430" y="2519467"/>
                </a:lnTo>
                <a:lnTo>
                  <a:pt x="2444152" y="2466881"/>
                </a:lnTo>
                <a:lnTo>
                  <a:pt x="2435823" y="2414830"/>
                </a:lnTo>
                <a:lnTo>
                  <a:pt x="2426463" y="2363313"/>
                </a:lnTo>
                <a:lnTo>
                  <a:pt x="2416089" y="2312331"/>
                </a:lnTo>
                <a:lnTo>
                  <a:pt x="2404721" y="2261883"/>
                </a:lnTo>
                <a:lnTo>
                  <a:pt x="2392376" y="2211970"/>
                </a:lnTo>
                <a:lnTo>
                  <a:pt x="2379074" y="2162592"/>
                </a:lnTo>
                <a:lnTo>
                  <a:pt x="2364832" y="2113749"/>
                </a:lnTo>
                <a:lnTo>
                  <a:pt x="2349670" y="2065442"/>
                </a:lnTo>
                <a:lnTo>
                  <a:pt x="2333605" y="2017671"/>
                </a:lnTo>
                <a:lnTo>
                  <a:pt x="2316657" y="1970436"/>
                </a:lnTo>
                <a:lnTo>
                  <a:pt x="2298844" y="1923737"/>
                </a:lnTo>
                <a:lnTo>
                  <a:pt x="2280184" y="1877574"/>
                </a:lnTo>
                <a:lnTo>
                  <a:pt x="2260696" y="1831948"/>
                </a:lnTo>
                <a:lnTo>
                  <a:pt x="2240399" y="1786860"/>
                </a:lnTo>
                <a:lnTo>
                  <a:pt x="2219310" y="1742308"/>
                </a:lnTo>
                <a:lnTo>
                  <a:pt x="2197449" y="1698294"/>
                </a:lnTo>
                <a:lnTo>
                  <a:pt x="2174835" y="1654817"/>
                </a:lnTo>
                <a:lnTo>
                  <a:pt x="2151484" y="1611878"/>
                </a:lnTo>
                <a:lnTo>
                  <a:pt x="2127417" y="1569477"/>
                </a:lnTo>
                <a:lnTo>
                  <a:pt x="2102652" y="1527614"/>
                </a:lnTo>
                <a:lnTo>
                  <a:pt x="2077206" y="1486290"/>
                </a:lnTo>
                <a:lnTo>
                  <a:pt x="2051100" y="1445505"/>
                </a:lnTo>
                <a:lnTo>
                  <a:pt x="2024350" y="1405259"/>
                </a:lnTo>
                <a:lnTo>
                  <a:pt x="1996976" y="1365552"/>
                </a:lnTo>
                <a:lnTo>
                  <a:pt x="1968997" y="1326384"/>
                </a:lnTo>
                <a:lnTo>
                  <a:pt x="1940430" y="1287756"/>
                </a:lnTo>
                <a:lnTo>
                  <a:pt x="1911295" y="1249668"/>
                </a:lnTo>
                <a:lnTo>
                  <a:pt x="1881609" y="1212120"/>
                </a:lnTo>
                <a:lnTo>
                  <a:pt x="1851392" y="1175112"/>
                </a:lnTo>
                <a:lnTo>
                  <a:pt x="1820662" y="1138645"/>
                </a:lnTo>
                <a:lnTo>
                  <a:pt x="1789437" y="1102719"/>
                </a:lnTo>
                <a:lnTo>
                  <a:pt x="1757736" y="1067334"/>
                </a:lnTo>
                <a:lnTo>
                  <a:pt x="1725577" y="1032490"/>
                </a:lnTo>
                <a:lnTo>
                  <a:pt x="1692980" y="998187"/>
                </a:lnTo>
                <a:lnTo>
                  <a:pt x="1659962" y="964426"/>
                </a:lnTo>
                <a:lnTo>
                  <a:pt x="1626542" y="931208"/>
                </a:lnTo>
                <a:lnTo>
                  <a:pt x="1592738" y="898531"/>
                </a:lnTo>
                <a:lnTo>
                  <a:pt x="1558570" y="866396"/>
                </a:lnTo>
                <a:lnTo>
                  <a:pt x="1524055" y="834805"/>
                </a:lnTo>
                <a:lnTo>
                  <a:pt x="1489213" y="803756"/>
                </a:lnTo>
                <a:lnTo>
                  <a:pt x="1454061" y="773250"/>
                </a:lnTo>
                <a:lnTo>
                  <a:pt x="1418618" y="743288"/>
                </a:lnTo>
                <a:lnTo>
                  <a:pt x="1382903" y="713869"/>
                </a:lnTo>
                <a:lnTo>
                  <a:pt x="1346934" y="684993"/>
                </a:lnTo>
                <a:lnTo>
                  <a:pt x="1310730" y="656662"/>
                </a:lnTo>
                <a:lnTo>
                  <a:pt x="1274310" y="628875"/>
                </a:lnTo>
                <a:lnTo>
                  <a:pt x="1237691" y="601633"/>
                </a:lnTo>
                <a:lnTo>
                  <a:pt x="1200892" y="574935"/>
                </a:lnTo>
                <a:lnTo>
                  <a:pt x="1163933" y="548782"/>
                </a:lnTo>
                <a:lnTo>
                  <a:pt x="1126830" y="523174"/>
                </a:lnTo>
                <a:lnTo>
                  <a:pt x="1089604" y="498111"/>
                </a:lnTo>
                <a:lnTo>
                  <a:pt x="1052272" y="473594"/>
                </a:lnTo>
                <a:lnTo>
                  <a:pt x="1014854" y="449623"/>
                </a:lnTo>
                <a:lnTo>
                  <a:pt x="977366" y="426198"/>
                </a:lnTo>
                <a:lnTo>
                  <a:pt x="939829" y="403319"/>
                </a:lnTo>
                <a:lnTo>
                  <a:pt x="902260" y="380987"/>
                </a:lnTo>
                <a:lnTo>
                  <a:pt x="864678" y="359201"/>
                </a:lnTo>
                <a:lnTo>
                  <a:pt x="827102" y="337963"/>
                </a:lnTo>
                <a:lnTo>
                  <a:pt x="789550" y="317271"/>
                </a:lnTo>
                <a:lnTo>
                  <a:pt x="752041" y="297127"/>
                </a:lnTo>
                <a:lnTo>
                  <a:pt x="714593" y="277531"/>
                </a:lnTo>
                <a:lnTo>
                  <a:pt x="677225" y="258482"/>
                </a:lnTo>
                <a:lnTo>
                  <a:pt x="639954" y="239981"/>
                </a:lnTo>
                <a:lnTo>
                  <a:pt x="602801" y="222029"/>
                </a:lnTo>
                <a:lnTo>
                  <a:pt x="565783" y="204625"/>
                </a:lnTo>
                <a:lnTo>
                  <a:pt x="528919" y="187770"/>
                </a:lnTo>
                <a:lnTo>
                  <a:pt x="492227" y="171464"/>
                </a:lnTo>
                <a:lnTo>
                  <a:pt x="455726" y="155708"/>
                </a:lnTo>
                <a:lnTo>
                  <a:pt x="419434" y="140500"/>
                </a:lnTo>
                <a:lnTo>
                  <a:pt x="383370" y="125843"/>
                </a:lnTo>
                <a:lnTo>
                  <a:pt x="347553" y="111735"/>
                </a:lnTo>
                <a:lnTo>
                  <a:pt x="243869" y="73734"/>
                </a:lnTo>
                <a:lnTo>
                  <a:pt x="176724" y="51522"/>
                </a:lnTo>
                <a:lnTo>
                  <a:pt x="112444" y="31714"/>
                </a:lnTo>
                <a:lnTo>
                  <a:pt x="52905" y="14481"/>
                </a:lnTo>
                <a:lnTo>
                  <a:pt x="0" y="0"/>
                </a:lnTo>
                <a:close/>
              </a:path>
            </a:pathLst>
          </a:custGeom>
          <a:solidFill>
            <a:srgbClr val="9C8E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123846"/>
            <a:ext cx="2412009" cy="8568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70425">
              <a:lnSpc>
                <a:spcPct val="100000"/>
              </a:lnSpc>
            </a:pPr>
            <a:r>
              <a:rPr spc="1080" dirty="0"/>
              <a:t>Clima</a:t>
            </a:r>
          </a:p>
        </p:txBody>
      </p:sp>
      <p:sp>
        <p:nvSpPr>
          <p:cNvPr id="9" name="object 9"/>
          <p:cNvSpPr/>
          <p:nvPr/>
        </p:nvSpPr>
        <p:spPr>
          <a:xfrm>
            <a:off x="3095999" y="7561770"/>
            <a:ext cx="3959993" cy="24822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083299" y="4269204"/>
            <a:ext cx="3773804" cy="989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20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viñedo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champenois, situado en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límite 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septentrional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del cultivo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viña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(49°5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de  latitud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norte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en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Reims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y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48°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en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Bar-sur-Seine),  </a:t>
            </a: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se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beneficia de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un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doble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clima.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83299" y="5877562"/>
            <a:ext cx="3987165" cy="1293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algn="just">
              <a:lnSpc>
                <a:spcPct val="120000"/>
              </a:lnSpc>
            </a:pPr>
            <a:r>
              <a:rPr sz="1000" spc="10" dirty="0">
                <a:latin typeface="Calibri"/>
                <a:cs typeface="Calibri"/>
              </a:rPr>
              <a:t>La </a:t>
            </a:r>
            <a:r>
              <a:rPr sz="1000" spc="5" dirty="0">
                <a:latin typeface="Calibri"/>
                <a:cs typeface="Calibri"/>
              </a:rPr>
              <a:t>influencia continental, </a:t>
            </a:r>
            <a:r>
              <a:rPr sz="1000" spc="-5" dirty="0">
                <a:latin typeface="Calibri"/>
                <a:cs typeface="Calibri"/>
              </a:rPr>
              <a:t>en </a:t>
            </a:r>
            <a:r>
              <a:rPr sz="1000" dirty="0">
                <a:latin typeface="Calibri"/>
                <a:cs typeface="Calibri"/>
              </a:rPr>
              <a:t>invierno, </a:t>
            </a:r>
            <a:r>
              <a:rPr sz="1000" spc="15" dirty="0">
                <a:latin typeface="Calibri"/>
                <a:cs typeface="Calibri"/>
              </a:rPr>
              <a:t>es </a:t>
            </a:r>
            <a:r>
              <a:rPr sz="1000" dirty="0">
                <a:latin typeface="Calibri"/>
                <a:cs typeface="Calibri"/>
              </a:rPr>
              <a:t>la </a:t>
            </a:r>
            <a:r>
              <a:rPr sz="1000" spc="5" dirty="0">
                <a:latin typeface="Calibri"/>
                <a:cs typeface="Calibri"/>
              </a:rPr>
              <a:t>responsable </a:t>
            </a:r>
            <a:r>
              <a:rPr sz="1000" spc="-5" dirty="0">
                <a:latin typeface="Calibri"/>
                <a:cs typeface="Calibri"/>
              </a:rPr>
              <a:t>de </a:t>
            </a:r>
            <a:r>
              <a:rPr sz="1000" spc="15" dirty="0">
                <a:latin typeface="Calibri"/>
                <a:cs typeface="Calibri"/>
              </a:rPr>
              <a:t>las </a:t>
            </a:r>
            <a:r>
              <a:rPr sz="1000" spc="5" dirty="0">
                <a:latin typeface="Calibri"/>
                <a:cs typeface="Calibri"/>
              </a:rPr>
              <a:t>heladas, </a:t>
            </a:r>
            <a:r>
              <a:rPr sz="1000" spc="-20" dirty="0">
                <a:latin typeface="Calibri"/>
                <a:cs typeface="Calibri"/>
              </a:rPr>
              <a:t>a  </a:t>
            </a:r>
            <a:r>
              <a:rPr sz="1000" spc="15" dirty="0">
                <a:latin typeface="Calibri"/>
                <a:cs typeface="Calibri"/>
              </a:rPr>
              <a:t>veces </a:t>
            </a:r>
            <a:r>
              <a:rPr sz="1000" spc="5" dirty="0">
                <a:latin typeface="Calibri"/>
                <a:cs typeface="Calibri"/>
              </a:rPr>
              <a:t>destructoras, </a:t>
            </a:r>
            <a:r>
              <a:rPr sz="1000" spc="-15" dirty="0">
                <a:latin typeface="Calibri"/>
                <a:cs typeface="Calibri"/>
              </a:rPr>
              <a:t>pero </a:t>
            </a:r>
            <a:r>
              <a:rPr sz="1000" dirty="0">
                <a:latin typeface="Calibri"/>
                <a:cs typeface="Calibri"/>
              </a:rPr>
              <a:t>también </a:t>
            </a:r>
            <a:r>
              <a:rPr sz="1000" spc="-5" dirty="0">
                <a:latin typeface="Calibri"/>
                <a:cs typeface="Calibri"/>
              </a:rPr>
              <a:t>de una </a:t>
            </a:r>
            <a:r>
              <a:rPr sz="1000" spc="10" dirty="0">
                <a:latin typeface="Calibri"/>
                <a:cs typeface="Calibri"/>
              </a:rPr>
              <a:t>insolación </a:t>
            </a:r>
            <a:r>
              <a:rPr sz="1000" spc="-10" dirty="0">
                <a:latin typeface="Calibri"/>
                <a:cs typeface="Calibri"/>
              </a:rPr>
              <a:t>favorable durante </a:t>
            </a:r>
            <a:r>
              <a:rPr sz="1000" spc="5" dirty="0">
                <a:latin typeface="Calibri"/>
                <a:cs typeface="Calibri"/>
              </a:rPr>
              <a:t>el  </a:t>
            </a:r>
            <a:r>
              <a:rPr sz="1000" spc="-45" dirty="0">
                <a:latin typeface="Arial"/>
                <a:cs typeface="Arial"/>
              </a:rPr>
              <a:t>verano.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95" dirty="0">
                <a:latin typeface="Arial"/>
                <a:cs typeface="Arial"/>
              </a:rPr>
              <a:t>La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influencia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oceánica,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marcada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por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35" dirty="0">
                <a:latin typeface="Arial"/>
                <a:cs typeface="Arial"/>
              </a:rPr>
              <a:t>temperaturas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regulares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bajas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y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una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débil  </a:t>
            </a:r>
            <a:r>
              <a:rPr sz="1000" dirty="0">
                <a:latin typeface="Calibri"/>
                <a:cs typeface="Calibri"/>
              </a:rPr>
              <a:t>diferencia </a:t>
            </a:r>
            <a:r>
              <a:rPr sz="1000" spc="-5" dirty="0">
                <a:latin typeface="Calibri"/>
                <a:cs typeface="Calibri"/>
              </a:rPr>
              <a:t>de </a:t>
            </a:r>
            <a:r>
              <a:rPr sz="1000" spc="-10" dirty="0">
                <a:latin typeface="Calibri"/>
                <a:cs typeface="Calibri"/>
              </a:rPr>
              <a:t>temperatura entre </a:t>
            </a:r>
            <a:r>
              <a:rPr sz="1000" dirty="0">
                <a:latin typeface="Calibri"/>
                <a:cs typeface="Calibri"/>
              </a:rPr>
              <a:t>temporadas, </a:t>
            </a:r>
            <a:r>
              <a:rPr sz="1000" spc="5" dirty="0">
                <a:latin typeface="Calibri"/>
                <a:cs typeface="Calibri"/>
              </a:rPr>
              <a:t>conlleva </a:t>
            </a:r>
            <a:r>
              <a:rPr sz="1000" spc="-5" dirty="0">
                <a:latin typeface="Calibri"/>
                <a:cs typeface="Calibri"/>
              </a:rPr>
              <a:t>un </a:t>
            </a:r>
            <a:r>
              <a:rPr sz="1000" spc="-10" dirty="0">
                <a:latin typeface="Calibri"/>
                <a:cs typeface="Calibri"/>
              </a:rPr>
              <a:t>aporte </a:t>
            </a:r>
            <a:r>
              <a:rPr sz="1000" spc="-5" dirty="0">
                <a:latin typeface="Calibri"/>
                <a:cs typeface="Calibri"/>
              </a:rPr>
              <a:t>de </a:t>
            </a:r>
            <a:r>
              <a:rPr sz="1000" spc="-10" dirty="0">
                <a:latin typeface="Calibri"/>
                <a:cs typeface="Calibri"/>
              </a:rPr>
              <a:t>agua </a:t>
            </a:r>
            <a:r>
              <a:rPr sz="1000" dirty="0">
                <a:latin typeface="Calibri"/>
                <a:cs typeface="Calibri"/>
              </a:rPr>
              <a:t>en  </a:t>
            </a:r>
            <a:r>
              <a:rPr sz="1000" spc="-30" dirty="0">
                <a:latin typeface="Arial"/>
                <a:cs typeface="Arial"/>
              </a:rPr>
              <a:t>cantidad </a:t>
            </a:r>
            <a:r>
              <a:rPr sz="1000" spc="-25" dirty="0">
                <a:latin typeface="Arial"/>
                <a:cs typeface="Arial"/>
              </a:rPr>
              <a:t>constante, </a:t>
            </a:r>
            <a:r>
              <a:rPr sz="1000" spc="-40" dirty="0">
                <a:latin typeface="Arial"/>
                <a:cs typeface="Arial"/>
              </a:rPr>
              <a:t>con </a:t>
            </a:r>
            <a:r>
              <a:rPr sz="1000" spc="-30" dirty="0">
                <a:latin typeface="Arial"/>
                <a:cs typeface="Arial"/>
              </a:rPr>
              <a:t>contrastes </a:t>
            </a:r>
            <a:r>
              <a:rPr sz="1000" spc="-20" dirty="0">
                <a:latin typeface="Arial"/>
                <a:cs typeface="Arial"/>
              </a:rPr>
              <a:t>térmicos </a:t>
            </a:r>
            <a:r>
              <a:rPr sz="1000" spc="-50" dirty="0">
                <a:latin typeface="Arial"/>
                <a:cs typeface="Arial"/>
              </a:rPr>
              <a:t>anuales </a:t>
            </a:r>
            <a:r>
              <a:rPr sz="1000" spc="-35" dirty="0">
                <a:latin typeface="Arial"/>
                <a:cs typeface="Arial"/>
              </a:rPr>
              <a:t>poco 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marcados.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6061" y="566901"/>
            <a:ext cx="127000" cy="3746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85"/>
              </a:lnSpc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Clima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1283" y="10093778"/>
            <a:ext cx="6757670" cy="264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7810">
              <a:lnSpc>
                <a:spcPct val="100000"/>
              </a:lnSpc>
            </a:pPr>
            <a:r>
              <a:rPr sz="700" spc="-10" dirty="0">
                <a:latin typeface="Calibri"/>
                <a:cs typeface="Calibri"/>
              </a:rPr>
              <a:t>Alrededores de </a:t>
            </a:r>
            <a:r>
              <a:rPr sz="700" spc="-5" dirty="0">
                <a:latin typeface="Calibri"/>
                <a:cs typeface="Calibri"/>
              </a:rPr>
              <a:t>Boursault </a:t>
            </a:r>
            <a:r>
              <a:rPr sz="700" spc="-10" dirty="0">
                <a:latin typeface="Calibri"/>
                <a:cs typeface="Calibri"/>
              </a:rPr>
              <a:t>en  </a:t>
            </a:r>
            <a:r>
              <a:rPr sz="700" spc="-15" dirty="0">
                <a:latin typeface="Calibri"/>
                <a:cs typeface="Calibri"/>
              </a:rPr>
              <a:t>primavera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Villedommange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7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invierno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0707" y="579602"/>
            <a:ext cx="0" cy="2077720"/>
          </a:xfrm>
          <a:custGeom>
            <a:avLst/>
            <a:gdLst/>
            <a:ahLst/>
            <a:cxnLst/>
            <a:rect l="l" t="t" r="r" b="b"/>
            <a:pathLst>
              <a:path h="2077720">
                <a:moveTo>
                  <a:pt x="0" y="0"/>
                </a:moveTo>
                <a:lnTo>
                  <a:pt x="0" y="2077199"/>
                </a:lnTo>
              </a:path>
            </a:pathLst>
          </a:custGeom>
          <a:ln w="6350">
            <a:solidFill>
              <a:srgbClr val="9C9D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995" y="1840507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08659" y="1863383"/>
            <a:ext cx="10668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6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551993" cy="3560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560309" cy="10548620"/>
          </a:xfrm>
          <a:custGeom>
            <a:avLst/>
            <a:gdLst/>
            <a:ahLst/>
            <a:cxnLst/>
            <a:rect l="l" t="t" r="r" b="b"/>
            <a:pathLst>
              <a:path w="7560309" h="10548620">
                <a:moveTo>
                  <a:pt x="0" y="3672002"/>
                </a:moveTo>
                <a:lnTo>
                  <a:pt x="0" y="10547998"/>
                </a:lnTo>
                <a:lnTo>
                  <a:pt x="7560005" y="10547876"/>
                </a:lnTo>
                <a:lnTo>
                  <a:pt x="0" y="3672002"/>
                </a:lnTo>
                <a:close/>
              </a:path>
              <a:path w="7560309" h="10548620">
                <a:moveTo>
                  <a:pt x="7560005" y="0"/>
                </a:moveTo>
                <a:lnTo>
                  <a:pt x="0" y="0"/>
                </a:lnTo>
                <a:lnTo>
                  <a:pt x="0" y="3672002"/>
                </a:lnTo>
                <a:lnTo>
                  <a:pt x="7560005" y="3672125"/>
                </a:lnTo>
                <a:lnTo>
                  <a:pt x="7560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256561" y="566900"/>
            <a:ext cx="127000" cy="3746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85"/>
              </a:lnSpc>
            </a:pP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Clima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48008" y="4355998"/>
            <a:ext cx="2411996" cy="63360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91299" y="6609084"/>
            <a:ext cx="6757670" cy="3604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775585" algn="just">
              <a:lnSpc>
                <a:spcPct val="120000"/>
              </a:lnSpc>
            </a:pPr>
            <a:r>
              <a:rPr sz="1000" spc="15" dirty="0">
                <a:latin typeface="Calibri"/>
                <a:cs typeface="Calibri"/>
              </a:rPr>
              <a:t>Esta </a:t>
            </a:r>
            <a:r>
              <a:rPr sz="1000" dirty="0">
                <a:latin typeface="Calibri"/>
                <a:cs typeface="Calibri"/>
              </a:rPr>
              <a:t>doble </a:t>
            </a:r>
            <a:r>
              <a:rPr sz="1000" spc="5" dirty="0">
                <a:latin typeface="Calibri"/>
                <a:cs typeface="Calibri"/>
              </a:rPr>
              <a:t>influencia </a:t>
            </a:r>
            <a:r>
              <a:rPr sz="1000" spc="-5" dirty="0">
                <a:latin typeface="Calibri"/>
                <a:cs typeface="Calibri"/>
              </a:rPr>
              <a:t>ofrece </a:t>
            </a:r>
            <a:r>
              <a:rPr sz="1000" dirty="0">
                <a:latin typeface="Calibri"/>
                <a:cs typeface="Calibri"/>
              </a:rPr>
              <a:t>la </a:t>
            </a:r>
            <a:r>
              <a:rPr sz="1000" spc="-10" dirty="0">
                <a:latin typeface="Calibri"/>
                <a:cs typeface="Calibri"/>
              </a:rPr>
              <a:t>garantía </a:t>
            </a:r>
            <a:r>
              <a:rPr sz="1000" spc="-5" dirty="0">
                <a:latin typeface="Calibri"/>
                <a:cs typeface="Calibri"/>
              </a:rPr>
              <a:t>de una </a:t>
            </a:r>
            <a:r>
              <a:rPr sz="1000" spc="10" dirty="0">
                <a:latin typeface="Calibri"/>
                <a:cs typeface="Calibri"/>
              </a:rPr>
              <a:t>pluviosidad </a:t>
            </a:r>
            <a:r>
              <a:rPr sz="1000" spc="5" dirty="0">
                <a:latin typeface="Calibri"/>
                <a:cs typeface="Calibri"/>
              </a:rPr>
              <a:t>constante </a:t>
            </a:r>
            <a:r>
              <a:rPr sz="1000" spc="-20" dirty="0">
                <a:latin typeface="Calibri"/>
                <a:cs typeface="Calibri"/>
              </a:rPr>
              <a:t>y  </a:t>
            </a:r>
            <a:r>
              <a:rPr sz="1000" spc="-5" dirty="0">
                <a:latin typeface="Calibri"/>
                <a:cs typeface="Calibri"/>
              </a:rPr>
              <a:t>moderada, que favorece una </a:t>
            </a:r>
            <a:r>
              <a:rPr sz="1000" spc="5" dirty="0">
                <a:latin typeface="Calibri"/>
                <a:cs typeface="Calibri"/>
              </a:rPr>
              <a:t>alimentación </a:t>
            </a:r>
            <a:r>
              <a:rPr sz="1000" spc="-5" dirty="0">
                <a:latin typeface="Calibri"/>
                <a:cs typeface="Calibri"/>
              </a:rPr>
              <a:t>en </a:t>
            </a:r>
            <a:r>
              <a:rPr sz="1000" spc="-10" dirty="0">
                <a:latin typeface="Calibri"/>
                <a:cs typeface="Calibri"/>
              </a:rPr>
              <a:t>agua </a:t>
            </a:r>
            <a:r>
              <a:rPr sz="1000" spc="20" dirty="0">
                <a:latin typeface="Calibri"/>
                <a:cs typeface="Calibri"/>
              </a:rPr>
              <a:t>casi </a:t>
            </a:r>
            <a:r>
              <a:rPr sz="1000" spc="5" dirty="0">
                <a:latin typeface="Calibri"/>
                <a:cs typeface="Calibri"/>
              </a:rPr>
              <a:t>ideal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10" dirty="0">
                <a:latin typeface="Calibri"/>
                <a:cs typeface="Calibri"/>
              </a:rPr>
              <a:t>esencial </a:t>
            </a:r>
            <a:r>
              <a:rPr sz="1000" spc="-15" dirty="0">
                <a:latin typeface="Calibri"/>
                <a:cs typeface="Calibri"/>
              </a:rPr>
              <a:t>para  </a:t>
            </a:r>
            <a:r>
              <a:rPr sz="1000" spc="-35" dirty="0">
                <a:latin typeface="Arial"/>
                <a:cs typeface="Arial"/>
              </a:rPr>
              <a:t>la </a:t>
            </a:r>
            <a:r>
              <a:rPr sz="1000" spc="-30" dirty="0">
                <a:latin typeface="Arial"/>
                <a:cs typeface="Arial"/>
              </a:rPr>
              <a:t>calidad </a:t>
            </a:r>
            <a:r>
              <a:rPr sz="1000" spc="-50" dirty="0">
                <a:latin typeface="Arial"/>
                <a:cs typeface="Arial"/>
              </a:rPr>
              <a:t>de </a:t>
            </a:r>
            <a:r>
              <a:rPr sz="1000" spc="-35" dirty="0">
                <a:latin typeface="Arial"/>
                <a:cs typeface="Arial"/>
              </a:rPr>
              <a:t>la </a:t>
            </a:r>
            <a:r>
              <a:rPr sz="1000" spc="-50" dirty="0">
                <a:latin typeface="Arial"/>
                <a:cs typeface="Arial"/>
              </a:rPr>
              <a:t>uva. </a:t>
            </a:r>
            <a:r>
              <a:rPr sz="1000" spc="-65" dirty="0">
                <a:latin typeface="Arial"/>
                <a:cs typeface="Arial"/>
              </a:rPr>
              <a:t>El </a:t>
            </a:r>
            <a:r>
              <a:rPr sz="1000" spc="-30" dirty="0">
                <a:latin typeface="Arial"/>
                <a:cs typeface="Arial"/>
              </a:rPr>
              <a:t>volumen medio </a:t>
            </a:r>
            <a:r>
              <a:rPr sz="1000" spc="-50" dirty="0">
                <a:latin typeface="Arial"/>
                <a:cs typeface="Arial"/>
              </a:rPr>
              <a:t>de </a:t>
            </a:r>
            <a:r>
              <a:rPr sz="1000" spc="-25" dirty="0">
                <a:latin typeface="Arial"/>
                <a:cs typeface="Arial"/>
              </a:rPr>
              <a:t>precipitaciones </a:t>
            </a:r>
            <a:r>
              <a:rPr sz="1000" spc="-70" dirty="0">
                <a:latin typeface="Arial"/>
                <a:cs typeface="Arial"/>
              </a:rPr>
              <a:t>se </a:t>
            </a:r>
            <a:r>
              <a:rPr sz="1000" spc="-20" dirty="0">
                <a:latin typeface="Arial"/>
                <a:cs typeface="Arial"/>
              </a:rPr>
              <a:t>sitúa </a:t>
            </a:r>
            <a:r>
              <a:rPr sz="1000" spc="-35" dirty="0">
                <a:latin typeface="Arial"/>
                <a:cs typeface="Arial"/>
              </a:rPr>
              <a:t>alrededor  </a:t>
            </a:r>
            <a:r>
              <a:rPr sz="1000" spc="-5" dirty="0">
                <a:latin typeface="Calibri"/>
                <a:cs typeface="Calibri"/>
              </a:rPr>
              <a:t>de </a:t>
            </a:r>
            <a:r>
              <a:rPr sz="1000" spc="15" dirty="0">
                <a:latin typeface="Calibri"/>
                <a:cs typeface="Calibri"/>
              </a:rPr>
              <a:t>los </a:t>
            </a:r>
            <a:r>
              <a:rPr sz="1000" spc="-5" dirty="0">
                <a:latin typeface="Calibri"/>
                <a:cs typeface="Calibri"/>
              </a:rPr>
              <a:t>700 </a:t>
            </a:r>
            <a:r>
              <a:rPr sz="1000" dirty="0">
                <a:latin typeface="Calibri"/>
                <a:cs typeface="Calibri"/>
              </a:rPr>
              <a:t>mm </a:t>
            </a:r>
            <a:r>
              <a:rPr sz="1000" spc="-15" dirty="0">
                <a:latin typeface="Calibri"/>
                <a:cs typeface="Calibri"/>
              </a:rPr>
              <a:t>por </a:t>
            </a:r>
            <a:r>
              <a:rPr sz="1000" spc="-5" dirty="0">
                <a:latin typeface="Calibri"/>
                <a:cs typeface="Calibri"/>
              </a:rPr>
              <a:t>año, aunque </a:t>
            </a:r>
            <a:r>
              <a:rPr sz="1000" spc="15" dirty="0">
                <a:latin typeface="Calibri"/>
                <a:cs typeface="Calibri"/>
              </a:rPr>
              <a:t>oscila </a:t>
            </a:r>
            <a:r>
              <a:rPr sz="1000" spc="-10" dirty="0">
                <a:latin typeface="Calibri"/>
                <a:cs typeface="Calibri"/>
              </a:rPr>
              <a:t>entre </a:t>
            </a:r>
            <a:r>
              <a:rPr sz="1000" spc="-5" dirty="0">
                <a:latin typeface="Calibri"/>
                <a:cs typeface="Calibri"/>
              </a:rPr>
              <a:t>600 </a:t>
            </a:r>
            <a:r>
              <a:rPr sz="1000" dirty="0">
                <a:latin typeface="Calibri"/>
                <a:cs typeface="Calibri"/>
              </a:rPr>
              <a:t>mm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5" dirty="0">
                <a:latin typeface="Calibri"/>
                <a:cs typeface="Calibri"/>
              </a:rPr>
              <a:t>900 </a:t>
            </a:r>
            <a:r>
              <a:rPr sz="1000" dirty="0">
                <a:latin typeface="Calibri"/>
                <a:cs typeface="Calibri"/>
              </a:rPr>
              <a:t>mm </a:t>
            </a:r>
            <a:r>
              <a:rPr sz="1000" spc="5" dirty="0">
                <a:latin typeface="Calibri"/>
                <a:cs typeface="Calibri"/>
              </a:rPr>
              <a:t>según </a:t>
            </a:r>
            <a:r>
              <a:rPr sz="1000" spc="20" dirty="0">
                <a:latin typeface="Calibri"/>
                <a:cs typeface="Calibri"/>
              </a:rPr>
              <a:t>los  </a:t>
            </a:r>
            <a:r>
              <a:rPr sz="1000" spc="-35" dirty="0">
                <a:latin typeface="Arial"/>
                <a:cs typeface="Arial"/>
              </a:rPr>
              <a:t>sectores.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2776220" algn="just">
              <a:lnSpc>
                <a:spcPct val="120000"/>
              </a:lnSpc>
            </a:pPr>
            <a:r>
              <a:rPr sz="1000" spc="-45" dirty="0">
                <a:latin typeface="Calibri"/>
                <a:cs typeface="Calibri"/>
              </a:rPr>
              <a:t>A </a:t>
            </a:r>
            <a:r>
              <a:rPr sz="1000" spc="5" dirty="0">
                <a:latin typeface="Calibri"/>
                <a:cs typeface="Calibri"/>
              </a:rPr>
              <a:t>lo </a:t>
            </a:r>
            <a:r>
              <a:rPr sz="1000" spc="-10" dirty="0">
                <a:latin typeface="Calibri"/>
                <a:cs typeface="Calibri"/>
              </a:rPr>
              <a:t>largo </a:t>
            </a:r>
            <a:r>
              <a:rPr sz="1000" spc="-5" dirty="0">
                <a:latin typeface="Calibri"/>
                <a:cs typeface="Calibri"/>
              </a:rPr>
              <a:t>de todo </a:t>
            </a:r>
            <a:r>
              <a:rPr sz="1000" spc="5" dirty="0">
                <a:latin typeface="Calibri"/>
                <a:cs typeface="Calibri"/>
              </a:rPr>
              <a:t>el </a:t>
            </a:r>
            <a:r>
              <a:rPr sz="1000" spc="-5" dirty="0">
                <a:latin typeface="Calibri"/>
                <a:cs typeface="Calibri"/>
              </a:rPr>
              <a:t>año, </a:t>
            </a:r>
            <a:r>
              <a:rPr sz="1000" spc="5" dirty="0">
                <a:latin typeface="Calibri"/>
                <a:cs typeface="Calibri"/>
              </a:rPr>
              <a:t>el </a:t>
            </a:r>
            <a:r>
              <a:rPr sz="1000" dirty="0">
                <a:latin typeface="Calibri"/>
                <a:cs typeface="Calibri"/>
              </a:rPr>
              <a:t>viñedo </a:t>
            </a:r>
            <a:r>
              <a:rPr sz="1000" spc="-5" dirty="0">
                <a:latin typeface="Calibri"/>
                <a:cs typeface="Calibri"/>
              </a:rPr>
              <a:t>sufre </a:t>
            </a:r>
            <a:r>
              <a:rPr sz="1000" dirty="0">
                <a:latin typeface="Calibri"/>
                <a:cs typeface="Calibri"/>
              </a:rPr>
              <a:t>la </a:t>
            </a:r>
            <a:r>
              <a:rPr sz="1000" spc="5" dirty="0">
                <a:latin typeface="Calibri"/>
                <a:cs typeface="Calibri"/>
              </a:rPr>
              <a:t>influencia </a:t>
            </a:r>
            <a:r>
              <a:rPr sz="1000" spc="-5" dirty="0">
                <a:latin typeface="Calibri"/>
                <a:cs typeface="Calibri"/>
              </a:rPr>
              <a:t>de </a:t>
            </a:r>
            <a:r>
              <a:rPr sz="1000" spc="15" dirty="0">
                <a:latin typeface="Calibri"/>
                <a:cs typeface="Calibri"/>
              </a:rPr>
              <a:t>las </a:t>
            </a:r>
            <a:r>
              <a:rPr sz="1000" spc="5" dirty="0">
                <a:latin typeface="Calibri"/>
                <a:cs typeface="Calibri"/>
              </a:rPr>
              <a:t>variaciones  </a:t>
            </a:r>
            <a:r>
              <a:rPr sz="1000" spc="-20" dirty="0">
                <a:latin typeface="Arial"/>
                <a:cs typeface="Arial"/>
              </a:rPr>
              <a:t>climáticas. </a:t>
            </a:r>
            <a:r>
              <a:rPr sz="1000" spc="-110" dirty="0">
                <a:latin typeface="Arial"/>
                <a:cs typeface="Arial"/>
              </a:rPr>
              <a:t>Es </a:t>
            </a:r>
            <a:r>
              <a:rPr sz="1000" spc="-35" dirty="0">
                <a:latin typeface="Arial"/>
                <a:cs typeface="Arial"/>
              </a:rPr>
              <a:t>temeroso </a:t>
            </a:r>
            <a:r>
              <a:rPr sz="1000" spc="-50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las </a:t>
            </a:r>
            <a:r>
              <a:rPr sz="1000" spc="-50" dirty="0">
                <a:latin typeface="Arial"/>
                <a:cs typeface="Arial"/>
              </a:rPr>
              <a:t>heladas de </a:t>
            </a:r>
            <a:r>
              <a:rPr sz="1000" spc="-20" dirty="0">
                <a:latin typeface="Arial"/>
                <a:cs typeface="Arial"/>
              </a:rPr>
              <a:t>invierno </a:t>
            </a:r>
            <a:r>
              <a:rPr sz="1000" spc="-45" dirty="0">
                <a:latin typeface="Arial"/>
                <a:cs typeface="Arial"/>
              </a:rPr>
              <a:t>(un </a:t>
            </a:r>
            <a:r>
              <a:rPr sz="1000" spc="-30" dirty="0">
                <a:latin typeface="Arial"/>
                <a:cs typeface="Arial"/>
              </a:rPr>
              <a:t>promedio </a:t>
            </a:r>
            <a:r>
              <a:rPr sz="1000" spc="-50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1,1 </a:t>
            </a:r>
            <a:r>
              <a:rPr sz="1000" spc="-55" dirty="0">
                <a:latin typeface="Arial"/>
                <a:cs typeface="Arial"/>
              </a:rPr>
              <a:t>días  </a:t>
            </a:r>
            <a:r>
              <a:rPr sz="1000" spc="10" dirty="0">
                <a:latin typeface="Calibri"/>
                <a:cs typeface="Calibri"/>
              </a:rPr>
              <a:t>con </a:t>
            </a:r>
            <a:r>
              <a:rPr sz="1000" spc="-5" dirty="0">
                <a:latin typeface="Calibri"/>
                <a:cs typeface="Calibri"/>
              </a:rPr>
              <a:t>temperaturas inferiores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spc="-10" dirty="0">
                <a:latin typeface="Calibri"/>
                <a:cs typeface="Calibri"/>
              </a:rPr>
              <a:t>– </a:t>
            </a:r>
            <a:r>
              <a:rPr sz="1000" spc="-5" dirty="0">
                <a:latin typeface="Calibri"/>
                <a:cs typeface="Calibri"/>
              </a:rPr>
              <a:t>10ºC, aunque de </a:t>
            </a:r>
            <a:r>
              <a:rPr sz="1000" spc="-15" dirty="0">
                <a:latin typeface="Calibri"/>
                <a:cs typeface="Calibri"/>
              </a:rPr>
              <a:t>forma </a:t>
            </a:r>
            <a:r>
              <a:rPr sz="1000" spc="10" dirty="0">
                <a:latin typeface="Calibri"/>
                <a:cs typeface="Calibri"/>
              </a:rPr>
              <a:t>local </a:t>
            </a:r>
            <a:r>
              <a:rPr sz="1000" dirty="0">
                <a:latin typeface="Calibri"/>
                <a:cs typeface="Calibri"/>
              </a:rPr>
              <a:t>hasta </a:t>
            </a:r>
            <a:r>
              <a:rPr sz="1000" spc="-10" dirty="0">
                <a:latin typeface="Calibri"/>
                <a:cs typeface="Calibri"/>
              </a:rPr>
              <a:t>3 </a:t>
            </a:r>
            <a:r>
              <a:rPr sz="1000" dirty="0">
                <a:latin typeface="Calibri"/>
                <a:cs typeface="Calibri"/>
              </a:rPr>
              <a:t>días)  </a:t>
            </a:r>
            <a:r>
              <a:rPr sz="1000" spc="-5" dirty="0">
                <a:latin typeface="Calibri"/>
                <a:cs typeface="Calibri"/>
              </a:rPr>
              <a:t>que </a:t>
            </a:r>
            <a:r>
              <a:rPr sz="1000" dirty="0">
                <a:latin typeface="Calibri"/>
                <a:cs typeface="Calibri"/>
              </a:rPr>
              <a:t>pueden destruir </a:t>
            </a:r>
            <a:r>
              <a:rPr sz="1000" spc="15" dirty="0">
                <a:latin typeface="Calibri"/>
                <a:cs typeface="Calibri"/>
              </a:rPr>
              <a:t>las </a:t>
            </a:r>
            <a:r>
              <a:rPr sz="1000" spc="10" dirty="0">
                <a:latin typeface="Calibri"/>
                <a:cs typeface="Calibri"/>
              </a:rPr>
              <a:t>cepas,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dirty="0">
                <a:latin typeface="Calibri"/>
                <a:cs typeface="Calibri"/>
              </a:rPr>
              <a:t>también </a:t>
            </a:r>
            <a:r>
              <a:rPr sz="1000" spc="-5" dirty="0">
                <a:latin typeface="Calibri"/>
                <a:cs typeface="Calibri"/>
              </a:rPr>
              <a:t>de </a:t>
            </a:r>
            <a:r>
              <a:rPr sz="1000" spc="15" dirty="0">
                <a:latin typeface="Calibri"/>
                <a:cs typeface="Calibri"/>
              </a:rPr>
              <a:t>las </a:t>
            </a:r>
            <a:r>
              <a:rPr sz="1000" spc="-5" dirty="0">
                <a:latin typeface="Calibri"/>
                <a:cs typeface="Calibri"/>
              </a:rPr>
              <a:t>de </a:t>
            </a:r>
            <a:r>
              <a:rPr sz="1000" spc="-10" dirty="0">
                <a:latin typeface="Calibri"/>
                <a:cs typeface="Calibri"/>
              </a:rPr>
              <a:t>primavera </a:t>
            </a:r>
            <a:r>
              <a:rPr sz="1000" spc="-5" dirty="0">
                <a:latin typeface="Calibri"/>
                <a:cs typeface="Calibri"/>
              </a:rPr>
              <a:t>que </a:t>
            </a:r>
            <a:r>
              <a:rPr sz="1000" dirty="0">
                <a:latin typeface="Calibri"/>
                <a:cs typeface="Calibri"/>
              </a:rPr>
              <a:t>pueden  </a:t>
            </a:r>
            <a:r>
              <a:rPr sz="1000" spc="-20" dirty="0">
                <a:latin typeface="Arial"/>
                <a:cs typeface="Arial"/>
              </a:rPr>
              <a:t>destruir </a:t>
            </a:r>
            <a:r>
              <a:rPr sz="1000" spc="-25" dirty="0">
                <a:latin typeface="Arial"/>
                <a:cs typeface="Arial"/>
              </a:rPr>
              <a:t>los </a:t>
            </a:r>
            <a:r>
              <a:rPr sz="1000" spc="-30" dirty="0">
                <a:latin typeface="Arial"/>
                <a:cs typeface="Arial"/>
              </a:rPr>
              <a:t>brotes </a:t>
            </a:r>
            <a:r>
              <a:rPr sz="1000" spc="-90" dirty="0">
                <a:latin typeface="Arial"/>
                <a:cs typeface="Arial"/>
              </a:rPr>
              <a:t>(48% </a:t>
            </a:r>
            <a:r>
              <a:rPr sz="1000" spc="-25" dirty="0">
                <a:latin typeface="Arial"/>
                <a:cs typeface="Arial"/>
              </a:rPr>
              <a:t>del </a:t>
            </a:r>
            <a:r>
              <a:rPr sz="1000" spc="-20" dirty="0">
                <a:latin typeface="Arial"/>
                <a:cs typeface="Arial"/>
              </a:rPr>
              <a:t>potencial </a:t>
            </a:r>
            <a:r>
              <a:rPr sz="1000" spc="-50" dirty="0">
                <a:latin typeface="Arial"/>
                <a:cs typeface="Arial"/>
              </a:rPr>
              <a:t>de </a:t>
            </a:r>
            <a:r>
              <a:rPr sz="1000" spc="-30" dirty="0">
                <a:latin typeface="Arial"/>
                <a:cs typeface="Arial"/>
              </a:rPr>
              <a:t>recolección </a:t>
            </a:r>
            <a:r>
              <a:rPr sz="1000" spc="-35" dirty="0">
                <a:latin typeface="Arial"/>
                <a:cs typeface="Arial"/>
              </a:rPr>
              <a:t>helado </a:t>
            </a:r>
            <a:r>
              <a:rPr sz="1000" spc="-50" dirty="0">
                <a:latin typeface="Arial"/>
                <a:cs typeface="Arial"/>
              </a:rPr>
              <a:t>en 2003).  </a:t>
            </a:r>
            <a:r>
              <a:rPr sz="1000" spc="-95" dirty="0">
                <a:latin typeface="Arial"/>
                <a:cs typeface="Arial"/>
              </a:rPr>
              <a:t>En </a:t>
            </a:r>
            <a:r>
              <a:rPr sz="1000" spc="-10" dirty="0">
                <a:latin typeface="Arial"/>
                <a:cs typeface="Arial"/>
              </a:rPr>
              <a:t>junio, </a:t>
            </a:r>
            <a:r>
              <a:rPr sz="1000" spc="-25" dirty="0">
                <a:latin typeface="Arial"/>
                <a:cs typeface="Arial"/>
              </a:rPr>
              <a:t>los </a:t>
            </a:r>
            <a:r>
              <a:rPr sz="1000" spc="-30" dirty="0">
                <a:latin typeface="Arial"/>
                <a:cs typeface="Arial"/>
              </a:rPr>
              <a:t>periodos </a:t>
            </a:r>
            <a:r>
              <a:rPr sz="1000" spc="-20" dirty="0">
                <a:latin typeface="Arial"/>
                <a:cs typeface="Arial"/>
              </a:rPr>
              <a:t>lluviosos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30" dirty="0">
                <a:latin typeface="Arial"/>
                <a:cs typeface="Arial"/>
              </a:rPr>
              <a:t>fríos </a:t>
            </a:r>
            <a:r>
              <a:rPr sz="1000" spc="-40" dirty="0">
                <a:latin typeface="Arial"/>
                <a:cs typeface="Arial"/>
              </a:rPr>
              <a:t>pueden </a:t>
            </a:r>
            <a:r>
              <a:rPr sz="1000" spc="-30" dirty="0">
                <a:latin typeface="Arial"/>
                <a:cs typeface="Arial"/>
              </a:rPr>
              <a:t>perturbar </a:t>
            </a:r>
            <a:r>
              <a:rPr sz="1000" spc="-35" dirty="0">
                <a:latin typeface="Arial"/>
                <a:cs typeface="Arial"/>
              </a:rPr>
              <a:t>la </a:t>
            </a:r>
            <a:r>
              <a:rPr sz="1000" spc="-20" dirty="0">
                <a:latin typeface="Arial"/>
                <a:cs typeface="Arial"/>
              </a:rPr>
              <a:t>floración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20" dirty="0">
                <a:latin typeface="Arial"/>
                <a:cs typeface="Arial"/>
              </a:rPr>
              <a:t>el  </a:t>
            </a:r>
            <a:r>
              <a:rPr sz="1000" spc="-40" dirty="0">
                <a:latin typeface="Arial"/>
                <a:cs typeface="Arial"/>
              </a:rPr>
              <a:t>cuajado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40" dirty="0">
                <a:latin typeface="Arial"/>
                <a:cs typeface="Arial"/>
              </a:rPr>
              <a:t>provocar fenómenos </a:t>
            </a:r>
            <a:r>
              <a:rPr sz="1000" spc="-50" dirty="0">
                <a:latin typeface="Arial"/>
                <a:cs typeface="Arial"/>
              </a:rPr>
              <a:t>de </a:t>
            </a:r>
            <a:r>
              <a:rPr sz="1000" spc="-55" dirty="0">
                <a:latin typeface="Arial"/>
                <a:cs typeface="Arial"/>
              </a:rPr>
              <a:t>caída </a:t>
            </a:r>
            <a:r>
              <a:rPr sz="1000" spc="-50" dirty="0">
                <a:latin typeface="Arial"/>
                <a:cs typeface="Arial"/>
              </a:rPr>
              <a:t>de </a:t>
            </a:r>
            <a:r>
              <a:rPr sz="1000" spc="-35" dirty="0">
                <a:latin typeface="Arial"/>
                <a:cs typeface="Arial"/>
              </a:rPr>
              <a:t>la </a:t>
            </a:r>
            <a:r>
              <a:rPr sz="1000" spc="-10" dirty="0">
                <a:latin typeface="Arial"/>
                <a:cs typeface="Arial"/>
              </a:rPr>
              <a:t>flor </a:t>
            </a:r>
            <a:r>
              <a:rPr sz="1000" spc="-45" dirty="0">
                <a:latin typeface="Arial"/>
                <a:cs typeface="Arial"/>
              </a:rPr>
              <a:t>o </a:t>
            </a:r>
            <a:r>
              <a:rPr sz="1000" spc="-50" dirty="0">
                <a:latin typeface="Arial"/>
                <a:cs typeface="Arial"/>
              </a:rPr>
              <a:t>de </a:t>
            </a:r>
            <a:r>
              <a:rPr sz="1000" spc="-25" dirty="0">
                <a:latin typeface="Arial"/>
                <a:cs typeface="Arial"/>
              </a:rPr>
              <a:t>los </a:t>
            </a:r>
            <a:r>
              <a:rPr sz="1000" spc="-15" dirty="0">
                <a:latin typeface="Arial"/>
                <a:cs typeface="Arial"/>
              </a:rPr>
              <a:t>frutos,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25" dirty="0">
                <a:latin typeface="Arial"/>
                <a:cs typeface="Arial"/>
              </a:rPr>
              <a:t>también  </a:t>
            </a:r>
            <a:r>
              <a:rPr sz="1000" spc="-50" dirty="0">
                <a:latin typeface="Arial"/>
                <a:cs typeface="Arial"/>
              </a:rPr>
              <a:t>de </a:t>
            </a:r>
            <a:r>
              <a:rPr sz="1000" spc="-25" dirty="0">
                <a:latin typeface="Arial"/>
                <a:cs typeface="Arial"/>
              </a:rPr>
              <a:t>los </a:t>
            </a:r>
            <a:r>
              <a:rPr sz="1000" spc="-15" dirty="0">
                <a:latin typeface="Arial"/>
                <a:cs typeface="Arial"/>
              </a:rPr>
              <a:t>frutos </a:t>
            </a:r>
            <a:r>
              <a:rPr sz="1000" spc="-35" dirty="0">
                <a:latin typeface="Arial"/>
                <a:cs typeface="Arial"/>
              </a:rPr>
              <a:t>no desarrollados. </a:t>
            </a:r>
            <a:r>
              <a:rPr sz="1000" spc="-65" dirty="0">
                <a:latin typeface="Arial"/>
                <a:cs typeface="Arial"/>
              </a:rPr>
              <a:t>El </a:t>
            </a:r>
            <a:r>
              <a:rPr sz="1000" spc="-50" dirty="0">
                <a:latin typeface="Arial"/>
                <a:cs typeface="Arial"/>
              </a:rPr>
              <a:t>verano </a:t>
            </a:r>
            <a:r>
              <a:rPr sz="1000" spc="-35" dirty="0">
                <a:latin typeface="Arial"/>
                <a:cs typeface="Arial"/>
              </a:rPr>
              <a:t>aporta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40" dirty="0">
                <a:latin typeface="Arial"/>
                <a:cs typeface="Arial"/>
              </a:rPr>
              <a:t>menudo </a:t>
            </a:r>
            <a:r>
              <a:rPr sz="1000" spc="-35" dirty="0">
                <a:latin typeface="Arial"/>
                <a:cs typeface="Arial"/>
              </a:rPr>
              <a:t>tempestades  </a:t>
            </a:r>
            <a:r>
              <a:rPr sz="1000" spc="5" dirty="0">
                <a:latin typeface="Calibri"/>
                <a:cs typeface="Calibri"/>
              </a:rPr>
              <a:t>violentas </a:t>
            </a:r>
            <a:r>
              <a:rPr sz="1000" spc="-5" dirty="0">
                <a:latin typeface="Calibri"/>
                <a:cs typeface="Calibri"/>
              </a:rPr>
              <a:t>que provocan torrentes en </a:t>
            </a:r>
            <a:r>
              <a:rPr sz="1000" spc="5" dirty="0">
                <a:latin typeface="Calibri"/>
                <a:cs typeface="Calibri"/>
              </a:rPr>
              <a:t>el </a:t>
            </a:r>
            <a:r>
              <a:rPr sz="1000" dirty="0">
                <a:latin typeface="Calibri"/>
                <a:cs typeface="Calibri"/>
              </a:rPr>
              <a:t>viñedo; </a:t>
            </a:r>
            <a:r>
              <a:rPr sz="1000" spc="5" dirty="0">
                <a:latin typeface="Calibri"/>
                <a:cs typeface="Calibri"/>
              </a:rPr>
              <a:t>tempestades acompañadas, 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dirty="0">
                <a:latin typeface="Calibri"/>
                <a:cs typeface="Calibri"/>
              </a:rPr>
              <a:t>menudo, </a:t>
            </a:r>
            <a:r>
              <a:rPr sz="1000" spc="-5" dirty="0">
                <a:latin typeface="Calibri"/>
                <a:cs typeface="Calibri"/>
              </a:rPr>
              <a:t>de </a:t>
            </a:r>
            <a:r>
              <a:rPr sz="1000" dirty="0">
                <a:latin typeface="Calibri"/>
                <a:cs typeface="Calibri"/>
              </a:rPr>
              <a:t>granizo </a:t>
            </a:r>
            <a:r>
              <a:rPr sz="1000" spc="-5" dirty="0">
                <a:latin typeface="Calibri"/>
                <a:cs typeface="Calibri"/>
              </a:rPr>
              <a:t>que puede estropear muy </a:t>
            </a:r>
            <a:r>
              <a:rPr sz="1000" dirty="0">
                <a:latin typeface="Calibri"/>
                <a:cs typeface="Calibri"/>
              </a:rPr>
              <a:t>seriamente </a:t>
            </a:r>
            <a:r>
              <a:rPr sz="1000" spc="15" dirty="0">
                <a:latin typeface="Calibri"/>
                <a:cs typeface="Calibri"/>
              </a:rPr>
              <a:t>las </a:t>
            </a:r>
            <a:r>
              <a:rPr sz="1000" spc="10" dirty="0">
                <a:latin typeface="Calibri"/>
                <a:cs typeface="Calibri"/>
              </a:rPr>
              <a:t>viñas </a:t>
            </a:r>
            <a:r>
              <a:rPr sz="1000" spc="-20" dirty="0">
                <a:latin typeface="Calibri"/>
                <a:cs typeface="Calibri"/>
              </a:rPr>
              <a:t>y  </a:t>
            </a:r>
            <a:r>
              <a:rPr sz="1000" spc="-45" dirty="0">
                <a:latin typeface="Arial"/>
                <a:cs typeface="Arial"/>
              </a:rPr>
              <a:t>las </a:t>
            </a:r>
            <a:r>
              <a:rPr sz="1000" spc="-60" dirty="0">
                <a:latin typeface="Arial"/>
                <a:cs typeface="Arial"/>
              </a:rPr>
              <a:t>uvas </a:t>
            </a:r>
            <a:r>
              <a:rPr sz="1000" spc="-55" dirty="0">
                <a:latin typeface="Arial"/>
                <a:cs typeface="Arial"/>
              </a:rPr>
              <a:t>(en </a:t>
            </a:r>
            <a:r>
              <a:rPr sz="1000" spc="-45" dirty="0">
                <a:latin typeface="Arial"/>
                <a:cs typeface="Arial"/>
              </a:rPr>
              <a:t>2000, </a:t>
            </a:r>
            <a:r>
              <a:rPr sz="1000" spc="-60" dirty="0">
                <a:latin typeface="Arial"/>
                <a:cs typeface="Arial"/>
              </a:rPr>
              <a:t>3 </a:t>
            </a:r>
            <a:r>
              <a:rPr sz="1000" spc="-30" dirty="0">
                <a:latin typeface="Arial"/>
                <a:cs typeface="Arial"/>
              </a:rPr>
              <a:t>episodios </a:t>
            </a:r>
            <a:r>
              <a:rPr sz="1000" spc="-50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granizo </a:t>
            </a:r>
            <a:r>
              <a:rPr sz="1000" spc="-35" dirty="0">
                <a:latin typeface="Arial"/>
                <a:cs typeface="Arial"/>
              </a:rPr>
              <a:t>destruyeron la </a:t>
            </a:r>
            <a:r>
              <a:rPr sz="1000" spc="-30" dirty="0">
                <a:latin typeface="Arial"/>
                <a:cs typeface="Arial"/>
              </a:rPr>
              <a:t>recolección </a:t>
            </a:r>
            <a:r>
              <a:rPr sz="1000" spc="-25" dirty="0">
                <a:latin typeface="Arial"/>
                <a:cs typeface="Arial"/>
              </a:rPr>
              <a:t>del  </a:t>
            </a:r>
            <a:r>
              <a:rPr sz="1000" spc="-30" dirty="0">
                <a:latin typeface="Arial"/>
                <a:cs typeface="Arial"/>
              </a:rPr>
              <a:t>equivalente </a:t>
            </a:r>
            <a:r>
              <a:rPr sz="1000" spc="-100" dirty="0">
                <a:latin typeface="Arial"/>
                <a:cs typeface="Arial"/>
              </a:rPr>
              <a:t>a  </a:t>
            </a:r>
            <a:r>
              <a:rPr sz="1000" spc="-60" dirty="0">
                <a:latin typeface="Arial"/>
                <a:cs typeface="Arial"/>
              </a:rPr>
              <a:t>3 </a:t>
            </a:r>
            <a:r>
              <a:rPr sz="1000" spc="-50" dirty="0">
                <a:latin typeface="Arial"/>
                <a:cs typeface="Arial"/>
              </a:rPr>
              <a:t>000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hectáreas).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Calibri"/>
                <a:cs typeface="Calibri"/>
              </a:rPr>
              <a:t>Hautvillers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otoño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66219" y="3325821"/>
            <a:ext cx="133858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Entre Cramant y </a:t>
            </a:r>
            <a:r>
              <a:rPr sz="700" spc="10" dirty="0">
                <a:solidFill>
                  <a:srgbClr val="FFFFFF"/>
                </a:solidFill>
                <a:latin typeface="Calibri"/>
                <a:cs typeface="Calibri"/>
              </a:rPr>
              <a:t>Chouilly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7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verano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96707" y="579602"/>
            <a:ext cx="0" cy="1620520"/>
          </a:xfrm>
          <a:custGeom>
            <a:avLst/>
            <a:gdLst/>
            <a:ahLst/>
            <a:cxnLst/>
            <a:rect l="l" t="t" r="r" b="b"/>
            <a:pathLst>
              <a:path h="1620520">
                <a:moveTo>
                  <a:pt x="0" y="0"/>
                </a:moveTo>
                <a:lnTo>
                  <a:pt x="0" y="161999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07995" y="1840507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344661" y="1863383"/>
            <a:ext cx="10668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7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60694" y="2664004"/>
            <a:ext cx="1847214" cy="3108325"/>
          </a:xfrm>
          <a:custGeom>
            <a:avLst/>
            <a:gdLst/>
            <a:ahLst/>
            <a:cxnLst/>
            <a:rect l="l" t="t" r="r" b="b"/>
            <a:pathLst>
              <a:path w="1847214" h="3108325">
                <a:moveTo>
                  <a:pt x="923239" y="0"/>
                </a:moveTo>
                <a:lnTo>
                  <a:pt x="875736" y="1197"/>
                </a:lnTo>
                <a:lnTo>
                  <a:pt x="828857" y="4751"/>
                </a:lnTo>
                <a:lnTo>
                  <a:pt x="782659" y="10603"/>
                </a:lnTo>
                <a:lnTo>
                  <a:pt x="737201" y="18696"/>
                </a:lnTo>
                <a:lnTo>
                  <a:pt x="692540" y="28973"/>
                </a:lnTo>
                <a:lnTo>
                  <a:pt x="648735" y="41374"/>
                </a:lnTo>
                <a:lnTo>
                  <a:pt x="605844" y="55842"/>
                </a:lnTo>
                <a:lnTo>
                  <a:pt x="563924" y="72320"/>
                </a:lnTo>
                <a:lnTo>
                  <a:pt x="523033" y="90750"/>
                </a:lnTo>
                <a:lnTo>
                  <a:pt x="483231" y="111073"/>
                </a:lnTo>
                <a:lnTo>
                  <a:pt x="444574" y="133232"/>
                </a:lnTo>
                <a:lnTo>
                  <a:pt x="407120" y="157170"/>
                </a:lnTo>
                <a:lnTo>
                  <a:pt x="370928" y="182827"/>
                </a:lnTo>
                <a:lnTo>
                  <a:pt x="336056" y="210148"/>
                </a:lnTo>
                <a:lnTo>
                  <a:pt x="302561" y="239073"/>
                </a:lnTo>
                <a:lnTo>
                  <a:pt x="270502" y="269544"/>
                </a:lnTo>
                <a:lnTo>
                  <a:pt x="239936" y="301505"/>
                </a:lnTo>
                <a:lnTo>
                  <a:pt x="210922" y="334897"/>
                </a:lnTo>
                <a:lnTo>
                  <a:pt x="183518" y="369662"/>
                </a:lnTo>
                <a:lnTo>
                  <a:pt x="157781" y="405743"/>
                </a:lnTo>
                <a:lnTo>
                  <a:pt x="133770" y="443082"/>
                </a:lnTo>
                <a:lnTo>
                  <a:pt x="111542" y="481621"/>
                </a:lnTo>
                <a:lnTo>
                  <a:pt x="91156" y="521301"/>
                </a:lnTo>
                <a:lnTo>
                  <a:pt x="72670" y="562066"/>
                </a:lnTo>
                <a:lnTo>
                  <a:pt x="56141" y="603858"/>
                </a:lnTo>
                <a:lnTo>
                  <a:pt x="41628" y="646617"/>
                </a:lnTo>
                <a:lnTo>
                  <a:pt x="29189" y="690288"/>
                </a:lnTo>
                <a:lnTo>
                  <a:pt x="18881" y="734812"/>
                </a:lnTo>
                <a:lnTo>
                  <a:pt x="10763" y="780131"/>
                </a:lnTo>
                <a:lnTo>
                  <a:pt x="4892" y="826187"/>
                </a:lnTo>
                <a:lnTo>
                  <a:pt x="1328" y="872922"/>
                </a:lnTo>
                <a:lnTo>
                  <a:pt x="126" y="920280"/>
                </a:lnTo>
                <a:lnTo>
                  <a:pt x="157" y="926109"/>
                </a:lnTo>
                <a:lnTo>
                  <a:pt x="444" y="930846"/>
                </a:lnTo>
                <a:lnTo>
                  <a:pt x="485" y="937653"/>
                </a:lnTo>
                <a:lnTo>
                  <a:pt x="355" y="941730"/>
                </a:lnTo>
                <a:lnTo>
                  <a:pt x="0" y="947153"/>
                </a:lnTo>
                <a:lnTo>
                  <a:pt x="0" y="2748000"/>
                </a:lnTo>
                <a:lnTo>
                  <a:pt x="131" y="2819763"/>
                </a:lnTo>
                <a:lnTo>
                  <a:pt x="1049" y="2881292"/>
                </a:lnTo>
                <a:lnTo>
                  <a:pt x="3542" y="2933376"/>
                </a:lnTo>
                <a:lnTo>
                  <a:pt x="8396" y="2976801"/>
                </a:lnTo>
                <a:lnTo>
                  <a:pt x="28338" y="3040823"/>
                </a:lnTo>
                <a:lnTo>
                  <a:pt x="67173" y="3079657"/>
                </a:lnTo>
                <a:lnTo>
                  <a:pt x="131197" y="3099598"/>
                </a:lnTo>
                <a:lnTo>
                  <a:pt x="174624" y="3104452"/>
                </a:lnTo>
                <a:lnTo>
                  <a:pt x="226709" y="3106945"/>
                </a:lnTo>
                <a:lnTo>
                  <a:pt x="288241" y="3107863"/>
                </a:lnTo>
                <a:lnTo>
                  <a:pt x="360006" y="3107994"/>
                </a:lnTo>
                <a:lnTo>
                  <a:pt x="1486611" y="3107994"/>
                </a:lnTo>
                <a:lnTo>
                  <a:pt x="1558373" y="3107863"/>
                </a:lnTo>
                <a:lnTo>
                  <a:pt x="1619903" y="3106945"/>
                </a:lnTo>
                <a:lnTo>
                  <a:pt x="1671987" y="3104452"/>
                </a:lnTo>
                <a:lnTo>
                  <a:pt x="1715412" y="3099598"/>
                </a:lnTo>
                <a:lnTo>
                  <a:pt x="1779434" y="3079657"/>
                </a:lnTo>
                <a:lnTo>
                  <a:pt x="1818267" y="3040823"/>
                </a:lnTo>
                <a:lnTo>
                  <a:pt x="1838209" y="2976801"/>
                </a:lnTo>
                <a:lnTo>
                  <a:pt x="1843063" y="2933376"/>
                </a:lnTo>
                <a:lnTo>
                  <a:pt x="1845555" y="2881292"/>
                </a:lnTo>
                <a:lnTo>
                  <a:pt x="1846474" y="2819763"/>
                </a:lnTo>
                <a:lnTo>
                  <a:pt x="1846605" y="2748000"/>
                </a:lnTo>
                <a:lnTo>
                  <a:pt x="1846591" y="947153"/>
                </a:lnTo>
                <a:lnTo>
                  <a:pt x="1845919" y="937653"/>
                </a:lnTo>
                <a:lnTo>
                  <a:pt x="1846021" y="931849"/>
                </a:lnTo>
                <a:lnTo>
                  <a:pt x="1846351" y="926109"/>
                </a:lnTo>
                <a:lnTo>
                  <a:pt x="1846351" y="920280"/>
                </a:lnTo>
                <a:lnTo>
                  <a:pt x="1845150" y="872922"/>
                </a:lnTo>
                <a:lnTo>
                  <a:pt x="1841585" y="826187"/>
                </a:lnTo>
                <a:lnTo>
                  <a:pt x="1835715" y="780131"/>
                </a:lnTo>
                <a:lnTo>
                  <a:pt x="1827597" y="734812"/>
                </a:lnTo>
                <a:lnTo>
                  <a:pt x="1817289" y="690288"/>
                </a:lnTo>
                <a:lnTo>
                  <a:pt x="1804850" y="646617"/>
                </a:lnTo>
                <a:lnTo>
                  <a:pt x="1790338" y="603858"/>
                </a:lnTo>
                <a:lnTo>
                  <a:pt x="1773809" y="562066"/>
                </a:lnTo>
                <a:lnTo>
                  <a:pt x="1755323" y="521301"/>
                </a:lnTo>
                <a:lnTo>
                  <a:pt x="1734938" y="481621"/>
                </a:lnTo>
                <a:lnTo>
                  <a:pt x="1712711" y="443082"/>
                </a:lnTo>
                <a:lnTo>
                  <a:pt x="1688700" y="405743"/>
                </a:lnTo>
                <a:lnTo>
                  <a:pt x="1662964" y="369662"/>
                </a:lnTo>
                <a:lnTo>
                  <a:pt x="1635560" y="334897"/>
                </a:lnTo>
                <a:lnTo>
                  <a:pt x="1606546" y="301505"/>
                </a:lnTo>
                <a:lnTo>
                  <a:pt x="1575981" y="269544"/>
                </a:lnTo>
                <a:lnTo>
                  <a:pt x="1543922" y="239073"/>
                </a:lnTo>
                <a:lnTo>
                  <a:pt x="1510427" y="210148"/>
                </a:lnTo>
                <a:lnTo>
                  <a:pt x="1475555" y="182827"/>
                </a:lnTo>
                <a:lnTo>
                  <a:pt x="1439363" y="157170"/>
                </a:lnTo>
                <a:lnTo>
                  <a:pt x="1401910" y="133232"/>
                </a:lnTo>
                <a:lnTo>
                  <a:pt x="1363252" y="111073"/>
                </a:lnTo>
                <a:lnTo>
                  <a:pt x="1323450" y="90750"/>
                </a:lnTo>
                <a:lnTo>
                  <a:pt x="1282559" y="72320"/>
                </a:lnTo>
                <a:lnTo>
                  <a:pt x="1240639" y="55842"/>
                </a:lnTo>
                <a:lnTo>
                  <a:pt x="1197747" y="41374"/>
                </a:lnTo>
                <a:lnTo>
                  <a:pt x="1153941" y="28973"/>
                </a:lnTo>
                <a:lnTo>
                  <a:pt x="1109280" y="18696"/>
                </a:lnTo>
                <a:lnTo>
                  <a:pt x="1063821" y="10603"/>
                </a:lnTo>
                <a:lnTo>
                  <a:pt x="1017623" y="4751"/>
                </a:lnTo>
                <a:lnTo>
                  <a:pt x="970743" y="1197"/>
                </a:lnTo>
                <a:lnTo>
                  <a:pt x="923239" y="0"/>
                </a:lnTo>
                <a:close/>
              </a:path>
            </a:pathLst>
          </a:custGeom>
          <a:solidFill>
            <a:srgbClr val="EC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88942" y="2793949"/>
            <a:ext cx="1590116" cy="1590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643300" y="4647749"/>
            <a:ext cx="1681480" cy="62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800" spc="-80" dirty="0">
                <a:latin typeface="Arial"/>
                <a:cs typeface="Arial"/>
              </a:rPr>
              <a:t>La </a:t>
            </a:r>
            <a:r>
              <a:rPr sz="800" spc="-30" dirty="0">
                <a:latin typeface="Arial"/>
                <a:cs typeface="Arial"/>
              </a:rPr>
              <a:t>temperatura </a:t>
            </a:r>
            <a:r>
              <a:rPr sz="800" spc="-35" dirty="0">
                <a:latin typeface="Arial"/>
                <a:cs typeface="Arial"/>
              </a:rPr>
              <a:t>media </a:t>
            </a:r>
            <a:r>
              <a:rPr sz="800" spc="-40" dirty="0">
                <a:latin typeface="Arial"/>
                <a:cs typeface="Arial"/>
              </a:rPr>
              <a:t>anual </a:t>
            </a:r>
            <a:r>
              <a:rPr sz="800" spc="-60" dirty="0">
                <a:latin typeface="Arial"/>
                <a:cs typeface="Arial"/>
              </a:rPr>
              <a:t>es </a:t>
            </a:r>
            <a:r>
              <a:rPr sz="800" spc="-45" dirty="0">
                <a:latin typeface="Arial"/>
                <a:cs typeface="Arial"/>
              </a:rPr>
              <a:t>de </a:t>
            </a:r>
            <a:r>
              <a:rPr sz="800" spc="-35" dirty="0">
                <a:latin typeface="Arial"/>
                <a:cs typeface="Arial"/>
              </a:rPr>
              <a:t>11º</a:t>
            </a:r>
            <a:r>
              <a:rPr sz="800" spc="-85" dirty="0">
                <a:latin typeface="Arial"/>
                <a:cs typeface="Arial"/>
              </a:rPr>
              <a:t> </a:t>
            </a:r>
            <a:r>
              <a:rPr sz="800" spc="-75" dirty="0">
                <a:latin typeface="Arial"/>
                <a:cs typeface="Arial"/>
              </a:rPr>
              <a:t>C.  </a:t>
            </a:r>
            <a:r>
              <a:rPr sz="800" spc="5" dirty="0">
                <a:latin typeface="Calibri"/>
                <a:cs typeface="Calibri"/>
              </a:rPr>
              <a:t>La </a:t>
            </a:r>
            <a:r>
              <a:rPr sz="800" dirty="0">
                <a:latin typeface="Calibri"/>
                <a:cs typeface="Calibri"/>
              </a:rPr>
              <a:t>insolación </a:t>
            </a:r>
            <a:r>
              <a:rPr sz="800" spc="5" dirty="0">
                <a:latin typeface="Calibri"/>
                <a:cs typeface="Calibri"/>
              </a:rPr>
              <a:t>es, </a:t>
            </a:r>
            <a:r>
              <a:rPr sz="800" spc="-10" dirty="0">
                <a:latin typeface="Calibri"/>
                <a:cs typeface="Calibri"/>
              </a:rPr>
              <a:t>en promedio, de  1 680 horas </a:t>
            </a:r>
            <a:r>
              <a:rPr sz="800" spc="-20" dirty="0">
                <a:latin typeface="Calibri"/>
                <a:cs typeface="Calibri"/>
              </a:rPr>
              <a:t>por </a:t>
            </a:r>
            <a:r>
              <a:rPr sz="800" spc="-10" dirty="0">
                <a:latin typeface="Calibri"/>
                <a:cs typeface="Calibri"/>
              </a:rPr>
              <a:t>año, </a:t>
            </a:r>
            <a:r>
              <a:rPr sz="800" spc="-15" dirty="0">
                <a:latin typeface="Calibri"/>
                <a:cs typeface="Calibri"/>
              </a:rPr>
              <a:t>pero </a:t>
            </a:r>
            <a:r>
              <a:rPr sz="800" spc="-10" dirty="0">
                <a:latin typeface="Calibri"/>
                <a:cs typeface="Calibri"/>
              </a:rPr>
              <a:t>puede llegar 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spc="-45" dirty="0">
                <a:latin typeface="Arial"/>
                <a:cs typeface="Arial"/>
              </a:rPr>
              <a:t>hasta 2 100 horas en algunos </a:t>
            </a:r>
            <a:r>
              <a:rPr sz="800" spc="-50" dirty="0">
                <a:latin typeface="Arial"/>
                <a:cs typeface="Arial"/>
              </a:rPr>
              <a:t>años</a:t>
            </a:r>
            <a:r>
              <a:rPr sz="800" spc="-100" dirty="0">
                <a:latin typeface="Arial"/>
                <a:cs typeface="Arial"/>
              </a:rPr>
              <a:t> </a:t>
            </a:r>
            <a:r>
              <a:rPr sz="800" spc="-50" dirty="0">
                <a:latin typeface="Arial"/>
                <a:cs typeface="Arial"/>
              </a:rPr>
              <a:t>(1976  </a:t>
            </a:r>
            <a:r>
              <a:rPr sz="800" spc="-35" dirty="0">
                <a:latin typeface="Arial"/>
                <a:cs typeface="Arial"/>
              </a:rPr>
              <a:t>o </a:t>
            </a:r>
            <a:r>
              <a:rPr sz="800" spc="-45" dirty="0">
                <a:latin typeface="Arial"/>
                <a:cs typeface="Arial"/>
              </a:rPr>
              <a:t>2003 </a:t>
            </a:r>
            <a:r>
              <a:rPr sz="800" spc="-30" dirty="0">
                <a:latin typeface="Arial"/>
                <a:cs typeface="Arial"/>
              </a:rPr>
              <a:t>por ejemplo).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85975"/>
            <a:ext cx="7559992" cy="8606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559992" cy="3560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84053" y="3671998"/>
            <a:ext cx="5076190" cy="6876415"/>
          </a:xfrm>
          <a:custGeom>
            <a:avLst/>
            <a:gdLst/>
            <a:ahLst/>
            <a:cxnLst/>
            <a:rect l="l" t="t" r="r" b="b"/>
            <a:pathLst>
              <a:path w="5076190" h="6876415">
                <a:moveTo>
                  <a:pt x="5075951" y="0"/>
                </a:moveTo>
                <a:lnTo>
                  <a:pt x="539945" y="0"/>
                </a:lnTo>
                <a:lnTo>
                  <a:pt x="399886" y="466"/>
                </a:lnTo>
                <a:lnTo>
                  <a:pt x="340002" y="1574"/>
                </a:lnTo>
                <a:lnTo>
                  <a:pt x="286416" y="3731"/>
                </a:lnTo>
                <a:lnTo>
                  <a:pt x="238777" y="7288"/>
                </a:lnTo>
                <a:lnTo>
                  <a:pt x="196736" y="12594"/>
                </a:lnTo>
                <a:lnTo>
                  <a:pt x="128047" y="29854"/>
                </a:lnTo>
                <a:lnTo>
                  <a:pt x="77551" y="58309"/>
                </a:lnTo>
                <a:lnTo>
                  <a:pt x="42449" y="100758"/>
                </a:lnTo>
                <a:lnTo>
                  <a:pt x="19941" y="160001"/>
                </a:lnTo>
                <a:lnTo>
                  <a:pt x="7230" y="238835"/>
                </a:lnTo>
                <a:lnTo>
                  <a:pt x="3673" y="286474"/>
                </a:lnTo>
                <a:lnTo>
                  <a:pt x="1516" y="340060"/>
                </a:lnTo>
                <a:lnTo>
                  <a:pt x="408" y="399944"/>
                </a:lnTo>
                <a:lnTo>
                  <a:pt x="0" y="466475"/>
                </a:lnTo>
                <a:lnTo>
                  <a:pt x="0" y="6409531"/>
                </a:lnTo>
                <a:lnTo>
                  <a:pt x="408" y="6476060"/>
                </a:lnTo>
                <a:lnTo>
                  <a:pt x="1516" y="6535943"/>
                </a:lnTo>
                <a:lnTo>
                  <a:pt x="3673" y="6589528"/>
                </a:lnTo>
                <a:lnTo>
                  <a:pt x="7230" y="6637165"/>
                </a:lnTo>
                <a:lnTo>
                  <a:pt x="12536" y="6679206"/>
                </a:lnTo>
                <a:lnTo>
                  <a:pt x="29796" y="6747893"/>
                </a:lnTo>
                <a:lnTo>
                  <a:pt x="58251" y="6798387"/>
                </a:lnTo>
                <a:lnTo>
                  <a:pt x="100700" y="6833489"/>
                </a:lnTo>
                <a:lnTo>
                  <a:pt x="159942" y="6855996"/>
                </a:lnTo>
                <a:lnTo>
                  <a:pt x="238777" y="6868707"/>
                </a:lnTo>
                <a:lnTo>
                  <a:pt x="286416" y="6872264"/>
                </a:lnTo>
                <a:lnTo>
                  <a:pt x="340002" y="6874421"/>
                </a:lnTo>
                <a:lnTo>
                  <a:pt x="399886" y="6875529"/>
                </a:lnTo>
                <a:lnTo>
                  <a:pt x="5075951" y="6875995"/>
                </a:lnTo>
                <a:lnTo>
                  <a:pt x="5075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647028"/>
            <a:ext cx="2472055" cy="9045575"/>
          </a:xfrm>
          <a:custGeom>
            <a:avLst/>
            <a:gdLst/>
            <a:ahLst/>
            <a:cxnLst/>
            <a:rect l="l" t="t" r="r" b="b"/>
            <a:pathLst>
              <a:path w="2472055" h="9045575">
                <a:moveTo>
                  <a:pt x="0" y="0"/>
                </a:moveTo>
                <a:lnTo>
                  <a:pt x="0" y="9044974"/>
                </a:lnTo>
                <a:lnTo>
                  <a:pt x="2472004" y="9044974"/>
                </a:lnTo>
                <a:lnTo>
                  <a:pt x="2472004" y="2846178"/>
                </a:lnTo>
                <a:lnTo>
                  <a:pt x="2471417" y="2790394"/>
                </a:lnTo>
                <a:lnTo>
                  <a:pt x="2469668" y="2735142"/>
                </a:lnTo>
                <a:lnTo>
                  <a:pt x="2466777" y="2680424"/>
                </a:lnTo>
                <a:lnTo>
                  <a:pt x="2462761" y="2626238"/>
                </a:lnTo>
                <a:lnTo>
                  <a:pt x="2457639" y="2572586"/>
                </a:lnTo>
                <a:lnTo>
                  <a:pt x="2451430" y="2519467"/>
                </a:lnTo>
                <a:lnTo>
                  <a:pt x="2444152" y="2466881"/>
                </a:lnTo>
                <a:lnTo>
                  <a:pt x="2435823" y="2414830"/>
                </a:lnTo>
                <a:lnTo>
                  <a:pt x="2426463" y="2363313"/>
                </a:lnTo>
                <a:lnTo>
                  <a:pt x="2416089" y="2312331"/>
                </a:lnTo>
                <a:lnTo>
                  <a:pt x="2404721" y="2261883"/>
                </a:lnTo>
                <a:lnTo>
                  <a:pt x="2392376" y="2211970"/>
                </a:lnTo>
                <a:lnTo>
                  <a:pt x="2379074" y="2162592"/>
                </a:lnTo>
                <a:lnTo>
                  <a:pt x="2364832" y="2113749"/>
                </a:lnTo>
                <a:lnTo>
                  <a:pt x="2349670" y="2065442"/>
                </a:lnTo>
                <a:lnTo>
                  <a:pt x="2333605" y="2017671"/>
                </a:lnTo>
                <a:lnTo>
                  <a:pt x="2316657" y="1970436"/>
                </a:lnTo>
                <a:lnTo>
                  <a:pt x="2298844" y="1923737"/>
                </a:lnTo>
                <a:lnTo>
                  <a:pt x="2280184" y="1877574"/>
                </a:lnTo>
                <a:lnTo>
                  <a:pt x="2260696" y="1831948"/>
                </a:lnTo>
                <a:lnTo>
                  <a:pt x="2240399" y="1786860"/>
                </a:lnTo>
                <a:lnTo>
                  <a:pt x="2219310" y="1742308"/>
                </a:lnTo>
                <a:lnTo>
                  <a:pt x="2197449" y="1698294"/>
                </a:lnTo>
                <a:lnTo>
                  <a:pt x="2174835" y="1654817"/>
                </a:lnTo>
                <a:lnTo>
                  <a:pt x="2151484" y="1611878"/>
                </a:lnTo>
                <a:lnTo>
                  <a:pt x="2127417" y="1569477"/>
                </a:lnTo>
                <a:lnTo>
                  <a:pt x="2102652" y="1527614"/>
                </a:lnTo>
                <a:lnTo>
                  <a:pt x="2077206" y="1486290"/>
                </a:lnTo>
                <a:lnTo>
                  <a:pt x="2051100" y="1445505"/>
                </a:lnTo>
                <a:lnTo>
                  <a:pt x="2024350" y="1405259"/>
                </a:lnTo>
                <a:lnTo>
                  <a:pt x="1996976" y="1365552"/>
                </a:lnTo>
                <a:lnTo>
                  <a:pt x="1968997" y="1326384"/>
                </a:lnTo>
                <a:lnTo>
                  <a:pt x="1940430" y="1287756"/>
                </a:lnTo>
                <a:lnTo>
                  <a:pt x="1911295" y="1249668"/>
                </a:lnTo>
                <a:lnTo>
                  <a:pt x="1881609" y="1212120"/>
                </a:lnTo>
                <a:lnTo>
                  <a:pt x="1851392" y="1175112"/>
                </a:lnTo>
                <a:lnTo>
                  <a:pt x="1820662" y="1138645"/>
                </a:lnTo>
                <a:lnTo>
                  <a:pt x="1789437" y="1102719"/>
                </a:lnTo>
                <a:lnTo>
                  <a:pt x="1757736" y="1067334"/>
                </a:lnTo>
                <a:lnTo>
                  <a:pt x="1725577" y="1032490"/>
                </a:lnTo>
                <a:lnTo>
                  <a:pt x="1692980" y="998187"/>
                </a:lnTo>
                <a:lnTo>
                  <a:pt x="1659962" y="964426"/>
                </a:lnTo>
                <a:lnTo>
                  <a:pt x="1626542" y="931208"/>
                </a:lnTo>
                <a:lnTo>
                  <a:pt x="1592738" y="898531"/>
                </a:lnTo>
                <a:lnTo>
                  <a:pt x="1558570" y="866396"/>
                </a:lnTo>
                <a:lnTo>
                  <a:pt x="1524055" y="834805"/>
                </a:lnTo>
                <a:lnTo>
                  <a:pt x="1489213" y="803756"/>
                </a:lnTo>
                <a:lnTo>
                  <a:pt x="1454061" y="773250"/>
                </a:lnTo>
                <a:lnTo>
                  <a:pt x="1418618" y="743288"/>
                </a:lnTo>
                <a:lnTo>
                  <a:pt x="1382903" y="713869"/>
                </a:lnTo>
                <a:lnTo>
                  <a:pt x="1346934" y="684993"/>
                </a:lnTo>
                <a:lnTo>
                  <a:pt x="1310730" y="656662"/>
                </a:lnTo>
                <a:lnTo>
                  <a:pt x="1274310" y="628875"/>
                </a:lnTo>
                <a:lnTo>
                  <a:pt x="1237691" y="601633"/>
                </a:lnTo>
                <a:lnTo>
                  <a:pt x="1200892" y="574935"/>
                </a:lnTo>
                <a:lnTo>
                  <a:pt x="1163933" y="548782"/>
                </a:lnTo>
                <a:lnTo>
                  <a:pt x="1126830" y="523174"/>
                </a:lnTo>
                <a:lnTo>
                  <a:pt x="1089604" y="498111"/>
                </a:lnTo>
                <a:lnTo>
                  <a:pt x="1052272" y="473594"/>
                </a:lnTo>
                <a:lnTo>
                  <a:pt x="1014854" y="449623"/>
                </a:lnTo>
                <a:lnTo>
                  <a:pt x="977366" y="426198"/>
                </a:lnTo>
                <a:lnTo>
                  <a:pt x="939829" y="403319"/>
                </a:lnTo>
                <a:lnTo>
                  <a:pt x="902260" y="380987"/>
                </a:lnTo>
                <a:lnTo>
                  <a:pt x="864678" y="359201"/>
                </a:lnTo>
                <a:lnTo>
                  <a:pt x="827102" y="337963"/>
                </a:lnTo>
                <a:lnTo>
                  <a:pt x="789550" y="317271"/>
                </a:lnTo>
                <a:lnTo>
                  <a:pt x="752041" y="297127"/>
                </a:lnTo>
                <a:lnTo>
                  <a:pt x="714593" y="277531"/>
                </a:lnTo>
                <a:lnTo>
                  <a:pt x="677225" y="258482"/>
                </a:lnTo>
                <a:lnTo>
                  <a:pt x="639954" y="239981"/>
                </a:lnTo>
                <a:lnTo>
                  <a:pt x="602801" y="222029"/>
                </a:lnTo>
                <a:lnTo>
                  <a:pt x="565783" y="204625"/>
                </a:lnTo>
                <a:lnTo>
                  <a:pt x="528919" y="187770"/>
                </a:lnTo>
                <a:lnTo>
                  <a:pt x="492227" y="171464"/>
                </a:lnTo>
                <a:lnTo>
                  <a:pt x="455726" y="155708"/>
                </a:lnTo>
                <a:lnTo>
                  <a:pt x="419434" y="140500"/>
                </a:lnTo>
                <a:lnTo>
                  <a:pt x="383370" y="125843"/>
                </a:lnTo>
                <a:lnTo>
                  <a:pt x="347553" y="111735"/>
                </a:lnTo>
                <a:lnTo>
                  <a:pt x="243869" y="73734"/>
                </a:lnTo>
                <a:lnTo>
                  <a:pt x="176724" y="51522"/>
                </a:lnTo>
                <a:lnTo>
                  <a:pt x="112444" y="31714"/>
                </a:lnTo>
                <a:lnTo>
                  <a:pt x="52905" y="14481"/>
                </a:lnTo>
                <a:lnTo>
                  <a:pt x="0" y="0"/>
                </a:lnTo>
                <a:close/>
              </a:path>
            </a:pathLst>
          </a:custGeom>
          <a:solidFill>
            <a:srgbClr val="9C8E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123846"/>
            <a:ext cx="2412009" cy="8568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23360">
              <a:lnSpc>
                <a:spcPct val="100000"/>
              </a:lnSpc>
            </a:pPr>
            <a:r>
              <a:rPr spc="1170" dirty="0"/>
              <a:t>Suelo</a:t>
            </a:r>
            <a:r>
              <a:rPr spc="260" dirty="0"/>
              <a:t> </a:t>
            </a:r>
            <a:r>
              <a:rPr spc="715" dirty="0"/>
              <a:t>y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790514" y="1273473"/>
            <a:ext cx="3254375" cy="753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1005" dirty="0">
                <a:solidFill>
                  <a:srgbClr val="FFFFFF"/>
                </a:solidFill>
                <a:latin typeface="Calibri"/>
                <a:cs typeface="Calibri"/>
              </a:rPr>
              <a:t>subsuelo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83299" y="4179198"/>
            <a:ext cx="3886835" cy="1477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La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composición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del subsuelo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es,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en </a:t>
            </a:r>
            <a:r>
              <a:rPr sz="1600" spc="15" dirty="0">
                <a:solidFill>
                  <a:srgbClr val="9C8E69"/>
                </a:solidFill>
                <a:latin typeface="Calibri"/>
                <a:cs typeface="Calibri"/>
              </a:rPr>
              <a:t>su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mayor  parte,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calcárea. </a:t>
            </a:r>
            <a:r>
              <a:rPr sz="1600" spc="5" dirty="0">
                <a:solidFill>
                  <a:srgbClr val="9C8E69"/>
                </a:solidFill>
                <a:latin typeface="Calibri"/>
                <a:cs typeface="Calibri"/>
              </a:rPr>
              <a:t>Los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sedimentos,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que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en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él </a:t>
            </a:r>
            <a:r>
              <a:rPr sz="1600" spc="10" dirty="0">
                <a:solidFill>
                  <a:srgbClr val="9C8E69"/>
                </a:solidFill>
                <a:latin typeface="Calibri"/>
                <a:cs typeface="Calibri"/>
              </a:rPr>
              <a:t>se 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hallan,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son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también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calcáreos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en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un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75%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(cretas,  margas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y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calcáreas).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Este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tipo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spc="-20" dirty="0">
                <a:solidFill>
                  <a:srgbClr val="9C8E69"/>
                </a:solidFill>
                <a:latin typeface="Calibri"/>
                <a:cs typeface="Calibri"/>
              </a:rPr>
              <a:t>subsuelo  </a:t>
            </a:r>
            <a:r>
              <a:rPr sz="1600" spc="-45" dirty="0">
                <a:solidFill>
                  <a:srgbClr val="9C8E69"/>
                </a:solidFill>
                <a:latin typeface="Calibri"/>
                <a:cs typeface="Calibri"/>
              </a:rPr>
              <a:t>favorece </a:t>
            </a:r>
            <a:r>
              <a:rPr sz="1600" spc="-5" dirty="0">
                <a:solidFill>
                  <a:srgbClr val="9C8E69"/>
                </a:solidFill>
                <a:latin typeface="Calibri"/>
                <a:cs typeface="Calibri"/>
              </a:rPr>
              <a:t>el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drenaje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de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los </a:t>
            </a:r>
            <a:r>
              <a:rPr sz="1600" spc="-10" dirty="0">
                <a:solidFill>
                  <a:srgbClr val="9C8E69"/>
                </a:solidFill>
                <a:latin typeface="Calibri"/>
                <a:cs typeface="Calibri"/>
              </a:rPr>
              <a:t>suelos </a:t>
            </a:r>
            <a:r>
              <a:rPr sz="1600" dirty="0">
                <a:solidFill>
                  <a:srgbClr val="9C8E69"/>
                </a:solidFill>
                <a:latin typeface="Calibri"/>
                <a:cs typeface="Calibri"/>
              </a:rPr>
              <a:t>y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también </a:t>
            </a:r>
            <a:r>
              <a:rPr sz="1600" spc="-30" dirty="0">
                <a:solidFill>
                  <a:srgbClr val="9C8E69"/>
                </a:solidFill>
                <a:latin typeface="Calibri"/>
                <a:cs typeface="Calibri"/>
              </a:rPr>
              <a:t>la  </a:t>
            </a:r>
            <a:r>
              <a:rPr sz="1600" spc="-35" dirty="0">
                <a:solidFill>
                  <a:srgbClr val="9C8E69"/>
                </a:solidFill>
                <a:latin typeface="Calibri"/>
                <a:cs typeface="Calibri"/>
              </a:rPr>
              <a:t>mineralidad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de ciertos </a:t>
            </a:r>
            <a:r>
              <a:rPr sz="1600" spc="-15" dirty="0">
                <a:solidFill>
                  <a:srgbClr val="9C8E69"/>
                </a:solidFill>
                <a:latin typeface="Calibri"/>
                <a:cs typeface="Calibri"/>
              </a:rPr>
              <a:t>vinos </a:t>
            </a:r>
            <a:r>
              <a:rPr sz="1600" spc="-25" dirty="0">
                <a:solidFill>
                  <a:srgbClr val="9C8E69"/>
                </a:solidFill>
                <a:latin typeface="Calibri"/>
                <a:cs typeface="Calibri"/>
              </a:rPr>
              <a:t>de</a:t>
            </a:r>
            <a:r>
              <a:rPr sz="1600" spc="-9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1600" spc="-40" dirty="0">
                <a:solidFill>
                  <a:srgbClr val="9C8E69"/>
                </a:solidFill>
                <a:latin typeface="Calibri"/>
                <a:cs typeface="Calibri"/>
              </a:rPr>
              <a:t>Champagne.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83299" y="6060437"/>
            <a:ext cx="3985895" cy="3670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5" dirty="0">
                <a:latin typeface="Calibri"/>
                <a:cs typeface="Calibri"/>
              </a:rPr>
              <a:t>La </a:t>
            </a:r>
            <a:r>
              <a:rPr sz="1000" dirty="0">
                <a:latin typeface="Calibri"/>
                <a:cs typeface="Calibri"/>
              </a:rPr>
              <a:t>Côte </a:t>
            </a:r>
            <a:r>
              <a:rPr sz="1000" spc="5" dirty="0">
                <a:latin typeface="Calibri"/>
                <a:cs typeface="Calibri"/>
              </a:rPr>
              <a:t>des blancs,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dirty="0">
                <a:latin typeface="Calibri"/>
                <a:cs typeface="Calibri"/>
              </a:rPr>
              <a:t>Côte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dirty="0">
                <a:latin typeface="Calibri"/>
                <a:cs typeface="Calibri"/>
              </a:rPr>
              <a:t>Sézanne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dirty="0">
                <a:latin typeface="Calibri"/>
                <a:cs typeface="Calibri"/>
              </a:rPr>
              <a:t>el </a:t>
            </a:r>
            <a:r>
              <a:rPr sz="1000" spc="-5" dirty="0">
                <a:latin typeface="Calibri"/>
                <a:cs typeface="Calibri"/>
              </a:rPr>
              <a:t>viñedo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5" dirty="0">
                <a:latin typeface="Calibri"/>
                <a:cs typeface="Calibri"/>
              </a:rPr>
              <a:t>Vitry-le-François re-  </a:t>
            </a:r>
            <a:r>
              <a:rPr sz="1000" spc="-60" dirty="0">
                <a:latin typeface="Arial"/>
                <a:cs typeface="Arial"/>
              </a:rPr>
              <a:t>posan </a:t>
            </a:r>
            <a:r>
              <a:rPr sz="1000" spc="-55" dirty="0">
                <a:latin typeface="Arial"/>
                <a:cs typeface="Arial"/>
              </a:rPr>
              <a:t>sobre </a:t>
            </a:r>
            <a:r>
              <a:rPr sz="1000" spc="-40" dirty="0">
                <a:latin typeface="Arial"/>
                <a:cs typeface="Arial"/>
              </a:rPr>
              <a:t>la creta </a:t>
            </a:r>
            <a:r>
              <a:rPr sz="1000" spc="-50" dirty="0">
                <a:latin typeface="Arial"/>
                <a:cs typeface="Arial"/>
              </a:rPr>
              <a:t>rasante. </a:t>
            </a:r>
            <a:r>
              <a:rPr sz="1000" spc="-100" dirty="0">
                <a:latin typeface="Arial"/>
                <a:cs typeface="Arial"/>
              </a:rPr>
              <a:t>La </a:t>
            </a:r>
            <a:r>
              <a:rPr sz="1000" spc="-50" dirty="0">
                <a:latin typeface="Arial"/>
                <a:cs typeface="Arial"/>
              </a:rPr>
              <a:t>Montagne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70" dirty="0">
                <a:latin typeface="Arial"/>
                <a:cs typeface="Arial"/>
              </a:rPr>
              <a:t>Reims </a:t>
            </a:r>
            <a:r>
              <a:rPr sz="1000" spc="-55" dirty="0">
                <a:latin typeface="Arial"/>
                <a:cs typeface="Arial"/>
              </a:rPr>
              <a:t>sobre </a:t>
            </a:r>
            <a:r>
              <a:rPr sz="1000" spc="-40" dirty="0">
                <a:latin typeface="Arial"/>
                <a:cs typeface="Arial"/>
              </a:rPr>
              <a:t>la creta </a:t>
            </a:r>
            <a:r>
              <a:rPr sz="1000" spc="-50" dirty="0">
                <a:latin typeface="Arial"/>
                <a:cs typeface="Arial"/>
              </a:rPr>
              <a:t>enterrada  </a:t>
            </a:r>
            <a:r>
              <a:rPr sz="1000" spc="-55" dirty="0">
                <a:latin typeface="Arial"/>
                <a:cs typeface="Arial"/>
              </a:rPr>
              <a:t>en </a:t>
            </a:r>
            <a:r>
              <a:rPr sz="1000" spc="-35" dirty="0">
                <a:latin typeface="Arial"/>
                <a:cs typeface="Arial"/>
              </a:rPr>
              <a:t>profundidad. </a:t>
            </a:r>
            <a:r>
              <a:rPr sz="1000" spc="-100" dirty="0">
                <a:latin typeface="Arial"/>
                <a:cs typeface="Arial"/>
              </a:rPr>
              <a:t>La </a:t>
            </a:r>
            <a:r>
              <a:rPr sz="1000" spc="-55" dirty="0">
                <a:latin typeface="Arial"/>
                <a:cs typeface="Arial"/>
              </a:rPr>
              <a:t>Vallée de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60" dirty="0">
                <a:latin typeface="Arial"/>
                <a:cs typeface="Arial"/>
              </a:rPr>
              <a:t>Marne </a:t>
            </a:r>
            <a:r>
              <a:rPr sz="1000" spc="-50" dirty="0">
                <a:latin typeface="Arial"/>
                <a:cs typeface="Arial"/>
              </a:rPr>
              <a:t>(al </a:t>
            </a:r>
            <a:r>
              <a:rPr sz="1000" spc="-45" dirty="0">
                <a:latin typeface="Arial"/>
                <a:cs typeface="Arial"/>
              </a:rPr>
              <a:t>oeste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35" dirty="0">
                <a:latin typeface="Arial"/>
                <a:cs typeface="Arial"/>
              </a:rPr>
              <a:t>Châtillon-sur-Marne) </a:t>
            </a:r>
            <a:r>
              <a:rPr sz="1000" spc="-70" dirty="0">
                <a:latin typeface="Arial"/>
                <a:cs typeface="Arial"/>
              </a:rPr>
              <a:t>y  </a:t>
            </a:r>
            <a:r>
              <a:rPr sz="1000" spc="-35" dirty="0">
                <a:latin typeface="Arial"/>
                <a:cs typeface="Arial"/>
              </a:rPr>
              <a:t>los </a:t>
            </a:r>
            <a:r>
              <a:rPr sz="1000" spc="-55" dirty="0">
                <a:latin typeface="Arial"/>
                <a:cs typeface="Arial"/>
              </a:rPr>
              <a:t>pequeños </a:t>
            </a:r>
            <a:r>
              <a:rPr sz="1000" spc="-50" dirty="0">
                <a:latin typeface="Arial"/>
                <a:cs typeface="Arial"/>
              </a:rPr>
              <a:t>macizos </a:t>
            </a:r>
            <a:r>
              <a:rPr sz="1000" spc="-45" dirty="0">
                <a:latin typeface="Arial"/>
                <a:cs typeface="Arial"/>
              </a:rPr>
              <a:t>alrededor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70" dirty="0">
                <a:latin typeface="Arial"/>
                <a:cs typeface="Arial"/>
              </a:rPr>
              <a:t>Reims </a:t>
            </a:r>
            <a:r>
              <a:rPr sz="1000" spc="-60" dirty="0">
                <a:latin typeface="Arial"/>
                <a:cs typeface="Arial"/>
              </a:rPr>
              <a:t>(Saint-Thierry, </a:t>
            </a:r>
            <a:r>
              <a:rPr sz="1000" spc="-55" dirty="0">
                <a:latin typeface="Arial"/>
                <a:cs typeface="Arial"/>
              </a:rPr>
              <a:t>Vallée de </a:t>
            </a:r>
            <a:r>
              <a:rPr sz="1000" spc="-45" dirty="0">
                <a:latin typeface="Arial"/>
                <a:cs typeface="Arial"/>
              </a:rPr>
              <a:t>l’Ardre </a:t>
            </a:r>
            <a:r>
              <a:rPr sz="1000" spc="-70" dirty="0">
                <a:latin typeface="Arial"/>
                <a:cs typeface="Arial"/>
              </a:rPr>
              <a:t>y  </a:t>
            </a:r>
            <a:r>
              <a:rPr sz="1000" spc="-50" dirty="0">
                <a:latin typeface="Arial"/>
                <a:cs typeface="Arial"/>
              </a:rPr>
              <a:t>Montagne oeste) </a:t>
            </a:r>
            <a:r>
              <a:rPr sz="1000" spc="-55" dirty="0">
                <a:latin typeface="Arial"/>
                <a:cs typeface="Arial"/>
              </a:rPr>
              <a:t>son de </a:t>
            </a:r>
            <a:r>
              <a:rPr sz="1000" spc="-40" dirty="0">
                <a:latin typeface="Arial"/>
                <a:cs typeface="Arial"/>
              </a:rPr>
              <a:t>tendencia </a:t>
            </a:r>
            <a:r>
              <a:rPr sz="1000" spc="-65" dirty="0">
                <a:latin typeface="Arial"/>
                <a:cs typeface="Arial"/>
              </a:rPr>
              <a:t>margosa, </a:t>
            </a:r>
            <a:r>
              <a:rPr sz="1000" spc="-35" dirty="0">
                <a:latin typeface="Arial"/>
                <a:cs typeface="Arial"/>
              </a:rPr>
              <a:t>arcillosa </a:t>
            </a:r>
            <a:r>
              <a:rPr sz="1000" spc="-45" dirty="0">
                <a:latin typeface="Arial"/>
                <a:cs typeface="Arial"/>
              </a:rPr>
              <a:t>o </a:t>
            </a:r>
            <a:r>
              <a:rPr sz="1000" spc="-60" dirty="0">
                <a:latin typeface="Arial"/>
                <a:cs typeface="Arial"/>
              </a:rPr>
              <a:t>arenosa. </a:t>
            </a:r>
            <a:r>
              <a:rPr sz="1000" spc="-70" dirty="0">
                <a:latin typeface="Arial"/>
                <a:cs typeface="Arial"/>
              </a:rPr>
              <a:t>Por </a:t>
            </a:r>
            <a:r>
              <a:rPr sz="1000" spc="-10" dirty="0">
                <a:latin typeface="Arial"/>
                <a:cs typeface="Arial"/>
              </a:rPr>
              <a:t>último, 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55" dirty="0">
                <a:latin typeface="Arial"/>
                <a:cs typeface="Arial"/>
              </a:rPr>
              <a:t>Côte </a:t>
            </a:r>
            <a:r>
              <a:rPr sz="1000" spc="-65" dirty="0">
                <a:latin typeface="Arial"/>
                <a:cs typeface="Arial"/>
              </a:rPr>
              <a:t>des </a:t>
            </a:r>
            <a:r>
              <a:rPr sz="1000" spc="-80" dirty="0">
                <a:latin typeface="Arial"/>
                <a:cs typeface="Arial"/>
              </a:rPr>
              <a:t>Bar </a:t>
            </a:r>
            <a:r>
              <a:rPr sz="1000" spc="-55" dirty="0">
                <a:latin typeface="Arial"/>
                <a:cs typeface="Arial"/>
              </a:rPr>
              <a:t>(Bar-sur-Aube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60" dirty="0">
                <a:latin typeface="Arial"/>
                <a:cs typeface="Arial"/>
              </a:rPr>
              <a:t>Bar-sur-Seine) </a:t>
            </a:r>
            <a:r>
              <a:rPr sz="1000" spc="-50" dirty="0">
                <a:latin typeface="Arial"/>
                <a:cs typeface="Arial"/>
              </a:rPr>
              <a:t>está </a:t>
            </a:r>
            <a:r>
              <a:rPr sz="1000" spc="-25" dirty="0">
                <a:latin typeface="Arial"/>
                <a:cs typeface="Arial"/>
              </a:rPr>
              <a:t>constituida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esencialmente  por</a:t>
            </a:r>
            <a:r>
              <a:rPr sz="1000" spc="-70" dirty="0">
                <a:latin typeface="Arial"/>
                <a:cs typeface="Arial"/>
              </a:rPr>
              <a:t> margas.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5" dirty="0">
                <a:latin typeface="Calibri"/>
                <a:cs typeface="Calibri"/>
              </a:rPr>
              <a:t>La </a:t>
            </a:r>
            <a:r>
              <a:rPr sz="1000" spc="-10" dirty="0">
                <a:latin typeface="Calibri"/>
                <a:cs typeface="Calibri"/>
              </a:rPr>
              <a:t>creta </a:t>
            </a:r>
            <a:r>
              <a:rPr sz="1000" dirty="0">
                <a:latin typeface="Calibri"/>
                <a:cs typeface="Calibri"/>
              </a:rPr>
              <a:t>champenoise </a:t>
            </a:r>
            <a:r>
              <a:rPr sz="1000" spc="-5" dirty="0">
                <a:latin typeface="Calibri"/>
                <a:cs typeface="Calibri"/>
              </a:rPr>
              <a:t>está compuesta </a:t>
            </a:r>
            <a:r>
              <a:rPr sz="1000" spc="-10" dirty="0">
                <a:latin typeface="Calibri"/>
                <a:cs typeface="Calibri"/>
              </a:rPr>
              <a:t>de gránulos de </a:t>
            </a:r>
            <a:r>
              <a:rPr sz="1000" spc="5" dirty="0">
                <a:latin typeface="Calibri"/>
                <a:cs typeface="Calibri"/>
              </a:rPr>
              <a:t>calcita </a:t>
            </a:r>
            <a:r>
              <a:rPr sz="1000" spc="-5" dirty="0">
                <a:latin typeface="Calibri"/>
                <a:cs typeface="Calibri"/>
              </a:rPr>
              <a:t>procedentes 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5" dirty="0">
                <a:latin typeface="Arial"/>
                <a:cs typeface="Arial"/>
              </a:rPr>
              <a:t>esqueletos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micro-organismos </a:t>
            </a:r>
            <a:r>
              <a:rPr sz="1000" spc="-45" dirty="0">
                <a:latin typeface="Arial"/>
                <a:cs typeface="Arial"/>
              </a:rPr>
              <a:t>marinos </a:t>
            </a:r>
            <a:r>
              <a:rPr sz="1000" spc="-35" dirty="0">
                <a:latin typeface="Arial"/>
                <a:cs typeface="Arial"/>
              </a:rPr>
              <a:t>(cocolitos) </a:t>
            </a:r>
            <a:r>
              <a:rPr sz="1000" spc="-70" dirty="0">
                <a:latin typeface="Arial"/>
                <a:cs typeface="Arial"/>
              </a:rPr>
              <a:t>y </a:t>
            </a:r>
            <a:r>
              <a:rPr sz="1000" spc="-50" dirty="0">
                <a:latin typeface="Arial"/>
                <a:cs typeface="Arial"/>
              </a:rPr>
              <a:t>caracterizada </a:t>
            </a:r>
            <a:r>
              <a:rPr sz="1000" spc="-40" dirty="0">
                <a:latin typeface="Arial"/>
                <a:cs typeface="Arial"/>
              </a:rPr>
              <a:t>por  la </a:t>
            </a:r>
            <a:r>
              <a:rPr sz="1000" spc="-50" dirty="0">
                <a:latin typeface="Arial"/>
                <a:cs typeface="Arial"/>
              </a:rPr>
              <a:t>presencia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35" dirty="0">
                <a:latin typeface="Arial"/>
                <a:cs typeface="Arial"/>
              </a:rPr>
              <a:t>fósiles belemnitas </a:t>
            </a:r>
            <a:r>
              <a:rPr sz="1000" spc="-45" dirty="0">
                <a:latin typeface="Arial"/>
                <a:cs typeface="Arial"/>
              </a:rPr>
              <a:t>(moluscos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65" dirty="0">
                <a:latin typeface="Arial"/>
                <a:cs typeface="Arial"/>
              </a:rPr>
              <a:t>era </a:t>
            </a:r>
            <a:r>
              <a:rPr sz="1000" spc="-50" dirty="0">
                <a:latin typeface="Arial"/>
                <a:cs typeface="Arial"/>
              </a:rPr>
              <a:t>secundaria). </a:t>
            </a:r>
            <a:r>
              <a:rPr sz="1000" spc="-105" dirty="0">
                <a:latin typeface="Arial"/>
                <a:cs typeface="Arial"/>
              </a:rPr>
              <a:t>Su </a:t>
            </a:r>
            <a:r>
              <a:rPr sz="1000" spc="-70" dirty="0">
                <a:latin typeface="Arial"/>
                <a:cs typeface="Arial"/>
              </a:rPr>
              <a:t>gran  </a:t>
            </a:r>
            <a:r>
              <a:rPr sz="1000" spc="-45" dirty="0">
                <a:latin typeface="Arial"/>
                <a:cs typeface="Arial"/>
              </a:rPr>
              <a:t>porosidad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35" dirty="0">
                <a:latin typeface="Arial"/>
                <a:cs typeface="Arial"/>
              </a:rPr>
              <a:t>convierte </a:t>
            </a:r>
            <a:r>
              <a:rPr sz="1000" spc="-55" dirty="0">
                <a:latin typeface="Arial"/>
                <a:cs typeface="Arial"/>
              </a:rPr>
              <a:t>en </a:t>
            </a:r>
            <a:r>
              <a:rPr sz="1000" spc="-60" dirty="0">
                <a:latin typeface="Arial"/>
                <a:cs typeface="Arial"/>
              </a:rPr>
              <a:t>una verdadera reserva </a:t>
            </a:r>
            <a:r>
              <a:rPr sz="1000" spc="-55" dirty="0">
                <a:latin typeface="Arial"/>
                <a:cs typeface="Arial"/>
              </a:rPr>
              <a:t>de </a:t>
            </a:r>
            <a:r>
              <a:rPr sz="1000" spc="-85" dirty="0">
                <a:latin typeface="Arial"/>
                <a:cs typeface="Arial"/>
              </a:rPr>
              <a:t>agua </a:t>
            </a:r>
            <a:r>
              <a:rPr sz="1000" spc="-65" dirty="0">
                <a:latin typeface="Arial"/>
                <a:cs typeface="Arial"/>
              </a:rPr>
              <a:t>(300 </a:t>
            </a:r>
            <a:r>
              <a:rPr sz="1000" spc="-100" dirty="0">
                <a:latin typeface="Arial"/>
                <a:cs typeface="Arial"/>
              </a:rPr>
              <a:t>a </a:t>
            </a:r>
            <a:r>
              <a:rPr sz="1000" spc="-60" dirty="0">
                <a:latin typeface="Arial"/>
                <a:cs typeface="Arial"/>
              </a:rPr>
              <a:t>400 </a:t>
            </a:r>
            <a:r>
              <a:rPr sz="1000" spc="-10" dirty="0">
                <a:latin typeface="Arial"/>
                <a:cs typeface="Arial"/>
              </a:rPr>
              <a:t>litros </a:t>
            </a:r>
            <a:r>
              <a:rPr sz="1000" spc="-40" dirty="0">
                <a:latin typeface="Arial"/>
                <a:cs typeface="Arial"/>
              </a:rPr>
              <a:t>por  </a:t>
            </a:r>
            <a:r>
              <a:rPr sz="1000" spc="-15" dirty="0">
                <a:latin typeface="Calibri"/>
                <a:cs typeface="Calibri"/>
              </a:rPr>
              <a:t>m</a:t>
            </a:r>
            <a:r>
              <a:rPr sz="825" spc="-22" baseline="35353" dirty="0">
                <a:latin typeface="Calibri"/>
                <a:cs typeface="Calibri"/>
              </a:rPr>
              <a:t>3</a:t>
            </a:r>
            <a:r>
              <a:rPr sz="1000" spc="-15" dirty="0">
                <a:latin typeface="Calibri"/>
                <a:cs typeface="Calibri"/>
              </a:rPr>
              <a:t>) </a:t>
            </a:r>
            <a:r>
              <a:rPr sz="1000" spc="-10" dirty="0">
                <a:latin typeface="Calibri"/>
                <a:cs typeface="Calibri"/>
              </a:rPr>
              <a:t>que </a:t>
            </a:r>
            <a:r>
              <a:rPr sz="1000" spc="-15" dirty="0">
                <a:latin typeface="Calibri"/>
                <a:cs typeface="Calibri"/>
              </a:rPr>
              <a:t>asegura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spc="-10" dirty="0">
                <a:latin typeface="Calibri"/>
                <a:cs typeface="Calibri"/>
              </a:rPr>
              <a:t>planta una </a:t>
            </a:r>
            <a:r>
              <a:rPr sz="1000" spc="-5" dirty="0">
                <a:latin typeface="Calibri"/>
                <a:cs typeface="Calibri"/>
              </a:rPr>
              <a:t>alimentación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15" dirty="0">
                <a:latin typeface="Calibri"/>
                <a:cs typeface="Calibri"/>
              </a:rPr>
              <a:t>agua </a:t>
            </a:r>
            <a:r>
              <a:rPr sz="1000" dirty="0">
                <a:latin typeface="Calibri"/>
                <a:cs typeface="Calibri"/>
              </a:rPr>
              <a:t>suficiente, </a:t>
            </a:r>
            <a:r>
              <a:rPr sz="1000" spc="10" dirty="0">
                <a:latin typeface="Calibri"/>
                <a:cs typeface="Calibri"/>
              </a:rPr>
              <a:t>incluso </a:t>
            </a:r>
            <a:r>
              <a:rPr sz="1000" spc="-10" dirty="0">
                <a:latin typeface="Calibri"/>
                <a:cs typeface="Calibri"/>
              </a:rPr>
              <a:t>en  </a:t>
            </a:r>
            <a:r>
              <a:rPr sz="1000" spc="-35" dirty="0">
                <a:latin typeface="Arial"/>
                <a:cs typeface="Arial"/>
              </a:rPr>
              <a:t>los </a:t>
            </a:r>
            <a:r>
              <a:rPr sz="1000" spc="-60" dirty="0">
                <a:latin typeface="Arial"/>
                <a:cs typeface="Arial"/>
              </a:rPr>
              <a:t>veranos </a:t>
            </a:r>
            <a:r>
              <a:rPr sz="1000" spc="-70" dirty="0">
                <a:latin typeface="Arial"/>
                <a:cs typeface="Arial"/>
              </a:rPr>
              <a:t>más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60" dirty="0">
                <a:latin typeface="Arial"/>
                <a:cs typeface="Arial"/>
              </a:rPr>
              <a:t>secos.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0000"/>
              </a:lnSpc>
            </a:pPr>
            <a:r>
              <a:rPr sz="1000" spc="-100" dirty="0">
                <a:latin typeface="Arial"/>
                <a:cs typeface="Arial"/>
              </a:rPr>
              <a:t>La </a:t>
            </a:r>
            <a:r>
              <a:rPr sz="1000" spc="-40" dirty="0">
                <a:latin typeface="Arial"/>
                <a:cs typeface="Arial"/>
              </a:rPr>
              <a:t>creta </a:t>
            </a:r>
            <a:r>
              <a:rPr sz="1000" spc="-30" dirty="0">
                <a:latin typeface="Arial"/>
                <a:cs typeface="Arial"/>
              </a:rPr>
              <a:t>retiene </a:t>
            </a:r>
            <a:r>
              <a:rPr sz="1000" spc="-25" dirty="0">
                <a:latin typeface="Arial"/>
                <a:cs typeface="Arial"/>
              </a:rPr>
              <a:t>el </a:t>
            </a:r>
            <a:r>
              <a:rPr sz="1000" spc="-85" dirty="0">
                <a:latin typeface="Arial"/>
                <a:cs typeface="Arial"/>
              </a:rPr>
              <a:t>agua</a:t>
            </a:r>
            <a:r>
              <a:rPr sz="1000" spc="105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por capilaridad. </a:t>
            </a:r>
            <a:r>
              <a:rPr sz="1000" spc="-100" dirty="0">
                <a:latin typeface="Arial"/>
                <a:cs typeface="Arial"/>
              </a:rPr>
              <a:t>La </a:t>
            </a:r>
            <a:r>
              <a:rPr sz="1000" spc="-45" dirty="0">
                <a:latin typeface="Arial"/>
                <a:cs typeface="Arial"/>
              </a:rPr>
              <a:t>viña </a:t>
            </a:r>
            <a:r>
              <a:rPr sz="1000" spc="-55" dirty="0">
                <a:latin typeface="Arial"/>
                <a:cs typeface="Arial"/>
              </a:rPr>
              <a:t>debe esforzarse </a:t>
            </a:r>
            <a:r>
              <a:rPr sz="1000" spc="-65" dirty="0">
                <a:latin typeface="Arial"/>
                <a:cs typeface="Arial"/>
              </a:rPr>
              <a:t>para  </a:t>
            </a:r>
            <a:r>
              <a:rPr sz="1000" spc="-15" dirty="0">
                <a:latin typeface="Calibri"/>
                <a:cs typeface="Calibri"/>
              </a:rPr>
              <a:t>absorberla </a:t>
            </a:r>
            <a:r>
              <a:rPr sz="1000" dirty="0">
                <a:latin typeface="Calibri"/>
                <a:cs typeface="Calibri"/>
              </a:rPr>
              <a:t>lo </a:t>
            </a:r>
            <a:r>
              <a:rPr sz="1000" spc="-10" dirty="0">
                <a:latin typeface="Calibri"/>
                <a:cs typeface="Calibri"/>
              </a:rPr>
              <a:t>que provoca una </a:t>
            </a:r>
            <a:r>
              <a:rPr sz="1000" dirty="0">
                <a:latin typeface="Calibri"/>
                <a:cs typeface="Calibri"/>
              </a:rPr>
              <a:t>tensión </a:t>
            </a:r>
            <a:r>
              <a:rPr sz="1000" spc="-5" dirty="0">
                <a:latin typeface="Calibri"/>
                <a:cs typeface="Calibri"/>
              </a:rPr>
              <a:t>hídrica </a:t>
            </a:r>
            <a:r>
              <a:rPr sz="1000" spc="-15" dirty="0">
                <a:latin typeface="Calibri"/>
                <a:cs typeface="Calibri"/>
              </a:rPr>
              <a:t>moderada durante </a:t>
            </a:r>
            <a:r>
              <a:rPr sz="1000" dirty="0">
                <a:latin typeface="Calibri"/>
                <a:cs typeface="Calibri"/>
              </a:rPr>
              <a:t>el </a:t>
            </a:r>
            <a:r>
              <a:rPr sz="1000" spc="-5" dirty="0">
                <a:latin typeface="Calibri"/>
                <a:cs typeface="Calibri"/>
              </a:rPr>
              <a:t>tiempo 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dirty="0">
                <a:latin typeface="Calibri"/>
                <a:cs typeface="Calibri"/>
              </a:rPr>
              <a:t>estación </a:t>
            </a:r>
            <a:r>
              <a:rPr sz="1000" spc="-10" dirty="0">
                <a:latin typeface="Calibri"/>
                <a:cs typeface="Calibri"/>
              </a:rPr>
              <a:t>vegetativa,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-15" dirty="0">
                <a:latin typeface="Calibri"/>
                <a:cs typeface="Calibri"/>
              </a:rPr>
              <a:t>favorece </a:t>
            </a:r>
            <a:r>
              <a:rPr sz="1000" dirty="0">
                <a:latin typeface="Calibri"/>
                <a:cs typeface="Calibri"/>
              </a:rPr>
              <a:t>el </a:t>
            </a:r>
            <a:r>
              <a:rPr sz="1000" spc="-5" dirty="0">
                <a:latin typeface="Calibri"/>
                <a:cs typeface="Calibri"/>
              </a:rPr>
              <a:t>equilibrio </a:t>
            </a:r>
            <a:r>
              <a:rPr sz="1000" spc="-20" dirty="0">
                <a:latin typeface="Calibri"/>
                <a:cs typeface="Calibri"/>
              </a:rPr>
              <a:t>entre </a:t>
            </a:r>
            <a:r>
              <a:rPr sz="1000" spc="10" dirty="0">
                <a:latin typeface="Calibri"/>
                <a:cs typeface="Calibri"/>
              </a:rPr>
              <a:t>los </a:t>
            </a:r>
            <a:r>
              <a:rPr sz="1000" spc="-10" dirty="0">
                <a:latin typeface="Calibri"/>
                <a:cs typeface="Calibri"/>
              </a:rPr>
              <a:t>diferentes </a:t>
            </a:r>
            <a:r>
              <a:rPr sz="1000" spc="5" dirty="0">
                <a:latin typeface="Calibri"/>
                <a:cs typeface="Calibri"/>
              </a:rPr>
              <a:t>ácidos 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spc="-20" dirty="0">
                <a:latin typeface="Calibri"/>
                <a:cs typeface="Calibri"/>
              </a:rPr>
              <a:t>fruta, </a:t>
            </a:r>
            <a:r>
              <a:rPr sz="1000" dirty="0">
                <a:latin typeface="Calibri"/>
                <a:cs typeface="Calibri"/>
              </a:rPr>
              <a:t>el azúcar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10" dirty="0">
                <a:latin typeface="Calibri"/>
                <a:cs typeface="Calibri"/>
              </a:rPr>
              <a:t>los </a:t>
            </a:r>
            <a:r>
              <a:rPr sz="1000" spc="-10" dirty="0">
                <a:latin typeface="Calibri"/>
                <a:cs typeface="Calibri"/>
              </a:rPr>
              <a:t>precursores de aromas que </a:t>
            </a:r>
            <a:r>
              <a:rPr sz="1000" spc="10" dirty="0">
                <a:latin typeface="Calibri"/>
                <a:cs typeface="Calibri"/>
              </a:rPr>
              <a:t>se </a:t>
            </a:r>
            <a:r>
              <a:rPr sz="1000" spc="-10" dirty="0">
                <a:latin typeface="Calibri"/>
                <a:cs typeface="Calibri"/>
              </a:rPr>
              <a:t>desvelarán en </a:t>
            </a:r>
            <a:r>
              <a:rPr sz="1000" dirty="0">
                <a:latin typeface="Calibri"/>
                <a:cs typeface="Calibri"/>
              </a:rPr>
              <a:t>el </a:t>
            </a:r>
            <a:r>
              <a:rPr sz="1000" spc="-5" dirty="0">
                <a:latin typeface="Calibri"/>
                <a:cs typeface="Calibri"/>
              </a:rPr>
              <a:t>vino  </a:t>
            </a:r>
            <a:r>
              <a:rPr sz="1000" spc="-50" dirty="0">
                <a:latin typeface="Arial"/>
                <a:cs typeface="Arial"/>
              </a:rPr>
              <a:t>que está </a:t>
            </a:r>
            <a:r>
              <a:rPr sz="1000" spc="-40" dirty="0">
                <a:latin typeface="Arial"/>
                <a:cs typeface="Arial"/>
              </a:rPr>
              <a:t>por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llegar.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6061" y="566887"/>
            <a:ext cx="127000" cy="10820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85"/>
              </a:lnSpc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Suelo </a:t>
            </a:r>
            <a:r>
              <a:rPr sz="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subsuelo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06486" y="3325772"/>
            <a:ext cx="55626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Calibri"/>
                <a:cs typeface="Calibri"/>
              </a:rPr>
              <a:t>Suelo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7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creta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1312" y="10237747"/>
            <a:ext cx="102933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Cava incrustada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700" spc="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creta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0707" y="579597"/>
            <a:ext cx="0" cy="2077720"/>
          </a:xfrm>
          <a:custGeom>
            <a:avLst/>
            <a:gdLst/>
            <a:ahLst/>
            <a:cxnLst/>
            <a:rect l="l" t="t" r="r" b="b"/>
            <a:pathLst>
              <a:path h="2077720">
                <a:moveTo>
                  <a:pt x="0" y="0"/>
                </a:moveTo>
                <a:lnTo>
                  <a:pt x="0" y="2077199"/>
                </a:lnTo>
              </a:path>
            </a:pathLst>
          </a:custGeom>
          <a:ln w="6350">
            <a:solidFill>
              <a:srgbClr val="9C9D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995" y="18405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08659" y="1863376"/>
            <a:ext cx="10668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8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85975"/>
            <a:ext cx="7559992" cy="8606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560309" cy="10547985"/>
          </a:xfrm>
          <a:custGeom>
            <a:avLst/>
            <a:gdLst/>
            <a:ahLst/>
            <a:cxnLst/>
            <a:rect l="l" t="t" r="r" b="b"/>
            <a:pathLst>
              <a:path w="7560309" h="10547985">
                <a:moveTo>
                  <a:pt x="0" y="3671998"/>
                </a:moveTo>
                <a:lnTo>
                  <a:pt x="0" y="10547994"/>
                </a:lnTo>
                <a:lnTo>
                  <a:pt x="7560005" y="10547871"/>
                </a:lnTo>
                <a:lnTo>
                  <a:pt x="0" y="3671998"/>
                </a:lnTo>
                <a:close/>
              </a:path>
              <a:path w="7560309" h="10547985">
                <a:moveTo>
                  <a:pt x="7560005" y="0"/>
                </a:moveTo>
                <a:lnTo>
                  <a:pt x="0" y="0"/>
                </a:lnTo>
                <a:lnTo>
                  <a:pt x="0" y="3671998"/>
                </a:lnTo>
                <a:lnTo>
                  <a:pt x="7560005" y="3672120"/>
                </a:lnTo>
                <a:lnTo>
                  <a:pt x="7560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99508" y="7700140"/>
            <a:ext cx="2906223" cy="25383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6984" y="1341215"/>
            <a:ext cx="5323094" cy="40430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13935" y="4621455"/>
            <a:ext cx="3810" cy="2540"/>
          </a:xfrm>
          <a:custGeom>
            <a:avLst/>
            <a:gdLst/>
            <a:ahLst/>
            <a:cxnLst/>
            <a:rect l="l" t="t" r="r" b="b"/>
            <a:pathLst>
              <a:path w="3810" h="2539">
                <a:moveTo>
                  <a:pt x="3352" y="0"/>
                </a:moveTo>
                <a:lnTo>
                  <a:pt x="2133" y="101"/>
                </a:lnTo>
                <a:lnTo>
                  <a:pt x="1206" y="469"/>
                </a:lnTo>
                <a:lnTo>
                  <a:pt x="0" y="2349"/>
                </a:lnTo>
                <a:lnTo>
                  <a:pt x="3352" y="0"/>
                </a:lnTo>
                <a:close/>
              </a:path>
            </a:pathLst>
          </a:custGeom>
          <a:solidFill>
            <a:srgbClr val="F1AA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32560" y="4645485"/>
            <a:ext cx="36830" cy="10795"/>
          </a:xfrm>
          <a:custGeom>
            <a:avLst/>
            <a:gdLst/>
            <a:ahLst/>
            <a:cxnLst/>
            <a:rect l="l" t="t" r="r" b="b"/>
            <a:pathLst>
              <a:path w="36829" h="10795">
                <a:moveTo>
                  <a:pt x="17178" y="0"/>
                </a:moveTo>
                <a:lnTo>
                  <a:pt x="15971" y="190"/>
                </a:lnTo>
                <a:lnTo>
                  <a:pt x="11831" y="279"/>
                </a:lnTo>
                <a:lnTo>
                  <a:pt x="7538" y="469"/>
                </a:lnTo>
                <a:lnTo>
                  <a:pt x="1468" y="469"/>
                </a:lnTo>
                <a:lnTo>
                  <a:pt x="629" y="1498"/>
                </a:lnTo>
                <a:lnTo>
                  <a:pt x="160" y="2717"/>
                </a:lnTo>
                <a:lnTo>
                  <a:pt x="118" y="2895"/>
                </a:lnTo>
                <a:lnTo>
                  <a:pt x="0" y="6070"/>
                </a:lnTo>
                <a:lnTo>
                  <a:pt x="160" y="6819"/>
                </a:lnTo>
                <a:lnTo>
                  <a:pt x="718" y="8140"/>
                </a:lnTo>
                <a:lnTo>
                  <a:pt x="1760" y="9080"/>
                </a:lnTo>
                <a:lnTo>
                  <a:pt x="4935" y="10566"/>
                </a:lnTo>
                <a:lnTo>
                  <a:pt x="14079" y="6743"/>
                </a:lnTo>
                <a:lnTo>
                  <a:pt x="17178" y="6362"/>
                </a:lnTo>
                <a:lnTo>
                  <a:pt x="20073" y="6070"/>
                </a:lnTo>
                <a:lnTo>
                  <a:pt x="24188" y="6070"/>
                </a:lnTo>
                <a:lnTo>
                  <a:pt x="25394" y="5321"/>
                </a:lnTo>
                <a:lnTo>
                  <a:pt x="27922" y="4406"/>
                </a:lnTo>
                <a:lnTo>
                  <a:pt x="30932" y="3733"/>
                </a:lnTo>
                <a:lnTo>
                  <a:pt x="35504" y="3644"/>
                </a:lnTo>
                <a:lnTo>
                  <a:pt x="36621" y="2895"/>
                </a:lnTo>
                <a:lnTo>
                  <a:pt x="35694" y="2438"/>
                </a:lnTo>
                <a:lnTo>
                  <a:pt x="32430" y="1778"/>
                </a:lnTo>
                <a:lnTo>
                  <a:pt x="26906" y="1028"/>
                </a:lnTo>
                <a:lnTo>
                  <a:pt x="22334" y="469"/>
                </a:lnTo>
                <a:lnTo>
                  <a:pt x="7538" y="469"/>
                </a:lnTo>
                <a:lnTo>
                  <a:pt x="3335" y="279"/>
                </a:lnTo>
                <a:lnTo>
                  <a:pt x="20243" y="279"/>
                </a:lnTo>
                <a:lnTo>
                  <a:pt x="17178" y="0"/>
                </a:lnTo>
                <a:close/>
              </a:path>
            </a:pathLst>
          </a:custGeom>
          <a:solidFill>
            <a:srgbClr val="F1AA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57772" y="7876060"/>
            <a:ext cx="866110" cy="3315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31744" y="5437280"/>
            <a:ext cx="1347420" cy="13798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23167" y="4828756"/>
            <a:ext cx="1292218" cy="1014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10172" y="4613874"/>
            <a:ext cx="9525" cy="11430"/>
          </a:xfrm>
          <a:custGeom>
            <a:avLst/>
            <a:gdLst/>
            <a:ahLst/>
            <a:cxnLst/>
            <a:rect l="l" t="t" r="r" b="b"/>
            <a:pathLst>
              <a:path w="9525" h="11429">
                <a:moveTo>
                  <a:pt x="2527" y="0"/>
                </a:moveTo>
                <a:lnTo>
                  <a:pt x="1041" y="660"/>
                </a:lnTo>
                <a:lnTo>
                  <a:pt x="0" y="2159"/>
                </a:lnTo>
                <a:lnTo>
                  <a:pt x="571" y="6184"/>
                </a:lnTo>
                <a:lnTo>
                  <a:pt x="1041" y="8788"/>
                </a:lnTo>
                <a:lnTo>
                  <a:pt x="2349" y="11036"/>
                </a:lnTo>
                <a:lnTo>
                  <a:pt x="3759" y="10020"/>
                </a:lnTo>
                <a:lnTo>
                  <a:pt x="4978" y="8039"/>
                </a:lnTo>
                <a:lnTo>
                  <a:pt x="5892" y="7683"/>
                </a:lnTo>
                <a:lnTo>
                  <a:pt x="7124" y="7581"/>
                </a:lnTo>
                <a:lnTo>
                  <a:pt x="9169" y="6083"/>
                </a:lnTo>
                <a:lnTo>
                  <a:pt x="7124" y="5803"/>
                </a:lnTo>
                <a:lnTo>
                  <a:pt x="5803" y="4864"/>
                </a:lnTo>
                <a:lnTo>
                  <a:pt x="3556" y="2425"/>
                </a:lnTo>
                <a:lnTo>
                  <a:pt x="2527" y="0"/>
                </a:lnTo>
                <a:close/>
              </a:path>
            </a:pathLst>
          </a:custGeom>
          <a:solidFill>
            <a:srgbClr val="0CA0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83125" y="4628290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469" y="0"/>
                </a:moveTo>
                <a:lnTo>
                  <a:pt x="0" y="546"/>
                </a:lnTo>
                <a:lnTo>
                  <a:pt x="1117" y="88"/>
                </a:lnTo>
                <a:lnTo>
                  <a:pt x="469" y="0"/>
                </a:lnTo>
                <a:close/>
              </a:path>
            </a:pathLst>
          </a:custGeom>
          <a:solidFill>
            <a:srgbClr val="0CA0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89426" y="5494557"/>
            <a:ext cx="5715" cy="12065"/>
          </a:xfrm>
          <a:custGeom>
            <a:avLst/>
            <a:gdLst/>
            <a:ahLst/>
            <a:cxnLst/>
            <a:rect l="l" t="t" r="r" b="b"/>
            <a:pathLst>
              <a:path w="5714" h="12064">
                <a:moveTo>
                  <a:pt x="2400" y="0"/>
                </a:moveTo>
                <a:lnTo>
                  <a:pt x="1473" y="0"/>
                </a:lnTo>
                <a:lnTo>
                  <a:pt x="927" y="279"/>
                </a:lnTo>
                <a:lnTo>
                  <a:pt x="266" y="1485"/>
                </a:lnTo>
                <a:lnTo>
                  <a:pt x="0" y="3517"/>
                </a:lnTo>
                <a:lnTo>
                  <a:pt x="1663" y="4533"/>
                </a:lnTo>
                <a:lnTo>
                  <a:pt x="1907" y="5626"/>
                </a:lnTo>
                <a:lnTo>
                  <a:pt x="1872" y="5905"/>
                </a:lnTo>
                <a:lnTo>
                  <a:pt x="1003" y="8597"/>
                </a:lnTo>
                <a:lnTo>
                  <a:pt x="4889" y="11645"/>
                </a:lnTo>
                <a:lnTo>
                  <a:pt x="4991" y="11468"/>
                </a:lnTo>
                <a:lnTo>
                  <a:pt x="5549" y="5905"/>
                </a:lnTo>
                <a:lnTo>
                  <a:pt x="5715" y="5626"/>
                </a:lnTo>
                <a:lnTo>
                  <a:pt x="4800" y="4343"/>
                </a:lnTo>
                <a:lnTo>
                  <a:pt x="2400" y="0"/>
                </a:lnTo>
                <a:close/>
              </a:path>
            </a:pathLst>
          </a:custGeom>
          <a:solidFill>
            <a:srgbClr val="F1AA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91837" y="5489840"/>
            <a:ext cx="16510" cy="15875"/>
          </a:xfrm>
          <a:custGeom>
            <a:avLst/>
            <a:gdLst/>
            <a:ahLst/>
            <a:cxnLst/>
            <a:rect l="l" t="t" r="r" b="b"/>
            <a:pathLst>
              <a:path w="16510" h="15875">
                <a:moveTo>
                  <a:pt x="15470" y="10274"/>
                </a:moveTo>
                <a:lnTo>
                  <a:pt x="4330" y="10274"/>
                </a:lnTo>
                <a:lnTo>
                  <a:pt x="4800" y="10617"/>
                </a:lnTo>
                <a:lnTo>
                  <a:pt x="7111" y="13779"/>
                </a:lnTo>
                <a:lnTo>
                  <a:pt x="9512" y="15163"/>
                </a:lnTo>
                <a:lnTo>
                  <a:pt x="11823" y="15722"/>
                </a:lnTo>
                <a:lnTo>
                  <a:pt x="14960" y="15798"/>
                </a:lnTo>
                <a:lnTo>
                  <a:pt x="15470" y="10274"/>
                </a:lnTo>
                <a:close/>
              </a:path>
              <a:path w="16510" h="15875">
                <a:moveTo>
                  <a:pt x="3505" y="0"/>
                </a:moveTo>
                <a:lnTo>
                  <a:pt x="2679" y="457"/>
                </a:lnTo>
                <a:lnTo>
                  <a:pt x="1930" y="1473"/>
                </a:lnTo>
                <a:lnTo>
                  <a:pt x="825" y="4254"/>
                </a:lnTo>
                <a:lnTo>
                  <a:pt x="0" y="4724"/>
                </a:lnTo>
                <a:lnTo>
                  <a:pt x="2387" y="9055"/>
                </a:lnTo>
                <a:lnTo>
                  <a:pt x="3314" y="10350"/>
                </a:lnTo>
                <a:lnTo>
                  <a:pt x="4330" y="10274"/>
                </a:lnTo>
                <a:lnTo>
                  <a:pt x="15470" y="10274"/>
                </a:lnTo>
                <a:lnTo>
                  <a:pt x="16078" y="3695"/>
                </a:lnTo>
                <a:lnTo>
                  <a:pt x="12839" y="3327"/>
                </a:lnTo>
                <a:lnTo>
                  <a:pt x="9245" y="2413"/>
                </a:lnTo>
                <a:lnTo>
                  <a:pt x="6553" y="1016"/>
                </a:lnTo>
                <a:lnTo>
                  <a:pt x="4991" y="101"/>
                </a:lnTo>
                <a:lnTo>
                  <a:pt x="3505" y="0"/>
                </a:lnTo>
                <a:close/>
              </a:path>
            </a:pathLst>
          </a:custGeom>
          <a:solidFill>
            <a:srgbClr val="F1AA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87859" y="5486891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5">
                <a:moveTo>
                  <a:pt x="8318" y="13220"/>
                </a:moveTo>
                <a:lnTo>
                  <a:pt x="7289" y="13296"/>
                </a:lnTo>
                <a:lnTo>
                  <a:pt x="7112" y="13563"/>
                </a:lnTo>
                <a:lnTo>
                  <a:pt x="6553" y="19126"/>
                </a:lnTo>
                <a:lnTo>
                  <a:pt x="6464" y="19303"/>
                </a:lnTo>
                <a:lnTo>
                  <a:pt x="10528" y="22440"/>
                </a:lnTo>
                <a:lnTo>
                  <a:pt x="18478" y="23291"/>
                </a:lnTo>
                <a:lnTo>
                  <a:pt x="18935" y="18745"/>
                </a:lnTo>
                <a:lnTo>
                  <a:pt x="15798" y="18668"/>
                </a:lnTo>
                <a:lnTo>
                  <a:pt x="13487" y="18110"/>
                </a:lnTo>
                <a:lnTo>
                  <a:pt x="11087" y="16725"/>
                </a:lnTo>
                <a:lnTo>
                  <a:pt x="8775" y="13563"/>
                </a:lnTo>
                <a:lnTo>
                  <a:pt x="8318" y="13220"/>
                </a:lnTo>
                <a:close/>
              </a:path>
              <a:path w="19050" h="23495">
                <a:moveTo>
                  <a:pt x="4521" y="0"/>
                </a:moveTo>
                <a:lnTo>
                  <a:pt x="0" y="9410"/>
                </a:lnTo>
                <a:lnTo>
                  <a:pt x="1384" y="11099"/>
                </a:lnTo>
                <a:lnTo>
                  <a:pt x="1574" y="11175"/>
                </a:lnTo>
                <a:lnTo>
                  <a:pt x="1841" y="9143"/>
                </a:lnTo>
                <a:lnTo>
                  <a:pt x="2501" y="7937"/>
                </a:lnTo>
                <a:lnTo>
                  <a:pt x="3035" y="7670"/>
                </a:lnTo>
                <a:lnTo>
                  <a:pt x="3975" y="7670"/>
                </a:lnTo>
                <a:lnTo>
                  <a:pt x="4800" y="7200"/>
                </a:lnTo>
                <a:lnTo>
                  <a:pt x="5905" y="4419"/>
                </a:lnTo>
                <a:lnTo>
                  <a:pt x="6654" y="3403"/>
                </a:lnTo>
                <a:lnTo>
                  <a:pt x="7480" y="2946"/>
                </a:lnTo>
                <a:lnTo>
                  <a:pt x="8795" y="2946"/>
                </a:lnTo>
                <a:lnTo>
                  <a:pt x="7391" y="2108"/>
                </a:lnTo>
                <a:lnTo>
                  <a:pt x="4521" y="0"/>
                </a:lnTo>
                <a:close/>
              </a:path>
              <a:path w="19050" h="23495">
                <a:moveTo>
                  <a:pt x="8795" y="2946"/>
                </a:moveTo>
                <a:lnTo>
                  <a:pt x="7480" y="2946"/>
                </a:lnTo>
                <a:lnTo>
                  <a:pt x="8966" y="3047"/>
                </a:lnTo>
                <a:lnTo>
                  <a:pt x="8795" y="2946"/>
                </a:lnTo>
                <a:close/>
              </a:path>
            </a:pathLst>
          </a:custGeom>
          <a:solidFill>
            <a:srgbClr val="1378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24117" y="4593490"/>
            <a:ext cx="17780" cy="13335"/>
          </a:xfrm>
          <a:custGeom>
            <a:avLst/>
            <a:gdLst/>
            <a:ahLst/>
            <a:cxnLst/>
            <a:rect l="l" t="t" r="r" b="b"/>
            <a:pathLst>
              <a:path w="17779" h="13335">
                <a:moveTo>
                  <a:pt x="17208" y="0"/>
                </a:moveTo>
                <a:lnTo>
                  <a:pt x="16370" y="660"/>
                </a:lnTo>
                <a:lnTo>
                  <a:pt x="10655" y="5346"/>
                </a:lnTo>
                <a:lnTo>
                  <a:pt x="6731" y="7302"/>
                </a:lnTo>
                <a:lnTo>
                  <a:pt x="3556" y="9537"/>
                </a:lnTo>
                <a:lnTo>
                  <a:pt x="0" y="12446"/>
                </a:lnTo>
                <a:lnTo>
                  <a:pt x="2057" y="12814"/>
                </a:lnTo>
                <a:lnTo>
                  <a:pt x="6362" y="11785"/>
                </a:lnTo>
                <a:lnTo>
                  <a:pt x="8509" y="10375"/>
                </a:lnTo>
                <a:lnTo>
                  <a:pt x="10388" y="8521"/>
                </a:lnTo>
                <a:lnTo>
                  <a:pt x="15621" y="2159"/>
                </a:lnTo>
                <a:lnTo>
                  <a:pt x="17208" y="0"/>
                </a:lnTo>
                <a:close/>
              </a:path>
            </a:pathLst>
          </a:custGeom>
          <a:solidFill>
            <a:srgbClr val="1378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49737" y="4628379"/>
            <a:ext cx="46990" cy="18415"/>
          </a:xfrm>
          <a:custGeom>
            <a:avLst/>
            <a:gdLst/>
            <a:ahLst/>
            <a:cxnLst/>
            <a:rect l="l" t="t" r="r" b="b"/>
            <a:pathLst>
              <a:path w="46989" h="18414">
                <a:moveTo>
                  <a:pt x="34505" y="0"/>
                </a:moveTo>
                <a:lnTo>
                  <a:pt x="33388" y="457"/>
                </a:lnTo>
                <a:lnTo>
                  <a:pt x="31521" y="2717"/>
                </a:lnTo>
                <a:lnTo>
                  <a:pt x="28892" y="5321"/>
                </a:lnTo>
                <a:lnTo>
                  <a:pt x="0" y="17106"/>
                </a:lnTo>
                <a:lnTo>
                  <a:pt x="5156" y="17589"/>
                </a:lnTo>
                <a:lnTo>
                  <a:pt x="9728" y="18135"/>
                </a:lnTo>
                <a:lnTo>
                  <a:pt x="11417" y="17856"/>
                </a:lnTo>
                <a:lnTo>
                  <a:pt x="12344" y="17589"/>
                </a:lnTo>
                <a:lnTo>
                  <a:pt x="16725" y="16090"/>
                </a:lnTo>
                <a:lnTo>
                  <a:pt x="29159" y="12890"/>
                </a:lnTo>
                <a:lnTo>
                  <a:pt x="42456" y="10655"/>
                </a:lnTo>
                <a:lnTo>
                  <a:pt x="46748" y="1778"/>
                </a:lnTo>
                <a:lnTo>
                  <a:pt x="34505" y="0"/>
                </a:lnTo>
                <a:close/>
              </a:path>
            </a:pathLst>
          </a:custGeom>
          <a:solidFill>
            <a:srgbClr val="1378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56747" y="4639026"/>
            <a:ext cx="35560" cy="13335"/>
          </a:xfrm>
          <a:custGeom>
            <a:avLst/>
            <a:gdLst/>
            <a:ahLst/>
            <a:cxnLst/>
            <a:rect l="l" t="t" r="r" b="b"/>
            <a:pathLst>
              <a:path w="35560" h="13335">
                <a:moveTo>
                  <a:pt x="35445" y="0"/>
                </a:moveTo>
                <a:lnTo>
                  <a:pt x="22161" y="2247"/>
                </a:lnTo>
                <a:lnTo>
                  <a:pt x="9728" y="5435"/>
                </a:lnTo>
                <a:lnTo>
                  <a:pt x="5346" y="6934"/>
                </a:lnTo>
                <a:lnTo>
                  <a:pt x="4406" y="7213"/>
                </a:lnTo>
                <a:lnTo>
                  <a:pt x="2717" y="7493"/>
                </a:lnTo>
                <a:lnTo>
                  <a:pt x="8229" y="8242"/>
                </a:lnTo>
                <a:lnTo>
                  <a:pt x="11518" y="8890"/>
                </a:lnTo>
                <a:lnTo>
                  <a:pt x="12433" y="9359"/>
                </a:lnTo>
                <a:lnTo>
                  <a:pt x="11315" y="10109"/>
                </a:lnTo>
                <a:lnTo>
                  <a:pt x="6743" y="10198"/>
                </a:lnTo>
                <a:lnTo>
                  <a:pt x="3733" y="10858"/>
                </a:lnTo>
                <a:lnTo>
                  <a:pt x="1219" y="11785"/>
                </a:lnTo>
                <a:lnTo>
                  <a:pt x="0" y="12534"/>
                </a:lnTo>
                <a:lnTo>
                  <a:pt x="3009" y="12915"/>
                </a:lnTo>
                <a:lnTo>
                  <a:pt x="8153" y="13284"/>
                </a:lnTo>
                <a:lnTo>
                  <a:pt x="10668" y="12915"/>
                </a:lnTo>
                <a:lnTo>
                  <a:pt x="13563" y="12534"/>
                </a:lnTo>
                <a:lnTo>
                  <a:pt x="16103" y="11785"/>
                </a:lnTo>
                <a:lnTo>
                  <a:pt x="18618" y="10287"/>
                </a:lnTo>
                <a:lnTo>
                  <a:pt x="34798" y="1320"/>
                </a:lnTo>
                <a:lnTo>
                  <a:pt x="35445" y="0"/>
                </a:lnTo>
                <a:close/>
              </a:path>
            </a:pathLst>
          </a:custGeom>
          <a:solidFill>
            <a:srgbClr val="1378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12707" y="4581446"/>
            <a:ext cx="47625" cy="38735"/>
          </a:xfrm>
          <a:custGeom>
            <a:avLst/>
            <a:gdLst/>
            <a:ahLst/>
            <a:cxnLst/>
            <a:rect l="l" t="t" r="r" b="b"/>
            <a:pathLst>
              <a:path w="47625" h="38735">
                <a:moveTo>
                  <a:pt x="11430" y="24498"/>
                </a:moveTo>
                <a:lnTo>
                  <a:pt x="10756" y="25057"/>
                </a:lnTo>
                <a:lnTo>
                  <a:pt x="6642" y="28321"/>
                </a:lnTo>
                <a:lnTo>
                  <a:pt x="2159" y="31216"/>
                </a:lnTo>
                <a:lnTo>
                  <a:pt x="0" y="32435"/>
                </a:lnTo>
                <a:lnTo>
                  <a:pt x="1028" y="34861"/>
                </a:lnTo>
                <a:lnTo>
                  <a:pt x="3276" y="37299"/>
                </a:lnTo>
                <a:lnTo>
                  <a:pt x="4584" y="38239"/>
                </a:lnTo>
                <a:lnTo>
                  <a:pt x="6642" y="38519"/>
                </a:lnTo>
                <a:lnTo>
                  <a:pt x="11226" y="35153"/>
                </a:lnTo>
                <a:lnTo>
                  <a:pt x="15608" y="31775"/>
                </a:lnTo>
                <a:lnTo>
                  <a:pt x="20205" y="28689"/>
                </a:lnTo>
                <a:lnTo>
                  <a:pt x="24587" y="25514"/>
                </a:lnTo>
                <a:lnTo>
                  <a:pt x="25731" y="24866"/>
                </a:lnTo>
                <a:lnTo>
                  <a:pt x="13462" y="24866"/>
                </a:lnTo>
                <a:lnTo>
                  <a:pt x="11430" y="24498"/>
                </a:lnTo>
                <a:close/>
              </a:path>
              <a:path w="47625" h="38735">
                <a:moveTo>
                  <a:pt x="40868" y="0"/>
                </a:moveTo>
                <a:lnTo>
                  <a:pt x="38074" y="3263"/>
                </a:lnTo>
                <a:lnTo>
                  <a:pt x="34975" y="6527"/>
                </a:lnTo>
                <a:lnTo>
                  <a:pt x="30568" y="10553"/>
                </a:lnTo>
                <a:lnTo>
                  <a:pt x="28613" y="12052"/>
                </a:lnTo>
                <a:lnTo>
                  <a:pt x="27025" y="14211"/>
                </a:lnTo>
                <a:lnTo>
                  <a:pt x="21793" y="20574"/>
                </a:lnTo>
                <a:lnTo>
                  <a:pt x="19926" y="22428"/>
                </a:lnTo>
                <a:lnTo>
                  <a:pt x="17767" y="23825"/>
                </a:lnTo>
                <a:lnTo>
                  <a:pt x="13462" y="24866"/>
                </a:lnTo>
                <a:lnTo>
                  <a:pt x="25731" y="24866"/>
                </a:lnTo>
                <a:lnTo>
                  <a:pt x="28714" y="23177"/>
                </a:lnTo>
                <a:lnTo>
                  <a:pt x="32918" y="20091"/>
                </a:lnTo>
                <a:lnTo>
                  <a:pt x="38150" y="14960"/>
                </a:lnTo>
                <a:lnTo>
                  <a:pt x="41998" y="11023"/>
                </a:lnTo>
                <a:lnTo>
                  <a:pt x="45631" y="7848"/>
                </a:lnTo>
                <a:lnTo>
                  <a:pt x="47612" y="6070"/>
                </a:lnTo>
                <a:lnTo>
                  <a:pt x="40868" y="0"/>
                </a:lnTo>
                <a:close/>
              </a:path>
            </a:pathLst>
          </a:custGeom>
          <a:solidFill>
            <a:srgbClr val="1378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12207" y="4296893"/>
            <a:ext cx="979169" cy="183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i="1" spc="-35" dirty="0">
                <a:latin typeface="Times New Roman"/>
                <a:cs typeface="Times New Roman"/>
              </a:rPr>
              <a:t>Charly-sur-Marne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08328" y="3514999"/>
            <a:ext cx="510540" cy="183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i="1" spc="-35" dirty="0">
                <a:latin typeface="Times New Roman"/>
                <a:cs typeface="Times New Roman"/>
              </a:rPr>
              <a:t>Dormans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05615" y="3464415"/>
            <a:ext cx="161290" cy="183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i="1" spc="-55" dirty="0">
                <a:latin typeface="Times New Roman"/>
                <a:cs typeface="Times New Roman"/>
              </a:rPr>
              <a:t>Aÿ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14230" y="2925080"/>
            <a:ext cx="310515" cy="183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i="1" spc="-135" dirty="0">
                <a:latin typeface="Times New Roman"/>
                <a:cs typeface="Times New Roman"/>
              </a:rPr>
              <a:t>V</a:t>
            </a:r>
            <a:r>
              <a:rPr sz="1050" b="1" i="1" spc="-75" dirty="0">
                <a:latin typeface="Times New Roman"/>
                <a:cs typeface="Times New Roman"/>
              </a:rPr>
              <a:t>e</a:t>
            </a:r>
            <a:r>
              <a:rPr sz="1050" b="1" i="1" spc="0" dirty="0">
                <a:latin typeface="Times New Roman"/>
                <a:cs typeface="Times New Roman"/>
              </a:rPr>
              <a:t>r</a:t>
            </a:r>
            <a:r>
              <a:rPr sz="1050" b="1" i="1" spc="-5" dirty="0">
                <a:latin typeface="Times New Roman"/>
                <a:cs typeface="Times New Roman"/>
              </a:rPr>
              <a:t>zy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965421" y="3181859"/>
            <a:ext cx="57912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060"/>
              </a:lnSpc>
            </a:pPr>
            <a:r>
              <a:rPr sz="1050" b="1" i="1" spc="-20" dirty="0">
                <a:latin typeface="Times New Roman"/>
                <a:cs typeface="Times New Roman"/>
              </a:rPr>
              <a:t>Châtillon- </a:t>
            </a:r>
            <a:r>
              <a:rPr sz="1050" b="1" i="1" spc="-15" dirty="0">
                <a:latin typeface="Times New Roman"/>
                <a:cs typeface="Times New Roman"/>
              </a:rPr>
              <a:t> </a:t>
            </a:r>
            <a:r>
              <a:rPr sz="1050" b="1" i="1" spc="-40" dirty="0">
                <a:latin typeface="Times New Roman"/>
                <a:cs typeface="Times New Roman"/>
              </a:rPr>
              <a:t>sur-</a:t>
            </a:r>
            <a:r>
              <a:rPr sz="1050" b="1" i="1" spc="-20" dirty="0">
                <a:latin typeface="Times New Roman"/>
                <a:cs typeface="Times New Roman"/>
              </a:rPr>
              <a:t>M</a:t>
            </a:r>
            <a:r>
              <a:rPr sz="1050" b="1" i="1" spc="-30" dirty="0">
                <a:latin typeface="Times New Roman"/>
                <a:cs typeface="Times New Roman"/>
              </a:rPr>
              <a:t>a</a:t>
            </a:r>
            <a:r>
              <a:rPr sz="1050" b="1" i="1" spc="-10" dirty="0">
                <a:latin typeface="Times New Roman"/>
                <a:cs typeface="Times New Roman"/>
              </a:rPr>
              <a:t>r</a:t>
            </a:r>
            <a:r>
              <a:rPr sz="1050" b="1" i="1" spc="-55" dirty="0">
                <a:latin typeface="Times New Roman"/>
                <a:cs typeface="Times New Roman"/>
              </a:rPr>
              <a:t>ne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039891" y="9903881"/>
            <a:ext cx="534035" cy="183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i="1" spc="-80" dirty="0">
                <a:latin typeface="Times New Roman"/>
                <a:cs typeface="Times New Roman"/>
              </a:rPr>
              <a:t>Les </a:t>
            </a:r>
            <a:r>
              <a:rPr sz="1050" b="1" i="1" spc="-60" dirty="0">
                <a:latin typeface="Times New Roman"/>
                <a:cs typeface="Times New Roman"/>
              </a:rPr>
              <a:t>Riceys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679048" y="9776614"/>
            <a:ext cx="860425" cy="183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i="1" spc="-45" dirty="0">
                <a:latin typeface="Times New Roman"/>
                <a:cs typeface="Times New Roman"/>
              </a:rPr>
              <a:t>M</a:t>
            </a:r>
            <a:r>
              <a:rPr sz="1050" b="1" i="1" spc="-55" dirty="0">
                <a:latin typeface="Times New Roman"/>
                <a:cs typeface="Times New Roman"/>
              </a:rPr>
              <a:t>ussy-sur-</a:t>
            </a:r>
            <a:r>
              <a:rPr sz="1050" b="1" i="1" spc="-75" dirty="0">
                <a:latin typeface="Times New Roman"/>
                <a:cs typeface="Times New Roman"/>
              </a:rPr>
              <a:t>S</a:t>
            </a:r>
            <a:r>
              <a:rPr sz="1050" b="1" i="1" spc="-45" dirty="0">
                <a:latin typeface="Times New Roman"/>
                <a:cs typeface="Times New Roman"/>
              </a:rPr>
              <a:t>eine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00727" y="1865339"/>
            <a:ext cx="532765" cy="289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i="1" spc="-105" dirty="0">
                <a:latin typeface="Times New Roman"/>
                <a:cs typeface="Times New Roman"/>
              </a:rPr>
              <a:t>R</a:t>
            </a:r>
            <a:r>
              <a:rPr sz="1700" b="1" i="1" spc="-65" dirty="0">
                <a:latin typeface="Times New Roman"/>
                <a:cs typeface="Times New Roman"/>
              </a:rPr>
              <a:t>eims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844573" y="5795711"/>
            <a:ext cx="57023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b="1" i="1" spc="-55" dirty="0">
                <a:latin typeface="Times New Roman"/>
                <a:cs typeface="Times New Roman"/>
              </a:rPr>
              <a:t>Sézanne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921936" y="5464740"/>
            <a:ext cx="747395" cy="402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85"/>
              </a:lnSpc>
            </a:pPr>
            <a:r>
              <a:rPr sz="1350" b="1" i="1" spc="-15" dirty="0">
                <a:latin typeface="Times New Roman"/>
                <a:cs typeface="Times New Roman"/>
              </a:rPr>
              <a:t>Vitry-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485"/>
              </a:lnSpc>
            </a:pPr>
            <a:r>
              <a:rPr sz="1350" b="1" i="1" spc="-50" dirty="0">
                <a:latin typeface="Times New Roman"/>
                <a:cs typeface="Times New Roman"/>
              </a:rPr>
              <a:t>le-</a:t>
            </a:r>
            <a:r>
              <a:rPr sz="1350" b="1" i="1" spc="-200" dirty="0">
                <a:latin typeface="Times New Roman"/>
                <a:cs typeface="Times New Roman"/>
              </a:rPr>
              <a:t>F</a:t>
            </a:r>
            <a:r>
              <a:rPr sz="1350" b="1" i="1" spc="-65" dirty="0">
                <a:latin typeface="Times New Roman"/>
                <a:cs typeface="Times New Roman"/>
              </a:rPr>
              <a:t>rançois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78109" y="3474291"/>
            <a:ext cx="513715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b="1" i="1" spc="-35" dirty="0">
                <a:latin typeface="Times New Roman"/>
                <a:cs typeface="Times New Roman"/>
              </a:rPr>
              <a:t>1hier</a:t>
            </a:r>
            <a:r>
              <a:rPr sz="1350" b="1" i="1" spc="10" dirty="0">
                <a:latin typeface="Times New Roman"/>
                <a:cs typeface="Times New Roman"/>
              </a:rPr>
              <a:t>r</a:t>
            </a:r>
            <a:r>
              <a:rPr sz="1350" b="1" i="1" spc="-65" dirty="0">
                <a:latin typeface="Times New Roman"/>
                <a:cs typeface="Times New Roman"/>
              </a:rPr>
              <a:t>y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535489" y="8211302"/>
            <a:ext cx="922655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b="1" i="1" spc="-60" dirty="0">
                <a:latin typeface="Times New Roman"/>
                <a:cs typeface="Times New Roman"/>
              </a:rPr>
              <a:t>Bar-sur-Aube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118803" y="8979402"/>
            <a:ext cx="935355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b="1" i="1" spc="-60" dirty="0">
                <a:latin typeface="Times New Roman"/>
                <a:cs typeface="Times New Roman"/>
              </a:rPr>
              <a:t>Bar-sur-Seine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859129" y="7640332"/>
            <a:ext cx="548640" cy="289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i="1" spc="-120" dirty="0">
                <a:latin typeface="Times New Roman"/>
                <a:cs typeface="Times New Roman"/>
              </a:rPr>
              <a:t>T</a:t>
            </a:r>
            <a:r>
              <a:rPr sz="1700" b="1" i="1" spc="-30" dirty="0">
                <a:latin typeface="Times New Roman"/>
                <a:cs typeface="Times New Roman"/>
              </a:rPr>
              <a:t>r</a:t>
            </a:r>
            <a:r>
              <a:rPr sz="1700" b="1" i="1" spc="-120" dirty="0">
                <a:latin typeface="Times New Roman"/>
                <a:cs typeface="Times New Roman"/>
              </a:rPr>
              <a:t>o</a:t>
            </a:r>
            <a:r>
              <a:rPr sz="1700" b="1" i="1" spc="-75" dirty="0">
                <a:latin typeface="Times New Roman"/>
                <a:cs typeface="Times New Roman"/>
              </a:rPr>
              <a:t>y</a:t>
            </a:r>
            <a:r>
              <a:rPr sz="1700" b="1" i="1" spc="-140" dirty="0">
                <a:latin typeface="Times New Roman"/>
                <a:cs typeface="Times New Roman"/>
              </a:rPr>
              <a:t>es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78109" y="3088009"/>
            <a:ext cx="2160905" cy="447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4170">
              <a:lnSpc>
                <a:spcPts val="1805"/>
              </a:lnSpc>
            </a:pPr>
            <a:r>
              <a:rPr sz="1600" b="1" spc="-60" dirty="0">
                <a:latin typeface="Tahoma"/>
                <a:cs typeface="Tahoma"/>
              </a:rPr>
              <a:t>Vallée </a:t>
            </a:r>
            <a:r>
              <a:rPr sz="1600" b="1" spc="-35" dirty="0">
                <a:latin typeface="Tahoma"/>
                <a:cs typeface="Tahoma"/>
              </a:rPr>
              <a:t>de </a:t>
            </a:r>
            <a:r>
              <a:rPr sz="1600" b="1" spc="-45" dirty="0">
                <a:latin typeface="Tahoma"/>
                <a:cs typeface="Tahoma"/>
              </a:rPr>
              <a:t>la</a:t>
            </a:r>
            <a:r>
              <a:rPr sz="1600" b="1" spc="145" dirty="0">
                <a:latin typeface="Tahoma"/>
                <a:cs typeface="Tahoma"/>
              </a:rPr>
              <a:t> </a:t>
            </a:r>
            <a:r>
              <a:rPr sz="1600" b="1" spc="-40" dirty="0">
                <a:latin typeface="Tahoma"/>
                <a:cs typeface="Tahoma"/>
              </a:rPr>
              <a:t>Marne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505"/>
              </a:lnSpc>
            </a:pPr>
            <a:r>
              <a:rPr sz="1350" b="1" i="1" spc="-40" dirty="0">
                <a:latin typeface="Times New Roman"/>
                <a:cs typeface="Times New Roman"/>
              </a:rPr>
              <a:t>Château-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133294" y="2749530"/>
            <a:ext cx="987425" cy="427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39"/>
              </a:lnSpc>
            </a:pPr>
            <a:r>
              <a:rPr sz="1600" b="1" spc="-55" dirty="0">
                <a:latin typeface="Tahoma"/>
                <a:cs typeface="Tahoma"/>
              </a:rPr>
              <a:t>Montagne  </a:t>
            </a:r>
            <a:r>
              <a:rPr sz="1600" b="1" spc="-35" dirty="0">
                <a:latin typeface="Tahoma"/>
                <a:cs typeface="Tahoma"/>
              </a:rPr>
              <a:t>de</a:t>
            </a:r>
            <a:r>
              <a:rPr sz="1600" b="1" spc="-40" dirty="0">
                <a:latin typeface="Tahoma"/>
                <a:cs typeface="Tahoma"/>
              </a:rPr>
              <a:t> </a:t>
            </a:r>
            <a:r>
              <a:rPr sz="1600" b="1" spc="-55" dirty="0">
                <a:latin typeface="Tahoma"/>
                <a:cs typeface="Tahoma"/>
              </a:rPr>
              <a:t>Reims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268550" y="1461395"/>
            <a:ext cx="1235075" cy="548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2405" marR="5080">
              <a:lnSpc>
                <a:spcPts val="1350"/>
              </a:lnSpc>
            </a:pPr>
            <a:r>
              <a:rPr sz="1350" b="1" spc="-50" dirty="0">
                <a:latin typeface="Tahoma"/>
                <a:cs typeface="Tahoma"/>
              </a:rPr>
              <a:t>Massif de  </a:t>
            </a:r>
            <a:r>
              <a:rPr sz="1350" b="1" spc="-65" dirty="0">
                <a:latin typeface="Tahoma"/>
                <a:cs typeface="Tahoma"/>
              </a:rPr>
              <a:t>Saint-Thierry</a:t>
            </a:r>
            <a:endParaRPr sz="1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050" b="1" i="1" spc="-70" dirty="0">
                <a:latin typeface="Times New Roman"/>
                <a:cs typeface="Times New Roman"/>
              </a:rPr>
              <a:t>Fismes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29732" y="2239208"/>
            <a:ext cx="1332865" cy="217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b="1" spc="-65" dirty="0">
                <a:latin typeface="Tahoma"/>
                <a:cs typeface="Tahoma"/>
              </a:rPr>
              <a:t>Vallée </a:t>
            </a:r>
            <a:r>
              <a:rPr sz="1350" b="1" spc="-50" dirty="0">
                <a:latin typeface="Tahoma"/>
                <a:cs typeface="Tahoma"/>
              </a:rPr>
              <a:t>de</a:t>
            </a:r>
            <a:r>
              <a:rPr sz="1350" b="1" spc="10" dirty="0">
                <a:latin typeface="Tahoma"/>
                <a:cs typeface="Tahoma"/>
              </a:rPr>
              <a:t> </a:t>
            </a:r>
            <a:r>
              <a:rPr sz="1350" b="1" spc="-55" dirty="0">
                <a:latin typeface="Tahoma"/>
                <a:cs typeface="Tahoma"/>
              </a:rPr>
              <a:t>l'Ardre</a:t>
            </a:r>
            <a:endParaRPr sz="135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653438" y="7829074"/>
            <a:ext cx="774065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b="1" i="1" spc="-50" dirty="0">
                <a:latin typeface="Times New Roman"/>
                <a:cs typeface="Times New Roman"/>
              </a:rPr>
              <a:t>M</a:t>
            </a:r>
            <a:r>
              <a:rPr sz="1350" b="1" i="1" spc="-65" dirty="0">
                <a:latin typeface="Times New Roman"/>
                <a:cs typeface="Times New Roman"/>
              </a:rPr>
              <a:t>ontgueux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88178" y="8840144"/>
            <a:ext cx="1285875" cy="256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35" dirty="0">
                <a:latin typeface="Tahoma"/>
                <a:cs typeface="Tahoma"/>
              </a:rPr>
              <a:t>Côte des</a:t>
            </a:r>
            <a:r>
              <a:rPr sz="1600" b="1" spc="40" dirty="0">
                <a:latin typeface="Tahoma"/>
                <a:cs typeface="Tahoma"/>
              </a:rPr>
              <a:t> </a:t>
            </a:r>
            <a:r>
              <a:rPr sz="1600" b="1" spc="-25" dirty="0">
                <a:latin typeface="Tahoma"/>
                <a:cs typeface="Tahoma"/>
              </a:rPr>
              <a:t>Bar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477670" y="2644945"/>
            <a:ext cx="644525" cy="401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635" marR="5080">
              <a:lnSpc>
                <a:spcPts val="1060"/>
              </a:lnSpc>
            </a:pPr>
            <a:r>
              <a:rPr sz="1050" b="1" i="1" spc="-30" dirty="0">
                <a:latin typeface="Times New Roman"/>
                <a:cs typeface="Times New Roman"/>
              </a:rPr>
              <a:t>Ville-en-  </a:t>
            </a:r>
            <a:r>
              <a:rPr sz="1050" b="1" i="1" spc="-105" dirty="0">
                <a:latin typeface="Times New Roman"/>
                <a:cs typeface="Times New Roman"/>
              </a:rPr>
              <a:t>T</a:t>
            </a:r>
            <a:r>
              <a:rPr sz="1050" b="1" i="1" spc="-30" dirty="0">
                <a:latin typeface="Times New Roman"/>
                <a:cs typeface="Times New Roman"/>
              </a:rPr>
              <a:t>a</a:t>
            </a:r>
            <a:r>
              <a:rPr sz="1050" b="1" i="1" spc="-40" dirty="0">
                <a:latin typeface="Times New Roman"/>
                <a:cs typeface="Times New Roman"/>
              </a:rPr>
              <a:t>r</a:t>
            </a:r>
            <a:r>
              <a:rPr sz="1050" b="1" i="1" spc="-45" dirty="0">
                <a:latin typeface="Times New Roman"/>
                <a:cs typeface="Times New Roman"/>
              </a:rPr>
              <a:t>denois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650" b="1" spc="-20" dirty="0">
                <a:latin typeface="Tahoma"/>
                <a:cs typeface="Tahoma"/>
              </a:rPr>
              <a:t>A</a:t>
            </a:r>
            <a:r>
              <a:rPr sz="650" b="1" spc="-85" dirty="0">
                <a:latin typeface="Tahoma"/>
                <a:cs typeface="Tahoma"/>
              </a:rPr>
              <a:t> </a:t>
            </a:r>
            <a:r>
              <a:rPr sz="650" b="1" spc="5" dirty="0">
                <a:latin typeface="Tahoma"/>
                <a:cs typeface="Tahoma"/>
              </a:rPr>
              <a:t>4</a:t>
            </a:r>
            <a:endParaRPr sz="65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 rot="3060000">
            <a:off x="5006771" y="3509618"/>
            <a:ext cx="159597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75"/>
              </a:lnSpc>
            </a:pPr>
            <a:r>
              <a:rPr sz="650" b="1" spc="-20" dirty="0">
                <a:latin typeface="Tahoma"/>
                <a:cs typeface="Tahoma"/>
              </a:rPr>
              <a:t>A  </a:t>
            </a:r>
            <a:r>
              <a:rPr sz="650" b="1" spc="5" dirty="0">
                <a:latin typeface="Tahoma"/>
                <a:cs typeface="Tahoma"/>
              </a:rPr>
              <a:t>4</a:t>
            </a:r>
            <a:endParaRPr sz="65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 rot="4500000">
            <a:off x="3643277" y="1449788"/>
            <a:ext cx="207742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70"/>
              </a:lnSpc>
            </a:pPr>
            <a:r>
              <a:rPr sz="650" b="1" spc="-20" dirty="0">
                <a:latin typeface="Tahoma"/>
                <a:cs typeface="Tahoma"/>
              </a:rPr>
              <a:t>A</a:t>
            </a:r>
            <a:r>
              <a:rPr sz="650" b="1" spc="5" dirty="0">
                <a:latin typeface="Tahoma"/>
                <a:cs typeface="Tahoma"/>
              </a:rPr>
              <a:t> 26</a:t>
            </a:r>
            <a:endParaRPr sz="65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 rot="20520000">
            <a:off x="1018402" y="3713839"/>
            <a:ext cx="131008" cy="6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0"/>
              </a:lnSpc>
            </a:pPr>
            <a:r>
              <a:rPr sz="500" b="1" spc="-5" dirty="0">
                <a:latin typeface="Tahoma"/>
                <a:cs typeface="Tahoma"/>
              </a:rPr>
              <a:t>N</a:t>
            </a:r>
            <a:r>
              <a:rPr sz="500" b="1" spc="-85" dirty="0">
                <a:latin typeface="Tahoma"/>
                <a:cs typeface="Tahoma"/>
              </a:rPr>
              <a:t> </a:t>
            </a:r>
            <a:r>
              <a:rPr sz="500" b="1" spc="10" dirty="0">
                <a:latin typeface="Tahoma"/>
                <a:cs typeface="Tahoma"/>
              </a:rPr>
              <a:t>3</a:t>
            </a:r>
            <a:endParaRPr sz="50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 rot="540000">
            <a:off x="3437155" y="2266459"/>
            <a:ext cx="168929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b="1" spc="-5" dirty="0">
                <a:latin typeface="Tahoma"/>
                <a:cs typeface="Tahoma"/>
              </a:rPr>
              <a:t>N</a:t>
            </a:r>
            <a:r>
              <a:rPr sz="500" b="1" spc="-85" dirty="0">
                <a:latin typeface="Tahoma"/>
                <a:cs typeface="Tahoma"/>
              </a:rPr>
              <a:t> </a:t>
            </a:r>
            <a:r>
              <a:rPr sz="500" b="1" spc="10" dirty="0">
                <a:latin typeface="Tahoma"/>
                <a:cs typeface="Tahoma"/>
              </a:rPr>
              <a:t>31</a:t>
            </a:r>
            <a:endParaRPr sz="50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 rot="3780000">
            <a:off x="5120226" y="3371191"/>
            <a:ext cx="168346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b="1" spc="-5" dirty="0">
                <a:latin typeface="Tahoma"/>
                <a:cs typeface="Tahoma"/>
              </a:rPr>
              <a:t>N</a:t>
            </a:r>
            <a:r>
              <a:rPr sz="500" b="1" spc="10" dirty="0">
                <a:latin typeface="Tahoma"/>
                <a:cs typeface="Tahoma"/>
              </a:rPr>
              <a:t> 44</a:t>
            </a:r>
            <a:endParaRPr sz="5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 rot="3780000">
            <a:off x="3392550" y="1481248"/>
            <a:ext cx="168346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b="1" spc="-5" dirty="0">
                <a:latin typeface="Tahoma"/>
                <a:cs typeface="Tahoma"/>
              </a:rPr>
              <a:t>N</a:t>
            </a:r>
            <a:r>
              <a:rPr sz="500" b="1" spc="10" dirty="0">
                <a:latin typeface="Tahoma"/>
                <a:cs typeface="Tahoma"/>
              </a:rPr>
              <a:t> 44</a:t>
            </a:r>
            <a:endParaRPr sz="5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 rot="16860000">
            <a:off x="3755433" y="3213038"/>
            <a:ext cx="168346" cy="6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0"/>
              </a:lnSpc>
            </a:pPr>
            <a:r>
              <a:rPr sz="500" b="1" spc="-5" dirty="0">
                <a:latin typeface="Tahoma"/>
                <a:cs typeface="Tahoma"/>
              </a:rPr>
              <a:t>N</a:t>
            </a:r>
            <a:r>
              <a:rPr sz="500" b="1" spc="10" dirty="0">
                <a:latin typeface="Tahoma"/>
                <a:cs typeface="Tahoma"/>
              </a:rPr>
              <a:t> 51</a:t>
            </a:r>
            <a:endParaRPr sz="5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 rot="18180000">
            <a:off x="4494212" y="1782828"/>
            <a:ext cx="168346" cy="6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0"/>
              </a:lnSpc>
            </a:pPr>
            <a:r>
              <a:rPr sz="500" b="1" spc="-5" dirty="0">
                <a:latin typeface="Tahoma"/>
                <a:cs typeface="Tahoma"/>
              </a:rPr>
              <a:t>N</a:t>
            </a:r>
            <a:r>
              <a:rPr sz="500" b="1" spc="10" dirty="0">
                <a:latin typeface="Tahoma"/>
                <a:cs typeface="Tahoma"/>
              </a:rPr>
              <a:t> 51</a:t>
            </a:r>
            <a:endParaRPr sz="500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 rot="21300000">
            <a:off x="3085654" y="5721888"/>
            <a:ext cx="131008" cy="6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0"/>
              </a:lnSpc>
            </a:pPr>
            <a:r>
              <a:rPr sz="500" b="1" spc="-5" dirty="0">
                <a:latin typeface="Tahoma"/>
                <a:cs typeface="Tahoma"/>
              </a:rPr>
              <a:t>N</a:t>
            </a:r>
            <a:r>
              <a:rPr sz="500" b="1" spc="-80" dirty="0">
                <a:latin typeface="Tahoma"/>
                <a:cs typeface="Tahoma"/>
              </a:rPr>
              <a:t> </a:t>
            </a:r>
            <a:r>
              <a:rPr sz="500" b="1" spc="10" dirty="0">
                <a:latin typeface="Tahoma"/>
                <a:cs typeface="Tahoma"/>
              </a:rPr>
              <a:t>4</a:t>
            </a:r>
            <a:endParaRPr sz="500"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 rot="1260000">
            <a:off x="5461684" y="5395150"/>
            <a:ext cx="131008" cy="6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0"/>
              </a:lnSpc>
            </a:pPr>
            <a:r>
              <a:rPr sz="500" b="1" spc="-5" dirty="0">
                <a:latin typeface="Tahoma"/>
                <a:cs typeface="Tahoma"/>
              </a:rPr>
              <a:t>N</a:t>
            </a:r>
            <a:r>
              <a:rPr sz="500" b="1" spc="-80" dirty="0">
                <a:latin typeface="Tahoma"/>
                <a:cs typeface="Tahoma"/>
              </a:rPr>
              <a:t> </a:t>
            </a:r>
            <a:r>
              <a:rPr sz="500" b="1" spc="10" dirty="0">
                <a:latin typeface="Tahoma"/>
                <a:cs typeface="Tahoma"/>
              </a:rPr>
              <a:t>4</a:t>
            </a:r>
            <a:endParaRPr sz="500"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 rot="4200000">
            <a:off x="5643210" y="5078918"/>
            <a:ext cx="168346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b="1" spc="-5" dirty="0">
                <a:latin typeface="Tahoma"/>
                <a:cs typeface="Tahoma"/>
              </a:rPr>
              <a:t>N</a:t>
            </a:r>
            <a:r>
              <a:rPr sz="500" b="1" spc="15" dirty="0">
                <a:latin typeface="Tahoma"/>
                <a:cs typeface="Tahoma"/>
              </a:rPr>
              <a:t> </a:t>
            </a:r>
            <a:r>
              <a:rPr sz="500" b="1" spc="10" dirty="0">
                <a:latin typeface="Tahoma"/>
                <a:cs typeface="Tahoma"/>
              </a:rPr>
              <a:t>44</a:t>
            </a:r>
            <a:endParaRPr sz="500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 rot="20100000">
            <a:off x="5780404" y="8080649"/>
            <a:ext cx="168929" cy="6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0"/>
              </a:lnSpc>
            </a:pPr>
            <a:r>
              <a:rPr sz="500" b="1" spc="-5" dirty="0">
                <a:latin typeface="Tahoma"/>
                <a:cs typeface="Tahoma"/>
              </a:rPr>
              <a:t>N</a:t>
            </a:r>
            <a:r>
              <a:rPr sz="500" b="1" spc="-90" dirty="0">
                <a:latin typeface="Tahoma"/>
                <a:cs typeface="Tahoma"/>
              </a:rPr>
              <a:t> </a:t>
            </a:r>
            <a:r>
              <a:rPr sz="500" b="1" spc="5" dirty="0">
                <a:latin typeface="Tahoma"/>
                <a:cs typeface="Tahoma"/>
              </a:rPr>
              <a:t>19</a:t>
            </a:r>
            <a:endParaRPr sz="500">
              <a:latin typeface="Tahoma"/>
              <a:cs typeface="Tahoma"/>
            </a:endParaRPr>
          </a:p>
        </p:txBody>
      </p:sp>
      <p:sp>
        <p:nvSpPr>
          <p:cNvPr id="54" name="object 54"/>
          <p:cNvSpPr txBox="1"/>
          <p:nvPr/>
        </p:nvSpPr>
        <p:spPr>
          <a:xfrm rot="20760000">
            <a:off x="3245350" y="8085863"/>
            <a:ext cx="168346" cy="6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0"/>
              </a:lnSpc>
            </a:pPr>
            <a:r>
              <a:rPr sz="500" b="1" spc="-5" dirty="0">
                <a:latin typeface="Tahoma"/>
                <a:cs typeface="Tahoma"/>
              </a:rPr>
              <a:t>N</a:t>
            </a:r>
            <a:r>
              <a:rPr sz="500" b="1" spc="-85" dirty="0">
                <a:latin typeface="Tahoma"/>
                <a:cs typeface="Tahoma"/>
              </a:rPr>
              <a:t> </a:t>
            </a:r>
            <a:r>
              <a:rPr sz="500" b="1" spc="10" dirty="0">
                <a:latin typeface="Tahoma"/>
                <a:cs typeface="Tahoma"/>
              </a:rPr>
              <a:t>60</a:t>
            </a:r>
            <a:endParaRPr sz="500">
              <a:latin typeface="Tahoma"/>
              <a:cs typeface="Tahoma"/>
            </a:endParaRPr>
          </a:p>
        </p:txBody>
      </p:sp>
      <p:sp>
        <p:nvSpPr>
          <p:cNvPr id="55" name="object 55"/>
          <p:cNvSpPr txBox="1"/>
          <p:nvPr/>
        </p:nvSpPr>
        <p:spPr>
          <a:xfrm rot="3300000">
            <a:off x="5527917" y="9705639"/>
            <a:ext cx="168929" cy="6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0"/>
              </a:lnSpc>
            </a:pPr>
            <a:r>
              <a:rPr sz="500" b="1" spc="-5" dirty="0">
                <a:latin typeface="Tahoma"/>
                <a:cs typeface="Tahoma"/>
              </a:rPr>
              <a:t>N</a:t>
            </a:r>
            <a:r>
              <a:rPr sz="500" b="1" spc="10" dirty="0">
                <a:latin typeface="Tahoma"/>
                <a:cs typeface="Tahoma"/>
              </a:rPr>
              <a:t> </a:t>
            </a:r>
            <a:r>
              <a:rPr sz="500" b="1" dirty="0">
                <a:latin typeface="Tahoma"/>
                <a:cs typeface="Tahoma"/>
              </a:rPr>
              <a:t>7</a:t>
            </a:r>
            <a:r>
              <a:rPr sz="500" b="1" spc="10" dirty="0">
                <a:latin typeface="Tahoma"/>
                <a:cs typeface="Tahoma"/>
              </a:rPr>
              <a:t>1</a:t>
            </a:r>
            <a:endParaRPr sz="500">
              <a:latin typeface="Tahoma"/>
              <a:cs typeface="Tahoma"/>
            </a:endParaRPr>
          </a:p>
        </p:txBody>
      </p:sp>
      <p:sp>
        <p:nvSpPr>
          <p:cNvPr id="56" name="object 56"/>
          <p:cNvSpPr txBox="1"/>
          <p:nvPr/>
        </p:nvSpPr>
        <p:spPr>
          <a:xfrm rot="20880000">
            <a:off x="5790517" y="8593697"/>
            <a:ext cx="160133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75"/>
              </a:lnSpc>
            </a:pPr>
            <a:r>
              <a:rPr sz="650" b="1" spc="-20" dirty="0">
                <a:latin typeface="Tahoma"/>
                <a:cs typeface="Tahoma"/>
              </a:rPr>
              <a:t>A</a:t>
            </a:r>
            <a:r>
              <a:rPr sz="650" b="1" spc="-90" dirty="0">
                <a:latin typeface="Tahoma"/>
                <a:cs typeface="Tahoma"/>
              </a:rPr>
              <a:t> </a:t>
            </a:r>
            <a:r>
              <a:rPr sz="650" b="1" spc="5" dirty="0">
                <a:latin typeface="Tahoma"/>
                <a:cs typeface="Tahoma"/>
              </a:rPr>
              <a:t>5</a:t>
            </a:r>
            <a:endParaRPr sz="650">
              <a:latin typeface="Tahoma"/>
              <a:cs typeface="Tahoma"/>
            </a:endParaRPr>
          </a:p>
        </p:txBody>
      </p:sp>
      <p:sp>
        <p:nvSpPr>
          <p:cNvPr id="57" name="object 57"/>
          <p:cNvSpPr txBox="1"/>
          <p:nvPr/>
        </p:nvSpPr>
        <p:spPr>
          <a:xfrm rot="2280000">
            <a:off x="5292847" y="9531489"/>
            <a:ext cx="167554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50" b="1" i="1" spc="-35" dirty="0">
                <a:solidFill>
                  <a:srgbClr val="36A5D9"/>
                </a:solidFill>
                <a:latin typeface="Times New Roman"/>
                <a:cs typeface="Times New Roman"/>
              </a:rPr>
              <a:t>S</a:t>
            </a:r>
            <a:r>
              <a:rPr sz="550" b="1" i="1" spc="-15" dirty="0">
                <a:solidFill>
                  <a:srgbClr val="36A5D9"/>
                </a:solidFill>
                <a:latin typeface="Times New Roman"/>
                <a:cs typeface="Times New Roman"/>
              </a:rPr>
              <a:t>eine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17100000">
            <a:off x="4937597" y="9720248"/>
            <a:ext cx="226317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0"/>
              </a:lnSpc>
            </a:pPr>
            <a:r>
              <a:rPr sz="550" b="1" i="1" spc="-20" dirty="0">
                <a:solidFill>
                  <a:srgbClr val="36A5D9"/>
                </a:solidFill>
                <a:latin typeface="Times New Roman"/>
                <a:cs typeface="Times New Roman"/>
              </a:rPr>
              <a:t>Laignes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21000000">
            <a:off x="6065968" y="9500618"/>
            <a:ext cx="188939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5"/>
              </a:lnSpc>
            </a:pPr>
            <a:r>
              <a:rPr sz="550" b="1" i="1" spc="25" dirty="0">
                <a:solidFill>
                  <a:srgbClr val="36A5D9"/>
                </a:solidFill>
                <a:latin typeface="Times New Roman"/>
                <a:cs typeface="Times New Roman"/>
              </a:rPr>
              <a:t>O</a:t>
            </a:r>
            <a:r>
              <a:rPr sz="550" b="1" i="1" spc="-20" dirty="0">
                <a:solidFill>
                  <a:srgbClr val="36A5D9"/>
                </a:solidFill>
                <a:latin typeface="Times New Roman"/>
                <a:cs typeface="Times New Roman"/>
              </a:rPr>
              <a:t>u</a:t>
            </a:r>
            <a:r>
              <a:rPr sz="550" b="1" i="1" spc="-15" dirty="0">
                <a:solidFill>
                  <a:srgbClr val="36A5D9"/>
                </a:solidFill>
                <a:latin typeface="Times New Roman"/>
                <a:cs typeface="Times New Roman"/>
              </a:rPr>
              <a:t>r</a:t>
            </a:r>
            <a:r>
              <a:rPr sz="550" b="1" i="1" spc="-35" dirty="0">
                <a:solidFill>
                  <a:srgbClr val="36A5D9"/>
                </a:solidFill>
                <a:latin typeface="Times New Roman"/>
                <a:cs typeface="Times New Roman"/>
              </a:rPr>
              <a:t>ce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2040000">
            <a:off x="6005170" y="7894606"/>
            <a:ext cx="163007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50" b="1" i="1" spc="-35" dirty="0">
                <a:solidFill>
                  <a:srgbClr val="36A5D9"/>
                </a:solidFill>
                <a:latin typeface="Times New Roman"/>
                <a:cs typeface="Times New Roman"/>
              </a:rPr>
              <a:t>A</a:t>
            </a:r>
            <a:r>
              <a:rPr sz="550" b="1" i="1" spc="-10" dirty="0">
                <a:solidFill>
                  <a:srgbClr val="36A5D9"/>
                </a:solidFill>
                <a:latin typeface="Times New Roman"/>
                <a:cs typeface="Times New Roman"/>
              </a:rPr>
              <a:t>ube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4800000">
            <a:off x="6007552" y="8492138"/>
            <a:ext cx="254722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15"/>
              </a:lnSpc>
            </a:pPr>
            <a:r>
              <a:rPr sz="550" b="1" i="1" spc="-5" dirty="0">
                <a:solidFill>
                  <a:srgbClr val="36A5D9"/>
                </a:solidFill>
                <a:latin typeface="Times New Roman"/>
                <a:cs typeface="Times New Roman"/>
              </a:rPr>
              <a:t>Landion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769138" y="3694261"/>
            <a:ext cx="2023745" cy="1054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8650">
              <a:lnSpc>
                <a:spcPts val="645"/>
              </a:lnSpc>
            </a:pPr>
            <a:r>
              <a:rPr sz="550" b="1" i="1" spc="-5" dirty="0">
                <a:solidFill>
                  <a:srgbClr val="36A5D9"/>
                </a:solidFill>
                <a:latin typeface="Times New Roman"/>
                <a:cs typeface="Times New Roman"/>
              </a:rPr>
              <a:t>Marne</a:t>
            </a:r>
            <a:endParaRPr sz="550">
              <a:latin typeface="Times New Roman"/>
              <a:cs typeface="Times New Roman"/>
            </a:endParaRPr>
          </a:p>
          <a:p>
            <a:pPr marR="1284605" algn="ctr">
              <a:lnSpc>
                <a:spcPts val="2025"/>
              </a:lnSpc>
            </a:pPr>
            <a:r>
              <a:rPr sz="1700" b="1" i="1" spc="-85" dirty="0">
                <a:latin typeface="Times New Roman"/>
                <a:cs typeface="Times New Roman"/>
              </a:rPr>
              <a:t>Épe</a:t>
            </a:r>
            <a:r>
              <a:rPr sz="1700" b="1" i="1" spc="-10" dirty="0">
                <a:latin typeface="Times New Roman"/>
                <a:cs typeface="Times New Roman"/>
              </a:rPr>
              <a:t>r</a:t>
            </a:r>
            <a:r>
              <a:rPr sz="1700" b="1" i="1" spc="-50" dirty="0">
                <a:latin typeface="Times New Roman"/>
                <a:cs typeface="Times New Roman"/>
              </a:rPr>
              <a:t>nay</a:t>
            </a:r>
            <a:endParaRPr sz="1700">
              <a:latin typeface="Times New Roman"/>
              <a:cs typeface="Times New Roman"/>
            </a:endParaRPr>
          </a:p>
          <a:p>
            <a:pPr marR="1162685" algn="ctr">
              <a:lnSpc>
                <a:spcPct val="100000"/>
              </a:lnSpc>
              <a:spcBef>
                <a:spcPts val="630"/>
              </a:spcBef>
            </a:pPr>
            <a:r>
              <a:rPr sz="1050" b="1" i="1" spc="-20" dirty="0">
                <a:latin typeface="Times New Roman"/>
                <a:cs typeface="Times New Roman"/>
              </a:rPr>
              <a:t>Avize</a:t>
            </a:r>
            <a:endParaRPr sz="1050">
              <a:latin typeface="Times New Roman"/>
              <a:cs typeface="Times New Roman"/>
            </a:endParaRPr>
          </a:p>
          <a:p>
            <a:pPr marL="448945">
              <a:lnSpc>
                <a:spcPct val="100000"/>
              </a:lnSpc>
              <a:spcBef>
                <a:spcPts val="229"/>
              </a:spcBef>
            </a:pPr>
            <a:r>
              <a:rPr sz="1600" b="1" spc="-35" dirty="0">
                <a:latin typeface="Tahoma"/>
                <a:cs typeface="Tahoma"/>
              </a:rPr>
              <a:t>Côte des</a:t>
            </a:r>
            <a:r>
              <a:rPr sz="1600" b="1" spc="40" dirty="0">
                <a:latin typeface="Tahoma"/>
                <a:cs typeface="Tahoma"/>
              </a:rPr>
              <a:t> </a:t>
            </a:r>
            <a:r>
              <a:rPr sz="1600" b="1" spc="-30" dirty="0">
                <a:latin typeface="Tahoma"/>
                <a:cs typeface="Tahoma"/>
              </a:rPr>
              <a:t>Blancs</a:t>
            </a:r>
            <a:endParaRPr sz="1600">
              <a:latin typeface="Tahoma"/>
              <a:cs typeface="Tahoma"/>
            </a:endParaRPr>
          </a:p>
          <a:p>
            <a:pPr marR="1189355" algn="ctr">
              <a:lnSpc>
                <a:spcPct val="100000"/>
              </a:lnSpc>
              <a:spcBef>
                <a:spcPts val="140"/>
              </a:spcBef>
            </a:pPr>
            <a:r>
              <a:rPr sz="1050" b="1" i="1" spc="-55" dirty="0">
                <a:latin typeface="Times New Roman"/>
                <a:cs typeface="Times New Roman"/>
              </a:rPr>
              <a:t>Vertus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688453" y="4313887"/>
            <a:ext cx="288925" cy="102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b="1" i="1" spc="-10" dirty="0">
                <a:solidFill>
                  <a:srgbClr val="36A5D9"/>
                </a:solidFill>
                <a:latin typeface="Times New Roman"/>
                <a:cs typeface="Times New Roman"/>
              </a:rPr>
              <a:t>Surmelin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 rot="21060000">
            <a:off x="2213875" y="5020751"/>
            <a:ext cx="346998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5"/>
              </a:lnSpc>
            </a:pPr>
            <a:r>
              <a:rPr sz="550" b="1" i="1" spc="-35" dirty="0">
                <a:solidFill>
                  <a:srgbClr val="36A5D9"/>
                </a:solidFill>
                <a:latin typeface="Times New Roman"/>
                <a:cs typeface="Times New Roman"/>
              </a:rPr>
              <a:t>P</a:t>
            </a:r>
            <a:r>
              <a:rPr sz="550" b="1" i="1" spc="5" dirty="0">
                <a:solidFill>
                  <a:srgbClr val="36A5D9"/>
                </a:solidFill>
                <a:latin typeface="Times New Roman"/>
                <a:cs typeface="Times New Roman"/>
              </a:rPr>
              <a:t>etit</a:t>
            </a:r>
            <a:r>
              <a:rPr sz="550" b="1" i="1" spc="-5" dirty="0">
                <a:solidFill>
                  <a:srgbClr val="36A5D9"/>
                </a:solidFill>
                <a:latin typeface="Times New Roman"/>
                <a:cs typeface="Times New Roman"/>
              </a:rPr>
              <a:t>-Morin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 rot="21060000">
            <a:off x="2189617" y="5893587"/>
            <a:ext cx="401779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5"/>
              </a:lnSpc>
            </a:pPr>
            <a:r>
              <a:rPr sz="550" b="1" i="1" spc="-5" dirty="0">
                <a:solidFill>
                  <a:srgbClr val="36A5D9"/>
                </a:solidFill>
                <a:latin typeface="Times New Roman"/>
                <a:cs typeface="Times New Roman"/>
              </a:rPr>
              <a:t>G</a:t>
            </a:r>
            <a:r>
              <a:rPr sz="550" b="1" i="1" dirty="0">
                <a:solidFill>
                  <a:srgbClr val="36A5D9"/>
                </a:solidFill>
                <a:latin typeface="Times New Roman"/>
                <a:cs typeface="Times New Roman"/>
              </a:rPr>
              <a:t>rand</a:t>
            </a:r>
            <a:r>
              <a:rPr sz="550" b="1" i="1" spc="-10" dirty="0">
                <a:solidFill>
                  <a:srgbClr val="36A5D9"/>
                </a:solidFill>
                <a:latin typeface="Times New Roman"/>
                <a:cs typeface="Times New Roman"/>
              </a:rPr>
              <a:t>-</a:t>
            </a:r>
            <a:r>
              <a:rPr sz="550" b="1" i="1" spc="-5" dirty="0">
                <a:solidFill>
                  <a:srgbClr val="36A5D9"/>
                </a:solidFill>
                <a:latin typeface="Times New Roman"/>
                <a:cs typeface="Times New Roman"/>
              </a:rPr>
              <a:t>M</a:t>
            </a:r>
            <a:r>
              <a:rPr sz="825" b="1" i="1" spc="-7" baseline="5050" dirty="0">
                <a:solidFill>
                  <a:srgbClr val="36A5D9"/>
                </a:solidFill>
                <a:latin typeface="Times New Roman"/>
                <a:cs typeface="Times New Roman"/>
              </a:rPr>
              <a:t>orin</a:t>
            </a:r>
            <a:endParaRPr sz="825" baseline="50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 rot="20400000">
            <a:off x="5793407" y="5330476"/>
            <a:ext cx="177314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5"/>
              </a:lnSpc>
            </a:pPr>
            <a:r>
              <a:rPr sz="550" b="1" i="1" spc="-35" dirty="0">
                <a:solidFill>
                  <a:srgbClr val="36A5D9"/>
                </a:solidFill>
                <a:latin typeface="Times New Roman"/>
                <a:cs typeface="Times New Roman"/>
              </a:rPr>
              <a:t>S</a:t>
            </a:r>
            <a:r>
              <a:rPr sz="550" b="1" i="1" spc="-10" dirty="0">
                <a:solidFill>
                  <a:srgbClr val="36A5D9"/>
                </a:solidFill>
                <a:latin typeface="Times New Roman"/>
                <a:cs typeface="Times New Roman"/>
              </a:rPr>
              <a:t>aulx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 rot="900000">
            <a:off x="4914099" y="2869909"/>
            <a:ext cx="154012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50" b="1" i="1" spc="-70" dirty="0">
                <a:solidFill>
                  <a:srgbClr val="36A5D9"/>
                </a:solidFill>
                <a:latin typeface="Times New Roman"/>
                <a:cs typeface="Times New Roman"/>
              </a:rPr>
              <a:t>V</a:t>
            </a:r>
            <a:r>
              <a:rPr sz="550" b="1" i="1" spc="-30" dirty="0">
                <a:solidFill>
                  <a:srgbClr val="36A5D9"/>
                </a:solidFill>
                <a:latin typeface="Times New Roman"/>
                <a:cs typeface="Times New Roman"/>
              </a:rPr>
              <a:t>esle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 rot="21420000">
            <a:off x="3460087" y="2105594"/>
            <a:ext cx="154012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5"/>
              </a:lnSpc>
            </a:pPr>
            <a:r>
              <a:rPr sz="550" b="1" i="1" spc="-70" dirty="0">
                <a:solidFill>
                  <a:srgbClr val="36A5D9"/>
                </a:solidFill>
                <a:latin typeface="Times New Roman"/>
                <a:cs typeface="Times New Roman"/>
              </a:rPr>
              <a:t>V</a:t>
            </a:r>
            <a:r>
              <a:rPr sz="550" b="1" i="1" spc="-30" dirty="0">
                <a:solidFill>
                  <a:srgbClr val="36A5D9"/>
                </a:solidFill>
                <a:latin typeface="Times New Roman"/>
                <a:cs typeface="Times New Roman"/>
              </a:rPr>
              <a:t>esle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 rot="2640000">
            <a:off x="3322932" y="2780512"/>
            <a:ext cx="176159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5"/>
              </a:lnSpc>
            </a:pPr>
            <a:r>
              <a:rPr sz="550" b="1" i="1" spc="-35" dirty="0">
                <a:solidFill>
                  <a:srgbClr val="36A5D9"/>
                </a:solidFill>
                <a:latin typeface="Times New Roman"/>
                <a:cs typeface="Times New Roman"/>
              </a:rPr>
              <a:t>A</a:t>
            </a:r>
            <a:r>
              <a:rPr sz="550" b="1" i="1" spc="-20" dirty="0">
                <a:solidFill>
                  <a:srgbClr val="36A5D9"/>
                </a:solidFill>
                <a:latin typeface="Times New Roman"/>
                <a:cs typeface="Times New Roman"/>
              </a:rPr>
              <a:t>r</a:t>
            </a:r>
            <a:r>
              <a:rPr sz="550" b="1" i="1" dirty="0">
                <a:solidFill>
                  <a:srgbClr val="36A5D9"/>
                </a:solidFill>
                <a:latin typeface="Times New Roman"/>
                <a:cs typeface="Times New Roman"/>
              </a:rPr>
              <a:t>d</a:t>
            </a:r>
            <a:r>
              <a:rPr sz="550" b="1" i="1" spc="-20" dirty="0">
                <a:solidFill>
                  <a:srgbClr val="36A5D9"/>
                </a:solidFill>
                <a:latin typeface="Times New Roman"/>
                <a:cs typeface="Times New Roman"/>
              </a:rPr>
              <a:t>r</a:t>
            </a:r>
            <a:r>
              <a:rPr sz="550" b="1" i="1" spc="-35" dirty="0">
                <a:solidFill>
                  <a:srgbClr val="36A5D9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367254" y="6142943"/>
            <a:ext cx="0" cy="385445"/>
          </a:xfrm>
          <a:custGeom>
            <a:avLst/>
            <a:gdLst/>
            <a:ahLst/>
            <a:cxnLst/>
            <a:rect l="l" t="t" r="r" b="b"/>
            <a:pathLst>
              <a:path h="385445">
                <a:moveTo>
                  <a:pt x="0" y="385254"/>
                </a:moveTo>
                <a:lnTo>
                  <a:pt x="0" y="0"/>
                </a:lnTo>
              </a:path>
            </a:pathLst>
          </a:custGeom>
          <a:ln w="48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67254" y="5892232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100926"/>
                </a:moveTo>
                <a:lnTo>
                  <a:pt x="0" y="0"/>
                </a:lnTo>
              </a:path>
            </a:pathLst>
          </a:custGeom>
          <a:ln w="48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22195" y="5783058"/>
            <a:ext cx="90170" cy="148590"/>
          </a:xfrm>
          <a:custGeom>
            <a:avLst/>
            <a:gdLst/>
            <a:ahLst/>
            <a:cxnLst/>
            <a:rect l="l" t="t" r="r" b="b"/>
            <a:pathLst>
              <a:path w="90170" h="148589">
                <a:moveTo>
                  <a:pt x="45059" y="0"/>
                </a:moveTo>
                <a:lnTo>
                  <a:pt x="28536" y="75095"/>
                </a:lnTo>
                <a:lnTo>
                  <a:pt x="0" y="146938"/>
                </a:lnTo>
                <a:lnTo>
                  <a:pt x="1003" y="148450"/>
                </a:lnTo>
                <a:lnTo>
                  <a:pt x="45059" y="121665"/>
                </a:lnTo>
                <a:lnTo>
                  <a:pt x="80080" y="121665"/>
                </a:lnTo>
                <a:lnTo>
                  <a:pt x="61582" y="75095"/>
                </a:lnTo>
                <a:lnTo>
                  <a:pt x="45059" y="0"/>
                </a:lnTo>
                <a:close/>
              </a:path>
              <a:path w="90170" h="148589">
                <a:moveTo>
                  <a:pt x="80080" y="121665"/>
                </a:moveTo>
                <a:lnTo>
                  <a:pt x="45059" y="121665"/>
                </a:lnTo>
                <a:lnTo>
                  <a:pt x="89369" y="148450"/>
                </a:lnTo>
                <a:lnTo>
                  <a:pt x="90119" y="146938"/>
                </a:lnTo>
                <a:lnTo>
                  <a:pt x="80080" y="1216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316462" y="5994788"/>
            <a:ext cx="3778250" cy="735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10" dirty="0">
                <a:latin typeface="Calibri"/>
                <a:cs typeface="Calibri"/>
              </a:rPr>
              <a:t>N</a:t>
            </a:r>
            <a:endParaRPr sz="950">
              <a:latin typeface="Calibri"/>
              <a:cs typeface="Calibri"/>
            </a:endParaRPr>
          </a:p>
          <a:p>
            <a:pPr marL="2408555">
              <a:lnSpc>
                <a:spcPct val="100000"/>
              </a:lnSpc>
              <a:spcBef>
                <a:spcPts val="254"/>
              </a:spcBef>
            </a:pPr>
            <a:r>
              <a:rPr sz="1350" b="1" spc="-50" dirty="0">
                <a:latin typeface="Tahoma"/>
                <a:cs typeface="Tahoma"/>
              </a:rPr>
              <a:t>Côte de</a:t>
            </a:r>
            <a:r>
              <a:rPr sz="1350" b="1" spc="25" dirty="0">
                <a:latin typeface="Tahoma"/>
                <a:cs typeface="Tahoma"/>
              </a:rPr>
              <a:t> </a:t>
            </a:r>
            <a:r>
              <a:rPr sz="1350" b="1" spc="-50" dirty="0">
                <a:latin typeface="Tahoma"/>
                <a:cs typeface="Tahoma"/>
              </a:rPr>
              <a:t>Sézanne</a:t>
            </a:r>
            <a:endParaRPr sz="1350">
              <a:latin typeface="Tahoma"/>
              <a:cs typeface="Tahoma"/>
            </a:endParaRPr>
          </a:p>
          <a:p>
            <a:pPr marL="1167765" marR="2004695">
              <a:lnSpc>
                <a:spcPts val="1060"/>
              </a:lnSpc>
              <a:spcBef>
                <a:spcPts val="465"/>
              </a:spcBef>
            </a:pPr>
            <a:r>
              <a:rPr sz="1050" b="1" i="1" spc="-40" dirty="0">
                <a:latin typeface="Times New Roman"/>
                <a:cs typeface="Times New Roman"/>
              </a:rPr>
              <a:t>V</a:t>
            </a:r>
            <a:r>
              <a:rPr sz="1050" b="1" i="1" spc="-30" dirty="0">
                <a:latin typeface="Times New Roman"/>
                <a:cs typeface="Times New Roman"/>
              </a:rPr>
              <a:t>illenau</a:t>
            </a:r>
            <a:r>
              <a:rPr sz="1050" b="1" i="1" spc="-75" dirty="0">
                <a:latin typeface="Times New Roman"/>
                <a:cs typeface="Times New Roman"/>
              </a:rPr>
              <a:t>x</a:t>
            </a:r>
            <a:r>
              <a:rPr sz="1050" b="1" i="1" spc="-40" dirty="0">
                <a:latin typeface="Times New Roman"/>
                <a:cs typeface="Times New Roman"/>
              </a:rPr>
              <a:t>e- </a:t>
            </a:r>
            <a:r>
              <a:rPr sz="1050" b="1" i="1" spc="-30" dirty="0">
                <a:latin typeface="Times New Roman"/>
                <a:cs typeface="Times New Roman"/>
              </a:rPr>
              <a:t> </a:t>
            </a:r>
            <a:r>
              <a:rPr sz="1050" b="1" i="1" spc="-25" dirty="0">
                <a:latin typeface="Times New Roman"/>
                <a:cs typeface="Times New Roman"/>
              </a:rPr>
              <a:t>la-Grande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367254" y="6318763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5859" y="0"/>
                </a:lnTo>
              </a:path>
            </a:pathLst>
          </a:custGeom>
          <a:ln w="48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21395" y="6318763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5859" y="0"/>
                </a:lnTo>
              </a:path>
            </a:pathLst>
          </a:custGeom>
          <a:ln w="48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365894" y="419131"/>
            <a:ext cx="2502535" cy="498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50" dirty="0">
                <a:solidFill>
                  <a:srgbClr val="AFB0B2"/>
                </a:solidFill>
                <a:latin typeface="Tahoma"/>
                <a:cs typeface="Tahoma"/>
              </a:rPr>
              <a:t>Formaciones</a:t>
            </a:r>
            <a:r>
              <a:rPr sz="1500" b="1" spc="-40" dirty="0">
                <a:solidFill>
                  <a:srgbClr val="AFB0B2"/>
                </a:solidFill>
                <a:latin typeface="Tahoma"/>
                <a:cs typeface="Tahoma"/>
              </a:rPr>
              <a:t> </a:t>
            </a:r>
            <a:r>
              <a:rPr sz="1500" b="1" spc="-60" dirty="0">
                <a:solidFill>
                  <a:srgbClr val="AFB0B2"/>
                </a:solidFill>
                <a:latin typeface="Tahoma"/>
                <a:cs typeface="Tahoma"/>
              </a:rPr>
              <a:t>litológicas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500" b="1" spc="-80" dirty="0">
                <a:solidFill>
                  <a:srgbClr val="AFB0B2"/>
                </a:solidFill>
                <a:latin typeface="Tahoma"/>
                <a:cs typeface="Tahoma"/>
              </a:rPr>
              <a:t>en </a:t>
            </a:r>
            <a:r>
              <a:rPr sz="1500" b="1" spc="-55" dirty="0">
                <a:solidFill>
                  <a:srgbClr val="AFB0B2"/>
                </a:solidFill>
                <a:latin typeface="Tahoma"/>
                <a:cs typeface="Tahoma"/>
              </a:rPr>
              <a:t>el </a:t>
            </a:r>
            <a:r>
              <a:rPr sz="1500" b="1" spc="-80" dirty="0">
                <a:solidFill>
                  <a:srgbClr val="AFB0B2"/>
                </a:solidFill>
                <a:latin typeface="Tahoma"/>
                <a:cs typeface="Tahoma"/>
              </a:rPr>
              <a:t>viñedo </a:t>
            </a:r>
            <a:r>
              <a:rPr sz="1500" b="1" spc="-55" dirty="0">
                <a:solidFill>
                  <a:srgbClr val="AFB0B2"/>
                </a:solidFill>
                <a:latin typeface="Tahoma"/>
                <a:cs typeface="Tahoma"/>
              </a:rPr>
              <a:t>de</a:t>
            </a:r>
            <a:r>
              <a:rPr sz="1500" b="1" spc="254" dirty="0">
                <a:solidFill>
                  <a:srgbClr val="AFB0B2"/>
                </a:solidFill>
                <a:latin typeface="Tahoma"/>
                <a:cs typeface="Tahoma"/>
              </a:rPr>
              <a:t> </a:t>
            </a:r>
            <a:r>
              <a:rPr sz="1500" b="1" spc="-60" dirty="0">
                <a:solidFill>
                  <a:srgbClr val="AFB0B2"/>
                </a:solidFill>
                <a:latin typeface="Tahoma"/>
                <a:cs typeface="Tahoma"/>
              </a:rPr>
              <a:t>Champagne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365894" y="7463521"/>
            <a:ext cx="1374140" cy="173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10" dirty="0">
                <a:solidFill>
                  <a:srgbClr val="AFB0B2"/>
                </a:solidFill>
                <a:latin typeface="Calibri"/>
                <a:cs typeface="Calibri"/>
              </a:rPr>
              <a:t>Naturaleza </a:t>
            </a:r>
            <a:r>
              <a:rPr sz="1050" spc="15" dirty="0">
                <a:solidFill>
                  <a:srgbClr val="AFB0B2"/>
                </a:solidFill>
                <a:latin typeface="Calibri"/>
                <a:cs typeface="Calibri"/>
              </a:rPr>
              <a:t>de </a:t>
            </a:r>
            <a:r>
              <a:rPr sz="1050" spc="35" dirty="0">
                <a:solidFill>
                  <a:srgbClr val="AFB0B2"/>
                </a:solidFill>
                <a:latin typeface="Calibri"/>
                <a:cs typeface="Calibri"/>
              </a:rPr>
              <a:t>las</a:t>
            </a:r>
            <a:r>
              <a:rPr sz="1050" spc="150" dirty="0">
                <a:solidFill>
                  <a:srgbClr val="AFB0B2"/>
                </a:solidFill>
                <a:latin typeface="Calibri"/>
                <a:cs typeface="Calibri"/>
              </a:rPr>
              <a:t> </a:t>
            </a:r>
            <a:r>
              <a:rPr sz="1050" spc="50" dirty="0">
                <a:solidFill>
                  <a:srgbClr val="AFB0B2"/>
                </a:solidFill>
                <a:latin typeface="Calibri"/>
                <a:cs typeface="Calibri"/>
              </a:rPr>
              <a:t>rocas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301282" y="7954162"/>
            <a:ext cx="390525" cy="260350"/>
          </a:xfrm>
          <a:custGeom>
            <a:avLst/>
            <a:gdLst/>
            <a:ahLst/>
            <a:cxnLst/>
            <a:rect l="l" t="t" r="r" b="b"/>
            <a:pathLst>
              <a:path w="390525" h="260350">
                <a:moveTo>
                  <a:pt x="0" y="260007"/>
                </a:moveTo>
                <a:lnTo>
                  <a:pt x="390017" y="260007"/>
                </a:lnTo>
                <a:lnTo>
                  <a:pt x="390017" y="0"/>
                </a:lnTo>
                <a:lnTo>
                  <a:pt x="0" y="0"/>
                </a:lnTo>
                <a:lnTo>
                  <a:pt x="0" y="260007"/>
                </a:lnTo>
                <a:close/>
              </a:path>
            </a:pathLst>
          </a:custGeom>
          <a:solidFill>
            <a:srgbClr val="1378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01282" y="8344179"/>
            <a:ext cx="390525" cy="260350"/>
          </a:xfrm>
          <a:custGeom>
            <a:avLst/>
            <a:gdLst/>
            <a:ahLst/>
            <a:cxnLst/>
            <a:rect l="l" t="t" r="r" b="b"/>
            <a:pathLst>
              <a:path w="390525" h="260350">
                <a:moveTo>
                  <a:pt x="0" y="260019"/>
                </a:moveTo>
                <a:lnTo>
                  <a:pt x="390017" y="260019"/>
                </a:lnTo>
                <a:lnTo>
                  <a:pt x="390017" y="0"/>
                </a:lnTo>
                <a:lnTo>
                  <a:pt x="0" y="0"/>
                </a:lnTo>
                <a:lnTo>
                  <a:pt x="0" y="260019"/>
                </a:lnTo>
                <a:close/>
              </a:path>
            </a:pathLst>
          </a:custGeom>
          <a:solidFill>
            <a:srgbClr val="909A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01282" y="8734196"/>
            <a:ext cx="390525" cy="260350"/>
          </a:xfrm>
          <a:custGeom>
            <a:avLst/>
            <a:gdLst/>
            <a:ahLst/>
            <a:cxnLst/>
            <a:rect l="l" t="t" r="r" b="b"/>
            <a:pathLst>
              <a:path w="390525" h="260350">
                <a:moveTo>
                  <a:pt x="0" y="260007"/>
                </a:moveTo>
                <a:lnTo>
                  <a:pt x="390017" y="260007"/>
                </a:lnTo>
                <a:lnTo>
                  <a:pt x="390017" y="0"/>
                </a:lnTo>
                <a:lnTo>
                  <a:pt x="0" y="0"/>
                </a:lnTo>
                <a:lnTo>
                  <a:pt x="0" y="260007"/>
                </a:lnTo>
                <a:close/>
              </a:path>
            </a:pathLst>
          </a:custGeom>
          <a:solidFill>
            <a:srgbClr val="D9C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01282" y="9124213"/>
            <a:ext cx="390525" cy="260350"/>
          </a:xfrm>
          <a:custGeom>
            <a:avLst/>
            <a:gdLst/>
            <a:ahLst/>
            <a:cxnLst/>
            <a:rect l="l" t="t" r="r" b="b"/>
            <a:pathLst>
              <a:path w="390525" h="260350">
                <a:moveTo>
                  <a:pt x="0" y="260007"/>
                </a:moveTo>
                <a:lnTo>
                  <a:pt x="390017" y="260007"/>
                </a:lnTo>
                <a:lnTo>
                  <a:pt x="390017" y="0"/>
                </a:lnTo>
                <a:lnTo>
                  <a:pt x="0" y="0"/>
                </a:lnTo>
                <a:lnTo>
                  <a:pt x="0" y="260007"/>
                </a:lnTo>
                <a:close/>
              </a:path>
            </a:pathLst>
          </a:custGeom>
          <a:solidFill>
            <a:srgbClr val="F1AA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01282" y="9514230"/>
            <a:ext cx="390525" cy="260350"/>
          </a:xfrm>
          <a:custGeom>
            <a:avLst/>
            <a:gdLst/>
            <a:ahLst/>
            <a:cxnLst/>
            <a:rect l="l" t="t" r="r" b="b"/>
            <a:pathLst>
              <a:path w="390525" h="260350">
                <a:moveTo>
                  <a:pt x="0" y="260007"/>
                </a:moveTo>
                <a:lnTo>
                  <a:pt x="390017" y="260007"/>
                </a:lnTo>
                <a:lnTo>
                  <a:pt x="390017" y="0"/>
                </a:lnTo>
                <a:lnTo>
                  <a:pt x="0" y="0"/>
                </a:lnTo>
                <a:lnTo>
                  <a:pt x="0" y="260007"/>
                </a:lnTo>
                <a:close/>
              </a:path>
            </a:pathLst>
          </a:custGeom>
          <a:solidFill>
            <a:srgbClr val="F7E7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01282" y="9906216"/>
            <a:ext cx="390525" cy="260350"/>
          </a:xfrm>
          <a:custGeom>
            <a:avLst/>
            <a:gdLst/>
            <a:ahLst/>
            <a:cxnLst/>
            <a:rect l="l" t="t" r="r" b="b"/>
            <a:pathLst>
              <a:path w="390525" h="260350">
                <a:moveTo>
                  <a:pt x="0" y="260007"/>
                </a:moveTo>
                <a:lnTo>
                  <a:pt x="390017" y="260007"/>
                </a:lnTo>
                <a:lnTo>
                  <a:pt x="390017" y="0"/>
                </a:lnTo>
                <a:lnTo>
                  <a:pt x="0" y="0"/>
                </a:lnTo>
                <a:lnTo>
                  <a:pt x="0" y="260007"/>
                </a:lnTo>
                <a:close/>
              </a:path>
            </a:pathLst>
          </a:custGeom>
          <a:solidFill>
            <a:srgbClr val="0CA0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731250" y="9964111"/>
            <a:ext cx="2343785" cy="157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20" dirty="0">
                <a:latin typeface="Calibri"/>
                <a:cs typeface="Calibri"/>
              </a:rPr>
              <a:t>Depósitos </a:t>
            </a:r>
            <a:r>
              <a:rPr sz="950" spc="15" dirty="0">
                <a:latin typeface="Calibri"/>
                <a:cs typeface="Calibri"/>
              </a:rPr>
              <a:t>de </a:t>
            </a:r>
            <a:r>
              <a:rPr sz="950" spc="30" dirty="0">
                <a:latin typeface="Calibri"/>
                <a:cs typeface="Calibri"/>
              </a:rPr>
              <a:t>las </a:t>
            </a:r>
            <a:r>
              <a:rPr sz="950" spc="20" dirty="0">
                <a:latin typeface="Calibri"/>
                <a:cs typeface="Calibri"/>
              </a:rPr>
              <a:t>laderas </a:t>
            </a:r>
            <a:r>
              <a:rPr sz="950" spc="30" dirty="0">
                <a:latin typeface="Calibri"/>
                <a:cs typeface="Calibri"/>
              </a:rPr>
              <a:t>(rocas</a:t>
            </a:r>
            <a:r>
              <a:rPr sz="950" spc="195" dirty="0">
                <a:latin typeface="Calibri"/>
                <a:cs typeface="Calibri"/>
              </a:rPr>
              <a:t> </a:t>
            </a:r>
            <a:r>
              <a:rPr sz="950" spc="20" dirty="0">
                <a:latin typeface="Calibri"/>
                <a:cs typeface="Calibri"/>
              </a:rPr>
              <a:t>compuestas)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731250" y="8792712"/>
            <a:ext cx="1397000" cy="157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20" dirty="0">
                <a:latin typeface="Calibri"/>
                <a:cs typeface="Calibri"/>
              </a:rPr>
              <a:t>Margas </a:t>
            </a:r>
            <a:r>
              <a:rPr sz="950" spc="10" dirty="0">
                <a:latin typeface="Calibri"/>
                <a:cs typeface="Calibri"/>
              </a:rPr>
              <a:t>(arcillas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30" dirty="0">
                <a:latin typeface="Calibri"/>
                <a:cs typeface="Calibri"/>
              </a:rPr>
              <a:t>calcáreas)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31250" y="8326675"/>
            <a:ext cx="1374140" cy="306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400"/>
              </a:lnSpc>
            </a:pPr>
            <a:r>
              <a:rPr sz="950" spc="35" dirty="0">
                <a:latin typeface="Calibri"/>
                <a:cs typeface="Calibri"/>
              </a:rPr>
              <a:t>Calcáreos </a:t>
            </a:r>
            <a:r>
              <a:rPr sz="950" spc="15" dirty="0">
                <a:latin typeface="Calibri"/>
                <a:cs typeface="Calibri"/>
              </a:rPr>
              <a:t>duros </a:t>
            </a:r>
            <a:r>
              <a:rPr sz="950" spc="5" dirty="0">
                <a:latin typeface="Calibri"/>
                <a:cs typeface="Calibri"/>
              </a:rPr>
              <a:t>y </a:t>
            </a:r>
            <a:r>
              <a:rPr sz="950" spc="25" dirty="0">
                <a:latin typeface="Calibri"/>
                <a:cs typeface="Calibri"/>
              </a:rPr>
              <a:t>ligeros,  </a:t>
            </a:r>
            <a:r>
              <a:rPr sz="950" spc="20" dirty="0">
                <a:latin typeface="Calibri"/>
                <a:cs typeface="Calibri"/>
              </a:rPr>
              <a:t>arenas</a:t>
            </a:r>
            <a:r>
              <a:rPr sz="950" spc="5" dirty="0">
                <a:latin typeface="Calibri"/>
                <a:cs typeface="Calibri"/>
              </a:rPr>
              <a:t> </a:t>
            </a:r>
            <a:r>
              <a:rPr sz="950" spc="35" dirty="0">
                <a:latin typeface="Calibri"/>
                <a:cs typeface="Calibri"/>
              </a:rPr>
              <a:t>calcáreas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731250" y="8011453"/>
            <a:ext cx="363855" cy="157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30" dirty="0">
                <a:latin typeface="Calibri"/>
                <a:cs typeface="Calibri"/>
              </a:rPr>
              <a:t>Cretas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731250" y="9177715"/>
            <a:ext cx="5537200" cy="550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15" dirty="0">
                <a:latin typeface="Calibri"/>
                <a:cs typeface="Calibri"/>
              </a:rPr>
              <a:t>Arcillas </a:t>
            </a:r>
            <a:r>
              <a:rPr sz="950" spc="5" dirty="0">
                <a:latin typeface="Calibri"/>
                <a:cs typeface="Calibri"/>
              </a:rPr>
              <a:t>y </a:t>
            </a:r>
            <a:r>
              <a:rPr sz="950" spc="10" dirty="0">
                <a:latin typeface="Calibri"/>
                <a:cs typeface="Calibri"/>
              </a:rPr>
              <a:t>limos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arcillosos</a:t>
            </a:r>
            <a:endParaRPr sz="950">
              <a:latin typeface="Calibri"/>
              <a:cs typeface="Calibri"/>
            </a:endParaRPr>
          </a:p>
          <a:p>
            <a:pPr marL="5169535">
              <a:lnSpc>
                <a:spcPct val="100000"/>
              </a:lnSpc>
              <a:spcBef>
                <a:spcPts val="45"/>
              </a:spcBef>
            </a:pPr>
            <a:r>
              <a:rPr sz="1050" b="1" i="1" spc="-90" dirty="0">
                <a:latin typeface="Times New Roman"/>
                <a:cs typeface="Times New Roman"/>
              </a:rPr>
              <a:t>Essoyes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950" spc="15" dirty="0">
                <a:latin typeface="Calibri"/>
                <a:cs typeface="Calibri"/>
              </a:rPr>
              <a:t>Arenas de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10" dirty="0">
                <a:latin typeface="Calibri"/>
                <a:cs typeface="Calibri"/>
              </a:rPr>
              <a:t>silicio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256561" y="566886"/>
            <a:ext cx="127000" cy="10820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85"/>
              </a:lnSpc>
            </a:pP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Suelo </a:t>
            </a:r>
            <a:r>
              <a:rPr sz="800" spc="-6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y </a:t>
            </a:r>
            <a:r>
              <a:rPr sz="800" spc="-60" dirty="0">
                <a:solidFill>
                  <a:srgbClr val="9C8E69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C8E69"/>
                </a:solidFill>
                <a:latin typeface="Calibri"/>
                <a:cs typeface="Calibri"/>
              </a:rPr>
              <a:t>subsuelo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7396707" y="579597"/>
            <a:ext cx="0" cy="1620520"/>
          </a:xfrm>
          <a:custGeom>
            <a:avLst/>
            <a:gdLst/>
            <a:ahLst/>
            <a:cxnLst/>
            <a:rect l="l" t="t" r="r" b="b"/>
            <a:pathLst>
              <a:path h="1620520">
                <a:moveTo>
                  <a:pt x="0" y="0"/>
                </a:moveTo>
                <a:lnTo>
                  <a:pt x="0" y="161999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307995" y="18405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 txBox="1"/>
          <p:nvPr/>
        </p:nvSpPr>
        <p:spPr>
          <a:xfrm>
            <a:off x="7344661" y="1863376"/>
            <a:ext cx="10668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9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85987"/>
            <a:ext cx="7559992" cy="86060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559992" cy="3560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84053" y="3672003"/>
            <a:ext cx="5076190" cy="6876415"/>
          </a:xfrm>
          <a:custGeom>
            <a:avLst/>
            <a:gdLst/>
            <a:ahLst/>
            <a:cxnLst/>
            <a:rect l="l" t="t" r="r" b="b"/>
            <a:pathLst>
              <a:path w="5076190" h="6876415">
                <a:moveTo>
                  <a:pt x="5075951" y="0"/>
                </a:moveTo>
                <a:lnTo>
                  <a:pt x="539945" y="0"/>
                </a:lnTo>
                <a:lnTo>
                  <a:pt x="399886" y="466"/>
                </a:lnTo>
                <a:lnTo>
                  <a:pt x="340002" y="1574"/>
                </a:lnTo>
                <a:lnTo>
                  <a:pt x="286416" y="3731"/>
                </a:lnTo>
                <a:lnTo>
                  <a:pt x="238777" y="7288"/>
                </a:lnTo>
                <a:lnTo>
                  <a:pt x="196736" y="12594"/>
                </a:lnTo>
                <a:lnTo>
                  <a:pt x="128047" y="29854"/>
                </a:lnTo>
                <a:lnTo>
                  <a:pt x="77551" y="58309"/>
                </a:lnTo>
                <a:lnTo>
                  <a:pt x="42449" y="100758"/>
                </a:lnTo>
                <a:lnTo>
                  <a:pt x="19941" y="160001"/>
                </a:lnTo>
                <a:lnTo>
                  <a:pt x="7230" y="238835"/>
                </a:lnTo>
                <a:lnTo>
                  <a:pt x="3673" y="286474"/>
                </a:lnTo>
                <a:lnTo>
                  <a:pt x="1516" y="340060"/>
                </a:lnTo>
                <a:lnTo>
                  <a:pt x="408" y="399944"/>
                </a:lnTo>
                <a:lnTo>
                  <a:pt x="0" y="466475"/>
                </a:lnTo>
                <a:lnTo>
                  <a:pt x="0" y="6409531"/>
                </a:lnTo>
                <a:lnTo>
                  <a:pt x="408" y="6476060"/>
                </a:lnTo>
                <a:lnTo>
                  <a:pt x="1516" y="6535943"/>
                </a:lnTo>
                <a:lnTo>
                  <a:pt x="3673" y="6589528"/>
                </a:lnTo>
                <a:lnTo>
                  <a:pt x="7230" y="6637165"/>
                </a:lnTo>
                <a:lnTo>
                  <a:pt x="12536" y="6679206"/>
                </a:lnTo>
                <a:lnTo>
                  <a:pt x="29796" y="6747893"/>
                </a:lnTo>
                <a:lnTo>
                  <a:pt x="58251" y="6798387"/>
                </a:lnTo>
                <a:lnTo>
                  <a:pt x="100700" y="6833489"/>
                </a:lnTo>
                <a:lnTo>
                  <a:pt x="159942" y="6855996"/>
                </a:lnTo>
                <a:lnTo>
                  <a:pt x="238777" y="6868707"/>
                </a:lnTo>
                <a:lnTo>
                  <a:pt x="286416" y="6872264"/>
                </a:lnTo>
                <a:lnTo>
                  <a:pt x="340002" y="6874421"/>
                </a:lnTo>
                <a:lnTo>
                  <a:pt x="399886" y="6875529"/>
                </a:lnTo>
                <a:lnTo>
                  <a:pt x="5075951" y="6875995"/>
                </a:lnTo>
                <a:lnTo>
                  <a:pt x="5075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647034"/>
            <a:ext cx="2472055" cy="9045575"/>
          </a:xfrm>
          <a:custGeom>
            <a:avLst/>
            <a:gdLst/>
            <a:ahLst/>
            <a:cxnLst/>
            <a:rect l="l" t="t" r="r" b="b"/>
            <a:pathLst>
              <a:path w="2472055" h="9045575">
                <a:moveTo>
                  <a:pt x="0" y="0"/>
                </a:moveTo>
                <a:lnTo>
                  <a:pt x="0" y="9044968"/>
                </a:lnTo>
                <a:lnTo>
                  <a:pt x="2472004" y="9044968"/>
                </a:lnTo>
                <a:lnTo>
                  <a:pt x="2472004" y="2846178"/>
                </a:lnTo>
                <a:lnTo>
                  <a:pt x="2471417" y="2790394"/>
                </a:lnTo>
                <a:lnTo>
                  <a:pt x="2469668" y="2735142"/>
                </a:lnTo>
                <a:lnTo>
                  <a:pt x="2466777" y="2680424"/>
                </a:lnTo>
                <a:lnTo>
                  <a:pt x="2462761" y="2626238"/>
                </a:lnTo>
                <a:lnTo>
                  <a:pt x="2457639" y="2572586"/>
                </a:lnTo>
                <a:lnTo>
                  <a:pt x="2451430" y="2519467"/>
                </a:lnTo>
                <a:lnTo>
                  <a:pt x="2444152" y="2466881"/>
                </a:lnTo>
                <a:lnTo>
                  <a:pt x="2435823" y="2414830"/>
                </a:lnTo>
                <a:lnTo>
                  <a:pt x="2426463" y="2363313"/>
                </a:lnTo>
                <a:lnTo>
                  <a:pt x="2416089" y="2312331"/>
                </a:lnTo>
                <a:lnTo>
                  <a:pt x="2404721" y="2261883"/>
                </a:lnTo>
                <a:lnTo>
                  <a:pt x="2392376" y="2211970"/>
                </a:lnTo>
                <a:lnTo>
                  <a:pt x="2379074" y="2162592"/>
                </a:lnTo>
                <a:lnTo>
                  <a:pt x="2364832" y="2113749"/>
                </a:lnTo>
                <a:lnTo>
                  <a:pt x="2349670" y="2065442"/>
                </a:lnTo>
                <a:lnTo>
                  <a:pt x="2333605" y="2017671"/>
                </a:lnTo>
                <a:lnTo>
                  <a:pt x="2316657" y="1970436"/>
                </a:lnTo>
                <a:lnTo>
                  <a:pt x="2298844" y="1923737"/>
                </a:lnTo>
                <a:lnTo>
                  <a:pt x="2280184" y="1877574"/>
                </a:lnTo>
                <a:lnTo>
                  <a:pt x="2260696" y="1831948"/>
                </a:lnTo>
                <a:lnTo>
                  <a:pt x="2240399" y="1786860"/>
                </a:lnTo>
                <a:lnTo>
                  <a:pt x="2219310" y="1742308"/>
                </a:lnTo>
                <a:lnTo>
                  <a:pt x="2197449" y="1698294"/>
                </a:lnTo>
                <a:lnTo>
                  <a:pt x="2174835" y="1654817"/>
                </a:lnTo>
                <a:lnTo>
                  <a:pt x="2151484" y="1611878"/>
                </a:lnTo>
                <a:lnTo>
                  <a:pt x="2127417" y="1569477"/>
                </a:lnTo>
                <a:lnTo>
                  <a:pt x="2102652" y="1527614"/>
                </a:lnTo>
                <a:lnTo>
                  <a:pt x="2077206" y="1486290"/>
                </a:lnTo>
                <a:lnTo>
                  <a:pt x="2051100" y="1445505"/>
                </a:lnTo>
                <a:lnTo>
                  <a:pt x="2024350" y="1405259"/>
                </a:lnTo>
                <a:lnTo>
                  <a:pt x="1996976" y="1365552"/>
                </a:lnTo>
                <a:lnTo>
                  <a:pt x="1968997" y="1326384"/>
                </a:lnTo>
                <a:lnTo>
                  <a:pt x="1940430" y="1287756"/>
                </a:lnTo>
                <a:lnTo>
                  <a:pt x="1911295" y="1249668"/>
                </a:lnTo>
                <a:lnTo>
                  <a:pt x="1881609" y="1212120"/>
                </a:lnTo>
                <a:lnTo>
                  <a:pt x="1851392" y="1175112"/>
                </a:lnTo>
                <a:lnTo>
                  <a:pt x="1820662" y="1138645"/>
                </a:lnTo>
                <a:lnTo>
                  <a:pt x="1789437" y="1102719"/>
                </a:lnTo>
                <a:lnTo>
                  <a:pt x="1757736" y="1067334"/>
                </a:lnTo>
                <a:lnTo>
                  <a:pt x="1725577" y="1032490"/>
                </a:lnTo>
                <a:lnTo>
                  <a:pt x="1692980" y="998187"/>
                </a:lnTo>
                <a:lnTo>
                  <a:pt x="1659962" y="964426"/>
                </a:lnTo>
                <a:lnTo>
                  <a:pt x="1626542" y="931208"/>
                </a:lnTo>
                <a:lnTo>
                  <a:pt x="1592738" y="898531"/>
                </a:lnTo>
                <a:lnTo>
                  <a:pt x="1558570" y="866396"/>
                </a:lnTo>
                <a:lnTo>
                  <a:pt x="1524055" y="834805"/>
                </a:lnTo>
                <a:lnTo>
                  <a:pt x="1489213" y="803756"/>
                </a:lnTo>
                <a:lnTo>
                  <a:pt x="1454061" y="773250"/>
                </a:lnTo>
                <a:lnTo>
                  <a:pt x="1418618" y="743288"/>
                </a:lnTo>
                <a:lnTo>
                  <a:pt x="1382903" y="713869"/>
                </a:lnTo>
                <a:lnTo>
                  <a:pt x="1346934" y="684993"/>
                </a:lnTo>
                <a:lnTo>
                  <a:pt x="1310730" y="656662"/>
                </a:lnTo>
                <a:lnTo>
                  <a:pt x="1274310" y="628875"/>
                </a:lnTo>
                <a:lnTo>
                  <a:pt x="1237691" y="601633"/>
                </a:lnTo>
                <a:lnTo>
                  <a:pt x="1200892" y="574935"/>
                </a:lnTo>
                <a:lnTo>
                  <a:pt x="1163933" y="548782"/>
                </a:lnTo>
                <a:lnTo>
                  <a:pt x="1126830" y="523174"/>
                </a:lnTo>
                <a:lnTo>
                  <a:pt x="1089604" y="498111"/>
                </a:lnTo>
                <a:lnTo>
                  <a:pt x="1052272" y="473594"/>
                </a:lnTo>
                <a:lnTo>
                  <a:pt x="1014854" y="449623"/>
                </a:lnTo>
                <a:lnTo>
                  <a:pt x="977366" y="426198"/>
                </a:lnTo>
                <a:lnTo>
                  <a:pt x="939829" y="403319"/>
                </a:lnTo>
                <a:lnTo>
                  <a:pt x="902260" y="380987"/>
                </a:lnTo>
                <a:lnTo>
                  <a:pt x="864678" y="359201"/>
                </a:lnTo>
                <a:lnTo>
                  <a:pt x="827102" y="337963"/>
                </a:lnTo>
                <a:lnTo>
                  <a:pt x="789550" y="317271"/>
                </a:lnTo>
                <a:lnTo>
                  <a:pt x="752041" y="297127"/>
                </a:lnTo>
                <a:lnTo>
                  <a:pt x="714593" y="277531"/>
                </a:lnTo>
                <a:lnTo>
                  <a:pt x="677225" y="258482"/>
                </a:lnTo>
                <a:lnTo>
                  <a:pt x="639954" y="239981"/>
                </a:lnTo>
                <a:lnTo>
                  <a:pt x="602801" y="222029"/>
                </a:lnTo>
                <a:lnTo>
                  <a:pt x="565783" y="204625"/>
                </a:lnTo>
                <a:lnTo>
                  <a:pt x="528919" y="187770"/>
                </a:lnTo>
                <a:lnTo>
                  <a:pt x="492227" y="171464"/>
                </a:lnTo>
                <a:lnTo>
                  <a:pt x="455726" y="155708"/>
                </a:lnTo>
                <a:lnTo>
                  <a:pt x="419434" y="140500"/>
                </a:lnTo>
                <a:lnTo>
                  <a:pt x="383370" y="125843"/>
                </a:lnTo>
                <a:lnTo>
                  <a:pt x="347553" y="111735"/>
                </a:lnTo>
                <a:lnTo>
                  <a:pt x="243869" y="73734"/>
                </a:lnTo>
                <a:lnTo>
                  <a:pt x="176724" y="51522"/>
                </a:lnTo>
                <a:lnTo>
                  <a:pt x="112444" y="31714"/>
                </a:lnTo>
                <a:lnTo>
                  <a:pt x="52905" y="14481"/>
                </a:lnTo>
                <a:lnTo>
                  <a:pt x="0" y="0"/>
                </a:lnTo>
                <a:close/>
              </a:path>
            </a:pathLst>
          </a:custGeom>
          <a:solidFill>
            <a:srgbClr val="9C8E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123846"/>
            <a:ext cx="2412009" cy="8568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29205" marR="5080">
              <a:lnSpc>
                <a:spcPct val="100000"/>
              </a:lnSpc>
            </a:pPr>
            <a:r>
              <a:rPr spc="10" dirty="0"/>
              <a:t>La </a:t>
            </a:r>
            <a:r>
              <a:rPr spc="-20" dirty="0"/>
              <a:t>naturaleza </a:t>
            </a:r>
            <a:r>
              <a:rPr spc="-10" dirty="0"/>
              <a:t>del </a:t>
            </a:r>
            <a:r>
              <a:rPr spc="-35" dirty="0"/>
              <a:t>terruño </a:t>
            </a:r>
            <a:r>
              <a:rPr spc="-15" dirty="0"/>
              <a:t>ha </a:t>
            </a:r>
            <a:r>
              <a:rPr spc="-25" dirty="0"/>
              <a:t>guiado </a:t>
            </a:r>
            <a:r>
              <a:rPr dirty="0"/>
              <a:t>la </a:t>
            </a:r>
            <a:r>
              <a:rPr spc="-10" dirty="0"/>
              <a:t>selección  </a:t>
            </a:r>
            <a:r>
              <a:rPr spc="-15" dirty="0"/>
              <a:t>de </a:t>
            </a:r>
            <a:r>
              <a:rPr spc="10" dirty="0"/>
              <a:t>las </a:t>
            </a:r>
            <a:r>
              <a:rPr spc="-5" dirty="0"/>
              <a:t>cepas </a:t>
            </a:r>
            <a:r>
              <a:rPr spc="-20" dirty="0"/>
              <a:t>que </a:t>
            </a:r>
            <a:r>
              <a:rPr spc="-30" dirty="0"/>
              <a:t>mejor </a:t>
            </a:r>
            <a:r>
              <a:rPr spc="15" dirty="0"/>
              <a:t>se </a:t>
            </a:r>
            <a:r>
              <a:rPr spc="-30" dirty="0"/>
              <a:t>adaptan </a:t>
            </a:r>
            <a:r>
              <a:rPr dirty="0"/>
              <a:t>al </a:t>
            </a:r>
            <a:r>
              <a:rPr spc="-5" dirty="0"/>
              <a:t>mismo. </a:t>
            </a:r>
            <a:r>
              <a:rPr spc="10" dirty="0"/>
              <a:t>La  </a:t>
            </a:r>
            <a:r>
              <a:rPr spc="-10" dirty="0"/>
              <a:t>ley del </a:t>
            </a:r>
            <a:r>
              <a:rPr spc="-30" dirty="0"/>
              <a:t>22 </a:t>
            </a:r>
            <a:r>
              <a:rPr spc="-15" dirty="0"/>
              <a:t>de </a:t>
            </a:r>
            <a:r>
              <a:rPr spc="-5" dirty="0"/>
              <a:t>julio </a:t>
            </a:r>
            <a:r>
              <a:rPr spc="-15" dirty="0"/>
              <a:t>de </a:t>
            </a:r>
            <a:r>
              <a:rPr spc="-40" dirty="0"/>
              <a:t>1927 </a:t>
            </a:r>
            <a:r>
              <a:rPr spc="-25" dirty="0"/>
              <a:t>determina </a:t>
            </a:r>
            <a:r>
              <a:rPr spc="10" dirty="0"/>
              <a:t>las </a:t>
            </a:r>
            <a:r>
              <a:rPr spc="-5" dirty="0"/>
              <a:t>cepas  </a:t>
            </a:r>
            <a:r>
              <a:rPr spc="-15" dirty="0"/>
              <a:t>autorizadas. </a:t>
            </a:r>
            <a:r>
              <a:rPr spc="5" dirty="0"/>
              <a:t>En </a:t>
            </a:r>
            <a:r>
              <a:rPr dirty="0"/>
              <a:t>la </a:t>
            </a:r>
            <a:r>
              <a:rPr spc="-20" dirty="0"/>
              <a:t>actualidad, </a:t>
            </a:r>
            <a:r>
              <a:rPr spc="-30" dirty="0"/>
              <a:t>predominan </a:t>
            </a:r>
            <a:r>
              <a:rPr spc="-15" dirty="0"/>
              <a:t>el  </a:t>
            </a:r>
            <a:r>
              <a:rPr spc="-20" dirty="0"/>
              <a:t>pinot </a:t>
            </a:r>
            <a:r>
              <a:rPr spc="-25" dirty="0"/>
              <a:t>noir (uva </a:t>
            </a:r>
            <a:r>
              <a:rPr spc="-35" dirty="0"/>
              <a:t>negra), </a:t>
            </a:r>
            <a:r>
              <a:rPr spc="5" dirty="0"/>
              <a:t>el </a:t>
            </a:r>
            <a:r>
              <a:rPr spc="-25" dirty="0"/>
              <a:t>meunier (uva </a:t>
            </a:r>
            <a:r>
              <a:rPr spc="-40" dirty="0"/>
              <a:t>negra) </a:t>
            </a:r>
            <a:r>
              <a:rPr dirty="0"/>
              <a:t>y  </a:t>
            </a:r>
            <a:r>
              <a:rPr spc="5" dirty="0"/>
              <a:t>el </a:t>
            </a:r>
            <a:r>
              <a:rPr spc="-30" dirty="0"/>
              <a:t>chardonnay </a:t>
            </a:r>
            <a:r>
              <a:rPr spc="-25" dirty="0"/>
              <a:t>(uva </a:t>
            </a:r>
            <a:r>
              <a:rPr spc="-20" dirty="0"/>
              <a:t>blanca). </a:t>
            </a:r>
            <a:r>
              <a:rPr spc="20" dirty="0"/>
              <a:t>El </a:t>
            </a:r>
            <a:r>
              <a:rPr spc="-30" dirty="0"/>
              <a:t>arbanne, </a:t>
            </a:r>
            <a:r>
              <a:rPr spc="5" dirty="0"/>
              <a:t>el </a:t>
            </a:r>
            <a:r>
              <a:rPr spc="-25" dirty="0"/>
              <a:t>petit  meslier, </a:t>
            </a:r>
            <a:r>
              <a:rPr spc="5" dirty="0"/>
              <a:t>el </a:t>
            </a:r>
            <a:r>
              <a:rPr spc="-20" dirty="0"/>
              <a:t>pinot </a:t>
            </a:r>
            <a:r>
              <a:rPr spc="-10" dirty="0"/>
              <a:t>blanc </a:t>
            </a:r>
            <a:r>
              <a:rPr dirty="0"/>
              <a:t>y </a:t>
            </a:r>
            <a:r>
              <a:rPr spc="5" dirty="0"/>
              <a:t>el </a:t>
            </a:r>
            <a:r>
              <a:rPr spc="-20" dirty="0"/>
              <a:t>pinot </a:t>
            </a:r>
            <a:r>
              <a:rPr spc="-5" dirty="0"/>
              <a:t>gris </a:t>
            </a:r>
            <a:r>
              <a:rPr spc="-25" dirty="0"/>
              <a:t>(todos </a:t>
            </a:r>
            <a:r>
              <a:rPr spc="-15" dirty="0"/>
              <a:t>de  uva </a:t>
            </a:r>
            <a:r>
              <a:rPr spc="-20" dirty="0"/>
              <a:t>blanca), también están autorizados, </a:t>
            </a:r>
            <a:r>
              <a:rPr spc="-25" dirty="0"/>
              <a:t>aunque  </a:t>
            </a:r>
            <a:r>
              <a:rPr spc="-30" dirty="0"/>
              <a:t>representan </a:t>
            </a:r>
            <a:r>
              <a:rPr spc="-10" dirty="0"/>
              <a:t>menos del </a:t>
            </a:r>
            <a:r>
              <a:rPr spc="-25" dirty="0"/>
              <a:t>0,3 </a:t>
            </a:r>
            <a:r>
              <a:rPr spc="55" dirty="0"/>
              <a:t>% </a:t>
            </a:r>
            <a:r>
              <a:rPr spc="-10" dirty="0"/>
              <a:t>del</a:t>
            </a:r>
            <a:r>
              <a:rPr spc="-20" dirty="0"/>
              <a:t> viñedo.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083299" y="6426204"/>
            <a:ext cx="3985895" cy="561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</a:pPr>
            <a:r>
              <a:rPr sz="1000" spc="5" dirty="0">
                <a:latin typeface="Calibri"/>
                <a:cs typeface="Calibri"/>
              </a:rPr>
              <a:t>La </a:t>
            </a:r>
            <a:r>
              <a:rPr sz="1000" spc="-5" dirty="0">
                <a:latin typeface="Calibri"/>
                <a:cs typeface="Calibri"/>
              </a:rPr>
              <a:t>fisiología </a:t>
            </a:r>
            <a:r>
              <a:rPr sz="1000" spc="-1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la viña </a:t>
            </a:r>
            <a:r>
              <a:rPr sz="1000" spc="-20" dirty="0">
                <a:latin typeface="Calibri"/>
                <a:cs typeface="Calibri"/>
              </a:rPr>
              <a:t>y </a:t>
            </a:r>
            <a:r>
              <a:rPr sz="1000" spc="10" dirty="0">
                <a:latin typeface="Calibri"/>
                <a:cs typeface="Calibri"/>
              </a:rPr>
              <a:t>las </a:t>
            </a:r>
            <a:r>
              <a:rPr sz="1000" dirty="0">
                <a:latin typeface="Calibri"/>
                <a:cs typeface="Calibri"/>
              </a:rPr>
              <a:t>tensiones </a:t>
            </a:r>
            <a:r>
              <a:rPr sz="1000" spc="-10" dirty="0">
                <a:latin typeface="Calibri"/>
                <a:cs typeface="Calibri"/>
              </a:rPr>
              <a:t>naturales </a:t>
            </a:r>
            <a:r>
              <a:rPr sz="1000" spc="-15" dirty="0">
                <a:latin typeface="Calibri"/>
                <a:cs typeface="Calibri"/>
              </a:rPr>
              <a:t>han dado lugar </a:t>
            </a:r>
            <a:r>
              <a:rPr sz="1000" spc="-20" dirty="0">
                <a:latin typeface="Calibri"/>
                <a:cs typeface="Calibri"/>
              </a:rPr>
              <a:t>a </a:t>
            </a:r>
            <a:r>
              <a:rPr sz="1000" spc="-10" dirty="0">
                <a:latin typeface="Calibri"/>
                <a:cs typeface="Calibri"/>
              </a:rPr>
              <a:t>una  </a:t>
            </a:r>
            <a:r>
              <a:rPr sz="1000" spc="-5" dirty="0">
                <a:latin typeface="Calibri"/>
                <a:cs typeface="Calibri"/>
              </a:rPr>
              <a:t>auténtica </a:t>
            </a:r>
            <a:r>
              <a:rPr sz="1000" spc="-10" dirty="0">
                <a:latin typeface="Calibri"/>
                <a:cs typeface="Calibri"/>
              </a:rPr>
              <a:t>estrategia </a:t>
            </a:r>
            <a:r>
              <a:rPr sz="1000" dirty="0">
                <a:latin typeface="Calibri"/>
                <a:cs typeface="Calibri"/>
              </a:rPr>
              <a:t>vitícola </a:t>
            </a:r>
            <a:r>
              <a:rPr sz="1000" spc="-10" dirty="0">
                <a:latin typeface="Calibri"/>
                <a:cs typeface="Calibri"/>
              </a:rPr>
              <a:t>que </a:t>
            </a:r>
            <a:r>
              <a:rPr sz="1000" spc="10" dirty="0">
                <a:latin typeface="Calibri"/>
                <a:cs typeface="Calibri"/>
              </a:rPr>
              <a:t>se </a:t>
            </a:r>
            <a:r>
              <a:rPr sz="1000" spc="-15" dirty="0">
                <a:latin typeface="Calibri"/>
                <a:cs typeface="Calibri"/>
              </a:rPr>
              <a:t>fundamenta </a:t>
            </a:r>
            <a:r>
              <a:rPr sz="1000" spc="-10" dirty="0">
                <a:latin typeface="Calibri"/>
                <a:cs typeface="Calibri"/>
              </a:rPr>
              <a:t>en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spc="5" dirty="0">
                <a:latin typeface="Calibri"/>
                <a:cs typeface="Calibri"/>
              </a:rPr>
              <a:t>selección, </a:t>
            </a:r>
            <a:r>
              <a:rPr sz="1000" spc="-5" dirty="0">
                <a:latin typeface="Calibri"/>
                <a:cs typeface="Calibri"/>
              </a:rPr>
              <a:t>la densidad,  </a:t>
            </a:r>
            <a:r>
              <a:rPr sz="1000" spc="-35" dirty="0">
                <a:latin typeface="Arial"/>
                <a:cs typeface="Arial"/>
              </a:rPr>
              <a:t>los </a:t>
            </a:r>
            <a:r>
              <a:rPr sz="1000" spc="-25" dirty="0">
                <a:latin typeface="Arial"/>
                <a:cs typeface="Arial"/>
              </a:rPr>
              <a:t>injertos, </a:t>
            </a:r>
            <a:r>
              <a:rPr sz="1000" spc="-40" dirty="0">
                <a:latin typeface="Arial"/>
                <a:cs typeface="Arial"/>
              </a:rPr>
              <a:t>la </a:t>
            </a:r>
            <a:r>
              <a:rPr sz="1000" spc="-50" dirty="0">
                <a:latin typeface="Arial"/>
                <a:cs typeface="Arial"/>
              </a:rPr>
              <a:t>poda,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etc.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6061" y="566900"/>
            <a:ext cx="127000" cy="3886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85"/>
              </a:lnSpc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Cepas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30001" y="3325778"/>
            <a:ext cx="133921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Viñedo de</a:t>
            </a:r>
            <a:r>
              <a:rPr sz="7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10" dirty="0">
                <a:solidFill>
                  <a:srgbClr val="FFFFFF"/>
                </a:solidFill>
                <a:latin typeface="Calibri"/>
                <a:cs typeface="Calibri"/>
              </a:rPr>
              <a:t>Montigny-sous-Châtillon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63745">
              <a:lnSpc>
                <a:spcPct val="100000"/>
              </a:lnSpc>
            </a:pPr>
            <a:r>
              <a:rPr spc="960" dirty="0"/>
              <a:t>Cepas</a:t>
            </a:r>
          </a:p>
        </p:txBody>
      </p:sp>
      <p:sp>
        <p:nvSpPr>
          <p:cNvPr id="13" name="object 13"/>
          <p:cNvSpPr/>
          <p:nvPr/>
        </p:nvSpPr>
        <p:spPr>
          <a:xfrm>
            <a:off x="160707" y="579602"/>
            <a:ext cx="0" cy="2077720"/>
          </a:xfrm>
          <a:custGeom>
            <a:avLst/>
            <a:gdLst/>
            <a:ahLst/>
            <a:cxnLst/>
            <a:rect l="l" t="t" r="r" b="b"/>
            <a:pathLst>
              <a:path h="2077720">
                <a:moveTo>
                  <a:pt x="0" y="0"/>
                </a:moveTo>
                <a:lnTo>
                  <a:pt x="0" y="2077199"/>
                </a:lnTo>
              </a:path>
            </a:pathLst>
          </a:custGeom>
          <a:ln w="6350">
            <a:solidFill>
              <a:srgbClr val="9C9D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995" y="1840507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90004" y="0"/>
                </a:moveTo>
                <a:lnTo>
                  <a:pt x="54971" y="7072"/>
                </a:lnTo>
                <a:lnTo>
                  <a:pt x="26362" y="26360"/>
                </a:lnTo>
                <a:lnTo>
                  <a:pt x="7073" y="54965"/>
                </a:lnTo>
                <a:lnTo>
                  <a:pt x="0" y="89992"/>
                </a:lnTo>
                <a:lnTo>
                  <a:pt x="7073" y="125025"/>
                </a:lnTo>
                <a:lnTo>
                  <a:pt x="26362" y="153635"/>
                </a:lnTo>
                <a:lnTo>
                  <a:pt x="54971" y="172923"/>
                </a:lnTo>
                <a:lnTo>
                  <a:pt x="90004" y="179997"/>
                </a:lnTo>
                <a:lnTo>
                  <a:pt x="125038" y="172923"/>
                </a:lnTo>
                <a:lnTo>
                  <a:pt x="153647" y="153635"/>
                </a:lnTo>
                <a:lnTo>
                  <a:pt x="172936" y="125025"/>
                </a:lnTo>
                <a:lnTo>
                  <a:pt x="180009" y="89992"/>
                </a:lnTo>
                <a:lnTo>
                  <a:pt x="172936" y="54965"/>
                </a:lnTo>
                <a:lnTo>
                  <a:pt x="153647" y="26360"/>
                </a:lnTo>
                <a:lnTo>
                  <a:pt x="125038" y="7072"/>
                </a:lnTo>
                <a:lnTo>
                  <a:pt x="90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8021" y="1863383"/>
            <a:ext cx="18796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229" dirty="0">
                <a:solidFill>
                  <a:srgbClr val="9C8E69"/>
                </a:solidFill>
                <a:latin typeface="Calibri"/>
                <a:cs typeface="Calibri"/>
              </a:rPr>
              <a:t>10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92483" y="7060082"/>
            <a:ext cx="2030730" cy="3547110"/>
          </a:xfrm>
          <a:custGeom>
            <a:avLst/>
            <a:gdLst/>
            <a:ahLst/>
            <a:cxnLst/>
            <a:rect l="l" t="t" r="r" b="b"/>
            <a:pathLst>
              <a:path w="2030729" h="3547109">
                <a:moveTo>
                  <a:pt x="2030577" y="3546981"/>
                </a:moveTo>
                <a:lnTo>
                  <a:pt x="0" y="3546981"/>
                </a:lnTo>
                <a:lnTo>
                  <a:pt x="0" y="0"/>
                </a:lnTo>
                <a:lnTo>
                  <a:pt x="2030577" y="0"/>
                </a:lnTo>
                <a:lnTo>
                  <a:pt x="2030577" y="35469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09395" y="7077003"/>
            <a:ext cx="1847214" cy="3363595"/>
          </a:xfrm>
          <a:custGeom>
            <a:avLst/>
            <a:gdLst/>
            <a:ahLst/>
            <a:cxnLst/>
            <a:rect l="l" t="t" r="r" b="b"/>
            <a:pathLst>
              <a:path w="1847215" h="3363595">
                <a:moveTo>
                  <a:pt x="923239" y="0"/>
                </a:moveTo>
                <a:lnTo>
                  <a:pt x="875736" y="1197"/>
                </a:lnTo>
                <a:lnTo>
                  <a:pt x="828857" y="4751"/>
                </a:lnTo>
                <a:lnTo>
                  <a:pt x="782659" y="10603"/>
                </a:lnTo>
                <a:lnTo>
                  <a:pt x="737201" y="18696"/>
                </a:lnTo>
                <a:lnTo>
                  <a:pt x="692540" y="28973"/>
                </a:lnTo>
                <a:lnTo>
                  <a:pt x="648735" y="41374"/>
                </a:lnTo>
                <a:lnTo>
                  <a:pt x="605844" y="55842"/>
                </a:lnTo>
                <a:lnTo>
                  <a:pt x="563924" y="72320"/>
                </a:lnTo>
                <a:lnTo>
                  <a:pt x="523033" y="90750"/>
                </a:lnTo>
                <a:lnTo>
                  <a:pt x="483231" y="111073"/>
                </a:lnTo>
                <a:lnTo>
                  <a:pt x="444574" y="133232"/>
                </a:lnTo>
                <a:lnTo>
                  <a:pt x="407120" y="157170"/>
                </a:lnTo>
                <a:lnTo>
                  <a:pt x="370928" y="182827"/>
                </a:lnTo>
                <a:lnTo>
                  <a:pt x="336056" y="210148"/>
                </a:lnTo>
                <a:lnTo>
                  <a:pt x="302561" y="239073"/>
                </a:lnTo>
                <a:lnTo>
                  <a:pt x="270502" y="269544"/>
                </a:lnTo>
                <a:lnTo>
                  <a:pt x="239936" y="301505"/>
                </a:lnTo>
                <a:lnTo>
                  <a:pt x="210922" y="334897"/>
                </a:lnTo>
                <a:lnTo>
                  <a:pt x="183518" y="369662"/>
                </a:lnTo>
                <a:lnTo>
                  <a:pt x="157781" y="405743"/>
                </a:lnTo>
                <a:lnTo>
                  <a:pt x="133770" y="443082"/>
                </a:lnTo>
                <a:lnTo>
                  <a:pt x="111542" y="481621"/>
                </a:lnTo>
                <a:lnTo>
                  <a:pt x="91156" y="521301"/>
                </a:lnTo>
                <a:lnTo>
                  <a:pt x="72670" y="562066"/>
                </a:lnTo>
                <a:lnTo>
                  <a:pt x="56141" y="603858"/>
                </a:lnTo>
                <a:lnTo>
                  <a:pt x="41628" y="646617"/>
                </a:lnTo>
                <a:lnTo>
                  <a:pt x="29189" y="690288"/>
                </a:lnTo>
                <a:lnTo>
                  <a:pt x="18881" y="734812"/>
                </a:lnTo>
                <a:lnTo>
                  <a:pt x="10763" y="780131"/>
                </a:lnTo>
                <a:lnTo>
                  <a:pt x="4892" y="826187"/>
                </a:lnTo>
                <a:lnTo>
                  <a:pt x="1328" y="872922"/>
                </a:lnTo>
                <a:lnTo>
                  <a:pt x="126" y="920280"/>
                </a:lnTo>
                <a:lnTo>
                  <a:pt x="157" y="926109"/>
                </a:lnTo>
                <a:lnTo>
                  <a:pt x="444" y="930846"/>
                </a:lnTo>
                <a:lnTo>
                  <a:pt x="485" y="937653"/>
                </a:lnTo>
                <a:lnTo>
                  <a:pt x="355" y="941730"/>
                </a:lnTo>
                <a:lnTo>
                  <a:pt x="0" y="947153"/>
                </a:lnTo>
                <a:lnTo>
                  <a:pt x="0" y="3003003"/>
                </a:lnTo>
                <a:lnTo>
                  <a:pt x="131" y="3074766"/>
                </a:lnTo>
                <a:lnTo>
                  <a:pt x="1049" y="3136296"/>
                </a:lnTo>
                <a:lnTo>
                  <a:pt x="3542" y="3188379"/>
                </a:lnTo>
                <a:lnTo>
                  <a:pt x="8396" y="3231804"/>
                </a:lnTo>
                <a:lnTo>
                  <a:pt x="28338" y="3295827"/>
                </a:lnTo>
                <a:lnTo>
                  <a:pt x="67173" y="3334660"/>
                </a:lnTo>
                <a:lnTo>
                  <a:pt x="131197" y="3354601"/>
                </a:lnTo>
                <a:lnTo>
                  <a:pt x="174624" y="3359455"/>
                </a:lnTo>
                <a:lnTo>
                  <a:pt x="226709" y="3361948"/>
                </a:lnTo>
                <a:lnTo>
                  <a:pt x="288241" y="3362866"/>
                </a:lnTo>
                <a:lnTo>
                  <a:pt x="360006" y="3362998"/>
                </a:lnTo>
                <a:lnTo>
                  <a:pt x="1486611" y="3362998"/>
                </a:lnTo>
                <a:lnTo>
                  <a:pt x="1558373" y="3362866"/>
                </a:lnTo>
                <a:lnTo>
                  <a:pt x="1619903" y="3361948"/>
                </a:lnTo>
                <a:lnTo>
                  <a:pt x="1671987" y="3359455"/>
                </a:lnTo>
                <a:lnTo>
                  <a:pt x="1715412" y="3354601"/>
                </a:lnTo>
                <a:lnTo>
                  <a:pt x="1779434" y="3334660"/>
                </a:lnTo>
                <a:lnTo>
                  <a:pt x="1818267" y="3295827"/>
                </a:lnTo>
                <a:lnTo>
                  <a:pt x="1838209" y="3231804"/>
                </a:lnTo>
                <a:lnTo>
                  <a:pt x="1843063" y="3188379"/>
                </a:lnTo>
                <a:lnTo>
                  <a:pt x="1845555" y="3136296"/>
                </a:lnTo>
                <a:lnTo>
                  <a:pt x="1846474" y="3074766"/>
                </a:lnTo>
                <a:lnTo>
                  <a:pt x="1846605" y="3003003"/>
                </a:lnTo>
                <a:lnTo>
                  <a:pt x="1846591" y="947153"/>
                </a:lnTo>
                <a:lnTo>
                  <a:pt x="1845919" y="937653"/>
                </a:lnTo>
                <a:lnTo>
                  <a:pt x="1846021" y="931849"/>
                </a:lnTo>
                <a:lnTo>
                  <a:pt x="1846351" y="926109"/>
                </a:lnTo>
                <a:lnTo>
                  <a:pt x="1846351" y="920280"/>
                </a:lnTo>
                <a:lnTo>
                  <a:pt x="1845150" y="872922"/>
                </a:lnTo>
                <a:lnTo>
                  <a:pt x="1841585" y="826187"/>
                </a:lnTo>
                <a:lnTo>
                  <a:pt x="1835715" y="780131"/>
                </a:lnTo>
                <a:lnTo>
                  <a:pt x="1827597" y="734812"/>
                </a:lnTo>
                <a:lnTo>
                  <a:pt x="1817289" y="690288"/>
                </a:lnTo>
                <a:lnTo>
                  <a:pt x="1804850" y="646617"/>
                </a:lnTo>
                <a:lnTo>
                  <a:pt x="1790338" y="603858"/>
                </a:lnTo>
                <a:lnTo>
                  <a:pt x="1773809" y="562066"/>
                </a:lnTo>
                <a:lnTo>
                  <a:pt x="1755323" y="521301"/>
                </a:lnTo>
                <a:lnTo>
                  <a:pt x="1734938" y="481621"/>
                </a:lnTo>
                <a:lnTo>
                  <a:pt x="1712711" y="443082"/>
                </a:lnTo>
                <a:lnTo>
                  <a:pt x="1688700" y="405743"/>
                </a:lnTo>
                <a:lnTo>
                  <a:pt x="1662964" y="369662"/>
                </a:lnTo>
                <a:lnTo>
                  <a:pt x="1635560" y="334897"/>
                </a:lnTo>
                <a:lnTo>
                  <a:pt x="1606546" y="301505"/>
                </a:lnTo>
                <a:lnTo>
                  <a:pt x="1575981" y="269544"/>
                </a:lnTo>
                <a:lnTo>
                  <a:pt x="1543922" y="239073"/>
                </a:lnTo>
                <a:lnTo>
                  <a:pt x="1510427" y="210148"/>
                </a:lnTo>
                <a:lnTo>
                  <a:pt x="1475555" y="182827"/>
                </a:lnTo>
                <a:lnTo>
                  <a:pt x="1439363" y="157170"/>
                </a:lnTo>
                <a:lnTo>
                  <a:pt x="1401910" y="133232"/>
                </a:lnTo>
                <a:lnTo>
                  <a:pt x="1363252" y="111073"/>
                </a:lnTo>
                <a:lnTo>
                  <a:pt x="1323450" y="90750"/>
                </a:lnTo>
                <a:lnTo>
                  <a:pt x="1282559" y="72320"/>
                </a:lnTo>
                <a:lnTo>
                  <a:pt x="1240639" y="55842"/>
                </a:lnTo>
                <a:lnTo>
                  <a:pt x="1197747" y="41374"/>
                </a:lnTo>
                <a:lnTo>
                  <a:pt x="1153941" y="28973"/>
                </a:lnTo>
                <a:lnTo>
                  <a:pt x="1109280" y="18696"/>
                </a:lnTo>
                <a:lnTo>
                  <a:pt x="1063821" y="10603"/>
                </a:lnTo>
                <a:lnTo>
                  <a:pt x="1017623" y="4751"/>
                </a:lnTo>
                <a:lnTo>
                  <a:pt x="970743" y="1197"/>
                </a:lnTo>
                <a:lnTo>
                  <a:pt x="923239" y="0"/>
                </a:lnTo>
                <a:close/>
              </a:path>
            </a:pathLst>
          </a:custGeom>
          <a:solidFill>
            <a:srgbClr val="EC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17875" y="7060082"/>
            <a:ext cx="2030730" cy="3547110"/>
          </a:xfrm>
          <a:custGeom>
            <a:avLst/>
            <a:gdLst/>
            <a:ahLst/>
            <a:cxnLst/>
            <a:rect l="l" t="t" r="r" b="b"/>
            <a:pathLst>
              <a:path w="2030729" h="3547109">
                <a:moveTo>
                  <a:pt x="2030590" y="3546981"/>
                </a:moveTo>
                <a:lnTo>
                  <a:pt x="0" y="3546981"/>
                </a:lnTo>
                <a:lnTo>
                  <a:pt x="0" y="0"/>
                </a:lnTo>
                <a:lnTo>
                  <a:pt x="2030590" y="0"/>
                </a:lnTo>
                <a:lnTo>
                  <a:pt x="2030590" y="35469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34794" y="7077003"/>
            <a:ext cx="1847214" cy="3363595"/>
          </a:xfrm>
          <a:custGeom>
            <a:avLst/>
            <a:gdLst/>
            <a:ahLst/>
            <a:cxnLst/>
            <a:rect l="l" t="t" r="r" b="b"/>
            <a:pathLst>
              <a:path w="1847214" h="3363595">
                <a:moveTo>
                  <a:pt x="923239" y="0"/>
                </a:moveTo>
                <a:lnTo>
                  <a:pt x="875736" y="1197"/>
                </a:lnTo>
                <a:lnTo>
                  <a:pt x="828857" y="4751"/>
                </a:lnTo>
                <a:lnTo>
                  <a:pt x="782659" y="10603"/>
                </a:lnTo>
                <a:lnTo>
                  <a:pt x="737201" y="18696"/>
                </a:lnTo>
                <a:lnTo>
                  <a:pt x="692540" y="28973"/>
                </a:lnTo>
                <a:lnTo>
                  <a:pt x="648735" y="41374"/>
                </a:lnTo>
                <a:lnTo>
                  <a:pt x="605844" y="55842"/>
                </a:lnTo>
                <a:lnTo>
                  <a:pt x="563924" y="72320"/>
                </a:lnTo>
                <a:lnTo>
                  <a:pt x="523033" y="90750"/>
                </a:lnTo>
                <a:lnTo>
                  <a:pt x="483231" y="111073"/>
                </a:lnTo>
                <a:lnTo>
                  <a:pt x="444574" y="133232"/>
                </a:lnTo>
                <a:lnTo>
                  <a:pt x="407120" y="157170"/>
                </a:lnTo>
                <a:lnTo>
                  <a:pt x="370928" y="182827"/>
                </a:lnTo>
                <a:lnTo>
                  <a:pt x="336056" y="210148"/>
                </a:lnTo>
                <a:lnTo>
                  <a:pt x="302561" y="239073"/>
                </a:lnTo>
                <a:lnTo>
                  <a:pt x="270502" y="269544"/>
                </a:lnTo>
                <a:lnTo>
                  <a:pt x="239936" y="301505"/>
                </a:lnTo>
                <a:lnTo>
                  <a:pt x="210922" y="334897"/>
                </a:lnTo>
                <a:lnTo>
                  <a:pt x="183518" y="369662"/>
                </a:lnTo>
                <a:lnTo>
                  <a:pt x="157781" y="405743"/>
                </a:lnTo>
                <a:lnTo>
                  <a:pt x="133770" y="443082"/>
                </a:lnTo>
                <a:lnTo>
                  <a:pt x="111542" y="481621"/>
                </a:lnTo>
                <a:lnTo>
                  <a:pt x="91156" y="521301"/>
                </a:lnTo>
                <a:lnTo>
                  <a:pt x="72670" y="562066"/>
                </a:lnTo>
                <a:lnTo>
                  <a:pt x="56141" y="603858"/>
                </a:lnTo>
                <a:lnTo>
                  <a:pt x="41628" y="646617"/>
                </a:lnTo>
                <a:lnTo>
                  <a:pt x="29189" y="690288"/>
                </a:lnTo>
                <a:lnTo>
                  <a:pt x="18881" y="734812"/>
                </a:lnTo>
                <a:lnTo>
                  <a:pt x="10763" y="780131"/>
                </a:lnTo>
                <a:lnTo>
                  <a:pt x="4892" y="826187"/>
                </a:lnTo>
                <a:lnTo>
                  <a:pt x="1328" y="872922"/>
                </a:lnTo>
                <a:lnTo>
                  <a:pt x="126" y="920280"/>
                </a:lnTo>
                <a:lnTo>
                  <a:pt x="157" y="926109"/>
                </a:lnTo>
                <a:lnTo>
                  <a:pt x="444" y="930846"/>
                </a:lnTo>
                <a:lnTo>
                  <a:pt x="485" y="937653"/>
                </a:lnTo>
                <a:lnTo>
                  <a:pt x="355" y="941730"/>
                </a:lnTo>
                <a:lnTo>
                  <a:pt x="0" y="947153"/>
                </a:lnTo>
                <a:lnTo>
                  <a:pt x="0" y="3003003"/>
                </a:lnTo>
                <a:lnTo>
                  <a:pt x="131" y="3074766"/>
                </a:lnTo>
                <a:lnTo>
                  <a:pt x="1049" y="3136296"/>
                </a:lnTo>
                <a:lnTo>
                  <a:pt x="3542" y="3188379"/>
                </a:lnTo>
                <a:lnTo>
                  <a:pt x="8396" y="3231804"/>
                </a:lnTo>
                <a:lnTo>
                  <a:pt x="28338" y="3295827"/>
                </a:lnTo>
                <a:lnTo>
                  <a:pt x="67173" y="3334660"/>
                </a:lnTo>
                <a:lnTo>
                  <a:pt x="131197" y="3354601"/>
                </a:lnTo>
                <a:lnTo>
                  <a:pt x="174624" y="3359455"/>
                </a:lnTo>
                <a:lnTo>
                  <a:pt x="226709" y="3361948"/>
                </a:lnTo>
                <a:lnTo>
                  <a:pt x="288241" y="3362866"/>
                </a:lnTo>
                <a:lnTo>
                  <a:pt x="360006" y="3362998"/>
                </a:lnTo>
                <a:lnTo>
                  <a:pt x="1486611" y="3362998"/>
                </a:lnTo>
                <a:lnTo>
                  <a:pt x="1558373" y="3362866"/>
                </a:lnTo>
                <a:lnTo>
                  <a:pt x="1619903" y="3361948"/>
                </a:lnTo>
                <a:lnTo>
                  <a:pt x="1671987" y="3359455"/>
                </a:lnTo>
                <a:lnTo>
                  <a:pt x="1715412" y="3354601"/>
                </a:lnTo>
                <a:lnTo>
                  <a:pt x="1779434" y="3334660"/>
                </a:lnTo>
                <a:lnTo>
                  <a:pt x="1818267" y="3295827"/>
                </a:lnTo>
                <a:lnTo>
                  <a:pt x="1838209" y="3231804"/>
                </a:lnTo>
                <a:lnTo>
                  <a:pt x="1843063" y="3188379"/>
                </a:lnTo>
                <a:lnTo>
                  <a:pt x="1845555" y="3136296"/>
                </a:lnTo>
                <a:lnTo>
                  <a:pt x="1846474" y="3074766"/>
                </a:lnTo>
                <a:lnTo>
                  <a:pt x="1846605" y="3003003"/>
                </a:lnTo>
                <a:lnTo>
                  <a:pt x="1846591" y="947153"/>
                </a:lnTo>
                <a:lnTo>
                  <a:pt x="1845919" y="937653"/>
                </a:lnTo>
                <a:lnTo>
                  <a:pt x="1846021" y="931849"/>
                </a:lnTo>
                <a:lnTo>
                  <a:pt x="1846351" y="926109"/>
                </a:lnTo>
                <a:lnTo>
                  <a:pt x="1846351" y="920280"/>
                </a:lnTo>
                <a:lnTo>
                  <a:pt x="1845150" y="872922"/>
                </a:lnTo>
                <a:lnTo>
                  <a:pt x="1841585" y="826187"/>
                </a:lnTo>
                <a:lnTo>
                  <a:pt x="1835715" y="780131"/>
                </a:lnTo>
                <a:lnTo>
                  <a:pt x="1827597" y="734812"/>
                </a:lnTo>
                <a:lnTo>
                  <a:pt x="1817289" y="690288"/>
                </a:lnTo>
                <a:lnTo>
                  <a:pt x="1804850" y="646617"/>
                </a:lnTo>
                <a:lnTo>
                  <a:pt x="1790338" y="603858"/>
                </a:lnTo>
                <a:lnTo>
                  <a:pt x="1773809" y="562066"/>
                </a:lnTo>
                <a:lnTo>
                  <a:pt x="1755323" y="521301"/>
                </a:lnTo>
                <a:lnTo>
                  <a:pt x="1734938" y="481621"/>
                </a:lnTo>
                <a:lnTo>
                  <a:pt x="1712711" y="443082"/>
                </a:lnTo>
                <a:lnTo>
                  <a:pt x="1688700" y="405743"/>
                </a:lnTo>
                <a:lnTo>
                  <a:pt x="1662964" y="369662"/>
                </a:lnTo>
                <a:lnTo>
                  <a:pt x="1635560" y="334897"/>
                </a:lnTo>
                <a:lnTo>
                  <a:pt x="1606546" y="301505"/>
                </a:lnTo>
                <a:lnTo>
                  <a:pt x="1575981" y="269544"/>
                </a:lnTo>
                <a:lnTo>
                  <a:pt x="1543922" y="239073"/>
                </a:lnTo>
                <a:lnTo>
                  <a:pt x="1510427" y="210148"/>
                </a:lnTo>
                <a:lnTo>
                  <a:pt x="1475555" y="182827"/>
                </a:lnTo>
                <a:lnTo>
                  <a:pt x="1439363" y="157170"/>
                </a:lnTo>
                <a:lnTo>
                  <a:pt x="1401910" y="133232"/>
                </a:lnTo>
                <a:lnTo>
                  <a:pt x="1363252" y="111073"/>
                </a:lnTo>
                <a:lnTo>
                  <a:pt x="1323450" y="90750"/>
                </a:lnTo>
                <a:lnTo>
                  <a:pt x="1282559" y="72320"/>
                </a:lnTo>
                <a:lnTo>
                  <a:pt x="1240639" y="55842"/>
                </a:lnTo>
                <a:lnTo>
                  <a:pt x="1197747" y="41374"/>
                </a:lnTo>
                <a:lnTo>
                  <a:pt x="1153941" y="28973"/>
                </a:lnTo>
                <a:lnTo>
                  <a:pt x="1109280" y="18696"/>
                </a:lnTo>
                <a:lnTo>
                  <a:pt x="1063821" y="10603"/>
                </a:lnTo>
                <a:lnTo>
                  <a:pt x="1017623" y="4751"/>
                </a:lnTo>
                <a:lnTo>
                  <a:pt x="970743" y="1197"/>
                </a:lnTo>
                <a:lnTo>
                  <a:pt x="923239" y="0"/>
                </a:lnTo>
                <a:close/>
              </a:path>
            </a:pathLst>
          </a:custGeom>
          <a:solidFill>
            <a:srgbClr val="EC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43279" y="7060082"/>
            <a:ext cx="2030730" cy="3547110"/>
          </a:xfrm>
          <a:custGeom>
            <a:avLst/>
            <a:gdLst/>
            <a:ahLst/>
            <a:cxnLst/>
            <a:rect l="l" t="t" r="r" b="b"/>
            <a:pathLst>
              <a:path w="2030730" h="3547109">
                <a:moveTo>
                  <a:pt x="2030577" y="3546981"/>
                </a:moveTo>
                <a:lnTo>
                  <a:pt x="0" y="3546981"/>
                </a:lnTo>
                <a:lnTo>
                  <a:pt x="0" y="0"/>
                </a:lnTo>
                <a:lnTo>
                  <a:pt x="2030577" y="0"/>
                </a:lnTo>
                <a:lnTo>
                  <a:pt x="2030577" y="35469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60193" y="7077003"/>
            <a:ext cx="1847214" cy="3363595"/>
          </a:xfrm>
          <a:custGeom>
            <a:avLst/>
            <a:gdLst/>
            <a:ahLst/>
            <a:cxnLst/>
            <a:rect l="l" t="t" r="r" b="b"/>
            <a:pathLst>
              <a:path w="1847214" h="3363595">
                <a:moveTo>
                  <a:pt x="923239" y="0"/>
                </a:moveTo>
                <a:lnTo>
                  <a:pt x="875736" y="1197"/>
                </a:lnTo>
                <a:lnTo>
                  <a:pt x="828857" y="4751"/>
                </a:lnTo>
                <a:lnTo>
                  <a:pt x="782659" y="10603"/>
                </a:lnTo>
                <a:lnTo>
                  <a:pt x="737201" y="18696"/>
                </a:lnTo>
                <a:lnTo>
                  <a:pt x="692540" y="28973"/>
                </a:lnTo>
                <a:lnTo>
                  <a:pt x="648735" y="41374"/>
                </a:lnTo>
                <a:lnTo>
                  <a:pt x="605844" y="55842"/>
                </a:lnTo>
                <a:lnTo>
                  <a:pt x="563924" y="72320"/>
                </a:lnTo>
                <a:lnTo>
                  <a:pt x="523033" y="90750"/>
                </a:lnTo>
                <a:lnTo>
                  <a:pt x="483231" y="111073"/>
                </a:lnTo>
                <a:lnTo>
                  <a:pt x="444574" y="133232"/>
                </a:lnTo>
                <a:lnTo>
                  <a:pt x="407120" y="157170"/>
                </a:lnTo>
                <a:lnTo>
                  <a:pt x="370928" y="182827"/>
                </a:lnTo>
                <a:lnTo>
                  <a:pt x="336056" y="210148"/>
                </a:lnTo>
                <a:lnTo>
                  <a:pt x="302561" y="239073"/>
                </a:lnTo>
                <a:lnTo>
                  <a:pt x="270502" y="269544"/>
                </a:lnTo>
                <a:lnTo>
                  <a:pt x="239936" y="301505"/>
                </a:lnTo>
                <a:lnTo>
                  <a:pt x="210922" y="334897"/>
                </a:lnTo>
                <a:lnTo>
                  <a:pt x="183518" y="369662"/>
                </a:lnTo>
                <a:lnTo>
                  <a:pt x="157781" y="405743"/>
                </a:lnTo>
                <a:lnTo>
                  <a:pt x="133770" y="443082"/>
                </a:lnTo>
                <a:lnTo>
                  <a:pt x="111542" y="481621"/>
                </a:lnTo>
                <a:lnTo>
                  <a:pt x="91156" y="521301"/>
                </a:lnTo>
                <a:lnTo>
                  <a:pt x="72670" y="562066"/>
                </a:lnTo>
                <a:lnTo>
                  <a:pt x="56141" y="603858"/>
                </a:lnTo>
                <a:lnTo>
                  <a:pt x="41628" y="646617"/>
                </a:lnTo>
                <a:lnTo>
                  <a:pt x="29189" y="690288"/>
                </a:lnTo>
                <a:lnTo>
                  <a:pt x="18881" y="734812"/>
                </a:lnTo>
                <a:lnTo>
                  <a:pt x="10763" y="780131"/>
                </a:lnTo>
                <a:lnTo>
                  <a:pt x="4892" y="826187"/>
                </a:lnTo>
                <a:lnTo>
                  <a:pt x="1328" y="872922"/>
                </a:lnTo>
                <a:lnTo>
                  <a:pt x="126" y="920280"/>
                </a:lnTo>
                <a:lnTo>
                  <a:pt x="157" y="926109"/>
                </a:lnTo>
                <a:lnTo>
                  <a:pt x="444" y="930846"/>
                </a:lnTo>
                <a:lnTo>
                  <a:pt x="485" y="937653"/>
                </a:lnTo>
                <a:lnTo>
                  <a:pt x="355" y="941730"/>
                </a:lnTo>
                <a:lnTo>
                  <a:pt x="0" y="947153"/>
                </a:lnTo>
                <a:lnTo>
                  <a:pt x="0" y="3003003"/>
                </a:lnTo>
                <a:lnTo>
                  <a:pt x="131" y="3074766"/>
                </a:lnTo>
                <a:lnTo>
                  <a:pt x="1049" y="3136296"/>
                </a:lnTo>
                <a:lnTo>
                  <a:pt x="3542" y="3188379"/>
                </a:lnTo>
                <a:lnTo>
                  <a:pt x="8396" y="3231804"/>
                </a:lnTo>
                <a:lnTo>
                  <a:pt x="28338" y="3295827"/>
                </a:lnTo>
                <a:lnTo>
                  <a:pt x="67173" y="3334660"/>
                </a:lnTo>
                <a:lnTo>
                  <a:pt x="131197" y="3354601"/>
                </a:lnTo>
                <a:lnTo>
                  <a:pt x="174624" y="3359455"/>
                </a:lnTo>
                <a:lnTo>
                  <a:pt x="226709" y="3361948"/>
                </a:lnTo>
                <a:lnTo>
                  <a:pt x="288241" y="3362866"/>
                </a:lnTo>
                <a:lnTo>
                  <a:pt x="360006" y="3362998"/>
                </a:lnTo>
                <a:lnTo>
                  <a:pt x="1486611" y="3362998"/>
                </a:lnTo>
                <a:lnTo>
                  <a:pt x="1558373" y="3362866"/>
                </a:lnTo>
                <a:lnTo>
                  <a:pt x="1619903" y="3361948"/>
                </a:lnTo>
                <a:lnTo>
                  <a:pt x="1671987" y="3359455"/>
                </a:lnTo>
                <a:lnTo>
                  <a:pt x="1715412" y="3354601"/>
                </a:lnTo>
                <a:lnTo>
                  <a:pt x="1779434" y="3334660"/>
                </a:lnTo>
                <a:lnTo>
                  <a:pt x="1818267" y="3295827"/>
                </a:lnTo>
                <a:lnTo>
                  <a:pt x="1838209" y="3231804"/>
                </a:lnTo>
                <a:lnTo>
                  <a:pt x="1843063" y="3188379"/>
                </a:lnTo>
                <a:lnTo>
                  <a:pt x="1845555" y="3136296"/>
                </a:lnTo>
                <a:lnTo>
                  <a:pt x="1846474" y="3074766"/>
                </a:lnTo>
                <a:lnTo>
                  <a:pt x="1846605" y="3003003"/>
                </a:lnTo>
                <a:lnTo>
                  <a:pt x="1846591" y="947153"/>
                </a:lnTo>
                <a:lnTo>
                  <a:pt x="1845919" y="937653"/>
                </a:lnTo>
                <a:lnTo>
                  <a:pt x="1846021" y="931849"/>
                </a:lnTo>
                <a:lnTo>
                  <a:pt x="1846351" y="926109"/>
                </a:lnTo>
                <a:lnTo>
                  <a:pt x="1846351" y="920280"/>
                </a:lnTo>
                <a:lnTo>
                  <a:pt x="1845150" y="872922"/>
                </a:lnTo>
                <a:lnTo>
                  <a:pt x="1841585" y="826187"/>
                </a:lnTo>
                <a:lnTo>
                  <a:pt x="1835715" y="780131"/>
                </a:lnTo>
                <a:lnTo>
                  <a:pt x="1827597" y="734812"/>
                </a:lnTo>
                <a:lnTo>
                  <a:pt x="1817289" y="690288"/>
                </a:lnTo>
                <a:lnTo>
                  <a:pt x="1804850" y="646617"/>
                </a:lnTo>
                <a:lnTo>
                  <a:pt x="1790338" y="603858"/>
                </a:lnTo>
                <a:lnTo>
                  <a:pt x="1773809" y="562066"/>
                </a:lnTo>
                <a:lnTo>
                  <a:pt x="1755323" y="521301"/>
                </a:lnTo>
                <a:lnTo>
                  <a:pt x="1734938" y="481621"/>
                </a:lnTo>
                <a:lnTo>
                  <a:pt x="1712711" y="443082"/>
                </a:lnTo>
                <a:lnTo>
                  <a:pt x="1688700" y="405743"/>
                </a:lnTo>
                <a:lnTo>
                  <a:pt x="1662964" y="369662"/>
                </a:lnTo>
                <a:lnTo>
                  <a:pt x="1635560" y="334897"/>
                </a:lnTo>
                <a:lnTo>
                  <a:pt x="1606546" y="301505"/>
                </a:lnTo>
                <a:lnTo>
                  <a:pt x="1575981" y="269544"/>
                </a:lnTo>
                <a:lnTo>
                  <a:pt x="1543922" y="239073"/>
                </a:lnTo>
                <a:lnTo>
                  <a:pt x="1510427" y="210148"/>
                </a:lnTo>
                <a:lnTo>
                  <a:pt x="1475555" y="182827"/>
                </a:lnTo>
                <a:lnTo>
                  <a:pt x="1439363" y="157170"/>
                </a:lnTo>
                <a:lnTo>
                  <a:pt x="1401910" y="133232"/>
                </a:lnTo>
                <a:lnTo>
                  <a:pt x="1363252" y="111073"/>
                </a:lnTo>
                <a:lnTo>
                  <a:pt x="1323450" y="90750"/>
                </a:lnTo>
                <a:lnTo>
                  <a:pt x="1282559" y="72320"/>
                </a:lnTo>
                <a:lnTo>
                  <a:pt x="1240639" y="55842"/>
                </a:lnTo>
                <a:lnTo>
                  <a:pt x="1197747" y="41374"/>
                </a:lnTo>
                <a:lnTo>
                  <a:pt x="1153941" y="28973"/>
                </a:lnTo>
                <a:lnTo>
                  <a:pt x="1109280" y="18696"/>
                </a:lnTo>
                <a:lnTo>
                  <a:pt x="1063821" y="10603"/>
                </a:lnTo>
                <a:lnTo>
                  <a:pt x="1017623" y="4751"/>
                </a:lnTo>
                <a:lnTo>
                  <a:pt x="970743" y="1197"/>
                </a:lnTo>
                <a:lnTo>
                  <a:pt x="923239" y="0"/>
                </a:lnTo>
                <a:close/>
              </a:path>
            </a:pathLst>
          </a:custGeom>
          <a:solidFill>
            <a:srgbClr val="EC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44388" y="7206945"/>
            <a:ext cx="1590121" cy="15901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269794" y="7206945"/>
            <a:ext cx="1590116" cy="15901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95194" y="7206945"/>
            <a:ext cx="1590118" cy="15901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291999" y="8952748"/>
            <a:ext cx="1681480" cy="9886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800" spc="-55" dirty="0">
                <a:latin typeface="Arial"/>
                <a:cs typeface="Arial"/>
              </a:rPr>
              <a:t>El </a:t>
            </a:r>
            <a:r>
              <a:rPr sz="800" spc="-45" dirty="0">
                <a:latin typeface="Arial"/>
                <a:cs typeface="Arial"/>
              </a:rPr>
              <a:t>chardonnay ocupa </a:t>
            </a:r>
            <a:r>
              <a:rPr sz="800" spc="-20" dirty="0">
                <a:latin typeface="Arial"/>
                <a:cs typeface="Arial"/>
              </a:rPr>
              <a:t>el </a:t>
            </a:r>
            <a:r>
              <a:rPr sz="800" spc="-85" dirty="0">
                <a:latin typeface="Arial"/>
                <a:cs typeface="Arial"/>
              </a:rPr>
              <a:t>28% </a:t>
            </a:r>
            <a:r>
              <a:rPr sz="800" spc="-25" dirty="0">
                <a:latin typeface="Arial"/>
                <a:cs typeface="Arial"/>
              </a:rPr>
              <a:t>del </a:t>
            </a:r>
            <a:r>
              <a:rPr sz="800" spc="-30" dirty="0">
                <a:latin typeface="Arial"/>
                <a:cs typeface="Arial"/>
              </a:rPr>
              <a:t>viñedo.  </a:t>
            </a:r>
            <a:r>
              <a:rPr sz="800" spc="20" dirty="0">
                <a:latin typeface="Calibri"/>
                <a:cs typeface="Calibri"/>
              </a:rPr>
              <a:t>Es </a:t>
            </a:r>
            <a:r>
              <a:rPr sz="800" spc="-5" dirty="0">
                <a:latin typeface="Calibri"/>
                <a:cs typeface="Calibri"/>
              </a:rPr>
              <a:t>la cepa predilecta </a:t>
            </a:r>
            <a:r>
              <a:rPr sz="800" spc="-10" dirty="0">
                <a:latin typeface="Calibri"/>
                <a:cs typeface="Calibri"/>
              </a:rPr>
              <a:t>de </a:t>
            </a:r>
            <a:r>
              <a:rPr sz="800" spc="-5" dirty="0">
                <a:latin typeface="Calibri"/>
                <a:cs typeface="Calibri"/>
              </a:rPr>
              <a:t>la </a:t>
            </a:r>
            <a:r>
              <a:rPr sz="800" dirty="0">
                <a:latin typeface="Calibri"/>
                <a:cs typeface="Calibri"/>
              </a:rPr>
              <a:t>Côte des  </a:t>
            </a:r>
            <a:r>
              <a:rPr sz="800" spc="-45" dirty="0">
                <a:latin typeface="Arial"/>
                <a:cs typeface="Arial"/>
              </a:rPr>
              <a:t>Blancs. </a:t>
            </a:r>
            <a:r>
              <a:rPr sz="800" spc="-60" dirty="0">
                <a:latin typeface="Arial"/>
                <a:cs typeface="Arial"/>
              </a:rPr>
              <a:t>Los</a:t>
            </a:r>
            <a:r>
              <a:rPr sz="800" spc="100" dirty="0">
                <a:latin typeface="Arial"/>
                <a:cs typeface="Arial"/>
              </a:rPr>
              <a:t> </a:t>
            </a:r>
            <a:r>
              <a:rPr sz="800" spc="-30" dirty="0">
                <a:latin typeface="Arial"/>
                <a:cs typeface="Arial"/>
              </a:rPr>
              <a:t>vinos </a:t>
            </a:r>
            <a:r>
              <a:rPr sz="800" spc="-45" dirty="0">
                <a:latin typeface="Arial"/>
                <a:cs typeface="Arial"/>
              </a:rPr>
              <a:t>de chardonnay </a:t>
            </a:r>
            <a:r>
              <a:rPr sz="800" spc="-60" dirty="0">
                <a:latin typeface="Arial"/>
                <a:cs typeface="Arial"/>
              </a:rPr>
              <a:t>se  </a:t>
            </a:r>
            <a:r>
              <a:rPr sz="800" spc="-5" dirty="0">
                <a:latin typeface="Calibri"/>
                <a:cs typeface="Calibri"/>
              </a:rPr>
              <a:t>caracterizan </a:t>
            </a:r>
            <a:r>
              <a:rPr sz="800" spc="-20" dirty="0">
                <a:latin typeface="Calibri"/>
                <a:cs typeface="Calibri"/>
              </a:rPr>
              <a:t>por </a:t>
            </a:r>
            <a:r>
              <a:rPr sz="800" spc="15" dirty="0">
                <a:latin typeface="Calibri"/>
                <a:cs typeface="Calibri"/>
              </a:rPr>
              <a:t>sus </a:t>
            </a:r>
            <a:r>
              <a:rPr sz="800" spc="-10" dirty="0">
                <a:latin typeface="Calibri"/>
                <a:cs typeface="Calibri"/>
              </a:rPr>
              <a:t>aromas </a:t>
            </a:r>
            <a:r>
              <a:rPr sz="800" dirty="0">
                <a:latin typeface="Calibri"/>
                <a:cs typeface="Calibri"/>
              </a:rPr>
              <a:t>delicados,  </a:t>
            </a:r>
            <a:r>
              <a:rPr sz="800" spc="-10" dirty="0">
                <a:latin typeface="Calibri"/>
                <a:cs typeface="Calibri"/>
              </a:rPr>
              <a:t>de </a:t>
            </a:r>
            <a:r>
              <a:rPr sz="800" spc="-5" dirty="0">
                <a:latin typeface="Calibri"/>
                <a:cs typeface="Calibri"/>
              </a:rPr>
              <a:t>notas florales, </a:t>
            </a:r>
            <a:r>
              <a:rPr sz="800" spc="5" dirty="0">
                <a:latin typeface="Calibri"/>
                <a:cs typeface="Calibri"/>
              </a:rPr>
              <a:t>cítricos </a:t>
            </a:r>
            <a:r>
              <a:rPr sz="800" spc="-40" dirty="0">
                <a:latin typeface="Calibri"/>
                <a:cs typeface="Calibri"/>
              </a:rPr>
              <a:t>y, </a:t>
            </a:r>
            <a:r>
              <a:rPr sz="800" spc="-15" dirty="0">
                <a:latin typeface="Calibri"/>
                <a:cs typeface="Calibri"/>
              </a:rPr>
              <a:t>a </a:t>
            </a:r>
            <a:r>
              <a:rPr sz="800" dirty="0">
                <a:latin typeface="Calibri"/>
                <a:cs typeface="Calibri"/>
              </a:rPr>
              <a:t>veces,  </a:t>
            </a:r>
            <a:r>
              <a:rPr sz="800" spc="-35" dirty="0">
                <a:latin typeface="Arial"/>
                <a:cs typeface="Arial"/>
              </a:rPr>
              <a:t>minerales.</a:t>
            </a:r>
            <a:r>
              <a:rPr sz="800" spc="150" dirty="0">
                <a:latin typeface="Arial"/>
                <a:cs typeface="Arial"/>
              </a:rPr>
              <a:t> </a:t>
            </a:r>
            <a:r>
              <a:rPr sz="800" spc="-60" dirty="0">
                <a:latin typeface="Arial"/>
                <a:cs typeface="Arial"/>
              </a:rPr>
              <a:t>De</a:t>
            </a:r>
            <a:r>
              <a:rPr sz="800" spc="100" dirty="0">
                <a:latin typeface="Arial"/>
                <a:cs typeface="Arial"/>
              </a:rPr>
              <a:t> </a:t>
            </a:r>
            <a:r>
              <a:rPr sz="800" spc="-25" dirty="0">
                <a:latin typeface="Arial"/>
                <a:cs typeface="Arial"/>
              </a:rPr>
              <a:t>evolución lenta, </a:t>
            </a:r>
            <a:r>
              <a:rPr sz="800" spc="-60" dirty="0">
                <a:latin typeface="Arial"/>
                <a:cs typeface="Arial"/>
              </a:rPr>
              <a:t>es</a:t>
            </a:r>
            <a:r>
              <a:rPr sz="800" spc="100" dirty="0">
                <a:latin typeface="Arial"/>
                <a:cs typeface="Arial"/>
              </a:rPr>
              <a:t> </a:t>
            </a:r>
            <a:r>
              <a:rPr sz="800" spc="-30" dirty="0">
                <a:latin typeface="Arial"/>
                <a:cs typeface="Arial"/>
              </a:rPr>
              <a:t>la  </a:t>
            </a:r>
            <a:r>
              <a:rPr sz="800" spc="-50" dirty="0">
                <a:latin typeface="Arial"/>
                <a:cs typeface="Arial"/>
              </a:rPr>
              <a:t>cepa </a:t>
            </a:r>
            <a:r>
              <a:rPr sz="800" spc="-30" dirty="0">
                <a:latin typeface="Arial"/>
                <a:cs typeface="Arial"/>
              </a:rPr>
              <a:t>ideal </a:t>
            </a:r>
            <a:r>
              <a:rPr sz="800" spc="-55" dirty="0">
                <a:latin typeface="Arial"/>
                <a:cs typeface="Arial"/>
              </a:rPr>
              <a:t>para </a:t>
            </a:r>
            <a:r>
              <a:rPr sz="800" spc="-20" dirty="0">
                <a:latin typeface="Arial"/>
                <a:cs typeface="Arial"/>
              </a:rPr>
              <a:t>el </a:t>
            </a:r>
            <a:r>
              <a:rPr sz="800" spc="-25" dirty="0">
                <a:latin typeface="Arial"/>
                <a:cs typeface="Arial"/>
              </a:rPr>
              <a:t>envejecimiento </a:t>
            </a:r>
            <a:r>
              <a:rPr sz="800" spc="-45" dirty="0">
                <a:latin typeface="Arial"/>
                <a:cs typeface="Arial"/>
              </a:rPr>
              <a:t>de </a:t>
            </a:r>
            <a:r>
              <a:rPr sz="800" spc="-25" dirty="0">
                <a:latin typeface="Arial"/>
                <a:cs typeface="Arial"/>
              </a:rPr>
              <a:t>los  </a:t>
            </a:r>
            <a:r>
              <a:rPr sz="800" spc="-30" dirty="0">
                <a:latin typeface="Arial"/>
                <a:cs typeface="Arial"/>
              </a:rPr>
              <a:t>vinos.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217429" y="8952748"/>
            <a:ext cx="1681480" cy="135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800" spc="15" dirty="0">
                <a:latin typeface="Calibri"/>
                <a:cs typeface="Calibri"/>
              </a:rPr>
              <a:t>El </a:t>
            </a:r>
            <a:r>
              <a:rPr sz="800" spc="-10" dirty="0">
                <a:latin typeface="Calibri"/>
                <a:cs typeface="Calibri"/>
              </a:rPr>
              <a:t>meunier </a:t>
            </a:r>
            <a:r>
              <a:rPr sz="800" spc="-15" dirty="0">
                <a:latin typeface="Calibri"/>
                <a:cs typeface="Calibri"/>
              </a:rPr>
              <a:t>representa </a:t>
            </a:r>
            <a:r>
              <a:rPr sz="800" dirty="0">
                <a:latin typeface="Calibri"/>
                <a:cs typeface="Calibri"/>
              </a:rPr>
              <a:t>el </a:t>
            </a:r>
            <a:r>
              <a:rPr sz="800" spc="-10" dirty="0">
                <a:latin typeface="Calibri"/>
                <a:cs typeface="Calibri"/>
              </a:rPr>
              <a:t>33% de </a:t>
            </a:r>
            <a:r>
              <a:rPr sz="800" spc="5" dirty="0">
                <a:latin typeface="Calibri"/>
                <a:cs typeface="Calibri"/>
              </a:rPr>
              <a:t>las  </a:t>
            </a:r>
            <a:r>
              <a:rPr sz="800" spc="-30" dirty="0">
                <a:latin typeface="Arial"/>
                <a:cs typeface="Arial"/>
              </a:rPr>
              <a:t>superficies. </a:t>
            </a:r>
            <a:r>
              <a:rPr sz="800" spc="-60" dirty="0">
                <a:latin typeface="Arial"/>
                <a:cs typeface="Arial"/>
              </a:rPr>
              <a:t>Esta </a:t>
            </a:r>
            <a:r>
              <a:rPr sz="800" spc="-50" dirty="0">
                <a:latin typeface="Arial"/>
                <a:cs typeface="Arial"/>
              </a:rPr>
              <a:t>cepa </a:t>
            </a:r>
            <a:r>
              <a:rPr sz="800" spc="-40" dirty="0">
                <a:latin typeface="Arial"/>
                <a:cs typeface="Arial"/>
              </a:rPr>
              <a:t>vigorosa, </a:t>
            </a:r>
            <a:r>
              <a:rPr sz="800" spc="-45" dirty="0">
                <a:latin typeface="Arial"/>
                <a:cs typeface="Arial"/>
              </a:rPr>
              <a:t>menos  </a:t>
            </a:r>
            <a:r>
              <a:rPr sz="800" spc="5" dirty="0">
                <a:latin typeface="Calibri"/>
                <a:cs typeface="Calibri"/>
              </a:rPr>
              <a:t>sensible </a:t>
            </a:r>
            <a:r>
              <a:rPr sz="800" spc="-15" dirty="0">
                <a:latin typeface="Calibri"/>
                <a:cs typeface="Calibri"/>
              </a:rPr>
              <a:t>a </a:t>
            </a:r>
            <a:r>
              <a:rPr sz="800" spc="5" dirty="0">
                <a:latin typeface="Calibri"/>
                <a:cs typeface="Calibri"/>
              </a:rPr>
              <a:t>las </a:t>
            </a:r>
            <a:r>
              <a:rPr sz="800" spc="-5" dirty="0">
                <a:latin typeface="Calibri"/>
                <a:cs typeface="Calibri"/>
              </a:rPr>
              <a:t>heladas gracias </a:t>
            </a:r>
            <a:r>
              <a:rPr sz="800" spc="-15" dirty="0">
                <a:latin typeface="Calibri"/>
                <a:cs typeface="Calibri"/>
              </a:rPr>
              <a:t>a </a:t>
            </a:r>
            <a:r>
              <a:rPr sz="800" spc="-10" dirty="0">
                <a:latin typeface="Calibri"/>
                <a:cs typeface="Calibri"/>
              </a:rPr>
              <a:t>una  floración </a:t>
            </a:r>
            <a:r>
              <a:rPr sz="800" dirty="0">
                <a:latin typeface="Calibri"/>
                <a:cs typeface="Calibri"/>
              </a:rPr>
              <a:t>más </a:t>
            </a:r>
            <a:r>
              <a:rPr sz="800" spc="-10" dirty="0">
                <a:latin typeface="Calibri"/>
                <a:cs typeface="Calibri"/>
              </a:rPr>
              <a:t>tardía, </a:t>
            </a:r>
            <a:r>
              <a:rPr sz="800" spc="5" dirty="0">
                <a:latin typeface="Calibri"/>
                <a:cs typeface="Calibri"/>
              </a:rPr>
              <a:t>es </a:t>
            </a:r>
            <a:r>
              <a:rPr sz="800" spc="-5" dirty="0">
                <a:latin typeface="Calibri"/>
                <a:cs typeface="Calibri"/>
              </a:rPr>
              <a:t>ideal </a:t>
            </a:r>
            <a:r>
              <a:rPr sz="800" spc="-20" dirty="0">
                <a:latin typeface="Calibri"/>
                <a:cs typeface="Calibri"/>
              </a:rPr>
              <a:t>para </a:t>
            </a:r>
            <a:r>
              <a:rPr sz="800" spc="5" dirty="0">
                <a:latin typeface="Calibri"/>
                <a:cs typeface="Calibri"/>
              </a:rPr>
              <a:t>los  </a:t>
            </a:r>
            <a:r>
              <a:rPr sz="800" spc="-10" dirty="0">
                <a:latin typeface="Calibri"/>
                <a:cs typeface="Calibri"/>
              </a:rPr>
              <a:t>terruños </a:t>
            </a:r>
            <a:r>
              <a:rPr sz="800" dirty="0">
                <a:latin typeface="Calibri"/>
                <a:cs typeface="Calibri"/>
              </a:rPr>
              <a:t>más arcillosos, como </a:t>
            </a:r>
            <a:r>
              <a:rPr sz="800" spc="5" dirty="0">
                <a:latin typeface="Calibri"/>
                <a:cs typeface="Calibri"/>
              </a:rPr>
              <a:t>los </a:t>
            </a:r>
            <a:r>
              <a:rPr sz="800" spc="-10" dirty="0">
                <a:latin typeface="Calibri"/>
                <a:cs typeface="Calibri"/>
              </a:rPr>
              <a:t>de </a:t>
            </a:r>
            <a:r>
              <a:rPr sz="800" spc="-5" dirty="0">
                <a:latin typeface="Calibri"/>
                <a:cs typeface="Calibri"/>
              </a:rPr>
              <a:t>la  </a:t>
            </a:r>
            <a:r>
              <a:rPr sz="800" spc="-45" dirty="0">
                <a:latin typeface="Arial"/>
                <a:cs typeface="Arial"/>
              </a:rPr>
              <a:t>Vallée de </a:t>
            </a:r>
            <a:r>
              <a:rPr sz="800" spc="-30" dirty="0">
                <a:latin typeface="Arial"/>
                <a:cs typeface="Arial"/>
              </a:rPr>
              <a:t>la </a:t>
            </a:r>
            <a:r>
              <a:rPr sz="800" spc="-45" dirty="0">
                <a:latin typeface="Arial"/>
                <a:cs typeface="Arial"/>
              </a:rPr>
              <a:t>Marne, </a:t>
            </a:r>
            <a:r>
              <a:rPr sz="800" spc="-55" dirty="0">
                <a:latin typeface="Arial"/>
                <a:cs typeface="Arial"/>
              </a:rPr>
              <a:t>y </a:t>
            </a:r>
            <a:r>
              <a:rPr sz="800" spc="-60" dirty="0">
                <a:latin typeface="Arial"/>
                <a:cs typeface="Arial"/>
              </a:rPr>
              <a:t>se </a:t>
            </a:r>
            <a:r>
              <a:rPr sz="800" spc="-45" dirty="0">
                <a:latin typeface="Arial"/>
                <a:cs typeface="Arial"/>
              </a:rPr>
              <a:t>adapta </a:t>
            </a:r>
            <a:r>
              <a:rPr sz="800" spc="-25" dirty="0">
                <a:latin typeface="Arial"/>
                <a:cs typeface="Arial"/>
              </a:rPr>
              <a:t>mejor  </a:t>
            </a:r>
            <a:r>
              <a:rPr sz="800" spc="-15" dirty="0">
                <a:latin typeface="Calibri"/>
                <a:cs typeface="Calibri"/>
              </a:rPr>
              <a:t>a </a:t>
            </a:r>
            <a:r>
              <a:rPr sz="800" spc="5" dirty="0">
                <a:latin typeface="Calibri"/>
                <a:cs typeface="Calibri"/>
              </a:rPr>
              <a:t>las condiciones climáticas </a:t>
            </a:r>
            <a:r>
              <a:rPr sz="800" dirty="0">
                <a:latin typeface="Calibri"/>
                <a:cs typeface="Calibri"/>
              </a:rPr>
              <a:t>más </a:t>
            </a:r>
            <a:r>
              <a:rPr sz="800" spc="-10" dirty="0">
                <a:latin typeface="Calibri"/>
                <a:cs typeface="Calibri"/>
              </a:rPr>
              <a:t>duras  </a:t>
            </a:r>
            <a:r>
              <a:rPr sz="800" spc="-55" dirty="0">
                <a:latin typeface="Arial"/>
                <a:cs typeface="Arial"/>
              </a:rPr>
              <a:t>para </a:t>
            </a:r>
            <a:r>
              <a:rPr sz="800" spc="-30" dirty="0">
                <a:latin typeface="Arial"/>
                <a:cs typeface="Arial"/>
              </a:rPr>
              <a:t>la </a:t>
            </a:r>
            <a:r>
              <a:rPr sz="800" spc="-35" dirty="0">
                <a:latin typeface="Arial"/>
                <a:cs typeface="Arial"/>
              </a:rPr>
              <a:t>viña. </a:t>
            </a:r>
            <a:r>
              <a:rPr sz="800" spc="-70" dirty="0">
                <a:latin typeface="Arial"/>
                <a:cs typeface="Arial"/>
              </a:rPr>
              <a:t>Da </a:t>
            </a:r>
            <a:r>
              <a:rPr sz="800" spc="-40" dirty="0">
                <a:latin typeface="Arial"/>
                <a:cs typeface="Arial"/>
              </a:rPr>
              <a:t>lugar </a:t>
            </a:r>
            <a:r>
              <a:rPr sz="800" spc="-80" dirty="0">
                <a:latin typeface="Arial"/>
                <a:cs typeface="Arial"/>
              </a:rPr>
              <a:t>a </a:t>
            </a:r>
            <a:r>
              <a:rPr sz="800" spc="-30" dirty="0">
                <a:latin typeface="Arial"/>
                <a:cs typeface="Arial"/>
              </a:rPr>
              <a:t>vinos </a:t>
            </a:r>
            <a:r>
              <a:rPr sz="800" spc="-35" dirty="0">
                <a:latin typeface="Arial"/>
                <a:cs typeface="Arial"/>
              </a:rPr>
              <a:t>ligeros </a:t>
            </a:r>
            <a:r>
              <a:rPr sz="800" spc="-55" dirty="0">
                <a:latin typeface="Arial"/>
                <a:cs typeface="Arial"/>
              </a:rPr>
              <a:t>y  </a:t>
            </a:r>
            <a:r>
              <a:rPr sz="800" spc="-10" dirty="0">
                <a:latin typeface="Calibri"/>
                <a:cs typeface="Calibri"/>
              </a:rPr>
              <a:t>afrutados que </a:t>
            </a:r>
            <a:r>
              <a:rPr sz="800" spc="-5" dirty="0">
                <a:latin typeface="Calibri"/>
                <a:cs typeface="Calibri"/>
              </a:rPr>
              <a:t>evolucionan un poco </a:t>
            </a:r>
            <a:r>
              <a:rPr sz="800" dirty="0">
                <a:latin typeface="Calibri"/>
                <a:cs typeface="Calibri"/>
              </a:rPr>
              <a:t>más  </a:t>
            </a:r>
            <a:r>
              <a:rPr sz="800" spc="-10" dirty="0">
                <a:latin typeface="Calibri"/>
                <a:cs typeface="Calibri"/>
              </a:rPr>
              <a:t>rápidamente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en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el </a:t>
            </a:r>
            <a:r>
              <a:rPr sz="800" spc="-5" dirty="0">
                <a:latin typeface="Calibri"/>
                <a:cs typeface="Calibri"/>
              </a:rPr>
              <a:t>tiempo </a:t>
            </a:r>
            <a:r>
              <a:rPr sz="800" spc="-15" dirty="0">
                <a:latin typeface="Calibri"/>
                <a:cs typeface="Calibri"/>
              </a:rPr>
              <a:t>y aportan  </a:t>
            </a:r>
            <a:r>
              <a:rPr sz="800" spc="-40" dirty="0">
                <a:latin typeface="Arial"/>
                <a:cs typeface="Arial"/>
              </a:rPr>
              <a:t>redondez </a:t>
            </a:r>
            <a:r>
              <a:rPr sz="800" spc="-30" dirty="0">
                <a:latin typeface="Arial"/>
                <a:cs typeface="Arial"/>
              </a:rPr>
              <a:t>al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40" dirty="0">
                <a:latin typeface="Arial"/>
                <a:cs typeface="Arial"/>
              </a:rPr>
              <a:t>ensamblaje.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42859" y="8952748"/>
            <a:ext cx="1682114" cy="9886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800" spc="15" dirty="0">
                <a:latin typeface="Calibri"/>
                <a:cs typeface="Calibri"/>
              </a:rPr>
              <a:t>El </a:t>
            </a:r>
            <a:r>
              <a:rPr sz="800" spc="-5" dirty="0">
                <a:latin typeface="Calibri"/>
                <a:cs typeface="Calibri"/>
              </a:rPr>
              <a:t>pinot </a:t>
            </a:r>
            <a:r>
              <a:rPr sz="800" spc="-10" dirty="0">
                <a:latin typeface="Calibri"/>
                <a:cs typeface="Calibri"/>
              </a:rPr>
              <a:t>noir </a:t>
            </a:r>
            <a:r>
              <a:rPr sz="800" spc="-15" dirty="0">
                <a:latin typeface="Calibri"/>
                <a:cs typeface="Calibri"/>
              </a:rPr>
              <a:t>representa </a:t>
            </a:r>
            <a:r>
              <a:rPr sz="800" dirty="0">
                <a:latin typeface="Calibri"/>
                <a:cs typeface="Calibri"/>
              </a:rPr>
              <a:t>el </a:t>
            </a:r>
            <a:r>
              <a:rPr sz="800" spc="-10" dirty="0">
                <a:latin typeface="Calibri"/>
                <a:cs typeface="Calibri"/>
              </a:rPr>
              <a:t>39% </a:t>
            </a:r>
            <a:r>
              <a:rPr sz="800" spc="-5" dirty="0">
                <a:latin typeface="Calibri"/>
                <a:cs typeface="Calibri"/>
              </a:rPr>
              <a:t>del </a:t>
            </a:r>
            <a:r>
              <a:rPr sz="800" spc="10" dirty="0">
                <a:latin typeface="Calibri"/>
                <a:cs typeface="Calibri"/>
              </a:rPr>
              <a:t>viñe-  </a:t>
            </a:r>
            <a:r>
              <a:rPr sz="800" spc="-35" dirty="0">
                <a:latin typeface="Arial"/>
                <a:cs typeface="Arial"/>
              </a:rPr>
              <a:t>do </a:t>
            </a:r>
            <a:r>
              <a:rPr sz="800" spc="-30" dirty="0">
                <a:latin typeface="Arial"/>
                <a:cs typeface="Arial"/>
              </a:rPr>
              <a:t>plantado. Ideal </a:t>
            </a:r>
            <a:r>
              <a:rPr sz="800" spc="-45" dirty="0">
                <a:latin typeface="Arial"/>
                <a:cs typeface="Arial"/>
              </a:rPr>
              <a:t>en </a:t>
            </a:r>
            <a:r>
              <a:rPr sz="800" spc="-30" dirty="0">
                <a:latin typeface="Arial"/>
                <a:cs typeface="Arial"/>
              </a:rPr>
              <a:t>terrenos </a:t>
            </a:r>
            <a:r>
              <a:rPr sz="800" spc="-45" dirty="0">
                <a:latin typeface="Arial"/>
                <a:cs typeface="Arial"/>
              </a:rPr>
              <a:t>calcáreos  </a:t>
            </a:r>
            <a:r>
              <a:rPr sz="800" spc="-15" dirty="0">
                <a:latin typeface="Calibri"/>
                <a:cs typeface="Calibri"/>
              </a:rPr>
              <a:t>y </a:t>
            </a:r>
            <a:r>
              <a:rPr sz="800" dirty="0">
                <a:latin typeface="Calibri"/>
                <a:cs typeface="Calibri"/>
              </a:rPr>
              <a:t>frescos, </a:t>
            </a:r>
            <a:r>
              <a:rPr sz="800" spc="5" dirty="0">
                <a:latin typeface="Calibri"/>
                <a:cs typeface="Calibri"/>
              </a:rPr>
              <a:t>es </a:t>
            </a:r>
            <a:r>
              <a:rPr sz="800" spc="-5" dirty="0">
                <a:latin typeface="Calibri"/>
                <a:cs typeface="Calibri"/>
              </a:rPr>
              <a:t>la cepa </a:t>
            </a:r>
            <a:r>
              <a:rPr sz="800" spc="-10" dirty="0">
                <a:latin typeface="Calibri"/>
                <a:cs typeface="Calibri"/>
              </a:rPr>
              <a:t>predominante en </a:t>
            </a:r>
            <a:r>
              <a:rPr sz="800" spc="-5" dirty="0">
                <a:latin typeface="Calibri"/>
                <a:cs typeface="Calibri"/>
              </a:rPr>
              <a:t>la  </a:t>
            </a:r>
            <a:r>
              <a:rPr sz="800" spc="-40" dirty="0">
                <a:latin typeface="Arial"/>
                <a:cs typeface="Arial"/>
              </a:rPr>
              <a:t>Montagne </a:t>
            </a:r>
            <a:r>
              <a:rPr sz="800" spc="-45" dirty="0">
                <a:latin typeface="Arial"/>
                <a:cs typeface="Arial"/>
              </a:rPr>
              <a:t>de </a:t>
            </a:r>
            <a:r>
              <a:rPr sz="800" spc="-55" dirty="0">
                <a:latin typeface="Arial"/>
                <a:cs typeface="Arial"/>
              </a:rPr>
              <a:t>Reims y </a:t>
            </a:r>
            <a:r>
              <a:rPr sz="800" spc="-45" dirty="0">
                <a:latin typeface="Arial"/>
                <a:cs typeface="Arial"/>
              </a:rPr>
              <a:t>en </a:t>
            </a:r>
            <a:r>
              <a:rPr sz="800" spc="-30" dirty="0">
                <a:latin typeface="Arial"/>
                <a:cs typeface="Arial"/>
              </a:rPr>
              <a:t>la </a:t>
            </a:r>
            <a:r>
              <a:rPr sz="800" spc="-45" dirty="0">
                <a:latin typeface="Arial"/>
                <a:cs typeface="Arial"/>
              </a:rPr>
              <a:t>Côte </a:t>
            </a:r>
            <a:r>
              <a:rPr sz="800" spc="-50" dirty="0">
                <a:latin typeface="Arial"/>
                <a:cs typeface="Arial"/>
              </a:rPr>
              <a:t>des</a:t>
            </a:r>
            <a:r>
              <a:rPr sz="800" spc="-130" dirty="0">
                <a:latin typeface="Arial"/>
                <a:cs typeface="Arial"/>
              </a:rPr>
              <a:t> </a:t>
            </a:r>
            <a:r>
              <a:rPr sz="800" spc="-70" dirty="0">
                <a:latin typeface="Arial"/>
                <a:cs typeface="Arial"/>
              </a:rPr>
              <a:t>Bar.  </a:t>
            </a:r>
            <a:r>
              <a:rPr sz="800" spc="15" dirty="0">
                <a:latin typeface="Calibri"/>
                <a:cs typeface="Calibri"/>
              </a:rPr>
              <a:t>Los </a:t>
            </a:r>
            <a:r>
              <a:rPr sz="800" dirty="0">
                <a:latin typeface="Calibri"/>
                <a:cs typeface="Calibri"/>
              </a:rPr>
              <a:t>vinos con este </a:t>
            </a:r>
            <a:r>
              <a:rPr sz="800" spc="-15" dirty="0">
                <a:latin typeface="Calibri"/>
                <a:cs typeface="Calibri"/>
              </a:rPr>
              <a:t>origen </a:t>
            </a:r>
            <a:r>
              <a:rPr sz="800" spc="5" dirty="0">
                <a:latin typeface="Calibri"/>
                <a:cs typeface="Calibri"/>
              </a:rPr>
              <a:t>se </a:t>
            </a:r>
            <a:r>
              <a:rPr sz="800" dirty="0">
                <a:latin typeface="Calibri"/>
                <a:cs typeface="Calibri"/>
              </a:rPr>
              <a:t>distinguen  </a:t>
            </a:r>
            <a:r>
              <a:rPr sz="800" spc="-30" dirty="0">
                <a:latin typeface="Arial"/>
                <a:cs typeface="Arial"/>
              </a:rPr>
              <a:t>por </a:t>
            </a:r>
            <a:r>
              <a:rPr sz="800" spc="-25" dirty="0">
                <a:latin typeface="Arial"/>
                <a:cs typeface="Arial"/>
              </a:rPr>
              <a:t>los </a:t>
            </a:r>
            <a:r>
              <a:rPr sz="800" spc="-50" dirty="0">
                <a:latin typeface="Arial"/>
                <a:cs typeface="Arial"/>
              </a:rPr>
              <a:t>aromas </a:t>
            </a:r>
            <a:r>
              <a:rPr sz="800" spc="-45" dirty="0">
                <a:latin typeface="Arial"/>
                <a:cs typeface="Arial"/>
              </a:rPr>
              <a:t>de </a:t>
            </a:r>
            <a:r>
              <a:rPr sz="800" spc="-20" dirty="0">
                <a:latin typeface="Arial"/>
                <a:cs typeface="Arial"/>
              </a:rPr>
              <a:t>frutos </a:t>
            </a:r>
            <a:r>
              <a:rPr sz="800" spc="-30" dirty="0">
                <a:latin typeface="Arial"/>
                <a:cs typeface="Arial"/>
              </a:rPr>
              <a:t>rojos </a:t>
            </a:r>
            <a:r>
              <a:rPr sz="800" spc="-55" dirty="0">
                <a:latin typeface="Arial"/>
                <a:cs typeface="Arial"/>
              </a:rPr>
              <a:t>y </a:t>
            </a:r>
            <a:r>
              <a:rPr sz="800" spc="-45" dirty="0">
                <a:latin typeface="Arial"/>
                <a:cs typeface="Arial"/>
              </a:rPr>
              <a:t>una  </a:t>
            </a:r>
            <a:r>
              <a:rPr sz="800" spc="-35" dirty="0">
                <a:latin typeface="Arial"/>
                <a:cs typeface="Arial"/>
              </a:rPr>
              <a:t>personalidad </a:t>
            </a:r>
            <a:r>
              <a:rPr sz="800" spc="-40" dirty="0">
                <a:latin typeface="Arial"/>
                <a:cs typeface="Arial"/>
              </a:rPr>
              <a:t>muy </a:t>
            </a:r>
            <a:r>
              <a:rPr sz="800" spc="-25" dirty="0">
                <a:latin typeface="Arial"/>
                <a:cs typeface="Arial"/>
              </a:rPr>
              <a:t>fuerte. </a:t>
            </a:r>
            <a:r>
              <a:rPr sz="800" spc="-95" dirty="0">
                <a:latin typeface="Arial"/>
                <a:cs typeface="Arial"/>
              </a:rPr>
              <a:t>Es </a:t>
            </a:r>
            <a:r>
              <a:rPr sz="800" spc="-30" dirty="0">
                <a:latin typeface="Arial"/>
                <a:cs typeface="Arial"/>
              </a:rPr>
              <a:t>la </a:t>
            </a:r>
            <a:r>
              <a:rPr sz="800" spc="-50" dirty="0">
                <a:latin typeface="Arial"/>
                <a:cs typeface="Arial"/>
              </a:rPr>
              <a:t>cepa </a:t>
            </a:r>
            <a:r>
              <a:rPr sz="800" spc="-40" dirty="0">
                <a:latin typeface="Arial"/>
                <a:cs typeface="Arial"/>
              </a:rPr>
              <a:t>que  </a:t>
            </a:r>
            <a:r>
              <a:rPr sz="800" spc="-35" dirty="0">
                <a:latin typeface="Arial"/>
                <a:cs typeface="Arial"/>
              </a:rPr>
              <a:t>aporta cuerpo </a:t>
            </a:r>
            <a:r>
              <a:rPr sz="800" spc="-55" dirty="0">
                <a:latin typeface="Arial"/>
                <a:cs typeface="Arial"/>
              </a:rPr>
              <a:t>y </a:t>
            </a:r>
            <a:r>
              <a:rPr sz="800" spc="-40" dirty="0">
                <a:latin typeface="Arial"/>
                <a:cs typeface="Arial"/>
              </a:rPr>
              <a:t>fuerza </a:t>
            </a:r>
            <a:r>
              <a:rPr sz="800" spc="-30" dirty="0">
                <a:latin typeface="Arial"/>
                <a:cs typeface="Arial"/>
              </a:rPr>
              <a:t>al</a:t>
            </a:r>
            <a:r>
              <a:rPr sz="800" spc="90" dirty="0">
                <a:latin typeface="Arial"/>
                <a:cs typeface="Arial"/>
              </a:rPr>
              <a:t> </a:t>
            </a:r>
            <a:r>
              <a:rPr sz="800" spc="-40" dirty="0">
                <a:latin typeface="Arial"/>
                <a:cs typeface="Arial"/>
              </a:rPr>
              <a:t>ensamblaje.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9266</Words>
  <Application>Microsoft Office PowerPoint</Application>
  <PresentationFormat>Custom</PresentationFormat>
  <Paragraphs>778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Cambria</vt:lpstr>
      <vt:lpstr>Palatino Linotype</vt:lpstr>
      <vt:lpstr>PMingLiU</vt:lpstr>
      <vt:lpstr>Tahoma</vt:lpstr>
      <vt:lpstr>Times New Roman</vt:lpstr>
      <vt:lpstr>Trebuchet MS</vt:lpstr>
      <vt:lpstr>Office Theme</vt:lpstr>
      <vt:lpstr>CHAMPAGNE DEL TERRUÑO AL VINO </vt:lpstr>
      <vt:lpstr>CHAMPAGNE DEL TERRUÑO AL VINO</vt:lpstr>
      <vt:lpstr>Situación</vt:lpstr>
      <vt:lpstr>PowerPoint Presentation</vt:lpstr>
      <vt:lpstr>Clima</vt:lpstr>
      <vt:lpstr>PowerPoint Presentation</vt:lpstr>
      <vt:lpstr>Suelo y</vt:lpstr>
      <vt:lpstr>PowerPoint Presentation</vt:lpstr>
      <vt:lpstr>Cepas</vt:lpstr>
      <vt:lpstr>PowerPoint Presentation</vt:lpstr>
      <vt:lpstr>Selecciones</vt:lpstr>
      <vt:lpstr>Plantación</vt:lpstr>
      <vt:lpstr>Viticultura</vt:lpstr>
      <vt:lpstr>PowerPoint Presentation</vt:lpstr>
      <vt:lpstr>Poda</vt:lpstr>
      <vt:lpstr>PowerPoint Presentation</vt:lpstr>
      <vt:lpstr>Trabajos</vt:lpstr>
      <vt:lpstr>PowerPoint Presentation</vt:lpstr>
      <vt:lpstr>Vendimia</vt:lpstr>
      <vt:lpstr>PowerPoint Presentation</vt:lpstr>
      <vt:lpstr>Prensado</vt:lpstr>
      <vt:lpstr>PowerPoint Presentation</vt:lpstr>
      <vt:lpstr>Desfangado</vt:lpstr>
      <vt:lpstr>Fermentación</vt:lpstr>
      <vt:lpstr>Fermentación</vt:lpstr>
      <vt:lpstr>Ensamblaje</vt:lpstr>
      <vt:lpstr>Embotellado</vt:lpstr>
      <vt:lpstr>y toma</vt:lpstr>
      <vt:lpstr>Maduración</vt:lpstr>
      <vt:lpstr>PowerPoint Presentation</vt:lpstr>
      <vt:lpstr>Removido</vt:lpstr>
      <vt:lpstr>Degüelle</vt:lpstr>
      <vt:lpstr>Dosaje</vt:lpstr>
      <vt:lpstr>Taponado –</vt:lpstr>
      <vt:lpstr>Vestir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CHAMPAGNE DEL TERRUÑO AL VINO </dc:title>
  <cp:lastModifiedBy>Alejandro Ferris</cp:lastModifiedBy>
  <cp:revision>3</cp:revision>
  <dcterms:created xsi:type="dcterms:W3CDTF">2016-10-10T22:08:04Z</dcterms:created>
  <dcterms:modified xsi:type="dcterms:W3CDTF">2016-10-10T22:26:30Z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2010-07-20T00:00:00Z</vt:filetime>
  </property>
  <property fmtid="{D5CDD505-2E9C-101B-9397-08002B2CF9AE}" pid="3" name="Creator">
    <vt:lpwstr>Adobe InDesign CS3 (5.0)</vt:lpwstr>
  </property>
  <property fmtid="{D5CDD505-2E9C-101B-9397-08002B2CF9AE}" pid="4" name="LastSaved">
    <vt:filetime>2016-10-10T00:00:00Z</vt:filetime>
  </property>
</Properties>
</file>