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72" r:id="rId4"/>
    <p:sldId id="257" r:id="rId5"/>
    <p:sldId id="258" r:id="rId6"/>
    <p:sldId id="259" r:id="rId7"/>
    <p:sldId id="260" r:id="rId8"/>
    <p:sldId id="261" r:id="rId9"/>
    <p:sldId id="262" r:id="rId10"/>
    <p:sldId id="263" r:id="rId11"/>
    <p:sldId id="264" r:id="rId12"/>
    <p:sldId id="265" r:id="rId13"/>
    <p:sldId id="271" r:id="rId14"/>
    <p:sldId id="269" r:id="rId15"/>
    <p:sldId id="266" r:id="rId16"/>
    <p:sldId id="267" r:id="rId17"/>
    <p:sldId id="268"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14277-F909-4956-9670-55DFC57867C1}" v="9" dt="2023-10-25T22:29:13.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Ferris" userId="a0e819f059b8d856" providerId="LiveId" clId="{4D114277-F909-4956-9670-55DFC57867C1}"/>
    <pc:docChg chg="undo custSel addSld modSld sldOrd">
      <pc:chgData name="Alejandro Ferris" userId="a0e819f059b8d856" providerId="LiveId" clId="{4D114277-F909-4956-9670-55DFC57867C1}" dt="2023-10-25T22:30:12.943" v="148" actId="20577"/>
      <pc:docMkLst>
        <pc:docMk/>
      </pc:docMkLst>
      <pc:sldChg chg="addSp modSp mod">
        <pc:chgData name="Alejandro Ferris" userId="a0e819f059b8d856" providerId="LiveId" clId="{4D114277-F909-4956-9670-55DFC57867C1}" dt="2023-10-25T22:30:12.943" v="148" actId="20577"/>
        <pc:sldMkLst>
          <pc:docMk/>
          <pc:sldMk cId="347560230" sldId="256"/>
        </pc:sldMkLst>
        <pc:spChg chg="mod ord">
          <ac:chgData name="Alejandro Ferris" userId="a0e819f059b8d856" providerId="LiveId" clId="{4D114277-F909-4956-9670-55DFC57867C1}" dt="2023-10-25T22:30:12.943" v="148" actId="20577"/>
          <ac:spMkLst>
            <pc:docMk/>
            <pc:sldMk cId="347560230" sldId="256"/>
            <ac:spMk id="2" creationId="{73F7DEF7-F2BB-7204-28BB-628DCB1CC61E}"/>
          </ac:spMkLst>
        </pc:spChg>
        <pc:picChg chg="add mod ord">
          <ac:chgData name="Alejandro Ferris" userId="a0e819f059b8d856" providerId="LiveId" clId="{4D114277-F909-4956-9670-55DFC57867C1}" dt="2023-10-25T22:29:56.969" v="143" actId="1076"/>
          <ac:picMkLst>
            <pc:docMk/>
            <pc:sldMk cId="347560230" sldId="256"/>
            <ac:picMk id="4" creationId="{FD99B732-24D3-4D14-8425-A8E13528DD53}"/>
          </ac:picMkLst>
        </pc:picChg>
      </pc:sldChg>
      <pc:sldChg chg="modSp mod">
        <pc:chgData name="Alejandro Ferris" userId="a0e819f059b8d856" providerId="LiveId" clId="{4D114277-F909-4956-9670-55DFC57867C1}" dt="2023-10-25T22:17:29.811" v="86" actId="122"/>
        <pc:sldMkLst>
          <pc:docMk/>
          <pc:sldMk cId="1214897331" sldId="266"/>
        </pc:sldMkLst>
        <pc:spChg chg="mod">
          <ac:chgData name="Alejandro Ferris" userId="a0e819f059b8d856" providerId="LiveId" clId="{4D114277-F909-4956-9670-55DFC57867C1}" dt="2023-10-25T22:17:29.811" v="86" actId="122"/>
          <ac:spMkLst>
            <pc:docMk/>
            <pc:sldMk cId="1214897331" sldId="266"/>
            <ac:spMk id="2" creationId="{AD0BF22A-75EA-4678-2144-2DF85341370B}"/>
          </ac:spMkLst>
        </pc:spChg>
        <pc:spChg chg="mod">
          <ac:chgData name="Alejandro Ferris" userId="a0e819f059b8d856" providerId="LiveId" clId="{4D114277-F909-4956-9670-55DFC57867C1}" dt="2023-10-25T22:15:19.061" v="49" actId="27636"/>
          <ac:spMkLst>
            <pc:docMk/>
            <pc:sldMk cId="1214897331" sldId="266"/>
            <ac:spMk id="3" creationId="{ABFE1340-1632-33AC-A4A3-524ACC957784}"/>
          </ac:spMkLst>
        </pc:spChg>
      </pc:sldChg>
      <pc:sldChg chg="modSp new mod">
        <pc:chgData name="Alejandro Ferris" userId="a0e819f059b8d856" providerId="LiveId" clId="{4D114277-F909-4956-9670-55DFC57867C1}" dt="2023-10-25T22:18:52.105" v="96" actId="20577"/>
        <pc:sldMkLst>
          <pc:docMk/>
          <pc:sldMk cId="3332828905" sldId="267"/>
        </pc:sldMkLst>
        <pc:spChg chg="mod">
          <ac:chgData name="Alejandro Ferris" userId="a0e819f059b8d856" providerId="LiveId" clId="{4D114277-F909-4956-9670-55DFC57867C1}" dt="2023-10-25T22:17:05.292" v="70" actId="1076"/>
          <ac:spMkLst>
            <pc:docMk/>
            <pc:sldMk cId="3332828905" sldId="267"/>
            <ac:spMk id="2" creationId="{1DB2D062-4755-2C9B-66E8-FAA27795DFB4}"/>
          </ac:spMkLst>
        </pc:spChg>
        <pc:spChg chg="mod">
          <ac:chgData name="Alejandro Ferris" userId="a0e819f059b8d856" providerId="LiveId" clId="{4D114277-F909-4956-9670-55DFC57867C1}" dt="2023-10-25T22:18:52.105" v="96" actId="20577"/>
          <ac:spMkLst>
            <pc:docMk/>
            <pc:sldMk cId="3332828905" sldId="267"/>
            <ac:spMk id="3" creationId="{54C6A541-D263-34D7-D9A3-8834B652502B}"/>
          </ac:spMkLst>
        </pc:spChg>
      </pc:sldChg>
      <pc:sldChg chg="modSp new mod">
        <pc:chgData name="Alejandro Ferris" userId="a0e819f059b8d856" providerId="LiveId" clId="{4D114277-F909-4956-9670-55DFC57867C1}" dt="2023-10-25T22:19:28.787" v="97" actId="1076"/>
        <pc:sldMkLst>
          <pc:docMk/>
          <pc:sldMk cId="3399449010" sldId="268"/>
        </pc:sldMkLst>
        <pc:spChg chg="mod">
          <ac:chgData name="Alejandro Ferris" userId="a0e819f059b8d856" providerId="LiveId" clId="{4D114277-F909-4956-9670-55DFC57867C1}" dt="2023-10-25T22:17:21.265" v="85" actId="122"/>
          <ac:spMkLst>
            <pc:docMk/>
            <pc:sldMk cId="3399449010" sldId="268"/>
            <ac:spMk id="2" creationId="{FB75D2C0-3365-6E74-30ED-636CD577230E}"/>
          </ac:spMkLst>
        </pc:spChg>
        <pc:spChg chg="mod">
          <ac:chgData name="Alejandro Ferris" userId="a0e819f059b8d856" providerId="LiveId" clId="{4D114277-F909-4956-9670-55DFC57867C1}" dt="2023-10-25T22:19:28.787" v="97" actId="1076"/>
          <ac:spMkLst>
            <pc:docMk/>
            <pc:sldMk cId="3399449010" sldId="268"/>
            <ac:spMk id="3" creationId="{AE6A1D41-B814-D147-02DA-5A013F30AC76}"/>
          </ac:spMkLst>
        </pc:spChg>
      </pc:sldChg>
      <pc:sldChg chg="addSp delSp modSp new mod setBg">
        <pc:chgData name="Alejandro Ferris" userId="a0e819f059b8d856" providerId="LiveId" clId="{4D114277-F909-4956-9670-55DFC57867C1}" dt="2023-10-25T22:21:24.085" v="107" actId="14100"/>
        <pc:sldMkLst>
          <pc:docMk/>
          <pc:sldMk cId="3692859944" sldId="269"/>
        </pc:sldMkLst>
        <pc:spChg chg="del">
          <ac:chgData name="Alejandro Ferris" userId="a0e819f059b8d856" providerId="LiveId" clId="{4D114277-F909-4956-9670-55DFC57867C1}" dt="2023-10-25T22:21:01.268" v="100" actId="478"/>
          <ac:spMkLst>
            <pc:docMk/>
            <pc:sldMk cId="3692859944" sldId="269"/>
            <ac:spMk id="2" creationId="{1B23BBE5-1D3A-EB6D-5D6E-0DFA10DAB36F}"/>
          </ac:spMkLst>
        </pc:spChg>
        <pc:spChg chg="del">
          <ac:chgData name="Alejandro Ferris" userId="a0e819f059b8d856" providerId="LiveId" clId="{4D114277-F909-4956-9670-55DFC57867C1}" dt="2023-10-25T22:20:59.196" v="99" actId="478"/>
          <ac:spMkLst>
            <pc:docMk/>
            <pc:sldMk cId="3692859944" sldId="269"/>
            <ac:spMk id="3" creationId="{FADBCC39-0DE1-D6B6-3AB3-709C0345884C}"/>
          </ac:spMkLst>
        </pc:spChg>
        <pc:spChg chg="add del">
          <ac:chgData name="Alejandro Ferris" userId="a0e819f059b8d856" providerId="LiveId" clId="{4D114277-F909-4956-9670-55DFC57867C1}" dt="2023-10-25T22:21:15.316" v="105" actId="26606"/>
          <ac:spMkLst>
            <pc:docMk/>
            <pc:sldMk cId="3692859944" sldId="269"/>
            <ac:spMk id="9" creationId="{42A4FC2C-047E-45A5-965D-8E1E3BF09BC6}"/>
          </ac:spMkLst>
        </pc:spChg>
        <pc:picChg chg="add mod">
          <ac:chgData name="Alejandro Ferris" userId="a0e819f059b8d856" providerId="LiveId" clId="{4D114277-F909-4956-9670-55DFC57867C1}" dt="2023-10-25T22:21:24.085" v="107" actId="14100"/>
          <ac:picMkLst>
            <pc:docMk/>
            <pc:sldMk cId="3692859944" sldId="269"/>
            <ac:picMk id="4" creationId="{F98DB9AD-3DEF-619A-67F5-AC77C6A7B2CE}"/>
          </ac:picMkLst>
        </pc:picChg>
      </pc:sldChg>
      <pc:sldChg chg="addSp delSp modSp new mod setBg">
        <pc:chgData name="Alejandro Ferris" userId="a0e819f059b8d856" providerId="LiveId" clId="{4D114277-F909-4956-9670-55DFC57867C1}" dt="2023-10-25T22:22:21.702" v="112" actId="26606"/>
        <pc:sldMkLst>
          <pc:docMk/>
          <pc:sldMk cId="1083175326" sldId="270"/>
        </pc:sldMkLst>
        <pc:spChg chg="del">
          <ac:chgData name="Alejandro Ferris" userId="a0e819f059b8d856" providerId="LiveId" clId="{4D114277-F909-4956-9670-55DFC57867C1}" dt="2023-10-25T22:22:16.242" v="110" actId="478"/>
          <ac:spMkLst>
            <pc:docMk/>
            <pc:sldMk cId="1083175326" sldId="270"/>
            <ac:spMk id="2" creationId="{90C27C7D-8CD2-CA88-CCAC-C84198A96462}"/>
          </ac:spMkLst>
        </pc:spChg>
        <pc:spChg chg="del">
          <ac:chgData name="Alejandro Ferris" userId="a0e819f059b8d856" providerId="LiveId" clId="{4D114277-F909-4956-9670-55DFC57867C1}" dt="2023-10-25T22:22:13.337" v="109" actId="478"/>
          <ac:spMkLst>
            <pc:docMk/>
            <pc:sldMk cId="1083175326" sldId="270"/>
            <ac:spMk id="3" creationId="{B5430196-858B-75F3-44CC-C8261DD98BC4}"/>
          </ac:spMkLst>
        </pc:spChg>
        <pc:spChg chg="add">
          <ac:chgData name="Alejandro Ferris" userId="a0e819f059b8d856" providerId="LiveId" clId="{4D114277-F909-4956-9670-55DFC57867C1}" dt="2023-10-25T22:22:21.702" v="112" actId="26606"/>
          <ac:spMkLst>
            <pc:docMk/>
            <pc:sldMk cId="1083175326" sldId="270"/>
            <ac:spMk id="9" creationId="{42A4FC2C-047E-45A5-965D-8E1E3BF09BC6}"/>
          </ac:spMkLst>
        </pc:spChg>
        <pc:picChg chg="add mod">
          <ac:chgData name="Alejandro Ferris" userId="a0e819f059b8d856" providerId="LiveId" clId="{4D114277-F909-4956-9670-55DFC57867C1}" dt="2023-10-25T22:22:21.702" v="112" actId="26606"/>
          <ac:picMkLst>
            <pc:docMk/>
            <pc:sldMk cId="1083175326" sldId="270"/>
            <ac:picMk id="4" creationId="{DC783F51-5953-6E5A-D3C2-0F30DE25037A}"/>
          </ac:picMkLst>
        </pc:picChg>
      </pc:sldChg>
      <pc:sldChg chg="addSp delSp modSp new mod ord">
        <pc:chgData name="Alejandro Ferris" userId="a0e819f059b8d856" providerId="LiveId" clId="{4D114277-F909-4956-9670-55DFC57867C1}" dt="2023-10-25T22:24:35.255" v="122" actId="14100"/>
        <pc:sldMkLst>
          <pc:docMk/>
          <pc:sldMk cId="3827620808" sldId="271"/>
        </pc:sldMkLst>
        <pc:spChg chg="del">
          <ac:chgData name="Alejandro Ferris" userId="a0e819f059b8d856" providerId="LiveId" clId="{4D114277-F909-4956-9670-55DFC57867C1}" dt="2023-10-25T22:22:53.002" v="115" actId="478"/>
          <ac:spMkLst>
            <pc:docMk/>
            <pc:sldMk cId="3827620808" sldId="271"/>
            <ac:spMk id="2" creationId="{07FE039F-1BDD-F0F7-19D5-D9BFB787C211}"/>
          </ac:spMkLst>
        </pc:spChg>
        <pc:spChg chg="del">
          <ac:chgData name="Alejandro Ferris" userId="a0e819f059b8d856" providerId="LiveId" clId="{4D114277-F909-4956-9670-55DFC57867C1}" dt="2023-10-25T22:22:50.111" v="114" actId="478"/>
          <ac:spMkLst>
            <pc:docMk/>
            <pc:sldMk cId="3827620808" sldId="271"/>
            <ac:spMk id="3" creationId="{45F742B8-F8D8-3B40-D67F-4ED6599CD7DE}"/>
          </ac:spMkLst>
        </pc:spChg>
        <pc:picChg chg="add del">
          <ac:chgData name="Alejandro Ferris" userId="a0e819f059b8d856" providerId="LiveId" clId="{4D114277-F909-4956-9670-55DFC57867C1}" dt="2023-10-25T22:23:00.553" v="117"/>
          <ac:picMkLst>
            <pc:docMk/>
            <pc:sldMk cId="3827620808" sldId="271"/>
            <ac:picMk id="4" creationId="{DD697EFA-EB8C-0398-451C-6ECEFCDB64A6}"/>
          </ac:picMkLst>
        </pc:picChg>
        <pc:picChg chg="add mod">
          <ac:chgData name="Alejandro Ferris" userId="a0e819f059b8d856" providerId="LiveId" clId="{4D114277-F909-4956-9670-55DFC57867C1}" dt="2023-10-25T22:24:35.255" v="122" actId="14100"/>
          <ac:picMkLst>
            <pc:docMk/>
            <pc:sldMk cId="3827620808" sldId="271"/>
            <ac:picMk id="5" creationId="{4877E316-2549-7D4C-458C-71FC52A0752A}"/>
          </ac:picMkLst>
        </pc:picChg>
      </pc:sldChg>
      <pc:sldChg chg="addSp delSp modSp new mod">
        <pc:chgData name="Alejandro Ferris" userId="a0e819f059b8d856" providerId="LiveId" clId="{4D114277-F909-4956-9670-55DFC57867C1}" dt="2023-10-25T22:26:39.401" v="128" actId="14100"/>
        <pc:sldMkLst>
          <pc:docMk/>
          <pc:sldMk cId="246974068" sldId="272"/>
        </pc:sldMkLst>
        <pc:spChg chg="del">
          <ac:chgData name="Alejandro Ferris" userId="a0e819f059b8d856" providerId="LiveId" clId="{4D114277-F909-4956-9670-55DFC57867C1}" dt="2023-10-25T22:26:23.884" v="125" actId="478"/>
          <ac:spMkLst>
            <pc:docMk/>
            <pc:sldMk cId="246974068" sldId="272"/>
            <ac:spMk id="2" creationId="{6A6331B0-3F67-A37B-90FC-C73B78C4A9A2}"/>
          </ac:spMkLst>
        </pc:spChg>
        <pc:spChg chg="del">
          <ac:chgData name="Alejandro Ferris" userId="a0e819f059b8d856" providerId="LiveId" clId="{4D114277-F909-4956-9670-55DFC57867C1}" dt="2023-10-25T22:26:21.447" v="124" actId="478"/>
          <ac:spMkLst>
            <pc:docMk/>
            <pc:sldMk cId="246974068" sldId="272"/>
            <ac:spMk id="3" creationId="{1A9D52A5-55B3-EDCD-C42F-16B7CDA80E63}"/>
          </ac:spMkLst>
        </pc:spChg>
        <pc:picChg chg="add mod">
          <ac:chgData name="Alejandro Ferris" userId="a0e819f059b8d856" providerId="LiveId" clId="{4D114277-F909-4956-9670-55DFC57867C1}" dt="2023-10-25T22:26:39.401" v="128" actId="14100"/>
          <ac:picMkLst>
            <pc:docMk/>
            <pc:sldMk cId="246974068" sldId="272"/>
            <ac:picMk id="4" creationId="{A2016A80-6AD7-CC9F-2EC4-42C900E2D6B7}"/>
          </ac:picMkLst>
        </pc:picChg>
      </pc:sldChg>
      <pc:sldChg chg="addSp delSp modSp new mod">
        <pc:chgData name="Alejandro Ferris" userId="a0e819f059b8d856" providerId="LiveId" clId="{4D114277-F909-4956-9670-55DFC57867C1}" dt="2023-10-25T22:28:13.479" v="137" actId="1076"/>
        <pc:sldMkLst>
          <pc:docMk/>
          <pc:sldMk cId="2443444839" sldId="273"/>
        </pc:sldMkLst>
        <pc:spChg chg="del">
          <ac:chgData name="Alejandro Ferris" userId="a0e819f059b8d856" providerId="LiveId" clId="{4D114277-F909-4956-9670-55DFC57867C1}" dt="2023-10-25T22:26:51.999" v="131" actId="478"/>
          <ac:spMkLst>
            <pc:docMk/>
            <pc:sldMk cId="2443444839" sldId="273"/>
            <ac:spMk id="2" creationId="{BDCFF4D8-FF1D-4EB7-E9C5-9052A1284B52}"/>
          </ac:spMkLst>
        </pc:spChg>
        <pc:spChg chg="del">
          <ac:chgData name="Alejandro Ferris" userId="a0e819f059b8d856" providerId="LiveId" clId="{4D114277-F909-4956-9670-55DFC57867C1}" dt="2023-10-25T22:26:48.943" v="130" actId="478"/>
          <ac:spMkLst>
            <pc:docMk/>
            <pc:sldMk cId="2443444839" sldId="273"/>
            <ac:spMk id="3" creationId="{0D26A1C3-87BA-77B1-0C70-B72CA5B18C54}"/>
          </ac:spMkLst>
        </pc:spChg>
        <pc:spChg chg="add mod">
          <ac:chgData name="Alejandro Ferris" userId="a0e819f059b8d856" providerId="LiveId" clId="{4D114277-F909-4956-9670-55DFC57867C1}" dt="2023-10-25T22:28:13.479" v="137" actId="1076"/>
          <ac:spMkLst>
            <pc:docMk/>
            <pc:sldMk cId="2443444839" sldId="273"/>
            <ac:spMk id="5" creationId="{B5F7E301-5FA9-E1EB-1244-7860BCB9500C}"/>
          </ac:spMkLst>
        </pc:spChg>
        <pc:picChg chg="add mod">
          <ac:chgData name="Alejandro Ferris" userId="a0e819f059b8d856" providerId="LiveId" clId="{4D114277-F909-4956-9670-55DFC57867C1}" dt="2023-10-25T22:27:32.159" v="134" actId="14100"/>
          <ac:picMkLst>
            <pc:docMk/>
            <pc:sldMk cId="2443444839" sldId="273"/>
            <ac:picMk id="4" creationId="{B6F7A3F0-6110-2740-B43F-0BC3C70E284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595122-845B-8A88-8BB8-35340D36323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0B6D41C5-984E-2D76-C760-BB67066975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057EEE71-A68E-2D48-22DA-9C9F82693869}"/>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5" name="Marcador de pie de página 4">
            <a:extLst>
              <a:ext uri="{FF2B5EF4-FFF2-40B4-BE49-F238E27FC236}">
                <a16:creationId xmlns:a16="http://schemas.microsoft.com/office/drawing/2014/main" id="{5C4957B7-7CE4-7FCD-C217-A131C7AFFB15}"/>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8C58F44-6FDA-D663-1CDF-7A79A6C8A7A6}"/>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100414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42252-EEA1-7459-436E-6343B21BF52C}"/>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B8FFB07C-62D9-6A80-DAB8-27D9D84D3F1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5BED68BD-E65C-AACA-5AAE-91E786B88340}"/>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5" name="Marcador de pie de página 4">
            <a:extLst>
              <a:ext uri="{FF2B5EF4-FFF2-40B4-BE49-F238E27FC236}">
                <a16:creationId xmlns:a16="http://schemas.microsoft.com/office/drawing/2014/main" id="{317ABA03-A7E5-1040-B67D-1B2D9E9CF7AD}"/>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5C53F02-8366-1A40-196E-7907896FCBCE}"/>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225217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198E43-736E-8DFE-E888-DFBE60808A7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64B13A03-79DA-654E-4E8F-7FEA40B28C8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B7777AA5-4BBF-2A00-4E2F-2EF63D57FF36}"/>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5" name="Marcador de pie de página 4">
            <a:extLst>
              <a:ext uri="{FF2B5EF4-FFF2-40B4-BE49-F238E27FC236}">
                <a16:creationId xmlns:a16="http://schemas.microsoft.com/office/drawing/2014/main" id="{470ED430-49DA-645E-1CC6-F5DF626E7CDB}"/>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2F0E1E0F-E177-72C2-FC71-1D4F48D0A83B}"/>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166742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61244D-DACA-4968-A687-F8407149C9FA}"/>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AD6EDAF4-688C-F93D-33E6-88450941479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8998BD30-EBFE-9685-50E2-086744D08FE0}"/>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5" name="Marcador de pie de página 4">
            <a:extLst>
              <a:ext uri="{FF2B5EF4-FFF2-40B4-BE49-F238E27FC236}">
                <a16:creationId xmlns:a16="http://schemas.microsoft.com/office/drawing/2014/main" id="{BCD4FE1F-684C-22BD-F899-5284FAD0F100}"/>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B1476BF-A0F0-151F-2A8F-4CFABD2B7E21}"/>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1390436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A01C4-F806-04E3-8034-61FDCA2E5BE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A2FB049C-ABC2-8607-36AF-D9D58B4AAA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075CB5-5641-A687-B3A9-3827DD3414FD}"/>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5" name="Marcador de pie de página 4">
            <a:extLst>
              <a:ext uri="{FF2B5EF4-FFF2-40B4-BE49-F238E27FC236}">
                <a16:creationId xmlns:a16="http://schemas.microsoft.com/office/drawing/2014/main" id="{BCB0E43A-62D0-B73E-9735-AC291570BC55}"/>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C250A66-BEC7-505A-4244-CAE3A114C7F8}"/>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42076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6F1CA7-DD29-4088-2FCA-FB34A9F8CFC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93433865-3449-7F67-BB3A-D3957751823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7000D176-9EDC-B5EF-86DE-8E2C42B3E2D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6FE9CF24-DCDD-807B-683A-717C840A0E3D}"/>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6" name="Marcador de pie de página 5">
            <a:extLst>
              <a:ext uri="{FF2B5EF4-FFF2-40B4-BE49-F238E27FC236}">
                <a16:creationId xmlns:a16="http://schemas.microsoft.com/office/drawing/2014/main" id="{60739B4A-F9AC-F6C0-EB24-1F34DA463FF2}"/>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E79BFED9-99B1-9C7F-A8BF-B97FD67F8D58}"/>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2084272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2D8A0-E565-91C8-BDF1-637C6DC9926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B5ECA5B5-ED0A-9AAC-3677-D94241789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BC04534-7152-B7C6-9926-7BE777B85E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7B1CF114-66BC-430B-40C0-FAE528505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D645AC8-5631-9065-62C8-5DCA3E03FA7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5D8384B7-AFE0-F084-4013-E94B600E3C5C}"/>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8" name="Marcador de pie de página 7">
            <a:extLst>
              <a:ext uri="{FF2B5EF4-FFF2-40B4-BE49-F238E27FC236}">
                <a16:creationId xmlns:a16="http://schemas.microsoft.com/office/drawing/2014/main" id="{34A9524E-8628-7FDA-591F-EEA5877B21CF}"/>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0B743833-3963-DA3C-4B69-214C31D606DB}"/>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375781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C799E4-3967-7DF3-1288-C4EC25A492F6}"/>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B48684AD-0587-A8EF-CC00-5CABED810A61}"/>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4" name="Marcador de pie de página 3">
            <a:extLst>
              <a:ext uri="{FF2B5EF4-FFF2-40B4-BE49-F238E27FC236}">
                <a16:creationId xmlns:a16="http://schemas.microsoft.com/office/drawing/2014/main" id="{444CC3E3-762C-5E15-8E0E-E0AAAC43D33E}"/>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88C5163A-AA9C-A7C3-63C7-A83D0B9294A2}"/>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190908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3DC07F-DA2F-3B4B-404F-6894CA1D2643}"/>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3" name="Marcador de pie de página 2">
            <a:extLst>
              <a:ext uri="{FF2B5EF4-FFF2-40B4-BE49-F238E27FC236}">
                <a16:creationId xmlns:a16="http://schemas.microsoft.com/office/drawing/2014/main" id="{FDAF37B2-A81F-BD7B-A08A-99EC15ACB410}"/>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890E89F6-2DEE-AA77-E51C-661503215D80}"/>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846992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0BE7B1-D061-429C-6D59-2A96B43B8D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54EE3EFF-B660-1245-C110-0C518A50DD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4259093A-4FC5-1820-BF37-F7909C7FD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23DE1-D440-E2E5-BF73-6E7211A7FDC3}"/>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6" name="Marcador de pie de página 5">
            <a:extLst>
              <a:ext uri="{FF2B5EF4-FFF2-40B4-BE49-F238E27FC236}">
                <a16:creationId xmlns:a16="http://schemas.microsoft.com/office/drawing/2014/main" id="{B6C0D689-0CCE-352A-3665-F26135646AFB}"/>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FC6602B-28B6-9143-51B6-861B877A8D6B}"/>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289427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60D1D4-7FBB-357F-BE1E-92599BC960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5722592A-EF46-4A9B-D762-147532C5F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DCB4C9F5-69F7-6A29-FA6A-352DE71953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047BFE0-56DD-0C92-E44E-6747CD7A623E}"/>
              </a:ext>
            </a:extLst>
          </p:cNvPr>
          <p:cNvSpPr>
            <a:spLocks noGrp="1"/>
          </p:cNvSpPr>
          <p:nvPr>
            <p:ph type="dt" sz="half" idx="10"/>
          </p:nvPr>
        </p:nvSpPr>
        <p:spPr/>
        <p:txBody>
          <a:bodyPr/>
          <a:lstStyle/>
          <a:p>
            <a:fld id="{80984ED4-A75D-470A-B502-5E70BB63BCCB}" type="datetimeFigureOut">
              <a:rPr lang="en-US" smtClean="0"/>
              <a:t>10/25/2023</a:t>
            </a:fld>
            <a:endParaRPr lang="en-US"/>
          </a:p>
        </p:txBody>
      </p:sp>
      <p:sp>
        <p:nvSpPr>
          <p:cNvPr id="6" name="Marcador de pie de página 5">
            <a:extLst>
              <a:ext uri="{FF2B5EF4-FFF2-40B4-BE49-F238E27FC236}">
                <a16:creationId xmlns:a16="http://schemas.microsoft.com/office/drawing/2014/main" id="{355A9D96-E745-C4C1-D207-C2B66790C4D7}"/>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9057F093-AAD8-668B-D265-BE465017BA12}"/>
              </a:ext>
            </a:extLst>
          </p:cNvPr>
          <p:cNvSpPr>
            <a:spLocks noGrp="1"/>
          </p:cNvSpPr>
          <p:nvPr>
            <p:ph type="sldNum" sz="quarter" idx="12"/>
          </p:nvPr>
        </p:nvSpPr>
        <p:spPr/>
        <p:txBody>
          <a:bodyPr/>
          <a:lstStyle/>
          <a:p>
            <a:fld id="{EC5DB6A3-5957-4E9F-BD0A-BEC87FF65486}" type="slidenum">
              <a:rPr lang="en-US" smtClean="0"/>
              <a:t>‹Nº›</a:t>
            </a:fld>
            <a:endParaRPr lang="en-US"/>
          </a:p>
        </p:txBody>
      </p:sp>
    </p:spTree>
    <p:extLst>
      <p:ext uri="{BB962C8B-B14F-4D97-AF65-F5344CB8AC3E}">
        <p14:creationId xmlns:p14="http://schemas.microsoft.com/office/powerpoint/2010/main" val="293550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A5BF1-6C88-81A1-CC5F-C0FF67D03B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388FA8D-E327-630C-E173-5A45AF752F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E97E702F-F1FF-9293-9CB7-9F8A238334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84ED4-A75D-470A-B502-5E70BB63BCCB}" type="datetimeFigureOut">
              <a:rPr lang="en-US" smtClean="0"/>
              <a:t>10/25/2023</a:t>
            </a:fld>
            <a:endParaRPr lang="en-US"/>
          </a:p>
        </p:txBody>
      </p:sp>
      <p:sp>
        <p:nvSpPr>
          <p:cNvPr id="5" name="Marcador de pie de página 4">
            <a:extLst>
              <a:ext uri="{FF2B5EF4-FFF2-40B4-BE49-F238E27FC236}">
                <a16:creationId xmlns:a16="http://schemas.microsoft.com/office/drawing/2014/main" id="{F003AD79-D250-21E7-F724-B643FF871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3721951A-7482-C217-20EE-59C91203C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DB6A3-5957-4E9F-BD0A-BEC87FF65486}" type="slidenum">
              <a:rPr lang="en-US" smtClean="0"/>
              <a:t>‹Nº›</a:t>
            </a:fld>
            <a:endParaRPr lang="en-US"/>
          </a:p>
        </p:txBody>
      </p:sp>
    </p:spTree>
    <p:extLst>
      <p:ext uri="{BB962C8B-B14F-4D97-AF65-F5344CB8AC3E}">
        <p14:creationId xmlns:p14="http://schemas.microsoft.com/office/powerpoint/2010/main" val="2844109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D99B732-24D3-4D14-8425-A8E13528DD53}"/>
              </a:ext>
            </a:extLst>
          </p:cNvPr>
          <p:cNvPicPr>
            <a:picLocks noChangeAspect="1"/>
          </p:cNvPicPr>
          <p:nvPr/>
        </p:nvPicPr>
        <p:blipFill>
          <a:blip r:embed="rId2"/>
          <a:stretch>
            <a:fillRect/>
          </a:stretch>
        </p:blipFill>
        <p:spPr>
          <a:xfrm>
            <a:off x="2667000" y="80963"/>
            <a:ext cx="6858000" cy="6858000"/>
          </a:xfrm>
          <a:prstGeom prst="rect">
            <a:avLst/>
          </a:prstGeom>
        </p:spPr>
      </p:pic>
      <p:sp>
        <p:nvSpPr>
          <p:cNvPr id="3" name="Subtítulo 2">
            <a:extLst>
              <a:ext uri="{FF2B5EF4-FFF2-40B4-BE49-F238E27FC236}">
                <a16:creationId xmlns:a16="http://schemas.microsoft.com/office/drawing/2014/main" id="{69481875-209D-785E-A13E-37143EC1EE17}"/>
              </a:ext>
            </a:extLst>
          </p:cNvPr>
          <p:cNvSpPr>
            <a:spLocks noGrp="1"/>
          </p:cNvSpPr>
          <p:nvPr>
            <p:ph type="subTitle" idx="1"/>
          </p:nvPr>
        </p:nvSpPr>
        <p:spPr/>
        <p:txBody>
          <a:bodyPr/>
          <a:lstStyle/>
          <a:p>
            <a:r>
              <a:rPr lang="en-US" dirty="0"/>
              <a:t>Un vino con </a:t>
            </a:r>
            <a:r>
              <a:rPr lang="en-US" dirty="0" err="1"/>
              <a:t>proceso</a:t>
            </a:r>
            <a:r>
              <a:rPr lang="en-US" dirty="0"/>
              <a:t> </a:t>
            </a:r>
            <a:r>
              <a:rPr lang="en-US" dirty="0" err="1"/>
              <a:t>diferente</a:t>
            </a:r>
            <a:endParaRPr lang="en-US" dirty="0"/>
          </a:p>
        </p:txBody>
      </p:sp>
      <p:sp>
        <p:nvSpPr>
          <p:cNvPr id="2" name="Título 1">
            <a:extLst>
              <a:ext uri="{FF2B5EF4-FFF2-40B4-BE49-F238E27FC236}">
                <a16:creationId xmlns:a16="http://schemas.microsoft.com/office/drawing/2014/main" id="{73F7DEF7-F2BB-7204-28BB-628DCB1CC61E}"/>
              </a:ext>
            </a:extLst>
          </p:cNvPr>
          <p:cNvSpPr>
            <a:spLocks noGrp="1"/>
          </p:cNvSpPr>
          <p:nvPr>
            <p:ph type="ctrTitle"/>
          </p:nvPr>
        </p:nvSpPr>
        <p:spPr>
          <a:xfrm>
            <a:off x="2216727" y="2516982"/>
            <a:ext cx="8001000" cy="2387600"/>
          </a:xfrm>
        </p:spPr>
        <p:txBody>
          <a:bodyPr/>
          <a:lstStyle/>
          <a:p>
            <a:r>
              <a:rPr lang="en-US" dirty="0">
                <a:solidFill>
                  <a:schemeClr val="bg1"/>
                </a:solidFill>
              </a:rPr>
              <a:t>Amarone </a:t>
            </a:r>
            <a:r>
              <a:rPr lang="en-US" dirty="0" err="1">
                <a:solidFill>
                  <a:schemeClr val="bg1"/>
                </a:solidFill>
              </a:rPr>
              <a:t>della</a:t>
            </a:r>
            <a:r>
              <a:rPr lang="en-US" dirty="0">
                <a:solidFill>
                  <a:schemeClr val="bg1"/>
                </a:solidFill>
              </a:rPr>
              <a:t> Valpolicella</a:t>
            </a:r>
          </a:p>
        </p:txBody>
      </p:sp>
    </p:spTree>
    <p:extLst>
      <p:ext uri="{BB962C8B-B14F-4D97-AF65-F5344CB8AC3E}">
        <p14:creationId xmlns:p14="http://schemas.microsoft.com/office/powerpoint/2010/main" val="34756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342414-C56C-D958-3E80-564F390203B2}"/>
              </a:ext>
            </a:extLst>
          </p:cNvPr>
          <p:cNvSpPr>
            <a:spLocks noGrp="1"/>
          </p:cNvSpPr>
          <p:nvPr>
            <p:ph type="title"/>
          </p:nvPr>
        </p:nvSpPr>
        <p:spPr>
          <a:xfrm>
            <a:off x="838200" y="57871"/>
            <a:ext cx="10515600" cy="623166"/>
          </a:xfrm>
        </p:spPr>
        <p:txBody>
          <a:bodyPr>
            <a:normAutofit fontScale="90000"/>
          </a:bodyPr>
          <a:lstStyle/>
          <a:p>
            <a:pPr algn="ctr"/>
            <a:r>
              <a:rPr lang="en-US" dirty="0"/>
              <a:t>Crianza</a:t>
            </a:r>
          </a:p>
        </p:txBody>
      </p:sp>
      <p:sp>
        <p:nvSpPr>
          <p:cNvPr id="3" name="Marcador de contenido 2">
            <a:extLst>
              <a:ext uri="{FF2B5EF4-FFF2-40B4-BE49-F238E27FC236}">
                <a16:creationId xmlns:a16="http://schemas.microsoft.com/office/drawing/2014/main" id="{2F49A537-76D5-3EBD-FD8B-B2064C0FD2C3}"/>
              </a:ext>
            </a:extLst>
          </p:cNvPr>
          <p:cNvSpPr>
            <a:spLocks noGrp="1"/>
          </p:cNvSpPr>
          <p:nvPr>
            <p:ph idx="1"/>
          </p:nvPr>
        </p:nvSpPr>
        <p:spPr>
          <a:xfrm>
            <a:off x="690419" y="1373764"/>
            <a:ext cx="10515600" cy="4351338"/>
          </a:xfrm>
        </p:spPr>
        <p:txBody>
          <a:bodyPr>
            <a:noAutofit/>
          </a:bodyPr>
          <a:lstStyle/>
          <a:p>
            <a:r>
              <a:rPr lang="es-ES" sz="2000" b="0" i="0" dirty="0">
                <a:solidFill>
                  <a:srgbClr val="3C4043"/>
                </a:solidFill>
                <a:effectLst/>
                <a:latin typeface="Roboto" panose="02000000000000000000" pitchFamily="2" charset="0"/>
              </a:rPr>
              <a:t>Por ley, el </a:t>
            </a:r>
            <a:r>
              <a:rPr lang="es-ES" sz="2000" b="0" i="0" dirty="0" err="1">
                <a:solidFill>
                  <a:srgbClr val="3C4043"/>
                </a:solidFill>
                <a:effectLst/>
                <a:latin typeface="Roboto" panose="02000000000000000000" pitchFamily="2" charset="0"/>
              </a:rPr>
              <a:t>Amarone</a:t>
            </a:r>
            <a:r>
              <a:rPr lang="es-ES" sz="2000" b="0" i="0" dirty="0">
                <a:solidFill>
                  <a:srgbClr val="3C4043"/>
                </a:solidFill>
                <a:effectLst/>
                <a:latin typeface="Roboto" panose="02000000000000000000" pitchFamily="2" charset="0"/>
              </a:rPr>
              <a:t> </a:t>
            </a:r>
            <a:r>
              <a:rPr lang="es-ES" sz="2000" b="0" i="0" dirty="0" err="1">
                <a:solidFill>
                  <a:srgbClr val="3C4043"/>
                </a:solidFill>
                <a:effectLst/>
                <a:latin typeface="Roboto" panose="02000000000000000000" pitchFamily="2" charset="0"/>
              </a:rPr>
              <a:t>della</a:t>
            </a:r>
            <a:r>
              <a:rPr lang="es-ES" sz="2000" b="0" i="0" dirty="0">
                <a:solidFill>
                  <a:srgbClr val="3C4043"/>
                </a:solidFill>
                <a:effectLst/>
                <a:latin typeface="Roboto" panose="02000000000000000000" pitchFamily="2" charset="0"/>
              </a:rPr>
              <a:t> </a:t>
            </a:r>
            <a:r>
              <a:rPr lang="es-ES" sz="2000" b="0" i="0" dirty="0" err="1">
                <a:solidFill>
                  <a:srgbClr val="3C4043"/>
                </a:solidFill>
                <a:effectLst/>
                <a:latin typeface="Roboto" panose="02000000000000000000" pitchFamily="2" charset="0"/>
              </a:rPr>
              <a:t>Valpolicella</a:t>
            </a:r>
            <a:r>
              <a:rPr lang="es-ES" sz="2000" b="0" i="0" dirty="0">
                <a:solidFill>
                  <a:srgbClr val="3C4043"/>
                </a:solidFill>
                <a:effectLst/>
                <a:latin typeface="Roboto" panose="02000000000000000000" pitchFamily="2" charset="0"/>
              </a:rPr>
              <a:t> debe envejecer al menos 2 años antes de su comercialización. Estos 2 años se calculan a partir del año de la cosecha, que también es la añada escrita en la etiqueta. Esto significa, por ejemplo, que </a:t>
            </a:r>
            <a:r>
              <a:rPr lang="es-ES" sz="2000" b="0" i="0" dirty="0" err="1">
                <a:solidFill>
                  <a:srgbClr val="3C4043"/>
                </a:solidFill>
                <a:effectLst/>
                <a:latin typeface="Roboto" panose="02000000000000000000" pitchFamily="2" charset="0"/>
              </a:rPr>
              <a:t>Amarone</a:t>
            </a:r>
            <a:r>
              <a:rPr lang="es-ES" sz="2000" b="0" i="0" dirty="0">
                <a:solidFill>
                  <a:srgbClr val="3C4043"/>
                </a:solidFill>
                <a:effectLst/>
                <a:latin typeface="Roboto" panose="02000000000000000000" pitchFamily="2" charset="0"/>
              </a:rPr>
              <a:t> cosecha 2020 no estará disponible hasta 2023. Grandes barricas de roble de Eslavonia No hay especificaciones sobre el tipo de tanque o madera. Tradicionalmente, el envejecimiento del </a:t>
            </a:r>
            <a:r>
              <a:rPr lang="es-ES" sz="2000" b="0" i="0" dirty="0" err="1">
                <a:solidFill>
                  <a:srgbClr val="3C4043"/>
                </a:solidFill>
                <a:effectLst/>
                <a:latin typeface="Roboto" panose="02000000000000000000" pitchFamily="2" charset="0"/>
              </a:rPr>
              <a:t>Amarone</a:t>
            </a:r>
            <a:r>
              <a:rPr lang="es-ES" sz="2000" b="0" i="0" dirty="0">
                <a:solidFill>
                  <a:srgbClr val="3C4043"/>
                </a:solidFill>
                <a:effectLst/>
                <a:latin typeface="Roboto" panose="02000000000000000000" pitchFamily="2" charset="0"/>
              </a:rPr>
              <a:t> se realiza en grandes barricas de roble de Eslavonia. El gran tamaño de la barrica (25 o 50 HL) garantiza un contacto mínimo entre la madera y el vino para que los aromas de la madera y los taninos no abrumen los aromas de la uva </a:t>
            </a:r>
            <a:r>
              <a:rPr lang="es-ES" sz="2000" b="0" i="0" dirty="0" err="1">
                <a:solidFill>
                  <a:srgbClr val="3C4043"/>
                </a:solidFill>
                <a:effectLst/>
                <a:latin typeface="Roboto" panose="02000000000000000000" pitchFamily="2" charset="0"/>
              </a:rPr>
              <a:t>Amarone</a:t>
            </a:r>
            <a:r>
              <a:rPr lang="es-ES" sz="2000" b="0" i="0" dirty="0">
                <a:solidFill>
                  <a:srgbClr val="3C4043"/>
                </a:solidFill>
                <a:effectLst/>
                <a:latin typeface="Roboto" panose="02000000000000000000" pitchFamily="2" charset="0"/>
              </a:rPr>
              <a:t>. El gran espesor de la madera ralentiza la microoxigenación haciendo que el </a:t>
            </a:r>
            <a:r>
              <a:rPr lang="es-ES" sz="2000" b="0" i="0" dirty="0" err="1">
                <a:solidFill>
                  <a:srgbClr val="3C4043"/>
                </a:solidFill>
                <a:effectLst/>
                <a:latin typeface="Roboto" panose="02000000000000000000" pitchFamily="2" charset="0"/>
              </a:rPr>
              <a:t>Amarone</a:t>
            </a:r>
            <a:r>
              <a:rPr lang="es-ES" sz="2000" b="0" i="0" dirty="0">
                <a:solidFill>
                  <a:srgbClr val="3C4043"/>
                </a:solidFill>
                <a:effectLst/>
                <a:latin typeface="Roboto" panose="02000000000000000000" pitchFamily="2" charset="0"/>
              </a:rPr>
              <a:t> evolucione lentamente. Las grandes barricas de roble realzan la elegancia del vino y los sabores varietales de la uva. Es muy común que aquellos enólogos que utilizan estas barricas de mayor tamaño, alarguen la maduración hasta 4-5 incluso 8 años. Barricas de roble francés (225lt) o </a:t>
            </a:r>
            <a:r>
              <a:rPr lang="es-ES" sz="2000" b="0" i="0" dirty="0" err="1">
                <a:solidFill>
                  <a:srgbClr val="3C4043"/>
                </a:solidFill>
                <a:effectLst/>
                <a:latin typeface="Roboto" panose="02000000000000000000" pitchFamily="2" charset="0"/>
              </a:rPr>
              <a:t>tonon</a:t>
            </a:r>
            <a:r>
              <a:rPr lang="es-ES" sz="2000" b="0" i="0" dirty="0">
                <a:solidFill>
                  <a:srgbClr val="3C4043"/>
                </a:solidFill>
                <a:effectLst/>
                <a:latin typeface="Roboto" panose="02000000000000000000" pitchFamily="2" charset="0"/>
              </a:rPr>
              <a:t> (500lt) Los enólogos de </a:t>
            </a:r>
            <a:r>
              <a:rPr lang="es-ES" sz="2000" b="0" i="0" dirty="0" err="1">
                <a:solidFill>
                  <a:srgbClr val="3C4043"/>
                </a:solidFill>
                <a:effectLst/>
                <a:latin typeface="Roboto" panose="02000000000000000000" pitchFamily="2" charset="0"/>
              </a:rPr>
              <a:t>Valpolicella</a:t>
            </a:r>
            <a:r>
              <a:rPr lang="es-ES" sz="2000" b="0" i="0" dirty="0">
                <a:solidFill>
                  <a:srgbClr val="3C4043"/>
                </a:solidFill>
                <a:effectLst/>
                <a:latin typeface="Roboto" panose="02000000000000000000" pitchFamily="2" charset="0"/>
              </a:rPr>
              <a:t> empezaron a utilizar barricas más pequeñas hace poco. Las barricas ofrecen una interpretación moderna del </a:t>
            </a:r>
            <a:r>
              <a:rPr lang="es-ES" sz="2000" b="0" i="0" dirty="0" err="1">
                <a:solidFill>
                  <a:srgbClr val="3C4043"/>
                </a:solidFill>
                <a:effectLst/>
                <a:latin typeface="Roboto" panose="02000000000000000000" pitchFamily="2" charset="0"/>
              </a:rPr>
              <a:t>Amarone</a:t>
            </a:r>
            <a:r>
              <a:rPr lang="es-ES" sz="2000" b="0" i="0" dirty="0">
                <a:solidFill>
                  <a:srgbClr val="3C4043"/>
                </a:solidFill>
                <a:effectLst/>
                <a:latin typeface="Roboto" panose="02000000000000000000" pitchFamily="2" charset="0"/>
              </a:rPr>
              <a:t> caracterizada por notas de vainilla (roble francés) o notas especiadas y ahumadas (si la madera es roble americano)..</a:t>
            </a:r>
            <a:endParaRPr lang="en-US" sz="2000" dirty="0"/>
          </a:p>
        </p:txBody>
      </p:sp>
    </p:spTree>
    <p:extLst>
      <p:ext uri="{BB962C8B-B14F-4D97-AF65-F5344CB8AC3E}">
        <p14:creationId xmlns:p14="http://schemas.microsoft.com/office/powerpoint/2010/main" val="3203074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1EC368-8E6E-BEBC-9ACA-B5456FAF4EA6}"/>
              </a:ext>
            </a:extLst>
          </p:cNvPr>
          <p:cNvSpPr>
            <a:spLocks noGrp="1"/>
          </p:cNvSpPr>
          <p:nvPr>
            <p:ph type="title"/>
          </p:nvPr>
        </p:nvSpPr>
        <p:spPr/>
        <p:txBody>
          <a:bodyPr/>
          <a:lstStyle/>
          <a:p>
            <a:pPr algn="ctr"/>
            <a:r>
              <a:rPr lang="en-US" dirty="0"/>
              <a:t>Crianza (</a:t>
            </a:r>
            <a:r>
              <a:rPr lang="en-US" dirty="0" err="1"/>
              <a:t>Cont</a:t>
            </a:r>
            <a:r>
              <a:rPr lang="en-US" dirty="0"/>
              <a:t>)</a:t>
            </a:r>
          </a:p>
        </p:txBody>
      </p:sp>
      <p:sp>
        <p:nvSpPr>
          <p:cNvPr id="3" name="Marcador de contenido 2">
            <a:extLst>
              <a:ext uri="{FF2B5EF4-FFF2-40B4-BE49-F238E27FC236}">
                <a16:creationId xmlns:a16="http://schemas.microsoft.com/office/drawing/2014/main" id="{0795B97E-64FB-B7A3-0475-20E3BCDF3AB1}"/>
              </a:ext>
            </a:extLst>
          </p:cNvPr>
          <p:cNvSpPr>
            <a:spLocks noGrp="1"/>
          </p:cNvSpPr>
          <p:nvPr>
            <p:ph idx="1"/>
          </p:nvPr>
        </p:nvSpPr>
        <p:spPr/>
        <p:txBody>
          <a:bodyPr>
            <a:normAutofit fontScale="77500" lnSpcReduction="20000"/>
          </a:bodyPr>
          <a:lstStyle/>
          <a:p>
            <a:r>
              <a:rPr lang="es-ES" sz="2800" b="0" i="0" dirty="0">
                <a:solidFill>
                  <a:srgbClr val="3C4043"/>
                </a:solidFill>
                <a:effectLst/>
                <a:latin typeface="Roboto" panose="02000000000000000000" pitchFamily="2" charset="0"/>
              </a:rPr>
              <a:t>No es raro utilizar diferentes tipos de barricas para equilibrar las diferentes características. En general, las barricas más pequeñas aceleran el proceso de envejecimiento, por lo que un par de años de maduración en barrica son suficientes. También son muy pocas las bodegas que, en lugar de barricas de madera, han optado por depósitos de acero inoxidable para preservar el frescor de los aromas primarios de la uva. El proceso de secado más la larga maduración le dan a </a:t>
            </a:r>
            <a:r>
              <a:rPr lang="es-ES" sz="2800" b="0" i="0" dirty="0" err="1">
                <a:solidFill>
                  <a:srgbClr val="3C4043"/>
                </a:solidFill>
                <a:effectLst/>
                <a:latin typeface="Roboto" panose="02000000000000000000" pitchFamily="2" charset="0"/>
              </a:rPr>
              <a:t>Amarone</a:t>
            </a:r>
            <a:r>
              <a:rPr lang="es-ES" sz="2800" b="0" i="0" dirty="0">
                <a:solidFill>
                  <a:srgbClr val="3C4043"/>
                </a:solidFill>
                <a:effectLst/>
                <a:latin typeface="Roboto" panose="02000000000000000000" pitchFamily="2" charset="0"/>
              </a:rPr>
              <a:t> un potencial de envejecimiento muy alto. Es un vino que puede durar hasta 20 años en tu bodega, si se conserva en las condiciones adecuadas. Después de la maduración, siguen algunos meses de afinamiento en botella para integrar sus numerosos componentes químicos y alcanzar el perfecto equilibrio organoléptico. Este largo y complejo proceso de elaboración del vino explica también el coste de este vino, que es más caro que la media de los demás tintos italianos. Gracias a todos estos pasos </a:t>
            </a:r>
            <a:r>
              <a:rPr lang="es-ES" sz="2800" b="0" i="0" dirty="0" err="1">
                <a:solidFill>
                  <a:srgbClr val="3C4043"/>
                </a:solidFill>
                <a:effectLst/>
                <a:latin typeface="Roboto" panose="02000000000000000000" pitchFamily="2" charset="0"/>
              </a:rPr>
              <a:t>Amarone</a:t>
            </a:r>
            <a:r>
              <a:rPr lang="es-ES" sz="2800" b="0" i="0" dirty="0">
                <a:solidFill>
                  <a:srgbClr val="3C4043"/>
                </a:solidFill>
                <a:effectLst/>
                <a:latin typeface="Roboto" panose="02000000000000000000" pitchFamily="2" charset="0"/>
              </a:rPr>
              <a:t> es un vino con cuerpo, complejo y aterciopelado. Como resultado, es un “vino de meditación” en el que la suavidad y el rico </a:t>
            </a:r>
            <a:r>
              <a:rPr lang="es-ES" sz="2800" b="0" i="0" dirty="0" err="1">
                <a:solidFill>
                  <a:srgbClr val="3C4043"/>
                </a:solidFill>
                <a:effectLst/>
                <a:latin typeface="Roboto" panose="02000000000000000000" pitchFamily="2" charset="0"/>
              </a:rPr>
              <a:t>bouquet</a:t>
            </a:r>
            <a:r>
              <a:rPr lang="es-ES" sz="2800" b="0" i="0" dirty="0">
                <a:solidFill>
                  <a:srgbClr val="3C4043"/>
                </a:solidFill>
                <a:effectLst/>
                <a:latin typeface="Roboto" panose="02000000000000000000" pitchFamily="2" charset="0"/>
              </a:rPr>
              <a:t> equilibran el alto volumen de alcohol.</a:t>
            </a:r>
            <a:endParaRPr lang="en-US" dirty="0"/>
          </a:p>
        </p:txBody>
      </p:sp>
    </p:spTree>
    <p:extLst>
      <p:ext uri="{BB962C8B-B14F-4D97-AF65-F5344CB8AC3E}">
        <p14:creationId xmlns:p14="http://schemas.microsoft.com/office/powerpoint/2010/main" val="291499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834B116D-FCB5-F0A9-9F15-F6B5562C308E}"/>
              </a:ext>
            </a:extLst>
          </p:cNvPr>
          <p:cNvPicPr>
            <a:picLocks noChangeAspect="1"/>
          </p:cNvPicPr>
          <p:nvPr/>
        </p:nvPicPr>
        <p:blipFill rotWithShape="1">
          <a:blip r:embed="rId2"/>
          <a:srcRect t="7859" b="17155"/>
          <a:stretch/>
        </p:blipFill>
        <p:spPr>
          <a:xfrm>
            <a:off x="20" y="1282"/>
            <a:ext cx="12191980" cy="6856718"/>
          </a:xfrm>
          <a:prstGeom prst="rect">
            <a:avLst/>
          </a:prstGeom>
        </p:spPr>
      </p:pic>
    </p:spTree>
    <p:extLst>
      <p:ext uri="{BB962C8B-B14F-4D97-AF65-F5344CB8AC3E}">
        <p14:creationId xmlns:p14="http://schemas.microsoft.com/office/powerpoint/2010/main" val="358992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877E316-2549-7D4C-458C-71FC52A0752A}"/>
              </a:ext>
            </a:extLst>
          </p:cNvPr>
          <p:cNvPicPr>
            <a:picLocks noChangeAspect="1"/>
          </p:cNvPicPr>
          <p:nvPr/>
        </p:nvPicPr>
        <p:blipFill>
          <a:blip r:embed="rId2"/>
          <a:stretch>
            <a:fillRect/>
          </a:stretch>
        </p:blipFill>
        <p:spPr>
          <a:xfrm>
            <a:off x="2179783" y="0"/>
            <a:ext cx="7176654" cy="6858000"/>
          </a:xfrm>
          <a:prstGeom prst="rect">
            <a:avLst/>
          </a:prstGeom>
        </p:spPr>
      </p:pic>
    </p:spTree>
    <p:extLst>
      <p:ext uri="{BB962C8B-B14F-4D97-AF65-F5344CB8AC3E}">
        <p14:creationId xmlns:p14="http://schemas.microsoft.com/office/powerpoint/2010/main" val="3827620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8DB9AD-3DEF-619A-67F5-AC77C6A7B2C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2859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0BF22A-75EA-4678-2144-2DF85341370B}"/>
              </a:ext>
            </a:extLst>
          </p:cNvPr>
          <p:cNvSpPr>
            <a:spLocks noGrp="1"/>
          </p:cNvSpPr>
          <p:nvPr>
            <p:ph type="title"/>
          </p:nvPr>
        </p:nvSpPr>
        <p:spPr/>
        <p:txBody>
          <a:bodyPr/>
          <a:lstStyle/>
          <a:p>
            <a:pPr algn="ctr"/>
            <a:r>
              <a:rPr lang="en-US" dirty="0"/>
              <a:t>Ripasso </a:t>
            </a:r>
            <a:r>
              <a:rPr lang="en-US" dirty="0" err="1"/>
              <a:t>della</a:t>
            </a:r>
            <a:r>
              <a:rPr lang="en-US" dirty="0"/>
              <a:t> Valpolicella</a:t>
            </a:r>
            <a:br>
              <a:rPr lang="en-US" dirty="0"/>
            </a:br>
            <a:endParaRPr lang="en-US" dirty="0"/>
          </a:p>
        </p:txBody>
      </p:sp>
      <p:sp>
        <p:nvSpPr>
          <p:cNvPr id="3" name="Marcador de contenido 2">
            <a:extLst>
              <a:ext uri="{FF2B5EF4-FFF2-40B4-BE49-F238E27FC236}">
                <a16:creationId xmlns:a16="http://schemas.microsoft.com/office/drawing/2014/main" id="{ABFE1340-1632-33AC-A4A3-524ACC957784}"/>
              </a:ext>
            </a:extLst>
          </p:cNvPr>
          <p:cNvSpPr>
            <a:spLocks noGrp="1"/>
          </p:cNvSpPr>
          <p:nvPr>
            <p:ph idx="1"/>
          </p:nvPr>
        </p:nvSpPr>
        <p:spPr/>
        <p:txBody>
          <a:bodyPr>
            <a:normAutofit/>
          </a:bodyPr>
          <a:lstStyle/>
          <a:p>
            <a:r>
              <a:rPr lang="es-ES" b="0" i="0" dirty="0">
                <a:solidFill>
                  <a:srgbClr val="3C4043"/>
                </a:solidFill>
                <a:effectLst/>
                <a:latin typeface="Roboto" panose="02000000000000000000" pitchFamily="2" charset="0"/>
              </a:rPr>
              <a:t>En italiano, la palabra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significa literalmente "repetir", "repasar", "pasar dos veces". Hace referencia a la técnica utilizada para elaborarlo, que implica una doble fermentación. La primera fermentación transforma el mosto de uva en vino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La segunda fermentación convierte el vino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en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Este segundo paso comienza con la adición del orujo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(alias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sobrante) al vino base. Es decir, el vino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se repasa sobre los hollejos ya utilizados para elaborar el vino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Aquí está el proceso de producción de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en detalle:</a:t>
            </a:r>
            <a:endParaRPr lang="en-US" dirty="0"/>
          </a:p>
        </p:txBody>
      </p:sp>
    </p:spTree>
    <p:extLst>
      <p:ext uri="{BB962C8B-B14F-4D97-AF65-F5344CB8AC3E}">
        <p14:creationId xmlns:p14="http://schemas.microsoft.com/office/powerpoint/2010/main" val="121489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2D062-4755-2C9B-66E8-FAA27795DFB4}"/>
              </a:ext>
            </a:extLst>
          </p:cNvPr>
          <p:cNvSpPr>
            <a:spLocks noGrp="1"/>
          </p:cNvSpPr>
          <p:nvPr>
            <p:ph type="title"/>
          </p:nvPr>
        </p:nvSpPr>
        <p:spPr>
          <a:xfrm>
            <a:off x="635000" y="263525"/>
            <a:ext cx="10515600" cy="549275"/>
          </a:xfrm>
        </p:spPr>
        <p:txBody>
          <a:bodyPr>
            <a:normAutofit fontScale="90000"/>
          </a:bodyPr>
          <a:lstStyle/>
          <a:p>
            <a:pPr algn="ctr"/>
            <a:r>
              <a:rPr lang="en-US" dirty="0"/>
              <a:t>Ripasso (</a:t>
            </a:r>
            <a:r>
              <a:rPr lang="en-US" dirty="0" err="1"/>
              <a:t>cont</a:t>
            </a:r>
            <a:r>
              <a:rPr lang="en-US" dirty="0"/>
              <a:t>)</a:t>
            </a:r>
          </a:p>
        </p:txBody>
      </p:sp>
      <p:sp>
        <p:nvSpPr>
          <p:cNvPr id="3" name="Marcador de contenido 2">
            <a:extLst>
              <a:ext uri="{FF2B5EF4-FFF2-40B4-BE49-F238E27FC236}">
                <a16:creationId xmlns:a16="http://schemas.microsoft.com/office/drawing/2014/main" id="{54C6A541-D263-34D7-D9A3-8834B652502B}"/>
              </a:ext>
            </a:extLst>
          </p:cNvPr>
          <p:cNvSpPr>
            <a:spLocks noGrp="1"/>
          </p:cNvSpPr>
          <p:nvPr>
            <p:ph idx="1"/>
          </p:nvPr>
        </p:nvSpPr>
        <p:spPr>
          <a:xfrm>
            <a:off x="838200" y="975881"/>
            <a:ext cx="10515600" cy="4351338"/>
          </a:xfrm>
        </p:spPr>
        <p:txBody>
          <a:bodyPr>
            <a:noAutofit/>
          </a:bodyPr>
          <a:lstStyle/>
          <a:p>
            <a:r>
              <a:rPr lang="es-ES" sz="2600" b="0" i="0" dirty="0">
                <a:solidFill>
                  <a:srgbClr val="3C4043"/>
                </a:solidFill>
                <a:effectLst/>
                <a:latin typeface="Roboto" panose="02000000000000000000" pitchFamily="2" charset="0"/>
              </a:rPr>
              <a:t>Septiembre – octubre: las uvas recién cosechadas se vinifican para producir vino </a:t>
            </a:r>
            <a:r>
              <a:rPr lang="es-ES" sz="2600" b="0" i="0" dirty="0" err="1">
                <a:solidFill>
                  <a:srgbClr val="3C4043"/>
                </a:solidFill>
                <a:effectLst/>
                <a:latin typeface="Roboto" panose="02000000000000000000" pitchFamily="2" charset="0"/>
              </a:rPr>
              <a:t>Valpolicella</a:t>
            </a:r>
            <a:r>
              <a:rPr lang="es-ES" sz="2600" b="0" i="0" dirty="0">
                <a:solidFill>
                  <a:srgbClr val="3C4043"/>
                </a:solidFill>
                <a:effectLst/>
                <a:latin typeface="Roboto" panose="02000000000000000000" pitchFamily="2" charset="0"/>
              </a:rPr>
              <a:t>. Esta primera fermentación dura unos 10-15 días. Luego este vino se trasiega a depósitos de acero inoxidable donde permanece hasta el invierno. Diciembre – enero: Se vinifica el </a:t>
            </a:r>
            <a:r>
              <a:rPr lang="es-ES" sz="2600" b="0" i="0" dirty="0" err="1">
                <a:solidFill>
                  <a:srgbClr val="3C4043"/>
                </a:solidFill>
                <a:effectLst/>
                <a:latin typeface="Roboto" panose="02000000000000000000" pitchFamily="2" charset="0"/>
              </a:rPr>
              <a:t>Amarone</a:t>
            </a:r>
            <a:r>
              <a:rPr lang="es-ES" sz="2600" b="0" i="0" dirty="0">
                <a:solidFill>
                  <a:srgbClr val="3C4043"/>
                </a:solidFill>
                <a:effectLst/>
                <a:latin typeface="Roboto" panose="02000000000000000000" pitchFamily="2" charset="0"/>
              </a:rPr>
              <a:t>. Las uvas parcialmente secas se trituran y fermentan durante aproximadamente un mes. Febrero – marzo: El vino </a:t>
            </a:r>
            <a:r>
              <a:rPr lang="es-ES" sz="2600" b="0" i="0" dirty="0" err="1">
                <a:solidFill>
                  <a:srgbClr val="3C4043"/>
                </a:solidFill>
                <a:effectLst/>
                <a:latin typeface="Roboto" panose="02000000000000000000" pitchFamily="2" charset="0"/>
              </a:rPr>
              <a:t>Amarone</a:t>
            </a:r>
            <a:r>
              <a:rPr lang="es-ES" sz="2600" b="0" i="0" dirty="0">
                <a:solidFill>
                  <a:srgbClr val="3C4043"/>
                </a:solidFill>
                <a:effectLst/>
                <a:latin typeface="Roboto" panose="02000000000000000000" pitchFamily="2" charset="0"/>
              </a:rPr>
              <a:t> ha completado su fermentación, se separa de los hollejos y se traslada a otro depósito de acero. Sobre el orujo restante, aún empapado en vino, se transfiere la base de </a:t>
            </a:r>
            <a:r>
              <a:rPr lang="es-ES" sz="2600" b="0" i="0" dirty="0" err="1">
                <a:solidFill>
                  <a:srgbClr val="3C4043"/>
                </a:solidFill>
                <a:effectLst/>
                <a:latin typeface="Roboto" panose="02000000000000000000" pitchFamily="2" charset="0"/>
              </a:rPr>
              <a:t>Valpolicella</a:t>
            </a:r>
            <a:r>
              <a:rPr lang="es-ES" sz="2600" dirty="0">
                <a:solidFill>
                  <a:srgbClr val="3C4043"/>
                </a:solidFill>
                <a:latin typeface="Roboto" panose="02000000000000000000" pitchFamily="2" charset="0"/>
              </a:rPr>
              <a:t>. </a:t>
            </a:r>
            <a:r>
              <a:rPr lang="es-ES" sz="2600" b="0" i="0" dirty="0">
                <a:solidFill>
                  <a:srgbClr val="3C4043"/>
                </a:solidFill>
                <a:effectLst/>
                <a:latin typeface="Roboto" panose="02000000000000000000" pitchFamily="2" charset="0"/>
              </a:rPr>
              <a:t>Gracias a la presencia de azúcares y levaduras se inicia una segunda fermentación que dura unos 10-12 días. Sigue una crianza mínima de unos 6 meses y normalmente se realiza en barricas de roble. De hecho, por ley no es posible lanzar </a:t>
            </a:r>
            <a:r>
              <a:rPr lang="es-ES" sz="2600" b="0" i="0" dirty="0" err="1">
                <a:solidFill>
                  <a:srgbClr val="3C4043"/>
                </a:solidFill>
                <a:effectLst/>
                <a:latin typeface="Roboto" panose="02000000000000000000" pitchFamily="2" charset="0"/>
              </a:rPr>
              <a:t>Ripasso</a:t>
            </a:r>
            <a:r>
              <a:rPr lang="es-ES" sz="2600" b="0" i="0" dirty="0">
                <a:solidFill>
                  <a:srgbClr val="3C4043"/>
                </a:solidFill>
                <a:effectLst/>
                <a:latin typeface="Roboto" panose="02000000000000000000" pitchFamily="2" charset="0"/>
              </a:rPr>
              <a:t> al mercado antes de dos años después de la cosecha. Si </a:t>
            </a:r>
            <a:r>
              <a:rPr lang="es-ES" sz="2600" b="0" i="0" dirty="0" err="1">
                <a:solidFill>
                  <a:srgbClr val="3C4043"/>
                </a:solidFill>
                <a:effectLst/>
                <a:latin typeface="Roboto" panose="02000000000000000000" pitchFamily="2" charset="0"/>
              </a:rPr>
              <a:t>Ripasso</a:t>
            </a:r>
            <a:r>
              <a:rPr lang="es-ES" sz="2600" b="0" i="0" dirty="0">
                <a:solidFill>
                  <a:srgbClr val="3C4043"/>
                </a:solidFill>
                <a:effectLst/>
                <a:latin typeface="Roboto" panose="02000000000000000000" pitchFamily="2" charset="0"/>
              </a:rPr>
              <a:t> envejece al menos un año antes del embotellado, se convierte en </a:t>
            </a:r>
            <a:r>
              <a:rPr lang="es-ES" sz="2600" b="0" i="0" dirty="0" err="1">
                <a:solidFill>
                  <a:srgbClr val="3C4043"/>
                </a:solidFill>
                <a:effectLst/>
                <a:latin typeface="Roboto" panose="02000000000000000000" pitchFamily="2" charset="0"/>
              </a:rPr>
              <a:t>Ripasso</a:t>
            </a:r>
            <a:r>
              <a:rPr lang="es-ES" sz="2600" b="0" i="0" dirty="0">
                <a:solidFill>
                  <a:srgbClr val="3C4043"/>
                </a:solidFill>
                <a:effectLst/>
                <a:latin typeface="Roboto" panose="02000000000000000000" pitchFamily="2" charset="0"/>
              </a:rPr>
              <a:t> Superiore. </a:t>
            </a:r>
            <a:endParaRPr lang="en-US" sz="2600" dirty="0"/>
          </a:p>
        </p:txBody>
      </p:sp>
    </p:spTree>
    <p:extLst>
      <p:ext uri="{BB962C8B-B14F-4D97-AF65-F5344CB8AC3E}">
        <p14:creationId xmlns:p14="http://schemas.microsoft.com/office/powerpoint/2010/main" val="333282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75D2C0-3365-6E74-30ED-636CD577230E}"/>
              </a:ext>
            </a:extLst>
          </p:cNvPr>
          <p:cNvSpPr>
            <a:spLocks noGrp="1"/>
          </p:cNvSpPr>
          <p:nvPr>
            <p:ph type="title"/>
          </p:nvPr>
        </p:nvSpPr>
        <p:spPr/>
        <p:txBody>
          <a:bodyPr/>
          <a:lstStyle/>
          <a:p>
            <a:pPr algn="ctr"/>
            <a:r>
              <a:rPr lang="en-US" dirty="0"/>
              <a:t>Ripasso (</a:t>
            </a:r>
            <a:r>
              <a:rPr lang="en-US" dirty="0" err="1"/>
              <a:t>Cont</a:t>
            </a:r>
            <a:r>
              <a:rPr lang="en-US" dirty="0"/>
              <a:t>)</a:t>
            </a:r>
          </a:p>
        </p:txBody>
      </p:sp>
      <p:sp>
        <p:nvSpPr>
          <p:cNvPr id="3" name="Marcador de contenido 2">
            <a:extLst>
              <a:ext uri="{FF2B5EF4-FFF2-40B4-BE49-F238E27FC236}">
                <a16:creationId xmlns:a16="http://schemas.microsoft.com/office/drawing/2014/main" id="{AE6A1D41-B814-D147-02DA-5A013F30AC76}"/>
              </a:ext>
            </a:extLst>
          </p:cNvPr>
          <p:cNvSpPr>
            <a:spLocks noGrp="1"/>
          </p:cNvSpPr>
          <p:nvPr>
            <p:ph idx="1"/>
          </p:nvPr>
        </p:nvSpPr>
        <p:spPr>
          <a:xfrm>
            <a:off x="727363" y="1690688"/>
            <a:ext cx="10515600" cy="4351338"/>
          </a:xfrm>
        </p:spPr>
        <p:txBody>
          <a:bodyPr/>
          <a:lstStyle/>
          <a:p>
            <a:r>
              <a:rPr lang="es-ES" b="0" i="0" dirty="0">
                <a:solidFill>
                  <a:srgbClr val="3C4043"/>
                </a:solidFill>
                <a:effectLst/>
                <a:latin typeface="Roboto" panose="02000000000000000000" pitchFamily="2" charset="0"/>
              </a:rPr>
              <a:t>Para elaborar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además del orujo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también es posible utilizar el orujo de </a:t>
            </a:r>
            <a:r>
              <a:rPr lang="es-ES" b="0" i="0" dirty="0" err="1">
                <a:solidFill>
                  <a:srgbClr val="3C4043"/>
                </a:solidFill>
                <a:effectLst/>
                <a:latin typeface="Roboto" panose="02000000000000000000" pitchFamily="2" charset="0"/>
              </a:rPr>
              <a:t>Recioto</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Recioto</a:t>
            </a:r>
            <a:r>
              <a:rPr lang="es-ES" b="0" i="0" dirty="0">
                <a:solidFill>
                  <a:srgbClr val="3C4043"/>
                </a:solidFill>
                <a:effectLst/>
                <a:latin typeface="Roboto" panose="02000000000000000000" pitchFamily="2" charset="0"/>
              </a:rPr>
              <a:t> es un vino dulce de postre, elaborado con la misma mezcla de uvas semisecas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La “técnica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proporciona: mayor contenido alcohólico (+1% o 2% Vol.) extracción de color Más estructura (gracias a la extracción de taninos, </a:t>
            </a:r>
            <a:r>
              <a:rPr lang="es-ES" b="0" i="0" dirty="0" err="1">
                <a:solidFill>
                  <a:srgbClr val="3C4043"/>
                </a:solidFill>
                <a:effectLst/>
                <a:latin typeface="Roboto" panose="02000000000000000000" pitchFamily="2" charset="0"/>
              </a:rPr>
              <a:t>antocianos</a:t>
            </a:r>
            <a:r>
              <a:rPr lang="es-ES" b="0" i="0" dirty="0">
                <a:solidFill>
                  <a:srgbClr val="3C4043"/>
                </a:solidFill>
                <a:effectLst/>
                <a:latin typeface="Roboto" panose="02000000000000000000" pitchFamily="2" charset="0"/>
              </a:rPr>
              <a:t> y sustancias </a:t>
            </a:r>
            <a:r>
              <a:rPr lang="es-ES" b="0" i="0" dirty="0" err="1">
                <a:solidFill>
                  <a:srgbClr val="3C4043"/>
                </a:solidFill>
                <a:effectLst/>
                <a:latin typeface="Roboto" panose="02000000000000000000" pitchFamily="2" charset="0"/>
              </a:rPr>
              <a:t>polifenólicas</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bouquet</a:t>
            </a:r>
            <a:r>
              <a:rPr lang="es-ES" b="0" i="0" dirty="0">
                <a:solidFill>
                  <a:srgbClr val="3C4043"/>
                </a:solidFill>
                <a:effectLst/>
                <a:latin typeface="Roboto" panose="02000000000000000000" pitchFamily="2" charset="0"/>
              </a:rPr>
              <a:t> y aromas complejos Dado que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toma algunas características del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algunas personas se refieren a él como un “bebé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o “pequeño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No es raro confundir un excelente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con un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de calidad media.</a:t>
            </a:r>
            <a:endParaRPr lang="en-US" dirty="0"/>
          </a:p>
        </p:txBody>
      </p:sp>
    </p:spTree>
    <p:extLst>
      <p:ext uri="{BB962C8B-B14F-4D97-AF65-F5344CB8AC3E}">
        <p14:creationId xmlns:p14="http://schemas.microsoft.com/office/powerpoint/2010/main" val="339944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DC783F51-5953-6E5A-D3C2-0F30DE25037A}"/>
              </a:ext>
            </a:extLst>
          </p:cNvPr>
          <p:cNvPicPr>
            <a:picLocks noChangeAspect="1"/>
          </p:cNvPicPr>
          <p:nvPr/>
        </p:nvPicPr>
        <p:blipFill rotWithShape="1">
          <a:blip r:embed="rId2"/>
          <a:srcRect t="14175" b="2507"/>
          <a:stretch/>
        </p:blipFill>
        <p:spPr>
          <a:xfrm>
            <a:off x="20" y="1282"/>
            <a:ext cx="12191980" cy="6856718"/>
          </a:xfrm>
          <a:prstGeom prst="rect">
            <a:avLst/>
          </a:prstGeom>
        </p:spPr>
      </p:pic>
    </p:spTree>
    <p:extLst>
      <p:ext uri="{BB962C8B-B14F-4D97-AF65-F5344CB8AC3E}">
        <p14:creationId xmlns:p14="http://schemas.microsoft.com/office/powerpoint/2010/main" val="108317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6F7A3F0-6110-2740-B43F-0BC3C70E2844}"/>
              </a:ext>
            </a:extLst>
          </p:cNvPr>
          <p:cNvPicPr>
            <a:picLocks noChangeAspect="1"/>
          </p:cNvPicPr>
          <p:nvPr/>
        </p:nvPicPr>
        <p:blipFill>
          <a:blip r:embed="rId2"/>
          <a:stretch>
            <a:fillRect/>
          </a:stretch>
        </p:blipFill>
        <p:spPr>
          <a:xfrm>
            <a:off x="2295525" y="0"/>
            <a:ext cx="7162800" cy="6858000"/>
          </a:xfrm>
          <a:prstGeom prst="rect">
            <a:avLst/>
          </a:prstGeom>
        </p:spPr>
      </p:pic>
      <p:sp>
        <p:nvSpPr>
          <p:cNvPr id="5" name="Flecha: hacia la izquierda 4">
            <a:extLst>
              <a:ext uri="{FF2B5EF4-FFF2-40B4-BE49-F238E27FC236}">
                <a16:creationId xmlns:a16="http://schemas.microsoft.com/office/drawing/2014/main" id="{B5F7E301-5FA9-E1EB-1244-7860BCB9500C}"/>
              </a:ext>
            </a:extLst>
          </p:cNvPr>
          <p:cNvSpPr/>
          <p:nvPr/>
        </p:nvSpPr>
        <p:spPr>
          <a:xfrm>
            <a:off x="7086600" y="1433512"/>
            <a:ext cx="3295650" cy="6381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444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2016A80-6AD7-CC9F-2EC4-42C900E2D6B7}"/>
              </a:ext>
            </a:extLst>
          </p:cNvPr>
          <p:cNvPicPr>
            <a:picLocks noChangeAspect="1"/>
          </p:cNvPicPr>
          <p:nvPr/>
        </p:nvPicPr>
        <p:blipFill>
          <a:blip r:embed="rId2"/>
          <a:stretch>
            <a:fillRect/>
          </a:stretch>
        </p:blipFill>
        <p:spPr>
          <a:xfrm>
            <a:off x="0" y="0"/>
            <a:ext cx="12192000" cy="6781800"/>
          </a:xfrm>
          <a:prstGeom prst="rect">
            <a:avLst/>
          </a:prstGeom>
        </p:spPr>
      </p:pic>
    </p:spTree>
    <p:extLst>
      <p:ext uri="{BB962C8B-B14F-4D97-AF65-F5344CB8AC3E}">
        <p14:creationId xmlns:p14="http://schemas.microsoft.com/office/powerpoint/2010/main" val="24697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2D2A98-46B3-D964-8049-31C15AD8A3D1}"/>
              </a:ext>
            </a:extLst>
          </p:cNvPr>
          <p:cNvSpPr>
            <a:spLocks noGrp="1"/>
          </p:cNvSpPr>
          <p:nvPr>
            <p:ph type="title"/>
          </p:nvPr>
        </p:nvSpPr>
        <p:spPr/>
        <p:txBody>
          <a:bodyPr/>
          <a:lstStyle/>
          <a:p>
            <a:pPr algn="ctr"/>
            <a:r>
              <a:rPr lang="en-US" dirty="0" err="1"/>
              <a:t>Uvas</a:t>
            </a:r>
            <a:r>
              <a:rPr lang="en-US" dirty="0"/>
              <a:t> que </a:t>
            </a:r>
            <a:r>
              <a:rPr lang="en-US" dirty="0" err="1"/>
              <a:t>usa</a:t>
            </a:r>
            <a:r>
              <a:rPr lang="en-US" dirty="0"/>
              <a:t> </a:t>
            </a:r>
            <a:r>
              <a:rPr lang="en-US" dirty="0" err="1"/>
              <a:t>el</a:t>
            </a:r>
            <a:r>
              <a:rPr lang="en-US" dirty="0"/>
              <a:t> Amarone</a:t>
            </a:r>
          </a:p>
        </p:txBody>
      </p:sp>
      <p:sp>
        <p:nvSpPr>
          <p:cNvPr id="3" name="Marcador de contenido 2">
            <a:extLst>
              <a:ext uri="{FF2B5EF4-FFF2-40B4-BE49-F238E27FC236}">
                <a16:creationId xmlns:a16="http://schemas.microsoft.com/office/drawing/2014/main" id="{8ECC0B05-C698-6571-C352-4300BE746AF8}"/>
              </a:ext>
            </a:extLst>
          </p:cNvPr>
          <p:cNvSpPr>
            <a:spLocks noGrp="1"/>
          </p:cNvSpPr>
          <p:nvPr>
            <p:ph idx="1"/>
          </p:nvPr>
        </p:nvSpPr>
        <p:spPr/>
        <p:txBody>
          <a:bodyPr>
            <a:normAutofit fontScale="47500" lnSpcReduction="20000"/>
          </a:bodyPr>
          <a:lstStyle/>
          <a:p>
            <a:r>
              <a:rPr lang="es-ES" b="0" i="0" dirty="0">
                <a:solidFill>
                  <a:srgbClr val="3C4043"/>
                </a:solidFill>
                <a:effectLst/>
                <a:latin typeface="Roboto" panose="02000000000000000000" pitchFamily="2" charset="0"/>
              </a:rPr>
              <a:t>Las uvas obligatorias son:</a:t>
            </a:r>
          </a:p>
          <a:p>
            <a:pPr marL="0" indent="0">
              <a:buNone/>
            </a:pPr>
            <a:r>
              <a:rPr lang="es-ES" b="0" i="0" dirty="0">
                <a:solidFill>
                  <a:srgbClr val="3C4043"/>
                </a:solidFill>
                <a:effectLst/>
                <a:latin typeface="Roboto" panose="02000000000000000000" pitchFamily="2" charset="0"/>
              </a:rPr>
              <a:t> Corvina + </a:t>
            </a:r>
            <a:r>
              <a:rPr lang="es-ES" b="0" i="0" dirty="0" err="1">
                <a:solidFill>
                  <a:srgbClr val="3C4043"/>
                </a:solidFill>
                <a:effectLst/>
                <a:latin typeface="Roboto" panose="02000000000000000000" pitchFamily="2" charset="0"/>
              </a:rPr>
              <a:t>Corvinona</a:t>
            </a:r>
            <a:r>
              <a:rPr lang="es-ES" b="0" i="0" dirty="0">
                <a:solidFill>
                  <a:srgbClr val="3C4043"/>
                </a:solidFill>
                <a:effectLst/>
                <a:latin typeface="Roboto" panose="02000000000000000000" pitchFamily="2" charset="0"/>
              </a:rPr>
              <a:t> (45-95%) es la uva característica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el ingrediente principal que más caracteriza a los vinos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y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La uva Corvina tiene bayas ovaladas, buena acidez y taninos medios. Le da a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el color rojo rubí, longevidad y los típicos toques de frutas rojas (cereza en particular). </a:t>
            </a:r>
          </a:p>
          <a:p>
            <a:pPr marL="0" indent="0">
              <a:buNone/>
            </a:pPr>
            <a:r>
              <a:rPr lang="es-ES" b="0" i="0" dirty="0" err="1">
                <a:solidFill>
                  <a:srgbClr val="3C4043"/>
                </a:solidFill>
                <a:effectLst/>
                <a:latin typeface="Roboto" panose="02000000000000000000" pitchFamily="2" charset="0"/>
              </a:rPr>
              <a:t>Corvinone</a:t>
            </a:r>
            <a:r>
              <a:rPr lang="es-ES" b="0" i="0" dirty="0">
                <a:solidFill>
                  <a:srgbClr val="3C4043"/>
                </a:solidFill>
                <a:effectLst/>
                <a:latin typeface="Roboto" panose="02000000000000000000" pitchFamily="2" charset="0"/>
              </a:rPr>
              <a:t> </a:t>
            </a:r>
            <a:r>
              <a:rPr lang="es-ES" dirty="0">
                <a:solidFill>
                  <a:srgbClr val="3C4043"/>
                </a:solidFill>
                <a:latin typeface="Roboto" panose="02000000000000000000" pitchFamily="2" charset="0"/>
              </a:rPr>
              <a:t>l</a:t>
            </a:r>
            <a:r>
              <a:rPr lang="es-ES" b="0" i="0" dirty="0">
                <a:solidFill>
                  <a:srgbClr val="3C4043"/>
                </a:solidFill>
                <a:effectLst/>
                <a:latin typeface="Roboto" panose="02000000000000000000" pitchFamily="2" charset="0"/>
              </a:rPr>
              <a:t>e da estructura al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y la nota especiada tan apreciada en este vino. El tamaño de las bayas también representa una gran ventaja en términos de rendimiento y acelera la recolección.</a:t>
            </a:r>
          </a:p>
          <a:p>
            <a:pPr marL="0" indent="0">
              <a:buNone/>
            </a:pP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Rondinella</a:t>
            </a:r>
            <a:r>
              <a:rPr lang="es-ES" b="0" i="0" dirty="0">
                <a:solidFill>
                  <a:srgbClr val="3C4043"/>
                </a:solidFill>
                <a:effectLst/>
                <a:latin typeface="Roboto" panose="02000000000000000000" pitchFamily="2" charset="0"/>
              </a:rPr>
              <a:t> (5-30%). Sus bayas son en realidad más pequeñas que otras uvas, redondas y de color oscuro. </a:t>
            </a:r>
            <a:r>
              <a:rPr lang="es-ES" b="0" i="0" dirty="0" err="1">
                <a:solidFill>
                  <a:srgbClr val="3C4043"/>
                </a:solidFill>
                <a:effectLst/>
                <a:latin typeface="Roboto" panose="02000000000000000000" pitchFamily="2" charset="0"/>
              </a:rPr>
              <a:t>Rondinella</a:t>
            </a:r>
            <a:r>
              <a:rPr lang="es-ES" b="0" i="0" dirty="0">
                <a:solidFill>
                  <a:srgbClr val="3C4043"/>
                </a:solidFill>
                <a:effectLst/>
                <a:latin typeface="Roboto" panose="02000000000000000000" pitchFamily="2" charset="0"/>
              </a:rPr>
              <a:t> tiene una piel gruesa y en la mezcla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aporta notas aromáticas, toques de frutos rojos y aromas florales. Cuando está completamente maduro alcanza un alto contenido en azúcar. De hecho, es la uva favorita para producir vino </a:t>
            </a:r>
            <a:r>
              <a:rPr lang="es-ES" b="0" i="0" dirty="0" err="1">
                <a:solidFill>
                  <a:srgbClr val="3C4043"/>
                </a:solidFill>
                <a:effectLst/>
                <a:latin typeface="Roboto" panose="02000000000000000000" pitchFamily="2" charset="0"/>
              </a:rPr>
              <a:t>Recioto</a:t>
            </a:r>
            <a:r>
              <a:rPr lang="es-ES" b="0" i="0" dirty="0">
                <a:solidFill>
                  <a:srgbClr val="3C4043"/>
                </a:solidFill>
                <a:effectLst/>
                <a:latin typeface="Roboto" panose="02000000000000000000" pitchFamily="2" charset="0"/>
              </a:rPr>
              <a:t>, la versión dulce del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a:t>
            </a:r>
          </a:p>
          <a:p>
            <a:pPr marL="0" indent="0">
              <a:buNone/>
            </a:pPr>
            <a:r>
              <a:rPr lang="es-ES" b="0" i="0" dirty="0">
                <a:solidFill>
                  <a:srgbClr val="3C4043"/>
                </a:solidFill>
                <a:effectLst/>
                <a:latin typeface="Roboto" panose="02000000000000000000" pitchFamily="2" charset="0"/>
              </a:rPr>
              <a:t>También es posible incluir en el </a:t>
            </a:r>
            <a:r>
              <a:rPr lang="es-ES" b="0" i="0" dirty="0" err="1">
                <a:solidFill>
                  <a:srgbClr val="3C4043"/>
                </a:solidFill>
                <a:effectLst/>
                <a:latin typeface="Roboto" panose="02000000000000000000" pitchFamily="2" charset="0"/>
              </a:rPr>
              <a:t>blend</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hasta un máximo de un 25% de uvas provenientes de las siguientes variedades (uvas opcionales): </a:t>
            </a:r>
            <a:r>
              <a:rPr lang="es-ES" b="0" i="0" dirty="0" err="1">
                <a:solidFill>
                  <a:srgbClr val="3C4043"/>
                </a:solidFill>
                <a:effectLst/>
                <a:latin typeface="Roboto" panose="02000000000000000000" pitchFamily="2" charset="0"/>
              </a:rPr>
              <a:t>Molinara</a:t>
            </a:r>
            <a:r>
              <a:rPr lang="es-ES" b="0" i="0" dirty="0">
                <a:solidFill>
                  <a:srgbClr val="3C4043"/>
                </a:solidFill>
                <a:effectLst/>
                <a:latin typeface="Roboto" panose="02000000000000000000" pitchFamily="2" charset="0"/>
              </a:rPr>
              <a:t>. El nombre </a:t>
            </a:r>
            <a:r>
              <a:rPr lang="es-ES" b="0" i="0" dirty="0" err="1">
                <a:solidFill>
                  <a:srgbClr val="3C4043"/>
                </a:solidFill>
                <a:effectLst/>
                <a:latin typeface="Roboto" panose="02000000000000000000" pitchFamily="2" charset="0"/>
              </a:rPr>
              <a:t>Molinara</a:t>
            </a:r>
            <a:r>
              <a:rPr lang="es-ES" b="0" i="0" dirty="0">
                <a:solidFill>
                  <a:srgbClr val="3C4043"/>
                </a:solidFill>
                <a:effectLst/>
                <a:latin typeface="Roboto" panose="02000000000000000000" pitchFamily="2" charset="0"/>
              </a:rPr>
              <a:t> deriva de la palabra italiana “molinero”. Esto se debe a la cantidad constante de ciruela pasa, una levadura natural, en la piel de las bayas que hace que los racimos parezcan espolvoreados con harina.. </a:t>
            </a:r>
            <a:r>
              <a:rPr lang="es-ES" b="0" i="0" dirty="0" err="1">
                <a:solidFill>
                  <a:srgbClr val="3C4043"/>
                </a:solidFill>
                <a:effectLst/>
                <a:latin typeface="Roboto" panose="02000000000000000000" pitchFamily="2" charset="0"/>
              </a:rPr>
              <a:t>Molinara</a:t>
            </a:r>
            <a:r>
              <a:rPr lang="es-ES" b="0" i="0" dirty="0">
                <a:solidFill>
                  <a:srgbClr val="3C4043"/>
                </a:solidFill>
                <a:effectLst/>
                <a:latin typeface="Roboto" panose="02000000000000000000" pitchFamily="2" charset="0"/>
              </a:rPr>
              <a:t> es fácilmente reconocible incluso por un ojo inexperto gracias a su color más claro. De hecho su piel es rosada, casi transparente, si se mira a contraluz. También recibe el sobrenombre de “uva salada” porque su baja acidez y taninos bajos realzan la sapidez y el sabor salado. </a:t>
            </a:r>
            <a:r>
              <a:rPr lang="es-ES" b="0" i="0" dirty="0" err="1">
                <a:solidFill>
                  <a:srgbClr val="3C4043"/>
                </a:solidFill>
                <a:effectLst/>
                <a:latin typeface="Roboto" panose="02000000000000000000" pitchFamily="2" charset="0"/>
              </a:rPr>
              <a:t>Molinara</a:t>
            </a:r>
            <a:r>
              <a:rPr lang="es-ES" b="0" i="0" dirty="0">
                <a:solidFill>
                  <a:srgbClr val="3C4043"/>
                </a:solidFill>
                <a:effectLst/>
                <a:latin typeface="Roboto" panose="02000000000000000000" pitchFamily="2" charset="0"/>
              </a:rPr>
              <a:t> aporta a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una nota fresca y mineral. Históricamente era una de las uvas “obligatorias” pero desde 2003 pasó a ser opcional. Sin embargo, los productores más tradicionales todavía consideran que </a:t>
            </a:r>
            <a:r>
              <a:rPr lang="es-ES" b="0" i="0" dirty="0" err="1">
                <a:solidFill>
                  <a:srgbClr val="3C4043"/>
                </a:solidFill>
                <a:effectLst/>
                <a:latin typeface="Roboto" panose="02000000000000000000" pitchFamily="2" charset="0"/>
              </a:rPr>
              <a:t>Molinara</a:t>
            </a:r>
            <a:r>
              <a:rPr lang="es-ES" b="0" i="0" dirty="0">
                <a:solidFill>
                  <a:srgbClr val="3C4043"/>
                </a:solidFill>
                <a:effectLst/>
                <a:latin typeface="Roboto" panose="02000000000000000000" pitchFamily="2" charset="0"/>
              </a:rPr>
              <a:t> es una variedad de uva fundamental en la mezcla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a:t>
            </a:r>
          </a:p>
          <a:p>
            <a:pPr marL="0" indent="0">
              <a:buNone/>
            </a:pPr>
            <a:r>
              <a:rPr lang="es-ES" b="0" i="0" dirty="0">
                <a:solidFill>
                  <a:srgbClr val="3C4043"/>
                </a:solidFill>
                <a:effectLst/>
                <a:latin typeface="Roboto" panose="02000000000000000000" pitchFamily="2" charset="0"/>
              </a:rPr>
              <a:t>Corvina, </a:t>
            </a:r>
            <a:r>
              <a:rPr lang="es-ES" b="0" i="0" dirty="0" err="1">
                <a:solidFill>
                  <a:srgbClr val="3C4043"/>
                </a:solidFill>
                <a:effectLst/>
                <a:latin typeface="Roboto" panose="02000000000000000000" pitchFamily="2" charset="0"/>
              </a:rPr>
              <a:t>Corvinone</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Rondinella</a:t>
            </a:r>
            <a:r>
              <a:rPr lang="es-ES" b="0" i="0" dirty="0">
                <a:solidFill>
                  <a:srgbClr val="3C4043"/>
                </a:solidFill>
                <a:effectLst/>
                <a:latin typeface="Roboto" panose="02000000000000000000" pitchFamily="2" charset="0"/>
              </a:rPr>
              <a:t> y </a:t>
            </a:r>
            <a:r>
              <a:rPr lang="es-ES" b="0" i="0" dirty="0" err="1">
                <a:solidFill>
                  <a:srgbClr val="3C4043"/>
                </a:solidFill>
                <a:effectLst/>
                <a:latin typeface="Roboto" panose="02000000000000000000" pitchFamily="2" charset="0"/>
              </a:rPr>
              <a:t>Molinara</a:t>
            </a:r>
            <a:r>
              <a:rPr lang="es-ES" b="0" i="0" dirty="0">
                <a:solidFill>
                  <a:srgbClr val="3C4043"/>
                </a:solidFill>
                <a:effectLst/>
                <a:latin typeface="Roboto" panose="02000000000000000000" pitchFamily="2" charset="0"/>
              </a:rPr>
              <a:t> son también los “ingredientes” de todos los vinos de denominación de origen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DOC,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Superiore DOC, </a:t>
            </a:r>
            <a:r>
              <a:rPr lang="es-ES" b="0" i="0" dirty="0" err="1">
                <a:solidFill>
                  <a:srgbClr val="3C4043"/>
                </a:solidFill>
                <a:effectLst/>
                <a:latin typeface="Roboto" panose="02000000000000000000" pitchFamily="2" charset="0"/>
              </a:rPr>
              <a:t>Ripasso</a:t>
            </a:r>
            <a:r>
              <a:rPr lang="es-ES" b="0" i="0" dirty="0">
                <a:solidFill>
                  <a:srgbClr val="3C4043"/>
                </a:solidFill>
                <a:effectLst/>
                <a:latin typeface="Roboto" panose="02000000000000000000" pitchFamily="2" charset="0"/>
              </a:rPr>
              <a:t> DOC,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DOCG, </a:t>
            </a:r>
            <a:r>
              <a:rPr lang="es-ES" b="0" i="0" dirty="0" err="1">
                <a:solidFill>
                  <a:srgbClr val="3C4043"/>
                </a:solidFill>
                <a:effectLst/>
                <a:latin typeface="Roboto" panose="02000000000000000000" pitchFamily="2" charset="0"/>
              </a:rPr>
              <a:t>Recioto</a:t>
            </a:r>
            <a:r>
              <a:rPr lang="es-ES" b="0" i="0" dirty="0">
                <a:solidFill>
                  <a:srgbClr val="3C4043"/>
                </a:solidFill>
                <a:effectLst/>
                <a:latin typeface="Roboto" panose="02000000000000000000" pitchFamily="2" charset="0"/>
              </a:rPr>
              <a:t> DOCG. </a:t>
            </a:r>
          </a:p>
          <a:p>
            <a:pPr marL="0" indent="0">
              <a:buNone/>
            </a:pPr>
            <a:r>
              <a:rPr lang="es-ES" b="0" i="0" dirty="0">
                <a:solidFill>
                  <a:srgbClr val="3C4043"/>
                </a:solidFill>
                <a:effectLst/>
                <a:latin typeface="Roboto" panose="02000000000000000000" pitchFamily="2" charset="0"/>
              </a:rPr>
              <a:t>Variedades autóctonas son: </a:t>
            </a:r>
            <a:r>
              <a:rPr lang="es-ES" b="0" i="0" dirty="0" err="1">
                <a:solidFill>
                  <a:srgbClr val="3C4043"/>
                </a:solidFill>
                <a:effectLst/>
                <a:latin typeface="Roboto" panose="02000000000000000000" pitchFamily="2" charset="0"/>
              </a:rPr>
              <a:t>Negrara</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Forsellina</a:t>
            </a:r>
            <a:r>
              <a:rPr lang="es-ES" b="0" i="0" dirty="0">
                <a:solidFill>
                  <a:srgbClr val="3C4043"/>
                </a:solidFill>
                <a:effectLst/>
                <a:latin typeface="Roboto" panose="02000000000000000000" pitchFamily="2" charset="0"/>
              </a:rPr>
              <a:t>, Pelara (o </a:t>
            </a:r>
            <a:r>
              <a:rPr lang="es-ES" b="0" i="0" dirty="0" err="1">
                <a:solidFill>
                  <a:srgbClr val="3C4043"/>
                </a:solidFill>
                <a:effectLst/>
                <a:latin typeface="Roboto" panose="02000000000000000000" pitchFamily="2" charset="0"/>
              </a:rPr>
              <a:t>Dindarella</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Oseleta</a:t>
            </a:r>
            <a:r>
              <a:rPr lang="es-ES" b="0" i="0" dirty="0">
                <a:solidFill>
                  <a:srgbClr val="3C4043"/>
                </a:solidFill>
                <a:effectLst/>
                <a:latin typeface="Roboto" panose="02000000000000000000" pitchFamily="2" charset="0"/>
              </a:rPr>
              <a:t>, </a:t>
            </a:r>
            <a:r>
              <a:rPr lang="es-ES" b="0" i="0" dirty="0" err="1">
                <a:solidFill>
                  <a:srgbClr val="3C4043"/>
                </a:solidFill>
                <a:effectLst/>
                <a:latin typeface="Roboto" panose="02000000000000000000" pitchFamily="2" charset="0"/>
              </a:rPr>
              <a:t>Rossignola</a:t>
            </a:r>
            <a:r>
              <a:rPr lang="es-ES" b="0" i="0" dirty="0">
                <a:solidFill>
                  <a:srgbClr val="3C4043"/>
                </a:solidFill>
                <a:effectLst/>
                <a:latin typeface="Roboto" panose="02000000000000000000" pitchFamily="2" charset="0"/>
              </a:rPr>
              <a:t>. </a:t>
            </a:r>
          </a:p>
          <a:p>
            <a:pPr marL="0" indent="0">
              <a:buNone/>
            </a:pPr>
            <a:r>
              <a:rPr lang="es-ES" b="0" i="0" dirty="0">
                <a:solidFill>
                  <a:srgbClr val="3C4043"/>
                </a:solidFill>
                <a:effectLst/>
                <a:latin typeface="Roboto" panose="02000000000000000000" pitchFamily="2" charset="0"/>
              </a:rPr>
              <a:t>Variedades de uva tintas internacionales (no aromáticas): Cabernet Sauvignon, Cabernet </a:t>
            </a:r>
            <a:r>
              <a:rPr lang="es-ES" b="0" i="0" dirty="0" err="1">
                <a:solidFill>
                  <a:srgbClr val="3C4043"/>
                </a:solidFill>
                <a:effectLst/>
                <a:latin typeface="Roboto" panose="02000000000000000000" pitchFamily="2" charset="0"/>
              </a:rPr>
              <a:t>Franc</a:t>
            </a:r>
            <a:r>
              <a:rPr lang="es-ES" b="0" i="0" dirty="0">
                <a:solidFill>
                  <a:srgbClr val="3C4043"/>
                </a:solidFill>
                <a:effectLst/>
                <a:latin typeface="Roboto" panose="02000000000000000000" pitchFamily="2" charset="0"/>
              </a:rPr>
              <a:t>, Merlot, Syrah. Estas variedades de uva crecen en todo el mundo gracias a su capacidad de adaptarse a los más diversos suelos y climas. Llegaron a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en el siglo XIX. Añaden al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un “toque internacional”, unos matices organolépticos especialmente apreciados por los consumidores extranjeros.</a:t>
            </a:r>
            <a:endParaRPr lang="en-US" dirty="0"/>
          </a:p>
        </p:txBody>
      </p:sp>
    </p:spTree>
    <p:extLst>
      <p:ext uri="{BB962C8B-B14F-4D97-AF65-F5344CB8AC3E}">
        <p14:creationId xmlns:p14="http://schemas.microsoft.com/office/powerpoint/2010/main" val="114331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4A367-E1B9-CA59-6DA9-F169907B79F7}"/>
              </a:ext>
            </a:extLst>
          </p:cNvPr>
          <p:cNvSpPr>
            <a:spLocks noGrp="1"/>
          </p:cNvSpPr>
          <p:nvPr>
            <p:ph type="title"/>
          </p:nvPr>
        </p:nvSpPr>
        <p:spPr/>
        <p:txBody>
          <a:bodyPr/>
          <a:lstStyle/>
          <a:p>
            <a:pPr algn="ctr"/>
            <a:r>
              <a:rPr lang="en-US" dirty="0" err="1"/>
              <a:t>Cosecha</a:t>
            </a:r>
            <a:r>
              <a:rPr lang="en-US" dirty="0"/>
              <a:t> </a:t>
            </a:r>
            <a:r>
              <a:rPr lang="en-US" dirty="0" err="1"/>
              <a:t>exclusivamente</a:t>
            </a:r>
            <a:r>
              <a:rPr lang="en-US" dirty="0"/>
              <a:t> a mano</a:t>
            </a:r>
          </a:p>
        </p:txBody>
      </p:sp>
      <p:sp>
        <p:nvSpPr>
          <p:cNvPr id="3" name="Marcador de contenido 2">
            <a:extLst>
              <a:ext uri="{FF2B5EF4-FFF2-40B4-BE49-F238E27FC236}">
                <a16:creationId xmlns:a16="http://schemas.microsoft.com/office/drawing/2014/main" id="{3F8A0BD1-1236-587F-C741-AA15E18AC00D}"/>
              </a:ext>
            </a:extLst>
          </p:cNvPr>
          <p:cNvSpPr>
            <a:spLocks noGrp="1"/>
          </p:cNvSpPr>
          <p:nvPr>
            <p:ph idx="1"/>
          </p:nvPr>
        </p:nvSpPr>
        <p:spPr/>
        <p:txBody>
          <a:bodyPr>
            <a:normAutofit fontScale="77500" lnSpcReduction="20000"/>
          </a:bodyPr>
          <a:lstStyle/>
          <a:p>
            <a:r>
              <a:rPr lang="es-ES" b="0" i="0" dirty="0">
                <a:solidFill>
                  <a:srgbClr val="3C4043"/>
                </a:solidFill>
                <a:effectLst/>
                <a:latin typeface="Roboto" panose="02000000000000000000" pitchFamily="2" charset="0"/>
              </a:rPr>
              <a:t>Hay esencialmente dos razones para esto. La primera es la selección de los racimos que sólo un ojo humano (y experto) puede hacer. De hecho, no todos los racimos son aptos para el siguiente paso, el proceso de secado. Las uvas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deben estar perfectamente sanas y sin piel dañada. El racimo no debe estar compacto sino disperso, para asegurar la circulación del aire entre las bayas y evitar así el riesgo de moho y hongos. En segundo lugar, la uva debe manipularse con delicadeza y cuidado para no romper los hollejos, no soltar mosto y no iniciar la fermentación. Los racimos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se colocan en cajas de madera o plástico, en las que pasarán el período de secado. Es importante cargar sólo una capa de uvas por caja. De esta manera ninguna uva será aplastada por el peso de las demás y el aire estará en contacto con todas las uvas. </a:t>
            </a:r>
            <a:r>
              <a:rPr lang="es-ES" b="0" i="0" dirty="0" err="1">
                <a:solidFill>
                  <a:srgbClr val="3C4043"/>
                </a:solidFill>
                <a:effectLst/>
                <a:latin typeface="Roboto" panose="02000000000000000000" pitchFamily="2" charset="0"/>
              </a:rPr>
              <a:t>Valpolicella</a:t>
            </a:r>
            <a:r>
              <a:rPr lang="es-ES" b="0" i="0" dirty="0">
                <a:solidFill>
                  <a:srgbClr val="3C4043"/>
                </a:solidFill>
                <a:effectLst/>
                <a:latin typeface="Roboto" panose="02000000000000000000" pitchFamily="2" charset="0"/>
              </a:rPr>
              <a:t> es una de las pocas regiones del mundo donde la recolección todavía se realiza con métodos tradicionales, que se han mantenido casi inalterados a lo largo de los siglos. Visitar las bodegas en septiembre durante la vendimia es una experiencia única que da la sensación de dar un paso atrás en el tiempo.</a:t>
            </a:r>
            <a:endParaRPr lang="en-US" dirty="0"/>
          </a:p>
        </p:txBody>
      </p:sp>
    </p:spTree>
    <p:extLst>
      <p:ext uri="{BB962C8B-B14F-4D97-AF65-F5344CB8AC3E}">
        <p14:creationId xmlns:p14="http://schemas.microsoft.com/office/powerpoint/2010/main" val="115591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EDCF58-E286-A59A-4DF9-E42A3C219E8D}"/>
              </a:ext>
            </a:extLst>
          </p:cNvPr>
          <p:cNvSpPr>
            <a:spLocks noGrp="1"/>
          </p:cNvSpPr>
          <p:nvPr>
            <p:ph type="title"/>
          </p:nvPr>
        </p:nvSpPr>
        <p:spPr>
          <a:xfrm>
            <a:off x="838200" y="76344"/>
            <a:ext cx="10515600" cy="604693"/>
          </a:xfrm>
        </p:spPr>
        <p:txBody>
          <a:bodyPr>
            <a:normAutofit fontScale="90000"/>
          </a:bodyPr>
          <a:lstStyle/>
          <a:p>
            <a:pPr algn="ctr"/>
            <a:r>
              <a:rPr lang="en-US" dirty="0" err="1"/>
              <a:t>Appasimento</a:t>
            </a:r>
            <a:endParaRPr lang="en-US" dirty="0"/>
          </a:p>
        </p:txBody>
      </p:sp>
      <p:sp>
        <p:nvSpPr>
          <p:cNvPr id="3" name="Marcador de contenido 2">
            <a:extLst>
              <a:ext uri="{FF2B5EF4-FFF2-40B4-BE49-F238E27FC236}">
                <a16:creationId xmlns:a16="http://schemas.microsoft.com/office/drawing/2014/main" id="{B22E26C2-7F1A-6ACF-BE6C-50A97C37C0C5}"/>
              </a:ext>
            </a:extLst>
          </p:cNvPr>
          <p:cNvSpPr>
            <a:spLocks noGrp="1"/>
          </p:cNvSpPr>
          <p:nvPr>
            <p:ph idx="1"/>
          </p:nvPr>
        </p:nvSpPr>
        <p:spPr>
          <a:xfrm>
            <a:off x="838200" y="681037"/>
            <a:ext cx="10515600" cy="4351338"/>
          </a:xfrm>
        </p:spPr>
        <p:txBody>
          <a:bodyPr>
            <a:noAutofit/>
          </a:bodyPr>
          <a:lstStyle/>
          <a:p>
            <a:r>
              <a:rPr lang="es-ES" sz="1800" b="0" i="0" dirty="0">
                <a:solidFill>
                  <a:srgbClr val="3C4043"/>
                </a:solidFill>
                <a:effectLst/>
                <a:latin typeface="Roboto" panose="02000000000000000000" pitchFamily="2" charset="0"/>
              </a:rPr>
              <a:t>Es imposible entender cómo se elabora el </a:t>
            </a:r>
            <a:r>
              <a:rPr lang="es-ES" sz="1800" b="0" i="0" dirty="0" err="1">
                <a:solidFill>
                  <a:srgbClr val="3C4043"/>
                </a:solidFill>
                <a:effectLst/>
                <a:latin typeface="Roboto" panose="02000000000000000000" pitchFamily="2" charset="0"/>
              </a:rPr>
              <a:t>Amarone</a:t>
            </a:r>
            <a:r>
              <a:rPr lang="es-ES" sz="1800" b="0" i="0" dirty="0">
                <a:solidFill>
                  <a:srgbClr val="3C4043"/>
                </a:solidFill>
                <a:effectLst/>
                <a:latin typeface="Roboto" panose="02000000000000000000" pitchFamily="2" charset="0"/>
              </a:rPr>
              <a:t> sin conocer el método del “</a:t>
            </a:r>
            <a:r>
              <a:rPr lang="es-ES" sz="1800" b="0" i="0" dirty="0" err="1">
                <a:solidFill>
                  <a:srgbClr val="3C4043"/>
                </a:solidFill>
                <a:effectLst/>
                <a:latin typeface="Roboto" panose="02000000000000000000" pitchFamily="2" charset="0"/>
              </a:rPr>
              <a:t>appassimento</a:t>
            </a:r>
            <a:r>
              <a:rPr lang="es-ES" sz="1800" b="0" i="0" dirty="0">
                <a:solidFill>
                  <a:srgbClr val="3C4043"/>
                </a:solidFill>
                <a:effectLst/>
                <a:latin typeface="Roboto" panose="02000000000000000000" pitchFamily="2" charset="0"/>
              </a:rPr>
              <a:t>”. Esta es la firma característica de </a:t>
            </a:r>
            <a:r>
              <a:rPr lang="es-ES" sz="1800" b="0" i="0" dirty="0" err="1">
                <a:solidFill>
                  <a:srgbClr val="3C4043"/>
                </a:solidFill>
                <a:effectLst/>
                <a:latin typeface="Roboto" panose="02000000000000000000" pitchFamily="2" charset="0"/>
              </a:rPr>
              <a:t>Amarone</a:t>
            </a:r>
            <a:r>
              <a:rPr lang="es-ES" sz="1800" b="0" i="0" dirty="0">
                <a:solidFill>
                  <a:srgbClr val="3C4043"/>
                </a:solidFill>
                <a:effectLst/>
                <a:latin typeface="Roboto" panose="02000000000000000000" pitchFamily="2" charset="0"/>
              </a:rPr>
              <a:t> </a:t>
            </a:r>
            <a:r>
              <a:rPr lang="es-ES" sz="1800" b="0" i="0" dirty="0" err="1">
                <a:solidFill>
                  <a:srgbClr val="3C4043"/>
                </a:solidFill>
                <a:effectLst/>
                <a:latin typeface="Roboto" panose="02000000000000000000" pitchFamily="2" charset="0"/>
              </a:rPr>
              <a:t>della</a:t>
            </a:r>
            <a:r>
              <a:rPr lang="es-ES" sz="1800" b="0" i="0" dirty="0">
                <a:solidFill>
                  <a:srgbClr val="3C4043"/>
                </a:solidFill>
                <a:effectLst/>
                <a:latin typeface="Roboto" panose="02000000000000000000" pitchFamily="2" charset="0"/>
              </a:rPr>
              <a:t> </a:t>
            </a:r>
            <a:r>
              <a:rPr lang="es-ES" sz="1800" b="0" i="0" dirty="0" err="1">
                <a:solidFill>
                  <a:srgbClr val="3C4043"/>
                </a:solidFill>
                <a:effectLst/>
                <a:latin typeface="Roboto" panose="02000000000000000000" pitchFamily="2" charset="0"/>
              </a:rPr>
              <a:t>Valpolicella</a:t>
            </a:r>
            <a:r>
              <a:rPr lang="es-ES" sz="1800" b="0" i="0" dirty="0">
                <a:solidFill>
                  <a:srgbClr val="3C4043"/>
                </a:solidFill>
                <a:effectLst/>
                <a:latin typeface="Roboto" panose="02000000000000000000" pitchFamily="2" charset="0"/>
              </a:rPr>
              <a:t>, su verdadera marca registrada. El </a:t>
            </a:r>
            <a:r>
              <a:rPr lang="es-ES" sz="1800" b="0" i="0" dirty="0" err="1">
                <a:solidFill>
                  <a:srgbClr val="3C4043"/>
                </a:solidFill>
                <a:effectLst/>
                <a:latin typeface="Roboto" panose="02000000000000000000" pitchFamily="2" charset="0"/>
              </a:rPr>
              <a:t>amarone</a:t>
            </a:r>
            <a:r>
              <a:rPr lang="es-ES" sz="1800" b="0" i="0" dirty="0">
                <a:solidFill>
                  <a:srgbClr val="3C4043"/>
                </a:solidFill>
                <a:effectLst/>
                <a:latin typeface="Roboto" panose="02000000000000000000" pitchFamily="2" charset="0"/>
              </a:rPr>
              <a:t> no se elabora con uvas frescas sino con uvas parcialmente deshidratadas. Esta es una técnica en Italia (y en el mundo) para concentrar de forma natural los azúcares de la uva para elaborar vinos dulces. </a:t>
            </a:r>
            <a:r>
              <a:rPr lang="es-ES" sz="1800" b="0" i="0" dirty="0" err="1">
                <a:solidFill>
                  <a:srgbClr val="3C4043"/>
                </a:solidFill>
                <a:effectLst/>
                <a:latin typeface="Roboto" panose="02000000000000000000" pitchFamily="2" charset="0"/>
              </a:rPr>
              <a:t>Amarone</a:t>
            </a:r>
            <a:r>
              <a:rPr lang="es-ES" sz="1800" b="0" i="0" dirty="0">
                <a:solidFill>
                  <a:srgbClr val="3C4043"/>
                </a:solidFill>
                <a:effectLst/>
                <a:latin typeface="Roboto" panose="02000000000000000000" pitchFamily="2" charset="0"/>
              </a:rPr>
              <a:t> en cambio es un vino seco (Amaro en italiano significa "amargo" de hecho). Por eso el </a:t>
            </a:r>
            <a:r>
              <a:rPr lang="es-ES" sz="1800" b="0" i="0" dirty="0" err="1">
                <a:solidFill>
                  <a:srgbClr val="3C4043"/>
                </a:solidFill>
                <a:effectLst/>
                <a:latin typeface="Roboto" panose="02000000000000000000" pitchFamily="2" charset="0"/>
              </a:rPr>
              <a:t>Amarone</a:t>
            </a:r>
            <a:r>
              <a:rPr lang="es-ES" sz="1800" b="0" i="0" dirty="0">
                <a:solidFill>
                  <a:srgbClr val="3C4043"/>
                </a:solidFill>
                <a:effectLst/>
                <a:latin typeface="Roboto" panose="02000000000000000000" pitchFamily="2" charset="0"/>
              </a:rPr>
              <a:t> es casi un vino único. Sólo otro vino italiano utiliza esta técnica, el vino </a:t>
            </a:r>
            <a:r>
              <a:rPr lang="es-ES" sz="1800" b="0" i="0" dirty="0" err="1">
                <a:solidFill>
                  <a:srgbClr val="3C4043"/>
                </a:solidFill>
                <a:effectLst/>
                <a:latin typeface="Roboto" panose="02000000000000000000" pitchFamily="2" charset="0"/>
              </a:rPr>
              <a:t>Sforzato</a:t>
            </a:r>
            <a:r>
              <a:rPr lang="es-ES" sz="1800" b="0" i="0" dirty="0">
                <a:solidFill>
                  <a:srgbClr val="3C4043"/>
                </a:solidFill>
                <a:effectLst/>
                <a:latin typeface="Roboto" panose="02000000000000000000" pitchFamily="2" charset="0"/>
              </a:rPr>
              <a:t> de </a:t>
            </a:r>
            <a:r>
              <a:rPr lang="es-ES" sz="1800" b="0" i="0" dirty="0" err="1">
                <a:solidFill>
                  <a:srgbClr val="3C4043"/>
                </a:solidFill>
                <a:effectLst/>
                <a:latin typeface="Roboto" panose="02000000000000000000" pitchFamily="2" charset="0"/>
              </a:rPr>
              <a:t>Valtellina</a:t>
            </a:r>
            <a:r>
              <a:rPr lang="es-ES" sz="1800" b="0" i="0" dirty="0">
                <a:solidFill>
                  <a:srgbClr val="3C4043"/>
                </a:solidFill>
                <a:effectLst/>
                <a:latin typeface="Roboto" panose="02000000000000000000" pitchFamily="2" charset="0"/>
              </a:rPr>
              <a:t>, obtenido de uvas secas </a:t>
            </a:r>
            <a:r>
              <a:rPr lang="es-ES" sz="1800" b="0" i="0" dirty="0" err="1">
                <a:solidFill>
                  <a:srgbClr val="3C4043"/>
                </a:solidFill>
                <a:effectLst/>
                <a:latin typeface="Roboto" panose="02000000000000000000" pitchFamily="2" charset="0"/>
              </a:rPr>
              <a:t>Nebbiolo</a:t>
            </a:r>
            <a:r>
              <a:rPr lang="es-ES" sz="1800" b="0" i="0" dirty="0">
                <a:solidFill>
                  <a:srgbClr val="3C4043"/>
                </a:solidFill>
                <a:effectLst/>
                <a:latin typeface="Roboto" panose="02000000000000000000" pitchFamily="2" charset="0"/>
              </a:rPr>
              <a:t>. En </a:t>
            </a:r>
            <a:r>
              <a:rPr lang="es-ES" sz="1800" b="0" i="0" dirty="0" err="1">
                <a:solidFill>
                  <a:srgbClr val="3C4043"/>
                </a:solidFill>
                <a:effectLst/>
                <a:latin typeface="Roboto" panose="02000000000000000000" pitchFamily="2" charset="0"/>
              </a:rPr>
              <a:t>Valpolicella</a:t>
            </a:r>
            <a:r>
              <a:rPr lang="es-ES" sz="1800" b="0" i="0" dirty="0">
                <a:solidFill>
                  <a:srgbClr val="3C4043"/>
                </a:solidFill>
                <a:effectLst/>
                <a:latin typeface="Roboto" panose="02000000000000000000" pitchFamily="2" charset="0"/>
              </a:rPr>
              <a:t> </a:t>
            </a:r>
            <a:r>
              <a:rPr lang="es-ES" sz="1800" b="0" i="0" dirty="0" err="1">
                <a:solidFill>
                  <a:srgbClr val="3C4043"/>
                </a:solidFill>
                <a:effectLst/>
                <a:latin typeface="Roboto" panose="02000000000000000000" pitchFamily="2" charset="0"/>
              </a:rPr>
              <a:t>Appassimento</a:t>
            </a:r>
            <a:r>
              <a:rPr lang="es-ES" sz="1800" b="0" i="0" dirty="0">
                <a:solidFill>
                  <a:srgbClr val="3C4043"/>
                </a:solidFill>
                <a:effectLst/>
                <a:latin typeface="Roboto" panose="02000000000000000000" pitchFamily="2" charset="0"/>
              </a:rPr>
              <a:t> es un método antiguo, que tiene sus raíces hace 2000 años. Los romanos, hace más de 2000 años, descubrieron que, con los cuidados adecuados, era mucho más fácil conservar la uva que el vino. Las uvas simplemente se secaron, mientras que el vino, después de algunos meses, era prácticamente imbebible. ¿Cómo funciona en la práctica el proceso de </a:t>
            </a:r>
            <a:r>
              <a:rPr lang="es-ES" sz="1800" b="0" i="0" dirty="0" err="1">
                <a:solidFill>
                  <a:srgbClr val="3C4043"/>
                </a:solidFill>
                <a:effectLst/>
                <a:latin typeface="Roboto" panose="02000000000000000000" pitchFamily="2" charset="0"/>
              </a:rPr>
              <a:t>Appassimento</a:t>
            </a:r>
            <a:r>
              <a:rPr lang="es-ES" sz="1800" b="0" i="0" dirty="0">
                <a:solidFill>
                  <a:srgbClr val="3C4043"/>
                </a:solidFill>
                <a:effectLst/>
                <a:latin typeface="Roboto" panose="02000000000000000000" pitchFamily="2" charset="0"/>
              </a:rPr>
              <a:t>? Las cajas de uva se apilan y almacenan en salas adecuadas llamadas “</a:t>
            </a:r>
            <a:r>
              <a:rPr lang="es-ES" sz="1800" b="0" i="0" dirty="0" err="1">
                <a:solidFill>
                  <a:srgbClr val="3C4043"/>
                </a:solidFill>
                <a:effectLst/>
                <a:latin typeface="Roboto" panose="02000000000000000000" pitchFamily="2" charset="0"/>
              </a:rPr>
              <a:t>fruttai</a:t>
            </a:r>
            <a:r>
              <a:rPr lang="es-ES" sz="1800" b="0" i="0" dirty="0">
                <a:solidFill>
                  <a:srgbClr val="3C4043"/>
                </a:solidFill>
                <a:effectLst/>
                <a:latin typeface="Roboto" panose="02000000000000000000" pitchFamily="2" charset="0"/>
              </a:rPr>
              <a:t>”. Estas habitaciones son amplios </a:t>
            </a:r>
            <a:r>
              <a:rPr lang="es-ES" sz="1800" b="0" i="0" dirty="0" err="1">
                <a:solidFill>
                  <a:srgbClr val="3C4043"/>
                </a:solidFill>
                <a:effectLst/>
                <a:latin typeface="Roboto" panose="02000000000000000000" pitchFamily="2" charset="0"/>
              </a:rPr>
              <a:t>lofts</a:t>
            </a:r>
            <a:r>
              <a:rPr lang="es-ES" sz="1800" b="0" i="0" dirty="0">
                <a:solidFill>
                  <a:srgbClr val="3C4043"/>
                </a:solidFill>
                <a:effectLst/>
                <a:latin typeface="Roboto" panose="02000000000000000000" pitchFamily="2" charset="0"/>
              </a:rPr>
              <a:t> con techos altos y grandes ventanales que permiten la máxima ventilación. Las uvas permanecen aquí durante un período variable (entre 100 y 120 días) durante el cual el aire circula y seca las bayas. Hoy, como ayer, el proceso se produce de la forma más natural posible. De hecho, es posible utilizar grandes ventiladores y deshumidificadores (que funcionan en los días más húmedos), pero no bombas de calor..</a:t>
            </a:r>
            <a:endParaRPr lang="en-US" sz="1800" dirty="0"/>
          </a:p>
        </p:txBody>
      </p:sp>
    </p:spTree>
    <p:extLst>
      <p:ext uri="{BB962C8B-B14F-4D97-AF65-F5344CB8AC3E}">
        <p14:creationId xmlns:p14="http://schemas.microsoft.com/office/powerpoint/2010/main" val="3118266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55BC0-9930-54E8-EB1D-7FB2C6187261}"/>
              </a:ext>
            </a:extLst>
          </p:cNvPr>
          <p:cNvSpPr>
            <a:spLocks noGrp="1"/>
          </p:cNvSpPr>
          <p:nvPr>
            <p:ph type="title"/>
          </p:nvPr>
        </p:nvSpPr>
        <p:spPr/>
        <p:txBody>
          <a:bodyPr/>
          <a:lstStyle/>
          <a:p>
            <a:r>
              <a:rPr lang="en-US" dirty="0" err="1"/>
              <a:t>Appasimento</a:t>
            </a:r>
            <a:r>
              <a:rPr lang="en-US" dirty="0"/>
              <a:t> (</a:t>
            </a:r>
            <a:r>
              <a:rPr lang="en-US" dirty="0" err="1"/>
              <a:t>cont</a:t>
            </a:r>
            <a:r>
              <a:rPr lang="en-US" dirty="0"/>
              <a:t>)</a:t>
            </a:r>
          </a:p>
        </p:txBody>
      </p:sp>
      <p:sp>
        <p:nvSpPr>
          <p:cNvPr id="3" name="Marcador de contenido 2">
            <a:extLst>
              <a:ext uri="{FF2B5EF4-FFF2-40B4-BE49-F238E27FC236}">
                <a16:creationId xmlns:a16="http://schemas.microsoft.com/office/drawing/2014/main" id="{60D002CF-7776-F6E2-476F-B99FE5A9E982}"/>
              </a:ext>
            </a:extLst>
          </p:cNvPr>
          <p:cNvSpPr>
            <a:spLocks noGrp="1"/>
          </p:cNvSpPr>
          <p:nvPr>
            <p:ph idx="1"/>
          </p:nvPr>
        </p:nvSpPr>
        <p:spPr/>
        <p:txBody>
          <a:bodyPr>
            <a:normAutofit fontScale="70000" lnSpcReduction="20000"/>
          </a:bodyPr>
          <a:lstStyle/>
          <a:p>
            <a:r>
              <a:rPr lang="es-ES" sz="2800" b="0" i="0" dirty="0">
                <a:solidFill>
                  <a:srgbClr val="3C4043"/>
                </a:solidFill>
                <a:effectLst/>
                <a:latin typeface="Roboto" panose="02000000000000000000" pitchFamily="2" charset="0"/>
              </a:rPr>
              <a:t>Es muy importante, sobre todo en los primeros días de secado, revisar la uva con frecuencia y retirar rápidamente los racimos que muestren los primeros signos de moho. Pocos productores todavía secan las uvas en "arele", los tradicionales bastidores de cañas de bambú. En el pasado, los arele eran una herramienta para criar gusanos de seda para producir seda y convertirse en una herramienta para secar las uvas en otoño. Con el paso de los años, este sistema fue abandonado ya que implica dos pasos: recoger la uva en cajas (en el viñedo) y trasladar los racimos a la arele (en la bodega). Un método que requiere mucha mano de obra pero que todavía practican unos pocos productores especialmente fieles a la tradición. Durante el </a:t>
            </a:r>
            <a:r>
              <a:rPr lang="es-ES" sz="2800" b="0" i="0" dirty="0" err="1">
                <a:solidFill>
                  <a:srgbClr val="3C4043"/>
                </a:solidFill>
                <a:effectLst/>
                <a:latin typeface="Roboto" panose="02000000000000000000" pitchFamily="2" charset="0"/>
              </a:rPr>
              <a:t>Appassimento</a:t>
            </a:r>
            <a:r>
              <a:rPr lang="es-ES" sz="2800" b="0" i="0" dirty="0">
                <a:solidFill>
                  <a:srgbClr val="3C4043"/>
                </a:solidFill>
                <a:effectLst/>
                <a:latin typeface="Roboto" panose="02000000000000000000" pitchFamily="2" charset="0"/>
              </a:rPr>
              <a:t>, los azúcares naturales de la uva (fructosa y glucosa) aumentan debido a la evaporación del agua. En las bayas se producen transformaciones químicas que dan lugar a una concentración de glicerina (responsable de la untuosidad del vino) y de sustancias </a:t>
            </a:r>
            <a:r>
              <a:rPr lang="es-ES" sz="2800" b="0" i="0" dirty="0" err="1">
                <a:solidFill>
                  <a:srgbClr val="3C4043"/>
                </a:solidFill>
                <a:effectLst/>
                <a:latin typeface="Roboto" panose="02000000000000000000" pitchFamily="2" charset="0"/>
              </a:rPr>
              <a:t>polifenólicas</a:t>
            </a:r>
            <a:r>
              <a:rPr lang="es-ES" sz="2800" b="0" i="0" dirty="0">
                <a:solidFill>
                  <a:srgbClr val="3C4043"/>
                </a:solidFill>
                <a:effectLst/>
                <a:latin typeface="Roboto" panose="02000000000000000000" pitchFamily="2" charset="0"/>
              </a:rPr>
              <a:t> en la piel (aromáticas). Dependiendo de la cosecha, una forma beneficiosa de un hongo gris puede afectar a algunas uvas. La llamada podredumbre noble confiere al vino un cuerpo más redondo y marcadas notas especiadas. Después de 3 meses y medio de secado, las uvas perdieron alrededor del 40% de su peso. La producción de una botella de </a:t>
            </a:r>
            <a:r>
              <a:rPr lang="es-ES" sz="2800" b="0" i="0" dirty="0" err="1">
                <a:solidFill>
                  <a:srgbClr val="3C4043"/>
                </a:solidFill>
                <a:effectLst/>
                <a:latin typeface="Roboto" panose="02000000000000000000" pitchFamily="2" charset="0"/>
              </a:rPr>
              <a:t>Amarone</a:t>
            </a:r>
            <a:r>
              <a:rPr lang="es-ES" sz="2800" b="0" i="0" dirty="0">
                <a:solidFill>
                  <a:srgbClr val="3C4043"/>
                </a:solidFill>
                <a:effectLst/>
                <a:latin typeface="Roboto" panose="02000000000000000000" pitchFamily="2" charset="0"/>
              </a:rPr>
              <a:t> requiere aproximadamente el doble de cantidad de uvas que para otros vinos</a:t>
            </a:r>
            <a:endParaRPr lang="en-US" dirty="0"/>
          </a:p>
        </p:txBody>
      </p:sp>
    </p:spTree>
    <p:extLst>
      <p:ext uri="{BB962C8B-B14F-4D97-AF65-F5344CB8AC3E}">
        <p14:creationId xmlns:p14="http://schemas.microsoft.com/office/powerpoint/2010/main" val="271217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21B40504-52FC-D8A7-9661-2F517E463FD9}"/>
              </a:ext>
            </a:extLst>
          </p:cNvPr>
          <p:cNvPicPr>
            <a:picLocks noChangeAspect="1"/>
          </p:cNvPicPr>
          <p:nvPr/>
        </p:nvPicPr>
        <p:blipFill rotWithShape="1">
          <a:blip r:embed="rId2"/>
          <a:srcRect t="9736" b="6010"/>
          <a:stretch/>
        </p:blipFill>
        <p:spPr>
          <a:xfrm>
            <a:off x="20" y="1282"/>
            <a:ext cx="12191980" cy="6856718"/>
          </a:xfrm>
          <a:prstGeom prst="rect">
            <a:avLst/>
          </a:prstGeom>
        </p:spPr>
      </p:pic>
    </p:spTree>
    <p:extLst>
      <p:ext uri="{BB962C8B-B14F-4D97-AF65-F5344CB8AC3E}">
        <p14:creationId xmlns:p14="http://schemas.microsoft.com/office/powerpoint/2010/main" val="1189511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1C8D5-865E-7B79-4B94-57C9F9F8E496}"/>
              </a:ext>
            </a:extLst>
          </p:cNvPr>
          <p:cNvSpPr>
            <a:spLocks noGrp="1"/>
          </p:cNvSpPr>
          <p:nvPr>
            <p:ph type="title"/>
          </p:nvPr>
        </p:nvSpPr>
        <p:spPr/>
        <p:txBody>
          <a:bodyPr/>
          <a:lstStyle/>
          <a:p>
            <a:pPr algn="ctr"/>
            <a:r>
              <a:rPr lang="en-US" dirty="0" err="1"/>
              <a:t>Fermentación</a:t>
            </a:r>
            <a:endParaRPr lang="en-US" dirty="0"/>
          </a:p>
        </p:txBody>
      </p:sp>
      <p:sp>
        <p:nvSpPr>
          <p:cNvPr id="3" name="Marcador de contenido 2">
            <a:extLst>
              <a:ext uri="{FF2B5EF4-FFF2-40B4-BE49-F238E27FC236}">
                <a16:creationId xmlns:a16="http://schemas.microsoft.com/office/drawing/2014/main" id="{F3CE74C1-2C2B-C5B0-1D69-27650D200A45}"/>
              </a:ext>
            </a:extLst>
          </p:cNvPr>
          <p:cNvSpPr>
            <a:spLocks noGrp="1"/>
          </p:cNvSpPr>
          <p:nvPr>
            <p:ph idx="1"/>
          </p:nvPr>
        </p:nvSpPr>
        <p:spPr/>
        <p:txBody>
          <a:bodyPr>
            <a:normAutofit fontScale="70000" lnSpcReduction="20000"/>
          </a:bodyPr>
          <a:lstStyle/>
          <a:p>
            <a:pPr algn="l" rtl="0"/>
            <a:r>
              <a:rPr lang="es-ES" b="0" i="0" dirty="0">
                <a:solidFill>
                  <a:srgbClr val="3C4043"/>
                </a:solidFill>
                <a:effectLst/>
                <a:latin typeface="Roboto" panose="02000000000000000000" pitchFamily="2" charset="0"/>
              </a:rPr>
              <a:t>La fermentación alcohólica es el proceso base para la elaboración del vino. Durante la fermentación los azúcares de la uva se convierten en alcohol por acción de las levaduras. Las levaduras básicamente “comen” los azúcares mientras crean alcohol (y también dióxido de carbono). Es un proceso natural que normalmente se detiene cuando se acaban los azúcares. Como todos los vinos tintos, también en la vinificación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las uvas fermentan sobre sus pieles para extraer color y taninos. La fermentación del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es lenta y larga. Puede durar hasta 30 días, aproximadamente el doble que la media de otros vinos. Esto por dos razones. La primera se debe a que el mosto que se obtiene triturando las uvas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tiene mayor contenido de azúcar, por lo que el proceso de fermentación tarda un poco más. El alto nivel de azúcar en el mosto explica también el alto contenido alcohólico de </a:t>
            </a:r>
            <a:r>
              <a:rPr lang="es-ES" b="0" i="0" dirty="0" err="1">
                <a:solidFill>
                  <a:srgbClr val="3C4043"/>
                </a:solidFill>
                <a:effectLst/>
                <a:latin typeface="Roboto" panose="02000000000000000000" pitchFamily="2" charset="0"/>
              </a:rPr>
              <a:t>Amarone</a:t>
            </a:r>
            <a:r>
              <a:rPr lang="es-ES" b="0" i="0" dirty="0">
                <a:solidFill>
                  <a:srgbClr val="3C4043"/>
                </a:solidFill>
                <a:effectLst/>
                <a:latin typeface="Roboto" panose="02000000000000000000" pitchFamily="2" charset="0"/>
              </a:rPr>
              <a:t> (entre 15% y 17% Vol.). En segundo lugar la fermentación lleva más tiempo porque se produce en invierno, entre diciembre y enero, cuando las bajas temperaturas ralentizan la acción de las levaduras. Dependiendo del enólogo, las temperaturas de fermentación oscilan entre 14° y 18° C para los más “tradicionales” que buscan finura y elegancia, y entre 22° y 26° C para quienes buscan concentración potente de aromas y colores.</a:t>
            </a:r>
          </a:p>
          <a:p>
            <a:br>
              <a:rPr lang="es-ES" b="0" i="0" dirty="0">
                <a:solidFill>
                  <a:srgbClr val="5F6368"/>
                </a:solidFill>
                <a:effectLst/>
                <a:latin typeface="Roboto" panose="02000000000000000000" pitchFamily="2" charset="0"/>
              </a:rPr>
            </a:br>
            <a:endParaRPr lang="en-US" dirty="0"/>
          </a:p>
        </p:txBody>
      </p:sp>
    </p:spTree>
    <p:extLst>
      <p:ext uri="{BB962C8B-B14F-4D97-AF65-F5344CB8AC3E}">
        <p14:creationId xmlns:p14="http://schemas.microsoft.com/office/powerpoint/2010/main" val="7413645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2415</Words>
  <Application>Microsoft Office PowerPoint</Application>
  <PresentationFormat>Panorámica</PresentationFormat>
  <Paragraphs>30</Paragraphs>
  <Slides>18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Calibri</vt:lpstr>
      <vt:lpstr>Calibri Light</vt:lpstr>
      <vt:lpstr>Roboto</vt:lpstr>
      <vt:lpstr>Tema de Office</vt:lpstr>
      <vt:lpstr>Amarone della Valpolicella</vt:lpstr>
      <vt:lpstr>Presentación de PowerPoint</vt:lpstr>
      <vt:lpstr>Presentación de PowerPoint</vt:lpstr>
      <vt:lpstr>Uvas que usa el Amarone</vt:lpstr>
      <vt:lpstr>Cosecha exclusivamente a mano</vt:lpstr>
      <vt:lpstr>Appasimento</vt:lpstr>
      <vt:lpstr>Appasimento (cont)</vt:lpstr>
      <vt:lpstr>Presentación de PowerPoint</vt:lpstr>
      <vt:lpstr>Fermentación</vt:lpstr>
      <vt:lpstr>Crianza</vt:lpstr>
      <vt:lpstr>Crianza (Cont)</vt:lpstr>
      <vt:lpstr>Presentación de PowerPoint</vt:lpstr>
      <vt:lpstr>Presentación de PowerPoint</vt:lpstr>
      <vt:lpstr>Presentación de PowerPoint</vt:lpstr>
      <vt:lpstr>Ripasso della Valpolicella </vt:lpstr>
      <vt:lpstr>Ripasso (cont)</vt:lpstr>
      <vt:lpstr>Ripasso (Cont)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Amarone de la Valpolocella</dc:title>
  <dc:creator>Alejandro Ferris</dc:creator>
  <cp:lastModifiedBy>Alejandro Ferris</cp:lastModifiedBy>
  <cp:revision>1</cp:revision>
  <dcterms:created xsi:type="dcterms:W3CDTF">2023-10-25T21:57:05Z</dcterms:created>
  <dcterms:modified xsi:type="dcterms:W3CDTF">2023-10-25T22:30:20Z</dcterms:modified>
</cp:coreProperties>
</file>