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322" r:id="rId3"/>
    <p:sldId id="295" r:id="rId4"/>
    <p:sldId id="296" r:id="rId5"/>
    <p:sldId id="299" r:id="rId6"/>
    <p:sldId id="300" r:id="rId7"/>
    <p:sldId id="304" r:id="rId8"/>
    <p:sldId id="298" r:id="rId9"/>
    <p:sldId id="317" r:id="rId10"/>
    <p:sldId id="318" r:id="rId11"/>
    <p:sldId id="313" r:id="rId12"/>
    <p:sldId id="314" r:id="rId13"/>
    <p:sldId id="311" r:id="rId14"/>
    <p:sldId id="312" r:id="rId15"/>
    <p:sldId id="307" r:id="rId16"/>
    <p:sldId id="308" r:id="rId17"/>
    <p:sldId id="305" r:id="rId18"/>
    <p:sldId id="306" r:id="rId19"/>
    <p:sldId id="309" r:id="rId20"/>
    <p:sldId id="310" r:id="rId21"/>
    <p:sldId id="319" r:id="rId22"/>
    <p:sldId id="320" r:id="rId23"/>
    <p:sldId id="326" r:id="rId24"/>
    <p:sldId id="327" r:id="rId25"/>
    <p:sldId id="328" r:id="rId26"/>
    <p:sldId id="323" r:id="rId27"/>
    <p:sldId id="332" r:id="rId28"/>
    <p:sldId id="342" r:id="rId29"/>
    <p:sldId id="344" r:id="rId30"/>
    <p:sldId id="343" r:id="rId31"/>
    <p:sldId id="341" r:id="rId32"/>
    <p:sldId id="331" r:id="rId33"/>
    <p:sldId id="339" r:id="rId34"/>
    <p:sldId id="340" r:id="rId35"/>
    <p:sldId id="330" r:id="rId36"/>
    <p:sldId id="336" r:id="rId37"/>
    <p:sldId id="337" r:id="rId38"/>
    <p:sldId id="338" r:id="rId39"/>
    <p:sldId id="325" r:id="rId40"/>
    <p:sldId id="321" r:id="rId41"/>
    <p:sldId id="324" r:id="rId42"/>
    <p:sldId id="329" r:id="rId43"/>
    <p:sldId id="333" r:id="rId44"/>
    <p:sldId id="334" r:id="rId45"/>
    <p:sldId id="335" r:id="rId46"/>
  </p:sldIdLst>
  <p:sldSz cx="12192000" cy="6858000"/>
  <p:notesSz cx="7556500" cy="106934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92681-99AD-8D5B-4831-0B6B91CFF16B}" v="3320" dt="2024-07-16T22:26:52.673"/>
    <p1510:client id="{3AEDB52F-359C-227C-71E0-086224FE882C}" v="1451" dt="2024-07-16T10:28:24.359"/>
    <p1510:client id="{C4116FBA-8E41-3785-49C3-BB4717835ABF}" v="4" dt="2024-07-17T12:50:16.824"/>
    <p1510:client id="{ED8BABAF-858E-2BF2-4BD6-CDD4737C53B5}" v="8878" dt="2024-07-18T10:25:13.457"/>
    <p1510:client id="{FD180071-4300-9970-3D14-28C9567FD18D}" v="8" dt="2024-07-17T20:48:10.3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847"/>
        <p:guide pos="3485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9756039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4281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766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5114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6286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992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8594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4722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1383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90842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6161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Savoie, Vino en los Alpes, Verónica Malavé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5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10719" y="698200"/>
            <a:ext cx="3763755" cy="74485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ts val="4117"/>
              </a:lnSpc>
            </a:pPr>
            <a:r>
              <a:rPr lang="en-US" sz="3720" b="1" spc="975">
                <a:solidFill>
                  <a:srgbClr val="9C8E69"/>
                </a:solidFill>
              </a:rPr>
              <a:t>SAVOIE</a:t>
            </a:r>
            <a:endParaRPr sz="3720">
              <a:latin typeface="Calibri"/>
              <a:cs typeface="Calibri"/>
            </a:endParaRPr>
          </a:p>
          <a:p>
            <a:pPr marL="30542" algn="ctr">
              <a:lnSpc>
                <a:spcPts val="1655"/>
              </a:lnSpc>
              <a:tabLst>
                <a:tab pos="747666" algn="l"/>
                <a:tab pos="2325665" algn="l"/>
                <a:tab pos="2807413" algn="l"/>
              </a:tabLst>
            </a:pPr>
            <a:r>
              <a:rPr lang="en-US" sz="1667" spc="712">
                <a:solidFill>
                  <a:srgbClr val="000000"/>
                </a:solidFill>
              </a:rPr>
              <a:t>VINO EN LOS ALPES</a:t>
            </a: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440D4-A687-055D-68A6-546F7862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D07012-9E1F-913A-547B-7B4CE6DD4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21670"/>
              </p:ext>
            </p:extLst>
          </p:nvPr>
        </p:nvGraphicFramePr>
        <p:xfrm>
          <a:off x="228600" y="461698"/>
          <a:ext cx="11658595" cy="467980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422856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noProof="0" err="1">
                          <a:latin typeface="Avenir Next LT Pro"/>
                        </a:rPr>
                        <a:t>Roussane</a:t>
                      </a:r>
                      <a:endParaRPr lang="en-US" sz="2400" b="0" err="1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96703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Produce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unos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pámpanos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muy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largos y,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este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motivo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precisa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una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colocación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cuidada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tutores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Debe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manejarse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larga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moderada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o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corta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Esta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adapta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bien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suelos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pobres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arcilloso-calcáreos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pedregosos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bien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expuestos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</a:endParaRP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Muy sensible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oídio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podredumbre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gris,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ácaros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trips.</a:t>
                      </a:r>
                      <a:endParaRPr lang="en-US"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desborre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8 días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b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</a:b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maduración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2ª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3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semanas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media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racimos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pequeños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medianos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Las bayas son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pequeñas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enrojecen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cuando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están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completamente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maduras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Produce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unos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vinos de gran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finura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complejidad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(aromas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florales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afrutados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miel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espino,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albaricoque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),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potentes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con un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buen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equilibrio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ácido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aptos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para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envejecimiento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Permite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poner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valor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expresar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terruños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más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calidad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75681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Alrededor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 de 90ha </a:t>
                      </a: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 Haute-Savoie </a:t>
                      </a: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principalmente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 </a:t>
                      </a: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Chignin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 y sus </a:t>
                      </a: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alrededores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cinco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autorizados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Roussanne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llevan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números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467, 468, 469, 522 y 1040.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22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nch of grapes on a vine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" r="3068"/>
          <a:stretch/>
        </p:blipFill>
        <p:spPr>
          <a:xfrm>
            <a:off x="6939286" y="914400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 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4" r="13704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631938"/>
            <a:ext cx="3097242" cy="3250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ea typeface="+mn-lt"/>
                <a:cs typeface="+mn-lt"/>
              </a:rPr>
              <a:t>jóvenes</a:t>
            </a:r>
            <a:r>
              <a:rPr lang="en-US" sz="900">
                <a:ea typeface="+mn-lt"/>
                <a:cs typeface="+mn-lt"/>
              </a:rPr>
              <a:t> </a:t>
            </a:r>
            <a:r>
              <a:rPr lang="en-US" sz="900">
                <a:latin typeface="Arial"/>
                <a:cs typeface="Arial"/>
              </a:rPr>
              <a:t>:</a:t>
            </a:r>
            <a:endParaRPr lang="en-US"/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Extremidad</a:t>
            </a:r>
            <a:r>
              <a:rPr lang="en-US" sz="900">
                <a:latin typeface="Avenir Next LT Pro"/>
                <a:cs typeface="Arial"/>
              </a:rPr>
              <a:t> del </a:t>
            </a:r>
            <a:r>
              <a:rPr lang="en-US" sz="900" err="1">
                <a:latin typeface="Avenir Next LT Pro"/>
                <a:cs typeface="Arial"/>
              </a:rPr>
              <a:t>p'ampano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presenta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una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 a media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endParaRPr lang="en-US" err="1">
              <a:latin typeface="Avenir Next LT Pro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Rojizas</a:t>
            </a:r>
            <a:endParaRPr lang="en-US" sz="900">
              <a:latin typeface="Avenir Next LT Pro"/>
              <a:cs typeface="Arial"/>
            </a:endParaRP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Pámpanos</a:t>
            </a:r>
            <a:r>
              <a:rPr lang="en-US" sz="900">
                <a:latin typeface="Avenir Next LT Pro"/>
                <a:cs typeface="Arial"/>
              </a:rPr>
              <a:t> con </a:t>
            </a:r>
            <a:r>
              <a:rPr lang="en-US" sz="900" err="1">
                <a:latin typeface="Avenir Next LT Pro"/>
                <a:cs typeface="Arial"/>
              </a:rPr>
              <a:t>zarcillos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muy</a:t>
            </a:r>
            <a:r>
              <a:rPr lang="en-US" sz="900">
                <a:latin typeface="Avenir Next LT Pro"/>
                <a:cs typeface="Arial"/>
              </a:rPr>
              <a:t> largos</a:t>
            </a:r>
            <a:endParaRPr lang="en-US" sz="900" kern="1200">
              <a:latin typeface="Avenir Next LT Pro"/>
              <a:cs typeface="Arial"/>
            </a:endParaRP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latin typeface="Avenir Next LT Pro"/>
                <a:cs typeface="Arial"/>
              </a:rPr>
              <a:t>adultas</a:t>
            </a:r>
            <a:r>
              <a:rPr lang="en-US" sz="900">
                <a:latin typeface="Avenir Next LT Pro"/>
                <a:cs typeface="Arial"/>
              </a:rPr>
              <a:t>: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Verde claro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Pentagonales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cinco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lóbulos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Seno </a:t>
            </a:r>
            <a:r>
              <a:rPr lang="en-US" sz="900" err="1">
                <a:latin typeface="Avenir Next LT Pro"/>
                <a:cs typeface="Arial"/>
              </a:rPr>
              <a:t>peciolar</a:t>
            </a:r>
            <a:r>
              <a:rPr lang="en-US" sz="900">
                <a:latin typeface="Avenir Next LT Pro"/>
                <a:cs typeface="Arial"/>
              </a:rPr>
              <a:t> poco </a:t>
            </a:r>
            <a:r>
              <a:rPr lang="en-US" sz="900" err="1">
                <a:latin typeface="Avenir Next LT Pro"/>
                <a:cs typeface="Arial"/>
              </a:rPr>
              <a:t>abierto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Dientes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cortos</a:t>
            </a:r>
            <a:r>
              <a:rPr lang="en-US" sz="900">
                <a:latin typeface="Avenir Next LT Pro"/>
                <a:cs typeface="Arial"/>
              </a:rPr>
              <a:t> a </a:t>
            </a:r>
            <a:r>
              <a:rPr lang="en-US" sz="900" err="1">
                <a:latin typeface="Avenir Next LT Pro"/>
                <a:cs typeface="Arial"/>
              </a:rPr>
              <a:t>medianos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respecto</a:t>
            </a:r>
            <a:r>
              <a:rPr lang="en-US" sz="900">
                <a:latin typeface="Avenir Next LT Pro"/>
                <a:cs typeface="Arial"/>
              </a:rPr>
              <a:t> a </a:t>
            </a:r>
            <a:r>
              <a:rPr lang="en-US" sz="900" err="1">
                <a:latin typeface="Avenir Next LT Pro"/>
                <a:cs typeface="Arial"/>
              </a:rPr>
              <a:t>su</a:t>
            </a:r>
            <a:r>
              <a:rPr lang="en-US" sz="900">
                <a:latin typeface="Avenir Next LT Pro"/>
                <a:cs typeface="Arial"/>
              </a:rPr>
              <a:t> ancho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la base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Lados </a:t>
            </a:r>
            <a:r>
              <a:rPr lang="en-US" sz="900" err="1">
                <a:latin typeface="Avenir Next LT Pro"/>
                <a:cs typeface="Arial"/>
              </a:rPr>
              <a:t>convexos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media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erguidos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envés</a:t>
            </a:r>
            <a:r>
              <a:rPr lang="en-US" sz="900">
                <a:latin typeface="Avenir Next LT Pro"/>
                <a:cs typeface="Arial"/>
              </a:rPr>
              <a:t> del limbo.</a:t>
            </a:r>
          </a:p>
          <a:p>
            <a:pPr marL="5588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Bayas de forma </a:t>
            </a:r>
            <a:r>
              <a:rPr lang="en-US" sz="900" err="1">
                <a:latin typeface="Avenir Next LT Pro"/>
                <a:cs typeface="Arial"/>
              </a:rPr>
              <a:t>redondeada</a:t>
            </a:r>
            <a:endParaRPr lang="en-US" sz="900">
              <a:latin typeface="Avenir Next LT Pr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8509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 err="1">
                <a:solidFill>
                  <a:srgbClr val="1E1E1E"/>
                </a:solidFill>
                <a:ea typeface="+mn-lt"/>
                <a:cs typeface="+mn-lt"/>
              </a:rPr>
              <a:t>Chasselas</a:t>
            </a:r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 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336323"/>
            <a:ext cx="2490982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Ampelografía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716589"/>
            <a:ext cx="318427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Originaria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de Suiza,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puede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denominarse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oficialmente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como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"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Chasselas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doré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". Tiene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diferentes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nombres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alrededor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de Europa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como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: Bela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zlahtnina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(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Eslovenia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) y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Gutedel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(Austria)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03510E-68E3-BF21-05D6-749CEB7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11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10AF97-029C-129F-02CE-B30F80EB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4016850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316737"/>
              </p:ext>
            </p:extLst>
          </p:nvPr>
        </p:nvGraphicFramePr>
        <p:xfrm>
          <a:off x="228600" y="461698"/>
          <a:ext cx="11658595" cy="448680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422856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noProof="0" err="1">
                          <a:latin typeface="Avenir Next LT Pro"/>
                        </a:rPr>
                        <a:t>Chasselas</a:t>
                      </a:r>
                      <a:endParaRPr lang="en-US" sz="2400" b="0" err="1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96703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puede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manejar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larga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o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corta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Según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las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condiciones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climáticas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ocasiones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puede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verse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afectada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millerandaje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También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sensible a las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carencias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magnesio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(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sobre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todo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suelos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ricos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potasio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) y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desecado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escobajos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resistente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podredumbre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gris y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ácaros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Por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contrario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muestra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sensible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oídio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excoriosis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eutipiosis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desborre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(media de 50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años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Domaine de Vassal):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21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marzo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b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</a:b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maduración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(media de 50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años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Domaine de Vassal): 1ª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(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definición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),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14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agosto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racimos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las bayas son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tamaño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mediano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piel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fina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pulpa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suave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jugosa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sabor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muy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agradable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Buena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tolerancia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conservación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 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transporte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Produce vinos 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finos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aunque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con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frecuencia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neutros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nivel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aromático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ocasiones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carecen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acidez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75681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Menos de 100ha, </a:t>
                      </a: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principalmente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Crépy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Ripaille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Marin y Marignan</a:t>
                      </a:r>
                      <a:endParaRPr lang="en-US" sz="1400" b="0" u="none" strike="noStrike" noProof="0">
                        <a:solidFill>
                          <a:srgbClr val="1E1E1E"/>
                        </a:solidFill>
                      </a:endParaRP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Tiene 33 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autorizados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 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permitidos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Savoie son: 60, 110 y 158</a:t>
                      </a: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1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bunch of grapes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0" r="5010"/>
          <a:stretch/>
        </p:blipFill>
        <p:spPr>
          <a:xfrm>
            <a:off x="6939286" y="914400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 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1" r="14271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631938"/>
            <a:ext cx="3097242" cy="3250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ea typeface="+mn-lt"/>
                <a:cs typeface="+mn-lt"/>
              </a:rPr>
              <a:t>jóvenes</a:t>
            </a:r>
            <a:r>
              <a:rPr lang="en-US" sz="900">
                <a:ea typeface="+mn-lt"/>
                <a:cs typeface="+mn-lt"/>
              </a:rPr>
              <a:t> </a:t>
            </a:r>
            <a:r>
              <a:rPr lang="en-US" sz="900" err="1">
                <a:ea typeface="+mn-lt"/>
                <a:cs typeface="+mn-lt"/>
              </a:rPr>
              <a:t>verdes</a:t>
            </a:r>
            <a:endParaRPr lang="en-US" err="1">
              <a:ea typeface="+mn-lt"/>
              <a:cs typeface="Arial"/>
            </a:endParaRP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adultas</a:t>
            </a:r>
            <a:r>
              <a:rPr lang="en-US" sz="900" kern="1200">
                <a:latin typeface="Avenir Next LT Pro"/>
                <a:cs typeface="Arial"/>
              </a:rPr>
              <a:t>:</a:t>
            </a:r>
            <a:endParaRPr lang="en-US" kern="12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Orbiculares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Enteras</a:t>
            </a:r>
            <a:r>
              <a:rPr lang="en-US" sz="900">
                <a:latin typeface="Avenir Next LT Pro"/>
                <a:cs typeface="Arial"/>
              </a:rPr>
              <a:t> o de </a:t>
            </a:r>
            <a:r>
              <a:rPr lang="en-US" sz="900" err="1">
                <a:latin typeface="Avenir Next LT Pro"/>
                <a:cs typeface="Arial"/>
              </a:rPr>
              <a:t>tres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lóbulos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Seno </a:t>
            </a:r>
            <a:r>
              <a:rPr lang="en-US" sz="900" err="1">
                <a:latin typeface="Avenir Next LT Pro"/>
                <a:cs typeface="Arial"/>
              </a:rPr>
              <a:t>peciolar</a:t>
            </a:r>
            <a:r>
              <a:rPr lang="en-US" sz="900">
                <a:latin typeface="Avenir Next LT Pro"/>
                <a:cs typeface="Arial"/>
              </a:rPr>
              <a:t> poco </a:t>
            </a:r>
            <a:r>
              <a:rPr lang="en-US" sz="900" err="1">
                <a:latin typeface="Avenir Next LT Pro"/>
                <a:cs typeface="Arial"/>
              </a:rPr>
              <a:t>abierto</a:t>
            </a:r>
            <a:r>
              <a:rPr lang="en-US" sz="900">
                <a:latin typeface="Avenir Next LT Pro"/>
                <a:cs typeface="Arial"/>
              </a:rPr>
              <a:t> o </a:t>
            </a:r>
            <a:r>
              <a:rPr lang="en-US" sz="900" err="1">
                <a:latin typeface="Avenir Next LT Pro"/>
                <a:cs typeface="Arial"/>
              </a:rPr>
              <a:t>cerrado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Dientes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cortos</a:t>
            </a:r>
            <a:r>
              <a:rPr lang="en-US" sz="900">
                <a:latin typeface="Avenir Next LT Pro"/>
                <a:cs typeface="Arial"/>
              </a:rPr>
              <a:t> o </a:t>
            </a:r>
            <a:r>
              <a:rPr lang="en-US" sz="900" err="1">
                <a:latin typeface="Avenir Next LT Pro"/>
                <a:cs typeface="Arial"/>
              </a:rPr>
              <a:t>medianos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lados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rectilíneos</a:t>
            </a:r>
            <a:r>
              <a:rPr lang="en-US" sz="900">
                <a:latin typeface="Avenir Next LT Pro"/>
                <a:cs typeface="Arial"/>
              </a:rPr>
              <a:t> o </a:t>
            </a:r>
            <a:r>
              <a:rPr lang="en-US" sz="900" err="1">
                <a:latin typeface="Avenir Next LT Pro"/>
                <a:cs typeface="Arial"/>
              </a:rPr>
              <a:t>convexos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Pigmentación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antociánica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nula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nervios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Limbo plano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 de 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envés</a:t>
            </a:r>
            <a:r>
              <a:rPr lang="en-US" sz="900">
                <a:latin typeface="Avenir Next LT Pro"/>
                <a:cs typeface="Arial"/>
              </a:rPr>
              <a:t> del limbo</a:t>
            </a:r>
          </a:p>
          <a:p>
            <a:pPr marL="5588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Bayas de forma </a:t>
            </a:r>
            <a:r>
              <a:rPr lang="en-US" sz="900" err="1">
                <a:latin typeface="Avenir Next LT Pro"/>
                <a:cs typeface="Arial"/>
              </a:rPr>
              <a:t>redondeada</a:t>
            </a:r>
            <a:endParaRPr lang="en-US" sz="900">
              <a:latin typeface="Avenir Next LT Pr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8509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 err="1">
                <a:solidFill>
                  <a:srgbClr val="1E1E1E"/>
                </a:solidFill>
                <a:ea typeface="+mn-lt"/>
                <a:cs typeface="+mn-lt"/>
              </a:rPr>
              <a:t>Gringet</a:t>
            </a:r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 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336323"/>
            <a:ext cx="2490982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Ampelografía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716589"/>
            <a:ext cx="3184275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Autóctona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y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específica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de</a:t>
            </a:r>
            <a:r>
              <a:rPr lang="en-US" sz="850" kern="12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Haute Savoie.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03510E-68E3-BF21-05D6-749CEB7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13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10AF97-029C-129F-02CE-B30F80EB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905535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167367"/>
              </p:ext>
            </p:extLst>
          </p:nvPr>
        </p:nvGraphicFramePr>
        <p:xfrm>
          <a:off x="228600" y="461698"/>
          <a:ext cx="11658596" cy="448680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17551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2434075618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3398452302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3825763422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3647469295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540597221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108317304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8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noProof="0" err="1">
                          <a:latin typeface="Avenir Next LT Pro"/>
                        </a:rPr>
                        <a:t>Gringet</a:t>
                      </a:r>
                      <a:endParaRPr lang="en-US" sz="2400" b="0" err="1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967036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Moderadamente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productiva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presenta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un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porte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rastrero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Debe ser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empalizada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manejarse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corta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o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Guyot simple. Produce buenos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resultados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suelos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inclinados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</a:endParaRPr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Sensible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erinosis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oídio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muy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sensible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mildiu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 gridSpan="7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desborre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9 días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b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</a:b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maduración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2ª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2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semanas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racimos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grandes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las bayas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pequeñas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destina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con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frecuencia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elaboración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vinos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efervescentes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(de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aguja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o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espumosos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). Produce vinos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ligeros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vivos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con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notas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florales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Año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1968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1979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1988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2000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2018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El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único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clon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autorizado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Persan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lleva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número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1110. En 1999,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llevó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cabo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plantación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una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quincena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viñedos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Savoie para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propósitos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conservación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ha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9</a:t>
                      </a:r>
                      <a:endParaRPr lang="en-US"/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11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25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30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26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22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1618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51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nch of grapes on a vine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" b="1298"/>
          <a:stretch/>
        </p:blipFill>
        <p:spPr>
          <a:xfrm>
            <a:off x="6939286" y="914400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 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r="10500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631938"/>
            <a:ext cx="3097242" cy="3250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ea typeface="+mn-lt"/>
                <a:cs typeface="+mn-lt"/>
              </a:rPr>
              <a:t>jóvenes</a:t>
            </a:r>
            <a:r>
              <a:rPr lang="en-US" sz="900">
                <a:ea typeface="+mn-lt"/>
                <a:cs typeface="+mn-lt"/>
              </a:rPr>
              <a:t> </a:t>
            </a:r>
            <a:r>
              <a:rPr lang="en-US" sz="900">
                <a:latin typeface="Arial"/>
                <a:cs typeface="Arial"/>
              </a:rPr>
              <a:t>:</a:t>
            </a:r>
            <a:endParaRPr lang="en-US"/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Bronceadas</a:t>
            </a:r>
            <a:endParaRPr lang="en-US" err="1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Extremidad</a:t>
            </a:r>
            <a:r>
              <a:rPr lang="en-US" sz="900">
                <a:latin typeface="Avenir Next LT Pro"/>
                <a:cs typeface="Arial"/>
              </a:rPr>
              <a:t> del </a:t>
            </a:r>
            <a:r>
              <a:rPr lang="en-US" sz="900" err="1">
                <a:latin typeface="Avenir Next LT Pro"/>
                <a:cs typeface="Arial"/>
              </a:rPr>
              <a:t>pámpano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presenta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una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media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endParaRPr lang="en-US" sz="900">
              <a:latin typeface="Avenir Next LT Pro"/>
              <a:cs typeface="Arial"/>
            </a:endParaRP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Hojas </a:t>
            </a:r>
            <a:r>
              <a:rPr lang="en-US" sz="900" kern="1200" err="1">
                <a:latin typeface="Avenir Next LT Pro"/>
                <a:cs typeface="Arial"/>
              </a:rPr>
              <a:t>adultas</a:t>
            </a:r>
            <a:r>
              <a:rPr lang="en-US" sz="900" kern="1200">
                <a:latin typeface="Avenir Next LT Pro"/>
                <a:cs typeface="Arial"/>
              </a:rPr>
              <a:t>: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Verde claro</a:t>
            </a:r>
            <a:endParaRPr lang="en-US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Tamaño</a:t>
            </a:r>
            <a:r>
              <a:rPr lang="en-US" sz="900">
                <a:latin typeface="Avenir Next LT Pro"/>
                <a:cs typeface="Arial"/>
              </a:rPr>
              <a:t> medio</a:t>
            </a:r>
            <a:endParaRPr lang="en-US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Orbiculares</a:t>
            </a:r>
            <a:r>
              <a:rPr lang="en-US" sz="900">
                <a:latin typeface="Avenir Next LT Pro"/>
                <a:cs typeface="Arial"/>
              </a:rPr>
              <a:t> y de </a:t>
            </a:r>
            <a:r>
              <a:rPr lang="en-US" sz="900" err="1">
                <a:latin typeface="Avenir Next LT Pro"/>
                <a:cs typeface="Arial"/>
              </a:rPr>
              <a:t>cinco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lóbulos</a:t>
            </a:r>
            <a:endParaRPr lang="en-US" err="1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Senos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laterales</a:t>
            </a:r>
            <a:r>
              <a:rPr lang="en-US" sz="900">
                <a:latin typeface="Avenir Next LT Pro"/>
                <a:cs typeface="Arial"/>
              </a:rPr>
              <a:t> con </a:t>
            </a:r>
            <a:r>
              <a:rPr lang="en-US" sz="900" err="1">
                <a:latin typeface="Avenir Next LT Pro"/>
                <a:cs typeface="Arial"/>
              </a:rPr>
              <a:t>fondo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V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Seno </a:t>
            </a:r>
            <a:r>
              <a:rPr lang="en-US" sz="900" err="1">
                <a:latin typeface="Avenir Next LT Pro"/>
                <a:cs typeface="Arial"/>
              </a:rPr>
              <a:t>peciolar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abierto</a:t>
            </a:r>
            <a:r>
              <a:rPr lang="en-US" sz="900">
                <a:latin typeface="Avenir Next LT Pro"/>
                <a:cs typeface="Arial"/>
              </a:rPr>
              <a:t> con </a:t>
            </a:r>
            <a:r>
              <a:rPr lang="en-US" sz="900" err="1">
                <a:latin typeface="Avenir Next LT Pro"/>
                <a:cs typeface="Arial"/>
              </a:rPr>
              <a:t>fondo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U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Dientes</a:t>
            </a:r>
            <a:r>
              <a:rPr lang="en-US" sz="900">
                <a:latin typeface="Avenir Next LT Pro"/>
                <a:cs typeface="Arial"/>
              </a:rPr>
              <a:t> largos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relación</a:t>
            </a:r>
            <a:r>
              <a:rPr lang="en-US" sz="900">
                <a:latin typeface="Avenir Next LT Pro"/>
                <a:cs typeface="Arial"/>
              </a:rPr>
              <a:t> a </a:t>
            </a:r>
            <a:r>
              <a:rPr lang="en-US" sz="900" err="1">
                <a:latin typeface="Avenir Next LT Pro"/>
                <a:cs typeface="Arial"/>
              </a:rPr>
              <a:t>su</a:t>
            </a:r>
            <a:r>
              <a:rPr lang="en-US" sz="900">
                <a:latin typeface="Avenir Next LT Pro"/>
                <a:cs typeface="Arial"/>
              </a:rPr>
              <a:t> ancho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la base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Lados </a:t>
            </a:r>
            <a:r>
              <a:rPr lang="en-US" sz="900" err="1">
                <a:latin typeface="Avenir Next LT Pro"/>
                <a:cs typeface="Arial"/>
              </a:rPr>
              <a:t>convexos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Pigmentación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antociánica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nula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nervios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Limbo con </a:t>
            </a:r>
            <a:r>
              <a:rPr lang="en-US" sz="900" err="1">
                <a:latin typeface="Avenir Next LT Pro"/>
                <a:cs typeface="Arial"/>
              </a:rPr>
              <a:t>hinchazón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leve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ligeramente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rizado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bordes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Densida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nula</a:t>
            </a:r>
            <a:r>
              <a:rPr lang="en-US" sz="900">
                <a:latin typeface="Avenir Next LT Pro"/>
                <a:cs typeface="Arial"/>
              </a:rPr>
              <a:t> o </a:t>
            </a:r>
            <a:r>
              <a:rPr lang="en-US" sz="900" err="1">
                <a:latin typeface="Avenir Next LT Pro"/>
                <a:cs typeface="Arial"/>
              </a:rPr>
              <a:t>muy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erguidos</a:t>
            </a:r>
            <a:r>
              <a:rPr lang="en-US" sz="900">
                <a:latin typeface="Avenir Next LT Pro"/>
                <a:cs typeface="Arial"/>
              </a:rPr>
              <a:t> y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envés</a:t>
            </a:r>
            <a:r>
              <a:rPr lang="en-US" sz="900">
                <a:latin typeface="Avenir Next LT Pro"/>
                <a:cs typeface="Arial"/>
              </a:rPr>
              <a:t> del limbo</a:t>
            </a: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Bayas</a:t>
            </a:r>
            <a:r>
              <a:rPr lang="en-US" sz="900" kern="1200">
                <a:latin typeface="Avenir Next LT Pro"/>
                <a:cs typeface="Arial"/>
              </a:rPr>
              <a:t> de forma </a:t>
            </a:r>
            <a:r>
              <a:rPr lang="en-US" sz="900" kern="1200" err="1">
                <a:latin typeface="Avenir Next LT Pro"/>
                <a:cs typeface="Arial"/>
              </a:rPr>
              <a:t>redondeada</a:t>
            </a:r>
            <a:endParaRPr lang="en-US" sz="900">
              <a:latin typeface="Avenir Next LT Pr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8509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 err="1">
                <a:solidFill>
                  <a:srgbClr val="1E1E1E"/>
                </a:solidFill>
                <a:ea typeface="+mn-lt"/>
                <a:cs typeface="+mn-lt"/>
              </a:rPr>
              <a:t>Mondeuse</a:t>
            </a:r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 Blanche 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336323"/>
            <a:ext cx="2490982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Ampelografía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716589"/>
            <a:ext cx="3184275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Autóctona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</a:t>
            </a:r>
            <a:r>
              <a:rPr lang="en-US" sz="850" kern="1200">
                <a:solidFill>
                  <a:srgbClr val="1E1E1E"/>
                </a:solidFill>
                <a:ea typeface="+mn-lt"/>
                <a:cs typeface="+mn-lt"/>
              </a:rPr>
              <a:t>de 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Savoie no es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una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mutación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blanca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de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Mondeuse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,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sino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uno de sus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progenitores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junto con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Tressot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03510E-68E3-BF21-05D6-749CEB7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15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10AF97-029C-129F-02CE-B30F80EB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204928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95257"/>
              </p:ext>
            </p:extLst>
          </p:nvPr>
        </p:nvGraphicFramePr>
        <p:xfrm>
          <a:off x="228600" y="461698"/>
          <a:ext cx="11658596" cy="448680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17551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2434075618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3398452302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3825763422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3647469295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540597221"/>
                    </a:ext>
                  </a:extLst>
                </a:gridCol>
                <a:gridCol w="917551">
                  <a:extLst>
                    <a:ext uri="{9D8B030D-6E8A-4147-A177-3AD203B41FA5}">
                      <a16:colId xmlns:a16="http://schemas.microsoft.com/office/drawing/2014/main" val="108317304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8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noProof="0" err="1">
                          <a:latin typeface="Avenir Next LT Pro"/>
                        </a:rPr>
                        <a:t>Mondeuse</a:t>
                      </a:r>
                      <a:r>
                        <a:rPr lang="en-US" sz="2400" b="0" i="0" u="none" strike="noStrike" noProof="0">
                          <a:latin typeface="Avenir Next LT Pro"/>
                        </a:rPr>
                        <a:t> Blanche</a:t>
                      </a:r>
                      <a:endParaRPr lang="en-US" sz="2400" b="0" err="1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967036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Posee un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porte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rastrero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</a:endParaRPr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Esta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es poco sensible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podredumbre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gris.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desborre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5 días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b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</a:b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maduración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3ª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4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semanas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</a:endParaRPr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racimos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las bayas son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tamaño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mediano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Permite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elaboración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vinos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ordinarios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con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grados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alcohólicos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buenos (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buen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potencial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acumulación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azúcares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)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moderadamente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ácidos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Los vinos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pueden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ser poco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aromáticos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si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cosecha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realiza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durante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 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madurez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 gridSpan="7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Año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1958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1979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1988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1998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2018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row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El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único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clon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autorizado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Mondeuse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blanche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lleva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número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1214.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ha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21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7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5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6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8.1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1618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03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nch of grapes on a vine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4" r="3324"/>
          <a:stretch/>
        </p:blipFill>
        <p:spPr>
          <a:xfrm>
            <a:off x="6939286" y="914400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 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0" r="8730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631938"/>
            <a:ext cx="3134112" cy="2839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ea typeface="+mn-lt"/>
                <a:cs typeface="+mn-lt"/>
              </a:rPr>
              <a:t>jóvenes</a:t>
            </a:r>
            <a:r>
              <a:rPr lang="en-US" sz="900">
                <a:ea typeface="+mn-lt"/>
                <a:cs typeface="+mn-lt"/>
              </a:rPr>
              <a:t> </a:t>
            </a:r>
            <a:r>
              <a:rPr lang="en-US" sz="900">
                <a:latin typeface="Arial"/>
                <a:cs typeface="Arial"/>
              </a:rPr>
              <a:t>:</a:t>
            </a:r>
            <a:endParaRPr lang="en-US"/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Color </a:t>
            </a:r>
            <a:r>
              <a:rPr lang="en-US" sz="900" err="1">
                <a:latin typeface="Avenir Next LT Pro"/>
                <a:cs typeface="Arial"/>
              </a:rPr>
              <a:t>amarillo</a:t>
            </a:r>
            <a:endParaRPr lang="en-US" err="1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Extremidad</a:t>
            </a:r>
            <a:r>
              <a:rPr lang="en-US" sz="900">
                <a:latin typeface="Avenir Next LT Pro"/>
                <a:cs typeface="Arial"/>
              </a:rPr>
              <a:t> del </a:t>
            </a:r>
            <a:r>
              <a:rPr lang="en-US" sz="900" err="1">
                <a:latin typeface="Avenir Next LT Pro"/>
                <a:cs typeface="Arial"/>
              </a:rPr>
              <a:t>pámpano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presenta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una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elevada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Hojas </a:t>
            </a:r>
            <a:r>
              <a:rPr lang="en-US" sz="900" kern="1200" err="1">
                <a:latin typeface="Avenir Next LT Pro"/>
                <a:cs typeface="Arial"/>
              </a:rPr>
              <a:t>adultas</a:t>
            </a:r>
            <a:r>
              <a:rPr lang="en-US" sz="900" kern="1200">
                <a:latin typeface="Avenir Next LT Pro"/>
                <a:cs typeface="Arial"/>
              </a:rPr>
              <a:t>: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Pentagonales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De </a:t>
            </a:r>
            <a:r>
              <a:rPr lang="en-US" sz="900" kern="1200" err="1">
                <a:latin typeface="Avenir Next LT Pro"/>
                <a:cs typeface="Arial"/>
              </a:rPr>
              <a:t>tres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>
                <a:latin typeface="Avenir Next LT Pro"/>
                <a:cs typeface="Arial"/>
              </a:rPr>
              <a:t>o </a:t>
            </a:r>
            <a:r>
              <a:rPr lang="en-US" sz="900" err="1">
                <a:latin typeface="Avenir Next LT Pro"/>
                <a:cs typeface="Arial"/>
              </a:rPr>
              <a:t>cinco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lóbulos</a:t>
            </a:r>
            <a:r>
              <a:rPr lang="en-US" sz="900" kern="1200">
                <a:latin typeface="Avenir Next LT Pro"/>
                <a:cs typeface="Arial"/>
              </a:rPr>
              <a:t>. 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Con un </a:t>
            </a:r>
            <a:r>
              <a:rPr lang="en-US" sz="900" kern="1200" err="1">
                <a:latin typeface="Avenir Next LT Pro"/>
                <a:cs typeface="Arial"/>
              </a:rPr>
              <a:t>seno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peciolar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>
                <a:latin typeface="Avenir Next LT Pro"/>
                <a:cs typeface="Arial"/>
              </a:rPr>
              <a:t>poco </a:t>
            </a:r>
            <a:r>
              <a:rPr lang="en-US" sz="900" err="1">
                <a:latin typeface="Avenir Next LT Pro"/>
                <a:cs typeface="Arial"/>
              </a:rPr>
              <a:t>abierto</a:t>
            </a:r>
            <a:r>
              <a:rPr lang="en-US" sz="900">
                <a:latin typeface="Avenir Next LT Pro"/>
                <a:cs typeface="Arial"/>
              </a:rPr>
              <a:t> o </a:t>
            </a:r>
            <a:r>
              <a:rPr lang="en-US" sz="900" err="1">
                <a:latin typeface="Avenir Next LT Pro"/>
                <a:cs typeface="Arial"/>
              </a:rPr>
              <a:t>cerrado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Lóbulo</a:t>
            </a:r>
            <a:r>
              <a:rPr lang="en-US" sz="900">
                <a:latin typeface="Avenir Next LT Pro"/>
                <a:cs typeface="Arial"/>
              </a:rPr>
              <a:t> central </a:t>
            </a:r>
            <a:r>
              <a:rPr lang="en-US" sz="900" err="1">
                <a:latin typeface="Avenir Next LT Pro"/>
                <a:cs typeface="Arial"/>
              </a:rPr>
              <a:t>alargado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Dientes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cortos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Lados </a:t>
            </a:r>
            <a:r>
              <a:rPr lang="en-US" sz="900" err="1">
                <a:latin typeface="Avenir Next LT Pro"/>
                <a:cs typeface="Arial"/>
              </a:rPr>
              <a:t>rectilíneos</a:t>
            </a:r>
            <a:r>
              <a:rPr lang="en-US" sz="900">
                <a:latin typeface="Avenir Next LT Pro"/>
                <a:cs typeface="Arial"/>
              </a:rPr>
              <a:t> o </a:t>
            </a:r>
            <a:r>
              <a:rPr lang="en-US" sz="900" err="1">
                <a:latin typeface="Avenir Next LT Pro"/>
                <a:cs typeface="Arial"/>
              </a:rPr>
              <a:t>convexos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Pigmentación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antociánica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nula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nervios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Limbo con </a:t>
            </a:r>
            <a:r>
              <a:rPr lang="en-US" sz="900" err="1">
                <a:latin typeface="Avenir Next LT Pro"/>
                <a:cs typeface="Arial"/>
              </a:rPr>
              <a:t>hinchazón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leve</a:t>
            </a:r>
            <a:r>
              <a:rPr lang="en-US" sz="900">
                <a:latin typeface="Avenir Next LT Pro"/>
                <a:cs typeface="Arial"/>
              </a:rPr>
              <a:t> y </a:t>
            </a:r>
            <a:r>
              <a:rPr lang="en-US" sz="900" err="1">
                <a:latin typeface="Avenir Next LT Pro"/>
                <a:cs typeface="Arial"/>
              </a:rPr>
              <a:t>alabeado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erguidos</a:t>
            </a:r>
            <a:r>
              <a:rPr lang="en-US" sz="900">
                <a:latin typeface="Avenir Next LT Pro"/>
                <a:cs typeface="Arial"/>
              </a:rPr>
              <a:t> y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envés</a:t>
            </a:r>
            <a:r>
              <a:rPr lang="en-US" sz="900">
                <a:latin typeface="Avenir Next LT Pro"/>
                <a:cs typeface="Arial"/>
              </a:rPr>
              <a:t> del limbo</a:t>
            </a: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Bayas de forma </a:t>
            </a:r>
            <a:r>
              <a:rPr lang="en-US" sz="900" kern="1200" err="1">
                <a:latin typeface="Avenir Next LT Pro"/>
                <a:cs typeface="Arial"/>
              </a:rPr>
              <a:t>redondeada</a:t>
            </a:r>
            <a:endParaRPr lang="en-US" sz="900">
              <a:latin typeface="Avenir Next LT Pr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76488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 err="1">
                <a:solidFill>
                  <a:srgbClr val="1E1E1E"/>
                </a:solidFill>
                <a:ea typeface="+mn-lt"/>
                <a:cs typeface="+mn-lt"/>
              </a:rPr>
              <a:t>Mondeuse</a:t>
            </a:r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 (R)</a:t>
            </a:r>
            <a:endParaRPr lang="en-US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336323"/>
            <a:ext cx="2490982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Ampelografía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716589"/>
            <a:ext cx="3184275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850" kern="1200">
                <a:latin typeface="+mn-lt"/>
                <a:ea typeface="+mn-ea"/>
                <a:cs typeface="+mn-cs"/>
              </a:rPr>
              <a:t>Es </a:t>
            </a:r>
            <a:r>
              <a:rPr lang="en-US" sz="850" kern="1200" err="1">
                <a:latin typeface="+mn-lt"/>
                <a:ea typeface="+mn-ea"/>
                <a:cs typeface="+mn-cs"/>
              </a:rPr>
              <a:t>una</a:t>
            </a:r>
            <a:r>
              <a:rPr lang="en-US" sz="850" kern="1200">
                <a:latin typeface="+mn-lt"/>
                <a:ea typeface="+mn-ea"/>
                <a:cs typeface="+mn-cs"/>
              </a:rPr>
              <a:t> </a:t>
            </a:r>
            <a:r>
              <a:rPr lang="en-US" sz="850" kern="1200" err="1">
                <a:latin typeface="+mn-lt"/>
                <a:ea typeface="+mn-ea"/>
                <a:cs typeface="+mn-cs"/>
              </a:rPr>
              <a:t>variedad</a:t>
            </a:r>
            <a:r>
              <a:rPr lang="en-US" sz="850" kern="1200">
                <a:latin typeface="+mn-lt"/>
                <a:ea typeface="+mn-ea"/>
                <a:cs typeface="+mn-cs"/>
              </a:rPr>
              <a:t> </a:t>
            </a:r>
            <a:r>
              <a:rPr lang="en-US" sz="850" kern="1200" err="1">
                <a:latin typeface="+mn-lt"/>
                <a:ea typeface="+mn-ea"/>
                <a:cs typeface="+mn-cs"/>
              </a:rPr>
              <a:t>autóctona</a:t>
            </a:r>
            <a:r>
              <a:rPr lang="en-US" sz="850" kern="1200">
                <a:latin typeface="+mn-lt"/>
                <a:ea typeface="+mn-ea"/>
                <a:cs typeface="+mn-cs"/>
              </a:rPr>
              <a:t> de Savoie</a:t>
            </a:r>
            <a:r>
              <a:rPr lang="en-US" sz="850"/>
              <a:t>. </a:t>
            </a:r>
            <a:r>
              <a:rPr lang="en-US" sz="850" err="1">
                <a:ea typeface="+mn-lt"/>
                <a:cs typeface="+mn-lt"/>
              </a:rPr>
              <a:t>Según</a:t>
            </a:r>
            <a:r>
              <a:rPr lang="en-US" sz="850">
                <a:ea typeface="+mn-lt"/>
                <a:cs typeface="+mn-lt"/>
              </a:rPr>
              <a:t> </a:t>
            </a:r>
            <a:r>
              <a:rPr lang="en-US" sz="850" err="1">
                <a:ea typeface="+mn-lt"/>
                <a:cs typeface="+mn-lt"/>
              </a:rPr>
              <a:t>análisis</a:t>
            </a:r>
            <a:r>
              <a:rPr lang="en-US" sz="850">
                <a:ea typeface="+mn-lt"/>
                <a:cs typeface="+mn-lt"/>
              </a:rPr>
              <a:t> </a:t>
            </a:r>
            <a:r>
              <a:rPr lang="en-US" sz="850" err="1">
                <a:ea typeface="+mn-lt"/>
                <a:cs typeface="+mn-lt"/>
              </a:rPr>
              <a:t>genéticos</a:t>
            </a:r>
            <a:r>
              <a:rPr lang="en-US" sz="850">
                <a:ea typeface="+mn-lt"/>
                <a:cs typeface="+mn-lt"/>
              </a:rPr>
              <a:t> </a:t>
            </a:r>
            <a:r>
              <a:rPr lang="en-US" sz="850" err="1">
                <a:ea typeface="+mn-lt"/>
                <a:cs typeface="+mn-lt"/>
              </a:rPr>
              <a:t>realizados</a:t>
            </a:r>
            <a:r>
              <a:rPr lang="en-US" sz="850">
                <a:ea typeface="+mn-lt"/>
                <a:cs typeface="+mn-lt"/>
              </a:rPr>
              <a:t> </a:t>
            </a:r>
            <a:r>
              <a:rPr lang="en-US" sz="850" err="1">
                <a:ea typeface="+mn-lt"/>
                <a:cs typeface="+mn-lt"/>
              </a:rPr>
              <a:t>en</a:t>
            </a:r>
            <a:r>
              <a:rPr lang="en-US" sz="850">
                <a:ea typeface="+mn-lt"/>
                <a:cs typeface="+mn-lt"/>
              </a:rPr>
              <a:t> Montpellier, </a:t>
            </a:r>
            <a:r>
              <a:rPr lang="en-US" sz="850" err="1">
                <a:ea typeface="+mn-lt"/>
                <a:cs typeface="+mn-lt"/>
              </a:rPr>
              <a:t>Mondeuse</a:t>
            </a:r>
            <a:r>
              <a:rPr lang="en-US" sz="850">
                <a:ea typeface="+mn-lt"/>
                <a:cs typeface="+mn-lt"/>
              </a:rPr>
              <a:t> es </a:t>
            </a:r>
            <a:r>
              <a:rPr lang="en-US" sz="850" err="1">
                <a:ea typeface="+mn-lt"/>
                <a:cs typeface="+mn-lt"/>
              </a:rPr>
              <a:t>el</a:t>
            </a:r>
            <a:r>
              <a:rPr lang="en-US" sz="850">
                <a:ea typeface="+mn-lt"/>
                <a:cs typeface="+mn-lt"/>
              </a:rPr>
              <a:t> </a:t>
            </a:r>
            <a:r>
              <a:rPr lang="en-US" sz="850" err="1">
                <a:ea typeface="+mn-lt"/>
                <a:cs typeface="+mn-lt"/>
              </a:rPr>
              <a:t>resultado</a:t>
            </a:r>
            <a:r>
              <a:rPr lang="en-US" sz="850">
                <a:ea typeface="+mn-lt"/>
                <a:cs typeface="+mn-lt"/>
              </a:rPr>
              <a:t> de un </a:t>
            </a:r>
            <a:r>
              <a:rPr lang="en-US" sz="850" err="1">
                <a:ea typeface="+mn-lt"/>
                <a:cs typeface="+mn-lt"/>
              </a:rPr>
              <a:t>cruce</a:t>
            </a:r>
            <a:r>
              <a:rPr lang="en-US" sz="850">
                <a:ea typeface="+mn-lt"/>
                <a:cs typeface="+mn-lt"/>
              </a:rPr>
              <a:t> entre la </a:t>
            </a:r>
            <a:r>
              <a:rPr lang="en-US" sz="850" err="1">
                <a:ea typeface="+mn-lt"/>
                <a:cs typeface="+mn-lt"/>
              </a:rPr>
              <a:t>Mondeuse</a:t>
            </a:r>
            <a:r>
              <a:rPr lang="en-US" sz="850">
                <a:ea typeface="+mn-lt"/>
                <a:cs typeface="+mn-lt"/>
              </a:rPr>
              <a:t> blanch y </a:t>
            </a:r>
            <a:r>
              <a:rPr lang="en-US" sz="850" err="1">
                <a:ea typeface="+mn-lt"/>
                <a:cs typeface="+mn-lt"/>
              </a:rPr>
              <a:t>Tressot</a:t>
            </a:r>
            <a:r>
              <a:rPr lang="en-US" sz="850">
                <a:ea typeface="+mn-lt"/>
                <a:cs typeface="+mn-lt"/>
              </a:rPr>
              <a:t>.</a:t>
            </a:r>
            <a:endParaRPr lang="en-US" sz="120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03510E-68E3-BF21-05D6-749CEB7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17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10AF97-029C-129F-02CE-B30F80EB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3293918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448623"/>
              </p:ext>
            </p:extLst>
          </p:nvPr>
        </p:nvGraphicFramePr>
        <p:xfrm>
          <a:off x="228600" y="461698"/>
          <a:ext cx="11658603" cy="507988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02858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243407561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11306073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39845230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82576342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647469295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54059722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08317304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9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noProof="0" err="1">
                          <a:latin typeface="Avenir Next LT Pro"/>
                        </a:rPr>
                        <a:t>Mondeuse</a:t>
                      </a:r>
                      <a:endParaRPr lang="en-US" sz="2400" b="0" err="1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967036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vigor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óptimo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que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debe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manejarse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corta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Sensible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clorosis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sequía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De forma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generalizada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adapta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bien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suelos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arcilloso-calcáreos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pedregosos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ladera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Poco sensible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podredumbre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gris y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excoriosis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Por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contrario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es sensible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ácaros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oídio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mildiu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desborre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: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como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maduración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: 2ª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3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semanas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  <a:p>
                      <a:pPr lvl="0" algn="l">
                        <a:buNone/>
                      </a:pP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racimos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son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medianos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grandes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las bayas son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tamaño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mediano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Permite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elaborar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vinos de gran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tipicidad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tánicos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con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buen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color, bien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provistos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aromas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aptos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para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envejecimiento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El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potencial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azúcares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esta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es medio con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una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acidez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buena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Año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1958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1968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1979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1988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1998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2018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row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Los cuatro 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autorizados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llevan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números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368, 822, 926 y 1326.</a:t>
                      </a:r>
                      <a:endParaRPr lang="en-US" sz="180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Un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conservatorio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una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veintena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fue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plantado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Savoie entre 2014 y 2015.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ha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1066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930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194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173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237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288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298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1618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17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lose-up of a bunch of grapes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" b="559"/>
          <a:stretch/>
        </p:blipFill>
        <p:spPr>
          <a:xfrm>
            <a:off x="6939286" y="914400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-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64" r="15264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631938"/>
            <a:ext cx="3097242" cy="3250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ea typeface="+mn-lt"/>
                <a:cs typeface="+mn-lt"/>
              </a:rPr>
              <a:t>jóvenes</a:t>
            </a:r>
            <a:r>
              <a:rPr lang="en-US" sz="900">
                <a:ea typeface="+mn-lt"/>
                <a:cs typeface="+mn-lt"/>
              </a:rPr>
              <a:t> </a:t>
            </a:r>
            <a:r>
              <a:rPr lang="en-US" sz="900">
                <a:latin typeface="Arial"/>
                <a:cs typeface="Arial"/>
              </a:rPr>
              <a:t>:</a:t>
            </a:r>
            <a:endParaRPr lang="en-US"/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Verde o </a:t>
            </a:r>
            <a:r>
              <a:rPr lang="en-US" sz="900" err="1">
                <a:latin typeface="Avenir Next LT Pro"/>
                <a:cs typeface="Arial"/>
              </a:rPr>
              <a:t>amarillo</a:t>
            </a:r>
            <a:r>
              <a:rPr lang="en-US" sz="900">
                <a:latin typeface="Avenir Next LT Pro"/>
                <a:cs typeface="Arial"/>
              </a:rPr>
              <a:t> con zonas </a:t>
            </a:r>
            <a:r>
              <a:rPr lang="en-US" sz="900" err="1">
                <a:latin typeface="Avenir Next LT Pro"/>
                <a:cs typeface="Arial"/>
              </a:rPr>
              <a:t>ligeramente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bronceadas</a:t>
            </a:r>
            <a:endParaRPr lang="en-US" err="1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Extremidad</a:t>
            </a:r>
            <a:r>
              <a:rPr lang="en-US" sz="900">
                <a:latin typeface="Avenir Next LT Pro"/>
                <a:cs typeface="Arial"/>
              </a:rPr>
              <a:t> del </a:t>
            </a:r>
            <a:r>
              <a:rPr lang="en-US" sz="900" err="1">
                <a:latin typeface="Avenir Next LT Pro"/>
                <a:cs typeface="Arial"/>
              </a:rPr>
              <a:t>pámpano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presenta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una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elevada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endParaRPr lang="en-US" sz="900">
              <a:latin typeface="Avenir Next LT Pro"/>
              <a:cs typeface="Arial"/>
            </a:endParaRP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Hojas </a:t>
            </a:r>
            <a:r>
              <a:rPr lang="en-US" sz="900" kern="1200" err="1">
                <a:latin typeface="Avenir Next LT Pro"/>
                <a:cs typeface="Arial"/>
              </a:rPr>
              <a:t>adultas</a:t>
            </a:r>
            <a:r>
              <a:rPr lang="en-US" sz="900" kern="1200">
                <a:latin typeface="Avenir Next LT Pro"/>
                <a:cs typeface="Arial"/>
              </a:rPr>
              <a:t>: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Grandes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Verde </a:t>
            </a:r>
            <a:r>
              <a:rPr lang="en-US" sz="900" err="1">
                <a:latin typeface="Avenir Next LT Pro"/>
                <a:cs typeface="Arial"/>
              </a:rPr>
              <a:t>oscuro</a:t>
            </a:r>
            <a:endParaRPr lang="en-US" err="1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Orbiculares</a:t>
            </a:r>
            <a:r>
              <a:rPr lang="en-US" sz="900">
                <a:latin typeface="Avenir Next LT Pro"/>
                <a:cs typeface="Arial"/>
              </a:rPr>
              <a:t> a </a:t>
            </a:r>
            <a:r>
              <a:rPr lang="en-US" sz="900" err="1">
                <a:latin typeface="Avenir Next LT Pro"/>
                <a:cs typeface="Arial"/>
              </a:rPr>
              <a:t>reniformes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Cinco </a:t>
            </a:r>
            <a:r>
              <a:rPr lang="en-US" sz="900" err="1">
                <a:latin typeface="Avenir Next LT Pro"/>
                <a:cs typeface="Arial"/>
              </a:rPr>
              <a:t>lóbulos</a:t>
            </a:r>
            <a:r>
              <a:rPr lang="en-US" sz="900">
                <a:latin typeface="Avenir Next LT Pro"/>
                <a:cs typeface="Arial"/>
              </a:rPr>
              <a:t> con un </a:t>
            </a:r>
            <a:r>
              <a:rPr lang="en-US" sz="900" err="1">
                <a:latin typeface="Avenir Next LT Pro"/>
                <a:cs typeface="Arial"/>
              </a:rPr>
              <a:t>seno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peciolar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abierto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Dientes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cortos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relación</a:t>
            </a:r>
            <a:r>
              <a:rPr lang="en-US" sz="900">
                <a:latin typeface="Avenir Next LT Pro"/>
                <a:cs typeface="Arial"/>
              </a:rPr>
              <a:t> a </a:t>
            </a:r>
            <a:r>
              <a:rPr lang="en-US" sz="900" err="1">
                <a:latin typeface="Avenir Next LT Pro"/>
                <a:cs typeface="Arial"/>
              </a:rPr>
              <a:t>su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anchura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la base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Pigmentación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antociánica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 de </a:t>
            </a:r>
            <a:r>
              <a:rPr lang="en-US" sz="900" err="1">
                <a:latin typeface="Avenir Next LT Pro"/>
                <a:cs typeface="Arial"/>
              </a:rPr>
              <a:t>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nervios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Limbo con </a:t>
            </a:r>
            <a:r>
              <a:rPr lang="en-US" sz="900" err="1">
                <a:latin typeface="Avenir Next LT Pro"/>
                <a:cs typeface="Arial"/>
              </a:rPr>
              <a:t>bordes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hacia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haz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 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erguidos</a:t>
            </a:r>
            <a:r>
              <a:rPr lang="en-US" sz="900">
                <a:latin typeface="Avenir Next LT Pro"/>
                <a:cs typeface="Arial"/>
              </a:rPr>
              <a:t> y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envés</a:t>
            </a:r>
            <a:r>
              <a:rPr lang="en-US" sz="900">
                <a:latin typeface="Avenir Next LT Pro"/>
                <a:cs typeface="Arial"/>
              </a:rPr>
              <a:t> del limbo</a:t>
            </a:r>
          </a:p>
          <a:p>
            <a:pPr marL="5588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Bayas</a:t>
            </a:r>
            <a:r>
              <a:rPr lang="en-US" sz="900" kern="1200">
                <a:latin typeface="Avenir Next LT Pro"/>
                <a:cs typeface="Arial"/>
              </a:rPr>
              <a:t> de forma </a:t>
            </a:r>
            <a:r>
              <a:rPr lang="en-US" sz="900" err="1">
                <a:latin typeface="Avenir Next LT Pro"/>
                <a:cs typeface="Arial"/>
              </a:rPr>
              <a:t>elíptica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larga</a:t>
            </a:r>
            <a:endParaRPr lang="en-US" sz="900">
              <a:latin typeface="Avenir Next LT Pr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8509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Persan (R)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336323"/>
            <a:ext cx="2490982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Ampelografía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716589"/>
            <a:ext cx="3184275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Autóctona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</a:t>
            </a:r>
            <a:r>
              <a:rPr lang="en-US" sz="850" kern="1200">
                <a:solidFill>
                  <a:srgbClr val="1E1E1E"/>
                </a:solidFill>
                <a:ea typeface="+mn-lt"/>
                <a:cs typeface="+mn-lt"/>
              </a:rPr>
              <a:t>de 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Savoie e Isère. En Italia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esta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variedad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se llama ¨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Becuet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"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sinónimo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oficialmente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reconocido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en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Francia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en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 lo que 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respecta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 al material vegetal de </a:t>
            </a:r>
            <a:r>
              <a:rPr lang="en-US" sz="850" err="1">
                <a:solidFill>
                  <a:srgbClr val="1E1E1E"/>
                </a:solidFill>
                <a:ea typeface="+mn-lt"/>
                <a:cs typeface="+mn-lt"/>
              </a:rPr>
              <a:t>multiplicación</a:t>
            </a:r>
            <a:r>
              <a:rPr lang="en-US" sz="850">
                <a:solidFill>
                  <a:srgbClr val="1E1E1E"/>
                </a:solidFill>
                <a:ea typeface="+mn-lt"/>
                <a:cs typeface="+mn-lt"/>
              </a:rPr>
              <a:t>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03510E-68E3-BF21-05D6-749CEB7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19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10AF97-029C-129F-02CE-B30F80EB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108483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mountain range with snow on top&#10;&#10;Description automatically generated">
            <a:extLst>
              <a:ext uri="{FF2B5EF4-FFF2-40B4-BE49-F238E27FC236}">
                <a16:creationId xmlns:a16="http://schemas.microsoft.com/office/drawing/2014/main" id="{A0078BC6-E184-6743-9D02-9C206405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8" r="5808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HISTORIA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41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948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761541"/>
              </p:ext>
            </p:extLst>
          </p:nvPr>
        </p:nvGraphicFramePr>
        <p:xfrm>
          <a:off x="228600" y="461698"/>
          <a:ext cx="11658603" cy="448680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02858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243407561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11306073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39845230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82576342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647469295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54059722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08317304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9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noProof="0">
                          <a:latin typeface="Avenir Next LT Pro"/>
                        </a:rPr>
                        <a:t>Persan</a:t>
                      </a:r>
                      <a:endParaRPr lang="en-US" sz="2400" b="0" err="1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967036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vigorosa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manejada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generalmente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poda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larga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colocada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tutores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cultivada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cepas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gran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desarrollo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Ofrece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buenos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resultados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suelos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calcáreos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sensible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mildiu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al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oídio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 gridSpan="8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desborre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: 3 días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b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</a:b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maduración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: 2ª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3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semanas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media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racimos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las bayas son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pequeño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tamaño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 El Persan produce vinos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tánicos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aptos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para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envejecimiento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y con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buena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acidez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Año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1958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1968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1979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1988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2000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2018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El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único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clon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autorizado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Persan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lleva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número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1110. En 1999,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llevó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cabo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plantación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una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quincena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viñedos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Savoie para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propósitos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</a:rPr>
                        <a:t>conservación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 sz="1400" b="0" i="0" u="none" strike="noStrike" noProof="0">
                        <a:solidFill>
                          <a:srgbClr val="1E1E1E"/>
                        </a:solidFill>
                        <a:latin typeface="Avenir Next LT Pro"/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ha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201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179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18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8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3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6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1618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557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Barriles de vino">
            <a:extLst>
              <a:ext uri="{FF2B5EF4-FFF2-40B4-BE49-F238E27FC236}">
                <a16:creationId xmlns:a16="http://schemas.microsoft.com/office/drawing/2014/main" id="{78DE33E4-51B4-6D9C-A900-99345F62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1" r="23010" b="704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VINOS</a:t>
            </a:r>
            <a:endParaRPr lang="en-US" sz="4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6781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ottle of wine with a white label&#10;&#10;Description automatically generated">
            <a:extLst>
              <a:ext uri="{FF2B5EF4-FFF2-40B4-BE49-F238E27FC236}">
                <a16:creationId xmlns:a16="http://schemas.microsoft.com/office/drawing/2014/main" id="{9D418EE8-F5F9-92F2-5CC5-2BFD763BF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72" y="1131391"/>
            <a:ext cx="2165003" cy="2173297"/>
          </a:xfrm>
          <a:prstGeom prst="rect">
            <a:avLst/>
          </a:prstGeom>
        </p:spPr>
      </p:pic>
      <p:pic>
        <p:nvPicPr>
          <p:cNvPr id="7" name="Picture 6" descr="A close up of a bottle&#10;&#10;Description automatically generated">
            <a:extLst>
              <a:ext uri="{FF2B5EF4-FFF2-40B4-BE49-F238E27FC236}">
                <a16:creationId xmlns:a16="http://schemas.microsoft.com/office/drawing/2014/main" id="{7A3926AB-21B4-35AD-1EE0-1BF5187A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804" y="1176138"/>
            <a:ext cx="695911" cy="2203890"/>
          </a:xfrm>
          <a:prstGeom prst="rect">
            <a:avLst/>
          </a:prstGeom>
        </p:spPr>
      </p:pic>
      <p:pic>
        <p:nvPicPr>
          <p:cNvPr id="12" name="Picture 11" descr="A bottle of pink wine&#10;&#10;Description automatically generated">
            <a:extLst>
              <a:ext uri="{FF2B5EF4-FFF2-40B4-BE49-F238E27FC236}">
                <a16:creationId xmlns:a16="http://schemas.microsoft.com/office/drawing/2014/main" id="{19870851-CBA3-1FFF-A869-78F18E695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757" y="1103136"/>
            <a:ext cx="1467776" cy="2202584"/>
          </a:xfrm>
          <a:prstGeom prst="rect">
            <a:avLst/>
          </a:prstGeom>
        </p:spPr>
      </p:pic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638AB7AD-5712-6984-C096-F63E34CF5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136" y="1168078"/>
            <a:ext cx="633873" cy="2157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C78752-258C-CBD9-357F-FFB7DF2C21F6}"/>
              </a:ext>
            </a:extLst>
          </p:cNvPr>
          <p:cNvSpPr txBox="1"/>
          <p:nvPr/>
        </p:nvSpPr>
        <p:spPr>
          <a:xfrm>
            <a:off x="643467" y="1510691"/>
            <a:ext cx="6271585" cy="14882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31560"/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Conseguida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 1973,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también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conocida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simplemente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cómo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Savoie AOC.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Incluye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áreas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de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viñedo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muy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dispersas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los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dos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departamentos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de Savoie y Haute-Savoie, junto con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Seyssel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y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Corbonod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al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otro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lado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del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río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Rhône,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el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departamento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de Ain, y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el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pueblo de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Chapareillan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Isère,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una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extensión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natural de la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viñedos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de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Apremont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y Abymes. Se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permiten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vinos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blancos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,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rojos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, rosados y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espumosos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. Los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niveles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de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azúcar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el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vino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terminado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no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deben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superar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los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8 g/l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en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el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caso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de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los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vinos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blancos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. y 5 g/l para </a:t>
            </a:r>
            <a:r>
              <a:rPr lang="en-US" sz="1288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los</a:t>
            </a:r>
            <a:r>
              <a:rPr lang="en-US" sz="1288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rosados.</a:t>
            </a:r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E34FA-6A20-336F-1C90-31B3014A166E}"/>
              </a:ext>
            </a:extLst>
          </p:cNvPr>
          <p:cNvSpPr txBox="1"/>
          <p:nvPr/>
        </p:nvSpPr>
        <p:spPr>
          <a:xfrm>
            <a:off x="741804" y="1103826"/>
            <a:ext cx="2912285" cy="3953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defTabSz="799186">
              <a:lnSpc>
                <a:spcPct val="90000"/>
              </a:lnSpc>
              <a:spcAft>
                <a:spcPts val="524"/>
              </a:spcAft>
            </a:pPr>
            <a:r>
              <a:rPr lang="en-US" sz="2208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 de Savoie AOC</a:t>
            </a:r>
            <a:endParaRPr lang="en-US" sz="240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1F4757D-66CC-EC4C-96D2-9CBBDC101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966106"/>
              </p:ext>
            </p:extLst>
          </p:nvPr>
        </p:nvGraphicFramePr>
        <p:xfrm>
          <a:off x="738069" y="3732018"/>
          <a:ext cx="9306722" cy="21753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53361">
                  <a:extLst>
                    <a:ext uri="{9D8B030D-6E8A-4147-A177-3AD203B41FA5}">
                      <a16:colId xmlns:a16="http://schemas.microsoft.com/office/drawing/2014/main" val="3799495643"/>
                    </a:ext>
                  </a:extLst>
                </a:gridCol>
                <a:gridCol w="4653361">
                  <a:extLst>
                    <a:ext uri="{9D8B030D-6E8A-4147-A177-3AD203B41FA5}">
                      <a16:colId xmlns:a16="http://schemas.microsoft.com/office/drawing/2014/main" val="907854059"/>
                    </a:ext>
                  </a:extLst>
                </a:gridCol>
              </a:tblGrid>
              <a:tr h="475561"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err="1"/>
                        <a:t>Variedades</a:t>
                      </a:r>
                      <a:r>
                        <a:rPr lang="en-US"/>
                        <a:t> de </a:t>
                      </a:r>
                      <a:r>
                        <a:rPr lang="en-US" err="1"/>
                        <a:t>uvas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permitidas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976966485"/>
                  </a:ext>
                </a:extLst>
              </a:tr>
              <a:tr h="4662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Rojos y Rosados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Blancos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380674"/>
                  </a:ext>
                </a:extLst>
              </a:tr>
              <a:tr h="12334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Avenir Next LT Pro"/>
                        </a:rPr>
                        <a:t>Gamay,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Mondeuse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and Pinot Noir may be used anywhere. En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el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departamento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 Savoie Cabernet Franc, Cabernet Sauvignon y Persan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también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están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permitidas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; En Isère Persan,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Etraire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 la Dui,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Servanin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y 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Joubertin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Aligoté, Altesse, Chardonnay,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Jacquère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Mondeuse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Blanche and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Velteliner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Rouge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Précoce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pueden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utilizarce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sin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restricción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. In Haute-Savoie,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Chasselas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Gringet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y 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Roussette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d’Ayze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también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permiten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; En Isère Marsanne and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Verdesse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están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permitidas</a:t>
                      </a:r>
                      <a:r>
                        <a:rPr lang="en-US" sz="1200" b="0" i="0" u="none" strike="noStrike" kern="1200" noProof="0">
                          <a:solidFill>
                            <a:schemeClr val="dk1"/>
                          </a:solidFill>
                          <a:latin typeface="Avenir Next LT Pro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825000"/>
                  </a:ext>
                </a:extLst>
              </a:tr>
            </a:tbl>
          </a:graphicData>
        </a:graphic>
      </p:graphicFrame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BDCCA8E5-A5C7-ACB5-7CB9-313F07F9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22</a:t>
            </a:fld>
            <a:endParaRPr lang="en-US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B3F5A7CC-BA40-76F0-6590-67539794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3043368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78752-258C-CBD9-357F-FFB7DF2C21F6}"/>
              </a:ext>
            </a:extLst>
          </p:cNvPr>
          <p:cNvSpPr txBox="1"/>
          <p:nvPr/>
        </p:nvSpPr>
        <p:spPr>
          <a:xfrm>
            <a:off x="643467" y="1510691"/>
            <a:ext cx="6271585" cy="10541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31560"/>
            <a:r>
              <a:rPr lang="en-US" sz="1250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Conseguida</a:t>
            </a:r>
            <a:r>
              <a:rPr lang="en-US" sz="1250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1250" kern="1200" err="1">
                <a:solidFill>
                  <a:srgbClr val="555555"/>
                </a:solidFill>
                <a:latin typeface="+mn-lt"/>
                <a:ea typeface="+mn-lt"/>
                <a:cs typeface="+mn-lt"/>
              </a:rPr>
              <a:t>en</a:t>
            </a:r>
            <a:r>
              <a:rPr lang="en-US" sz="1250" kern="1200">
                <a:solidFill>
                  <a:srgbClr val="555555"/>
                </a:solidFill>
                <a:latin typeface="+mn-lt"/>
                <a:ea typeface="+mn-lt"/>
                <a:cs typeface="+mn-lt"/>
              </a:rPr>
              <a:t> 1973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juntamente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con la principal de la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región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Savoie AOC,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específicamente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para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destacar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vinos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blancos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creados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usando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la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variedad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Altesse. Hay 4 sub-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denominaciones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correspondientes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a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los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"crus" que las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producen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: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Frangy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(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Haute-Savoie);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Marestel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,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Montheux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y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Monterminod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. La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denominación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endParaRPr lang="en-US" sz="1250">
              <a:solidFill>
                <a:srgbClr val="55555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E34FA-6A20-336F-1C90-31B3014A166E}"/>
              </a:ext>
            </a:extLst>
          </p:cNvPr>
          <p:cNvSpPr txBox="1"/>
          <p:nvPr/>
        </p:nvSpPr>
        <p:spPr>
          <a:xfrm>
            <a:off x="741804" y="1103826"/>
            <a:ext cx="3635207" cy="4148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99186">
              <a:lnSpc>
                <a:spcPct val="90000"/>
              </a:lnSpc>
              <a:spcAft>
                <a:spcPts val="524"/>
              </a:spcAft>
            </a:pPr>
            <a:r>
              <a:rPr lang="en-US" sz="2200" b="1" err="1">
                <a:ea typeface="+mn-lt"/>
                <a:cs typeface="+mn-lt"/>
              </a:rPr>
              <a:t>Roussette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kern="1200">
                <a:ea typeface="+mn-lt"/>
                <a:cs typeface="+mn-lt"/>
              </a:rPr>
              <a:t>de Savoie </a:t>
            </a:r>
            <a:r>
              <a:rPr lang="en-US" sz="2200" b="1">
                <a:ea typeface="+mn-lt"/>
                <a:cs typeface="+mn-lt"/>
              </a:rPr>
              <a:t>AOC</a:t>
            </a:r>
            <a:endParaRPr lang="en-US" sz="220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1F4757D-66CC-EC4C-96D2-9CBBDC101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72883"/>
              </p:ext>
            </p:extLst>
          </p:nvPr>
        </p:nvGraphicFramePr>
        <p:xfrm>
          <a:off x="738069" y="3732018"/>
          <a:ext cx="9306721" cy="21753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06721">
                  <a:extLst>
                    <a:ext uri="{9D8B030D-6E8A-4147-A177-3AD203B41FA5}">
                      <a16:colId xmlns:a16="http://schemas.microsoft.com/office/drawing/2014/main" val="3799495643"/>
                    </a:ext>
                  </a:extLst>
                </a:gridCol>
              </a:tblGrid>
              <a:tr h="475561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err="1"/>
                        <a:t>Variedades</a:t>
                      </a:r>
                      <a:r>
                        <a:rPr lang="en-US"/>
                        <a:t> de </a:t>
                      </a:r>
                      <a:r>
                        <a:rPr lang="en-US" err="1"/>
                        <a:t>uvas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permitidas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966485"/>
                  </a:ext>
                </a:extLst>
              </a:tr>
              <a:tr h="4662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Blancos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380674"/>
                  </a:ext>
                </a:extLst>
              </a:tr>
              <a:tr h="123348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latin typeface="Avenir Next LT Pro"/>
                        </a:rPr>
                        <a:t>Hasta 1999: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Mínimo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 de 50% Altesse,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permitiendose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 Chardonnay, 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Mondeusse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 Blanche (no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utilizado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práctica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).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 err="1">
                          <a:latin typeface="Avenir Next LT Pro"/>
                        </a:rPr>
                        <a:t>Actualmente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debe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 ser Altesse 100%,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azucar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 residual </a:t>
                      </a:r>
                      <a:r>
                        <a:rPr lang="en-US" sz="1400" b="0" i="0" u="none" strike="noStrike" noProof="0" err="1">
                          <a:latin typeface="Avenir Next LT Pro"/>
                        </a:rPr>
                        <a:t>limitada</a:t>
                      </a:r>
                      <a:r>
                        <a:rPr lang="en-US" sz="1400" b="0" i="0" u="none" strike="noStrike" noProof="0">
                          <a:latin typeface="Avenir Next LT Pro"/>
                        </a:rPr>
                        <a:t> a 8g/l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7825000"/>
                  </a:ext>
                </a:extLst>
              </a:tr>
            </a:tbl>
          </a:graphicData>
        </a:graphic>
      </p:graphicFrame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BDCCA8E5-A5C7-ACB5-7CB9-313F07F9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23</a:t>
            </a:fld>
            <a:endParaRPr lang="en-US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B3F5A7CC-BA40-76F0-6590-67539794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pic>
        <p:nvPicPr>
          <p:cNvPr id="2" name="Picture 1" descr="A bottle of wine with a label&#10;&#10;Description automatically generated">
            <a:extLst>
              <a:ext uri="{FF2B5EF4-FFF2-40B4-BE49-F238E27FC236}">
                <a16:creationId xmlns:a16="http://schemas.microsoft.com/office/drawing/2014/main" id="{D9240B70-4B6B-0DAB-0254-B923B981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094" y="373307"/>
            <a:ext cx="2022964" cy="2789849"/>
          </a:xfrm>
          <a:prstGeom prst="rect">
            <a:avLst/>
          </a:prstGeom>
        </p:spPr>
      </p:pic>
      <p:pic>
        <p:nvPicPr>
          <p:cNvPr id="3" name="Picture 2" descr="A bottle of wine with a black background&#10;&#10;Description automatically generated">
            <a:extLst>
              <a:ext uri="{FF2B5EF4-FFF2-40B4-BE49-F238E27FC236}">
                <a16:creationId xmlns:a16="http://schemas.microsoft.com/office/drawing/2014/main" id="{1D0E4759-B846-EE54-3A4A-6E43DC484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749" y="270730"/>
            <a:ext cx="20002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78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78752-258C-CBD9-357F-FFB7DF2C21F6}"/>
              </a:ext>
            </a:extLst>
          </p:cNvPr>
          <p:cNvSpPr txBox="1"/>
          <p:nvPr/>
        </p:nvSpPr>
        <p:spPr>
          <a:xfrm>
            <a:off x="643467" y="1510691"/>
            <a:ext cx="6271585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31560"/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Denominación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mas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antigua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de la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región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establecida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1942, 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permite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vinos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blancos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y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espumosos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blancos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. La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variante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espumosa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debe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ser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producida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utilizando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el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método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tradicional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y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debe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permanecer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mínimanente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9 meses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durante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la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segunda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fermentación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 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sobre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lías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después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 del </a:t>
            </a:r>
            <a:r>
              <a:rPr lang="en-US" sz="1250" err="1">
                <a:solidFill>
                  <a:srgbClr val="555555"/>
                </a:solidFill>
                <a:ea typeface="+mn-lt"/>
                <a:cs typeface="+mn-lt"/>
              </a:rPr>
              <a:t>embotellado</a:t>
            </a:r>
            <a:r>
              <a:rPr lang="en-US" sz="1250">
                <a:solidFill>
                  <a:srgbClr val="555555"/>
                </a:solidFill>
                <a:ea typeface="+mn-lt"/>
                <a:cs typeface="+mn-lt"/>
              </a:rPr>
              <a:t>.</a:t>
            </a:r>
            <a:endParaRPr lang="en-US" sz="1250">
              <a:solidFill>
                <a:srgbClr val="55555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E34FA-6A20-336F-1C90-31B3014A166E}"/>
              </a:ext>
            </a:extLst>
          </p:cNvPr>
          <p:cNvSpPr txBox="1"/>
          <p:nvPr/>
        </p:nvSpPr>
        <p:spPr>
          <a:xfrm>
            <a:off x="741804" y="1103826"/>
            <a:ext cx="2912285" cy="3953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99186">
              <a:lnSpc>
                <a:spcPct val="90000"/>
              </a:lnSpc>
              <a:spcAft>
                <a:spcPts val="524"/>
              </a:spcAft>
            </a:pPr>
            <a:r>
              <a:rPr lang="en-US" sz="2200" b="1" err="1"/>
              <a:t>Seyssel</a:t>
            </a:r>
            <a:r>
              <a:rPr lang="en-US" sz="2200" b="1"/>
              <a:t> AOC</a:t>
            </a:r>
            <a:endParaRPr lang="en-US" sz="240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1F4757D-66CC-EC4C-96D2-9CBBDC101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296032"/>
              </p:ext>
            </p:extLst>
          </p:nvPr>
        </p:nvGraphicFramePr>
        <p:xfrm>
          <a:off x="738069" y="3732018"/>
          <a:ext cx="9306722" cy="21753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53361">
                  <a:extLst>
                    <a:ext uri="{9D8B030D-6E8A-4147-A177-3AD203B41FA5}">
                      <a16:colId xmlns:a16="http://schemas.microsoft.com/office/drawing/2014/main" val="3799495643"/>
                    </a:ext>
                  </a:extLst>
                </a:gridCol>
                <a:gridCol w="4653361">
                  <a:extLst>
                    <a:ext uri="{9D8B030D-6E8A-4147-A177-3AD203B41FA5}">
                      <a16:colId xmlns:a16="http://schemas.microsoft.com/office/drawing/2014/main" val="907854059"/>
                    </a:ext>
                  </a:extLst>
                </a:gridCol>
              </a:tblGrid>
              <a:tr h="475561"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err="1"/>
                        <a:t>Variedades</a:t>
                      </a:r>
                      <a:r>
                        <a:rPr lang="en-US"/>
                        <a:t> de </a:t>
                      </a:r>
                      <a:r>
                        <a:rPr lang="en-US" err="1"/>
                        <a:t>uvas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permitidas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976966485"/>
                  </a:ext>
                </a:extLst>
              </a:tr>
              <a:tr h="466298"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Espumosos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Blancos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380674"/>
                  </a:ext>
                </a:extLst>
              </a:tr>
              <a:tr h="12334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err="1">
                          <a:latin typeface="Avenir Next LT Pro"/>
                        </a:rPr>
                        <a:t>Mezcla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 Molette y Altesse,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Chasselas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es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permitida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pero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no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plantada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.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Avenir Next LT Pro"/>
                        </a:rPr>
                        <a:t>Hasta 2014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había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un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mínimo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 10% Altesse.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Avenir Next LT Pro"/>
                        </a:rPr>
                        <a:t>Para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distinguirla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 la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nueva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denominación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 Crémant se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establece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un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mínimo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 75%, Molette con un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período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gracia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 7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años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100% Altesse, sec (8g/l) o demi-sec (15g/l)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100% Molette, 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azucar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limitada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 a 4 g/l (mas 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raro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debe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 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estar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presente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en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 la </a:t>
                      </a:r>
                      <a:r>
                        <a:rPr lang="en-US" sz="1200" b="0" i="0" u="none" strike="noStrike" kern="1200" noProof="0" err="1">
                          <a:solidFill>
                            <a:srgbClr val="000000"/>
                          </a:solidFill>
                        </a:rPr>
                        <a:t>etiqueta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</a:rPr>
                        <a:t>)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825000"/>
                  </a:ext>
                </a:extLst>
              </a:tr>
            </a:tbl>
          </a:graphicData>
        </a:graphic>
      </p:graphicFrame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BDCCA8E5-A5C7-ACB5-7CB9-313F07F9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24</a:t>
            </a:fld>
            <a:endParaRPr lang="en-US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B3F5A7CC-BA40-76F0-6590-67539794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pic>
        <p:nvPicPr>
          <p:cNvPr id="2" name="Picture 1" descr="A bottle of wine with a label&#10;&#10;Description automatically generated">
            <a:extLst>
              <a:ext uri="{FF2B5EF4-FFF2-40B4-BE49-F238E27FC236}">
                <a16:creationId xmlns:a16="http://schemas.microsoft.com/office/drawing/2014/main" id="{122D8369-68AD-22E0-BF1B-916C236A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381" y="502138"/>
            <a:ext cx="2876853" cy="2874108"/>
          </a:xfrm>
          <a:prstGeom prst="rect">
            <a:avLst/>
          </a:prstGeom>
        </p:spPr>
      </p:pic>
      <p:pic>
        <p:nvPicPr>
          <p:cNvPr id="4" name="Picture 3" descr="A bottle of wine with a black background&#10;&#10;Description automatically generated">
            <a:extLst>
              <a:ext uri="{FF2B5EF4-FFF2-40B4-BE49-F238E27FC236}">
                <a16:creationId xmlns:a16="http://schemas.microsoft.com/office/drawing/2014/main" id="{3F1A17B6-6FFF-C8C1-C639-B911BDF9A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267" y="503603"/>
            <a:ext cx="2168771" cy="27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33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78752-258C-CBD9-357F-FFB7DF2C21F6}"/>
              </a:ext>
            </a:extLst>
          </p:cNvPr>
          <p:cNvSpPr txBox="1"/>
          <p:nvPr/>
        </p:nvSpPr>
        <p:spPr>
          <a:xfrm>
            <a:off x="643467" y="1510691"/>
            <a:ext cx="627158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31560"/>
            <a:r>
              <a:rPr lang="en-US" sz="1250" err="1">
                <a:solidFill>
                  <a:srgbClr val="555555"/>
                </a:solidFill>
              </a:rPr>
              <a:t>Establecida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en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el</a:t>
            </a:r>
            <a:r>
              <a:rPr lang="en-US" sz="1250">
                <a:solidFill>
                  <a:srgbClr val="555555"/>
                </a:solidFill>
              </a:rPr>
              <a:t> 2015 y es la </a:t>
            </a:r>
            <a:r>
              <a:rPr lang="en-US" sz="1250" err="1">
                <a:solidFill>
                  <a:srgbClr val="555555"/>
                </a:solidFill>
              </a:rPr>
              <a:t>octava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denominación</a:t>
            </a:r>
            <a:r>
              <a:rPr lang="en-US" sz="1250">
                <a:solidFill>
                  <a:srgbClr val="555555"/>
                </a:solidFill>
              </a:rPr>
              <a:t> Crémant </a:t>
            </a:r>
            <a:r>
              <a:rPr lang="en-US" sz="1250" err="1">
                <a:solidFill>
                  <a:srgbClr val="555555"/>
                </a:solidFill>
              </a:rPr>
              <a:t>establecida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en</a:t>
            </a:r>
            <a:r>
              <a:rPr lang="en-US" sz="1250">
                <a:solidFill>
                  <a:srgbClr val="555555"/>
                </a:solidFill>
              </a:rPr>
              <a:t> Francia, para </a:t>
            </a:r>
            <a:r>
              <a:rPr lang="en-US" sz="1250" err="1">
                <a:solidFill>
                  <a:srgbClr val="555555"/>
                </a:solidFill>
              </a:rPr>
              <a:t>espumosos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blancos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utilizando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el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método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tradicional</a:t>
            </a:r>
            <a:r>
              <a:rPr lang="en-US" sz="1250">
                <a:solidFill>
                  <a:srgbClr val="555555"/>
                </a:solidFill>
              </a:rPr>
              <a:t>: </a:t>
            </a:r>
            <a:r>
              <a:rPr lang="en-US" sz="1250" err="1">
                <a:solidFill>
                  <a:srgbClr val="555555"/>
                </a:solidFill>
              </a:rPr>
              <a:t>el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término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Méthode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Traditionnelle</a:t>
            </a:r>
            <a:r>
              <a:rPr lang="en-US" sz="1250">
                <a:solidFill>
                  <a:srgbClr val="555555"/>
                </a:solidFill>
              </a:rPr>
              <a:t> no </a:t>
            </a:r>
            <a:r>
              <a:rPr lang="en-US" sz="1250" err="1">
                <a:solidFill>
                  <a:srgbClr val="555555"/>
                </a:solidFill>
              </a:rPr>
              <a:t>será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permitido</a:t>
            </a:r>
            <a:r>
              <a:rPr lang="en-US" sz="1250">
                <a:solidFill>
                  <a:srgbClr val="555555"/>
                </a:solidFill>
              </a:rPr>
              <a:t> a </a:t>
            </a:r>
            <a:r>
              <a:rPr lang="en-US" sz="1250" err="1">
                <a:solidFill>
                  <a:srgbClr val="555555"/>
                </a:solidFill>
              </a:rPr>
              <a:t>partir</a:t>
            </a:r>
            <a:r>
              <a:rPr lang="en-US" sz="1250">
                <a:solidFill>
                  <a:srgbClr val="555555"/>
                </a:solidFill>
              </a:rPr>
              <a:t> del 2020; </a:t>
            </a:r>
            <a:r>
              <a:rPr lang="en-US" sz="1250" err="1">
                <a:solidFill>
                  <a:srgbClr val="555555"/>
                </a:solidFill>
              </a:rPr>
              <a:t>los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espumosos</a:t>
            </a:r>
            <a:r>
              <a:rPr lang="en-US" sz="1250">
                <a:solidFill>
                  <a:srgbClr val="555555"/>
                </a:solidFill>
              </a:rPr>
              <a:t> rosados </a:t>
            </a:r>
            <a:r>
              <a:rPr lang="en-US" sz="1250" err="1">
                <a:solidFill>
                  <a:srgbClr val="555555"/>
                </a:solidFill>
              </a:rPr>
              <a:t>si</a:t>
            </a:r>
            <a:r>
              <a:rPr lang="en-US" sz="1250">
                <a:solidFill>
                  <a:srgbClr val="555555"/>
                </a:solidFill>
              </a:rPr>
              <a:t> </a:t>
            </a:r>
            <a:r>
              <a:rPr lang="en-US" sz="1250" err="1">
                <a:solidFill>
                  <a:srgbClr val="555555"/>
                </a:solidFill>
              </a:rPr>
              <a:t>pueden</a:t>
            </a:r>
            <a:r>
              <a:rPr lang="en-US" sz="1250">
                <a:solidFill>
                  <a:srgbClr val="555555"/>
                </a:solidFill>
              </a:rPr>
              <a:t> ser </a:t>
            </a:r>
            <a:r>
              <a:rPr lang="en-US" sz="1250" err="1">
                <a:solidFill>
                  <a:srgbClr val="555555"/>
                </a:solidFill>
              </a:rPr>
              <a:t>etiquetados</a:t>
            </a:r>
            <a:r>
              <a:rPr lang="en-US" sz="1250">
                <a:solidFill>
                  <a:srgbClr val="555555"/>
                </a:solidFill>
              </a:rPr>
              <a:t> con </a:t>
            </a:r>
            <a:r>
              <a:rPr lang="en-US" sz="1250" err="1">
                <a:solidFill>
                  <a:srgbClr val="555555"/>
                </a:solidFill>
              </a:rPr>
              <a:t>este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aunque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los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productores</a:t>
            </a:r>
            <a:r>
              <a:rPr lang="en-US" sz="1250">
                <a:solidFill>
                  <a:srgbClr val="555555"/>
                </a:solidFill>
              </a:rPr>
              <a:t> de la </a:t>
            </a:r>
            <a:r>
              <a:rPr lang="en-US" sz="1250" err="1">
                <a:solidFill>
                  <a:srgbClr val="555555"/>
                </a:solidFill>
              </a:rPr>
              <a:t>región</a:t>
            </a:r>
            <a:r>
              <a:rPr lang="en-US" sz="1250">
                <a:solidFill>
                  <a:srgbClr val="555555"/>
                </a:solidFill>
              </a:rPr>
              <a:t> </a:t>
            </a:r>
            <a:r>
              <a:rPr lang="en-US" sz="1250" err="1">
                <a:solidFill>
                  <a:srgbClr val="555555"/>
                </a:solidFill>
              </a:rPr>
              <a:t>espera</a:t>
            </a:r>
            <a:r>
              <a:rPr lang="en-US" sz="1250">
                <a:solidFill>
                  <a:srgbClr val="555555"/>
                </a:solidFill>
              </a:rPr>
              <a:t> que se </a:t>
            </a:r>
            <a:r>
              <a:rPr lang="en-US" sz="1250" err="1">
                <a:solidFill>
                  <a:srgbClr val="555555"/>
                </a:solidFill>
              </a:rPr>
              <a:t>incluyan</a:t>
            </a:r>
            <a:r>
              <a:rPr lang="en-US" sz="1250">
                <a:solidFill>
                  <a:srgbClr val="555555"/>
                </a:solidFill>
              </a:rPr>
              <a:t> </a:t>
            </a:r>
            <a:r>
              <a:rPr lang="en-US" sz="1250" err="1">
                <a:solidFill>
                  <a:srgbClr val="555555"/>
                </a:solidFill>
              </a:rPr>
              <a:t>en</a:t>
            </a:r>
            <a:r>
              <a:rPr lang="en-US" sz="1250">
                <a:solidFill>
                  <a:srgbClr val="555555"/>
                </a:solidFill>
              </a:rPr>
              <a:t> la </a:t>
            </a:r>
            <a:r>
              <a:rPr lang="en-US" sz="1250" err="1">
                <a:solidFill>
                  <a:srgbClr val="555555"/>
                </a:solidFill>
              </a:rPr>
              <a:t>denominación</a:t>
            </a:r>
            <a:r>
              <a:rPr lang="en-US" sz="1250">
                <a:solidFill>
                  <a:srgbClr val="555555"/>
                </a:solidFill>
              </a:rPr>
              <a:t>. Se </a:t>
            </a:r>
            <a:r>
              <a:rPr lang="en-US" sz="1250" err="1">
                <a:solidFill>
                  <a:srgbClr val="555555"/>
                </a:solidFill>
              </a:rPr>
              <a:t>establece</a:t>
            </a:r>
            <a:r>
              <a:rPr lang="en-US" sz="1250">
                <a:solidFill>
                  <a:srgbClr val="555555"/>
                </a:solidFill>
              </a:rPr>
              <a:t> que la </a:t>
            </a:r>
            <a:r>
              <a:rPr lang="en-US" sz="1250" err="1">
                <a:solidFill>
                  <a:srgbClr val="555555"/>
                </a:solidFill>
              </a:rPr>
              <a:t>recolección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debe</a:t>
            </a:r>
            <a:r>
              <a:rPr lang="en-US" sz="1250">
                <a:solidFill>
                  <a:srgbClr val="555555"/>
                </a:solidFill>
              </a:rPr>
              <a:t> ser a mano, se produce </a:t>
            </a:r>
            <a:r>
              <a:rPr lang="en-US" sz="1250" err="1">
                <a:solidFill>
                  <a:srgbClr val="555555"/>
                </a:solidFill>
              </a:rPr>
              <a:t>utilizando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el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método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tradicional</a:t>
            </a:r>
            <a:r>
              <a:rPr lang="en-US" sz="1250">
                <a:solidFill>
                  <a:srgbClr val="555555"/>
                </a:solidFill>
              </a:rPr>
              <a:t>, con un </a:t>
            </a:r>
            <a:r>
              <a:rPr lang="en-US" sz="1250" err="1">
                <a:solidFill>
                  <a:srgbClr val="555555"/>
                </a:solidFill>
              </a:rPr>
              <a:t>mínimo</a:t>
            </a:r>
            <a:r>
              <a:rPr lang="en-US" sz="1250">
                <a:solidFill>
                  <a:srgbClr val="555555"/>
                </a:solidFill>
              </a:rPr>
              <a:t> de 9 meses </a:t>
            </a:r>
            <a:r>
              <a:rPr lang="en-US" sz="1250" err="1">
                <a:solidFill>
                  <a:srgbClr val="555555"/>
                </a:solidFill>
              </a:rPr>
              <a:t>en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contacto</a:t>
            </a:r>
            <a:r>
              <a:rPr lang="en-US" sz="1250">
                <a:solidFill>
                  <a:srgbClr val="555555"/>
                </a:solidFill>
              </a:rPr>
              <a:t> con las </a:t>
            </a:r>
            <a:r>
              <a:rPr lang="en-US" sz="1250" err="1">
                <a:solidFill>
                  <a:srgbClr val="555555"/>
                </a:solidFill>
              </a:rPr>
              <a:t>lías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durante</a:t>
            </a:r>
            <a:r>
              <a:rPr lang="en-US" sz="1250">
                <a:solidFill>
                  <a:srgbClr val="555555"/>
                </a:solidFill>
              </a:rPr>
              <a:t> la </a:t>
            </a:r>
            <a:r>
              <a:rPr lang="en-US" sz="1250" err="1">
                <a:solidFill>
                  <a:srgbClr val="555555"/>
                </a:solidFill>
              </a:rPr>
              <a:t>segunda</a:t>
            </a:r>
            <a:r>
              <a:rPr lang="en-US" sz="1250">
                <a:solidFill>
                  <a:srgbClr val="555555"/>
                </a:solidFill>
              </a:rPr>
              <a:t> </a:t>
            </a:r>
            <a:r>
              <a:rPr lang="en-US" sz="1250" err="1">
                <a:solidFill>
                  <a:srgbClr val="555555"/>
                </a:solidFill>
              </a:rPr>
              <a:t>fermentación</a:t>
            </a:r>
            <a:r>
              <a:rPr lang="en-US" sz="1250">
                <a:solidFill>
                  <a:srgbClr val="555555"/>
                </a:solidFill>
              </a:rPr>
              <a:t>, y se </a:t>
            </a:r>
            <a:r>
              <a:rPr lang="en-US" sz="1250" err="1">
                <a:solidFill>
                  <a:srgbClr val="555555"/>
                </a:solidFill>
              </a:rPr>
              <a:t>prohíbe</a:t>
            </a:r>
            <a:r>
              <a:rPr lang="en-US" sz="1250">
                <a:solidFill>
                  <a:srgbClr val="555555"/>
                </a:solidFill>
              </a:rPr>
              <a:t> la </a:t>
            </a:r>
            <a:r>
              <a:rPr lang="en-US" sz="1250" err="1">
                <a:solidFill>
                  <a:srgbClr val="555555"/>
                </a:solidFill>
              </a:rPr>
              <a:t>venta</a:t>
            </a:r>
            <a:r>
              <a:rPr lang="en-US" sz="1250">
                <a:solidFill>
                  <a:srgbClr val="555555"/>
                </a:solidFill>
              </a:rPr>
              <a:t> antes de 12 meses del </a:t>
            </a:r>
            <a:r>
              <a:rPr lang="en-US" sz="1250" err="1">
                <a:solidFill>
                  <a:srgbClr val="555555"/>
                </a:solidFill>
              </a:rPr>
              <a:t>embotellado</a:t>
            </a:r>
            <a:r>
              <a:rPr lang="en-US" sz="1250">
                <a:solidFill>
                  <a:srgbClr val="555555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E34FA-6A20-336F-1C90-31B3014A166E}"/>
              </a:ext>
            </a:extLst>
          </p:cNvPr>
          <p:cNvSpPr txBox="1"/>
          <p:nvPr/>
        </p:nvSpPr>
        <p:spPr>
          <a:xfrm>
            <a:off x="741804" y="1103826"/>
            <a:ext cx="3439823" cy="4148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799186">
              <a:lnSpc>
                <a:spcPct val="90000"/>
              </a:lnSpc>
              <a:spcAft>
                <a:spcPts val="524"/>
              </a:spcAft>
            </a:pPr>
            <a:r>
              <a:rPr lang="en-US" sz="2200" b="1"/>
              <a:t>Crémant de Savoie </a:t>
            </a:r>
            <a:r>
              <a:rPr lang="en-US" sz="2200" b="1" kern="1200">
                <a:latin typeface="+mn-lt"/>
                <a:ea typeface="+mn-ea"/>
                <a:cs typeface="+mn-cs"/>
              </a:rPr>
              <a:t>AOC</a:t>
            </a:r>
            <a:endParaRPr lang="en-US" sz="220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1F4757D-66CC-EC4C-96D2-9CBBDC101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97275"/>
              </p:ext>
            </p:extLst>
          </p:nvPr>
        </p:nvGraphicFramePr>
        <p:xfrm>
          <a:off x="738069" y="3732018"/>
          <a:ext cx="9306721" cy="21753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06721">
                  <a:extLst>
                    <a:ext uri="{9D8B030D-6E8A-4147-A177-3AD203B41FA5}">
                      <a16:colId xmlns:a16="http://schemas.microsoft.com/office/drawing/2014/main" val="3799495643"/>
                    </a:ext>
                  </a:extLst>
                </a:gridCol>
              </a:tblGrid>
              <a:tr h="475561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err="1"/>
                        <a:t>Variedades</a:t>
                      </a:r>
                      <a:r>
                        <a:rPr lang="en-US"/>
                        <a:t> de </a:t>
                      </a:r>
                      <a:r>
                        <a:rPr lang="en-US" err="1"/>
                        <a:t>uvas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permitidas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966485"/>
                  </a:ext>
                </a:extLst>
              </a:tr>
              <a:tr h="4662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Blancos </a:t>
                      </a:r>
                      <a:r>
                        <a:rPr lang="en-US" err="1"/>
                        <a:t>espumosos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380674"/>
                  </a:ext>
                </a:extLst>
              </a:tr>
              <a:tr h="12334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err="1">
                          <a:latin typeface="Avenir Next LT Pro"/>
                        </a:rPr>
                        <a:t>Cualquier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uva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aprobada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para la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región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, con un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mínimo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 40% </a:t>
                      </a:r>
                      <a:r>
                        <a:rPr lang="en-US" sz="1200" b="0" i="0" u="none" strike="noStrike" noProof="0" err="1"/>
                        <a:t>Jacquère</a:t>
                      </a:r>
                      <a:r>
                        <a:rPr lang="en-US" sz="1200" b="0" i="0" u="none" strike="noStrike" noProof="0"/>
                        <a:t>, y </a:t>
                      </a:r>
                      <a:r>
                        <a:rPr lang="en-US" sz="1200" b="0" i="0" u="none" strike="noStrike" noProof="0" err="1"/>
                        <a:t>en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adición</a:t>
                      </a:r>
                      <a:r>
                        <a:rPr lang="en-US" sz="1200" b="0" i="0" u="none" strike="noStrike" noProof="0"/>
                        <a:t> la </a:t>
                      </a:r>
                      <a:r>
                        <a:rPr lang="en-US" sz="1200" b="0" i="0" u="none" strike="noStrike" noProof="0" err="1"/>
                        <a:t>mezcla</a:t>
                      </a:r>
                      <a:r>
                        <a:rPr lang="en-US" sz="1200" b="0" i="0" u="none" strike="noStrike" noProof="0"/>
                        <a:t> de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Jacquère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/Altesse 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debe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 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representar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un 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mínimo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 60% y la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cantidad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 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uvas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rojas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está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limitada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a un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máximo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 del 20% de la </a:t>
                      </a:r>
                      <a:r>
                        <a:rPr lang="en-US" sz="1200" b="0" i="0" u="none" strike="noStrike" noProof="0" err="1">
                          <a:latin typeface="Avenir Next LT Pro"/>
                        </a:rPr>
                        <a:t>mezcla</a:t>
                      </a:r>
                      <a:r>
                        <a:rPr lang="en-US" sz="1200" b="0" i="0" u="none" strike="noStrike" noProof="0">
                          <a:latin typeface="Avenir Next LT Pro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825000"/>
                  </a:ext>
                </a:extLst>
              </a:tr>
            </a:tbl>
          </a:graphicData>
        </a:graphic>
      </p:graphicFrame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BDCCA8E5-A5C7-ACB5-7CB9-313F07F9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25</a:t>
            </a:fld>
            <a:endParaRPr lang="en-US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B3F5A7CC-BA40-76F0-6590-67539794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pic>
        <p:nvPicPr>
          <p:cNvPr id="4" name="Picture 3" descr="Wine Anne-Sophie et Jean Quenard AOC Cremant de Savoie Entre Amis NV">
            <a:extLst>
              <a:ext uri="{FF2B5EF4-FFF2-40B4-BE49-F238E27FC236}">
                <a16:creationId xmlns:a16="http://schemas.microsoft.com/office/drawing/2014/main" id="{AB8E8C7A-7939-B0E8-55A2-F01619F8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1" y="357554"/>
            <a:ext cx="3153507" cy="31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9D2DB2-5483-EC12-0B5A-D96257FA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FF27C6-436E-4E68-B706-0B9FEDC141B6}" type="datetime1">
              <a:pPr>
                <a:spcAft>
                  <a:spcPts val="600"/>
                </a:spcAft>
              </a:pPr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86804-C229-5416-AB97-E00234B4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2B1D8-B243-AFB0-7E70-6D6BEA7F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wine regions&#10;&#10;Description automatically generated">
            <a:extLst>
              <a:ext uri="{FF2B5EF4-FFF2-40B4-BE49-F238E27FC236}">
                <a16:creationId xmlns:a16="http://schemas.microsoft.com/office/drawing/2014/main" id="{C3AF7769-2BC2-F5A4-A3D9-35B116CF4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13" y="643467"/>
            <a:ext cx="6534973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57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Vin Raisins Or · Photo gratuite sur Pixabay">
            <a:extLst>
              <a:ext uri="{FF2B5EF4-FFF2-40B4-BE49-F238E27FC236}">
                <a16:creationId xmlns:a16="http://schemas.microsoft.com/office/drawing/2014/main" id="{78DE33E4-51B4-6D9C-A900-99345F62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7" r="78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87121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VITICULTURA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7773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w of large round objects&#10;&#10;Description automatically generated">
            <a:extLst>
              <a:ext uri="{FF2B5EF4-FFF2-40B4-BE49-F238E27FC236}">
                <a16:creationId xmlns:a16="http://schemas.microsoft.com/office/drawing/2014/main" id="{A0FE1FD1-5229-958F-ED66-7A24B65F1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06" r="2408" b="2"/>
          <a:stretch/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7" name="Picture 6" descr="A bottle of wine on a wooden barrel&#10;&#10;Description automatically generated">
            <a:extLst>
              <a:ext uri="{FF2B5EF4-FFF2-40B4-BE49-F238E27FC236}">
                <a16:creationId xmlns:a16="http://schemas.microsoft.com/office/drawing/2014/main" id="{6593EEA5-D7A8-E96C-8A13-C5AABF6A2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87" r="3284" b="-5"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praying water on large clay pots&#10;&#10;Description automatically generated">
            <a:extLst>
              <a:ext uri="{FF2B5EF4-FFF2-40B4-BE49-F238E27FC236}">
                <a16:creationId xmlns:a16="http://schemas.microsoft.com/office/drawing/2014/main" id="{4FDC1678-7902-AB27-0278-4DCAA3AF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860"/>
          <a:stretch/>
        </p:blipFill>
        <p:spPr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A795E7-0E77-7A5F-B18D-23192FAE5467}"/>
              </a:ext>
            </a:extLst>
          </p:cNvPr>
          <p:cNvSpPr txBox="1"/>
          <p:nvPr/>
        </p:nvSpPr>
        <p:spPr>
          <a:xfrm>
            <a:off x="6501809" y="2846851"/>
            <a:ext cx="4851990" cy="33301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La </a:t>
            </a:r>
            <a:r>
              <a:rPr lang="en-US" sz="2200" dirty="0" err="1"/>
              <a:t>elaboración</a:t>
            </a:r>
            <a:r>
              <a:rPr lang="en-US" sz="2200" dirty="0"/>
              <a:t> de vinos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los</a:t>
            </a:r>
            <a:r>
              <a:rPr lang="en-US" sz="2200" dirty="0"/>
              <a:t> Alpes </a:t>
            </a:r>
            <a:r>
              <a:rPr lang="en-US" sz="2200" dirty="0" err="1"/>
              <a:t>franceses</a:t>
            </a:r>
            <a:r>
              <a:rPr lang="en-US" sz="2200" dirty="0"/>
              <a:t> no es </a:t>
            </a:r>
            <a:r>
              <a:rPr lang="en-US" sz="2200" dirty="0" err="1"/>
              <a:t>particularmente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 a </a:t>
            </a:r>
            <a:r>
              <a:rPr lang="en-US" sz="2200" dirty="0" err="1"/>
              <a:t>otras</a:t>
            </a:r>
            <a:r>
              <a:rPr lang="en-US" sz="2200" dirty="0"/>
              <a:t> regiones, sin embargo las </a:t>
            </a:r>
            <a:r>
              <a:rPr lang="en-US" sz="2200" dirty="0" err="1"/>
              <a:t>variedades</a:t>
            </a:r>
            <a:r>
              <a:rPr lang="en-US" sz="2200" dirty="0"/>
              <a:t> </a:t>
            </a:r>
            <a:r>
              <a:rPr lang="en-US" sz="2200" dirty="0" err="1"/>
              <a:t>autoctónnas</a:t>
            </a:r>
            <a:r>
              <a:rPr lang="en-US" sz="2200" dirty="0"/>
              <a:t> </a:t>
            </a:r>
            <a:r>
              <a:rPr lang="en-US" sz="2200" dirty="0" err="1"/>
              <a:t>presentan</a:t>
            </a:r>
            <a:r>
              <a:rPr lang="en-US" sz="2200" dirty="0"/>
              <a:t> </a:t>
            </a:r>
            <a:r>
              <a:rPr lang="en-US" sz="2200" dirty="0" err="1"/>
              <a:t>algunos</a:t>
            </a:r>
            <a:r>
              <a:rPr lang="en-US" sz="2200" dirty="0"/>
              <a:t> </a:t>
            </a:r>
            <a:r>
              <a:rPr lang="en-US" sz="2200" dirty="0" err="1"/>
              <a:t>desafíos</a:t>
            </a:r>
            <a:r>
              <a:rPr lang="en-US" sz="2200" dirty="0"/>
              <a:t> </a:t>
            </a:r>
            <a:r>
              <a:rPr lang="en-US" sz="2200" dirty="0" err="1"/>
              <a:t>especiales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45D27-CFF3-F192-3EDD-8178E8DAB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7F9918-CED4-4CC8-8F8D-A76678061EA6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6933B8-5CDD-957B-810A-A9577165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1809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2E05A-BC27-8FD0-8A12-9E80451F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608" y="6356350"/>
            <a:ext cx="73719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5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large metal tanks in a room&#10;&#10;Description automatically generated">
            <a:extLst>
              <a:ext uri="{FF2B5EF4-FFF2-40B4-BE49-F238E27FC236}">
                <a16:creationId xmlns:a16="http://schemas.microsoft.com/office/drawing/2014/main" id="{F91D96F4-7202-6446-0A10-F207A9F3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053" y="1073390"/>
            <a:ext cx="4777381" cy="453851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231F1-5A89-CD48-A53C-3A9FE063308B}"/>
              </a:ext>
            </a:extLst>
          </p:cNvPr>
          <p:cNvSpPr txBox="1"/>
          <p:nvPr/>
        </p:nvSpPr>
        <p:spPr>
          <a:xfrm>
            <a:off x="418124" y="948905"/>
            <a:ext cx="5257800" cy="41925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350" dirty="0" err="1"/>
              <a:t>Jacquère</a:t>
            </a:r>
            <a:r>
              <a:rPr lang="en-US" sz="1350" dirty="0"/>
              <a:t> es </a:t>
            </a:r>
            <a:r>
              <a:rPr lang="en-US" sz="1350" dirty="0" err="1"/>
              <a:t>responsable</a:t>
            </a:r>
            <a:r>
              <a:rPr lang="en-US" sz="1350" dirty="0"/>
              <a:t> de la </a:t>
            </a:r>
            <a:r>
              <a:rPr lang="en-US" sz="1350" dirty="0" err="1"/>
              <a:t>mitad</a:t>
            </a:r>
            <a:r>
              <a:rPr lang="en-US" sz="1350" dirty="0"/>
              <a:t> del </a:t>
            </a:r>
            <a:r>
              <a:rPr lang="en-US" sz="1350" dirty="0" err="1"/>
              <a:t>volumen</a:t>
            </a:r>
            <a:r>
              <a:rPr lang="en-US" sz="1350" dirty="0"/>
              <a:t> de vinos </a:t>
            </a:r>
            <a:r>
              <a:rPr lang="en-US" sz="1350" dirty="0" err="1"/>
              <a:t>elaborados</a:t>
            </a:r>
            <a:r>
              <a:rPr lang="en-US" sz="1350" dirty="0"/>
              <a:t> y </a:t>
            </a:r>
            <a:r>
              <a:rPr lang="en-US" sz="1350" dirty="0" err="1"/>
              <a:t>debido</a:t>
            </a:r>
            <a:r>
              <a:rPr lang="en-US" sz="1350" dirty="0"/>
              <a:t> a </a:t>
            </a:r>
            <a:r>
              <a:rPr lang="en-US" sz="1350" dirty="0" err="1"/>
              <a:t>su</a:t>
            </a:r>
            <a:r>
              <a:rPr lang="en-US" sz="1350" dirty="0"/>
              <a:t> </a:t>
            </a:r>
            <a:r>
              <a:rPr lang="en-US" sz="1350" dirty="0" err="1"/>
              <a:t>acidez</a:t>
            </a:r>
            <a:r>
              <a:rPr lang="en-US" sz="1350" dirty="0"/>
              <a:t> </a:t>
            </a:r>
            <a:r>
              <a:rPr lang="en-US" sz="1350" dirty="0" err="1"/>
              <a:t>naturalmente</a:t>
            </a:r>
            <a:r>
              <a:rPr lang="en-US" sz="1350" dirty="0"/>
              <a:t> </a:t>
            </a:r>
            <a:r>
              <a:rPr lang="en-US" sz="1350" dirty="0" err="1"/>
              <a:t>alta</a:t>
            </a:r>
            <a:r>
              <a:rPr lang="en-US" sz="1350" dirty="0"/>
              <a:t> y </a:t>
            </a:r>
            <a:r>
              <a:rPr lang="en-US" sz="1350" dirty="0" err="1"/>
              <a:t>su</a:t>
            </a:r>
            <a:r>
              <a:rPr lang="en-US" sz="1350" dirty="0"/>
              <a:t> bajo </a:t>
            </a:r>
            <a:r>
              <a:rPr lang="en-US" sz="1350" dirty="0" err="1"/>
              <a:t>contenido</a:t>
            </a:r>
            <a:r>
              <a:rPr lang="en-US" sz="1350" dirty="0"/>
              <a:t> </a:t>
            </a:r>
            <a:r>
              <a:rPr lang="en-US" sz="1350" dirty="0" err="1"/>
              <a:t>alcohólico</a:t>
            </a:r>
            <a:r>
              <a:rPr lang="en-US" sz="1350" dirty="0"/>
              <a:t> </a:t>
            </a:r>
            <a:r>
              <a:rPr lang="en-US" sz="1350" dirty="0" err="1">
                <a:ea typeface="+mn-lt"/>
                <a:cs typeface="+mn-lt"/>
              </a:rPr>
              <a:t>siempre</a:t>
            </a:r>
            <a:r>
              <a:rPr lang="en-US" sz="1350" dirty="0">
                <a:ea typeface="+mn-lt"/>
                <a:cs typeface="+mn-lt"/>
              </a:rPr>
              <a:t> ha </a:t>
            </a:r>
            <a:r>
              <a:rPr lang="en-US" sz="1350" dirty="0" err="1">
                <a:ea typeface="+mn-lt"/>
                <a:cs typeface="+mn-lt"/>
              </a:rPr>
              <a:t>causado</a:t>
            </a:r>
            <a:r>
              <a:rPr lang="en-US" sz="135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preocupación</a:t>
            </a:r>
            <a:r>
              <a:rPr lang="en-US" sz="1400" dirty="0">
                <a:ea typeface="+mn-lt"/>
                <a:cs typeface="+mn-lt"/>
              </a:rPr>
              <a:t> de </a:t>
            </a:r>
            <a:r>
              <a:rPr lang="en-US" sz="1400" dirty="0" err="1">
                <a:ea typeface="+mn-lt"/>
                <a:cs typeface="+mn-lt"/>
              </a:rPr>
              <a:t>cómo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equilibrarlos</a:t>
            </a:r>
            <a:r>
              <a:rPr lang="en-US" sz="1400" dirty="0">
                <a:ea typeface="+mn-lt"/>
                <a:cs typeface="+mn-lt"/>
              </a:rPr>
              <a:t>:</a:t>
            </a:r>
            <a:endParaRPr lang="en-US" sz="135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/>
              <a:t>Para </a:t>
            </a:r>
            <a:r>
              <a:rPr lang="en-US" sz="1350" dirty="0" err="1"/>
              <a:t>ayudar</a:t>
            </a:r>
            <a:r>
              <a:rPr lang="en-US" sz="1350" dirty="0"/>
              <a:t> con </a:t>
            </a:r>
            <a:r>
              <a:rPr lang="en-US" sz="1350" dirty="0" err="1"/>
              <a:t>el</a:t>
            </a:r>
            <a:r>
              <a:rPr lang="en-US" sz="1350" dirty="0"/>
              <a:t> balance </a:t>
            </a:r>
            <a:r>
              <a:rPr lang="en-US" sz="1350" dirty="0" err="1"/>
              <a:t>en</a:t>
            </a:r>
            <a:r>
              <a:rPr lang="en-US" sz="1350" dirty="0"/>
              <a:t> la </a:t>
            </a:r>
            <a:r>
              <a:rPr lang="en-US" sz="1350" dirty="0" err="1"/>
              <a:t>práctica</a:t>
            </a:r>
            <a:r>
              <a:rPr lang="en-US" sz="1350" dirty="0"/>
              <a:t> </a:t>
            </a:r>
            <a:r>
              <a:rPr lang="en-US" sz="1350" dirty="0" err="1"/>
              <a:t>los</a:t>
            </a:r>
            <a:r>
              <a:rPr lang="en-US" sz="1350" dirty="0"/>
              <a:t> </a:t>
            </a:r>
            <a:r>
              <a:rPr lang="en-US" sz="1350" dirty="0" err="1"/>
              <a:t>mejores</a:t>
            </a:r>
            <a:r>
              <a:rPr lang="en-US" sz="1350" dirty="0"/>
              <a:t> </a:t>
            </a:r>
            <a:r>
              <a:rPr lang="en-US" sz="1350" dirty="0" err="1"/>
              <a:t>productores</a:t>
            </a:r>
            <a:r>
              <a:rPr lang="en-US" sz="1350" dirty="0"/>
              <a:t> </a:t>
            </a:r>
            <a:r>
              <a:rPr lang="en-US" sz="1350" dirty="0" err="1"/>
              <a:t>mantienen</a:t>
            </a:r>
            <a:r>
              <a:rPr lang="en-US" sz="1350" dirty="0"/>
              <a:t> </a:t>
            </a:r>
            <a:r>
              <a:rPr lang="en-US" sz="1350" dirty="0" err="1"/>
              <a:t>los</a:t>
            </a:r>
            <a:r>
              <a:rPr lang="en-US" sz="1350" dirty="0"/>
              <a:t> </a:t>
            </a:r>
            <a:r>
              <a:rPr lang="en-US" sz="1350" dirty="0" err="1"/>
              <a:t>niveles</a:t>
            </a:r>
            <a:r>
              <a:rPr lang="en-US" sz="1350" dirty="0"/>
              <a:t> de </a:t>
            </a:r>
            <a:r>
              <a:rPr lang="en-US" sz="1350" dirty="0" err="1"/>
              <a:t>azúcar</a:t>
            </a:r>
            <a:r>
              <a:rPr lang="en-US" sz="1350" dirty="0"/>
              <a:t> residual </a:t>
            </a:r>
            <a:r>
              <a:rPr lang="en-US" sz="1350" dirty="0" err="1"/>
              <a:t>por</a:t>
            </a:r>
            <a:r>
              <a:rPr lang="en-US" sz="1350" dirty="0"/>
              <a:t> </a:t>
            </a:r>
            <a:r>
              <a:rPr lang="en-US" sz="1350" dirty="0" err="1"/>
              <a:t>debajo</a:t>
            </a:r>
            <a:r>
              <a:rPr lang="en-US" sz="1350" dirty="0"/>
              <a:t> de 4 g/l, </a:t>
            </a:r>
            <a:r>
              <a:rPr lang="en-US" sz="1350" dirty="0" err="1"/>
              <a:t>aunque</a:t>
            </a:r>
            <a:r>
              <a:rPr lang="en-US" sz="1350" dirty="0"/>
              <a:t> hasta 6 g/l.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 err="1"/>
              <a:t>Tradicionalmente</a:t>
            </a:r>
            <a:r>
              <a:rPr lang="en-US" sz="1350" dirty="0"/>
              <a:t> se </a:t>
            </a:r>
            <a:r>
              <a:rPr lang="en-US" sz="1350" dirty="0" err="1"/>
              <a:t>consideraba</a:t>
            </a:r>
            <a:r>
              <a:rPr lang="en-US" sz="1350" dirty="0"/>
              <a:t> que la </a:t>
            </a:r>
            <a:r>
              <a:rPr lang="en-US" sz="1350" dirty="0" err="1"/>
              <a:t>fermentación</a:t>
            </a:r>
            <a:r>
              <a:rPr lang="en-US" sz="1350" dirty="0"/>
              <a:t> </a:t>
            </a:r>
            <a:r>
              <a:rPr lang="en-US" sz="1350" dirty="0" err="1"/>
              <a:t>maloláctica</a:t>
            </a:r>
            <a:r>
              <a:rPr lang="en-US" sz="1350" dirty="0"/>
              <a:t> con </a:t>
            </a:r>
            <a:r>
              <a:rPr lang="en-US" sz="1350" dirty="0" err="1"/>
              <a:t>el</a:t>
            </a:r>
            <a:r>
              <a:rPr lang="en-US" sz="1350" dirty="0"/>
              <a:t> </a:t>
            </a:r>
            <a:r>
              <a:rPr lang="en-US" sz="1350" dirty="0" err="1"/>
              <a:t>objetivo</a:t>
            </a:r>
            <a:r>
              <a:rPr lang="en-US" sz="1350" dirty="0"/>
              <a:t> de </a:t>
            </a:r>
            <a:r>
              <a:rPr lang="en-US" sz="1350" dirty="0" err="1"/>
              <a:t>reducir</a:t>
            </a:r>
            <a:r>
              <a:rPr lang="en-US" sz="1350" dirty="0"/>
              <a:t> la </a:t>
            </a:r>
            <a:r>
              <a:rPr lang="en-US" sz="1350" dirty="0" err="1"/>
              <a:t>acidez</a:t>
            </a:r>
            <a:r>
              <a:rPr lang="en-US" sz="1350" dirty="0"/>
              <a:t> y </a:t>
            </a:r>
            <a:r>
              <a:rPr lang="en-US" sz="1350" dirty="0" err="1"/>
              <a:t>suavizar</a:t>
            </a:r>
            <a:r>
              <a:rPr lang="en-US" sz="1350" dirty="0"/>
              <a:t> </a:t>
            </a:r>
            <a:r>
              <a:rPr lang="en-US" sz="1350" dirty="0" err="1"/>
              <a:t>el</a:t>
            </a:r>
            <a:r>
              <a:rPr lang="en-US" sz="1350" dirty="0"/>
              <a:t> vino </a:t>
            </a:r>
            <a:r>
              <a:rPr lang="en-US" sz="1350" dirty="0" err="1"/>
              <a:t>restaba</a:t>
            </a:r>
            <a:r>
              <a:rPr lang="en-US" sz="1350" dirty="0"/>
              <a:t> valor al </a:t>
            </a:r>
            <a:r>
              <a:rPr lang="en-US" sz="1350" dirty="0" err="1"/>
              <a:t>carácter</a:t>
            </a:r>
            <a:r>
              <a:rPr lang="en-US" sz="1350" dirty="0"/>
              <a:t> fresco de </a:t>
            </a:r>
            <a:r>
              <a:rPr lang="en-US" sz="1350" dirty="0" err="1"/>
              <a:t>los</a:t>
            </a:r>
            <a:r>
              <a:rPr lang="en-US" sz="1350" dirty="0"/>
              <a:t> vinos de Savoie, con la </a:t>
            </a:r>
            <a:r>
              <a:rPr lang="en-US" sz="1350" dirty="0" err="1"/>
              <a:t>posible</a:t>
            </a:r>
            <a:r>
              <a:rPr lang="en-US" sz="1350" dirty="0"/>
              <a:t> </a:t>
            </a:r>
            <a:r>
              <a:rPr lang="en-US" sz="1350" dirty="0" err="1"/>
              <a:t>excepción</a:t>
            </a:r>
            <a:r>
              <a:rPr lang="en-US" sz="1350" dirty="0"/>
              <a:t> de </a:t>
            </a:r>
            <a:r>
              <a:rPr lang="en-US" sz="1350" dirty="0" err="1"/>
              <a:t>Chasselas</a:t>
            </a:r>
            <a:r>
              <a:rPr lang="en-US" sz="1350" dirty="0"/>
              <a:t> de Haute-Savoie.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 err="1"/>
              <a:t>Desde</a:t>
            </a:r>
            <a:r>
              <a:rPr lang="en-US" sz="1350" dirty="0"/>
              <a:t> la </a:t>
            </a:r>
            <a:r>
              <a:rPr lang="en-US" sz="1350" dirty="0" err="1"/>
              <a:t>década</a:t>
            </a:r>
            <a:r>
              <a:rPr lang="en-US" sz="1350" dirty="0"/>
              <a:t> de 1990 </a:t>
            </a:r>
            <a:r>
              <a:rPr lang="en-US" sz="1350" dirty="0" err="1"/>
              <a:t>algunos</a:t>
            </a:r>
            <a:r>
              <a:rPr lang="en-US" sz="1350" dirty="0"/>
              <a:t> </a:t>
            </a:r>
            <a:r>
              <a:rPr lang="en-US" sz="1350" dirty="0" err="1"/>
              <a:t>productores</a:t>
            </a:r>
            <a:r>
              <a:rPr lang="en-US" sz="1350" dirty="0"/>
              <a:t> </a:t>
            </a:r>
            <a:r>
              <a:rPr lang="en-US" sz="1350" dirty="0" err="1"/>
              <a:t>comenzaron</a:t>
            </a:r>
            <a:r>
              <a:rPr lang="en-US" sz="1350" dirty="0"/>
              <a:t> a </a:t>
            </a:r>
            <a:r>
              <a:rPr lang="en-US" sz="1350" dirty="0" err="1"/>
              <a:t>utilizar</a:t>
            </a:r>
            <a:r>
              <a:rPr lang="en-US" sz="1350" dirty="0"/>
              <a:t> la </a:t>
            </a:r>
            <a:r>
              <a:rPr lang="en-US" sz="1350" dirty="0" err="1"/>
              <a:t>maloláctica</a:t>
            </a:r>
            <a:r>
              <a:rPr lang="en-US" sz="1350" dirty="0"/>
              <a:t> </a:t>
            </a:r>
            <a:r>
              <a:rPr lang="en-US" sz="1350" dirty="0" err="1"/>
              <a:t>como</a:t>
            </a:r>
            <a:r>
              <a:rPr lang="en-US" sz="1350" dirty="0"/>
              <a:t> </a:t>
            </a:r>
            <a:r>
              <a:rPr lang="en-US" sz="1350" dirty="0" err="1"/>
              <a:t>alternativa</a:t>
            </a:r>
            <a:r>
              <a:rPr lang="en-US" sz="1350" dirty="0"/>
              <a:t> a </a:t>
            </a:r>
            <a:r>
              <a:rPr lang="en-US" sz="1350" dirty="0" err="1"/>
              <a:t>tener</a:t>
            </a:r>
            <a:r>
              <a:rPr lang="en-US" sz="1350" dirty="0"/>
              <a:t> </a:t>
            </a:r>
            <a:r>
              <a:rPr lang="en-US" sz="1350" dirty="0" err="1"/>
              <a:t>demasiado</a:t>
            </a:r>
            <a:r>
              <a:rPr lang="en-US" sz="1350" dirty="0"/>
              <a:t> </a:t>
            </a:r>
            <a:r>
              <a:rPr lang="en-US" sz="1350" dirty="0" err="1"/>
              <a:t>azúcar</a:t>
            </a:r>
            <a:r>
              <a:rPr lang="en-US" sz="1350" dirty="0"/>
              <a:t> residual.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dirty="0"/>
              <a:t>Hoy </a:t>
            </a:r>
            <a:r>
              <a:rPr lang="en-US" sz="1350" dirty="0" err="1"/>
              <a:t>en</a:t>
            </a:r>
            <a:r>
              <a:rPr lang="en-US" sz="1350" dirty="0"/>
              <a:t> día es </a:t>
            </a:r>
            <a:r>
              <a:rPr lang="en-US" sz="1350" dirty="0" err="1"/>
              <a:t>una</a:t>
            </a:r>
            <a:r>
              <a:rPr lang="en-US" sz="1350" dirty="0"/>
              <a:t> </a:t>
            </a:r>
            <a:r>
              <a:rPr lang="en-US" sz="1350" dirty="0" err="1"/>
              <a:t>cuestión</a:t>
            </a:r>
            <a:r>
              <a:rPr lang="en-US" sz="1350" dirty="0"/>
              <a:t> de </a:t>
            </a:r>
            <a:r>
              <a:rPr lang="en-US" sz="1350" dirty="0" err="1"/>
              <a:t>estilo</a:t>
            </a:r>
            <a:r>
              <a:rPr lang="en-US" sz="1350" dirty="0"/>
              <a:t> para </a:t>
            </a:r>
            <a:r>
              <a:rPr lang="en-US" sz="1350" dirty="0" err="1"/>
              <a:t>cada</a:t>
            </a:r>
            <a:r>
              <a:rPr lang="en-US" sz="1350" dirty="0"/>
              <a:t> productor. Los </a:t>
            </a:r>
            <a:r>
              <a:rPr lang="en-US" sz="1350" dirty="0" err="1"/>
              <a:t>viticultores</a:t>
            </a:r>
            <a:r>
              <a:rPr lang="en-US" sz="1350" dirty="0"/>
              <a:t> </a:t>
            </a:r>
            <a:r>
              <a:rPr lang="en-US" sz="1350" dirty="0" err="1"/>
              <a:t>orgánicos</a:t>
            </a:r>
            <a:r>
              <a:rPr lang="en-US" sz="1350" dirty="0"/>
              <a:t> y de </a:t>
            </a:r>
            <a:r>
              <a:rPr lang="en-US" sz="1350" dirty="0" err="1"/>
              <a:t>baja</a:t>
            </a:r>
            <a:r>
              <a:rPr lang="en-US" sz="1350" dirty="0"/>
              <a:t> </a:t>
            </a:r>
            <a:r>
              <a:rPr lang="en-US" sz="1350" dirty="0" err="1"/>
              <a:t>intervención</a:t>
            </a:r>
            <a:r>
              <a:rPr lang="en-US" sz="1350" dirty="0"/>
              <a:t> </a:t>
            </a:r>
            <a:r>
              <a:rPr lang="en-US" sz="1350" dirty="0" err="1"/>
              <a:t>tienden</a:t>
            </a:r>
            <a:r>
              <a:rPr lang="en-US" sz="1350" dirty="0"/>
              <a:t> a </a:t>
            </a:r>
            <a:r>
              <a:rPr lang="en-US" sz="1350" dirty="0" err="1"/>
              <a:t>producir</a:t>
            </a:r>
            <a:r>
              <a:rPr lang="en-US" sz="1350" dirty="0"/>
              <a:t> </a:t>
            </a:r>
            <a:r>
              <a:rPr lang="en-US" sz="1350" dirty="0" err="1"/>
              <a:t>blancos</a:t>
            </a:r>
            <a:r>
              <a:rPr lang="en-US" sz="1350" dirty="0"/>
              <a:t> </a:t>
            </a:r>
            <a:r>
              <a:rPr lang="en-US" sz="1350" dirty="0" err="1"/>
              <a:t>completamente</a:t>
            </a:r>
            <a:r>
              <a:rPr lang="en-US" sz="1350" dirty="0"/>
              <a:t> </a:t>
            </a:r>
            <a:r>
              <a:rPr lang="en-US" sz="1350" dirty="0" err="1"/>
              <a:t>secos</a:t>
            </a:r>
            <a:r>
              <a:rPr lang="en-US" sz="1350" dirty="0"/>
              <a:t> y </a:t>
            </a:r>
            <a:r>
              <a:rPr lang="en-US" sz="1350" dirty="0" err="1"/>
              <a:t>favorecen</a:t>
            </a:r>
            <a:r>
              <a:rPr lang="en-US" sz="1350" dirty="0"/>
              <a:t> la </a:t>
            </a:r>
            <a:r>
              <a:rPr lang="en-US" sz="1350" dirty="0" err="1"/>
              <a:t>fermentación</a:t>
            </a:r>
            <a:r>
              <a:rPr lang="en-US" sz="1350" dirty="0"/>
              <a:t> </a:t>
            </a:r>
            <a:r>
              <a:rPr lang="en-US" sz="1350" dirty="0" err="1"/>
              <a:t>maloláctica</a:t>
            </a:r>
            <a:r>
              <a:rPr lang="en-US" sz="1350" dirty="0"/>
              <a:t>, </a:t>
            </a:r>
            <a:r>
              <a:rPr lang="en-US" sz="1350" dirty="0" err="1"/>
              <a:t>porque</a:t>
            </a:r>
            <a:r>
              <a:rPr lang="en-US" sz="1350" dirty="0"/>
              <a:t> </a:t>
            </a:r>
            <a:r>
              <a:rPr lang="en-US" sz="1350" dirty="0" err="1"/>
              <a:t>esto</a:t>
            </a:r>
            <a:r>
              <a:rPr lang="en-US" sz="1350" dirty="0"/>
              <a:t> </a:t>
            </a:r>
            <a:r>
              <a:rPr lang="en-US" sz="1350" dirty="0" err="1"/>
              <a:t>significa</a:t>
            </a:r>
            <a:r>
              <a:rPr lang="en-US" sz="1350" dirty="0"/>
              <a:t> que no </a:t>
            </a:r>
            <a:r>
              <a:rPr lang="en-US" sz="1350" dirty="0" err="1"/>
              <a:t>necesitan</a:t>
            </a:r>
            <a:r>
              <a:rPr lang="en-US" sz="1350" dirty="0"/>
              <a:t> </a:t>
            </a:r>
            <a:r>
              <a:rPr lang="en-US" sz="1350" dirty="0" err="1"/>
              <a:t>tanta</a:t>
            </a:r>
            <a:r>
              <a:rPr lang="en-US" sz="1350" dirty="0"/>
              <a:t> o </a:t>
            </a:r>
            <a:r>
              <a:rPr lang="en-US" sz="1350" dirty="0" err="1"/>
              <a:t>incluso</a:t>
            </a:r>
            <a:r>
              <a:rPr lang="en-US" sz="1350" dirty="0"/>
              <a:t> </a:t>
            </a:r>
            <a:r>
              <a:rPr lang="en-US" sz="1350" dirty="0" err="1"/>
              <a:t>ninguna</a:t>
            </a:r>
            <a:r>
              <a:rPr lang="en-US" sz="1350" dirty="0"/>
              <a:t> </a:t>
            </a:r>
            <a:r>
              <a:rPr lang="en-US" sz="1350" dirty="0" err="1"/>
              <a:t>protección</a:t>
            </a:r>
            <a:r>
              <a:rPr lang="en-US" sz="1350" dirty="0"/>
              <a:t> de SO2 </a:t>
            </a:r>
            <a:r>
              <a:rPr lang="en-US" sz="1350" dirty="0" err="1"/>
              <a:t>en</a:t>
            </a:r>
            <a:r>
              <a:rPr lang="en-US" sz="1350" dirty="0"/>
              <a:t> </a:t>
            </a:r>
            <a:r>
              <a:rPr lang="en-US" sz="1350" dirty="0" err="1"/>
              <a:t>el</a:t>
            </a:r>
            <a:r>
              <a:rPr lang="en-US" sz="1350" dirty="0"/>
              <a:t> </a:t>
            </a:r>
            <a:r>
              <a:rPr lang="en-US" sz="1350" dirty="0" err="1"/>
              <a:t>primeras</a:t>
            </a:r>
            <a:r>
              <a:rPr lang="en-US" sz="1350" dirty="0"/>
              <a:t> </a:t>
            </a:r>
            <a:r>
              <a:rPr lang="en-US" sz="1350" dirty="0" err="1"/>
              <a:t>etapas</a:t>
            </a:r>
            <a:r>
              <a:rPr lang="en-US" sz="1350" dirty="0"/>
              <a:t> de </a:t>
            </a:r>
            <a:r>
              <a:rPr lang="en-US" sz="1350" dirty="0" err="1"/>
              <a:t>producción</a:t>
            </a:r>
            <a:r>
              <a:rPr lang="en-US" sz="1350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E83B52-6703-07D6-45E7-4534394E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9CD1EE5-AA01-40EE-A88B-92298F67D9EA}" type="datetime1">
              <a:pPr>
                <a:spcAft>
                  <a:spcPts val="600"/>
                </a:spcAft>
              </a:pPr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9E755-7BB4-795E-A8D0-D10C6288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25400-5AEB-5C15-E625-1D405AF0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91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0C988C-FAAD-4B22-8BA7-6B5DEFD8D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55A82-1EA9-F263-43D7-7C90C4ACCEA8}"/>
              </a:ext>
            </a:extLst>
          </p:cNvPr>
          <p:cNvSpPr txBox="1"/>
          <p:nvPr/>
        </p:nvSpPr>
        <p:spPr>
          <a:xfrm>
            <a:off x="488093" y="538463"/>
            <a:ext cx="5114150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500" dirty="0" err="1"/>
              <a:t>Establecimiento</a:t>
            </a:r>
            <a:r>
              <a:rPr lang="en-US" sz="1500" dirty="0"/>
              <a:t> pre-</a:t>
            </a:r>
            <a:r>
              <a:rPr lang="en-US" sz="1500" dirty="0" err="1"/>
              <a:t>romano</a:t>
            </a:r>
            <a:r>
              <a:rPr lang="en-US" sz="1500" dirty="0"/>
              <a:t> de la vid, </a:t>
            </a:r>
            <a:r>
              <a:rPr lang="en-US" sz="1500" dirty="0" err="1"/>
              <a:t>autores</a:t>
            </a:r>
            <a:r>
              <a:rPr lang="en-US" sz="1500" dirty="0"/>
              <a:t> </a:t>
            </a:r>
            <a:r>
              <a:rPr lang="en-US" sz="1500" dirty="0" err="1"/>
              <a:t>romanos</a:t>
            </a:r>
            <a:r>
              <a:rPr lang="en-US" sz="1500" dirty="0"/>
              <a:t> Plinio y </a:t>
            </a:r>
            <a:r>
              <a:rPr lang="en-US" sz="1500" dirty="0" err="1"/>
              <a:t>Columela</a:t>
            </a:r>
            <a:r>
              <a:rPr lang="en-US" sz="1500" dirty="0"/>
              <a:t> </a:t>
            </a:r>
            <a:r>
              <a:rPr lang="en-US" sz="1500" dirty="0" err="1"/>
              <a:t>dieron</a:t>
            </a:r>
            <a:r>
              <a:rPr lang="en-US" sz="1500" dirty="0"/>
              <a:t> </a:t>
            </a:r>
            <a:r>
              <a:rPr lang="en-US" sz="1500" dirty="0" err="1"/>
              <a:t>fé</a:t>
            </a:r>
            <a:r>
              <a:rPr lang="en-US" sz="1500" dirty="0"/>
              <a:t> de la </a:t>
            </a:r>
            <a:r>
              <a:rPr lang="en-US" sz="1500" dirty="0" err="1"/>
              <a:t>calidad</a:t>
            </a:r>
            <a:r>
              <a:rPr lang="en-US" sz="1500" dirty="0"/>
              <a:t> de la vid </a:t>
            </a:r>
            <a:r>
              <a:rPr lang="en-US" sz="1500" dirty="0" err="1"/>
              <a:t>alobrógica</a:t>
            </a:r>
            <a:r>
              <a:rPr lang="en-US" sz="1500" dirty="0"/>
              <a:t> sin embargo </a:t>
            </a:r>
            <a:r>
              <a:rPr lang="en-US" sz="1500" dirty="0" err="1"/>
              <a:t>existen</a:t>
            </a:r>
            <a:r>
              <a:rPr lang="en-US" sz="1500" dirty="0"/>
              <a:t> </a:t>
            </a:r>
            <a:r>
              <a:rPr lang="en-US" sz="1500" dirty="0" err="1"/>
              <a:t>pocas</a:t>
            </a:r>
            <a:r>
              <a:rPr lang="en-US" sz="1500" dirty="0"/>
              <a:t> </a:t>
            </a:r>
            <a:r>
              <a:rPr lang="en-US" sz="1500" dirty="0" err="1"/>
              <a:t>menciones</a:t>
            </a:r>
            <a:r>
              <a:rPr lang="en-US" sz="1500" dirty="0"/>
              <a:t> a </a:t>
            </a:r>
            <a:r>
              <a:rPr lang="en-US" sz="1500" dirty="0" err="1"/>
              <a:t>los</a:t>
            </a:r>
            <a:r>
              <a:rPr lang="en-US" sz="1500" dirty="0"/>
              <a:t> vinos de </a:t>
            </a:r>
            <a:r>
              <a:rPr lang="en-US" sz="1500" dirty="0" err="1"/>
              <a:t>los</a:t>
            </a:r>
            <a:r>
              <a:rPr lang="en-US" sz="1500" dirty="0"/>
              <a:t> Alpes </a:t>
            </a:r>
            <a:r>
              <a:rPr lang="en-US" sz="1500" dirty="0" err="1"/>
              <a:t>franceses</a:t>
            </a:r>
            <a:r>
              <a:rPr lang="en-US" sz="1500" dirty="0"/>
              <a:t> </a:t>
            </a:r>
            <a:r>
              <a:rPr lang="en-US" sz="1500" dirty="0" err="1"/>
              <a:t>durante</a:t>
            </a:r>
            <a:r>
              <a:rPr lang="en-US" sz="1500" dirty="0"/>
              <a:t> </a:t>
            </a:r>
            <a:r>
              <a:rPr lang="en-US" sz="1500" dirty="0" err="1"/>
              <a:t>este</a:t>
            </a:r>
            <a:r>
              <a:rPr lang="en-US" sz="1500" dirty="0"/>
              <a:t> </a:t>
            </a:r>
            <a:r>
              <a:rPr lang="en-US" sz="1500" dirty="0" err="1"/>
              <a:t>período</a:t>
            </a:r>
            <a:r>
              <a:rPr lang="en-US" sz="1500" dirty="0"/>
              <a:t>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500" dirty="0"/>
              <a:t>Durante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período</a:t>
            </a:r>
            <a:r>
              <a:rPr lang="en-US" sz="1500" dirty="0"/>
              <a:t> </a:t>
            </a:r>
            <a:r>
              <a:rPr lang="en-US" sz="1500" dirty="0" err="1"/>
              <a:t>romano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cultivo</a:t>
            </a:r>
            <a:r>
              <a:rPr lang="en-US" sz="1500" dirty="0"/>
              <a:t> de la vid </a:t>
            </a:r>
            <a:r>
              <a:rPr lang="en-US" sz="1500" dirty="0" err="1"/>
              <a:t>estaba</a:t>
            </a:r>
            <a:r>
              <a:rPr lang="en-US" sz="1500" dirty="0"/>
              <a:t> </a:t>
            </a:r>
            <a:r>
              <a:rPr lang="en-US" sz="1500" dirty="0" err="1"/>
              <a:t>orientado</a:t>
            </a:r>
            <a:r>
              <a:rPr lang="en-US" sz="1500" dirty="0"/>
              <a:t> a </a:t>
            </a:r>
            <a:r>
              <a:rPr lang="en-US" sz="1500" dirty="0" err="1"/>
              <a:t>elaborar</a:t>
            </a:r>
            <a:r>
              <a:rPr lang="en-US" sz="1500" dirty="0"/>
              <a:t> vino para </a:t>
            </a:r>
            <a:r>
              <a:rPr lang="en-US" sz="1500" dirty="0" err="1"/>
              <a:t>consumo</a:t>
            </a:r>
            <a:r>
              <a:rPr lang="en-US" sz="1500" dirty="0"/>
              <a:t> </a:t>
            </a:r>
            <a:r>
              <a:rPr lang="en-US" sz="1500" dirty="0" err="1"/>
              <a:t>diario</a:t>
            </a:r>
            <a:r>
              <a:rPr lang="en-US" sz="1500" dirty="0"/>
              <a:t>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500" dirty="0"/>
              <a:t>La </a:t>
            </a:r>
            <a:r>
              <a:rPr lang="en-US" sz="1500" dirty="0" err="1"/>
              <a:t>influencia</a:t>
            </a:r>
            <a:r>
              <a:rPr lang="en-US" sz="1500" dirty="0"/>
              <a:t> </a:t>
            </a:r>
            <a:r>
              <a:rPr lang="en-US" sz="1500" dirty="0" err="1"/>
              <a:t>más</a:t>
            </a:r>
            <a:r>
              <a:rPr lang="en-US" sz="1500" dirty="0"/>
              <a:t> </a:t>
            </a:r>
            <a:r>
              <a:rPr lang="en-US" sz="1500" dirty="0" err="1"/>
              <a:t>grande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la </a:t>
            </a:r>
            <a:r>
              <a:rPr lang="en-US" sz="1500" dirty="0" err="1"/>
              <a:t>tradición</a:t>
            </a:r>
            <a:r>
              <a:rPr lang="en-US" sz="1500" dirty="0"/>
              <a:t> </a:t>
            </a:r>
            <a:r>
              <a:rPr lang="en-US" sz="1500" dirty="0" err="1"/>
              <a:t>vinícola</a:t>
            </a:r>
            <a:r>
              <a:rPr lang="en-US" sz="1500" dirty="0"/>
              <a:t> de la </a:t>
            </a:r>
            <a:r>
              <a:rPr lang="en-US" sz="1500" dirty="0" err="1"/>
              <a:t>región</a:t>
            </a:r>
            <a:r>
              <a:rPr lang="en-US" sz="1500" dirty="0"/>
              <a:t> </a:t>
            </a:r>
            <a:r>
              <a:rPr lang="en-US" sz="1500" dirty="0" err="1"/>
              <a:t>proviene</a:t>
            </a:r>
            <a:r>
              <a:rPr lang="en-US" sz="1500" dirty="0"/>
              <a:t> de la </a:t>
            </a:r>
            <a:r>
              <a:rPr lang="en-US" sz="1500" dirty="0" err="1"/>
              <a:t>iglesia</a:t>
            </a:r>
            <a:r>
              <a:rPr lang="en-US" sz="1500" dirty="0"/>
              <a:t> </a:t>
            </a:r>
            <a:r>
              <a:rPr lang="en-US" sz="1500" dirty="0" err="1"/>
              <a:t>cristiana</a:t>
            </a:r>
            <a:r>
              <a:rPr lang="en-US" sz="1500" dirty="0"/>
              <a:t>, a </a:t>
            </a:r>
            <a:r>
              <a:rPr lang="en-US" sz="1500" dirty="0" err="1"/>
              <a:t>través</a:t>
            </a:r>
            <a:r>
              <a:rPr lang="en-US" sz="1500" dirty="0"/>
              <a:t> de </a:t>
            </a:r>
            <a:r>
              <a:rPr lang="en-US" sz="1500" dirty="0" err="1"/>
              <a:t>los</a:t>
            </a:r>
            <a:r>
              <a:rPr lang="en-US" sz="1500" dirty="0"/>
              <a:t> </a:t>
            </a:r>
            <a:r>
              <a:rPr lang="en-US" sz="1500" dirty="0" err="1"/>
              <a:t>monasterios</a:t>
            </a:r>
            <a:r>
              <a:rPr lang="en-US" sz="1500" dirty="0"/>
              <a:t>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500" dirty="0" err="1"/>
              <a:t>Históricamente</a:t>
            </a:r>
            <a:r>
              <a:rPr lang="en-US" sz="1500" dirty="0"/>
              <a:t> </a:t>
            </a:r>
            <a:r>
              <a:rPr lang="en-US" sz="1500" dirty="0" err="1"/>
              <a:t>fue</a:t>
            </a:r>
            <a:r>
              <a:rPr lang="en-US" sz="1500" dirty="0"/>
              <a:t> </a:t>
            </a:r>
            <a:r>
              <a:rPr lang="en-US" sz="1500" dirty="0" err="1"/>
              <a:t>regida</a:t>
            </a:r>
            <a:r>
              <a:rPr lang="en-US" sz="1500" dirty="0"/>
              <a:t> </a:t>
            </a:r>
            <a:r>
              <a:rPr lang="en-US" sz="1500" dirty="0" err="1"/>
              <a:t>por</a:t>
            </a:r>
            <a:r>
              <a:rPr lang="en-US" sz="1500" dirty="0"/>
              <a:t> la casa de Savoie que </a:t>
            </a:r>
            <a:r>
              <a:rPr lang="en-US" sz="1500" dirty="0" err="1"/>
              <a:t>incluyó</a:t>
            </a:r>
            <a:r>
              <a:rPr lang="en-US" sz="1500" dirty="0"/>
              <a:t> </a:t>
            </a:r>
            <a:r>
              <a:rPr lang="en-US" sz="1500" dirty="0" err="1"/>
              <a:t>territorios</a:t>
            </a:r>
            <a:r>
              <a:rPr lang="en-US" sz="1500" dirty="0"/>
              <a:t> </a:t>
            </a:r>
            <a:r>
              <a:rPr lang="en-US" sz="1500" dirty="0" err="1"/>
              <a:t>durante</a:t>
            </a:r>
            <a:r>
              <a:rPr lang="en-US" sz="1500" dirty="0"/>
              <a:t> </a:t>
            </a:r>
            <a:r>
              <a:rPr lang="en-US" sz="1500" dirty="0" err="1"/>
              <a:t>su</a:t>
            </a:r>
            <a:r>
              <a:rPr lang="en-US" sz="1500" dirty="0"/>
              <a:t> </a:t>
            </a:r>
            <a:r>
              <a:rPr lang="en-US" sz="1500" dirty="0" err="1"/>
              <a:t>historia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partes de Vaud (Suiza), </a:t>
            </a:r>
            <a:r>
              <a:rPr lang="en-US" sz="1500" dirty="0" err="1"/>
              <a:t>Aosta</a:t>
            </a:r>
            <a:r>
              <a:rPr lang="en-US" sz="1500" dirty="0"/>
              <a:t> y Piemonte (Italia). 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500" dirty="0" err="1"/>
              <a:t>Eventualmente</a:t>
            </a:r>
            <a:r>
              <a:rPr lang="en-US" sz="1500" dirty="0"/>
              <a:t> la casa </a:t>
            </a:r>
            <a:r>
              <a:rPr lang="en-US" sz="1500" dirty="0" err="1"/>
              <a:t>formo</a:t>
            </a:r>
            <a:r>
              <a:rPr lang="en-US" sz="1500" dirty="0"/>
              <a:t> a ser </a:t>
            </a:r>
            <a:r>
              <a:rPr lang="en-US" sz="1500" dirty="0" err="1"/>
              <a:t>parte</a:t>
            </a:r>
            <a:r>
              <a:rPr lang="en-US" sz="1500" dirty="0"/>
              <a:t> del Reino de </a:t>
            </a:r>
            <a:r>
              <a:rPr lang="en-US" sz="1500" dirty="0" err="1"/>
              <a:t>Cerdeña</a:t>
            </a:r>
            <a:r>
              <a:rPr lang="en-US" sz="1500" dirty="0"/>
              <a:t>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500" dirty="0"/>
              <a:t>El </a:t>
            </a:r>
            <a:r>
              <a:rPr lang="en-US" sz="1500" dirty="0" err="1"/>
              <a:t>territorio</a:t>
            </a:r>
            <a:r>
              <a:rPr lang="en-US" sz="1500" dirty="0"/>
              <a:t> </a:t>
            </a:r>
            <a:r>
              <a:rPr lang="en-US" sz="1500" dirty="0" err="1"/>
              <a:t>pasó</a:t>
            </a:r>
            <a:r>
              <a:rPr lang="en-US" sz="1500" dirty="0"/>
              <a:t> a ser </a:t>
            </a:r>
            <a:r>
              <a:rPr lang="en-US" sz="1500" dirty="0" err="1"/>
              <a:t>parte</a:t>
            </a:r>
            <a:r>
              <a:rPr lang="en-US" sz="1500" dirty="0"/>
              <a:t> formal de Francia </a:t>
            </a:r>
            <a:r>
              <a:rPr lang="en-US" sz="1500" dirty="0" err="1"/>
              <a:t>en</a:t>
            </a:r>
            <a:r>
              <a:rPr lang="en-US" sz="1500" dirty="0"/>
              <a:t> 1860.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500" dirty="0"/>
              <a:t>La </a:t>
            </a:r>
            <a:r>
              <a:rPr lang="en-US" sz="1500" dirty="0" err="1"/>
              <a:t>provincia</a:t>
            </a:r>
            <a:r>
              <a:rPr lang="en-US" sz="1500" dirty="0"/>
              <a:t> </a:t>
            </a:r>
            <a:r>
              <a:rPr lang="en-US" sz="1500" dirty="0" err="1"/>
              <a:t>francesa</a:t>
            </a:r>
            <a:r>
              <a:rPr lang="en-US" sz="1500" dirty="0"/>
              <a:t> de Savoie (</a:t>
            </a:r>
            <a:r>
              <a:rPr lang="en-US" sz="1500" dirty="0" err="1"/>
              <a:t>compuesta</a:t>
            </a:r>
            <a:r>
              <a:rPr lang="en-US" sz="1500" dirty="0"/>
              <a:t> </a:t>
            </a:r>
            <a:r>
              <a:rPr lang="en-US" sz="1500" dirty="0" err="1"/>
              <a:t>actualmente</a:t>
            </a:r>
            <a:r>
              <a:rPr lang="en-US" sz="1500" dirty="0"/>
              <a:t> de dos </a:t>
            </a:r>
            <a:r>
              <a:rPr lang="en-US" sz="1500" dirty="0" err="1"/>
              <a:t>departamentos</a:t>
            </a:r>
            <a:r>
              <a:rPr lang="en-US" sz="1500" dirty="0"/>
              <a:t>: Savoie y Haute Savoie) 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2635" y="2507215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D3300-38F6-116C-EAF7-B0B683A0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E0096-9A75-61F8-EFA3-34D15C8C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32189" flipV="1">
            <a:off x="7537061" y="1878543"/>
            <a:ext cx="4592562" cy="45925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-up of a coin&#10;&#10;Description automatically generated">
            <a:extLst>
              <a:ext uri="{FF2B5EF4-FFF2-40B4-BE49-F238E27FC236}">
                <a16:creationId xmlns:a16="http://schemas.microsoft.com/office/drawing/2014/main" id="{EECC6C6C-B509-1474-A656-54E28EE8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085" y="533712"/>
            <a:ext cx="2271020" cy="2271020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pic>
        <p:nvPicPr>
          <p:cNvPr id="7" name="Picture 6" descr="A medieval manuscript of a person pouring wine&#10;&#10;Description automatically generated">
            <a:extLst>
              <a:ext uri="{FF2B5EF4-FFF2-40B4-BE49-F238E27FC236}">
                <a16:creationId xmlns:a16="http://schemas.microsoft.com/office/drawing/2014/main" id="{B0234644-A4A3-F796-7B7A-7A237FDF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89" y="2930036"/>
            <a:ext cx="2877265" cy="2822083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14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63DD2-9156-F781-ADCD-339A7563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A86E4-1EA1-4F06-A7A2-49F6957CCA1D}" type="datetime1"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48AD2-34CF-9403-3009-5D9E98A6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02076-1E8C-FC0D-E0C1-11783C88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30</a:t>
            </a:fld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12871CB-5FA5-7C19-9253-6B74BA9BB7EC}"/>
              </a:ext>
            </a:extLst>
          </p:cNvPr>
          <p:cNvSpPr txBox="1"/>
          <p:nvPr/>
        </p:nvSpPr>
        <p:spPr>
          <a:xfrm>
            <a:off x="489835" y="1185825"/>
            <a:ext cx="6553200" cy="424731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419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ea typeface="+mn-lt"/>
                <a:cs typeface="+mn-lt"/>
              </a:rPr>
              <a:t>Mondeuse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variedad</a:t>
            </a:r>
            <a:r>
              <a:rPr lang="en-US" dirty="0">
                <a:ea typeface="+mn-lt"/>
                <a:cs typeface="+mn-lt"/>
              </a:rPr>
              <a:t> principal de </a:t>
            </a:r>
            <a:r>
              <a:rPr lang="en-US" dirty="0" err="1">
                <a:ea typeface="+mn-lt"/>
                <a:cs typeface="+mn-lt"/>
              </a:rPr>
              <a:t>los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rojos</a:t>
            </a:r>
            <a:r>
              <a:rPr lang="en-US" dirty="0">
                <a:ea typeface="+mn-lt"/>
                <a:cs typeface="+mn-lt"/>
              </a:rPr>
              <a:t> no </a:t>
            </a:r>
            <a:r>
              <a:rPr lang="en-US" dirty="0" err="1">
                <a:ea typeface="+mn-lt"/>
                <a:cs typeface="+mn-lt"/>
              </a:rPr>
              <a:t>siempre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madura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adecuadamente</a:t>
            </a:r>
            <a:r>
              <a:rPr lang="en-US" dirty="0">
                <a:ea typeface="+mn-lt"/>
                <a:cs typeface="+mn-lt"/>
              </a:rPr>
              <a:t> y sus </a:t>
            </a:r>
            <a:r>
              <a:rPr lang="en-US" dirty="0" err="1">
                <a:ea typeface="+mn-lt"/>
                <a:cs typeface="+mn-lt"/>
              </a:rPr>
              <a:t>palillos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verdes</a:t>
            </a:r>
            <a:r>
              <a:rPr lang="en-US" dirty="0">
                <a:ea typeface="+mn-lt"/>
                <a:cs typeface="+mn-lt"/>
              </a:rPr>
              <a:t> e </a:t>
            </a:r>
            <a:r>
              <a:rPr lang="en-US" dirty="0" err="1">
                <a:ea typeface="+mn-lt"/>
                <a:cs typeface="+mn-lt"/>
              </a:rPr>
              <a:t>inmaduros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eran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tradicionalmente</a:t>
            </a:r>
            <a:r>
              <a:rPr lang="en-US" dirty="0">
                <a:ea typeface="+mn-lt"/>
                <a:cs typeface="+mn-lt"/>
              </a:rPr>
              <a:t> un </a:t>
            </a:r>
            <a:r>
              <a:rPr lang="en-US" dirty="0" err="1">
                <a:ea typeface="+mn-lt"/>
                <a:cs typeface="+mn-lt"/>
              </a:rPr>
              <a:t>problema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exacerbando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rusticidad</a:t>
            </a:r>
            <a:r>
              <a:rPr lang="en-US" dirty="0">
                <a:ea typeface="+mn-lt"/>
                <a:cs typeface="+mn-lt"/>
              </a:rPr>
              <a:t> de la uva, </a:t>
            </a:r>
            <a:r>
              <a:rPr lang="en-US" dirty="0" err="1">
                <a:ea typeface="+mn-lt"/>
                <a:cs typeface="+mn-lt"/>
              </a:rPr>
              <a:t>llevando</a:t>
            </a:r>
            <a:r>
              <a:rPr lang="en-US" dirty="0">
                <a:ea typeface="+mn-lt"/>
                <a:cs typeface="+mn-lt"/>
              </a:rPr>
              <a:t> a la </a:t>
            </a:r>
            <a:r>
              <a:rPr lang="en-US" dirty="0" err="1">
                <a:ea typeface="+mn-lt"/>
                <a:cs typeface="+mn-lt"/>
              </a:rPr>
              <a:t>práctica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común</a:t>
            </a:r>
            <a:r>
              <a:rPr lang="en-US" dirty="0">
                <a:ea typeface="+mn-lt"/>
                <a:cs typeface="+mn-lt"/>
              </a:rPr>
              <a:t> del </a:t>
            </a:r>
            <a:r>
              <a:rPr lang="en-US" dirty="0" err="1">
                <a:ea typeface="+mn-lt"/>
                <a:cs typeface="+mn-lt"/>
              </a:rPr>
              <a:t>despalillado</a:t>
            </a:r>
            <a:r>
              <a:rPr lang="en-US" dirty="0">
                <a:ea typeface="+mn-lt"/>
                <a:cs typeface="+mn-lt"/>
              </a:rPr>
              <a:t> sin embargo </a:t>
            </a:r>
            <a:r>
              <a:rPr lang="en-US" dirty="0" err="1">
                <a:ea typeface="+mn-lt"/>
                <a:cs typeface="+mn-lt"/>
              </a:rPr>
              <a:t>debido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los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cambios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climas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más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cálido</a:t>
            </a:r>
            <a:r>
              <a:rPr lang="en-US" dirty="0">
                <a:ea typeface="+mn-lt"/>
                <a:cs typeface="+mn-lt"/>
              </a:rPr>
              <a:t> y </a:t>
            </a:r>
            <a:r>
              <a:rPr lang="en-US" dirty="0" err="1">
                <a:ea typeface="+mn-lt"/>
                <a:cs typeface="+mn-lt"/>
              </a:rPr>
              <a:t>menores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rendimientos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los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tallos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actualidad</a:t>
            </a:r>
            <a:r>
              <a:rPr lang="en-US" dirty="0">
                <a:ea typeface="+mn-lt"/>
                <a:cs typeface="+mn-lt"/>
              </a:rPr>
              <a:t> son </a:t>
            </a:r>
            <a:r>
              <a:rPr lang="en-US" dirty="0" err="1">
                <a:ea typeface="+mn-lt"/>
                <a:cs typeface="+mn-lt"/>
              </a:rPr>
              <a:t>adecuadamente</a:t>
            </a:r>
            <a:r>
              <a:rPr lang="en-US" dirty="0">
                <a:ea typeface="+mn-lt"/>
                <a:cs typeface="+mn-lt"/>
              </a:rPr>
              <a:t> maduros.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La</a:t>
            </a:r>
            <a:r>
              <a:rPr lang="en-US" dirty="0"/>
              <a:t> </a:t>
            </a:r>
            <a:r>
              <a:rPr lang="en-US" dirty="0" err="1"/>
              <a:t>decisión</a:t>
            </a:r>
            <a:r>
              <a:rPr lang="en-US" dirty="0"/>
              <a:t> de </a:t>
            </a:r>
            <a:r>
              <a:rPr lang="en-US" dirty="0" err="1"/>
              <a:t>despalillar</a:t>
            </a:r>
            <a:r>
              <a:rPr lang="en-US" dirty="0"/>
              <a:t> es la mayor </a:t>
            </a:r>
            <a:r>
              <a:rPr lang="en-US" dirty="0" err="1"/>
              <a:t>decisión</a:t>
            </a:r>
            <a:r>
              <a:rPr lang="en-US" dirty="0"/>
              <a:t> de </a:t>
            </a:r>
            <a:r>
              <a:rPr lang="en-US" dirty="0" err="1"/>
              <a:t>procesamiento</a:t>
            </a:r>
            <a:r>
              <a:rPr lang="en-US" dirty="0"/>
              <a:t> </a:t>
            </a:r>
            <a:r>
              <a:rPr lang="en-US" dirty="0" err="1"/>
              <a:t>tomada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viñeros</a:t>
            </a:r>
            <a:r>
              <a:rPr lang="en-US" dirty="0"/>
              <a:t> es </a:t>
            </a:r>
            <a:r>
              <a:rPr lang="en-US" dirty="0" err="1"/>
              <a:t>considerada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mayor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opción</a:t>
            </a:r>
            <a:r>
              <a:rPr lang="en-US" dirty="0"/>
              <a:t> de </a:t>
            </a:r>
            <a:r>
              <a:rPr lang="en-US" dirty="0" err="1"/>
              <a:t>estilo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Sin embargo la </a:t>
            </a:r>
            <a:r>
              <a:rPr lang="en-US" dirty="0" err="1"/>
              <a:t>calidad</a:t>
            </a:r>
            <a:r>
              <a:rPr lang="en-US" dirty="0"/>
              <a:t> de la </a:t>
            </a:r>
            <a:r>
              <a:rPr lang="en-US" dirty="0" err="1"/>
              <a:t>cosecha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influir</a:t>
            </a:r>
            <a:r>
              <a:rPr lang="en-US" dirty="0"/>
              <a:t> la </a:t>
            </a:r>
            <a:r>
              <a:rPr lang="en-US" dirty="0" err="1"/>
              <a:t>decisión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productores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 </a:t>
            </a:r>
            <a:r>
              <a:rPr lang="en-US" dirty="0" err="1"/>
              <a:t>realizan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despalillado</a:t>
            </a:r>
            <a:r>
              <a:rPr lang="en-US" dirty="0"/>
              <a:t> </a:t>
            </a:r>
            <a:r>
              <a:rPr lang="en-US" dirty="0" err="1"/>
              <a:t>ya</a:t>
            </a:r>
            <a:r>
              <a:rPr lang="en-US" dirty="0"/>
              <a:t> sea total o </a:t>
            </a:r>
            <a:r>
              <a:rPr lang="en-US" dirty="0" err="1"/>
              <a:t>parcial</a:t>
            </a:r>
            <a:r>
              <a:rPr lang="en-US" dirty="0"/>
              <a:t>.</a:t>
            </a:r>
          </a:p>
        </p:txBody>
      </p:sp>
      <p:pic>
        <p:nvPicPr>
          <p:cNvPr id="6" name="Picture 5" descr="A bunch of grapes with a fork in it&#10;&#10;Description automatically generated">
            <a:extLst>
              <a:ext uri="{FF2B5EF4-FFF2-40B4-BE49-F238E27FC236}">
                <a16:creationId xmlns:a16="http://schemas.microsoft.com/office/drawing/2014/main" id="{6FACAA8F-0CB7-49AF-78B5-4C02A6C7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18" y="1189466"/>
            <a:ext cx="4572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26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ow of large round objects&#10;&#10;Description automatically generated">
            <a:extLst>
              <a:ext uri="{FF2B5EF4-FFF2-40B4-BE49-F238E27FC236}">
                <a16:creationId xmlns:a16="http://schemas.microsoft.com/office/drawing/2014/main" id="{E22ABA49-AF34-13CD-4384-498A46FC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1648012"/>
            <a:ext cx="5458968" cy="3561976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22604-FD7B-F266-3D3D-815971A44F50}"/>
              </a:ext>
            </a:extLst>
          </p:cNvPr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Tanques de </a:t>
            </a:r>
            <a:r>
              <a:rPr lang="en-US" sz="2200" dirty="0" err="1"/>
              <a:t>fibra</a:t>
            </a:r>
            <a:r>
              <a:rPr lang="en-US" sz="2200" dirty="0"/>
              <a:t> de </a:t>
            </a:r>
            <a:r>
              <a:rPr lang="en-US" sz="2200" dirty="0" err="1"/>
              <a:t>vidrio</a:t>
            </a:r>
            <a:r>
              <a:rPr lang="en-US" sz="2200" dirty="0"/>
              <a:t> o de </a:t>
            </a:r>
            <a:r>
              <a:rPr lang="en-US" sz="2200" dirty="0" err="1"/>
              <a:t>plástico</a:t>
            </a:r>
            <a:r>
              <a:rPr lang="en-US" sz="2200" dirty="0"/>
              <a:t> se </a:t>
            </a:r>
            <a:r>
              <a:rPr lang="en-US" sz="2200" dirty="0" err="1"/>
              <a:t>utilizan</a:t>
            </a:r>
            <a:r>
              <a:rPr lang="en-US" sz="2200" dirty="0"/>
              <a:t> </a:t>
            </a:r>
            <a:r>
              <a:rPr lang="en-US" sz="2200" dirty="0" err="1"/>
              <a:t>ampliamente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los</a:t>
            </a:r>
            <a:r>
              <a:rPr lang="en-US" sz="2200" dirty="0"/>
              <a:t> Alpes </a:t>
            </a:r>
            <a:r>
              <a:rPr lang="en-US" sz="2200" dirty="0" err="1"/>
              <a:t>franceses</a:t>
            </a:r>
            <a:r>
              <a:rPr lang="en-US" sz="2200" dirty="0"/>
              <a:t> tanto para la </a:t>
            </a:r>
            <a:r>
              <a:rPr lang="en-US" sz="2200" dirty="0" err="1"/>
              <a:t>fermentación</a:t>
            </a:r>
            <a:r>
              <a:rPr lang="en-US" sz="2200" dirty="0"/>
              <a:t> </a:t>
            </a:r>
            <a:r>
              <a:rPr lang="en-US" sz="2200" dirty="0" err="1"/>
              <a:t>como</a:t>
            </a:r>
            <a:r>
              <a:rPr lang="en-US" sz="2200" dirty="0"/>
              <a:t> </a:t>
            </a:r>
            <a:r>
              <a:rPr lang="en-US" sz="2200" dirty="0" err="1"/>
              <a:t>almacenamiento</a:t>
            </a:r>
            <a:endParaRPr lang="en-US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CE273-2779-190C-2EAA-4515E678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D4F099-185D-40C9-A031-1DE06D96F681}" type="datetime1">
              <a:pPr>
                <a:spcAft>
                  <a:spcPts val="600"/>
                </a:spcAft>
              </a:pPr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7770A5-BFF1-BA16-A1A2-53813CCF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A8856-E209-DC33-D83F-3A22CE68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68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ow Angle View Of Clouds In Sky">
            <a:extLst>
              <a:ext uri="{FF2B5EF4-FFF2-40B4-BE49-F238E27FC236}">
                <a16:creationId xmlns:a16="http://schemas.microsoft.com/office/drawing/2014/main" id="{78DE33E4-51B4-6D9C-A900-99345F62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77" r="787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87121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CLIMA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32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6654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Flou-Net-Chignin-Savoie-Vineyards-Chambery1">
            <a:extLst>
              <a:ext uri="{FF2B5EF4-FFF2-40B4-BE49-F238E27FC236}">
                <a16:creationId xmlns:a16="http://schemas.microsoft.com/office/drawing/2014/main" id="{E9854D13-ABDD-0219-F1A2-E063CA67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89" r="17292" b="-1"/>
          <a:stretch/>
        </p:blipFill>
        <p:spPr>
          <a:xfrm>
            <a:off x="703182" y="1649977"/>
            <a:ext cx="4777381" cy="338830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7B519-C7FD-E2A2-F3AD-61A377ACBC15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Clima continental con influencias alpinas y mediterráneas.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Las vides en Saboya suelen plantarse en laderas de montañas entre 250 y 550 metros.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 pesar de su elevación, los viñedos de Saboya disfrutan de un microclima sorprendentemente cálido debido a la exposición al sol del sur/sureste y a los efectos moderadores de los ríos y lagos cercanos. Albaricoqueros, higueras, olivos y almendros pueden compartir el espacio de cultivo con los viñedos de Saboya.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B4F200-1EE4-603A-30E0-E129E585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662549B-51DC-4128-B8FF-EA190E825562}" type="datetime1">
              <a:rPr lang="en-US"/>
              <a:pPr>
                <a:spcAft>
                  <a:spcPts val="600"/>
                </a:spcAft>
                <a:defRPr/>
              </a:pPr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A1EB5-9DFA-605F-CD50-81C8693B7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C18E6-9B02-C34B-6D45-30CFDD07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/>
              <a:pPr>
                <a:spcAft>
                  <a:spcPts val="60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97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F170F-6918-5F04-CB55-6BF5E34C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3F1E68-0179-493D-880D-DA0117218F07}" type="datetime1">
              <a:pPr>
                <a:spcAft>
                  <a:spcPts val="600"/>
                </a:spcAft>
              </a:pPr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F8136-C8E6-2CED-A8EC-C0BE1E74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66A74-E3CA-E74E-044D-FDC4E825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5" name="Picture 4" descr="A graph of the temperature of the year&#10;&#10;Description automatically generated">
            <a:extLst>
              <a:ext uri="{FF2B5EF4-FFF2-40B4-BE49-F238E27FC236}">
                <a16:creationId xmlns:a16="http://schemas.microsoft.com/office/drawing/2014/main" id="{0DF2E911-74E7-A4A3-C5AE-DEF6438EC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43" y="1200312"/>
            <a:ext cx="7328730" cy="4633219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45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ile of rocks">
            <a:extLst>
              <a:ext uri="{FF2B5EF4-FFF2-40B4-BE49-F238E27FC236}">
                <a16:creationId xmlns:a16="http://schemas.microsoft.com/office/drawing/2014/main" id="{78DE33E4-51B4-6D9C-A900-99345F62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7" r="78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87121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GEOLOGÍA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35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552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3EF7E-DA33-591F-F65A-34915C146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00F1-98D8-4341-B740-0D33077A0A07}" type="datetime1"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62320D-BDBF-AD9F-3AEB-DC65EF27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79C77-24A9-96E9-3D98-877F0B7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3413E-BBA0-944C-BE48-9D8D90C15E2C}"/>
              </a:ext>
            </a:extLst>
          </p:cNvPr>
          <p:cNvSpPr txBox="1"/>
          <p:nvPr/>
        </p:nvSpPr>
        <p:spPr>
          <a:xfrm>
            <a:off x="313386" y="409978"/>
            <a:ext cx="5630214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Los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viñedos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de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los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Alpes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franceses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:</a:t>
            </a:r>
            <a:endParaRPr lang="en-US" dirty="0" err="1">
              <a:solidFill>
                <a:srgbClr val="000000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C4043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Se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encuentran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entre las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montañas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 (pre-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alpes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)</a:t>
            </a:r>
            <a:endParaRPr lang="en-US" dirty="0">
              <a:solidFill>
                <a:srgbClr val="000000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C4043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Cerca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de la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vías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fluviales</a:t>
            </a:r>
            <a:endParaRPr lang="en-US" dirty="0" err="1">
              <a:solidFill>
                <a:srgbClr val="000000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C4043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Predominantemente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piedra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caliza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C4043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Picos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menores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a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los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3.000 m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C4043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Suelos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variados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en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las regiones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vinícolas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C4043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Se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erosionan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frecuentemente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3C4043"/>
              </a:solidFill>
              <a:latin typeface="Avenir Next LT Pr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Se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encuentran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en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laderas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,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algunas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de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ellas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extremadamente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empinadas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y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desafiantes</a:t>
            </a:r>
            <a:r>
              <a:rPr lang="en-US" dirty="0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 de </a:t>
            </a:r>
            <a:r>
              <a:rPr lang="en-US" dirty="0" err="1">
                <a:solidFill>
                  <a:srgbClr val="3C4043"/>
                </a:solidFill>
                <a:latin typeface="Avenir Next LT Pro"/>
                <a:ea typeface="Roboto"/>
                <a:cs typeface="Roboto"/>
              </a:rPr>
              <a:t>trabajar</a:t>
            </a:r>
          </a:p>
        </p:txBody>
      </p:sp>
      <p:pic>
        <p:nvPicPr>
          <p:cNvPr id="6" name="Picture 5" descr="A map of a wine region&#10;&#10;Description automatically generated">
            <a:extLst>
              <a:ext uri="{FF2B5EF4-FFF2-40B4-BE49-F238E27FC236}">
                <a16:creationId xmlns:a16="http://schemas.microsoft.com/office/drawing/2014/main" id="{2AFED034-B03E-A085-B4A9-83489245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57" y="244698"/>
            <a:ext cx="5660563" cy="59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10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2946F-DBEF-22AB-6343-0CC572042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B158-B178-4D08-AD8A-1239E91D96A1}" type="datetime1">
              <a:rPr lang="en-US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2EEBB-ED44-92DA-3FF6-9F14587B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Savoie, Vino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E9C1B-7838-4A2D-F5BE-BE41E5C8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12FE2-1614-B132-8025-3DBF75884CB1}"/>
              </a:ext>
            </a:extLst>
          </p:cNvPr>
          <p:cNvSpPr txBox="1"/>
          <p:nvPr/>
        </p:nvSpPr>
        <p:spPr>
          <a:xfrm>
            <a:off x="298939" y="220785"/>
            <a:ext cx="7207738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variaciones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terruños</a:t>
            </a:r>
            <a:endParaRPr lang="en-US" dirty="0"/>
          </a:p>
          <a:p>
            <a:endParaRPr lang="en-US" sz="1600" dirty="0"/>
          </a:p>
          <a:p>
            <a:r>
              <a:rPr lang="en-US" sz="1600" b="1" i="1" dirty="0"/>
              <a:t>Savoie – Lac Léman y Ayze:</a:t>
            </a:r>
          </a:p>
          <a:p>
            <a:pPr lvl="1"/>
            <a:r>
              <a:rPr lang="en-US" sz="1400" dirty="0"/>
              <a:t>En </a:t>
            </a:r>
            <a:r>
              <a:rPr lang="en-US" sz="1400" dirty="0" err="1"/>
              <a:t>pendientes</a:t>
            </a:r>
            <a:r>
              <a:rPr lang="en-US" sz="1400" dirty="0"/>
              <a:t> </a:t>
            </a:r>
            <a:r>
              <a:rPr lang="en-US" sz="1400" dirty="0" err="1"/>
              <a:t>relativamente</a:t>
            </a:r>
            <a:r>
              <a:rPr lang="en-US" sz="1400" dirty="0"/>
              <a:t> </a:t>
            </a:r>
            <a:r>
              <a:rPr lang="en-US" sz="1400" dirty="0" err="1"/>
              <a:t>suaves</a:t>
            </a:r>
            <a:r>
              <a:rPr lang="en-US" sz="1400" dirty="0"/>
              <a:t> </a:t>
            </a:r>
            <a:r>
              <a:rPr lang="en-US" sz="1400" dirty="0" err="1"/>
              <a:t>cerca</a:t>
            </a:r>
            <a:r>
              <a:rPr lang="en-US" sz="1400" dirty="0"/>
              <a:t> del </a:t>
            </a:r>
            <a:r>
              <a:rPr lang="en-US" sz="1400" dirty="0" err="1"/>
              <a:t>lago</a:t>
            </a:r>
            <a:r>
              <a:rPr lang="en-US" sz="1400" dirty="0"/>
              <a:t>, con </a:t>
            </a:r>
            <a:r>
              <a:rPr lang="en-US" sz="1400" dirty="0" err="1"/>
              <a:t>suelos</a:t>
            </a:r>
            <a:r>
              <a:rPr lang="en-US" sz="1400" dirty="0"/>
              <a:t> </a:t>
            </a:r>
            <a:r>
              <a:rPr lang="en-US" sz="1400" dirty="0" err="1"/>
              <a:t>aluviales</a:t>
            </a:r>
            <a:r>
              <a:rPr lang="en-US" sz="1400" dirty="0"/>
              <a:t> junto con </a:t>
            </a:r>
            <a:r>
              <a:rPr lang="en-US" sz="1400" dirty="0" err="1"/>
              <a:t>arcillo-calcáreos</a:t>
            </a:r>
            <a:r>
              <a:rPr lang="en-US" sz="1400" dirty="0"/>
              <a:t>.</a:t>
            </a:r>
          </a:p>
          <a:p>
            <a:pPr lvl="1"/>
            <a:endParaRPr lang="en-US" sz="1400" dirty="0"/>
          </a:p>
          <a:p>
            <a:pPr lvl="1"/>
            <a:r>
              <a:rPr lang="en-US" sz="1400" i="1" dirty="0"/>
              <a:t>Lac Léman</a:t>
            </a:r>
            <a:r>
              <a:rPr lang="en-US" sz="1400" dirty="0"/>
              <a:t>: Entre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más</a:t>
            </a:r>
            <a:r>
              <a:rPr lang="en-US" sz="1400" dirty="0"/>
              <a:t> altos de Saboya y se </a:t>
            </a:r>
            <a:r>
              <a:rPr lang="en-US" sz="1400" dirty="0" err="1"/>
              <a:t>elevan</a:t>
            </a:r>
            <a:r>
              <a:rPr lang="en-US" sz="1400" dirty="0"/>
              <a:t> a 500 m, y </a:t>
            </a:r>
            <a:r>
              <a:rPr lang="en-US" sz="1400" dirty="0" err="1"/>
              <a:t>algunos</a:t>
            </a:r>
            <a:r>
              <a:rPr lang="en-US" sz="1400" dirty="0"/>
              <a:t> de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más</a:t>
            </a:r>
            <a:r>
              <a:rPr lang="en-US" sz="1400" dirty="0"/>
              <a:t> </a:t>
            </a:r>
            <a:r>
              <a:rPr lang="en-US" sz="1400" dirty="0" err="1"/>
              <a:t>húmedos</a:t>
            </a:r>
            <a:r>
              <a:rPr lang="en-US" sz="1400" dirty="0"/>
              <a:t>, </a:t>
            </a:r>
            <a:r>
              <a:rPr lang="en-US" sz="1400" dirty="0" err="1"/>
              <a:t>pero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clima</a:t>
            </a:r>
            <a:r>
              <a:rPr lang="en-US" sz="1400" dirty="0"/>
              <a:t> es </a:t>
            </a:r>
            <a:r>
              <a:rPr lang="en-US" sz="1400" dirty="0" err="1"/>
              <a:t>templado</a:t>
            </a:r>
            <a:r>
              <a:rPr lang="en-US" sz="1400" dirty="0"/>
              <a:t> </a:t>
            </a:r>
            <a:r>
              <a:rPr lang="en-US" sz="1400" dirty="0" err="1"/>
              <a:t>por</a:t>
            </a:r>
            <a:r>
              <a:rPr lang="en-US" sz="1400" dirty="0"/>
              <a:t> la </a:t>
            </a:r>
            <a:r>
              <a:rPr lang="en-US" sz="1400" dirty="0" err="1"/>
              <a:t>proximidad</a:t>
            </a:r>
            <a:r>
              <a:rPr lang="en-US" sz="1400" dirty="0"/>
              <a:t> al </a:t>
            </a:r>
            <a:r>
              <a:rPr lang="en-US" sz="1400" dirty="0" err="1"/>
              <a:t>lago</a:t>
            </a:r>
            <a:r>
              <a:rPr lang="en-US" sz="1400" dirty="0"/>
              <a:t>.</a:t>
            </a:r>
          </a:p>
          <a:p>
            <a:pPr lvl="1"/>
            <a:endParaRPr lang="en-US" sz="1400" dirty="0"/>
          </a:p>
          <a:p>
            <a:pPr lvl="1"/>
            <a:r>
              <a:rPr lang="en-US" sz="1400" i="1" dirty="0"/>
              <a:t>Ayze</a:t>
            </a:r>
            <a:r>
              <a:rPr lang="en-US" sz="1400" dirty="0"/>
              <a:t>: En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valle</a:t>
            </a:r>
            <a:r>
              <a:rPr lang="en-US" sz="1400" dirty="0"/>
              <a:t> del Arve son </a:t>
            </a:r>
            <a:r>
              <a:rPr lang="en-US" sz="1400" dirty="0" err="1"/>
              <a:t>también</a:t>
            </a:r>
            <a:r>
              <a:rPr lang="en-US" sz="1400" dirty="0"/>
              <a:t> altos, con </a:t>
            </a:r>
            <a:r>
              <a:rPr lang="en-US" sz="1400" dirty="0" err="1"/>
              <a:t>suelos</a:t>
            </a:r>
            <a:r>
              <a:rPr lang="en-US" sz="1400" dirty="0"/>
              <a:t> de pedregal </a:t>
            </a:r>
            <a:r>
              <a:rPr lang="en-US" sz="1400" dirty="0" err="1"/>
              <a:t>calizo</a:t>
            </a:r>
            <a:r>
              <a:rPr lang="en-US" sz="1400" dirty="0"/>
              <a:t>, </a:t>
            </a:r>
            <a:r>
              <a:rPr lang="en-US" sz="1400" dirty="0" err="1"/>
              <a:t>melaza</a:t>
            </a:r>
            <a:r>
              <a:rPr lang="en-US" sz="1400" dirty="0"/>
              <a:t> y algo </a:t>
            </a:r>
            <a:r>
              <a:rPr lang="en-US" sz="1400" dirty="0" err="1"/>
              <a:t>arcilla</a:t>
            </a:r>
            <a:r>
              <a:rPr lang="en-US" sz="1400" dirty="0"/>
              <a:t> </a:t>
            </a:r>
            <a:r>
              <a:rPr lang="en-US" sz="1400" dirty="0" err="1"/>
              <a:t>roja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r>
              <a:rPr lang="en-US" sz="1600" b="1" i="1" dirty="0">
                <a:ea typeface="+mn-lt"/>
                <a:cs typeface="+mn-lt"/>
              </a:rPr>
              <a:t>Savoie – around the Rhône and Lac du Bourget: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Esta</a:t>
            </a:r>
            <a:r>
              <a:rPr lang="en-US" sz="1400" dirty="0"/>
              <a:t> zona </a:t>
            </a:r>
            <a:r>
              <a:rPr lang="en-US" sz="1400" err="1"/>
              <a:t>tiene</a:t>
            </a:r>
            <a:r>
              <a:rPr lang="en-US" sz="1400" dirty="0"/>
              <a:t> </a:t>
            </a:r>
            <a:r>
              <a:rPr lang="en-US" sz="1400" err="1"/>
              <a:t>mucha</a:t>
            </a:r>
            <a:r>
              <a:rPr lang="en-US" sz="1400" dirty="0"/>
              <a:t> </a:t>
            </a:r>
            <a:r>
              <a:rPr lang="en-US" sz="1400" err="1"/>
              <a:t>influencia</a:t>
            </a:r>
            <a:r>
              <a:rPr lang="en-US" sz="1400" dirty="0"/>
              <a:t> de </a:t>
            </a:r>
            <a:r>
              <a:rPr lang="en-US" sz="1400" err="1"/>
              <a:t>labranza</a:t>
            </a:r>
            <a:r>
              <a:rPr lang="en-US" sz="1400" dirty="0"/>
              <a:t> glacial, </a:t>
            </a:r>
            <a:r>
              <a:rPr lang="en-US" sz="1400" err="1"/>
              <a:t>pero</a:t>
            </a:r>
            <a:r>
              <a:rPr lang="en-US" sz="1400" dirty="0"/>
              <a:t> </a:t>
            </a:r>
            <a:r>
              <a:rPr lang="en-US" sz="1400" err="1"/>
              <a:t>también</a:t>
            </a:r>
            <a:r>
              <a:rPr lang="en-US" sz="1400" dirty="0"/>
              <a:t> </a:t>
            </a:r>
            <a:r>
              <a:rPr lang="en-US" sz="1400" err="1"/>
              <a:t>canchales</a:t>
            </a:r>
            <a:r>
              <a:rPr lang="en-US" sz="1400" dirty="0"/>
              <a:t> de </a:t>
            </a:r>
            <a:r>
              <a:rPr lang="en-US" sz="1400" err="1"/>
              <a:t>piedra</a:t>
            </a:r>
            <a:r>
              <a:rPr lang="en-US" sz="1400" dirty="0"/>
              <a:t> </a:t>
            </a:r>
            <a:r>
              <a:rPr lang="en-US" sz="1400" err="1"/>
              <a:t>caliza</a:t>
            </a:r>
            <a:r>
              <a:rPr lang="en-US" sz="1400" dirty="0"/>
              <a:t>, </a:t>
            </a:r>
            <a:r>
              <a:rPr lang="en-US" sz="1400" err="1"/>
              <a:t>margas</a:t>
            </a:r>
            <a:r>
              <a:rPr lang="en-US" sz="1400" dirty="0"/>
              <a:t> y </a:t>
            </a:r>
            <a:r>
              <a:rPr lang="en-US" sz="1400" err="1"/>
              <a:t>melaza</a:t>
            </a:r>
            <a:r>
              <a:rPr lang="en-US" sz="1400" dirty="0"/>
              <a:t>.</a:t>
            </a:r>
          </a:p>
          <a:p>
            <a:endParaRPr lang="en-US" sz="1600" dirty="0"/>
          </a:p>
          <a:p>
            <a:r>
              <a:rPr lang="en-US" sz="1600" b="1" i="1" dirty="0">
                <a:ea typeface="+mn-lt"/>
                <a:cs typeface="+mn-lt"/>
              </a:rPr>
              <a:t>Savoie – around Chambéry and the Combe de Savoie</a:t>
            </a:r>
          </a:p>
          <a:p>
            <a:pPr lvl="1"/>
            <a:r>
              <a:rPr lang="en-US" sz="1400" dirty="0"/>
              <a:t>Amplias </a:t>
            </a:r>
            <a:r>
              <a:rPr lang="en-US" sz="1400" err="1"/>
              <a:t>variaciones</a:t>
            </a:r>
            <a:r>
              <a:rPr lang="en-US" sz="1400" dirty="0"/>
              <a:t> de </a:t>
            </a:r>
            <a:r>
              <a:rPr lang="en-US" sz="1400" err="1"/>
              <a:t>los</a:t>
            </a:r>
            <a:r>
              <a:rPr lang="en-US" sz="1400" dirty="0"/>
              <a:t> </a:t>
            </a:r>
            <a:r>
              <a:rPr lang="en-US" sz="1400" err="1"/>
              <a:t>tipos</a:t>
            </a:r>
            <a:r>
              <a:rPr lang="en-US" sz="1400" dirty="0"/>
              <a:t> de </a:t>
            </a:r>
            <a:r>
              <a:rPr lang="en-US" sz="1400" err="1"/>
              <a:t>suelo</a:t>
            </a:r>
            <a:r>
              <a:rPr lang="en-US" sz="1400" dirty="0"/>
              <a:t> </a:t>
            </a:r>
            <a:r>
              <a:rPr lang="en-US" sz="1400" err="1"/>
              <a:t>en</a:t>
            </a:r>
            <a:r>
              <a:rPr lang="en-US" sz="1400" dirty="0"/>
              <a:t> </a:t>
            </a:r>
            <a:r>
              <a:rPr lang="en-US" sz="1400" err="1"/>
              <a:t>el</a:t>
            </a:r>
            <a:r>
              <a:rPr lang="en-US" sz="1400" dirty="0"/>
              <a:t> </a:t>
            </a:r>
            <a:r>
              <a:rPr lang="en-US" sz="1400" err="1"/>
              <a:t>corazón</a:t>
            </a:r>
            <a:r>
              <a:rPr lang="en-US" sz="1400" dirty="0"/>
              <a:t> de </a:t>
            </a:r>
            <a:r>
              <a:rPr lang="en-US" sz="1400" err="1"/>
              <a:t>los</a:t>
            </a:r>
            <a:r>
              <a:rPr lang="en-US" sz="1400" dirty="0"/>
              <a:t> </a:t>
            </a:r>
            <a:r>
              <a:rPr lang="en-US" sz="1400" err="1"/>
              <a:t>viñedos</a:t>
            </a:r>
            <a:r>
              <a:rPr lang="en-US" sz="1400" dirty="0"/>
              <a:t> de Savoie </a:t>
            </a:r>
            <a:r>
              <a:rPr lang="en-US" sz="1400" err="1"/>
              <a:t>véase</a:t>
            </a:r>
            <a:r>
              <a:rPr lang="en-US" sz="1400" dirty="0"/>
              <a:t> </a:t>
            </a:r>
            <a:r>
              <a:rPr lang="en-US" sz="1400" err="1"/>
              <a:t>el</a:t>
            </a:r>
            <a:r>
              <a:rPr lang="en-US" sz="1400" dirty="0"/>
              <a:t> </a:t>
            </a:r>
            <a:r>
              <a:rPr lang="en-US" sz="1400" err="1"/>
              <a:t>gráfico</a:t>
            </a:r>
            <a:r>
              <a:rPr lang="en-US" sz="1400" dirty="0"/>
              <a:t>.</a:t>
            </a:r>
          </a:p>
          <a:p>
            <a:endParaRPr lang="en-US" sz="1600" dirty="0"/>
          </a:p>
          <a:p>
            <a:r>
              <a:rPr lang="en-US" sz="1600" b="1" i="1" dirty="0">
                <a:ea typeface="+mn-lt"/>
                <a:cs typeface="+mn-lt"/>
              </a:rPr>
              <a:t>Hautes-Alpes: </a:t>
            </a:r>
            <a:endParaRPr lang="en-US" sz="1600" dirty="0"/>
          </a:p>
          <a:p>
            <a:pPr lvl="1"/>
            <a:r>
              <a:rPr lang="en-US" sz="1400" dirty="0"/>
              <a:t>Se </a:t>
            </a:r>
            <a:r>
              <a:rPr lang="en-US" sz="1400" dirty="0" err="1"/>
              <a:t>encuentran</a:t>
            </a:r>
            <a:r>
              <a:rPr lang="en-US" sz="1400" dirty="0"/>
              <a:t> entre 600 y 1.000 m de </a:t>
            </a:r>
            <a:r>
              <a:rPr lang="en-US" sz="1400" dirty="0" err="1"/>
              <a:t>altitud</a:t>
            </a:r>
            <a:r>
              <a:rPr lang="en-US" sz="1400" dirty="0"/>
              <a:t>. </a:t>
            </a:r>
            <a:r>
              <a:rPr lang="en-US" sz="1400" dirty="0" err="1"/>
              <a:t>Suelos</a:t>
            </a:r>
            <a:r>
              <a:rPr lang="en-US" sz="1400" dirty="0"/>
              <a:t> </a:t>
            </a:r>
            <a:r>
              <a:rPr lang="en-US" sz="1400" dirty="0" err="1"/>
              <a:t>diversos</a:t>
            </a:r>
            <a:r>
              <a:rPr lang="en-US" sz="1400" dirty="0"/>
              <a:t> </a:t>
            </a:r>
            <a:r>
              <a:rPr lang="en-US" sz="1400" dirty="0" err="1"/>
              <a:t>muy</a:t>
            </a:r>
            <a:r>
              <a:rPr lang="en-US" sz="1400" dirty="0"/>
              <a:t> </a:t>
            </a:r>
            <a:r>
              <a:rPr lang="en-US" sz="1400" dirty="0" err="1"/>
              <a:t>pedregosos</a:t>
            </a:r>
            <a:r>
              <a:rPr lang="en-US" sz="1400" dirty="0"/>
              <a:t>, </a:t>
            </a:r>
            <a:r>
              <a:rPr lang="en-US" sz="1400" dirty="0" err="1"/>
              <a:t>principalmente</a:t>
            </a:r>
            <a:r>
              <a:rPr lang="en-US" sz="1400" dirty="0"/>
              <a:t> </a:t>
            </a:r>
            <a:r>
              <a:rPr lang="en-US" sz="1400" dirty="0" err="1"/>
              <a:t>arcillo-calcáreos</a:t>
            </a:r>
            <a:r>
              <a:rPr lang="en-US" sz="1400" dirty="0"/>
              <a:t> pedregal, </a:t>
            </a:r>
            <a:r>
              <a:rPr lang="en-US" sz="1400" dirty="0" err="1"/>
              <a:t>en</a:t>
            </a:r>
            <a:r>
              <a:rPr lang="en-US" sz="1400" dirty="0"/>
              <a:t> las </a:t>
            </a:r>
            <a:r>
              <a:rPr lang="en-US" sz="1400" dirty="0" err="1"/>
              <a:t>estribaciones</a:t>
            </a:r>
            <a:r>
              <a:rPr lang="en-US" sz="1400" dirty="0"/>
              <a:t> de las </a:t>
            </a:r>
            <a:r>
              <a:rPr lang="en-US" sz="1400" dirty="0" err="1"/>
              <a:t>montañas</a:t>
            </a:r>
            <a:r>
              <a:rPr lang="en-US" sz="1400" dirty="0"/>
              <a:t> de Ecrins. La </a:t>
            </a:r>
            <a:r>
              <a:rPr lang="en-US" sz="1400" dirty="0" err="1"/>
              <a:t>región</a:t>
            </a:r>
            <a:r>
              <a:rPr lang="en-US" sz="1400" dirty="0"/>
              <a:t> </a:t>
            </a:r>
            <a:r>
              <a:rPr lang="en-US" sz="1400" dirty="0" err="1"/>
              <a:t>tiene</a:t>
            </a:r>
            <a:r>
              <a:rPr lang="en-US" sz="1400" dirty="0"/>
              <a:t> </a:t>
            </a:r>
            <a:r>
              <a:rPr lang="en-US" sz="1400" dirty="0" err="1"/>
              <a:t>bajos</a:t>
            </a:r>
            <a:r>
              <a:rPr lang="en-US" sz="1400" dirty="0"/>
              <a:t> </a:t>
            </a:r>
            <a:r>
              <a:rPr lang="en-US" sz="1400" dirty="0" err="1"/>
              <a:t>lluvias</a:t>
            </a:r>
            <a:r>
              <a:rPr lang="en-US" sz="1400" dirty="0"/>
              <a:t> y </a:t>
            </a:r>
            <a:r>
              <a:rPr lang="en-US" sz="1400" dirty="0" err="1"/>
              <a:t>mucho</a:t>
            </a:r>
            <a:r>
              <a:rPr lang="en-US" sz="1400" dirty="0"/>
              <a:t> sol.</a:t>
            </a:r>
          </a:p>
        </p:txBody>
      </p:sp>
      <p:pic>
        <p:nvPicPr>
          <p:cNvPr id="7" name="Picture 6" descr="A close-up of a vineyard&#10;&#10;Description automatically generated">
            <a:extLst>
              <a:ext uri="{FF2B5EF4-FFF2-40B4-BE49-F238E27FC236}">
                <a16:creationId xmlns:a16="http://schemas.microsoft.com/office/drawing/2014/main" id="{EA943266-4BB6-8549-B75C-30E36AD4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056" y="1185985"/>
            <a:ext cx="356019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32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F2B20-BD6F-37C6-38BB-815F501A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89C4DFC-D178-4182-8924-235C59573E30}" type="datetime1">
              <a:pPr>
                <a:spcAft>
                  <a:spcPts val="600"/>
                </a:spcAft>
              </a:pPr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965B4-60CB-A9DB-E20C-93C1B9E6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51308-0809-E751-F036-F2A53182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a body of water&#10;&#10;Description automatically generated">
            <a:extLst>
              <a:ext uri="{FF2B5EF4-FFF2-40B4-BE49-F238E27FC236}">
                <a16:creationId xmlns:a16="http://schemas.microsoft.com/office/drawing/2014/main" id="{8EED98AD-959F-C1E6-3D9E-F4106D321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85" y="643467"/>
            <a:ext cx="853803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14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DE33E4-51B4-6D9C-A900-99345F62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57" r="815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74242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SUB REGIONES</a:t>
            </a:r>
            <a:endParaRPr lang="en-US" sz="4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662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rimer plano de unas uvas en un viñedo">
            <a:extLst>
              <a:ext uri="{FF2B5EF4-FFF2-40B4-BE49-F238E27FC236}">
                <a16:creationId xmlns:a16="http://schemas.microsoft.com/office/drawing/2014/main" id="{A0078BC6-E184-6743-9D02-9C206405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69" r="10668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VARIEDADES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41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3217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5BFCE-A0F2-5E8E-DDEC-10A3B712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74FF158C-C97B-4728-81F3-554A3F05EF89}" type="datetime1">
              <a:rPr lang="en-US"/>
              <a:pPr>
                <a:spcAft>
                  <a:spcPts val="600"/>
                </a:spcAft>
              </a:pPr>
              <a:t>7/18/2024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BC2AB8D-F573-F1CD-1CA9-72EE3DBF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506B32-38D3-7880-7D07-8DB19443D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512076"/>
              </p:ext>
            </p:extLst>
          </p:nvPr>
        </p:nvGraphicFramePr>
        <p:xfrm>
          <a:off x="643467" y="876005"/>
          <a:ext cx="9937509" cy="53817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8353">
                  <a:extLst>
                    <a:ext uri="{9D8B030D-6E8A-4147-A177-3AD203B41FA5}">
                      <a16:colId xmlns:a16="http://schemas.microsoft.com/office/drawing/2014/main" val="1317907145"/>
                    </a:ext>
                  </a:extLst>
                </a:gridCol>
                <a:gridCol w="2226581">
                  <a:extLst>
                    <a:ext uri="{9D8B030D-6E8A-4147-A177-3AD203B41FA5}">
                      <a16:colId xmlns:a16="http://schemas.microsoft.com/office/drawing/2014/main" val="3205360682"/>
                    </a:ext>
                  </a:extLst>
                </a:gridCol>
                <a:gridCol w="1952932">
                  <a:extLst>
                    <a:ext uri="{9D8B030D-6E8A-4147-A177-3AD203B41FA5}">
                      <a16:colId xmlns:a16="http://schemas.microsoft.com/office/drawing/2014/main" val="317393815"/>
                    </a:ext>
                  </a:extLst>
                </a:gridCol>
                <a:gridCol w="5329643">
                  <a:extLst>
                    <a:ext uri="{9D8B030D-6E8A-4147-A177-3AD203B41FA5}">
                      <a16:colId xmlns:a16="http://schemas.microsoft.com/office/drawing/2014/main" val="3747949648"/>
                    </a:ext>
                  </a:extLst>
                </a:gridCol>
              </a:tblGrid>
              <a:tr h="2105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>
                          <a:effectLst/>
                        </a:rPr>
                        <a:t>Nombre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err="1">
                          <a:effectLst/>
                        </a:rPr>
                        <a:t>Denominación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en-US" sz="1000" err="1">
                          <a:effectLst/>
                        </a:rPr>
                        <a:t>Reglamento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359238706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Ripaille</a:t>
                      </a:r>
                      <a:endParaRPr lang="en-US" sz="1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Blanco al </a:t>
                      </a:r>
                      <a:r>
                        <a:rPr lang="en-US" sz="10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menos</a:t>
                      </a: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80% </a:t>
                      </a:r>
                      <a:r>
                        <a:rPr lang="en-US" sz="10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Chasselas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3654965468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2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Marin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Chasselas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1212398394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3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Marignan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Chasselas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2656163973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4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Crépy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Chasselas</a:t>
                      </a:r>
                      <a:r>
                        <a:rPr lang="en-US" sz="1000">
                          <a:effectLst/>
                        </a:rPr>
                        <a:t> (hasta 2008 era un AOC)</a:t>
                      </a:r>
                    </a:p>
                  </a:txBody>
                  <a:tcPr marL="0" marR="0" marT="13095" marB="13095" anchor="ctr"/>
                </a:tc>
                <a:extLst>
                  <a:ext uri="{0D108BD9-81ED-4DB2-BD59-A6C34878D82A}">
                    <a16:rowId xmlns:a16="http://schemas.microsoft.com/office/drawing/2014/main" val="599982549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5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Ayze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y </a:t>
                      </a:r>
                      <a:r>
                        <a:rPr lang="en-US" sz="1000" err="1">
                          <a:effectLst/>
                        </a:rPr>
                        <a:t>Espumoso</a:t>
                      </a:r>
                      <a:r>
                        <a:rPr lang="en-US" sz="1000">
                          <a:effectLst/>
                        </a:rPr>
                        <a:t>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50% </a:t>
                      </a:r>
                      <a:r>
                        <a:rPr lang="en-US" sz="1000" err="1">
                          <a:effectLst/>
                        </a:rPr>
                        <a:t>Gringet</a:t>
                      </a:r>
                      <a:r>
                        <a:rPr lang="en-US" sz="1000">
                          <a:effectLst/>
                        </a:rPr>
                        <a:t> y no </a:t>
                      </a:r>
                      <a:r>
                        <a:rPr lang="en-US" sz="1000" err="1">
                          <a:effectLst/>
                        </a:rPr>
                        <a:t>más</a:t>
                      </a:r>
                      <a:r>
                        <a:rPr lang="en-US" sz="1000">
                          <a:effectLst/>
                        </a:rPr>
                        <a:t> del 30% de </a:t>
                      </a:r>
                      <a:r>
                        <a:rPr lang="en-US" sz="1000" err="1">
                          <a:effectLst/>
                        </a:rPr>
                        <a:t>cada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una</a:t>
                      </a:r>
                      <a:r>
                        <a:rPr lang="en-US" sz="1000">
                          <a:effectLst/>
                        </a:rPr>
                        <a:t> de las </a:t>
                      </a:r>
                      <a:r>
                        <a:rPr lang="en-US" sz="1000" err="1">
                          <a:effectLst/>
                        </a:rPr>
                        <a:t>variedades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adicionales</a:t>
                      </a:r>
                    </a:p>
                  </a:txBody>
                  <a:tcPr marL="0" marR="0" marT="13095" marB="13095" anchor="ctr"/>
                </a:tc>
                <a:extLst>
                  <a:ext uri="{0D108BD9-81ED-4DB2-BD59-A6C34878D82A}">
                    <a16:rowId xmlns:a16="http://schemas.microsoft.com/office/drawing/2014/main" val="71686750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6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Frangy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Roussette</a:t>
                      </a:r>
                      <a:r>
                        <a:rPr lang="en-US" sz="1000">
                          <a:effectLst/>
                        </a:rPr>
                        <a:t> de Savoie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100% Altesse max. 8g/l </a:t>
                      </a:r>
                      <a:r>
                        <a:rPr lang="en-US" sz="1000" err="1">
                          <a:effectLst/>
                        </a:rPr>
                        <a:t>azucar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293425860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7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Chautagne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Jacquère</a:t>
                      </a:r>
                      <a:r>
                        <a:rPr lang="en-US" sz="1000">
                          <a:effectLst/>
                        </a:rPr>
                        <a:t>; Rojo y Rosado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90% Gamay, </a:t>
                      </a:r>
                      <a:r>
                        <a:rPr lang="en-US" sz="1000" err="1">
                          <a:effectLst/>
                        </a:rPr>
                        <a:t>Mondeuse</a:t>
                      </a:r>
                      <a:r>
                        <a:rPr lang="en-US" sz="1000">
                          <a:effectLst/>
                        </a:rPr>
                        <a:t> o Pinot Noir</a:t>
                      </a:r>
                    </a:p>
                  </a:txBody>
                  <a:tcPr marL="0" marR="0" marT="13095" marB="13095" anchor="ctr"/>
                </a:tc>
                <a:extLst>
                  <a:ext uri="{0D108BD9-81ED-4DB2-BD59-A6C34878D82A}">
                    <a16:rowId xmlns:a16="http://schemas.microsoft.com/office/drawing/2014/main" val="3682498799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8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Marestel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Roussete</a:t>
                      </a:r>
                      <a:r>
                        <a:rPr lang="en-US" sz="1000">
                          <a:effectLst/>
                        </a:rPr>
                        <a:t> de Savoie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100% Altesse max. 8g/l </a:t>
                      </a:r>
                      <a:r>
                        <a:rPr lang="en-US" sz="1000" err="1">
                          <a:effectLst/>
                        </a:rPr>
                        <a:t>azucar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911597376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9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Jongieux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Jacquère</a:t>
                      </a:r>
                      <a:r>
                        <a:rPr lang="en-US" sz="1000">
                          <a:effectLst/>
                        </a:rPr>
                        <a:t>; Rojo y Rosado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90% Gamay, </a:t>
                      </a:r>
                      <a:r>
                        <a:rPr lang="en-US" sz="1000" err="1">
                          <a:effectLst/>
                        </a:rPr>
                        <a:t>Mondeuse</a:t>
                      </a:r>
                      <a:r>
                        <a:rPr lang="en-US" sz="1000">
                          <a:effectLst/>
                        </a:rPr>
                        <a:t> o Pinot Noir</a:t>
                      </a:r>
                    </a:p>
                  </a:txBody>
                  <a:tcPr marL="0" marR="0" marT="13095" marB="13095" anchor="ctr"/>
                </a:tc>
                <a:extLst>
                  <a:ext uri="{0D108BD9-81ED-4DB2-BD59-A6C34878D82A}">
                    <a16:rowId xmlns:a16="http://schemas.microsoft.com/office/drawing/2014/main" val="2350914685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10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Monthoux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Roussette</a:t>
                      </a:r>
                      <a:r>
                        <a:rPr lang="en-US" sz="1000">
                          <a:effectLst/>
                        </a:rPr>
                        <a:t> de Savoie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100% Altesse max. 8g/l </a:t>
                      </a:r>
                      <a:r>
                        <a:rPr lang="en-US" sz="1000" err="1">
                          <a:effectLst/>
                        </a:rPr>
                        <a:t>azucar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3611729427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11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Monterminod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Roussette</a:t>
                      </a:r>
                      <a:r>
                        <a:rPr lang="en-US" sz="1000">
                          <a:effectLst/>
                        </a:rPr>
                        <a:t> de Savoie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100% Altesse max. 8g/l </a:t>
                      </a:r>
                      <a:r>
                        <a:rPr lang="en-US" sz="1000" err="1">
                          <a:effectLst/>
                        </a:rPr>
                        <a:t>azucar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1766196435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12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Apremont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Jacquère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3683278745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13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Abymes o Les Abymes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Jacquère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1748416958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14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St-</a:t>
                      </a:r>
                      <a:r>
                        <a:rPr lang="en-US" sz="1000" err="1">
                          <a:effectLst/>
                        </a:rPr>
                        <a:t>Joire</a:t>
                      </a:r>
                      <a:r>
                        <a:rPr lang="en-US" sz="1000">
                          <a:effectLst/>
                        </a:rPr>
                        <a:t>-</a:t>
                      </a:r>
                      <a:r>
                        <a:rPr lang="en-US" sz="1000" err="1">
                          <a:effectLst/>
                        </a:rPr>
                        <a:t>Prieuré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Blanco al </a:t>
                      </a:r>
                      <a:r>
                        <a:rPr lang="en-US" sz="1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menos</a:t>
                      </a:r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 80% </a:t>
                      </a:r>
                      <a:r>
                        <a:rPr lang="en-US" sz="1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Avenir Next LT Pro"/>
                        </a:rPr>
                        <a:t>Jacquère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4247417501"/>
                  </a:ext>
                </a:extLst>
              </a:tr>
              <a:tr h="35926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15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Chignin</a:t>
                      </a:r>
                      <a:r>
                        <a:rPr lang="en-US" sz="1000">
                          <a:effectLst/>
                        </a:rPr>
                        <a:t>/</a:t>
                      </a:r>
                      <a:r>
                        <a:rPr lang="en-US" sz="1000" err="1">
                          <a:effectLst/>
                        </a:rPr>
                        <a:t>Chignin</a:t>
                      </a:r>
                      <a:r>
                        <a:rPr lang="en-US" sz="1000">
                          <a:effectLst/>
                        </a:rPr>
                        <a:t>-Bergeron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Jacquère</a:t>
                      </a:r>
                      <a:r>
                        <a:rPr lang="en-US" sz="1000">
                          <a:effectLst/>
                        </a:rPr>
                        <a:t>; Rojo y Rosado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90% Gamay, </a:t>
                      </a:r>
                      <a:r>
                        <a:rPr lang="en-US" sz="1000" err="1">
                          <a:effectLst/>
                        </a:rPr>
                        <a:t>Mondeuse</a:t>
                      </a:r>
                      <a:r>
                        <a:rPr lang="en-US" sz="1000">
                          <a:effectLst/>
                        </a:rPr>
                        <a:t> o Pinot Noir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100% Bergeron (Roussanne) </a:t>
                      </a:r>
                      <a:r>
                        <a:rPr lang="en-US" sz="1000" err="1">
                          <a:effectLst/>
                        </a:rPr>
                        <a:t>en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caso</a:t>
                      </a:r>
                      <a:r>
                        <a:rPr lang="en-US" sz="1000">
                          <a:effectLst/>
                        </a:rPr>
                        <a:t> de </a:t>
                      </a:r>
                      <a:r>
                        <a:rPr lang="en-US" sz="1000" err="1">
                          <a:effectLst/>
                        </a:rPr>
                        <a:t>Chingin</a:t>
                      </a:r>
                      <a:r>
                        <a:rPr lang="en-US" sz="1000">
                          <a:effectLst/>
                        </a:rPr>
                        <a:t>-Bergeron</a:t>
                      </a:r>
                    </a:p>
                  </a:txBody>
                  <a:tcPr marL="0" marR="0" marT="13095" marB="13095" anchor="ctr"/>
                </a:tc>
                <a:extLst>
                  <a:ext uri="{0D108BD9-81ED-4DB2-BD59-A6C34878D82A}">
                    <a16:rowId xmlns:a16="http://schemas.microsoft.com/office/drawing/2014/main" val="3530694972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16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Motmélian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Jacquère</a:t>
                      </a: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3665726951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17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Arbin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Rojo, </a:t>
                      </a:r>
                      <a:r>
                        <a:rPr lang="en-US" sz="1000" err="1">
                          <a:effectLst/>
                        </a:rPr>
                        <a:t>exclusivamente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Mondeuse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4232240400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18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Cruet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Blanco al </a:t>
                      </a:r>
                      <a:r>
                        <a:rPr lang="en-US" sz="1000" err="1">
                          <a:effectLst/>
                        </a:rPr>
                        <a:t>menos</a:t>
                      </a:r>
                      <a:r>
                        <a:rPr lang="en-US" sz="1000">
                          <a:effectLst/>
                        </a:rPr>
                        <a:t> 80% </a:t>
                      </a:r>
                      <a:r>
                        <a:rPr lang="en-US" sz="1000" err="1">
                          <a:effectLst/>
                        </a:rPr>
                        <a:t>Jacquère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3926912871"/>
                  </a:ext>
                </a:extLst>
              </a:tr>
              <a:tr h="21057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19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St-Jean-de-la-Porte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Vin de Savoie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Rojo, </a:t>
                      </a:r>
                      <a:r>
                        <a:rPr lang="en-US" sz="1000" err="1">
                          <a:effectLst/>
                        </a:rPr>
                        <a:t>exclusivamente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Mondeuse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extLst>
                  <a:ext uri="{0D108BD9-81ED-4DB2-BD59-A6C34878D82A}">
                    <a16:rowId xmlns:a16="http://schemas.microsoft.com/office/drawing/2014/main" val="183705453"/>
                  </a:ext>
                </a:extLst>
              </a:tr>
              <a:tr h="5079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>
                          <a:effectLst/>
                        </a:rPr>
                        <a:t>20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Seysel</a:t>
                      </a:r>
                      <a:endParaRPr lang="en-US" sz="1000">
                        <a:effectLst/>
                      </a:endParaRP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err="1">
                          <a:effectLst/>
                        </a:rPr>
                        <a:t>Seysel</a:t>
                      </a:r>
                      <a:r>
                        <a:rPr lang="en-US" sz="1000">
                          <a:effectLst/>
                        </a:rPr>
                        <a:t> AOC</a:t>
                      </a:r>
                    </a:p>
                  </a:txBody>
                  <a:tcPr marL="19644" marR="19644" marT="13095" marB="13095" anchor="ctr"/>
                </a:tc>
                <a:tc>
                  <a:txBody>
                    <a:bodyPr/>
                    <a:lstStyle/>
                    <a:p>
                      <a:pPr lvl="1" rtl="0" fontAlgn="b"/>
                      <a:r>
                        <a:rPr lang="en-US" sz="1000">
                          <a:effectLst/>
                        </a:rPr>
                        <a:t>Sec (8 g/l) / Demi-sec (15 g/l), 100% Altesse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Sec (4 g/l) 100% Molette (</a:t>
                      </a:r>
                      <a:r>
                        <a:rPr lang="en-US" sz="1000" err="1">
                          <a:effectLst/>
                        </a:rPr>
                        <a:t>requerido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US" sz="1000" err="1">
                          <a:effectLst/>
                        </a:rPr>
                        <a:t>en</a:t>
                      </a:r>
                      <a:r>
                        <a:rPr lang="en-US" sz="1000">
                          <a:effectLst/>
                        </a:rPr>
                        <a:t> la </a:t>
                      </a:r>
                      <a:r>
                        <a:rPr lang="en-US" sz="1000" err="1">
                          <a:effectLst/>
                        </a:rPr>
                        <a:t>etiqueta</a:t>
                      </a:r>
                      <a:r>
                        <a:rPr lang="en-US" sz="1000">
                          <a:effectLst/>
                        </a:rPr>
                        <a:t>)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 err="1">
                          <a:effectLst/>
                        </a:rPr>
                        <a:t>Espumoso</a:t>
                      </a:r>
                      <a:r>
                        <a:rPr lang="en-US" sz="1000">
                          <a:effectLst/>
                        </a:rPr>
                        <a:t>, </a:t>
                      </a:r>
                      <a:r>
                        <a:rPr lang="en-US" sz="1000" err="1">
                          <a:effectLst/>
                        </a:rPr>
                        <a:t>utiliza</a:t>
                      </a:r>
                      <a:r>
                        <a:rPr lang="en-US" sz="1000">
                          <a:effectLst/>
                        </a:rPr>
                        <a:t> Molette y Altesse, </a:t>
                      </a:r>
                      <a:r>
                        <a:rPr lang="en-US" sz="1000" err="1">
                          <a:effectLst/>
                        </a:rPr>
                        <a:t>mínimo</a:t>
                      </a:r>
                      <a:r>
                        <a:rPr lang="en-US" sz="1000">
                          <a:effectLst/>
                        </a:rPr>
                        <a:t> 75% de Molette</a:t>
                      </a:r>
                    </a:p>
                  </a:txBody>
                  <a:tcPr marL="0" marR="0" marT="13095" marB="13095" anchor="ctr"/>
                </a:tc>
                <a:extLst>
                  <a:ext uri="{0D108BD9-81ED-4DB2-BD59-A6C34878D82A}">
                    <a16:rowId xmlns:a16="http://schemas.microsoft.com/office/drawing/2014/main" val="1858824514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8C7754-7F2A-198A-01E4-CC1B9558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2101330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A8736E-6391-7A37-7285-67A414C7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7DAD2C0-2812-4B40-8EAE-13659472DEB6}" type="datetime1">
              <a:pPr>
                <a:spcAft>
                  <a:spcPts val="600"/>
                </a:spcAft>
              </a:pPr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221BB-6AEB-0556-B211-BCC264A5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B3879-438D-A269-146E-A7C728DB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dirty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wine regions&#10;&#10;Description automatically generated">
            <a:extLst>
              <a:ext uri="{FF2B5EF4-FFF2-40B4-BE49-F238E27FC236}">
                <a16:creationId xmlns:a16="http://schemas.microsoft.com/office/drawing/2014/main" id="{38249EBE-C084-7AAF-06C3-52944AC4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21" y="643467"/>
            <a:ext cx="7165358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83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Hand with a gavel">
            <a:extLst>
              <a:ext uri="{FF2B5EF4-FFF2-40B4-BE49-F238E27FC236}">
                <a16:creationId xmlns:a16="http://schemas.microsoft.com/office/drawing/2014/main" id="{78DE33E4-51B4-6D9C-A900-99345F62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7" r="78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7D2D-7466-7F6B-A55C-D5A4A948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87121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REGLAMENTOS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D55-48B1-9979-B214-B2E3B189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B0AE-D685-4B58-8DF6-8BBDA34507B5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7/18/2024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33283-0007-FDF2-1DED-6E686BA2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Savoie, Vino en los Alpes, Verónica Malavé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3AD3-0B1E-3CD4-5519-E7E8CCA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65A5C87-DF58-40C8-B092-1DE63DB4547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42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9583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278186-215C-BF5E-A4A2-711E6B73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5F49-B5DC-42EF-8979-B63862156A20}" type="datetime1"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7A952-5E2D-C35E-CE51-04EDE2C1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18A42-BCB2-CD86-9EB9-C5568406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4A9BF-E7BD-5CC6-73C9-10C762CC1ED3}"/>
              </a:ext>
            </a:extLst>
          </p:cNvPr>
          <p:cNvSpPr txBox="1"/>
          <p:nvPr/>
        </p:nvSpPr>
        <p:spPr>
          <a:xfrm>
            <a:off x="914401" y="533401"/>
            <a:ext cx="10363199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endParaRPr lang="en-US" sz="1600" dirty="0"/>
          </a:p>
          <a:p>
            <a:pPr marL="342900" indent="-342900">
              <a:buAutoNum type="arabicParenR"/>
            </a:pPr>
            <a:r>
              <a:rPr lang="en-US" sz="1600" dirty="0"/>
              <a:t>Municipios (pueblos/</a:t>
            </a:r>
            <a:r>
              <a:rPr lang="en-US" sz="1600" err="1"/>
              <a:t>ciudades</a:t>
            </a:r>
            <a:r>
              <a:rPr lang="en-US" sz="1600" dirty="0"/>
              <a:t>) con </a:t>
            </a:r>
            <a:r>
              <a:rPr lang="en-US" sz="1600" err="1"/>
              <a:t>viñedos</a:t>
            </a:r>
            <a:r>
              <a:rPr lang="en-US" sz="1600" dirty="0"/>
              <a:t> con derecho a las </a:t>
            </a:r>
            <a:r>
              <a:rPr lang="en-US" sz="1600" err="1"/>
              <a:t>denominaciones</a:t>
            </a:r>
            <a:r>
              <a:rPr lang="en-US" sz="1600" dirty="0"/>
              <a:t> AOC de Savoie:</a:t>
            </a:r>
          </a:p>
          <a:p>
            <a:pPr lvl="1"/>
            <a:r>
              <a:rPr lang="en-US" sz="1600" dirty="0"/>
              <a:t>Ain:</a:t>
            </a:r>
          </a:p>
          <a:p>
            <a:pPr lvl="2"/>
            <a:r>
              <a:rPr lang="en-US" sz="1600" dirty="0" err="1"/>
              <a:t>Corbonod</a:t>
            </a:r>
            <a:r>
              <a:rPr lang="en-US" sz="1600" dirty="0"/>
              <a:t>, </a:t>
            </a:r>
            <a:r>
              <a:rPr lang="en-US" sz="1600" dirty="0" err="1"/>
              <a:t>Seyssel</a:t>
            </a:r>
            <a:r>
              <a:rPr lang="en-US" sz="1600" dirty="0"/>
              <a:t> (solo para Savoie AOC)</a:t>
            </a:r>
          </a:p>
          <a:p>
            <a:pPr lvl="1"/>
            <a:r>
              <a:rPr lang="en-US" sz="1600" dirty="0"/>
              <a:t>Isère:</a:t>
            </a:r>
          </a:p>
          <a:p>
            <a:pPr lvl="2"/>
            <a:r>
              <a:rPr lang="en-US" sz="1600" dirty="0" err="1"/>
              <a:t>Chapareillan</a:t>
            </a:r>
            <a:endParaRPr lang="en-US" sz="1600" dirty="0"/>
          </a:p>
          <a:p>
            <a:pPr lvl="1"/>
            <a:r>
              <a:rPr lang="en-US" sz="1600" dirty="0"/>
              <a:t>Haute-Savoie:</a:t>
            </a:r>
          </a:p>
          <a:p>
            <a:pPr lvl="2"/>
            <a:r>
              <a:rPr lang="en-US" sz="1600" dirty="0"/>
              <a:t>Ayze, </a:t>
            </a:r>
            <a:r>
              <a:rPr lang="en-US" sz="1600" dirty="0" err="1"/>
              <a:t>Ballaison</a:t>
            </a:r>
            <a:r>
              <a:rPr lang="en-US" sz="1600" dirty="0"/>
              <a:t>, Bassy, ​​Bonneville, </a:t>
            </a:r>
            <a:r>
              <a:rPr lang="en-US" sz="1600" dirty="0" err="1"/>
              <a:t>Challonges</a:t>
            </a:r>
            <a:r>
              <a:rPr lang="en-US" sz="1600" dirty="0"/>
              <a:t>, Chaumont, </a:t>
            </a:r>
            <a:r>
              <a:rPr lang="en-US" sz="1600" dirty="0" err="1"/>
              <a:t>Chessenaz</a:t>
            </a:r>
            <a:r>
              <a:rPr lang="en-US" sz="1600" dirty="0"/>
              <a:t>, </a:t>
            </a:r>
            <a:r>
              <a:rPr lang="en-US" sz="1600" dirty="0" err="1"/>
              <a:t>Clarafond</a:t>
            </a:r>
            <a:r>
              <a:rPr lang="en-US" sz="1600" dirty="0"/>
              <a:t>, </a:t>
            </a:r>
            <a:r>
              <a:rPr lang="en-US" sz="1600" dirty="0" err="1"/>
              <a:t>Desingy</a:t>
            </a:r>
            <a:r>
              <a:rPr lang="en-US" sz="1600" dirty="0"/>
              <a:t>, </a:t>
            </a:r>
            <a:r>
              <a:rPr lang="en-US" sz="1600" dirty="0" err="1"/>
              <a:t>Douvaine</a:t>
            </a:r>
            <a:r>
              <a:rPr lang="en-US" sz="1600" dirty="0"/>
              <a:t>, </a:t>
            </a:r>
            <a:r>
              <a:rPr lang="en-US" sz="1600" dirty="0" err="1"/>
              <a:t>Franclens</a:t>
            </a:r>
            <a:r>
              <a:rPr lang="en-US" sz="1600" dirty="0"/>
              <a:t>, </a:t>
            </a:r>
            <a:r>
              <a:rPr lang="en-US" sz="1600" dirty="0" err="1"/>
              <a:t>Frangy</a:t>
            </a:r>
            <a:r>
              <a:rPr lang="en-US" sz="1600" dirty="0"/>
              <a:t>, </a:t>
            </a:r>
            <a:r>
              <a:rPr lang="en-US" sz="1600" dirty="0" err="1"/>
              <a:t>Loisin</a:t>
            </a:r>
            <a:r>
              <a:rPr lang="en-US" sz="1600" dirty="0"/>
              <a:t>, </a:t>
            </a:r>
            <a:r>
              <a:rPr lang="en-US" sz="1600" dirty="0" err="1"/>
              <a:t>Marignier</a:t>
            </a:r>
            <a:r>
              <a:rPr lang="en-US" sz="1600" dirty="0"/>
              <a:t>, Marin, </a:t>
            </a:r>
            <a:r>
              <a:rPr lang="en-US" sz="1600" dirty="0" err="1"/>
              <a:t>Massongy</a:t>
            </a:r>
            <a:r>
              <a:rPr lang="en-US" sz="1600" dirty="0"/>
              <a:t>, </a:t>
            </a:r>
            <a:r>
              <a:rPr lang="en-US" sz="1600" dirty="0" err="1"/>
              <a:t>Musièges</a:t>
            </a:r>
            <a:r>
              <a:rPr lang="en-US" sz="1600" dirty="0"/>
              <a:t>, </a:t>
            </a:r>
            <a:r>
              <a:rPr lang="en-US" sz="1600" dirty="0" err="1"/>
              <a:t>Publier</a:t>
            </a:r>
            <a:r>
              <a:rPr lang="en-US" sz="1600" dirty="0"/>
              <a:t>, </a:t>
            </a:r>
            <a:r>
              <a:rPr lang="en-US" sz="1600" dirty="0" err="1"/>
              <a:t>Sciez</a:t>
            </a:r>
            <a:r>
              <a:rPr lang="en-US" sz="1600" dirty="0"/>
              <a:t>, </a:t>
            </a:r>
            <a:r>
              <a:rPr lang="en-US" sz="1600" dirty="0" err="1"/>
              <a:t>Seyssel</a:t>
            </a:r>
            <a:r>
              <a:rPr lang="en-US" sz="1600" dirty="0"/>
              <a:t> (solo para Savoie AOC), Thonon-les-Bains, </a:t>
            </a:r>
            <a:r>
              <a:rPr lang="en-US" sz="1600" dirty="0" err="1"/>
              <a:t>Usinens</a:t>
            </a:r>
            <a:r>
              <a:rPr lang="en-US" sz="1600" dirty="0"/>
              <a:t>, </a:t>
            </a:r>
            <a:r>
              <a:rPr lang="en-US" sz="1600" dirty="0" err="1"/>
              <a:t>Vanzy</a:t>
            </a:r>
            <a:r>
              <a:rPr lang="en-US" sz="1600" dirty="0"/>
              <a:t>, Ville-la-Grand</a:t>
            </a:r>
          </a:p>
          <a:p>
            <a:pPr lvl="1"/>
            <a:r>
              <a:rPr lang="en-US" sz="1600" dirty="0"/>
              <a:t>Savoie:</a:t>
            </a:r>
          </a:p>
          <a:p>
            <a:pPr lvl="2"/>
            <a:r>
              <a:rPr lang="en-US" sz="1600" err="1">
                <a:ea typeface="+mn-lt"/>
                <a:cs typeface="+mn-lt"/>
              </a:rPr>
              <a:t>Apremont</a:t>
            </a:r>
            <a:r>
              <a:rPr lang="en-US" sz="1600" dirty="0">
                <a:ea typeface="+mn-lt"/>
                <a:cs typeface="+mn-lt"/>
              </a:rPr>
              <a:t>, Arbin, Barby, </a:t>
            </a:r>
            <a:r>
              <a:rPr lang="en-US" sz="1600" err="1">
                <a:ea typeface="+mn-lt"/>
                <a:cs typeface="+mn-lt"/>
              </a:rPr>
              <a:t>Billième</a:t>
            </a:r>
            <a:r>
              <a:rPr lang="en-US" sz="1600" dirty="0">
                <a:ea typeface="+mn-lt"/>
                <a:cs typeface="+mn-lt"/>
              </a:rPr>
              <a:t>, Le Bourget-du-Lac, Brison-St-</a:t>
            </a:r>
            <a:endParaRPr lang="en-US" sz="1600" dirty="0"/>
          </a:p>
          <a:p>
            <a:pPr lvl="2"/>
            <a:r>
              <a:rPr lang="en-US" sz="1600" dirty="0">
                <a:ea typeface="+mn-lt"/>
                <a:cs typeface="+mn-lt"/>
              </a:rPr>
              <a:t>Innocent, Challes-les-Eaux, </a:t>
            </a:r>
            <a:r>
              <a:rPr lang="en-US" sz="1600" err="1">
                <a:ea typeface="+mn-lt"/>
                <a:cs typeface="+mn-lt"/>
              </a:rPr>
              <a:t>Chanaz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Chignin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Chindrieux</a:t>
            </a:r>
            <a:r>
              <a:rPr lang="en-US" sz="1600" dirty="0">
                <a:ea typeface="+mn-lt"/>
                <a:cs typeface="+mn-lt"/>
              </a:rPr>
              <a:t>, Cruet, </a:t>
            </a:r>
            <a:r>
              <a:rPr lang="en-US" sz="1600" err="1">
                <a:ea typeface="+mn-lt"/>
                <a:cs typeface="+mn-lt"/>
              </a:rPr>
              <a:t>Francin</a:t>
            </a:r>
            <a:r>
              <a:rPr lang="en-US" sz="1600" dirty="0">
                <a:ea typeface="+mn-lt"/>
                <a:cs typeface="+mn-lt"/>
              </a:rPr>
              <a:t>,</a:t>
            </a:r>
            <a:endParaRPr lang="en-US" sz="1600" dirty="0"/>
          </a:p>
          <a:p>
            <a:pPr lvl="2"/>
            <a:r>
              <a:rPr lang="en-US" sz="1600" err="1">
                <a:ea typeface="+mn-lt"/>
                <a:cs typeface="+mn-lt"/>
              </a:rPr>
              <a:t>Fréterive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Jongieux</a:t>
            </a:r>
            <a:r>
              <a:rPr lang="en-US" sz="1600" dirty="0">
                <a:ea typeface="+mn-lt"/>
                <a:cs typeface="+mn-lt"/>
              </a:rPr>
              <a:t>, Lucey, Les Marches, </a:t>
            </a:r>
            <a:r>
              <a:rPr lang="en-US" sz="1600" err="1">
                <a:ea typeface="+mn-lt"/>
                <a:cs typeface="+mn-lt"/>
              </a:rPr>
              <a:t>Montmélian</a:t>
            </a:r>
            <a:r>
              <a:rPr lang="en-US" sz="1600" dirty="0">
                <a:ea typeface="+mn-lt"/>
                <a:cs typeface="+mn-lt"/>
              </a:rPr>
              <a:t>, Motz, </a:t>
            </a:r>
            <a:r>
              <a:rPr lang="en-US" sz="1600" err="1">
                <a:ea typeface="+mn-lt"/>
                <a:cs typeface="+mn-lt"/>
              </a:rPr>
              <a:t>Myans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Ruffieux</a:t>
            </a:r>
            <a:r>
              <a:rPr lang="en-US" sz="1600" dirty="0">
                <a:ea typeface="+mn-lt"/>
                <a:cs typeface="+mn-lt"/>
              </a:rPr>
              <a:t>,</a:t>
            </a:r>
            <a:endParaRPr lang="en-US" sz="1600" dirty="0"/>
          </a:p>
          <a:p>
            <a:pPr lvl="2"/>
            <a:r>
              <a:rPr lang="en-US" sz="1600" dirty="0">
                <a:ea typeface="+mn-lt"/>
                <a:cs typeface="+mn-lt"/>
              </a:rPr>
              <a:t>St-Alban-</a:t>
            </a:r>
            <a:r>
              <a:rPr lang="en-US" sz="1600" err="1">
                <a:ea typeface="+mn-lt"/>
                <a:cs typeface="+mn-lt"/>
              </a:rPr>
              <a:t>Leysse</a:t>
            </a:r>
            <a:r>
              <a:rPr lang="en-US" sz="1600" dirty="0">
                <a:ea typeface="+mn-lt"/>
                <a:cs typeface="+mn-lt"/>
              </a:rPr>
              <a:t>, St-</a:t>
            </a:r>
            <a:r>
              <a:rPr lang="en-US" sz="1600" err="1">
                <a:ea typeface="+mn-lt"/>
                <a:cs typeface="+mn-lt"/>
              </a:rPr>
              <a:t>Baldoph</a:t>
            </a:r>
            <a:r>
              <a:rPr lang="en-US" sz="1600" dirty="0">
                <a:ea typeface="+mn-lt"/>
                <a:cs typeface="+mn-lt"/>
              </a:rPr>
              <a:t>, St-Germain-la-</a:t>
            </a:r>
            <a:r>
              <a:rPr lang="en-US" sz="1600" err="1">
                <a:ea typeface="+mn-lt"/>
                <a:cs typeface="+mn-lt"/>
              </a:rPr>
              <a:t>Chambotte</a:t>
            </a:r>
            <a:r>
              <a:rPr lang="en-US" sz="1600" dirty="0">
                <a:ea typeface="+mn-lt"/>
                <a:cs typeface="+mn-lt"/>
              </a:rPr>
              <a:t>, St-Jean-de-</a:t>
            </a:r>
            <a:r>
              <a:rPr lang="en-US" sz="1600" err="1">
                <a:ea typeface="+mn-lt"/>
                <a:cs typeface="+mn-lt"/>
              </a:rPr>
              <a:t>Chevelu</a:t>
            </a:r>
            <a:r>
              <a:rPr lang="en-US" sz="1600" dirty="0">
                <a:ea typeface="+mn-lt"/>
                <a:cs typeface="+mn-lt"/>
              </a:rPr>
              <a:t>,</a:t>
            </a:r>
            <a:endParaRPr lang="en-US" sz="1600" dirty="0"/>
          </a:p>
          <a:p>
            <a:pPr lvl="2"/>
            <a:r>
              <a:rPr lang="en-US" sz="1600" dirty="0">
                <a:ea typeface="+mn-lt"/>
                <a:cs typeface="+mn-lt"/>
              </a:rPr>
              <a:t>St-Jean-de-la-Porte, St-</a:t>
            </a:r>
            <a:r>
              <a:rPr lang="en-US" sz="1600" err="1">
                <a:ea typeface="+mn-lt"/>
                <a:cs typeface="+mn-lt"/>
              </a:rPr>
              <a:t>Jeoire</a:t>
            </a:r>
            <a:r>
              <a:rPr lang="en-US" sz="1600" dirty="0">
                <a:ea typeface="+mn-lt"/>
                <a:cs typeface="+mn-lt"/>
              </a:rPr>
              <a:t>-</a:t>
            </a:r>
            <a:r>
              <a:rPr lang="en-US" sz="1600" err="1">
                <a:ea typeface="+mn-lt"/>
                <a:cs typeface="+mn-lt"/>
              </a:rPr>
              <a:t>Prieuré</a:t>
            </a:r>
            <a:r>
              <a:rPr lang="en-US" sz="1600" dirty="0">
                <a:ea typeface="+mn-lt"/>
                <a:cs typeface="+mn-lt"/>
              </a:rPr>
              <a:t>, St-Pierre-</a:t>
            </a:r>
            <a:r>
              <a:rPr lang="en-US" sz="1600" err="1">
                <a:ea typeface="+mn-lt"/>
                <a:cs typeface="+mn-lt"/>
              </a:rPr>
              <a:t>d’Albigny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Serrières-en</a:t>
            </a:r>
            <a:r>
              <a:rPr lang="en-US" sz="1600" dirty="0">
                <a:ea typeface="+mn-lt"/>
                <a:cs typeface="+mn-lt"/>
              </a:rPr>
              <a:t>-</a:t>
            </a:r>
            <a:endParaRPr lang="en-US" sz="1600" dirty="0"/>
          </a:p>
          <a:p>
            <a:pPr lvl="2"/>
            <a:r>
              <a:rPr lang="en-US" sz="1600" dirty="0" err="1">
                <a:ea typeface="+mn-lt"/>
                <a:cs typeface="+mn-lt"/>
              </a:rPr>
              <a:t>Chautagne</a:t>
            </a:r>
            <a:r>
              <a:rPr lang="en-US" sz="1600" dirty="0">
                <a:ea typeface="+mn-lt"/>
                <a:cs typeface="+mn-lt"/>
              </a:rPr>
              <a:t>, Yenne</a:t>
            </a:r>
          </a:p>
          <a:p>
            <a:r>
              <a:rPr lang="en-US" sz="1600" dirty="0">
                <a:ea typeface="+mn-lt"/>
                <a:cs typeface="+mn-lt"/>
              </a:rPr>
              <a:t>2) </a:t>
            </a:r>
            <a:r>
              <a:rPr lang="en-US" sz="1600" dirty="0" err="1">
                <a:ea typeface="+mn-lt"/>
                <a:cs typeface="+mn-lt"/>
              </a:rPr>
              <a:t>Véase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sección</a:t>
            </a:r>
            <a:r>
              <a:rPr lang="en-US" sz="1600" dirty="0">
                <a:ea typeface="+mn-lt"/>
                <a:cs typeface="+mn-lt"/>
              </a:rPr>
              <a:t> de </a:t>
            </a:r>
            <a:r>
              <a:rPr lang="en-US" sz="1600" dirty="0" err="1">
                <a:ea typeface="+mn-lt"/>
                <a:cs typeface="+mn-lt"/>
              </a:rPr>
              <a:t>los</a:t>
            </a:r>
            <a:r>
              <a:rPr lang="en-US" sz="1600" dirty="0">
                <a:ea typeface="+mn-lt"/>
                <a:cs typeface="+mn-lt"/>
              </a:rPr>
              <a:t> "crus" </a:t>
            </a:r>
            <a:r>
              <a:rPr lang="en-US" sz="1600" dirty="0" err="1">
                <a:ea typeface="+mn-lt"/>
                <a:cs typeface="+mn-lt"/>
              </a:rPr>
              <a:t>permitidos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en</a:t>
            </a:r>
            <a:r>
              <a:rPr lang="en-US" sz="1600" dirty="0">
                <a:ea typeface="+mn-lt"/>
                <a:cs typeface="+mn-lt"/>
              </a:rPr>
              <a:t> la </a:t>
            </a:r>
            <a:r>
              <a:rPr lang="en-US" sz="1600" dirty="0" err="1">
                <a:ea typeface="+mn-lt"/>
                <a:cs typeface="+mn-lt"/>
              </a:rPr>
              <a:t>etiqueta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en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adición</a:t>
            </a:r>
            <a:r>
              <a:rPr lang="en-US" sz="1600" dirty="0">
                <a:ea typeface="+mn-lt"/>
                <a:cs typeface="+mn-lt"/>
              </a:rPr>
              <a:t> de la </a:t>
            </a:r>
            <a:r>
              <a:rPr lang="en-US" sz="1600" dirty="0" err="1">
                <a:ea typeface="+mn-lt"/>
                <a:cs typeface="+mn-lt"/>
              </a:rPr>
              <a:t>denominación</a:t>
            </a:r>
            <a:r>
              <a:rPr lang="en-US" sz="1600" dirty="0">
                <a:ea typeface="+mn-lt"/>
                <a:cs typeface="+mn-lt"/>
              </a:rPr>
              <a:t>.</a:t>
            </a:r>
          </a:p>
          <a:p>
            <a:endParaRPr lang="en-US" sz="1600" dirty="0">
              <a:ea typeface="+mn-lt"/>
              <a:cs typeface="+mn-lt"/>
            </a:endParaRPr>
          </a:p>
          <a:p>
            <a:r>
              <a:rPr lang="en-US" sz="1600" dirty="0">
                <a:ea typeface="+mn-lt"/>
                <a:cs typeface="+mn-lt"/>
              </a:rPr>
              <a:t>3) </a:t>
            </a:r>
            <a:r>
              <a:rPr lang="en-US" sz="1600" dirty="0" err="1">
                <a:ea typeface="+mn-lt"/>
                <a:cs typeface="+mn-lt"/>
              </a:rPr>
              <a:t>Véase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sección</a:t>
            </a:r>
            <a:r>
              <a:rPr lang="en-US" sz="1600" dirty="0">
                <a:ea typeface="+mn-lt"/>
                <a:cs typeface="+mn-lt"/>
              </a:rPr>
              <a:t> de las </a:t>
            </a:r>
            <a:r>
              <a:rPr lang="en-US" sz="1600" dirty="0" err="1">
                <a:ea typeface="+mn-lt"/>
                <a:cs typeface="+mn-lt"/>
              </a:rPr>
              <a:t>denominaciones</a:t>
            </a:r>
            <a:r>
              <a:rPr lang="en-US" sz="1600" dirty="0">
                <a:ea typeface="+mn-lt"/>
                <a:cs typeface="+mn-lt"/>
              </a:rPr>
              <a:t> y sub-regiones para </a:t>
            </a:r>
            <a:r>
              <a:rPr lang="en-US" sz="1600" dirty="0" err="1">
                <a:ea typeface="+mn-lt"/>
                <a:cs typeface="+mn-lt"/>
              </a:rPr>
              <a:t>ver</a:t>
            </a:r>
            <a:r>
              <a:rPr lang="en-US" sz="1600" dirty="0">
                <a:ea typeface="+mn-lt"/>
                <a:cs typeface="+mn-lt"/>
              </a:rPr>
              <a:t> las </a:t>
            </a:r>
            <a:r>
              <a:rPr lang="en-US" sz="1600" dirty="0" err="1">
                <a:ea typeface="+mn-lt"/>
                <a:cs typeface="+mn-lt"/>
              </a:rPr>
              <a:t>variedades</a:t>
            </a:r>
            <a:r>
              <a:rPr lang="en-US" sz="1600" dirty="0">
                <a:ea typeface="+mn-lt"/>
                <a:cs typeface="+mn-lt"/>
              </a:rPr>
              <a:t> de </a:t>
            </a:r>
            <a:r>
              <a:rPr lang="en-US" sz="1600" dirty="0" err="1">
                <a:ea typeface="+mn-lt"/>
                <a:cs typeface="+mn-lt"/>
              </a:rPr>
              <a:t>uvas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permitidas</a:t>
            </a:r>
            <a:r>
              <a:rPr lang="en-US" sz="1600" dirty="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037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A7212A-0D92-3338-2DC4-71E2743C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47EB7-0A30-4679-882D-95108B8F9C7B}" type="datetime1">
              <a:rPr lang="en-US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C19F1-47F8-A272-34A9-2FEACE4F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Savoie, Vino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D9F37-77E1-F8B9-4A72-9CA2047E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44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05240-3D0F-CA3F-8BF7-9924660EAB5F}"/>
              </a:ext>
            </a:extLst>
          </p:cNvPr>
          <p:cNvSpPr txBox="1"/>
          <p:nvPr/>
        </p:nvSpPr>
        <p:spPr>
          <a:xfrm>
            <a:off x="504093" y="562709"/>
            <a:ext cx="11310814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4) </a:t>
            </a:r>
            <a:r>
              <a:rPr lang="en-US" dirty="0" err="1">
                <a:ea typeface="+mn-lt"/>
                <a:cs typeface="+mn-lt"/>
              </a:rPr>
              <a:t>Proporciones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plantación</a:t>
            </a:r>
            <a:r>
              <a:rPr lang="en-US" dirty="0">
                <a:ea typeface="+mn-lt"/>
                <a:cs typeface="+mn-lt"/>
              </a:rPr>
              <a:t>: Las </a:t>
            </a:r>
            <a:r>
              <a:rPr lang="en-US" dirty="0" err="1">
                <a:ea typeface="+mn-lt"/>
                <a:cs typeface="+mn-lt"/>
              </a:rPr>
              <a:t>proporciones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variedades</a:t>
            </a:r>
            <a:r>
              <a:rPr lang="en-US" dirty="0">
                <a:ea typeface="+mn-lt"/>
                <a:cs typeface="+mn-lt"/>
              </a:rPr>
              <a:t> de uva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viñedo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deben</a:t>
            </a:r>
            <a:r>
              <a:rPr lang="en-US" dirty="0">
                <a:ea typeface="+mn-lt"/>
                <a:cs typeface="+mn-lt"/>
              </a:rPr>
              <a:t> ser,</a:t>
            </a:r>
            <a:endParaRPr lang="en-US" dirty="0"/>
          </a:p>
          <a:p>
            <a:r>
              <a:rPr lang="en-US" err="1">
                <a:ea typeface="+mn-lt"/>
                <a:cs typeface="+mn-lt"/>
              </a:rPr>
              <a:t>Dependiendo</a:t>
            </a:r>
            <a:r>
              <a:rPr lang="en-US" dirty="0">
                <a:ea typeface="+mn-lt"/>
                <a:cs typeface="+mn-lt"/>
              </a:rPr>
              <a:t> del </a:t>
            </a:r>
            <a:r>
              <a:rPr lang="en-US" err="1">
                <a:ea typeface="+mn-lt"/>
                <a:cs typeface="+mn-lt"/>
              </a:rPr>
              <a:t>estilo</a:t>
            </a:r>
            <a:r>
              <a:rPr lang="en-US" dirty="0">
                <a:ea typeface="+mn-lt"/>
                <a:cs typeface="+mn-lt"/>
              </a:rPr>
              <a:t> y cru, un </a:t>
            </a:r>
            <a:r>
              <a:rPr lang="en-US" err="1">
                <a:ea typeface="+mn-lt"/>
                <a:cs typeface="+mn-lt"/>
              </a:rPr>
              <a:t>mínimo</a:t>
            </a:r>
            <a:r>
              <a:rPr lang="en-US" dirty="0">
                <a:ea typeface="+mn-lt"/>
                <a:cs typeface="+mn-lt"/>
              </a:rPr>
              <a:t> de 80-90% de las "</a:t>
            </a:r>
            <a:r>
              <a:rPr lang="en-US" err="1">
                <a:ea typeface="+mn-lt"/>
                <a:cs typeface="+mn-lt"/>
              </a:rPr>
              <a:t>variedades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principales</a:t>
            </a:r>
            <a:r>
              <a:rPr lang="en-US" dirty="0">
                <a:ea typeface="+mn-lt"/>
                <a:cs typeface="+mn-lt"/>
              </a:rPr>
              <a:t>" y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un </a:t>
            </a:r>
            <a:r>
              <a:rPr lang="en-US" dirty="0" err="1">
                <a:ea typeface="+mn-lt"/>
                <a:cs typeface="+mn-lt"/>
              </a:rPr>
              <a:t>máximo</a:t>
            </a:r>
            <a:r>
              <a:rPr lang="en-US" dirty="0">
                <a:ea typeface="+mn-lt"/>
                <a:cs typeface="+mn-lt"/>
              </a:rPr>
              <a:t> de 10% a 20% de “</a:t>
            </a:r>
            <a:r>
              <a:rPr lang="en-US" dirty="0" err="1">
                <a:ea typeface="+mn-lt"/>
                <a:cs typeface="+mn-lt"/>
              </a:rPr>
              <a:t>variedades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accesorias</a:t>
            </a:r>
            <a:r>
              <a:rPr lang="en-US" dirty="0">
                <a:ea typeface="+mn-lt"/>
                <a:cs typeface="+mn-lt"/>
              </a:rPr>
              <a:t>”, </a:t>
            </a:r>
            <a:r>
              <a:rPr lang="en-US" dirty="0" err="1">
                <a:ea typeface="+mn-lt"/>
                <a:cs typeface="+mn-lt"/>
              </a:rPr>
              <a:t>como</a:t>
            </a:r>
            <a:r>
              <a:rPr lang="en-US" dirty="0">
                <a:ea typeface="+mn-lt"/>
                <a:cs typeface="+mn-lt"/>
              </a:rPr>
              <a:t> se </a:t>
            </a:r>
            <a:r>
              <a:rPr lang="en-US" dirty="0" err="1">
                <a:ea typeface="+mn-lt"/>
                <a:cs typeface="+mn-lt"/>
              </a:rPr>
              <a:t>muestra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Tabla</a:t>
            </a:r>
            <a:r>
              <a:rPr lang="en-US" dirty="0">
                <a:ea typeface="+mn-lt"/>
                <a:cs typeface="+mn-lt"/>
              </a:rPr>
              <a:t> B. Una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La </a:t>
            </a:r>
            <a:r>
              <a:rPr lang="en-US" dirty="0" err="1">
                <a:ea typeface="+mn-lt"/>
                <a:cs typeface="+mn-lt"/>
              </a:rPr>
              <a:t>excepción</a:t>
            </a:r>
            <a:r>
              <a:rPr lang="en-US" dirty="0">
                <a:ea typeface="+mn-lt"/>
                <a:cs typeface="+mn-lt"/>
              </a:rPr>
              <a:t> es Ayze, </a:t>
            </a:r>
            <a:r>
              <a:rPr lang="en-US" dirty="0" err="1">
                <a:ea typeface="+mn-lt"/>
                <a:cs typeface="+mn-lt"/>
              </a:rPr>
              <a:t>donde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Gringet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debe</a:t>
            </a:r>
            <a:r>
              <a:rPr lang="en-US" dirty="0">
                <a:ea typeface="+mn-lt"/>
                <a:cs typeface="+mn-lt"/>
              </a:rPr>
              <a:t> ser del 50% o </a:t>
            </a:r>
            <a:r>
              <a:rPr lang="en-US" dirty="0" err="1">
                <a:ea typeface="+mn-lt"/>
                <a:cs typeface="+mn-lt"/>
              </a:rPr>
              <a:t>más</a:t>
            </a:r>
            <a:r>
              <a:rPr lang="en-US" dirty="0">
                <a:ea typeface="+mn-lt"/>
                <a:cs typeface="+mn-lt"/>
              </a:rPr>
              <a:t> y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accesorio</a:t>
            </a:r>
            <a:endParaRPr lang="en-US" dirty="0" err="1"/>
          </a:p>
          <a:p>
            <a:r>
              <a:rPr lang="en-US" dirty="0" err="1">
                <a:ea typeface="+mn-lt"/>
                <a:cs typeface="+mn-lt"/>
              </a:rPr>
              <a:t>variedades</a:t>
            </a:r>
            <a:r>
              <a:rPr lang="en-US" dirty="0">
                <a:ea typeface="+mn-lt"/>
                <a:cs typeface="+mn-lt"/>
              </a:rPr>
              <a:t> no </a:t>
            </a:r>
            <a:r>
              <a:rPr lang="en-US" dirty="0" err="1">
                <a:ea typeface="+mn-lt"/>
                <a:cs typeface="+mn-lt"/>
              </a:rPr>
              <a:t>más</a:t>
            </a:r>
            <a:r>
              <a:rPr lang="en-US" dirty="0">
                <a:ea typeface="+mn-lt"/>
                <a:cs typeface="+mn-lt"/>
              </a:rPr>
              <a:t> del 30% de las </a:t>
            </a:r>
            <a:r>
              <a:rPr lang="en-US" dirty="0" err="1">
                <a:ea typeface="+mn-lt"/>
                <a:cs typeface="+mn-lt"/>
              </a:rPr>
              <a:t>plantaciones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5) La </a:t>
            </a:r>
            <a:r>
              <a:rPr lang="en-US" dirty="0" err="1">
                <a:ea typeface="+mn-lt"/>
                <a:cs typeface="+mn-lt"/>
              </a:rPr>
              <a:t>densidad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mínima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plantación</a:t>
            </a:r>
            <a:r>
              <a:rPr lang="en-US" dirty="0">
                <a:ea typeface="+mn-lt"/>
                <a:cs typeface="+mn-lt"/>
              </a:rPr>
              <a:t> de vid es de 5.000 </a:t>
            </a:r>
            <a:r>
              <a:rPr lang="en-US" dirty="0" err="1">
                <a:ea typeface="+mn-lt"/>
                <a:cs typeface="+mn-lt"/>
              </a:rPr>
              <a:t>cepas</a:t>
            </a:r>
            <a:r>
              <a:rPr lang="en-US" dirty="0">
                <a:ea typeface="+mn-lt"/>
                <a:cs typeface="+mn-lt"/>
              </a:rPr>
              <a:t>/ha (</a:t>
            </a:r>
            <a:r>
              <a:rPr lang="en-US" dirty="0" err="1">
                <a:ea typeface="+mn-lt"/>
                <a:cs typeface="+mn-lt"/>
              </a:rPr>
              <a:t>excepto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Ayze, </a:t>
            </a:r>
            <a:r>
              <a:rPr lang="en-US" dirty="0" err="1">
                <a:ea typeface="+mn-lt"/>
                <a:cs typeface="+mn-lt"/>
              </a:rPr>
              <a:t>donde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mínimo</a:t>
            </a:r>
            <a:r>
              <a:rPr lang="en-US" dirty="0">
                <a:ea typeface="+mn-lt"/>
                <a:cs typeface="+mn-lt"/>
              </a:rPr>
              <a:t> es 6.000 </a:t>
            </a:r>
            <a:r>
              <a:rPr lang="en-US" dirty="0" err="1">
                <a:ea typeface="+mn-lt"/>
                <a:cs typeface="+mn-lt"/>
              </a:rPr>
              <a:t>cepas</a:t>
            </a:r>
            <a:r>
              <a:rPr lang="en-US" dirty="0">
                <a:ea typeface="+mn-lt"/>
                <a:cs typeface="+mn-lt"/>
              </a:rPr>
              <a:t>/ha). Las </a:t>
            </a:r>
            <a:r>
              <a:rPr lang="en-US" dirty="0" err="1">
                <a:ea typeface="+mn-lt"/>
                <a:cs typeface="+mn-lt"/>
              </a:rPr>
              <a:t>hileras</a:t>
            </a:r>
            <a:r>
              <a:rPr lang="en-US" dirty="0">
                <a:ea typeface="+mn-lt"/>
                <a:cs typeface="+mn-lt"/>
              </a:rPr>
              <a:t> de vides no </a:t>
            </a:r>
            <a:r>
              <a:rPr lang="en-US" dirty="0" err="1">
                <a:ea typeface="+mn-lt"/>
                <a:cs typeface="+mn-lt"/>
              </a:rPr>
              <a:t>deben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estar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espaciadas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más</a:t>
            </a:r>
            <a:r>
              <a:rPr lang="en-US" dirty="0">
                <a:ea typeface="+mn-lt"/>
                <a:cs typeface="+mn-lt"/>
              </a:rPr>
              <a:t> de 2,5 m (</a:t>
            </a:r>
            <a:r>
              <a:rPr lang="en-US" dirty="0" err="1">
                <a:ea typeface="+mn-lt"/>
                <a:cs typeface="+mn-lt"/>
              </a:rPr>
              <a:t>excepto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Ayze, </a:t>
            </a:r>
            <a:r>
              <a:rPr lang="en-US" dirty="0" err="1">
                <a:ea typeface="+mn-lt"/>
                <a:cs typeface="+mn-lt"/>
              </a:rPr>
              <a:t>donde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máximo</a:t>
            </a:r>
            <a:r>
              <a:rPr lang="en-US" dirty="0">
                <a:ea typeface="+mn-lt"/>
                <a:cs typeface="+mn-lt"/>
              </a:rPr>
              <a:t> es 2 m) y la </a:t>
            </a:r>
            <a:r>
              <a:rPr lang="en-US" dirty="0" err="1">
                <a:ea typeface="+mn-lt"/>
                <a:cs typeface="+mn-lt"/>
              </a:rPr>
              <a:t>distancia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entre </a:t>
            </a:r>
            <a:r>
              <a:rPr lang="en-US" dirty="0" err="1">
                <a:ea typeface="+mn-lt"/>
                <a:cs typeface="+mn-lt"/>
              </a:rPr>
              <a:t>cada</a:t>
            </a:r>
            <a:r>
              <a:rPr lang="en-US" dirty="0">
                <a:ea typeface="+mn-lt"/>
                <a:cs typeface="+mn-lt"/>
              </a:rPr>
              <a:t> cepa no </a:t>
            </a:r>
            <a:r>
              <a:rPr lang="en-US" dirty="0" err="1">
                <a:ea typeface="+mn-lt"/>
                <a:cs typeface="+mn-lt"/>
              </a:rPr>
              <a:t>debe</a:t>
            </a:r>
            <a:r>
              <a:rPr lang="en-US" dirty="0">
                <a:ea typeface="+mn-lt"/>
                <a:cs typeface="+mn-lt"/>
              </a:rPr>
              <a:t> ser inferior a 0,8 m.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6) Sistemas de </a:t>
            </a:r>
            <a:r>
              <a:rPr lang="en-US" dirty="0" err="1">
                <a:ea typeface="+mn-lt"/>
                <a:cs typeface="+mn-lt"/>
              </a:rPr>
              <a:t>conducción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permitidos</a:t>
            </a:r>
            <a:r>
              <a:rPr lang="en-US" dirty="0">
                <a:ea typeface="+mn-lt"/>
                <a:cs typeface="+mn-lt"/>
              </a:rPr>
              <a:t>: o bien la </a:t>
            </a:r>
            <a:r>
              <a:rPr lang="en-US" dirty="0" err="1">
                <a:ea typeface="+mn-lt"/>
                <a:cs typeface="+mn-lt"/>
              </a:rPr>
              <a:t>poda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corta</a:t>
            </a:r>
            <a:r>
              <a:rPr lang="en-US" dirty="0">
                <a:ea typeface="+mn-lt"/>
                <a:cs typeface="+mn-lt"/>
              </a:rPr>
              <a:t> de la </a:t>
            </a:r>
            <a:r>
              <a:rPr lang="en-US" dirty="0" err="1">
                <a:ea typeface="+mn-lt"/>
                <a:cs typeface="+mn-lt"/>
              </a:rPr>
              <a:t>viña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vaso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Eventail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abanico</a:t>
            </a:r>
            <a:r>
              <a:rPr lang="en-US" dirty="0">
                <a:ea typeface="+mn-lt"/>
                <a:cs typeface="+mn-lt"/>
              </a:rPr>
              <a:t>) o Cordón de </a:t>
            </a:r>
            <a:r>
              <a:rPr lang="en-US" dirty="0" err="1">
                <a:ea typeface="+mn-lt"/>
                <a:cs typeface="+mn-lt"/>
              </a:rPr>
              <a:t>Royat</a:t>
            </a:r>
            <a:r>
              <a:rPr lang="en-US" dirty="0">
                <a:ea typeface="+mn-lt"/>
                <a:cs typeface="+mn-lt"/>
              </a:rPr>
              <a:t>, con un </a:t>
            </a:r>
            <a:r>
              <a:rPr lang="en-US" dirty="0" err="1">
                <a:ea typeface="+mn-lt"/>
                <a:cs typeface="+mn-lt"/>
              </a:rPr>
              <a:t>máximo</a:t>
            </a:r>
            <a:r>
              <a:rPr lang="en-US" dirty="0">
                <a:ea typeface="+mn-lt"/>
                <a:cs typeface="+mn-lt"/>
              </a:rPr>
              <a:t> de cuatro </a:t>
            </a:r>
            <a:r>
              <a:rPr lang="en-US" dirty="0" err="1">
                <a:ea typeface="+mn-lt"/>
                <a:cs typeface="+mn-lt"/>
              </a:rPr>
              <a:t>cordones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cada</a:t>
            </a:r>
            <a:r>
              <a:rPr lang="en-US" dirty="0">
                <a:ea typeface="+mn-lt"/>
                <a:cs typeface="+mn-lt"/>
              </a:rPr>
              <a:t> uno con </a:t>
            </a:r>
            <a:r>
              <a:rPr lang="en-US" dirty="0" err="1">
                <a:ea typeface="+mn-lt"/>
                <a:cs typeface="+mn-lt"/>
              </a:rPr>
              <a:t>máximo</a:t>
            </a:r>
            <a:r>
              <a:rPr lang="en-US" dirty="0">
                <a:ea typeface="+mn-lt"/>
                <a:cs typeface="+mn-lt"/>
              </a:rPr>
              <a:t> dos </a:t>
            </a:r>
            <a:r>
              <a:rPr lang="en-US" dirty="0" err="1">
                <a:ea typeface="+mn-lt"/>
                <a:cs typeface="+mn-lt"/>
              </a:rPr>
              <a:t>yemas</a:t>
            </a:r>
            <a:r>
              <a:rPr lang="en-US" dirty="0">
                <a:ea typeface="+mn-lt"/>
                <a:cs typeface="+mn-lt"/>
              </a:rPr>
              <a:t>; o </a:t>
            </a:r>
            <a:r>
              <a:rPr lang="en-US" dirty="0" err="1">
                <a:ea typeface="+mn-lt"/>
                <a:cs typeface="+mn-lt"/>
              </a:rPr>
              <a:t>poda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larga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usando</a:t>
            </a:r>
            <a:r>
              <a:rPr lang="en-US" dirty="0">
                <a:ea typeface="+mn-lt"/>
                <a:cs typeface="+mn-lt"/>
              </a:rPr>
              <a:t> Guyot Simple o Doble con </a:t>
            </a:r>
            <a:r>
              <a:rPr lang="en-US" dirty="0" err="1">
                <a:ea typeface="+mn-lt"/>
                <a:cs typeface="+mn-lt"/>
              </a:rPr>
              <a:t>una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máximo</a:t>
            </a:r>
            <a:r>
              <a:rPr lang="en-US" dirty="0">
                <a:ea typeface="+mn-lt"/>
                <a:cs typeface="+mn-lt"/>
              </a:rPr>
              <a:t> de 12 </a:t>
            </a:r>
            <a:r>
              <a:rPr lang="en-US" dirty="0" err="1">
                <a:ea typeface="+mn-lt"/>
                <a:cs typeface="+mn-lt"/>
              </a:rPr>
              <a:t>yemas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por</a:t>
            </a:r>
            <a:r>
              <a:rPr lang="en-US" dirty="0">
                <a:ea typeface="+mn-lt"/>
                <a:cs typeface="+mn-lt"/>
              </a:rPr>
              <a:t> cepa. Se </a:t>
            </a:r>
            <a:r>
              <a:rPr lang="en-US" dirty="0" err="1">
                <a:ea typeface="+mn-lt"/>
                <a:cs typeface="+mn-lt"/>
              </a:rPr>
              <a:t>hacen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excepciones</a:t>
            </a:r>
            <a:r>
              <a:rPr lang="en-US" dirty="0">
                <a:ea typeface="+mn-lt"/>
                <a:cs typeface="+mn-lt"/>
              </a:rPr>
              <a:t> para </a:t>
            </a:r>
            <a:r>
              <a:rPr lang="en-US" dirty="0" err="1">
                <a:ea typeface="+mn-lt"/>
                <a:cs typeface="+mn-lt"/>
              </a:rPr>
              <a:t>determinadas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variedades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7) Se </a:t>
            </a:r>
            <a:r>
              <a:rPr lang="en-US" dirty="0" err="1">
                <a:ea typeface="+mn-lt"/>
                <a:cs typeface="+mn-lt"/>
              </a:rPr>
              <a:t>hacen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cumplir</a:t>
            </a:r>
            <a:r>
              <a:rPr lang="en-US" dirty="0">
                <a:ea typeface="+mn-lt"/>
                <a:cs typeface="+mn-lt"/>
              </a:rPr>
              <a:t> las </a:t>
            </a:r>
            <a:r>
              <a:rPr lang="en-US" dirty="0" err="1">
                <a:ea typeface="+mn-lt"/>
                <a:cs typeface="+mn-lt"/>
              </a:rPr>
              <a:t>reglas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cultivo</a:t>
            </a:r>
            <a:r>
              <a:rPr lang="en-US" dirty="0">
                <a:ea typeface="+mn-lt"/>
                <a:cs typeface="+mn-lt"/>
              </a:rPr>
              <a:t> para </a:t>
            </a:r>
            <a:r>
              <a:rPr lang="en-US" dirty="0" err="1">
                <a:ea typeface="+mn-lt"/>
                <a:cs typeface="+mn-lt"/>
              </a:rPr>
              <a:t>proteger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 medio </a:t>
            </a:r>
            <a:r>
              <a:rPr lang="en-US" dirty="0" err="1">
                <a:ea typeface="+mn-lt"/>
                <a:cs typeface="+mn-lt"/>
              </a:rPr>
              <a:t>ambiente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circundante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cabe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destacar</a:t>
            </a:r>
            <a:r>
              <a:rPr lang="en-US" dirty="0">
                <a:ea typeface="+mn-lt"/>
                <a:cs typeface="+mn-lt"/>
              </a:rPr>
              <a:t> que, salvo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zonas </a:t>
            </a:r>
            <a:r>
              <a:rPr lang="en-US" dirty="0" err="1">
                <a:ea typeface="+mn-lt"/>
                <a:cs typeface="+mn-lt"/>
              </a:rPr>
              <a:t>imposibles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mecanizar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siempre</a:t>
            </a:r>
            <a:r>
              <a:rPr lang="en-US" dirty="0">
                <a:ea typeface="+mn-lt"/>
                <a:cs typeface="+mn-lt"/>
              </a:rPr>
              <a:t> que la vid Las </a:t>
            </a:r>
            <a:r>
              <a:rPr lang="en-US" dirty="0" err="1">
                <a:ea typeface="+mn-lt"/>
                <a:cs typeface="+mn-lt"/>
              </a:rPr>
              <a:t>hileras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están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espaciadas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más</a:t>
            </a:r>
            <a:r>
              <a:rPr lang="en-US" dirty="0">
                <a:ea typeface="+mn-lt"/>
                <a:cs typeface="+mn-lt"/>
              </a:rPr>
              <a:t> de 1,5 m,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suelo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debe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estar</a:t>
            </a:r>
            <a:r>
              <a:rPr lang="en-US" dirty="0">
                <a:ea typeface="+mn-lt"/>
                <a:cs typeface="+mn-lt"/>
              </a:rPr>
              <a:t> al </a:t>
            </a:r>
            <a:r>
              <a:rPr lang="en-US" dirty="0" err="1">
                <a:ea typeface="+mn-lt"/>
                <a:cs typeface="+mn-lt"/>
              </a:rPr>
              <a:t>menos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parcialmente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herboso</a:t>
            </a:r>
            <a:r>
              <a:rPr lang="en-US" dirty="0">
                <a:ea typeface="+mn-lt"/>
                <a:cs typeface="+mn-lt"/>
              </a:rPr>
              <a:t> o </a:t>
            </a:r>
            <a:r>
              <a:rPr lang="en-US" dirty="0" err="1">
                <a:ea typeface="+mn-lt"/>
                <a:cs typeface="+mn-lt"/>
              </a:rPr>
              <a:t>arado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357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3CC96-11EE-4E89-68B3-1E88E5D0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C41E-8B8D-4F14-9445-1E113A26FD13}" type="datetime1"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27DD6-48FB-9AD5-18D8-9E7EE0CC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9F978-D61C-938B-B443-80AB02EB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601E6-5D58-590B-3C70-DA5580F08521}"/>
              </a:ext>
            </a:extLst>
          </p:cNvPr>
          <p:cNvSpPr txBox="1"/>
          <p:nvPr/>
        </p:nvSpPr>
        <p:spPr>
          <a:xfrm>
            <a:off x="650631" y="240323"/>
            <a:ext cx="10265507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8) El </a:t>
            </a:r>
            <a:r>
              <a:rPr lang="en-US" sz="1600" err="1"/>
              <a:t>rendimiento</a:t>
            </a:r>
            <a:r>
              <a:rPr lang="en-US" sz="1600" dirty="0"/>
              <a:t> base </a:t>
            </a:r>
            <a:r>
              <a:rPr lang="en-US" sz="1600" err="1"/>
              <a:t>máximo</a:t>
            </a:r>
            <a:r>
              <a:rPr lang="en-US" sz="1600" dirty="0"/>
              <a:t> se </a:t>
            </a:r>
            <a:r>
              <a:rPr lang="en-US" sz="1600" err="1"/>
              <a:t>fija</a:t>
            </a:r>
            <a:r>
              <a:rPr lang="en-US" sz="1600" dirty="0"/>
              <a:t> </a:t>
            </a:r>
            <a:r>
              <a:rPr lang="en-US" sz="1600" err="1"/>
              <a:t>en</a:t>
            </a:r>
            <a:r>
              <a:rPr lang="en-US" sz="1600" dirty="0"/>
              <a:t> 71 hl/ha para vinos </a:t>
            </a:r>
            <a:r>
              <a:rPr lang="en-US" sz="1600" err="1"/>
              <a:t>blancos</a:t>
            </a:r>
            <a:r>
              <a:rPr lang="en-US" sz="1600" dirty="0"/>
              <a:t> y rosados, para </a:t>
            </a:r>
            <a:r>
              <a:rPr lang="en-US" sz="1600" err="1"/>
              <a:t>tintos</a:t>
            </a:r>
            <a:endParaRPr lang="en-US" sz="1600"/>
          </a:p>
          <a:p>
            <a:r>
              <a:rPr lang="en-US" sz="1600" dirty="0"/>
              <a:t>a 67hl/ha y para </a:t>
            </a:r>
            <a:r>
              <a:rPr lang="en-US" sz="1600" err="1"/>
              <a:t>espumosos</a:t>
            </a:r>
            <a:r>
              <a:rPr lang="en-US" sz="1600" dirty="0"/>
              <a:t> rosados ​​a 75hl/ha. Los </a:t>
            </a:r>
            <a:r>
              <a:rPr lang="en-US" sz="1600" err="1"/>
              <a:t>rendimientos</a:t>
            </a:r>
            <a:r>
              <a:rPr lang="en-US" sz="1600" dirty="0"/>
              <a:t> de </a:t>
            </a:r>
            <a:r>
              <a:rPr lang="en-US" sz="1600" err="1"/>
              <a:t>los</a:t>
            </a:r>
            <a:r>
              <a:rPr lang="en-US" sz="1600" dirty="0"/>
              <a:t> crus se </a:t>
            </a:r>
            <a:r>
              <a:rPr lang="en-US" sz="1600" err="1"/>
              <a:t>reducen</a:t>
            </a:r>
            <a:r>
              <a:rPr lang="en-US" sz="1600" dirty="0"/>
              <a:t> </a:t>
            </a:r>
            <a:r>
              <a:rPr lang="en-US" sz="1600" err="1"/>
              <a:t>en</a:t>
            </a:r>
            <a:r>
              <a:rPr lang="en-US" sz="1600" dirty="0"/>
              <a:t> 3–</a:t>
            </a:r>
          </a:p>
          <a:p>
            <a:r>
              <a:rPr lang="en-US" sz="1600" dirty="0"/>
              <a:t>5hl/ha.</a:t>
            </a:r>
          </a:p>
          <a:p>
            <a:endParaRPr lang="en-US" sz="1600" dirty="0"/>
          </a:p>
          <a:p>
            <a:r>
              <a:rPr lang="en-US" sz="1600" dirty="0"/>
              <a:t>9) Para </a:t>
            </a:r>
            <a:r>
              <a:rPr lang="en-US" sz="1600" err="1"/>
              <a:t>los</a:t>
            </a:r>
            <a:r>
              <a:rPr lang="en-US" sz="1600" dirty="0"/>
              <a:t> vinos </a:t>
            </a:r>
            <a:r>
              <a:rPr lang="en-US" sz="1600" err="1"/>
              <a:t>blancos</a:t>
            </a:r>
            <a:r>
              <a:rPr lang="en-US" sz="1600" dirty="0"/>
              <a:t>, </a:t>
            </a:r>
            <a:r>
              <a:rPr lang="en-US" sz="1600" err="1"/>
              <a:t>el</a:t>
            </a:r>
            <a:r>
              <a:rPr lang="en-US" sz="1600" dirty="0"/>
              <a:t> peso </a:t>
            </a:r>
            <a:r>
              <a:rPr lang="en-US" sz="1600" err="1"/>
              <a:t>mínimo</a:t>
            </a:r>
            <a:r>
              <a:rPr lang="en-US" sz="1600" dirty="0"/>
              <a:t> del </a:t>
            </a:r>
            <a:r>
              <a:rPr lang="en-US" sz="1600" err="1"/>
              <a:t>mosto</a:t>
            </a:r>
            <a:r>
              <a:rPr lang="en-US" sz="1600" dirty="0"/>
              <a:t> </a:t>
            </a:r>
            <a:r>
              <a:rPr lang="en-US" sz="1600" err="1"/>
              <a:t>Jacquère</a:t>
            </a:r>
            <a:r>
              <a:rPr lang="en-US" sz="1600" dirty="0"/>
              <a:t> es de 136 g/l (o 144 g/l para crus); para Chardonnay y Roussanne </a:t>
            </a:r>
            <a:r>
              <a:rPr lang="en-US" sz="1600" err="1"/>
              <a:t>en</a:t>
            </a:r>
            <a:r>
              <a:rPr lang="en-US" sz="1600" dirty="0"/>
              <a:t> </a:t>
            </a:r>
            <a:r>
              <a:rPr lang="en-US" sz="1600" err="1"/>
              <a:t>Chignin</a:t>
            </a:r>
            <a:r>
              <a:rPr lang="en-US" sz="1600" dirty="0"/>
              <a:t> Bergeron es de 162 g/l, y para </a:t>
            </a:r>
            <a:r>
              <a:rPr lang="en-US" sz="1600" err="1"/>
              <a:t>otras</a:t>
            </a:r>
            <a:r>
              <a:rPr lang="en-US" sz="1600" dirty="0"/>
              <a:t> </a:t>
            </a:r>
            <a:r>
              <a:rPr lang="en-US" sz="1600" err="1"/>
              <a:t>uvas</a:t>
            </a:r>
            <a:r>
              <a:rPr lang="en-US" sz="1600" dirty="0"/>
              <a:t> es de 144 g/l (o 153 g/l para crus). El </a:t>
            </a:r>
            <a:r>
              <a:rPr lang="en-US" sz="1600" err="1"/>
              <a:t>mínimo</a:t>
            </a:r>
            <a:r>
              <a:rPr lang="en-US" sz="1600" dirty="0"/>
              <a:t> del peso de Gamay y Pinot Noir para vinos rosados ​​es de 153 g/</a:t>
            </a:r>
            <a:r>
              <a:rPr lang="en-US" sz="1600" err="1"/>
              <a:t>ly</a:t>
            </a:r>
            <a:r>
              <a:rPr lang="en-US" sz="1600" dirty="0"/>
              <a:t> para vinos </a:t>
            </a:r>
            <a:r>
              <a:rPr lang="en-US" sz="1600" err="1"/>
              <a:t>tintos</a:t>
            </a:r>
            <a:r>
              <a:rPr lang="en-US" sz="1600" dirty="0"/>
              <a:t> es de 153 g/l. 162 g/l (o 171 g/l para crus); para </a:t>
            </a:r>
            <a:r>
              <a:rPr lang="en-US" sz="1600" err="1"/>
              <a:t>el</a:t>
            </a:r>
            <a:r>
              <a:rPr lang="en-US" sz="1600" dirty="0"/>
              <a:t> resto de </a:t>
            </a:r>
            <a:r>
              <a:rPr lang="en-US" sz="1600" err="1"/>
              <a:t>uvas</a:t>
            </a:r>
            <a:r>
              <a:rPr lang="en-US" sz="1600" dirty="0"/>
              <a:t> es de 144g/l para </a:t>
            </a:r>
            <a:r>
              <a:rPr lang="en-US" sz="1600" err="1"/>
              <a:t>los</a:t>
            </a:r>
            <a:r>
              <a:rPr lang="en-US" sz="1600" dirty="0"/>
              <a:t> rosados, 153g/l para </a:t>
            </a:r>
            <a:r>
              <a:rPr lang="en-US" sz="1600" err="1"/>
              <a:t>tintos</a:t>
            </a:r>
            <a:r>
              <a:rPr lang="en-US" sz="1600" dirty="0"/>
              <a:t> (o 162 g/l para crus). Para </a:t>
            </a:r>
            <a:r>
              <a:rPr lang="en-US" sz="1600" err="1"/>
              <a:t>los</a:t>
            </a:r>
            <a:r>
              <a:rPr lang="en-US" sz="1600" dirty="0"/>
              <a:t> rosados ​​</a:t>
            </a:r>
            <a:r>
              <a:rPr lang="en-US" sz="1600" err="1"/>
              <a:t>espumosos</a:t>
            </a:r>
            <a:r>
              <a:rPr lang="en-US" sz="1600" dirty="0"/>
              <a:t> es de 144g/l.</a:t>
            </a:r>
          </a:p>
          <a:p>
            <a:endParaRPr lang="en-US" sz="1600" dirty="0"/>
          </a:p>
          <a:p>
            <a:r>
              <a:rPr lang="en-US" sz="1600" dirty="0"/>
              <a:t>10) Normas </a:t>
            </a:r>
            <a:r>
              <a:rPr lang="en-US" sz="1600" err="1"/>
              <a:t>específicas</a:t>
            </a:r>
            <a:r>
              <a:rPr lang="en-US" sz="1600" dirty="0"/>
              <a:t> de </a:t>
            </a:r>
            <a:r>
              <a:rPr lang="en-US" sz="1600" err="1"/>
              <a:t>contenido</a:t>
            </a:r>
            <a:r>
              <a:rPr lang="en-US" sz="1600" dirty="0"/>
              <a:t> varietal para </a:t>
            </a:r>
            <a:r>
              <a:rPr lang="en-US" sz="1600" err="1"/>
              <a:t>cada</a:t>
            </a:r>
            <a:r>
              <a:rPr lang="en-US" sz="1600" dirty="0"/>
              <a:t> </a:t>
            </a:r>
            <a:r>
              <a:rPr lang="en-US" sz="1600" err="1"/>
              <a:t>estilo</a:t>
            </a:r>
            <a:r>
              <a:rPr lang="en-US" sz="1600" dirty="0"/>
              <a:t> de vino: </a:t>
            </a:r>
            <a:r>
              <a:rPr lang="en-US" sz="1600" err="1"/>
              <a:t>todos</a:t>
            </a:r>
            <a:r>
              <a:rPr lang="en-US" sz="1600" dirty="0"/>
              <a:t> </a:t>
            </a:r>
            <a:r>
              <a:rPr lang="en-US" sz="1600" err="1"/>
              <a:t>los</a:t>
            </a:r>
            <a:r>
              <a:rPr lang="en-US" sz="1600" dirty="0"/>
              <a:t> </a:t>
            </a:r>
            <a:r>
              <a:rPr lang="en-US" sz="1600" err="1"/>
              <a:t>estilos</a:t>
            </a:r>
            <a:r>
              <a:rPr lang="en-US" sz="1600" dirty="0"/>
              <a:t> de vino</a:t>
            </a:r>
          </a:p>
          <a:p>
            <a:r>
              <a:rPr lang="en-US" sz="1600" err="1"/>
              <a:t>lanzado</a:t>
            </a:r>
            <a:r>
              <a:rPr lang="en-US" sz="1600" dirty="0"/>
              <a:t> </a:t>
            </a:r>
            <a:r>
              <a:rPr lang="en-US" sz="1600" err="1"/>
              <a:t>como</a:t>
            </a:r>
            <a:r>
              <a:rPr lang="en-US" sz="1600" dirty="0"/>
              <a:t> AOC Savoie (sin cru) y vino </a:t>
            </a:r>
            <a:r>
              <a:rPr lang="en-US" sz="1600" err="1"/>
              <a:t>tinto</a:t>
            </a:r>
            <a:r>
              <a:rPr lang="en-US" sz="1600" dirty="0"/>
              <a:t> crus </a:t>
            </a:r>
            <a:r>
              <a:rPr lang="en-US" sz="1600" err="1"/>
              <a:t>Chautagne</a:t>
            </a:r>
            <a:r>
              <a:rPr lang="en-US" sz="1600" dirty="0"/>
              <a:t>, </a:t>
            </a:r>
            <a:r>
              <a:rPr lang="en-US" sz="1600" err="1"/>
              <a:t>Chignin</a:t>
            </a:r>
            <a:r>
              <a:rPr lang="en-US" sz="1600" dirty="0"/>
              <a:t> o </a:t>
            </a:r>
            <a:r>
              <a:rPr lang="en-US" sz="1600" err="1"/>
              <a:t>Jongieux</a:t>
            </a:r>
            <a:r>
              <a:rPr lang="en-US" sz="1600" dirty="0"/>
              <a:t> </a:t>
            </a:r>
            <a:r>
              <a:rPr lang="en-US" sz="1600" err="1"/>
              <a:t>puede</a:t>
            </a:r>
            <a:r>
              <a:rPr lang="en-US" sz="1600" dirty="0"/>
              <a:t> </a:t>
            </a:r>
            <a:r>
              <a:rPr lang="en-US" sz="1600" err="1"/>
              <a:t>elaborarse</a:t>
            </a:r>
            <a:r>
              <a:rPr lang="en-US" sz="1600" dirty="0"/>
              <a:t> a </a:t>
            </a:r>
            <a:r>
              <a:rPr lang="en-US" sz="1600" err="1"/>
              <a:t>partir</a:t>
            </a:r>
            <a:r>
              <a:rPr lang="en-US" sz="1600" dirty="0"/>
              <a:t> de </a:t>
            </a:r>
            <a:r>
              <a:rPr lang="en-US" sz="1600" err="1"/>
              <a:t>una</a:t>
            </a:r>
            <a:r>
              <a:rPr lang="en-US" sz="1600" dirty="0"/>
              <a:t> sola </a:t>
            </a:r>
            <a:r>
              <a:rPr lang="en-US" sz="1600" err="1"/>
              <a:t>variedad</a:t>
            </a:r>
            <a:r>
              <a:rPr lang="en-US" sz="1600" dirty="0"/>
              <a:t> de uva o </a:t>
            </a:r>
            <a:r>
              <a:rPr lang="en-US" sz="1600" err="1"/>
              <a:t>una</a:t>
            </a:r>
            <a:r>
              <a:rPr lang="en-US" sz="1600" dirty="0"/>
              <a:t> </a:t>
            </a:r>
            <a:r>
              <a:rPr lang="en-US" sz="1600" err="1"/>
              <a:t>mezcla</a:t>
            </a:r>
            <a:r>
              <a:rPr lang="en-US" sz="1600" dirty="0"/>
              <a:t>; </a:t>
            </a:r>
            <a:r>
              <a:rPr lang="en-US" sz="1600" err="1"/>
              <a:t>todavía</a:t>
            </a:r>
            <a:r>
              <a:rPr lang="en-US" sz="1600" dirty="0"/>
              <a:t> </a:t>
            </a:r>
            <a:r>
              <a:rPr lang="en-US" sz="1600" err="1"/>
              <a:t>blanco</a:t>
            </a:r>
            <a:r>
              <a:rPr lang="en-US" sz="1600" dirty="0"/>
              <a:t> vinos crus Abymes, </a:t>
            </a:r>
            <a:r>
              <a:rPr lang="en-US" sz="1600" err="1"/>
              <a:t>Apremont</a:t>
            </a:r>
            <a:r>
              <a:rPr lang="en-US" sz="1600" dirty="0"/>
              <a:t>, Ayze, </a:t>
            </a:r>
            <a:r>
              <a:rPr lang="en-US" sz="1600" err="1"/>
              <a:t>Chautagne</a:t>
            </a:r>
            <a:r>
              <a:rPr lang="en-US" sz="1600" dirty="0"/>
              <a:t>, </a:t>
            </a:r>
            <a:r>
              <a:rPr lang="en-US" sz="1600" err="1"/>
              <a:t>Chignin</a:t>
            </a:r>
            <a:r>
              <a:rPr lang="en-US" sz="1600" dirty="0"/>
              <a:t>, </a:t>
            </a:r>
            <a:r>
              <a:rPr lang="en-US" sz="1600" err="1"/>
              <a:t>Crépy</a:t>
            </a:r>
            <a:r>
              <a:rPr lang="en-US" sz="1600" dirty="0"/>
              <a:t>, Cruet, </a:t>
            </a:r>
            <a:r>
              <a:rPr lang="en-US" sz="1600" err="1"/>
              <a:t>Jongieux</a:t>
            </a:r>
            <a:r>
              <a:rPr lang="en-US" sz="1600" dirty="0"/>
              <a:t>, Marignan, Marin, </a:t>
            </a:r>
            <a:r>
              <a:rPr lang="en-US" sz="1600" err="1"/>
              <a:t>Montmélian</a:t>
            </a:r>
            <a:r>
              <a:rPr lang="en-US" sz="1600" dirty="0"/>
              <a:t>, </a:t>
            </a:r>
            <a:r>
              <a:rPr lang="en-US" sz="1600" err="1"/>
              <a:t>Ripaille</a:t>
            </a:r>
            <a:r>
              <a:rPr lang="en-US" sz="1600" dirty="0"/>
              <a:t> o St-</a:t>
            </a:r>
            <a:r>
              <a:rPr lang="en-US" sz="1600" err="1"/>
              <a:t>Jeoire</a:t>
            </a:r>
            <a:r>
              <a:rPr lang="en-US" sz="1600" dirty="0"/>
              <a:t>-</a:t>
            </a:r>
            <a:r>
              <a:rPr lang="en-US" sz="1600" err="1"/>
              <a:t>Prieuré</a:t>
            </a:r>
            <a:r>
              <a:rPr lang="en-US" sz="1600" dirty="0"/>
              <a:t> </a:t>
            </a:r>
            <a:r>
              <a:rPr lang="en-US" sz="1600" err="1"/>
              <a:t>deben</a:t>
            </a:r>
            <a:r>
              <a:rPr lang="en-US" sz="1600" dirty="0"/>
              <a:t> ser </a:t>
            </a:r>
            <a:r>
              <a:rPr lang="en-US" sz="1600" err="1"/>
              <a:t>elaborado</a:t>
            </a:r>
            <a:r>
              <a:rPr lang="en-US" sz="1600" dirty="0"/>
              <a:t> a </a:t>
            </a:r>
            <a:r>
              <a:rPr lang="en-US" sz="1600" err="1"/>
              <a:t>partir</a:t>
            </a:r>
            <a:r>
              <a:rPr lang="en-US" sz="1600" dirty="0"/>
              <a:t> de las </a:t>
            </a:r>
            <a:r>
              <a:rPr lang="en-US" sz="1600" err="1"/>
              <a:t>variedades</a:t>
            </a:r>
            <a:r>
              <a:rPr lang="en-US" sz="1600" dirty="0"/>
              <a:t> </a:t>
            </a:r>
            <a:r>
              <a:rPr lang="en-US" sz="1600" err="1"/>
              <a:t>especificadas</a:t>
            </a:r>
            <a:r>
              <a:rPr lang="en-US" sz="1600" dirty="0"/>
              <a:t> </a:t>
            </a:r>
            <a:r>
              <a:rPr lang="en-US" sz="1600" err="1"/>
              <a:t>según</a:t>
            </a:r>
            <a:r>
              <a:rPr lang="en-US" sz="1600" dirty="0"/>
              <a:t> las </a:t>
            </a:r>
            <a:r>
              <a:rPr lang="en-US" sz="1600" err="1"/>
              <a:t>proporciones</a:t>
            </a:r>
            <a:r>
              <a:rPr lang="en-US" sz="1600" dirty="0"/>
              <a:t> de </a:t>
            </a:r>
            <a:r>
              <a:rPr lang="en-US" sz="1600" err="1"/>
              <a:t>plantación</a:t>
            </a:r>
            <a:r>
              <a:rPr lang="en-US" sz="1600" dirty="0"/>
              <a:t> </a:t>
            </a:r>
            <a:r>
              <a:rPr lang="en-US" sz="1600" err="1"/>
              <a:t>en</a:t>
            </a:r>
            <a:r>
              <a:rPr lang="en-US" sz="1600" dirty="0"/>
              <a:t> punto 4, a </a:t>
            </a:r>
            <a:r>
              <a:rPr lang="en-US" sz="1600" err="1"/>
              <a:t>excepción</a:t>
            </a:r>
            <a:r>
              <a:rPr lang="en-US" sz="1600" dirty="0"/>
              <a:t> del </a:t>
            </a:r>
            <a:r>
              <a:rPr lang="en-US" sz="1600" err="1"/>
              <a:t>espumoso</a:t>
            </a:r>
            <a:r>
              <a:rPr lang="en-US" sz="1600" dirty="0"/>
              <a:t> Ayze, que </a:t>
            </a:r>
            <a:r>
              <a:rPr lang="en-US" sz="1600" err="1"/>
              <a:t>deberá</a:t>
            </a:r>
            <a:r>
              <a:rPr lang="en-US" sz="1600" dirty="0"/>
              <a:t> </a:t>
            </a:r>
            <a:r>
              <a:rPr lang="en-US" sz="1600" err="1"/>
              <a:t>tener</a:t>
            </a:r>
            <a:r>
              <a:rPr lang="en-US" sz="1600" dirty="0"/>
              <a:t> un </a:t>
            </a:r>
            <a:r>
              <a:rPr lang="en-US" sz="1600" err="1"/>
              <a:t>mínimo</a:t>
            </a:r>
            <a:r>
              <a:rPr lang="en-US" sz="1600" dirty="0"/>
              <a:t> de 70% </a:t>
            </a:r>
            <a:r>
              <a:rPr lang="en-US" sz="1600" err="1"/>
              <a:t>Gringet</a:t>
            </a:r>
            <a:r>
              <a:rPr lang="en-US" sz="1600" dirty="0"/>
              <a:t> y un </a:t>
            </a:r>
            <a:r>
              <a:rPr lang="en-US" sz="1600" err="1"/>
              <a:t>máximo</a:t>
            </a:r>
            <a:r>
              <a:rPr lang="en-US" sz="1600" dirty="0"/>
              <a:t> </a:t>
            </a:r>
            <a:r>
              <a:rPr lang="en-US" sz="1600"/>
              <a:t>de 20% Altesse.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11)  </a:t>
            </a:r>
            <a:r>
              <a:rPr lang="en-US" sz="1600" err="1"/>
              <a:t>Después</a:t>
            </a:r>
            <a:r>
              <a:rPr lang="en-US" sz="1600" dirty="0"/>
              <a:t> del </a:t>
            </a:r>
            <a:r>
              <a:rPr lang="en-US" sz="1600" err="1"/>
              <a:t>enriquecimiento</a:t>
            </a:r>
            <a:r>
              <a:rPr lang="en-US" sz="1600" dirty="0"/>
              <a:t> (</a:t>
            </a:r>
            <a:r>
              <a:rPr lang="en-US" sz="1600" err="1"/>
              <a:t>chaptalización</a:t>
            </a:r>
            <a:r>
              <a:rPr lang="en-US" sz="1600" dirty="0"/>
              <a:t>), </a:t>
            </a:r>
            <a:r>
              <a:rPr lang="en-US" sz="1600" err="1"/>
              <a:t>los</a:t>
            </a:r>
            <a:r>
              <a:rPr lang="en-US" sz="1600" dirty="0"/>
              <a:t> vinos no </a:t>
            </a:r>
            <a:r>
              <a:rPr lang="en-US" sz="1600" err="1"/>
              <a:t>deben</a:t>
            </a:r>
            <a:r>
              <a:rPr lang="en-US" sz="1600" dirty="0"/>
              <a:t> </a:t>
            </a:r>
            <a:r>
              <a:rPr lang="en-US" sz="1600" err="1"/>
              <a:t>exceder</a:t>
            </a:r>
            <a:r>
              <a:rPr lang="en-US" sz="1600" dirty="0"/>
              <a:t> </a:t>
            </a:r>
            <a:r>
              <a:rPr lang="en-US" sz="1600" err="1"/>
              <a:t>el</a:t>
            </a:r>
            <a:r>
              <a:rPr lang="en-US" sz="1600" dirty="0"/>
              <a:t> alcohol </a:t>
            </a:r>
            <a:r>
              <a:rPr lang="en-US" sz="1600" err="1"/>
              <a:t>especificado</a:t>
            </a:r>
            <a:r>
              <a:rPr lang="en-US" sz="1600" dirty="0"/>
              <a:t>. </a:t>
            </a:r>
            <a:r>
              <a:rPr lang="en-US" sz="1600" err="1"/>
              <a:t>niveles</a:t>
            </a:r>
            <a:r>
              <a:rPr lang="en-US" sz="1600" dirty="0"/>
              <a:t>, que para </a:t>
            </a:r>
            <a:r>
              <a:rPr lang="en-US" sz="1600" err="1"/>
              <a:t>los</a:t>
            </a:r>
            <a:r>
              <a:rPr lang="en-US" sz="1600" dirty="0"/>
              <a:t> </a:t>
            </a:r>
            <a:r>
              <a:rPr lang="en-US" sz="1600" err="1"/>
              <a:t>blancos</a:t>
            </a:r>
            <a:r>
              <a:rPr lang="en-US" sz="1600" dirty="0"/>
              <a:t> </a:t>
            </a:r>
            <a:r>
              <a:rPr lang="en-US" sz="1600" err="1"/>
              <a:t>varían</a:t>
            </a:r>
            <a:r>
              <a:rPr lang="en-US" sz="1600" dirty="0"/>
              <a:t> del 11,5% para Savoie </a:t>
            </a:r>
            <a:r>
              <a:rPr lang="en-US" sz="1600" err="1"/>
              <a:t>Jacquère</a:t>
            </a:r>
            <a:r>
              <a:rPr lang="en-US" sz="1600" dirty="0"/>
              <a:t> (sin cru) al </a:t>
            </a:r>
            <a:r>
              <a:rPr lang="en-US" sz="1600" err="1"/>
              <a:t>el</a:t>
            </a:r>
            <a:r>
              <a:rPr lang="en-US" sz="1600" dirty="0"/>
              <a:t> 13% para </a:t>
            </a:r>
            <a:r>
              <a:rPr lang="en-US" sz="1600" err="1"/>
              <a:t>Chignin</a:t>
            </a:r>
            <a:r>
              <a:rPr lang="en-US" sz="1600" dirty="0"/>
              <a:t> Bergeron, y para </a:t>
            </a:r>
            <a:r>
              <a:rPr lang="en-US" sz="1600" err="1"/>
              <a:t>los</a:t>
            </a:r>
            <a:r>
              <a:rPr lang="en-US" sz="1600" dirty="0"/>
              <a:t> </a:t>
            </a:r>
            <a:r>
              <a:rPr lang="en-US" sz="1600" err="1"/>
              <a:t>tintos</a:t>
            </a:r>
            <a:r>
              <a:rPr lang="en-US" sz="1600" dirty="0"/>
              <a:t> y rosados ​​del 12% al 13%.</a:t>
            </a:r>
          </a:p>
          <a:p>
            <a:endParaRPr lang="en-US" sz="1600" dirty="0"/>
          </a:p>
          <a:p>
            <a:r>
              <a:rPr lang="en-US" sz="1600" dirty="0"/>
              <a:t>12) Los </a:t>
            </a:r>
            <a:r>
              <a:rPr lang="en-US" sz="1600" err="1"/>
              <a:t>azúcares</a:t>
            </a:r>
            <a:r>
              <a:rPr lang="en-US" sz="1600" dirty="0"/>
              <a:t> </a:t>
            </a:r>
            <a:r>
              <a:rPr lang="en-US" sz="1600" err="1"/>
              <a:t>residuales</a:t>
            </a:r>
            <a:r>
              <a:rPr lang="en-US" sz="1600" dirty="0"/>
              <a:t> no </a:t>
            </a:r>
            <a:r>
              <a:rPr lang="en-US" sz="1600" err="1"/>
              <a:t>podrán</a:t>
            </a:r>
            <a:r>
              <a:rPr lang="en-US" sz="1600" dirty="0"/>
              <a:t> </a:t>
            </a:r>
            <a:r>
              <a:rPr lang="en-US" sz="1600" err="1"/>
              <a:t>exceder</a:t>
            </a:r>
            <a:r>
              <a:rPr lang="en-US" sz="1600" dirty="0"/>
              <a:t> </a:t>
            </a:r>
            <a:r>
              <a:rPr lang="en-US" sz="1600" err="1"/>
              <a:t>los</a:t>
            </a:r>
            <a:r>
              <a:rPr lang="en-US" sz="1600" dirty="0"/>
              <a:t> 3 g/l para </a:t>
            </a:r>
            <a:r>
              <a:rPr lang="en-US" sz="1600" err="1"/>
              <a:t>los</a:t>
            </a:r>
            <a:r>
              <a:rPr lang="en-US" sz="1600" dirty="0"/>
              <a:t> vinos </a:t>
            </a:r>
            <a:r>
              <a:rPr lang="en-US" sz="1600" err="1"/>
              <a:t>tintos</a:t>
            </a:r>
            <a:r>
              <a:rPr lang="en-US" sz="1600" dirty="0"/>
              <a:t>, </a:t>
            </a:r>
            <a:r>
              <a:rPr lang="en-US" sz="1600" err="1"/>
              <a:t>los</a:t>
            </a:r>
            <a:r>
              <a:rPr lang="en-US" sz="1600" dirty="0"/>
              <a:t> 5 g/l para </a:t>
            </a:r>
            <a:r>
              <a:rPr lang="en-US" sz="1600" err="1"/>
              <a:t>los</a:t>
            </a:r>
            <a:r>
              <a:rPr lang="en-US" sz="1600" dirty="0"/>
              <a:t> rosados ​​y </a:t>
            </a:r>
            <a:r>
              <a:rPr lang="en-US" sz="1600" err="1"/>
              <a:t>los</a:t>
            </a:r>
            <a:r>
              <a:rPr lang="en-US" sz="1600" dirty="0"/>
              <a:t> 8 g/l. para vinos </a:t>
            </a:r>
            <a:r>
              <a:rPr lang="en-US" sz="1600" err="1"/>
              <a:t>blancos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3979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nch of white grapes on a vine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5" r="6425"/>
          <a:stretch/>
        </p:blipFill>
        <p:spPr>
          <a:xfrm>
            <a:off x="7613252" y="946872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 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1" r="14191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502890"/>
            <a:ext cx="3134112" cy="2839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158191" indent="-164592" defTabSz="658368">
              <a:lnSpc>
                <a:spcPct val="90000"/>
              </a:lnSpc>
              <a:spcAft>
                <a:spcPts val="432"/>
              </a:spcAft>
              <a:buFont typeface="Arial,Sans-Serif"/>
              <a:buChar char="•"/>
            </a:pP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Hojas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jóvenes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:</a:t>
            </a: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,Sans-Serif"/>
              <a:buChar char="•"/>
            </a:pP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Extremidades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 del 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pámpano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presentan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 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una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densidad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elevada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 de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pelos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tumbados</a:t>
            </a:r>
            <a:endParaRPr lang="en-US" sz="936" kern="1200">
              <a:solidFill>
                <a:schemeClr val="tx1"/>
              </a:solidFill>
              <a:latin typeface="Avenir Next LT Pro"/>
              <a:ea typeface="+mn-ea"/>
              <a:cs typeface="Arial"/>
            </a:endParaRP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,Sans-Serif"/>
              <a:buChar char="•"/>
            </a:pP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Color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verde</a:t>
            </a:r>
            <a:r>
              <a:rPr lang="en-US" sz="936" kern="1200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 con zonas </a:t>
            </a:r>
            <a:r>
              <a:rPr lang="en-US" sz="936" kern="1200" err="1">
                <a:solidFill>
                  <a:schemeClr val="tx1"/>
                </a:solidFill>
                <a:latin typeface="Avenir Next LT Pro"/>
                <a:ea typeface="+mn-ea"/>
                <a:cs typeface="Arial"/>
              </a:rPr>
              <a:t>bronceadas</a:t>
            </a:r>
            <a:endParaRPr lang="en-US" sz="1296" kern="1200" err="1">
              <a:solidFill>
                <a:schemeClr val="tx1"/>
              </a:solidFill>
              <a:latin typeface="Avenir Next LT Pro"/>
              <a:ea typeface="+mn-ea"/>
              <a:cs typeface="+mn-cs"/>
            </a:endParaRPr>
          </a:p>
          <a:p>
            <a:pPr marL="15819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Hojas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adultas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o 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cinco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lóbulos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un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seno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peciolar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V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abierto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Dientes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largos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respecto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ancho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base</a:t>
            </a: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lados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rectilíneos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9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Pigmentación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antociánica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media a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intensa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nervios</a:t>
            </a:r>
            <a:endParaRPr lang="en-US" sz="9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Limbo con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bordes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hacia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haz</a:t>
            </a:r>
            <a:endParaRPr lang="en-US" sz="9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69418" lvl="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Densidad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baja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de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pelos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tumbados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envés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limbo</a:t>
            </a:r>
          </a:p>
          <a:p>
            <a:pPr marL="158191" indent="-164592" defTabSz="658368">
              <a:lnSpc>
                <a:spcPct val="90000"/>
              </a:lnSpc>
              <a:spcAft>
                <a:spcPts val="432"/>
              </a:spcAft>
              <a:buFont typeface="Arial" panose="020B0604020202020204" pitchFamily="34" charset="0"/>
              <a:buChar char="•"/>
            </a:pP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Bayas de forma </a:t>
            </a:r>
            <a:r>
              <a:rPr lang="en-US" sz="93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redondeada</a:t>
            </a:r>
            <a:r>
              <a:rPr lang="en-US" sz="93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697069" cy="4025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 kern="1200" err="1">
                <a:solidFill>
                  <a:srgbClr val="1E1E1E"/>
                </a:solidFill>
                <a:latin typeface="+mn-lt"/>
                <a:ea typeface="+mn-lt"/>
                <a:cs typeface="+mn-lt"/>
              </a:rPr>
              <a:t>Jacquère</a:t>
            </a:r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 (B)</a:t>
            </a:r>
            <a:endParaRPr lang="en-US" sz="280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115097"/>
            <a:ext cx="2490982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50" kern="1200" err="1">
                <a:latin typeface="+mn-lt"/>
                <a:ea typeface="+mn-ea"/>
                <a:cs typeface="+mn-cs"/>
              </a:rPr>
              <a:t>Ampelografía</a:t>
            </a:r>
            <a:endParaRPr lang="en-US" sz="125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662160"/>
            <a:ext cx="283729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Esta </a:t>
            </a:r>
            <a:r>
              <a:rPr lang="en-US" sz="900" kern="1200" err="1">
                <a:solidFill>
                  <a:srgbClr val="1E1E1E"/>
                </a:solidFill>
                <a:ea typeface="+mn-lt"/>
                <a:cs typeface="+mn-lt"/>
              </a:rPr>
              <a:t>variedad</a:t>
            </a:r>
            <a:r>
              <a:rPr lang="en-US" sz="900" kern="12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kern="1200" err="1">
                <a:solidFill>
                  <a:srgbClr val="1E1E1E"/>
                </a:solidFill>
                <a:ea typeface="+mn-lt"/>
                <a:cs typeface="+mn-lt"/>
              </a:rPr>
              <a:t>autóctona</a:t>
            </a:r>
            <a:r>
              <a:rPr lang="en-US" sz="900" kern="1200">
                <a:solidFill>
                  <a:srgbClr val="1E1E1E"/>
                </a:solidFill>
                <a:ea typeface="+mn-lt"/>
                <a:cs typeface="+mn-lt"/>
              </a:rPr>
              <a:t> de 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Saboya,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según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los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análisis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genéticos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publicados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, es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probablemente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una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descendiente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del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Gouais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blanc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.</a:t>
            </a:r>
            <a:endParaRPr lang="en-US" sz="90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CF193B6-31A0-6C23-C1A7-FA0F6CB1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E705724-145C-80E6-C3C6-44B69E1C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4170044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715333"/>
              </p:ext>
            </p:extLst>
          </p:nvPr>
        </p:nvGraphicFramePr>
        <p:xfrm>
          <a:off x="228600" y="461698"/>
          <a:ext cx="11658603" cy="448680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02858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243407561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11306073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39845230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82576342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647469295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54059722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08317304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9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noProof="0" err="1">
                          <a:latin typeface="Avenir Next LT Pro"/>
                        </a:rPr>
                        <a:t>Jacquère</a:t>
                      </a:r>
                      <a:endParaRPr lang="en-US" sz="2400" b="0" err="1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967036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Jacquère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una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fértil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habitualmente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productiva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de vigor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moderado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Debe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manejarse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preferentemente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poda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corta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Jacquère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adapta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bien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terrenos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arcilloso-calcáreos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cantizales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pedregosos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Esta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muestra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sensible al black rot y a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podredumbre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gris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tolera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mejor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mildiu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el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oídio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 gridSpan="8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desborre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1 día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b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</a:b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maduración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: 2ª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época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3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semanas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después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la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variedad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Chasselas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racimos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y las bayas son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tamaño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mediano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 Permite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obtener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vinos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pálidos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ligeros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(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discretamente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florales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),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vivos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(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ácidos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,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pero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con un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frescor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agradable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), a menudo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espumosos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 y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destinados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a un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consumo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bastante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inmediato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Año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1958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1968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1979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1988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1998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2018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Los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cinco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autorizados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Jacquère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llevan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los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números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569, 658, 769, 788 y 923. Un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conservatorio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más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de 70 clones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fue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plantado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Saboya </a:t>
                      </a:r>
                      <a:r>
                        <a:rPr lang="en-US" sz="1400" b="0" i="0" u="none" strike="noStrike" noProof="0" err="1">
                          <a:solidFill>
                            <a:srgbClr val="1E1E1E"/>
                          </a:solidFill>
                          <a:latin typeface="Avenir Next LT Pro"/>
                        </a:rPr>
                        <a:t>en</a:t>
                      </a:r>
                      <a:r>
                        <a:rPr lang="en-US" sz="1400" b="0" i="0" u="none" strike="noStrike" noProof="0">
                          <a:solidFill>
                            <a:srgbClr val="1E1E1E"/>
                          </a:solidFill>
                          <a:latin typeface="Avenir Next LT Pro"/>
                        </a:rPr>
                        <a:t> 2015.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ha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1362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1491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855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995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1104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1079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920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1618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46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lose-up of a bunch of grapes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" r="2536"/>
          <a:stretch/>
        </p:blipFill>
        <p:spPr>
          <a:xfrm>
            <a:off x="6939286" y="914400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 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" r="1723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502890"/>
            <a:ext cx="3134112" cy="2839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Hojas </a:t>
            </a:r>
            <a:r>
              <a:rPr lang="en-US" sz="900" kern="1200" err="1">
                <a:latin typeface="Avenir Next LT Pro"/>
                <a:cs typeface="Arial"/>
              </a:rPr>
              <a:t>jóvenes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muy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bronceadas</a:t>
            </a:r>
            <a:endParaRPr lang="en-US" sz="900" kern="1200">
              <a:latin typeface="Avenir Next LT Pro"/>
              <a:cs typeface="Arial"/>
            </a:endParaRP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Hojas </a:t>
            </a:r>
            <a:r>
              <a:rPr lang="en-US" sz="900" kern="1200" err="1">
                <a:latin typeface="Avenir Next LT Pro"/>
                <a:cs typeface="Arial"/>
              </a:rPr>
              <a:t>adultas</a:t>
            </a:r>
            <a:r>
              <a:rPr lang="en-US" sz="900" kern="1200">
                <a:latin typeface="Avenir Next LT Pro"/>
                <a:cs typeface="Arial"/>
              </a:rPr>
              <a:t>: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Pequeñas</a:t>
            </a:r>
            <a:endParaRPr lang="en-US" sz="9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De </a:t>
            </a:r>
            <a:r>
              <a:rPr lang="en-US" sz="900" kern="1200" err="1">
                <a:latin typeface="Avenir Next LT Pro"/>
                <a:cs typeface="Arial"/>
              </a:rPr>
              <a:t>tres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lóbulos</a:t>
            </a:r>
            <a:r>
              <a:rPr lang="en-US" sz="900" kern="1200">
                <a:latin typeface="Avenir Next LT Pro"/>
                <a:cs typeface="Arial"/>
              </a:rPr>
              <a:t>. 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Con un </a:t>
            </a:r>
            <a:r>
              <a:rPr lang="en-US" sz="900" kern="1200" err="1">
                <a:latin typeface="Avenir Next LT Pro"/>
                <a:cs typeface="Arial"/>
              </a:rPr>
              <a:t>seno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peciolar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U </a:t>
            </a:r>
            <a:r>
              <a:rPr lang="en-US" sz="900" kern="1200" err="1">
                <a:latin typeface="Avenir Next LT Pro"/>
                <a:cs typeface="Arial"/>
              </a:rPr>
              <a:t>abierto</a:t>
            </a:r>
            <a:endParaRPr lang="en-US" sz="900" kern="12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 err="1">
                <a:latin typeface="Avenir Next LT Pro"/>
                <a:cs typeface="Arial"/>
              </a:rPr>
              <a:t>Dientes</a:t>
            </a:r>
            <a:r>
              <a:rPr lang="en-US" sz="900" kern="1200">
                <a:latin typeface="Avenir Next LT Pro"/>
                <a:cs typeface="Arial"/>
              </a:rPr>
              <a:t> largos </a:t>
            </a:r>
            <a:r>
              <a:rPr lang="en-US" sz="900" kern="1200" err="1">
                <a:latin typeface="Avenir Next LT Pro"/>
                <a:cs typeface="Arial"/>
              </a:rPr>
              <a:t>respecto</a:t>
            </a:r>
            <a:r>
              <a:rPr lang="en-US" sz="900" kern="1200">
                <a:latin typeface="Avenir Next LT Pro"/>
                <a:cs typeface="Arial"/>
              </a:rPr>
              <a:t> a </a:t>
            </a:r>
            <a:r>
              <a:rPr lang="en-US" sz="900" kern="1200" err="1">
                <a:latin typeface="Avenir Next LT Pro"/>
                <a:cs typeface="Arial"/>
              </a:rPr>
              <a:t>su</a:t>
            </a:r>
            <a:r>
              <a:rPr lang="en-US" sz="900" kern="1200">
                <a:latin typeface="Avenir Next LT Pro"/>
                <a:cs typeface="Arial"/>
              </a:rPr>
              <a:t> ancho </a:t>
            </a:r>
            <a:r>
              <a:rPr lang="en-US" sz="900" kern="1200" err="1">
                <a:latin typeface="Avenir Next LT Pro"/>
                <a:cs typeface="Arial"/>
              </a:rPr>
              <a:t>en</a:t>
            </a:r>
            <a:r>
              <a:rPr lang="en-US" sz="900" kern="1200">
                <a:latin typeface="Avenir Next LT Pro"/>
                <a:cs typeface="Arial"/>
              </a:rPr>
              <a:t> la base</a:t>
            </a:r>
            <a:r>
              <a:rPr lang="en-US" sz="900">
                <a:latin typeface="Avenir Next LT Pro"/>
                <a:cs typeface="Arial"/>
              </a:rPr>
              <a:t> y de </a:t>
            </a:r>
            <a:r>
              <a:rPr lang="en-US" sz="900" kern="1200" err="1">
                <a:latin typeface="Avenir Next LT Pro"/>
                <a:cs typeface="Arial"/>
              </a:rPr>
              <a:t>lados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convexos</a:t>
            </a:r>
            <a:endParaRPr lang="en-US" sz="900" kern="12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Limbo </a:t>
            </a:r>
            <a:r>
              <a:rPr lang="en-US" sz="900" err="1">
                <a:latin typeface="Avenir Next LT Pro"/>
                <a:cs typeface="Arial"/>
              </a:rPr>
              <a:t>rizado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los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bordes</a:t>
            </a:r>
            <a:r>
              <a:rPr lang="en-US" sz="900">
                <a:latin typeface="Avenir Next LT Pro"/>
                <a:cs typeface="Arial"/>
              </a:rPr>
              <a:t>,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Bordes </a:t>
            </a:r>
            <a:r>
              <a:rPr lang="en-US" sz="900" err="1">
                <a:latin typeface="Avenir Next LT Pro"/>
                <a:cs typeface="Arial"/>
              </a:rPr>
              <a:t>ligeramente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hacia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el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haz</a:t>
            </a:r>
            <a:r>
              <a:rPr lang="en-US" sz="900">
                <a:latin typeface="Avenir Next LT Pro"/>
                <a:cs typeface="Arial"/>
              </a:rPr>
              <a:t> y,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envés</a:t>
            </a:r>
            <a:r>
              <a:rPr lang="en-US" sz="900">
                <a:latin typeface="Avenir Next LT Pro"/>
                <a:cs typeface="Arial"/>
              </a:rPr>
              <a:t> del limbo</a:t>
            </a:r>
            <a:endParaRPr lang="en-US" sz="900" kern="12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 a media </a:t>
            </a:r>
            <a:r>
              <a:rPr lang="en-US" sz="900" kern="1200">
                <a:latin typeface="Avenir Next LT Pro"/>
                <a:cs typeface="Arial"/>
              </a:rPr>
              <a:t>de </a:t>
            </a:r>
            <a:r>
              <a:rPr lang="en-US" sz="900" kern="1200" err="1">
                <a:latin typeface="Avenir Next LT Pro"/>
                <a:cs typeface="Arial"/>
              </a:rPr>
              <a:t>pelos</a:t>
            </a:r>
            <a:r>
              <a:rPr lang="en-US" sz="900" kern="1200">
                <a:latin typeface="Avenir Next LT Pro"/>
                <a:cs typeface="Arial"/>
              </a:rPr>
              <a:t> </a:t>
            </a:r>
            <a:r>
              <a:rPr lang="en-US" sz="900" kern="1200" err="1">
                <a:latin typeface="Avenir Next LT Pro"/>
                <a:cs typeface="Arial"/>
              </a:rPr>
              <a:t>tumbados</a:t>
            </a:r>
            <a:endParaRPr lang="en-US" sz="900" kern="1200">
              <a:latin typeface="Avenir Next LT Pro"/>
              <a:cs typeface="Arial"/>
            </a:endParaRP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media 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erguidos</a:t>
            </a: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kern="1200">
                <a:latin typeface="Avenir Next LT Pro"/>
                <a:cs typeface="Arial"/>
              </a:rPr>
              <a:t>Bayas de forma </a:t>
            </a:r>
            <a:r>
              <a:rPr lang="en-US" sz="900" kern="1200" err="1">
                <a:latin typeface="Avenir Next LT Pro"/>
                <a:cs typeface="Arial"/>
              </a:rPr>
              <a:t>redondeada</a:t>
            </a:r>
            <a:endParaRPr lang="en-US" sz="900">
              <a:latin typeface="Avenir Next LT Pr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8447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Altesse (B)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115097"/>
            <a:ext cx="2490982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Ampelografía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716589"/>
            <a:ext cx="3184275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850" kern="1200">
                <a:latin typeface="+mn-lt"/>
                <a:ea typeface="+mn-ea"/>
                <a:cs typeface="+mn-cs"/>
              </a:rPr>
              <a:t>Es </a:t>
            </a:r>
            <a:r>
              <a:rPr lang="en-US" sz="850" kern="1200" err="1">
                <a:latin typeface="+mn-lt"/>
                <a:ea typeface="+mn-ea"/>
                <a:cs typeface="+mn-cs"/>
              </a:rPr>
              <a:t>una</a:t>
            </a:r>
            <a:r>
              <a:rPr lang="en-US" sz="850" kern="1200">
                <a:latin typeface="+mn-lt"/>
                <a:ea typeface="+mn-ea"/>
                <a:cs typeface="+mn-cs"/>
              </a:rPr>
              <a:t> </a:t>
            </a:r>
            <a:r>
              <a:rPr lang="en-US" sz="850" kern="1200" err="1">
                <a:latin typeface="+mn-lt"/>
                <a:ea typeface="+mn-ea"/>
                <a:cs typeface="+mn-cs"/>
              </a:rPr>
              <a:t>variedad</a:t>
            </a:r>
            <a:r>
              <a:rPr lang="en-US" sz="850" kern="1200">
                <a:latin typeface="+mn-lt"/>
                <a:ea typeface="+mn-ea"/>
                <a:cs typeface="+mn-cs"/>
              </a:rPr>
              <a:t> </a:t>
            </a:r>
            <a:r>
              <a:rPr lang="en-US" sz="850" kern="1200" err="1">
                <a:latin typeface="+mn-lt"/>
                <a:ea typeface="+mn-ea"/>
                <a:cs typeface="+mn-cs"/>
              </a:rPr>
              <a:t>autóctona</a:t>
            </a:r>
            <a:r>
              <a:rPr lang="en-US" sz="850" kern="1200">
                <a:latin typeface="+mn-lt"/>
                <a:ea typeface="+mn-ea"/>
                <a:cs typeface="+mn-cs"/>
              </a:rPr>
              <a:t> de Savoie</a:t>
            </a:r>
            <a:r>
              <a:rPr lang="en-US" sz="850"/>
              <a:t>, </a:t>
            </a:r>
            <a:r>
              <a:rPr lang="en-US" sz="850" err="1"/>
              <a:t>también</a:t>
            </a:r>
            <a:r>
              <a:rPr lang="en-US" sz="850"/>
              <a:t> </a:t>
            </a:r>
            <a:r>
              <a:rPr lang="en-US" sz="850" err="1"/>
              <a:t>conocida</a:t>
            </a:r>
            <a:r>
              <a:rPr lang="en-US" sz="850"/>
              <a:t> </a:t>
            </a:r>
            <a:r>
              <a:rPr lang="en-US" sz="850" err="1"/>
              <a:t>como</a:t>
            </a:r>
            <a:r>
              <a:rPr lang="en-US" sz="850"/>
              <a:t> </a:t>
            </a:r>
            <a:r>
              <a:rPr lang="en-US" sz="850" err="1"/>
              <a:t>Roussette</a:t>
            </a:r>
            <a:r>
              <a:rPr lang="en-US" sz="850"/>
              <a:t>.</a:t>
            </a:r>
            <a:endParaRPr lang="en-US" sz="1200" err="1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03510E-68E3-BF21-05D6-749CEB7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7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10AF97-029C-129F-02CE-B30F80EB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2681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9410C-08D6-CA46-08C0-5DDE31E7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F8CE8B-543B-49D2-9430-E152DC94F93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C5746-E5BA-141E-F2FA-5165D376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Savoie, Vino en los Alpes, Verónica Malavé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40850-AFAF-0D57-3354-DDD785FC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BE9095-BEF1-BD0F-91E0-DDAEFD79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975760"/>
              </p:ext>
            </p:extLst>
          </p:nvPr>
        </p:nvGraphicFramePr>
        <p:xfrm>
          <a:off x="228600" y="566811"/>
          <a:ext cx="11658603" cy="446330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02858">
                  <a:extLst>
                    <a:ext uri="{9D8B030D-6E8A-4147-A177-3AD203B41FA5}">
                      <a16:colId xmlns:a16="http://schemas.microsoft.com/office/drawing/2014/main" val="181013677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2434075618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11306073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39845230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825763422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3647469295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540597221"/>
                    </a:ext>
                  </a:extLst>
                </a:gridCol>
                <a:gridCol w="802858">
                  <a:extLst>
                    <a:ext uri="{9D8B030D-6E8A-4147-A177-3AD203B41FA5}">
                      <a16:colId xmlns:a16="http://schemas.microsoft.com/office/drawing/2014/main" val="108317304"/>
                    </a:ext>
                  </a:extLst>
                </a:gridCol>
                <a:gridCol w="5235739">
                  <a:extLst>
                    <a:ext uri="{9D8B030D-6E8A-4147-A177-3AD203B41FA5}">
                      <a16:colId xmlns:a16="http://schemas.microsoft.com/office/drawing/2014/main" val="1916957936"/>
                    </a:ext>
                  </a:extLst>
                </a:gridCol>
              </a:tblGrid>
              <a:tr h="486521">
                <a:tc gridSpan="9">
                  <a:txBody>
                    <a:bodyPr/>
                    <a:lstStyle/>
                    <a:p>
                      <a:pPr algn="ctr"/>
                      <a:r>
                        <a:rPr lang="en-US" sz="2400" b="0"/>
                        <a:t>Altesse</a:t>
                      </a:r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76264901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Cultivo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habilidades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agronómicas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err="1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Susceptibilidad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a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enfermedades</a:t>
                      </a:r>
                      <a:r>
                        <a:rPr lang="en-US" sz="1600" u="none" strike="noStrike" noProof="0">
                          <a:solidFill>
                            <a:srgbClr val="000000"/>
                          </a:solidFill>
                        </a:rPr>
                        <a:t> y </a:t>
                      </a:r>
                      <a:r>
                        <a:rPr lang="en-US" sz="1600" u="none" strike="noStrike" noProof="0" err="1">
                          <a:solidFill>
                            <a:srgbClr val="000000"/>
                          </a:solidFill>
                        </a:rPr>
                        <a:t>plagas</a:t>
                      </a:r>
                      <a:endParaRPr lang="en-US" sz="16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2909464750"/>
                  </a:ext>
                </a:extLst>
              </a:tr>
              <a:tr h="756811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Esta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se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maneja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poda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corta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tipo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gobelet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o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cordón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Royat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y Guyot simple. Produce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mejores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resultados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suelos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arcillo-calcáreos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pedregosos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y con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buena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exposición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(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pendientes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microclimas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bastante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luminosos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).</a:t>
                      </a:r>
                      <a:endParaRPr lang="en-US" sz="14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Avenir Next LT Pr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Esta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delicada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es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muy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sensible al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mildiu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a la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excoriosis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a la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acariosis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así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como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al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oídio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.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También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soporta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mal la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podredumbre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gris.</a:t>
                      </a:r>
                      <a:endParaRPr lang="en-US" sz="140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63194176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Fenología</a:t>
                      </a:r>
                      <a:endParaRPr lang="en-US" sz="1600"/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/>
                        <a:t>Potencial</a:t>
                      </a:r>
                      <a:r>
                        <a:rPr lang="en-US" sz="1600" u="none" strike="noStrike" noProof="0"/>
                        <a:t> </a:t>
                      </a:r>
                      <a:r>
                        <a:rPr lang="en-US" sz="1600" u="none" strike="noStrike" noProof="0" err="1"/>
                        <a:t>tecnológico</a:t>
                      </a:r>
                      <a:endParaRPr lang="en-US" sz="18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629784735"/>
                  </a:ext>
                </a:extLst>
              </a:tr>
              <a:tr h="1177261">
                <a:tc gridSpan="8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desborre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: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idéntica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al de la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Chasselas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b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</a:b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maduración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: 2ª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época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3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semanas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después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de la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variedad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Chasselas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Los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racimos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son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pequeños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medianos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y las bayas son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pequeñas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. El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potencial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cualitativo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esta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cepa es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importante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. Permite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obtener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unos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vinos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generosos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robustos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,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ricos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aromas, a la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vez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que elegantes,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delicados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y con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potencial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guarda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3197302070"/>
                  </a:ext>
                </a:extLst>
              </a:tr>
              <a:tr h="366393">
                <a:tc gridSpan="8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E1E1E"/>
                          </a:solidFill>
                        </a:rPr>
                        <a:t>Superficie </a:t>
                      </a:r>
                      <a:r>
                        <a:rPr lang="en-US" sz="1600" err="1">
                          <a:solidFill>
                            <a:srgbClr val="1E1E1E"/>
                          </a:solidFill>
                        </a:rPr>
                        <a:t>cultivada</a:t>
                      </a:r>
                    </a:p>
                  </a:txBody>
                  <a:tcPr marL="90096" marR="90096" marT="45048" marB="45048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i="1" err="1">
                        <a:solidFill>
                          <a:srgbClr val="1E1E1E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noProof="0" err="1">
                          <a:solidFill>
                            <a:srgbClr val="1E1E1E"/>
                          </a:solidFill>
                        </a:rPr>
                        <a:t>Selección</a:t>
                      </a:r>
                      <a:r>
                        <a:rPr lang="en-US" sz="1600" u="none" strike="noStrike" noProof="0">
                          <a:solidFill>
                            <a:srgbClr val="1E1E1E"/>
                          </a:solidFill>
                        </a:rPr>
                        <a:t> clonal</a:t>
                      </a:r>
                      <a:endParaRPr lang="en-US" sz="1600"/>
                    </a:p>
                  </a:txBody>
                  <a:tcPr marL="90096" marR="90096" marT="45048" marB="45048"/>
                </a:tc>
                <a:extLst>
                  <a:ext uri="{0D108BD9-81ED-4DB2-BD59-A6C34878D82A}">
                    <a16:rowId xmlns:a16="http://schemas.microsoft.com/office/drawing/2014/main" val="941912644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Año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1958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1968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1979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1988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1998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2008</a:t>
                      </a:r>
                    </a:p>
                  </a:txBody>
                  <a:tcPr marL="90096" marR="90096" marT="45048" marB="4504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2018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Los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tres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clones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autorizados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de Altesse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llevan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los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números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265, 403 y 404. Un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conservatorio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de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una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decena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clones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fue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plantado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Saboya </a:t>
                      </a:r>
                      <a:r>
                        <a:rPr lang="en-US" sz="1400" u="none" strike="noStrike" noProof="0" err="1">
                          <a:solidFill>
                            <a:srgbClr val="1E1E1E"/>
                          </a:solidFill>
                        </a:rPr>
                        <a:t>en</a:t>
                      </a: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 2014.</a:t>
                      </a:r>
                      <a:endParaRPr lang="en-US" sz="1800"/>
                    </a:p>
                  </a:txBody>
                  <a:tcPr marL="90096" marR="90096" marT="45048" marB="45048" anchor="ctr"/>
                </a:tc>
                <a:extLst>
                  <a:ext uri="{0D108BD9-81ED-4DB2-BD59-A6C34878D82A}">
                    <a16:rowId xmlns:a16="http://schemas.microsoft.com/office/drawing/2014/main" val="664453936"/>
                  </a:ext>
                </a:extLst>
              </a:tr>
              <a:tr h="3784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u="none" strike="noStrike" noProof="0">
                          <a:solidFill>
                            <a:srgbClr val="1E1E1E"/>
                          </a:solidFill>
                        </a:rPr>
                        <a:t>ha</a:t>
                      </a:r>
                    </a:p>
                  </a:txBody>
                  <a:tcPr marL="90096" marR="90096" marT="45048" marB="45048" anchor="ctr">
                    <a:solidFill>
                      <a:srgbClr val="A2DBD9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175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206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129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175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294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348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u="none" strike="noStrike" noProof="0">
                          <a:solidFill>
                            <a:srgbClr val="1E1E1E"/>
                          </a:solidFill>
                        </a:rPr>
                        <a:t>408</a:t>
                      </a:r>
                    </a:p>
                  </a:txBody>
                  <a:tcPr marL="90096" marR="90096" marT="45048" marB="45048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1618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16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nch of grapes on a vine&#10;&#10;Description automatically generated">
            <a:extLst>
              <a:ext uri="{FF2B5EF4-FFF2-40B4-BE49-F238E27FC236}">
                <a16:creationId xmlns:a16="http://schemas.microsoft.com/office/drawing/2014/main" id="{B4CD9972-92B4-85C7-C9B3-15B688E0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4" r="5624"/>
          <a:stretch/>
        </p:blipFill>
        <p:spPr>
          <a:xfrm>
            <a:off x="6939286" y="914400"/>
            <a:ext cx="3497951" cy="4968793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lose up of a leaf&#10;&#10;Description automatically generated">
            <a:extLst>
              <a:ext uri="{FF2B5EF4-FFF2-40B4-BE49-F238E27FC236}">
                <a16:creationId xmlns:a16="http://schemas.microsoft.com/office/drawing/2014/main" id="{3B01DF44-A56B-1BDC-C297-989FFE56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1" r="10621"/>
          <a:stretch/>
        </p:blipFill>
        <p:spPr>
          <a:xfrm>
            <a:off x="3863881" y="914426"/>
            <a:ext cx="3598202" cy="496879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23DCF-24D6-AD95-DDAB-9439F228EC42}"/>
              </a:ext>
            </a:extLst>
          </p:cNvPr>
          <p:cNvSpPr txBox="1"/>
          <p:nvPr/>
        </p:nvSpPr>
        <p:spPr>
          <a:xfrm>
            <a:off x="948740" y="2631938"/>
            <a:ext cx="3097242" cy="3250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ea typeface="+mn-lt"/>
                <a:cs typeface="+mn-lt"/>
              </a:rPr>
              <a:t>jóvenes</a:t>
            </a:r>
            <a:r>
              <a:rPr lang="en-US" sz="900">
                <a:ea typeface="+mn-lt"/>
                <a:cs typeface="+mn-lt"/>
              </a:rPr>
              <a:t> </a:t>
            </a:r>
            <a:r>
              <a:rPr lang="en-US" sz="900">
                <a:latin typeface="Arial"/>
                <a:cs typeface="Arial"/>
              </a:rPr>
              <a:t>:</a:t>
            </a:r>
            <a:endParaRPr lang="en-US"/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Extremidad</a:t>
            </a:r>
            <a:r>
              <a:rPr lang="en-US" sz="900">
                <a:latin typeface="Avenir Next LT Pro"/>
                <a:cs typeface="Arial"/>
              </a:rPr>
              <a:t> del </a:t>
            </a:r>
            <a:r>
              <a:rPr lang="en-US" sz="900" err="1">
                <a:latin typeface="Avenir Next LT Pro"/>
                <a:cs typeface="Arial"/>
              </a:rPr>
              <a:t>pámpano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presenta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una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elevada</a:t>
            </a:r>
            <a:r>
              <a:rPr lang="en-US" sz="900">
                <a:latin typeface="Avenir Next LT Pro"/>
                <a:cs typeface="Arial"/>
              </a:rPr>
              <a:t> 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</a:p>
          <a:p>
            <a:pPr marL="51308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Pámpanos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herbáceos</a:t>
            </a:r>
            <a:r>
              <a:rPr lang="en-US" sz="900">
                <a:latin typeface="Avenir Next LT Pro"/>
                <a:cs typeface="Arial"/>
              </a:rPr>
              <a:t> con </a:t>
            </a:r>
            <a:r>
              <a:rPr lang="en-US" sz="900" err="1">
                <a:latin typeface="Avenir Next LT Pro"/>
                <a:cs typeface="Arial"/>
              </a:rPr>
              <a:t>entrenudos</a:t>
            </a:r>
            <a:r>
              <a:rPr lang="en-US" sz="900">
                <a:latin typeface="Avenir Next LT Pro"/>
                <a:cs typeface="Arial"/>
              </a:rPr>
              <a:t> de color </a:t>
            </a:r>
            <a:r>
              <a:rPr lang="en-US" sz="900" err="1">
                <a:latin typeface="Avenir Next LT Pro"/>
                <a:cs typeface="Arial"/>
              </a:rPr>
              <a:t>verde</a:t>
            </a:r>
          </a:p>
          <a:p>
            <a:pPr marL="21971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Hojas </a:t>
            </a:r>
            <a:r>
              <a:rPr lang="en-US" sz="900" err="1">
                <a:latin typeface="Avenir Next LT Pro"/>
                <a:cs typeface="Arial"/>
              </a:rPr>
              <a:t>adultas</a:t>
            </a:r>
            <a:r>
              <a:rPr lang="en-US" sz="900">
                <a:latin typeface="Avenir Next LT Pro"/>
                <a:cs typeface="Arial"/>
              </a:rPr>
              <a:t>:</a:t>
            </a:r>
          </a:p>
          <a:p>
            <a:pPr marL="67691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Cinco o </a:t>
            </a:r>
            <a:r>
              <a:rPr lang="en-US" sz="900" err="1">
                <a:latin typeface="Avenir Next LT Pro"/>
                <a:cs typeface="Arial"/>
              </a:rPr>
              <a:t>Siente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lóbulos</a:t>
            </a:r>
            <a:endParaRPr lang="en-US" sz="900">
              <a:latin typeface="Avenir Next LT Pro"/>
              <a:cs typeface="Arial"/>
            </a:endParaRPr>
          </a:p>
          <a:p>
            <a:pPr marL="67691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Senos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laterales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muy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profundos</a:t>
            </a:r>
          </a:p>
          <a:p>
            <a:pPr marL="67691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Seno </a:t>
            </a:r>
            <a:r>
              <a:rPr lang="en-US" sz="900" err="1">
                <a:latin typeface="Avenir Next LT Pro"/>
                <a:cs typeface="Arial"/>
              </a:rPr>
              <a:t>peciolar</a:t>
            </a:r>
            <a:r>
              <a:rPr lang="en-US" sz="900">
                <a:latin typeface="Avenir Next LT Pro"/>
                <a:cs typeface="Arial"/>
              </a:rPr>
              <a:t> poco </a:t>
            </a:r>
            <a:r>
              <a:rPr lang="en-US" sz="900" err="1">
                <a:latin typeface="Avenir Next LT Pro"/>
                <a:cs typeface="Arial"/>
              </a:rPr>
              <a:t>abierto</a:t>
            </a:r>
            <a:r>
              <a:rPr lang="en-US" sz="900">
                <a:latin typeface="Avenir Next LT Pro"/>
                <a:cs typeface="Arial"/>
              </a:rPr>
              <a:t> o de </a:t>
            </a:r>
            <a:r>
              <a:rPr lang="en-US" sz="900" err="1">
                <a:latin typeface="Avenir Next LT Pro"/>
                <a:cs typeface="Arial"/>
              </a:rPr>
              <a:t>lóbulos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superpuestos</a:t>
            </a:r>
          </a:p>
          <a:p>
            <a:pPr marL="67691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Dientes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muy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cortos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relación</a:t>
            </a:r>
            <a:r>
              <a:rPr lang="en-US" sz="900">
                <a:latin typeface="Avenir Next LT Pro"/>
                <a:cs typeface="Arial"/>
              </a:rPr>
              <a:t> con </a:t>
            </a:r>
            <a:r>
              <a:rPr lang="en-US" sz="900" err="1">
                <a:latin typeface="Avenir Next LT Pro"/>
                <a:cs typeface="Arial"/>
              </a:rPr>
              <a:t>su</a:t>
            </a:r>
            <a:r>
              <a:rPr lang="en-US" sz="900">
                <a:latin typeface="Avenir Next LT Pro"/>
                <a:cs typeface="Arial"/>
              </a:rPr>
              <a:t> ancho 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la base</a:t>
            </a:r>
          </a:p>
          <a:p>
            <a:pPr marL="67691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Pigmentación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antociánica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nula</a:t>
            </a:r>
          </a:p>
          <a:p>
            <a:pPr marL="67691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Limbo con </a:t>
            </a:r>
            <a:r>
              <a:rPr lang="en-US" sz="900" err="1">
                <a:latin typeface="Avenir Next LT Pro"/>
                <a:cs typeface="Arial"/>
              </a:rPr>
              <a:t>bordes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ligeramente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hacia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envés</a:t>
            </a:r>
          </a:p>
          <a:p>
            <a:pPr marL="676910" lvl="1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 err="1">
                <a:latin typeface="Avenir Next LT Pro"/>
                <a:cs typeface="Arial"/>
              </a:rPr>
              <a:t>Densidad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 o </a:t>
            </a:r>
            <a:r>
              <a:rPr lang="en-US" sz="900" err="1">
                <a:latin typeface="Avenir Next LT Pro"/>
                <a:cs typeface="Arial"/>
              </a:rPr>
              <a:t>muy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baja</a:t>
            </a:r>
            <a:r>
              <a:rPr lang="en-US" sz="900">
                <a:latin typeface="Avenir Next LT Pro"/>
                <a:cs typeface="Arial"/>
              </a:rPr>
              <a:t> de </a:t>
            </a:r>
            <a:r>
              <a:rPr lang="en-US" sz="900" err="1">
                <a:latin typeface="Avenir Next LT Pro"/>
                <a:cs typeface="Arial"/>
              </a:rPr>
              <a:t>pelos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erguidos</a:t>
            </a:r>
            <a:r>
              <a:rPr lang="en-US" sz="900">
                <a:latin typeface="Avenir Next LT Pro"/>
                <a:cs typeface="Arial"/>
              </a:rPr>
              <a:t> y </a:t>
            </a:r>
            <a:r>
              <a:rPr lang="en-US" sz="900" err="1">
                <a:latin typeface="Avenir Next LT Pro"/>
                <a:cs typeface="Arial"/>
              </a:rPr>
              <a:t>tumbados</a:t>
            </a:r>
            <a:r>
              <a:rPr lang="en-US" sz="900">
                <a:latin typeface="Avenir Next LT Pro"/>
                <a:cs typeface="Arial"/>
              </a:rPr>
              <a:t> </a:t>
            </a:r>
            <a:r>
              <a:rPr lang="en-US" sz="900" err="1">
                <a:latin typeface="Avenir Next LT Pro"/>
                <a:cs typeface="Arial"/>
              </a:rPr>
              <a:t>en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el</a:t>
            </a:r>
            <a:r>
              <a:rPr lang="en-US" sz="900">
                <a:latin typeface="Avenir Next LT Pro"/>
                <a:cs typeface="Arial"/>
              </a:rPr>
              <a:t> </a:t>
            </a:r>
            <a:r>
              <a:rPr lang="en-US" sz="900" err="1">
                <a:latin typeface="Avenir Next LT Pro"/>
                <a:cs typeface="Arial"/>
              </a:rPr>
              <a:t>emvés</a:t>
            </a:r>
            <a:r>
              <a:rPr lang="en-US" sz="900">
                <a:latin typeface="Avenir Next LT Pro"/>
                <a:cs typeface="Arial"/>
              </a:rPr>
              <a:t> del limbo</a:t>
            </a:r>
          </a:p>
          <a:p>
            <a:pPr marL="55880" indent="-285750" defTabSz="658368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900">
                <a:latin typeface="Avenir Next LT Pro"/>
                <a:cs typeface="Arial"/>
              </a:rPr>
              <a:t>Bayas de forma </a:t>
            </a:r>
            <a:r>
              <a:rPr lang="en-US" sz="900" err="1">
                <a:latin typeface="Avenir Next LT Pro"/>
                <a:cs typeface="Arial"/>
              </a:rPr>
              <a:t>redondeada</a:t>
            </a:r>
            <a:endParaRPr lang="en-US" sz="900">
              <a:latin typeface="Avenir Next LT Pro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1A723-C8EE-74BE-54F8-D636C188705D}"/>
              </a:ext>
            </a:extLst>
          </p:cNvPr>
          <p:cNvSpPr txBox="1"/>
          <p:nvPr/>
        </p:nvSpPr>
        <p:spPr>
          <a:xfrm>
            <a:off x="950580" y="912220"/>
            <a:ext cx="28509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2000">
                <a:solidFill>
                  <a:srgbClr val="1E1E1E"/>
                </a:solidFill>
                <a:ea typeface="+mn-lt"/>
                <a:cs typeface="+mn-lt"/>
              </a:rPr>
              <a:t>Roussanne 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A821-3584-2008-C1E7-DF289DB57E92}"/>
              </a:ext>
            </a:extLst>
          </p:cNvPr>
          <p:cNvSpPr txBox="1"/>
          <p:nvPr/>
        </p:nvSpPr>
        <p:spPr>
          <a:xfrm>
            <a:off x="949449" y="2336323"/>
            <a:ext cx="2490982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Ampelografía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CEAF0-195B-BAE3-D44E-516A1D0B1A6D}"/>
              </a:ext>
            </a:extLst>
          </p:cNvPr>
          <p:cNvSpPr txBox="1"/>
          <p:nvPr/>
        </p:nvSpPr>
        <p:spPr>
          <a:xfrm>
            <a:off x="948064" y="1421033"/>
            <a:ext cx="2486545" cy="29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129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EBB96-EF27-D4F1-5106-A7C244C735C8}"/>
              </a:ext>
            </a:extLst>
          </p:cNvPr>
          <p:cNvSpPr txBox="1"/>
          <p:nvPr/>
        </p:nvSpPr>
        <p:spPr>
          <a:xfrm>
            <a:off x="948398" y="1716589"/>
            <a:ext cx="31842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58368"/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Original del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valle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del  Rhône,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en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 Savoie se le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conoce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 </a:t>
            </a:r>
            <a:r>
              <a:rPr lang="en-US" sz="900" err="1">
                <a:solidFill>
                  <a:srgbClr val="1E1E1E"/>
                </a:solidFill>
                <a:ea typeface="+mn-lt"/>
                <a:cs typeface="+mn-lt"/>
              </a:rPr>
              <a:t>como</a:t>
            </a:r>
            <a:r>
              <a:rPr lang="en-US" sz="900">
                <a:solidFill>
                  <a:srgbClr val="1E1E1E"/>
                </a:solidFill>
                <a:ea typeface="+mn-lt"/>
                <a:cs typeface="+mn-lt"/>
              </a:rPr>
              <a:t> Bergeron.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03510E-68E3-BF21-05D6-749CEB7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9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10AF97-029C-129F-02CE-B30F80EB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Savoie, Vino en los Alpes, Verónica Malavé</a:t>
            </a:r>
          </a:p>
        </p:txBody>
      </p:sp>
    </p:spTree>
    <p:extLst>
      <p:ext uri="{BB962C8B-B14F-4D97-AF65-F5344CB8AC3E}">
        <p14:creationId xmlns:p14="http://schemas.microsoft.com/office/powerpoint/2010/main" val="195599843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AccentBoxVTI</vt:lpstr>
      <vt:lpstr>SAVOIE VINO EN LOS ALPES</vt:lpstr>
      <vt:lpstr>HISTORIA</vt:lpstr>
      <vt:lpstr>PowerPoint Presentation</vt:lpstr>
      <vt:lpstr>VARIEDADES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VITICULTURA</vt:lpstr>
      <vt:lpstr>PowerPoint Presentation</vt:lpstr>
      <vt:lpstr>PowerPoint Presentation</vt:lpstr>
      <vt:lpstr>PowerPoint Presentation</vt:lpstr>
      <vt:lpstr>PowerPoint Presentation</vt:lpstr>
      <vt:lpstr>CLIMA</vt:lpstr>
      <vt:lpstr>PowerPoint Presentation</vt:lpstr>
      <vt:lpstr>PowerPoint Presentation</vt:lpstr>
      <vt:lpstr>GEOLOGÍA</vt:lpstr>
      <vt:lpstr>PowerPoint Presentation</vt:lpstr>
      <vt:lpstr>PowerPoint Presentation</vt:lpstr>
      <vt:lpstr>PowerPoint Presentation</vt:lpstr>
      <vt:lpstr>SUB REGIONES</vt:lpstr>
      <vt:lpstr>PowerPoint Presentation</vt:lpstr>
      <vt:lpstr>PowerPoint Presentation</vt:lpstr>
      <vt:lpstr>REGLAMENTOS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CHAMPAGNE DEL TERRUÑO AL VINO </dc:title>
  <cp:revision>550</cp:revision>
  <dcterms:created xsi:type="dcterms:W3CDTF">2016-10-10T22:08:04Z</dcterms:created>
  <dcterms:modified xsi:type="dcterms:W3CDTF">2024-07-18T10:25:26Z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2010-07-20T00:00:00Z</vt:filetime>
  </property>
  <property fmtid="{D5CDD505-2E9C-101B-9397-08002B2CF9AE}" pid="3" name="Creator">
    <vt:lpwstr>Adobe InDesign CS3 (5.0)</vt:lpwstr>
  </property>
  <property fmtid="{D5CDD505-2E9C-101B-9397-08002B2CF9AE}" pid="4" name="LastSaved">
    <vt:filetime>2016-10-10T00:00:00Z</vt:filetime>
  </property>
</Properties>
</file>