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28"/>
  </p:notesMasterIdLst>
  <p:sldIdLst>
    <p:sldId id="256" r:id="rId2"/>
    <p:sldId id="257" r:id="rId3"/>
    <p:sldId id="365" r:id="rId4"/>
    <p:sldId id="352" r:id="rId5"/>
    <p:sldId id="351" r:id="rId6"/>
    <p:sldId id="347" r:id="rId7"/>
    <p:sldId id="348" r:id="rId8"/>
    <p:sldId id="349" r:id="rId9"/>
    <p:sldId id="350" r:id="rId10"/>
    <p:sldId id="304" r:id="rId11"/>
    <p:sldId id="357" r:id="rId12"/>
    <p:sldId id="354" r:id="rId13"/>
    <p:sldId id="358" r:id="rId14"/>
    <p:sldId id="359" r:id="rId15"/>
    <p:sldId id="360" r:id="rId16"/>
    <p:sldId id="372" r:id="rId17"/>
    <p:sldId id="364" r:id="rId18"/>
    <p:sldId id="370" r:id="rId19"/>
    <p:sldId id="368" r:id="rId20"/>
    <p:sldId id="369" r:id="rId21"/>
    <p:sldId id="367" r:id="rId22"/>
    <p:sldId id="362" r:id="rId23"/>
    <p:sldId id="361" r:id="rId24"/>
    <p:sldId id="371" r:id="rId25"/>
    <p:sldId id="373" r:id="rId26"/>
    <p:sldId id="374" r:id="rId27"/>
  </p:sldIdLst>
  <p:sldSz cx="12192000" cy="6858000"/>
  <p:notesSz cx="7556500" cy="106934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7" userDrawn="1">
          <p15:clr>
            <a:srgbClr val="A4A3A4"/>
          </p15:clr>
        </p15:guide>
        <p15:guide id="2" pos="34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5AB"/>
    <a:srgbClr val="F5F5F5"/>
    <a:srgbClr val="A2DB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5B897-ACA6-4F91-4D80-DCB705E82D7D}" v="191" dt="2024-08-07T17:50:49.474"/>
    <p1510:client id="{24A8057C-2CCE-C45B-3DF3-EBBB0739B456}" v="1475" dt="2024-08-07T19:05:29.648"/>
    <p1510:client id="{29D489C6-644A-A28E-0497-CDC1655DF2CB}" v="12" dt="2024-08-07T18:17:04.799"/>
    <p1510:client id="{3E52A5F1-0CCB-AEFC-1F53-C1CA74D184BD}" v="2468" dt="2024-08-07T21:09:45.983"/>
    <p1510:client id="{4F784C55-784C-C751-DB71-18311022DC91}" v="3945" dt="2024-08-08T12:49:56.963"/>
    <p1510:client id="{79E06DA7-8184-BCD7-B83F-8D0A92A6E8C8}" v="1685" dt="2024-08-07T00:08:44.435"/>
    <p1510:client id="{D26319B1-66E9-FB4A-A80C-C9AB4FB5CCC9}" v="2" dt="2024-08-07T19:21:56.300"/>
    <p1510:client id="{FF45FB15-FE51-A9F7-58AF-D454FC3C774F}" v="4278" dt="2024-08-08T14:25:17.38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847"/>
        <p:guide pos="3485"/>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5013"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79900" y="0"/>
            <a:ext cx="3275013" cy="536575"/>
          </a:xfrm>
          <a:prstGeom prst="rect">
            <a:avLst/>
          </a:prstGeom>
        </p:spPr>
        <p:txBody>
          <a:bodyPr vert="horz" lIns="91440" tIns="45720" rIns="91440" bIns="45720" rtlCol="0"/>
          <a:lstStyle>
            <a:lvl1pPr algn="r">
              <a:defRPr sz="1200"/>
            </a:lvl1pPr>
          </a:lstStyle>
          <a:p>
            <a:fld id="{586A1456-D8A5-47E0-A407-AB78866E1050}" type="datetimeFigureOut">
              <a:t>8/8/2024</a:t>
            </a:fld>
            <a:endParaRPr lang="en-US"/>
          </a:p>
        </p:txBody>
      </p:sp>
      <p:sp>
        <p:nvSpPr>
          <p:cNvPr id="4" name="Slide Image Placeholder 3"/>
          <p:cNvSpPr>
            <a:spLocks noGrp="1" noRot="1" noChangeAspect="1"/>
          </p:cNvSpPr>
          <p:nvPr>
            <p:ph type="sldImg" idx="2"/>
          </p:nvPr>
        </p:nvSpPr>
        <p:spPr>
          <a:xfrm>
            <a:off x="571500"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6675"/>
            <a:ext cx="6045200"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6825"/>
            <a:ext cx="3275013"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79900" y="10156825"/>
            <a:ext cx="3275013" cy="536575"/>
          </a:xfrm>
          <a:prstGeom prst="rect">
            <a:avLst/>
          </a:prstGeom>
        </p:spPr>
        <p:txBody>
          <a:bodyPr vert="horz" lIns="91440" tIns="45720" rIns="91440" bIns="45720" rtlCol="0" anchor="b"/>
          <a:lstStyle>
            <a:lvl1pPr algn="r">
              <a:defRPr sz="1200"/>
            </a:lvl1pPr>
          </a:lstStyle>
          <a:p>
            <a:fld id="{CC418FA4-C1B8-4808-98FB-31898CC4FE1D}" type="slidenum">
              <a:t>‹#›</a:t>
            </a:fld>
            <a:endParaRPr lang="en-US"/>
          </a:p>
        </p:txBody>
      </p:sp>
    </p:spTree>
    <p:extLst>
      <p:ext uri="{BB962C8B-B14F-4D97-AF65-F5344CB8AC3E}">
        <p14:creationId xmlns:p14="http://schemas.microsoft.com/office/powerpoint/2010/main" val="2365000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965A7A7B-B71A-428D-833F-0F3507A6DB13}" type="datetimeFigureOut">
              <a:rPr lang="en-US" dirty="0"/>
              <a:t>8/8/2024</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r>
              <a:rPr lang="en-US"/>
              <a:t>Abruzzo, Verónica Malavé</a:t>
            </a:r>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A65A5C87-DF58-40C8-B092-1DE63DB4547E}" type="slidenum">
              <a:rPr lang="en-US" dirty="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29756039"/>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F248F9EB-9D34-4B41-B66C-5FAF50876D2D}" type="datetimeFigureOut">
              <a:rPr lang="en-US" dirty="0"/>
              <a:t>8/8/2024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r>
              <a:rPr lang="en-US"/>
              <a:t>Abruzzo, Verónica Malavé</a:t>
            </a:r>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579842816"/>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34489A26-CAA1-4690-8C1F-1641B1B97745}" type="datetimeFigureOut">
              <a:rPr lang="en-US" dirty="0"/>
              <a:t>8/8/2024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r>
              <a:rPr lang="en-US"/>
              <a:t>Abruzzo, Verónica Malavé</a:t>
            </a:r>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64910766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25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5CF65307-640F-4AE7-B0BE-50C709AD86C5}" type="datetimeFigureOut">
              <a:rPr lang="en-US" dirty="0"/>
              <a:t>8/8/2024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r>
              <a:rPr lang="en-US"/>
              <a:t>Abruzzo, Verónica Malavé</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515251148"/>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F77EA1F9-1F0F-4C65-8F6E-9729B924AAAC}" type="datetimeFigureOut">
              <a:rPr lang="en-US" dirty="0"/>
              <a:t>8/8/2024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r>
              <a:rPr lang="en-US"/>
              <a:t>Abruzzo, Verónica Malavé</a:t>
            </a:r>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97176286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202278E8-5F4B-47D5-A617-8CCDF75D6A33}" type="datetimeFigureOut">
              <a:rPr lang="en-US" dirty="0"/>
              <a:t>8/8/2024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r>
              <a:rPr lang="en-US"/>
              <a:t>Abruzzo, Verónica Malavé</a:t>
            </a:r>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82609926"/>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16AAFA52-7A21-407F-8339-40DF182D7460}" type="datetimeFigureOut">
              <a:rPr lang="en-US" dirty="0"/>
              <a:t>8/8/2024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a:t>Abruzzo, Verónica Malavé</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563585948"/>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96770335-1C1A-4243-9BDD-9630C417D284}" type="datetimeFigureOut">
              <a:rPr lang="en-US" dirty="0"/>
              <a:t>8/8/2024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US"/>
              <a:t>Abruzzo, Verónica Malavé</a:t>
            </a:r>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33194722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141513F-8EBD-4612-96F4-CC3E309609AF}" type="datetimeFigureOut">
              <a:rPr lang="en-US" dirty="0"/>
              <a:t>8/8/2024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US"/>
              <a:t>Abruzzo, Verónica Malavé</a:t>
            </a:r>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57591383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6E6483A1-31A8-47A2-AB0A-53A7803D5EBF}" type="datetimeFigureOut">
              <a:rPr lang="en-US" dirty="0"/>
              <a:t>8/8/2024</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US"/>
              <a:t>Abruzzo, Verónica Malavé</a:t>
            </a:r>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869190842"/>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noChangeAspect="1"/>
          </p:cNvSpPr>
          <p:nvPr>
            <p:ph type="pic" idx="1"/>
          </p:nvPr>
        </p:nvSpPr>
        <p:spPr>
          <a:xfrm>
            <a:off x="4965192" y="1161288"/>
            <a:ext cx="6729984" cy="4645152"/>
          </a:xfrm>
        </p:spPr>
        <p:txBody>
          <a:bodyPr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6D8810B9-2C7C-4CAF-99E2-617AE20BA331}" type="datetimeFigureOut">
              <a:rPr lang="en-US" dirty="0"/>
              <a:t>8/8/2024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a:t>Abruzzo, Verónica Malavé</a:t>
            </a:r>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429661619"/>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93E0A-5177-400C-87C9-C93AF466EC49}" type="datetimeFigureOut">
              <a:rPr lang="en-US" dirty="0"/>
              <a:t>8/8/2024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Abruzzo, Verónica Malavé</a:t>
            </a:r>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17615-2DB4-4DAA-9DE3-B2B689A846E0}" type="slidenum">
              <a:rPr lang="en-US" dirty="0"/>
              <a:t>‹#›</a:t>
            </a:fld>
            <a:endParaRPr lang="en-US"/>
          </a:p>
        </p:txBody>
      </p:sp>
    </p:spTree>
    <p:extLst>
      <p:ext uri="{BB962C8B-B14F-4D97-AF65-F5344CB8AC3E}">
        <p14:creationId xmlns:p14="http://schemas.microsoft.com/office/powerpoint/2010/main" val="131705484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2.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2.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hyperlink" Target="https://www.vinidabruzzo.it/wp-content/uploads/2024/02/Controguerra-Disciplinare.pdf" TargetMode="External"/><Relationship Id="rId13" Type="http://schemas.openxmlformats.org/officeDocument/2006/relationships/hyperlink" Target="https://www.vinidabruzzo.it/wp-content/uploads/2024/02/IGT-Colli-del-Sangro.pdf" TargetMode="External"/><Relationship Id="rId3" Type="http://schemas.openxmlformats.org/officeDocument/2006/relationships/hyperlink" Target="https://www.vinidabruzzo.it/wp-content/uploads/2024/02/Terre-Tollesi-o-Tullum-Disciplinare.pdf" TargetMode="External"/><Relationship Id="rId7" Type="http://schemas.openxmlformats.org/officeDocument/2006/relationships/hyperlink" Target="https://www.vinidabruzzo.it/wp-content/uploads/2024/02/Abruzzo-Disciplinare.pdf" TargetMode="External"/><Relationship Id="rId12" Type="http://schemas.openxmlformats.org/officeDocument/2006/relationships/hyperlink" Target="https://www.vinidabruzzo.it/wp-content/uploads/2024/02/IGT-Colli-Aprutini.pdf" TargetMode="External"/><Relationship Id="rId17" Type="http://schemas.openxmlformats.org/officeDocument/2006/relationships/hyperlink" Target="https://www.vinidabruzzo.it/wp-content/uploads/2024/02/IGT-Terre-Aquilane-o-Terre-de-LAquila.pdf" TargetMode="External"/><Relationship Id="rId2" Type="http://schemas.openxmlformats.org/officeDocument/2006/relationships/hyperlink" Target="https://www.vinidabruzzo.it/wp-content/uploads/2024/02/Colline-Teramane-Montepulciano-dAbruzzo-Disciplinare.pdf" TargetMode="External"/><Relationship Id="rId16" Type="http://schemas.openxmlformats.org/officeDocument/2006/relationships/hyperlink" Target="https://www.vinidabruzzo.it/wp-content/uploads/2024/02/IGT-del-Vastese-o-Histonium.pdf" TargetMode="External"/><Relationship Id="rId1" Type="http://schemas.openxmlformats.org/officeDocument/2006/relationships/slideLayout" Target="../slideLayouts/slideLayout7.xml"/><Relationship Id="rId6" Type="http://schemas.openxmlformats.org/officeDocument/2006/relationships/hyperlink" Target="https://www.vinidabruzzo.it/wp-content/uploads/2024/02/Cerasuolo-dAbruzzo-Disciplinare.pdf" TargetMode="External"/><Relationship Id="rId11" Type="http://schemas.openxmlformats.org/officeDocument/2006/relationships/hyperlink" Target="https://www.vinidabruzzo.it/wp-content/uploads/2024/02/IGT-Terre-Abruzzesi-o-Terre-dAbruzzo.pdf" TargetMode="External"/><Relationship Id="rId5" Type="http://schemas.openxmlformats.org/officeDocument/2006/relationships/hyperlink" Target="https://www.vinidabruzzo.it/wp-content/uploads/2024/02/Trebbiano-dAbruzzo-Disciplinare.pdf" TargetMode="External"/><Relationship Id="rId15" Type="http://schemas.openxmlformats.org/officeDocument/2006/relationships/hyperlink" Target="https://www.vinidabruzzo.it/wp-content/uploads/2024/02/IGT-Colline-Teatine.pdf" TargetMode="External"/><Relationship Id="rId10" Type="http://schemas.openxmlformats.org/officeDocument/2006/relationships/hyperlink" Target="https://www.vinidabruzzo.it/wp-content/uploads/2024/02/Villamagna-Disciplinare.pdf" TargetMode="External"/><Relationship Id="rId4" Type="http://schemas.openxmlformats.org/officeDocument/2006/relationships/hyperlink" Target="https://www.vinidabruzzo.it/wp-content/uploads/2024/02/Montepulciano-dAbruzzo-Disciplinare.pdf" TargetMode="External"/><Relationship Id="rId9" Type="http://schemas.openxmlformats.org/officeDocument/2006/relationships/hyperlink" Target="https://www.vinidabruzzo.it/wp-content/uploads/2024/02/Ortona-Disciplinare.pdf" TargetMode="External"/><Relationship Id="rId14" Type="http://schemas.openxmlformats.org/officeDocument/2006/relationships/hyperlink" Target="https://www.vinidabruzzo.it/wp-content/uploads/2024/02/IGT-Colline-Frentane.pd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s://www.vinidabruzzo.it/wp-content/uploads/2024/02/IGT-Colli-del-Sangro.pdf" TargetMode="External"/><Relationship Id="rId3" Type="http://schemas.openxmlformats.org/officeDocument/2006/relationships/hyperlink" Target="https://www.vinidabruzzo.it/wp-content/uploads/2024/02/Controguerra-Disciplinare.pdf" TargetMode="External"/><Relationship Id="rId7" Type="http://schemas.openxmlformats.org/officeDocument/2006/relationships/hyperlink" Target="https://www.vinidabruzzo.it/wp-content/uploads/2024/02/IGT-Colli-Aprutini.pdf" TargetMode="External"/><Relationship Id="rId12" Type="http://schemas.openxmlformats.org/officeDocument/2006/relationships/hyperlink" Target="https://www.vinidabruzzo.it/wp-content/uploads/2024/02/IGT-Terre-Aquilane-o-Terre-de-LAquila.pdf" TargetMode="External"/><Relationship Id="rId2" Type="http://schemas.openxmlformats.org/officeDocument/2006/relationships/hyperlink" Target="https://www.vinidabruzzo.it/wp-content/uploads/2024/02/Abruzzo-Disciplinare.pdf" TargetMode="External"/><Relationship Id="rId1" Type="http://schemas.openxmlformats.org/officeDocument/2006/relationships/slideLayout" Target="../slideLayouts/slideLayout7.xml"/><Relationship Id="rId6" Type="http://schemas.openxmlformats.org/officeDocument/2006/relationships/hyperlink" Target="https://www.vinidabruzzo.it/wp-content/uploads/2024/02/IGT-Terre-Abruzzesi-o-Terre-dAbruzzo.pdf" TargetMode="External"/><Relationship Id="rId11" Type="http://schemas.openxmlformats.org/officeDocument/2006/relationships/hyperlink" Target="https://www.vinidabruzzo.it/wp-content/uploads/2024/02/IGT-del-Vastese-o-Histonium.pdf" TargetMode="External"/><Relationship Id="rId5" Type="http://schemas.openxmlformats.org/officeDocument/2006/relationships/hyperlink" Target="https://www.vinidabruzzo.it/wp-content/uploads/2024/02/Villamagna-Disciplinare.pdf" TargetMode="External"/><Relationship Id="rId10" Type="http://schemas.openxmlformats.org/officeDocument/2006/relationships/hyperlink" Target="https://www.vinidabruzzo.it/wp-content/uploads/2024/02/IGT-Colline-Teatine.pdf" TargetMode="External"/><Relationship Id="rId4" Type="http://schemas.openxmlformats.org/officeDocument/2006/relationships/hyperlink" Target="https://www.vinidabruzzo.it/wp-content/uploads/2024/02/Ortona-Disciplinare.pdf" TargetMode="External"/><Relationship Id="rId9" Type="http://schemas.openxmlformats.org/officeDocument/2006/relationships/hyperlink" Target="https://www.vinidabruzzo.it/wp-content/uploads/2024/02/IGT-Colline-Frentane.pdf"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vinidabruzzo.it/wp-content/uploads/2024/02/IGT-Colli-del-Sangro.pdf" TargetMode="External"/><Relationship Id="rId3" Type="http://schemas.openxmlformats.org/officeDocument/2006/relationships/hyperlink" Target="https://www.vinidabruzzo.it/wp-content/uploads/2024/02/Controguerra-Disciplinare.pdf" TargetMode="External"/><Relationship Id="rId7" Type="http://schemas.openxmlformats.org/officeDocument/2006/relationships/hyperlink" Target="https://www.vinidabruzzo.it/wp-content/uploads/2024/02/IGT-Colli-Aprutini.pdf" TargetMode="External"/><Relationship Id="rId12" Type="http://schemas.openxmlformats.org/officeDocument/2006/relationships/hyperlink" Target="https://www.vinidabruzzo.it/wp-content/uploads/2024/02/IGT-Terre-Aquilane-o-Terre-de-LAquila.pdf" TargetMode="External"/><Relationship Id="rId2" Type="http://schemas.openxmlformats.org/officeDocument/2006/relationships/hyperlink" Target="https://www.vinidabruzzo.it/wp-content/uploads/2024/02/Abruzzo-Disciplinare.pdf" TargetMode="External"/><Relationship Id="rId1" Type="http://schemas.openxmlformats.org/officeDocument/2006/relationships/slideLayout" Target="../slideLayouts/slideLayout7.xml"/><Relationship Id="rId6" Type="http://schemas.openxmlformats.org/officeDocument/2006/relationships/hyperlink" Target="https://www.vinidabruzzo.it/wp-content/uploads/2024/02/IGT-Terre-Abruzzesi-o-Terre-dAbruzzo.pdf" TargetMode="External"/><Relationship Id="rId11" Type="http://schemas.openxmlformats.org/officeDocument/2006/relationships/hyperlink" Target="https://www.vinidabruzzo.it/wp-content/uploads/2024/02/IGT-del-Vastese-o-Histonium.pdf" TargetMode="External"/><Relationship Id="rId5" Type="http://schemas.openxmlformats.org/officeDocument/2006/relationships/hyperlink" Target="https://www.vinidabruzzo.it/wp-content/uploads/2024/02/Villamagna-Disciplinare.pdf" TargetMode="External"/><Relationship Id="rId10" Type="http://schemas.openxmlformats.org/officeDocument/2006/relationships/hyperlink" Target="https://www.vinidabruzzo.it/wp-content/uploads/2024/02/IGT-Colline-Teatine.pdf" TargetMode="External"/><Relationship Id="rId4" Type="http://schemas.openxmlformats.org/officeDocument/2006/relationships/hyperlink" Target="https://www.vinidabruzzo.it/wp-content/uploads/2024/02/Ortona-Disciplinare.pdf" TargetMode="External"/><Relationship Id="rId9" Type="http://schemas.openxmlformats.org/officeDocument/2006/relationships/hyperlink" Target="https://www.vinidabruzzo.it/wp-content/uploads/2024/02/IGT-Colline-Frentane.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t="-11000" b="-11000"/>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4210719" y="698200"/>
            <a:ext cx="3763755" cy="533929"/>
          </a:xfrm>
          <a:prstGeom prst="rect">
            <a:avLst/>
          </a:prstGeom>
        </p:spPr>
        <p:txBody>
          <a:bodyPr vert="horz" wrap="square" lIns="0" tIns="0" rIns="0" bIns="0" rtlCol="0" anchor="t">
            <a:spAutoFit/>
          </a:bodyPr>
          <a:lstStyle/>
          <a:p>
            <a:pPr algn="ctr">
              <a:lnSpc>
                <a:spcPts val="4117"/>
              </a:lnSpc>
            </a:pPr>
            <a:r>
              <a:rPr lang="en-US" sz="4400" b="1" spc="975">
                <a:solidFill>
                  <a:srgbClr val="F5F5F5"/>
                </a:solidFill>
              </a:rPr>
              <a:t>ABRUZZO</a:t>
            </a:r>
            <a:endParaRPr lang="en-US" sz="4400">
              <a:solidFill>
                <a:srgbClr val="F5F5F5"/>
              </a:solidFill>
            </a:endParaRPr>
          </a:p>
        </p:txBody>
      </p:sp>
      <p:sp>
        <p:nvSpPr>
          <p:cNvPr id="4" name="Slide Number Placeholder 3">
            <a:extLst>
              <a:ext uri="{FF2B5EF4-FFF2-40B4-BE49-F238E27FC236}">
                <a16:creationId xmlns:a16="http://schemas.microsoft.com/office/drawing/2014/main" id="{BE7440D4-A687-055D-68A6-546F7862D4DD}"/>
              </a:ext>
            </a:extLst>
          </p:cNvPr>
          <p:cNvSpPr>
            <a:spLocks noGrp="1"/>
          </p:cNvSpPr>
          <p:nvPr>
            <p:ph type="sldNum" sz="quarter" idx="12"/>
          </p:nvPr>
        </p:nvSpPr>
        <p:spPr/>
        <p:txBody>
          <a:bodyPr/>
          <a:lstStyle/>
          <a:p>
            <a:fld id="{A65A5C87-DF58-40C8-B092-1DE63DB4547E}" type="slidenum">
              <a:rPr lang="en-US" dirty="0"/>
              <a:t>1</a:t>
            </a:fld>
            <a:endParaRPr lang="en-US"/>
          </a:p>
        </p:txBody>
      </p:sp>
      <p:sp>
        <p:nvSpPr>
          <p:cNvPr id="2" name="Footer Placeholder 1">
            <a:extLst>
              <a:ext uri="{FF2B5EF4-FFF2-40B4-BE49-F238E27FC236}">
                <a16:creationId xmlns:a16="http://schemas.microsoft.com/office/drawing/2014/main" id="{6AD07012-9E1F-913A-547B-7B4CE6DD4F82}"/>
              </a:ext>
            </a:extLst>
          </p:cNvPr>
          <p:cNvSpPr>
            <a:spLocks noGrp="1"/>
          </p:cNvSpPr>
          <p:nvPr>
            <p:ph type="ftr" sz="quarter" idx="11"/>
          </p:nvPr>
        </p:nvSpPr>
        <p:spPr/>
        <p:txBody>
          <a:bodyPr/>
          <a:lstStyle/>
          <a:p>
            <a:r>
              <a:rPr lang="en-US">
                <a:solidFill>
                  <a:schemeClr val="bg2"/>
                </a:solidFill>
              </a:rPr>
              <a:t>Abruzzo, Verónica Malavé</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unch of grapes on a vine&#10;&#10;Description automatically generated">
            <a:extLst>
              <a:ext uri="{FF2B5EF4-FFF2-40B4-BE49-F238E27FC236}">
                <a16:creationId xmlns:a16="http://schemas.microsoft.com/office/drawing/2014/main" id="{B4CD9972-92B4-85C7-C9B3-15B688E076A7}"/>
              </a:ext>
            </a:extLst>
          </p:cNvPr>
          <p:cNvPicPr>
            <a:picLocks noChangeAspect="1"/>
          </p:cNvPicPr>
          <p:nvPr/>
        </p:nvPicPr>
        <p:blipFill rotWithShape="1">
          <a:blip r:embed="rId2"/>
          <a:srcRect l="4412" t="-38" r="4657" b="5871"/>
          <a:stretch/>
        </p:blipFill>
        <p:spPr>
          <a:xfrm>
            <a:off x="7725098" y="912516"/>
            <a:ext cx="3482765" cy="503614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sp>
        <p:nvSpPr>
          <p:cNvPr id="8" name="TextBox 7">
            <a:extLst>
              <a:ext uri="{FF2B5EF4-FFF2-40B4-BE49-F238E27FC236}">
                <a16:creationId xmlns:a16="http://schemas.microsoft.com/office/drawing/2014/main" id="{3CC1A723-C8EE-74BE-54F8-D636C188705D}"/>
              </a:ext>
            </a:extLst>
          </p:cNvPr>
          <p:cNvSpPr txBox="1"/>
          <p:nvPr/>
        </p:nvSpPr>
        <p:spPr>
          <a:xfrm>
            <a:off x="950580" y="912220"/>
            <a:ext cx="284477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2200">
                <a:solidFill>
                  <a:srgbClr val="1E1E1E"/>
                </a:solidFill>
                <a:ea typeface="+mn-lt"/>
                <a:cs typeface="+mn-lt"/>
              </a:rPr>
              <a:t>Montepulciano (R)</a:t>
            </a:r>
            <a:endParaRPr lang="en-US" sz="2200"/>
          </a:p>
        </p:txBody>
      </p:sp>
      <p:sp>
        <p:nvSpPr>
          <p:cNvPr id="3" name="TextBox 2">
            <a:extLst>
              <a:ext uri="{FF2B5EF4-FFF2-40B4-BE49-F238E27FC236}">
                <a16:creationId xmlns:a16="http://schemas.microsoft.com/office/drawing/2014/main" id="{7AFCEAF0-195B-BAE3-D44E-516A1D0B1A6D}"/>
              </a:ext>
            </a:extLst>
          </p:cNvPr>
          <p:cNvSpPr txBox="1"/>
          <p:nvPr/>
        </p:nvSpPr>
        <p:spPr>
          <a:xfrm>
            <a:off x="948064" y="1421033"/>
            <a:ext cx="890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kern="1200">
                <a:latin typeface="+mn-lt"/>
                <a:ea typeface="+mn-ea"/>
                <a:cs typeface="+mn-cs"/>
              </a:rPr>
              <a:t>Origen</a:t>
            </a:r>
            <a:r>
              <a:rPr lang="en-US" sz="1400" b="1" i="1"/>
              <a:t>:</a:t>
            </a:r>
          </a:p>
        </p:txBody>
      </p:sp>
      <p:sp>
        <p:nvSpPr>
          <p:cNvPr id="10" name="TextBox 9">
            <a:extLst>
              <a:ext uri="{FF2B5EF4-FFF2-40B4-BE49-F238E27FC236}">
                <a16:creationId xmlns:a16="http://schemas.microsoft.com/office/drawing/2014/main" id="{25EEBB96-EF27-D4F1-5106-A7C244C735C8}"/>
              </a:ext>
            </a:extLst>
          </p:cNvPr>
          <p:cNvSpPr txBox="1"/>
          <p:nvPr/>
        </p:nvSpPr>
        <p:spPr>
          <a:xfrm>
            <a:off x="948398" y="1798374"/>
            <a:ext cx="656209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err="1">
                <a:latin typeface="Avenir Next LT Pro"/>
                <a:ea typeface="Roboto"/>
                <a:cs typeface="Roboto"/>
              </a:rPr>
              <a:t>Posiblemente</a:t>
            </a:r>
            <a:r>
              <a:rPr lang="en-US" sz="1400">
                <a:latin typeface="Avenir Next LT Pro"/>
                <a:ea typeface="Roboto"/>
                <a:cs typeface="Roboto"/>
              </a:rPr>
              <a:t> </a:t>
            </a:r>
            <a:r>
              <a:rPr lang="en-US" sz="1400" err="1">
                <a:latin typeface="Avenir Next LT Pro"/>
                <a:ea typeface="Roboto"/>
                <a:cs typeface="Roboto"/>
              </a:rPr>
              <a:t>autóctona</a:t>
            </a:r>
            <a:r>
              <a:rPr lang="en-US" sz="1400">
                <a:latin typeface="Avenir Next LT Pro"/>
                <a:ea typeface="Roboto"/>
                <a:cs typeface="Roboto"/>
              </a:rPr>
              <a:t> de Italia Central, </a:t>
            </a:r>
            <a:r>
              <a:rPr lang="en-US" sz="1400" err="1">
                <a:latin typeface="Avenir Next LT Pro"/>
                <a:ea typeface="Roboto"/>
                <a:cs typeface="Roboto"/>
              </a:rPr>
              <a:t>en</a:t>
            </a:r>
            <a:r>
              <a:rPr lang="en-US" sz="1400">
                <a:latin typeface="Avenir Next LT Pro"/>
                <a:ea typeface="Roboto"/>
                <a:cs typeface="Roboto"/>
              </a:rPr>
              <a:t> el </a:t>
            </a:r>
            <a:r>
              <a:rPr lang="en-US" sz="1400" err="1">
                <a:latin typeface="Avenir Next LT Pro"/>
                <a:ea typeface="Roboto"/>
                <a:cs typeface="Roboto"/>
              </a:rPr>
              <a:t>área</a:t>
            </a:r>
            <a:r>
              <a:rPr lang="en-US" sz="1400">
                <a:latin typeface="Avenir Next LT Pro"/>
                <a:ea typeface="Roboto"/>
                <a:cs typeface="Roboto"/>
              </a:rPr>
              <a:t> de Torre </a:t>
            </a:r>
            <a:r>
              <a:rPr lang="en-US" sz="1400" err="1">
                <a:latin typeface="Avenir Next LT Pro"/>
                <a:ea typeface="Roboto"/>
                <a:cs typeface="Roboto"/>
              </a:rPr>
              <a:t>Puseri</a:t>
            </a:r>
            <a:r>
              <a:rPr lang="en-US" sz="1400">
                <a:latin typeface="Avenir Next LT Pro"/>
                <a:ea typeface="Roboto"/>
                <a:cs typeface="Roboto"/>
              </a:rPr>
              <a:t>, Abruzzo.</a:t>
            </a:r>
            <a:endParaRPr lang="en-US" sz="1400"/>
          </a:p>
          <a:p>
            <a:pPr defTabSz="658368"/>
            <a:r>
              <a:rPr lang="en-US" sz="1400"/>
              <a:t>Su </a:t>
            </a:r>
            <a:r>
              <a:rPr lang="en-US" sz="1400" err="1"/>
              <a:t>nombre</a:t>
            </a:r>
            <a:r>
              <a:rPr lang="en-US" sz="1400"/>
              <a:t> </a:t>
            </a:r>
            <a:r>
              <a:rPr lang="en-US" sz="1400" err="1"/>
              <a:t>hace</a:t>
            </a:r>
            <a:r>
              <a:rPr lang="en-US" sz="1400"/>
              <a:t> </a:t>
            </a:r>
            <a:r>
              <a:rPr lang="en-US" sz="1400" err="1"/>
              <a:t>referencia</a:t>
            </a:r>
            <a:r>
              <a:rPr lang="en-US" sz="1400"/>
              <a:t> al pueblo </a:t>
            </a:r>
            <a:r>
              <a:rPr lang="en-US" sz="1400">
                <a:latin typeface="Avenir Next LT Pro"/>
                <a:ea typeface="Roboto"/>
                <a:cs typeface="Roboto"/>
              </a:rPr>
              <a:t>Montepulciano </a:t>
            </a:r>
            <a:r>
              <a:rPr lang="en-US" sz="1400" err="1">
                <a:latin typeface="Avenir Next LT Pro"/>
                <a:ea typeface="Roboto"/>
                <a:cs typeface="Roboto"/>
              </a:rPr>
              <a:t>en</a:t>
            </a:r>
            <a:r>
              <a:rPr lang="en-US" sz="1400">
                <a:latin typeface="Avenir Next LT Pro"/>
                <a:ea typeface="Roboto"/>
                <a:cs typeface="Roboto"/>
              </a:rPr>
              <a:t> Toscana, </a:t>
            </a:r>
            <a:r>
              <a:rPr lang="en-US" sz="1400" err="1">
                <a:latin typeface="Avenir Next LT Pro"/>
                <a:ea typeface="Roboto"/>
                <a:cs typeface="Roboto"/>
              </a:rPr>
              <a:t>esto</a:t>
            </a:r>
            <a:r>
              <a:rPr lang="en-US" sz="1400">
                <a:latin typeface="Avenir Next LT Pro"/>
                <a:ea typeface="Roboto"/>
                <a:cs typeface="Roboto"/>
              </a:rPr>
              <a:t> causa </a:t>
            </a:r>
            <a:r>
              <a:rPr lang="en-US" sz="1400" err="1">
                <a:latin typeface="Avenir Next LT Pro"/>
                <a:ea typeface="Roboto"/>
                <a:cs typeface="Roboto"/>
              </a:rPr>
              <a:t>confusión</a:t>
            </a:r>
            <a:r>
              <a:rPr lang="en-US" sz="1400">
                <a:latin typeface="Avenir Next LT Pro"/>
                <a:ea typeface="Roboto"/>
                <a:cs typeface="Roboto"/>
              </a:rPr>
              <a:t> con la uva Sangiovese </a:t>
            </a:r>
            <a:r>
              <a:rPr lang="en-US" sz="1400" err="1">
                <a:latin typeface="Avenir Next LT Pro"/>
                <a:ea typeface="Roboto"/>
                <a:cs typeface="Roboto"/>
              </a:rPr>
              <a:t>estudios</a:t>
            </a:r>
            <a:r>
              <a:rPr lang="en-US" sz="1400">
                <a:latin typeface="Avenir Next LT Pro"/>
                <a:ea typeface="Roboto"/>
                <a:cs typeface="Roboto"/>
              </a:rPr>
              <a:t> </a:t>
            </a:r>
            <a:r>
              <a:rPr lang="en-US" sz="1400" err="1">
                <a:latin typeface="Avenir Next LT Pro"/>
                <a:ea typeface="Roboto"/>
                <a:cs typeface="Roboto"/>
              </a:rPr>
              <a:t>géneticos</a:t>
            </a:r>
            <a:r>
              <a:rPr lang="en-US" sz="1400">
                <a:latin typeface="Avenir Next LT Pro"/>
                <a:ea typeface="Roboto"/>
                <a:cs typeface="Roboto"/>
              </a:rPr>
              <a:t> </a:t>
            </a:r>
            <a:r>
              <a:rPr lang="en-US" sz="1400" err="1">
                <a:latin typeface="Avenir Next LT Pro"/>
                <a:ea typeface="Roboto"/>
                <a:cs typeface="Roboto"/>
              </a:rPr>
              <a:t>han</a:t>
            </a:r>
            <a:r>
              <a:rPr lang="en-US" sz="1400">
                <a:latin typeface="Avenir Next LT Pro"/>
                <a:ea typeface="Roboto"/>
                <a:cs typeface="Roboto"/>
              </a:rPr>
              <a:t> </a:t>
            </a:r>
            <a:r>
              <a:rPr lang="en-US" sz="1400" err="1">
                <a:latin typeface="Avenir Next LT Pro"/>
                <a:ea typeface="Roboto"/>
                <a:cs typeface="Roboto"/>
              </a:rPr>
              <a:t>mostrado</a:t>
            </a:r>
            <a:r>
              <a:rPr lang="en-US" sz="1400">
                <a:latin typeface="Avenir Next LT Pro"/>
                <a:ea typeface="Roboto"/>
                <a:cs typeface="Roboto"/>
              </a:rPr>
              <a:t> que son </a:t>
            </a:r>
            <a:r>
              <a:rPr lang="en-US" sz="1400" err="1">
                <a:latin typeface="Avenir Next LT Pro"/>
                <a:ea typeface="Roboto"/>
                <a:cs typeface="Roboto"/>
              </a:rPr>
              <a:t>variedades</a:t>
            </a:r>
            <a:r>
              <a:rPr lang="en-US" sz="1400">
                <a:latin typeface="Avenir Next LT Pro"/>
                <a:ea typeface="Roboto"/>
                <a:cs typeface="Roboto"/>
              </a:rPr>
              <a:t> </a:t>
            </a:r>
            <a:r>
              <a:rPr lang="en-US" sz="1400" err="1">
                <a:latin typeface="Avenir Next LT Pro"/>
                <a:ea typeface="Roboto"/>
                <a:cs typeface="Roboto"/>
              </a:rPr>
              <a:t>diferentes</a:t>
            </a:r>
            <a:r>
              <a:rPr lang="en-US" sz="1400">
                <a:latin typeface="Avenir Next LT Pro"/>
                <a:ea typeface="Roboto"/>
                <a:cs typeface="Roboto"/>
              </a:rPr>
              <a:t>. </a:t>
            </a:r>
          </a:p>
          <a:p>
            <a:pPr defTabSz="658368"/>
            <a:r>
              <a:rPr lang="en-US" sz="1400" b="1" i="1" err="1">
                <a:latin typeface="Avenir Next LT Pro"/>
                <a:ea typeface="Roboto"/>
                <a:cs typeface="Roboto"/>
              </a:rPr>
              <a:t>Sinónimos</a:t>
            </a:r>
            <a:r>
              <a:rPr lang="en-US" sz="1400">
                <a:latin typeface="Avenir Next LT Pro"/>
                <a:ea typeface="Roboto"/>
                <a:cs typeface="Roboto"/>
              </a:rPr>
              <a:t>: Cordisco (</a:t>
            </a:r>
            <a:r>
              <a:rPr lang="en-US" sz="1400" err="1">
                <a:latin typeface="Avenir Next LT Pro"/>
                <a:ea typeface="Roboto"/>
                <a:cs typeface="Roboto"/>
              </a:rPr>
              <a:t>oficial</a:t>
            </a:r>
            <a:r>
              <a:rPr lang="en-US" sz="1400">
                <a:latin typeface="Avenir Next LT Pro"/>
                <a:ea typeface="Roboto"/>
                <a:cs typeface="Roboto"/>
              </a:rPr>
              <a:t>)</a:t>
            </a:r>
          </a:p>
        </p:txBody>
      </p:sp>
      <p:sp>
        <p:nvSpPr>
          <p:cNvPr id="15" name="Slide Number Placeholder 14">
            <a:extLst>
              <a:ext uri="{FF2B5EF4-FFF2-40B4-BE49-F238E27FC236}">
                <a16:creationId xmlns:a16="http://schemas.microsoft.com/office/drawing/2014/main" id="{6303510E-68E3-BF21-05D6-749CEB76D715}"/>
              </a:ext>
            </a:extLst>
          </p:cNvPr>
          <p:cNvSpPr>
            <a:spLocks noGrp="1"/>
          </p:cNvSpPr>
          <p:nvPr>
            <p:ph type="sldNum" sz="quarter" idx="12"/>
          </p:nvPr>
        </p:nvSpPr>
        <p:spPr/>
        <p:txBody>
          <a:bodyPr/>
          <a:lstStyle/>
          <a:p>
            <a:fld id="{A65A5C87-DF58-40C8-B092-1DE63DB4547E}" type="slidenum">
              <a:rPr lang="en-US" dirty="0"/>
              <a:t>10</a:t>
            </a:fld>
            <a:endParaRPr lang="en-US"/>
          </a:p>
        </p:txBody>
      </p:sp>
      <p:sp>
        <p:nvSpPr>
          <p:cNvPr id="16" name="Footer Placeholder 15">
            <a:extLst>
              <a:ext uri="{FF2B5EF4-FFF2-40B4-BE49-F238E27FC236}">
                <a16:creationId xmlns:a16="http://schemas.microsoft.com/office/drawing/2014/main" id="{4910AF97-029C-129F-02CE-B30F80EBBE74}"/>
              </a:ext>
            </a:extLst>
          </p:cNvPr>
          <p:cNvSpPr>
            <a:spLocks noGrp="1"/>
          </p:cNvSpPr>
          <p:nvPr>
            <p:ph type="ftr" sz="quarter" idx="11"/>
          </p:nvPr>
        </p:nvSpPr>
        <p:spPr/>
        <p:txBody>
          <a:bodyPr/>
          <a:lstStyle/>
          <a:p>
            <a:r>
              <a:rPr lang="en-US"/>
              <a:t>Abruzzo, Verónica Malavé</a:t>
            </a:r>
          </a:p>
        </p:txBody>
      </p:sp>
      <p:sp>
        <p:nvSpPr>
          <p:cNvPr id="2" name="TextBox 1">
            <a:extLst>
              <a:ext uri="{FF2B5EF4-FFF2-40B4-BE49-F238E27FC236}">
                <a16:creationId xmlns:a16="http://schemas.microsoft.com/office/drawing/2014/main" id="{04AAE365-6D75-E644-6B2E-3E821C836762}"/>
              </a:ext>
            </a:extLst>
          </p:cNvPr>
          <p:cNvSpPr txBox="1"/>
          <p:nvPr/>
        </p:nvSpPr>
        <p:spPr>
          <a:xfrm>
            <a:off x="948479" y="5046889"/>
            <a:ext cx="27253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Características</a:t>
            </a:r>
            <a:r>
              <a:rPr lang="en-US" sz="1400" b="1" i="1"/>
              <a:t> </a:t>
            </a:r>
            <a:r>
              <a:rPr lang="en-US" sz="1400" b="1" i="1" err="1"/>
              <a:t>Viticulturales</a:t>
            </a:r>
            <a:r>
              <a:rPr lang="en-US" sz="1400" b="1" i="1"/>
              <a:t>:</a:t>
            </a:r>
          </a:p>
        </p:txBody>
      </p:sp>
      <p:sp>
        <p:nvSpPr>
          <p:cNvPr id="11" name="TextBox 10">
            <a:extLst>
              <a:ext uri="{FF2B5EF4-FFF2-40B4-BE49-F238E27FC236}">
                <a16:creationId xmlns:a16="http://schemas.microsoft.com/office/drawing/2014/main" id="{C19C3253-FD9B-3213-1093-FEA0B533F008}"/>
              </a:ext>
            </a:extLst>
          </p:cNvPr>
          <p:cNvSpPr txBox="1"/>
          <p:nvPr/>
        </p:nvSpPr>
        <p:spPr>
          <a:xfrm>
            <a:off x="948814" y="5424230"/>
            <a:ext cx="58927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s" sz="1400">
                <a:latin typeface="Avenir Next LT Pro"/>
                <a:ea typeface="Roboto"/>
                <a:cs typeface="Roboto"/>
              </a:rPr>
              <a:t>De alto rendimiento y maduración tardía. Buena resistencia al </a:t>
            </a:r>
            <a:r>
              <a:rPr lang="es" sz="1400" err="1">
                <a:latin typeface="Avenir Next LT Pro"/>
                <a:ea typeface="Roboto"/>
                <a:cs typeface="Roboto"/>
              </a:rPr>
              <a:t>Botrytis</a:t>
            </a:r>
            <a:r>
              <a:rPr lang="es" sz="1400">
                <a:latin typeface="Avenir Next LT Pro"/>
                <a:ea typeface="Roboto"/>
                <a:cs typeface="Roboto"/>
              </a:rPr>
              <a:t> y al mildiú.</a:t>
            </a:r>
            <a:endParaRPr lang="en-US" sz="1400">
              <a:solidFill>
                <a:srgbClr val="232323"/>
              </a:solidFill>
              <a:latin typeface="Avenir Next LT Pro"/>
              <a:ea typeface="Roboto"/>
              <a:cs typeface="Roboto"/>
            </a:endParaRPr>
          </a:p>
        </p:txBody>
      </p:sp>
      <p:grpSp>
        <p:nvGrpSpPr>
          <p:cNvPr id="36" name="Group 35">
            <a:extLst>
              <a:ext uri="{FF2B5EF4-FFF2-40B4-BE49-F238E27FC236}">
                <a16:creationId xmlns:a16="http://schemas.microsoft.com/office/drawing/2014/main" id="{5D6A1F7E-E375-7EFD-B255-CD0C7D456B85}"/>
              </a:ext>
            </a:extLst>
          </p:cNvPr>
          <p:cNvGrpSpPr/>
          <p:nvPr/>
        </p:nvGrpSpPr>
        <p:grpSpPr>
          <a:xfrm>
            <a:off x="2311689" y="3504137"/>
            <a:ext cx="4949722" cy="1410672"/>
            <a:chOff x="3055760" y="3629643"/>
            <a:chExt cx="4949722" cy="1410672"/>
          </a:xfrm>
        </p:grpSpPr>
        <p:grpSp>
          <p:nvGrpSpPr>
            <p:cNvPr id="24" name="Group 23">
              <a:extLst>
                <a:ext uri="{FF2B5EF4-FFF2-40B4-BE49-F238E27FC236}">
                  <a16:creationId xmlns:a16="http://schemas.microsoft.com/office/drawing/2014/main" id="{87E30D95-5B0F-D6CE-F0E4-08F5AF236F3D}"/>
                </a:ext>
              </a:extLst>
            </p:cNvPr>
            <p:cNvGrpSpPr/>
            <p:nvPr/>
          </p:nvGrpSpPr>
          <p:grpSpPr>
            <a:xfrm>
              <a:off x="4463620" y="3629643"/>
              <a:ext cx="934872" cy="1410672"/>
              <a:chOff x="2740925" y="3093492"/>
              <a:chExt cx="934872" cy="1410672"/>
            </a:xfrm>
          </p:grpSpPr>
          <p:pic>
            <p:nvPicPr>
              <p:cNvPr id="20" name="Picture 19" descr="Mora">
                <a:extLst>
                  <a:ext uri="{FF2B5EF4-FFF2-40B4-BE49-F238E27FC236}">
                    <a16:creationId xmlns:a16="http://schemas.microsoft.com/office/drawing/2014/main" id="{EE77BC84-D235-0BBA-674F-20422F5150A2}"/>
                  </a:ext>
                </a:extLst>
              </p:cNvPr>
              <p:cNvPicPr>
                <a:picLocks noChangeAspect="1"/>
              </p:cNvPicPr>
              <p:nvPr/>
            </p:nvPicPr>
            <p:blipFill>
              <a:blip r:embed="rId3"/>
              <a:stretch>
                <a:fillRect/>
              </a:stretch>
            </p:blipFill>
            <p:spPr>
              <a:xfrm>
                <a:off x="2745261" y="3427839"/>
                <a:ext cx="923925" cy="1076325"/>
              </a:xfrm>
              <a:prstGeom prst="rect">
                <a:avLst/>
              </a:prstGeom>
            </p:spPr>
          </p:pic>
          <p:sp>
            <p:nvSpPr>
              <p:cNvPr id="23" name="TextBox 22">
                <a:extLst>
                  <a:ext uri="{FF2B5EF4-FFF2-40B4-BE49-F238E27FC236}">
                    <a16:creationId xmlns:a16="http://schemas.microsoft.com/office/drawing/2014/main" id="{11E7C1DF-760F-CF7C-4571-16F25EE436F2}"/>
                  </a:ext>
                </a:extLst>
              </p:cNvPr>
              <p:cNvSpPr txBox="1"/>
              <p:nvPr/>
            </p:nvSpPr>
            <p:spPr>
              <a:xfrm>
                <a:off x="2740925" y="3093492"/>
                <a:ext cx="9348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Moras</a:t>
                </a:r>
              </a:p>
            </p:txBody>
          </p:sp>
        </p:grpSp>
        <p:grpSp>
          <p:nvGrpSpPr>
            <p:cNvPr id="28" name="Group 27">
              <a:extLst>
                <a:ext uri="{FF2B5EF4-FFF2-40B4-BE49-F238E27FC236}">
                  <a16:creationId xmlns:a16="http://schemas.microsoft.com/office/drawing/2014/main" id="{B9EE947E-6C66-1265-A54F-C21D23487957}"/>
                </a:ext>
              </a:extLst>
            </p:cNvPr>
            <p:cNvGrpSpPr/>
            <p:nvPr/>
          </p:nvGrpSpPr>
          <p:grpSpPr>
            <a:xfrm>
              <a:off x="3055760" y="3629643"/>
              <a:ext cx="1176517" cy="1290966"/>
              <a:chOff x="1137313" y="3097640"/>
              <a:chExt cx="1176517" cy="1290966"/>
            </a:xfrm>
          </p:grpSpPr>
          <p:pic>
            <p:nvPicPr>
              <p:cNvPr id="19" name="Picture 18" descr="A red fruit with black outline&#10;&#10;Description automatically generated">
                <a:extLst>
                  <a:ext uri="{FF2B5EF4-FFF2-40B4-BE49-F238E27FC236}">
                    <a16:creationId xmlns:a16="http://schemas.microsoft.com/office/drawing/2014/main" id="{4048A755-8BC4-00C8-9270-AE1659987F38}"/>
                  </a:ext>
                </a:extLst>
              </p:cNvPr>
              <p:cNvPicPr>
                <a:picLocks noChangeAspect="1"/>
              </p:cNvPicPr>
              <p:nvPr/>
            </p:nvPicPr>
            <p:blipFill>
              <a:blip r:embed="rId4"/>
              <a:stretch>
                <a:fillRect/>
              </a:stretch>
            </p:blipFill>
            <p:spPr>
              <a:xfrm>
                <a:off x="1222327" y="3550406"/>
                <a:ext cx="876300" cy="838200"/>
              </a:xfrm>
              <a:prstGeom prst="rect">
                <a:avLst/>
              </a:prstGeom>
            </p:spPr>
          </p:pic>
          <p:sp>
            <p:nvSpPr>
              <p:cNvPr id="27" name="TextBox 26">
                <a:extLst>
                  <a:ext uri="{FF2B5EF4-FFF2-40B4-BE49-F238E27FC236}">
                    <a16:creationId xmlns:a16="http://schemas.microsoft.com/office/drawing/2014/main" id="{00868F61-572E-8BFE-D142-EC2C4E923459}"/>
                  </a:ext>
                </a:extLst>
              </p:cNvPr>
              <p:cNvSpPr txBox="1"/>
              <p:nvPr/>
            </p:nvSpPr>
            <p:spPr>
              <a:xfrm>
                <a:off x="1137313" y="3097640"/>
                <a:ext cx="1176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Ciruelas</a:t>
                </a:r>
              </a:p>
            </p:txBody>
          </p:sp>
        </p:grpSp>
        <p:grpSp>
          <p:nvGrpSpPr>
            <p:cNvPr id="31" name="Group 30">
              <a:extLst>
                <a:ext uri="{FF2B5EF4-FFF2-40B4-BE49-F238E27FC236}">
                  <a16:creationId xmlns:a16="http://schemas.microsoft.com/office/drawing/2014/main" id="{62B5D7ED-B6B9-D6A2-787E-C788BECCD171}"/>
                </a:ext>
              </a:extLst>
            </p:cNvPr>
            <p:cNvGrpSpPr/>
            <p:nvPr/>
          </p:nvGrpSpPr>
          <p:grpSpPr>
            <a:xfrm>
              <a:off x="5629433" y="3629643"/>
              <a:ext cx="977153" cy="1290966"/>
              <a:chOff x="4482352" y="3227294"/>
              <a:chExt cx="977153" cy="1290966"/>
            </a:xfrm>
          </p:grpSpPr>
          <p:pic>
            <p:nvPicPr>
              <p:cNvPr id="22" name="Picture 21" descr="A green leafy plant with white background&#10;&#10;Description automatically generated">
                <a:extLst>
                  <a:ext uri="{FF2B5EF4-FFF2-40B4-BE49-F238E27FC236}">
                    <a16:creationId xmlns:a16="http://schemas.microsoft.com/office/drawing/2014/main" id="{B877CA95-1BBD-DB9B-B97A-87356A251752}"/>
                  </a:ext>
                </a:extLst>
              </p:cNvPr>
              <p:cNvPicPr>
                <a:picLocks noChangeAspect="1"/>
              </p:cNvPicPr>
              <p:nvPr/>
            </p:nvPicPr>
            <p:blipFill>
              <a:blip r:embed="rId5"/>
              <a:stretch>
                <a:fillRect/>
              </a:stretch>
            </p:blipFill>
            <p:spPr>
              <a:xfrm>
                <a:off x="4652711" y="3680060"/>
                <a:ext cx="638175" cy="838200"/>
              </a:xfrm>
              <a:prstGeom prst="rect">
                <a:avLst/>
              </a:prstGeom>
            </p:spPr>
          </p:pic>
          <p:sp>
            <p:nvSpPr>
              <p:cNvPr id="29" name="TextBox 28">
                <a:extLst>
                  <a:ext uri="{FF2B5EF4-FFF2-40B4-BE49-F238E27FC236}">
                    <a16:creationId xmlns:a16="http://schemas.microsoft.com/office/drawing/2014/main" id="{C326100D-67CC-84F0-4378-751012FCAE8A}"/>
                  </a:ext>
                </a:extLst>
              </p:cNvPr>
              <p:cNvSpPr txBox="1"/>
              <p:nvPr/>
            </p:nvSpPr>
            <p:spPr>
              <a:xfrm>
                <a:off x="4482352" y="3227294"/>
                <a:ext cx="977153"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err="1"/>
                  <a:t>Tomillo</a:t>
                </a:r>
              </a:p>
            </p:txBody>
          </p:sp>
        </p:grpSp>
        <p:grpSp>
          <p:nvGrpSpPr>
            <p:cNvPr id="32" name="Group 31">
              <a:extLst>
                <a:ext uri="{FF2B5EF4-FFF2-40B4-BE49-F238E27FC236}">
                  <a16:creationId xmlns:a16="http://schemas.microsoft.com/office/drawing/2014/main" id="{A423E804-7943-C0EC-DF78-A0DE7B345342}"/>
                </a:ext>
              </a:extLst>
            </p:cNvPr>
            <p:cNvGrpSpPr/>
            <p:nvPr/>
          </p:nvGrpSpPr>
          <p:grpSpPr>
            <a:xfrm>
              <a:off x="6840070" y="3629643"/>
              <a:ext cx="1165412" cy="1353008"/>
              <a:chOff x="6015317" y="3128681"/>
              <a:chExt cx="1165412" cy="1353008"/>
            </a:xfrm>
          </p:grpSpPr>
          <p:pic>
            <p:nvPicPr>
              <p:cNvPr id="21" name="Picture 20" descr="A close up of a stick&#10;&#10;Description automatically generated">
                <a:extLst>
                  <a:ext uri="{FF2B5EF4-FFF2-40B4-BE49-F238E27FC236}">
                    <a16:creationId xmlns:a16="http://schemas.microsoft.com/office/drawing/2014/main" id="{45649B8B-B3D4-ACD5-9B3F-5850E024BE85}"/>
                  </a:ext>
                </a:extLst>
              </p:cNvPr>
              <p:cNvPicPr>
                <a:picLocks noChangeAspect="1"/>
              </p:cNvPicPr>
              <p:nvPr/>
            </p:nvPicPr>
            <p:blipFill>
              <a:blip r:embed="rId6"/>
              <a:stretch>
                <a:fillRect/>
              </a:stretch>
            </p:blipFill>
            <p:spPr>
              <a:xfrm>
                <a:off x="6091593" y="3519664"/>
                <a:ext cx="1009650" cy="962025"/>
              </a:xfrm>
              <a:prstGeom prst="rect">
                <a:avLst/>
              </a:prstGeom>
            </p:spPr>
          </p:pic>
          <p:sp>
            <p:nvSpPr>
              <p:cNvPr id="30" name="TextBox 29">
                <a:extLst>
                  <a:ext uri="{FF2B5EF4-FFF2-40B4-BE49-F238E27FC236}">
                    <a16:creationId xmlns:a16="http://schemas.microsoft.com/office/drawing/2014/main" id="{35A0CF6B-759D-8BD0-98D7-F5B2023CC3FB}"/>
                  </a:ext>
                </a:extLst>
              </p:cNvPr>
              <p:cNvSpPr txBox="1"/>
              <p:nvPr/>
            </p:nvSpPr>
            <p:spPr>
              <a:xfrm>
                <a:off x="6015317" y="3128681"/>
                <a:ext cx="11654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err="1"/>
                  <a:t>Especias</a:t>
                </a:r>
              </a:p>
            </p:txBody>
          </p:sp>
        </p:grpSp>
      </p:grpSp>
      <p:sp>
        <p:nvSpPr>
          <p:cNvPr id="34" name="TextBox 33">
            <a:extLst>
              <a:ext uri="{FF2B5EF4-FFF2-40B4-BE49-F238E27FC236}">
                <a16:creationId xmlns:a16="http://schemas.microsoft.com/office/drawing/2014/main" id="{9B5A335E-303B-90E0-E671-B34950DD7766}"/>
              </a:ext>
            </a:extLst>
          </p:cNvPr>
          <p:cNvSpPr txBox="1"/>
          <p:nvPr/>
        </p:nvSpPr>
        <p:spPr>
          <a:xfrm>
            <a:off x="948063" y="3431596"/>
            <a:ext cx="9894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a:t>Aromas:</a:t>
            </a:r>
          </a:p>
        </p:txBody>
      </p:sp>
      <p:sp>
        <p:nvSpPr>
          <p:cNvPr id="35" name="TextBox 34">
            <a:extLst>
              <a:ext uri="{FF2B5EF4-FFF2-40B4-BE49-F238E27FC236}">
                <a16:creationId xmlns:a16="http://schemas.microsoft.com/office/drawing/2014/main" id="{1917D569-913B-EAA3-1EA3-8860E7A72A5A}"/>
              </a:ext>
            </a:extLst>
          </p:cNvPr>
          <p:cNvSpPr txBox="1"/>
          <p:nvPr/>
        </p:nvSpPr>
        <p:spPr>
          <a:xfrm>
            <a:off x="948063" y="3045291"/>
            <a:ext cx="2486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Área</a:t>
            </a:r>
            <a:r>
              <a:rPr lang="en-US" sz="1400" b="1" i="1"/>
              <a:t> </a:t>
            </a:r>
            <a:r>
              <a:rPr lang="en-US" sz="1400" b="1" i="1" err="1"/>
              <a:t>Cultivada</a:t>
            </a:r>
            <a:r>
              <a:rPr lang="en-US" sz="1400" b="1" i="1"/>
              <a:t>: </a:t>
            </a:r>
            <a:r>
              <a:rPr lang="en-US" sz="1400"/>
              <a:t>17,000ha</a:t>
            </a:r>
            <a:endParaRPr lang="en-US" sz="1400" b="1" i="1"/>
          </a:p>
        </p:txBody>
      </p:sp>
    </p:spTree>
    <p:extLst>
      <p:ext uri="{BB962C8B-B14F-4D97-AF65-F5344CB8AC3E}">
        <p14:creationId xmlns:p14="http://schemas.microsoft.com/office/powerpoint/2010/main" val="2681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unch of grapes on a vine&#10;&#10;Description automatically generated">
            <a:extLst>
              <a:ext uri="{FF2B5EF4-FFF2-40B4-BE49-F238E27FC236}">
                <a16:creationId xmlns:a16="http://schemas.microsoft.com/office/drawing/2014/main" id="{B4CD9972-92B4-85C7-C9B3-15B688E076A7}"/>
              </a:ext>
            </a:extLst>
          </p:cNvPr>
          <p:cNvPicPr>
            <a:picLocks noChangeAspect="1"/>
          </p:cNvPicPr>
          <p:nvPr/>
        </p:nvPicPr>
        <p:blipFill rotWithShape="1">
          <a:blip r:embed="rId2"/>
          <a:srcRect l="5238" r="5238"/>
          <a:stretch/>
        </p:blipFill>
        <p:spPr>
          <a:xfrm>
            <a:off x="7725098" y="912516"/>
            <a:ext cx="3482765" cy="503614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sp>
        <p:nvSpPr>
          <p:cNvPr id="8" name="TextBox 7">
            <a:extLst>
              <a:ext uri="{FF2B5EF4-FFF2-40B4-BE49-F238E27FC236}">
                <a16:creationId xmlns:a16="http://schemas.microsoft.com/office/drawing/2014/main" id="{3CC1A723-C8EE-74BE-54F8-D636C188705D}"/>
              </a:ext>
            </a:extLst>
          </p:cNvPr>
          <p:cNvSpPr txBox="1"/>
          <p:nvPr/>
        </p:nvSpPr>
        <p:spPr>
          <a:xfrm>
            <a:off x="950580" y="912220"/>
            <a:ext cx="514870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2200" err="1">
                <a:solidFill>
                  <a:srgbClr val="1E1E1E"/>
                </a:solidFill>
                <a:ea typeface="+mn-lt"/>
                <a:cs typeface="+mn-lt"/>
              </a:rPr>
              <a:t>Trebbiano</a:t>
            </a:r>
            <a:r>
              <a:rPr lang="en-US" sz="2200">
                <a:solidFill>
                  <a:srgbClr val="1E1E1E"/>
                </a:solidFill>
                <a:ea typeface="+mn-lt"/>
                <a:cs typeface="+mn-lt"/>
              </a:rPr>
              <a:t> Abruzzese (B)</a:t>
            </a:r>
            <a:endParaRPr lang="en-US" sz="2200"/>
          </a:p>
        </p:txBody>
      </p:sp>
      <p:sp>
        <p:nvSpPr>
          <p:cNvPr id="3" name="TextBox 2">
            <a:extLst>
              <a:ext uri="{FF2B5EF4-FFF2-40B4-BE49-F238E27FC236}">
                <a16:creationId xmlns:a16="http://schemas.microsoft.com/office/drawing/2014/main" id="{7AFCEAF0-195B-BAE3-D44E-516A1D0B1A6D}"/>
              </a:ext>
            </a:extLst>
          </p:cNvPr>
          <p:cNvSpPr txBox="1"/>
          <p:nvPr/>
        </p:nvSpPr>
        <p:spPr>
          <a:xfrm>
            <a:off x="948064" y="1421033"/>
            <a:ext cx="890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kern="1200">
                <a:latin typeface="+mn-lt"/>
                <a:ea typeface="+mn-ea"/>
                <a:cs typeface="+mn-cs"/>
              </a:rPr>
              <a:t>Origen</a:t>
            </a:r>
            <a:r>
              <a:rPr lang="en-US" sz="1400" b="1" i="1"/>
              <a:t>:</a:t>
            </a:r>
          </a:p>
        </p:txBody>
      </p:sp>
      <p:sp>
        <p:nvSpPr>
          <p:cNvPr id="10" name="TextBox 9">
            <a:extLst>
              <a:ext uri="{FF2B5EF4-FFF2-40B4-BE49-F238E27FC236}">
                <a16:creationId xmlns:a16="http://schemas.microsoft.com/office/drawing/2014/main" id="{25EEBB96-EF27-D4F1-5106-A7C244C735C8}"/>
              </a:ext>
            </a:extLst>
          </p:cNvPr>
          <p:cNvSpPr txBox="1"/>
          <p:nvPr/>
        </p:nvSpPr>
        <p:spPr>
          <a:xfrm>
            <a:off x="948398" y="1798374"/>
            <a:ext cx="656209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a:ea typeface="Roboto"/>
                <a:cs typeface="Roboto"/>
              </a:rPr>
              <a:t>El </a:t>
            </a:r>
            <a:r>
              <a:rPr lang="en-US" sz="1400" err="1">
                <a:ea typeface="Roboto"/>
                <a:cs typeface="Roboto"/>
              </a:rPr>
              <a:t>nombre</a:t>
            </a:r>
            <a:r>
              <a:rPr lang="en-US" sz="1400">
                <a:ea typeface="Roboto"/>
                <a:cs typeface="Roboto"/>
              </a:rPr>
              <a:t> Trebbiano </a:t>
            </a:r>
            <a:r>
              <a:rPr lang="en-US" sz="1400" err="1">
                <a:ea typeface="Roboto"/>
                <a:cs typeface="Roboto"/>
              </a:rPr>
              <a:t>proviene</a:t>
            </a:r>
            <a:r>
              <a:rPr lang="en-US" sz="1400">
                <a:ea typeface="Roboto"/>
                <a:cs typeface="Roboto"/>
              </a:rPr>
              <a:t> de la palabra </a:t>
            </a:r>
            <a:r>
              <a:rPr lang="en-US" sz="1400" err="1">
                <a:ea typeface="Roboto"/>
                <a:cs typeface="Roboto"/>
              </a:rPr>
              <a:t>Trebbiare</a:t>
            </a:r>
            <a:r>
              <a:rPr lang="en-US" sz="1400">
                <a:ea typeface="Roboto"/>
                <a:cs typeface="Roboto"/>
              </a:rPr>
              <a:t>, </a:t>
            </a:r>
            <a:r>
              <a:rPr lang="en-US" sz="1400" err="1">
                <a:ea typeface="Roboto"/>
                <a:cs typeface="Roboto"/>
              </a:rPr>
              <a:t>que</a:t>
            </a:r>
            <a:r>
              <a:rPr lang="en-US" sz="1400">
                <a:ea typeface="Roboto"/>
                <a:cs typeface="Roboto"/>
              </a:rPr>
              <a:t> </a:t>
            </a:r>
            <a:r>
              <a:rPr lang="en-US" sz="1400" err="1">
                <a:ea typeface="Roboto"/>
                <a:cs typeface="Roboto"/>
              </a:rPr>
              <a:t>significa</a:t>
            </a:r>
            <a:r>
              <a:rPr lang="en-US" sz="1400">
                <a:ea typeface="Roboto"/>
                <a:cs typeface="Roboto"/>
              </a:rPr>
              <a:t> </a:t>
            </a:r>
            <a:r>
              <a:rPr lang="en-US" sz="1400" err="1">
                <a:ea typeface="Roboto"/>
                <a:cs typeface="Roboto"/>
              </a:rPr>
              <a:t>cosecha</a:t>
            </a:r>
            <a:r>
              <a:rPr lang="en-US" sz="1400">
                <a:ea typeface="Roboto"/>
                <a:cs typeface="Roboto"/>
              </a:rPr>
              <a:t>. </a:t>
            </a:r>
            <a:r>
              <a:rPr lang="en-US" sz="1400" err="1">
                <a:ea typeface="Roboto"/>
                <a:cs typeface="Roboto"/>
              </a:rPr>
              <a:t>Algunos</a:t>
            </a:r>
            <a:r>
              <a:rPr lang="en-US" sz="1400">
                <a:ea typeface="Roboto"/>
                <a:cs typeface="Roboto"/>
              </a:rPr>
              <a:t> </a:t>
            </a:r>
            <a:r>
              <a:rPr lang="en-US" sz="1400" err="1">
                <a:ea typeface="Roboto"/>
                <a:cs typeface="Roboto"/>
              </a:rPr>
              <a:t>relatos</a:t>
            </a:r>
            <a:r>
              <a:rPr lang="en-US" sz="1400">
                <a:ea typeface="Roboto"/>
                <a:cs typeface="Roboto"/>
              </a:rPr>
              <a:t> </a:t>
            </a:r>
            <a:r>
              <a:rPr lang="en-US" sz="1400" err="1">
                <a:ea typeface="Roboto"/>
                <a:cs typeface="Roboto"/>
              </a:rPr>
              <a:t>sitúan</a:t>
            </a:r>
            <a:r>
              <a:rPr lang="en-US" sz="1400">
                <a:ea typeface="Roboto"/>
                <a:cs typeface="Roboto"/>
              </a:rPr>
              <a:t> la </a:t>
            </a:r>
            <a:r>
              <a:rPr lang="en-US" sz="1400" err="1">
                <a:ea typeface="Roboto"/>
                <a:cs typeface="Roboto"/>
              </a:rPr>
              <a:t>producción</a:t>
            </a:r>
            <a:r>
              <a:rPr lang="en-US" sz="1400">
                <a:ea typeface="Roboto"/>
                <a:cs typeface="Roboto"/>
              </a:rPr>
              <a:t> de </a:t>
            </a:r>
            <a:r>
              <a:rPr lang="en-US" sz="1400" err="1">
                <a:ea typeface="Roboto"/>
                <a:cs typeface="Roboto"/>
              </a:rPr>
              <a:t>Trebbiano</a:t>
            </a:r>
            <a:r>
              <a:rPr lang="en-US" sz="1400">
                <a:ea typeface="Roboto"/>
                <a:cs typeface="Roboto"/>
              </a:rPr>
              <a:t> </a:t>
            </a:r>
            <a:r>
              <a:rPr lang="en-US" sz="1400" err="1">
                <a:ea typeface="Roboto"/>
                <a:cs typeface="Roboto"/>
              </a:rPr>
              <a:t>en</a:t>
            </a:r>
            <a:r>
              <a:rPr lang="en-US" sz="1400">
                <a:ea typeface="Roboto"/>
                <a:cs typeface="Roboto"/>
              </a:rPr>
              <a:t> </a:t>
            </a:r>
            <a:r>
              <a:rPr lang="en-US" sz="1400" err="1">
                <a:ea typeface="Roboto"/>
                <a:cs typeface="Roboto"/>
              </a:rPr>
              <a:t>Abruzzo</a:t>
            </a:r>
            <a:r>
              <a:rPr lang="en-US" sz="1400">
                <a:ea typeface="Roboto"/>
                <a:cs typeface="Roboto"/>
              </a:rPr>
              <a:t> </a:t>
            </a:r>
            <a:r>
              <a:rPr lang="en-US" sz="1400" err="1">
                <a:ea typeface="Roboto"/>
                <a:cs typeface="Roboto"/>
              </a:rPr>
              <a:t>desde</a:t>
            </a:r>
            <a:r>
              <a:rPr lang="en-US" sz="1400">
                <a:ea typeface="Roboto"/>
                <a:cs typeface="Roboto"/>
              </a:rPr>
              <a:t> el </a:t>
            </a:r>
            <a:r>
              <a:rPr lang="en-US" sz="1400" err="1">
                <a:ea typeface="Roboto"/>
                <a:cs typeface="Roboto"/>
              </a:rPr>
              <a:t>siglo</a:t>
            </a:r>
            <a:r>
              <a:rPr lang="en-US" sz="1400">
                <a:ea typeface="Roboto"/>
                <a:cs typeface="Roboto"/>
              </a:rPr>
              <a:t> XVI. De color </a:t>
            </a:r>
            <a:r>
              <a:rPr lang="en-US" sz="1400" err="1">
                <a:ea typeface="Roboto"/>
                <a:cs typeface="Roboto"/>
              </a:rPr>
              <a:t>amarillo</a:t>
            </a:r>
            <a:r>
              <a:rPr lang="en-US" sz="1400">
                <a:ea typeface="Roboto"/>
                <a:cs typeface="Roboto"/>
              </a:rPr>
              <a:t> </a:t>
            </a:r>
            <a:r>
              <a:rPr lang="en-US" sz="1400" err="1">
                <a:ea typeface="Roboto"/>
                <a:cs typeface="Roboto"/>
              </a:rPr>
              <a:t>pajizo</a:t>
            </a:r>
            <a:r>
              <a:rPr lang="en-US" sz="1400">
                <a:ea typeface="Roboto"/>
                <a:cs typeface="Roboto"/>
              </a:rPr>
              <a:t>, </a:t>
            </a:r>
            <a:r>
              <a:rPr lang="en-US" sz="1400" err="1">
                <a:ea typeface="Roboto"/>
                <a:cs typeface="Roboto"/>
              </a:rPr>
              <a:t>es</a:t>
            </a:r>
            <a:r>
              <a:rPr lang="en-US" sz="1400">
                <a:ea typeface="Roboto"/>
                <a:cs typeface="Roboto"/>
              </a:rPr>
              <a:t> </a:t>
            </a:r>
            <a:r>
              <a:rPr lang="en-US" sz="1400" err="1">
                <a:ea typeface="Roboto"/>
                <a:cs typeface="Roboto"/>
              </a:rPr>
              <a:t>conocido</a:t>
            </a:r>
            <a:r>
              <a:rPr lang="en-US" sz="1400">
                <a:ea typeface="Roboto"/>
                <a:cs typeface="Roboto"/>
              </a:rPr>
              <a:t> </a:t>
            </a:r>
            <a:r>
              <a:rPr lang="en-US" sz="1400" err="1">
                <a:ea typeface="Roboto"/>
                <a:cs typeface="Roboto"/>
              </a:rPr>
              <a:t>por</a:t>
            </a:r>
            <a:r>
              <a:rPr lang="en-US" sz="1400">
                <a:ea typeface="Roboto"/>
                <a:cs typeface="Roboto"/>
              </a:rPr>
              <a:t> </a:t>
            </a:r>
            <a:r>
              <a:rPr lang="en-US" sz="1400" err="1">
                <a:ea typeface="Roboto"/>
                <a:cs typeface="Roboto"/>
              </a:rPr>
              <a:t>su</a:t>
            </a:r>
            <a:r>
              <a:rPr lang="en-US" sz="1400">
                <a:ea typeface="Roboto"/>
                <a:cs typeface="Roboto"/>
              </a:rPr>
              <a:t> </a:t>
            </a:r>
            <a:r>
              <a:rPr lang="en-US" sz="1400" err="1">
                <a:ea typeface="Roboto"/>
                <a:cs typeface="Roboto"/>
              </a:rPr>
              <a:t>agradable</a:t>
            </a:r>
            <a:r>
              <a:rPr lang="en-US" sz="1400">
                <a:ea typeface="Roboto"/>
                <a:cs typeface="Roboto"/>
              </a:rPr>
              <a:t> aroma de </a:t>
            </a:r>
            <a:r>
              <a:rPr lang="en-US" sz="1400" err="1">
                <a:ea typeface="Roboto"/>
                <a:cs typeface="Roboto"/>
              </a:rPr>
              <a:t>flores</a:t>
            </a:r>
            <a:r>
              <a:rPr lang="en-US" sz="1400">
                <a:ea typeface="Roboto"/>
                <a:cs typeface="Roboto"/>
              </a:rPr>
              <a:t> </a:t>
            </a:r>
            <a:r>
              <a:rPr lang="en-US" sz="1400" err="1">
                <a:ea typeface="Roboto"/>
                <a:cs typeface="Roboto"/>
              </a:rPr>
              <a:t>frescas</a:t>
            </a:r>
            <a:r>
              <a:rPr lang="en-US" sz="1400">
                <a:ea typeface="Roboto"/>
                <a:cs typeface="Roboto"/>
              </a:rPr>
              <a:t> y </a:t>
            </a:r>
            <a:r>
              <a:rPr lang="en-US" sz="1400" err="1">
                <a:ea typeface="Roboto"/>
                <a:cs typeface="Roboto"/>
              </a:rPr>
              <a:t>frutas</a:t>
            </a:r>
            <a:r>
              <a:rPr lang="en-US" sz="1400">
                <a:ea typeface="Roboto"/>
                <a:cs typeface="Roboto"/>
              </a:rPr>
              <a:t>, con un </a:t>
            </a:r>
            <a:r>
              <a:rPr lang="en-US" sz="1400" err="1">
                <a:ea typeface="Roboto"/>
                <a:cs typeface="Roboto"/>
              </a:rPr>
              <a:t>sabor</a:t>
            </a:r>
            <a:r>
              <a:rPr lang="en-US" sz="1400">
                <a:ea typeface="Roboto"/>
                <a:cs typeface="Roboto"/>
              </a:rPr>
              <a:t> </a:t>
            </a:r>
            <a:r>
              <a:rPr lang="en-US" sz="1400" err="1">
                <a:ea typeface="Roboto"/>
                <a:cs typeface="Roboto"/>
              </a:rPr>
              <a:t>seco</a:t>
            </a:r>
            <a:r>
              <a:rPr lang="en-US" sz="1400">
                <a:ea typeface="Roboto"/>
                <a:cs typeface="Roboto"/>
              </a:rPr>
              <a:t> y </a:t>
            </a:r>
            <a:r>
              <a:rPr lang="en-US" sz="1400" err="1">
                <a:ea typeface="Roboto"/>
                <a:cs typeface="Roboto"/>
              </a:rPr>
              <a:t>armonioso</a:t>
            </a:r>
            <a:r>
              <a:rPr lang="en-US" sz="1400">
                <a:ea typeface="Roboto"/>
                <a:cs typeface="Roboto"/>
              </a:rPr>
              <a:t>.</a:t>
            </a:r>
          </a:p>
          <a:p>
            <a:pPr defTabSz="658368"/>
            <a:r>
              <a:rPr lang="en-US" sz="1400" b="1" i="1" err="1">
                <a:ea typeface="Roboto"/>
                <a:cs typeface="Roboto"/>
              </a:rPr>
              <a:t>Sinónimos</a:t>
            </a:r>
            <a:r>
              <a:rPr lang="en-US" sz="1400" b="1" i="1">
                <a:ea typeface="Roboto"/>
                <a:cs typeface="Roboto"/>
              </a:rPr>
              <a:t>:</a:t>
            </a:r>
            <a:r>
              <a:rPr lang="en-US" sz="1400">
                <a:latin typeface="Avenir Next LT Pro"/>
                <a:ea typeface="Roboto"/>
                <a:cs typeface="Roboto"/>
              </a:rPr>
              <a:t> </a:t>
            </a:r>
            <a:r>
              <a:rPr lang="en-US" sz="1400" err="1">
                <a:ea typeface="+mn-lt"/>
                <a:cs typeface="+mn-lt"/>
              </a:rPr>
              <a:t>Sbagania</a:t>
            </a:r>
            <a:r>
              <a:rPr lang="en-US" sz="1400">
                <a:ea typeface="+mn-lt"/>
                <a:cs typeface="+mn-lt"/>
              </a:rPr>
              <a:t>, </a:t>
            </a:r>
            <a:r>
              <a:rPr lang="en-US" sz="1400" err="1">
                <a:ea typeface="+mn-lt"/>
                <a:cs typeface="+mn-lt"/>
              </a:rPr>
              <a:t>Sbagarina</a:t>
            </a:r>
            <a:r>
              <a:rPr lang="en-US" sz="1400">
                <a:ea typeface="+mn-lt"/>
                <a:cs typeface="+mn-lt"/>
              </a:rPr>
              <a:t>, </a:t>
            </a:r>
            <a:r>
              <a:rPr lang="en-US" sz="1400" err="1">
                <a:ea typeface="+mn-lt"/>
                <a:cs typeface="+mn-lt"/>
              </a:rPr>
              <a:t>Svagarina</a:t>
            </a:r>
            <a:endParaRPr lang="en-US" sz="1400">
              <a:ea typeface="+mn-lt"/>
              <a:cs typeface="+mn-lt"/>
            </a:endParaRPr>
          </a:p>
        </p:txBody>
      </p:sp>
      <p:sp>
        <p:nvSpPr>
          <p:cNvPr id="15" name="Slide Number Placeholder 14">
            <a:extLst>
              <a:ext uri="{FF2B5EF4-FFF2-40B4-BE49-F238E27FC236}">
                <a16:creationId xmlns:a16="http://schemas.microsoft.com/office/drawing/2014/main" id="{6303510E-68E3-BF21-05D6-749CEB76D715}"/>
              </a:ext>
            </a:extLst>
          </p:cNvPr>
          <p:cNvSpPr>
            <a:spLocks noGrp="1"/>
          </p:cNvSpPr>
          <p:nvPr>
            <p:ph type="sldNum" sz="quarter" idx="12"/>
          </p:nvPr>
        </p:nvSpPr>
        <p:spPr/>
        <p:txBody>
          <a:bodyPr/>
          <a:lstStyle/>
          <a:p>
            <a:fld id="{A65A5C87-DF58-40C8-B092-1DE63DB4547E}" type="slidenum">
              <a:rPr lang="en-US" dirty="0"/>
              <a:t>11</a:t>
            </a:fld>
            <a:endParaRPr lang="en-US"/>
          </a:p>
        </p:txBody>
      </p:sp>
      <p:sp>
        <p:nvSpPr>
          <p:cNvPr id="16" name="Footer Placeholder 15">
            <a:extLst>
              <a:ext uri="{FF2B5EF4-FFF2-40B4-BE49-F238E27FC236}">
                <a16:creationId xmlns:a16="http://schemas.microsoft.com/office/drawing/2014/main" id="{4910AF97-029C-129F-02CE-B30F80EBBE74}"/>
              </a:ext>
            </a:extLst>
          </p:cNvPr>
          <p:cNvSpPr>
            <a:spLocks noGrp="1"/>
          </p:cNvSpPr>
          <p:nvPr>
            <p:ph type="ftr" sz="quarter" idx="11"/>
          </p:nvPr>
        </p:nvSpPr>
        <p:spPr/>
        <p:txBody>
          <a:bodyPr/>
          <a:lstStyle/>
          <a:p>
            <a:r>
              <a:rPr lang="en-US"/>
              <a:t>Abruzzo, Verónica Malavé</a:t>
            </a:r>
          </a:p>
        </p:txBody>
      </p:sp>
      <p:sp>
        <p:nvSpPr>
          <p:cNvPr id="2" name="TextBox 1">
            <a:extLst>
              <a:ext uri="{FF2B5EF4-FFF2-40B4-BE49-F238E27FC236}">
                <a16:creationId xmlns:a16="http://schemas.microsoft.com/office/drawing/2014/main" id="{04AAE365-6D75-E644-6B2E-3E821C836762}"/>
              </a:ext>
            </a:extLst>
          </p:cNvPr>
          <p:cNvSpPr txBox="1"/>
          <p:nvPr/>
        </p:nvSpPr>
        <p:spPr>
          <a:xfrm>
            <a:off x="948479" y="5046889"/>
            <a:ext cx="27253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Características</a:t>
            </a:r>
            <a:r>
              <a:rPr lang="en-US" sz="1400" b="1" i="1"/>
              <a:t> </a:t>
            </a:r>
            <a:r>
              <a:rPr lang="en-US" sz="1400" b="1" i="1" err="1"/>
              <a:t>Viticulturales</a:t>
            </a:r>
            <a:r>
              <a:rPr lang="en-US" sz="1400" b="1" i="1"/>
              <a:t>:</a:t>
            </a:r>
          </a:p>
        </p:txBody>
      </p:sp>
      <p:sp>
        <p:nvSpPr>
          <p:cNvPr id="11" name="TextBox 10">
            <a:extLst>
              <a:ext uri="{FF2B5EF4-FFF2-40B4-BE49-F238E27FC236}">
                <a16:creationId xmlns:a16="http://schemas.microsoft.com/office/drawing/2014/main" id="{C19C3253-FD9B-3213-1093-FEA0B533F008}"/>
              </a:ext>
            </a:extLst>
          </p:cNvPr>
          <p:cNvSpPr txBox="1"/>
          <p:nvPr/>
        </p:nvSpPr>
        <p:spPr>
          <a:xfrm>
            <a:off x="948814" y="5424230"/>
            <a:ext cx="631408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s" sz="1400">
                <a:ea typeface="+mn-lt"/>
                <a:cs typeface="+mn-lt"/>
              </a:rPr>
              <a:t>Resistencia a los parásitos y otras adversidades. poco sensible a la sequía y bastante resistente a la mayoría de las criptógamas, pero particularmente sensible al oídio.</a:t>
            </a:r>
            <a:endParaRPr lang="en-US">
              <a:ea typeface="+mn-lt"/>
              <a:cs typeface="+mn-lt"/>
            </a:endParaRPr>
          </a:p>
        </p:txBody>
      </p:sp>
      <p:sp>
        <p:nvSpPr>
          <p:cNvPr id="34" name="TextBox 33">
            <a:extLst>
              <a:ext uri="{FF2B5EF4-FFF2-40B4-BE49-F238E27FC236}">
                <a16:creationId xmlns:a16="http://schemas.microsoft.com/office/drawing/2014/main" id="{9B5A335E-303B-90E0-E671-B34950DD7766}"/>
              </a:ext>
            </a:extLst>
          </p:cNvPr>
          <p:cNvSpPr txBox="1"/>
          <p:nvPr/>
        </p:nvSpPr>
        <p:spPr>
          <a:xfrm>
            <a:off x="948063" y="3431596"/>
            <a:ext cx="9894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a:t>Aromas:</a:t>
            </a:r>
          </a:p>
        </p:txBody>
      </p:sp>
      <p:sp>
        <p:nvSpPr>
          <p:cNvPr id="35" name="TextBox 34">
            <a:extLst>
              <a:ext uri="{FF2B5EF4-FFF2-40B4-BE49-F238E27FC236}">
                <a16:creationId xmlns:a16="http://schemas.microsoft.com/office/drawing/2014/main" id="{1917D569-913B-EAA3-1EA3-8860E7A72A5A}"/>
              </a:ext>
            </a:extLst>
          </p:cNvPr>
          <p:cNvSpPr txBox="1"/>
          <p:nvPr/>
        </p:nvSpPr>
        <p:spPr>
          <a:xfrm>
            <a:off x="948063" y="3045291"/>
            <a:ext cx="2486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Área</a:t>
            </a:r>
            <a:r>
              <a:rPr lang="en-US" sz="1400" b="1" i="1"/>
              <a:t> </a:t>
            </a:r>
            <a:r>
              <a:rPr lang="en-US" sz="1400" b="1" i="1" err="1"/>
              <a:t>Cultivada</a:t>
            </a:r>
            <a:r>
              <a:rPr lang="en-US" sz="1400" b="1" i="1"/>
              <a:t>: </a:t>
            </a:r>
            <a:r>
              <a:rPr lang="en-US" sz="1400"/>
              <a:t>5,000ha</a:t>
            </a:r>
            <a:endParaRPr lang="en-US" sz="1400" b="1" i="1"/>
          </a:p>
        </p:txBody>
      </p:sp>
      <p:grpSp>
        <p:nvGrpSpPr>
          <p:cNvPr id="25" name="Group 24">
            <a:extLst>
              <a:ext uri="{FF2B5EF4-FFF2-40B4-BE49-F238E27FC236}">
                <a16:creationId xmlns:a16="http://schemas.microsoft.com/office/drawing/2014/main" id="{C7D79D11-CBA8-41FF-EDAB-2E1BFC975D30}"/>
              </a:ext>
            </a:extLst>
          </p:cNvPr>
          <p:cNvGrpSpPr/>
          <p:nvPr/>
        </p:nvGrpSpPr>
        <p:grpSpPr>
          <a:xfrm>
            <a:off x="2311689" y="3459964"/>
            <a:ext cx="5216686" cy="1269160"/>
            <a:chOff x="3055760" y="3585470"/>
            <a:chExt cx="5216686" cy="1269160"/>
          </a:xfrm>
        </p:grpSpPr>
        <p:grpSp>
          <p:nvGrpSpPr>
            <p:cNvPr id="5" name="Group 4">
              <a:extLst>
                <a:ext uri="{FF2B5EF4-FFF2-40B4-BE49-F238E27FC236}">
                  <a16:creationId xmlns:a16="http://schemas.microsoft.com/office/drawing/2014/main" id="{C1A3698A-6208-90C3-040C-FDFE1634E216}"/>
                </a:ext>
              </a:extLst>
            </p:cNvPr>
            <p:cNvGrpSpPr/>
            <p:nvPr/>
          </p:nvGrpSpPr>
          <p:grpSpPr>
            <a:xfrm>
              <a:off x="4232277" y="3585470"/>
              <a:ext cx="1381642" cy="1269160"/>
              <a:chOff x="2509582" y="3049319"/>
              <a:chExt cx="1381642" cy="1269160"/>
            </a:xfrm>
          </p:grpSpPr>
          <p:pic>
            <p:nvPicPr>
              <p:cNvPr id="23" name="Picture 22">
                <a:extLst>
                  <a:ext uri="{FF2B5EF4-FFF2-40B4-BE49-F238E27FC236}">
                    <a16:creationId xmlns:a16="http://schemas.microsoft.com/office/drawing/2014/main" id="{54C18B09-99F5-FA6E-9AE2-21CBF9C32408}"/>
                  </a:ext>
                </a:extLst>
              </p:cNvPr>
              <p:cNvPicPr>
                <a:picLocks noChangeAspect="1"/>
              </p:cNvPicPr>
              <p:nvPr/>
            </p:nvPicPr>
            <p:blipFill>
              <a:blip r:embed="rId3"/>
              <a:srcRect/>
              <a:stretch/>
            </p:blipFill>
            <p:spPr>
              <a:xfrm>
                <a:off x="2674793" y="3403982"/>
                <a:ext cx="923925" cy="914497"/>
              </a:xfrm>
              <a:prstGeom prst="rect">
                <a:avLst/>
              </a:prstGeom>
            </p:spPr>
          </p:pic>
          <p:sp>
            <p:nvSpPr>
              <p:cNvPr id="24" name="TextBox 23">
                <a:extLst>
                  <a:ext uri="{FF2B5EF4-FFF2-40B4-BE49-F238E27FC236}">
                    <a16:creationId xmlns:a16="http://schemas.microsoft.com/office/drawing/2014/main" id="{1A1AAA82-D994-B557-5A28-B1C08A745D02}"/>
                  </a:ext>
                </a:extLst>
              </p:cNvPr>
              <p:cNvSpPr txBox="1"/>
              <p:nvPr/>
            </p:nvSpPr>
            <p:spPr>
              <a:xfrm>
                <a:off x="2509582" y="3049319"/>
                <a:ext cx="13816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t>Melocotón</a:t>
                </a:r>
                <a:endParaRPr lang="en-US"/>
              </a:p>
            </p:txBody>
          </p:sp>
        </p:grpSp>
        <p:grpSp>
          <p:nvGrpSpPr>
            <p:cNvPr id="7" name="Group 6">
              <a:extLst>
                <a:ext uri="{FF2B5EF4-FFF2-40B4-BE49-F238E27FC236}">
                  <a16:creationId xmlns:a16="http://schemas.microsoft.com/office/drawing/2014/main" id="{CBFEFCFB-DE49-4BBB-4049-F851FE5F28FE}"/>
                </a:ext>
              </a:extLst>
            </p:cNvPr>
            <p:cNvGrpSpPr/>
            <p:nvPr/>
          </p:nvGrpSpPr>
          <p:grpSpPr>
            <a:xfrm>
              <a:off x="3055760" y="3585470"/>
              <a:ext cx="1176517" cy="1234052"/>
              <a:chOff x="1137313" y="3053467"/>
              <a:chExt cx="1176517" cy="1234052"/>
            </a:xfrm>
          </p:grpSpPr>
          <p:pic>
            <p:nvPicPr>
              <p:cNvPr id="21" name="Picture 20">
                <a:extLst>
                  <a:ext uri="{FF2B5EF4-FFF2-40B4-BE49-F238E27FC236}">
                    <a16:creationId xmlns:a16="http://schemas.microsoft.com/office/drawing/2014/main" id="{62EBB7DD-4811-33F9-75AA-D12073F2FD6D}"/>
                  </a:ext>
                </a:extLst>
              </p:cNvPr>
              <p:cNvPicPr>
                <a:picLocks noChangeAspect="1"/>
              </p:cNvPicPr>
              <p:nvPr/>
            </p:nvPicPr>
            <p:blipFill>
              <a:blip r:embed="rId4"/>
              <a:srcRect/>
              <a:stretch/>
            </p:blipFill>
            <p:spPr>
              <a:xfrm>
                <a:off x="1343320" y="3449319"/>
                <a:ext cx="634313" cy="838200"/>
              </a:xfrm>
              <a:prstGeom prst="rect">
                <a:avLst/>
              </a:prstGeom>
            </p:spPr>
          </p:pic>
          <p:sp>
            <p:nvSpPr>
              <p:cNvPr id="22" name="TextBox 21">
                <a:extLst>
                  <a:ext uri="{FF2B5EF4-FFF2-40B4-BE49-F238E27FC236}">
                    <a16:creationId xmlns:a16="http://schemas.microsoft.com/office/drawing/2014/main" id="{3E455A53-093E-8A90-DE75-F90F9D43C33D}"/>
                  </a:ext>
                </a:extLst>
              </p:cNvPr>
              <p:cNvSpPr txBox="1"/>
              <p:nvPr/>
            </p:nvSpPr>
            <p:spPr>
              <a:xfrm>
                <a:off x="1137313" y="3053467"/>
                <a:ext cx="1176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Floral</a:t>
                </a:r>
              </a:p>
            </p:txBody>
          </p:sp>
        </p:grpSp>
        <p:grpSp>
          <p:nvGrpSpPr>
            <p:cNvPr id="9" name="Group 8">
              <a:extLst>
                <a:ext uri="{FF2B5EF4-FFF2-40B4-BE49-F238E27FC236}">
                  <a16:creationId xmlns:a16="http://schemas.microsoft.com/office/drawing/2014/main" id="{1E8A846D-C8C3-D248-CCB1-1E9A56DD89AE}"/>
                </a:ext>
              </a:extLst>
            </p:cNvPr>
            <p:cNvGrpSpPr/>
            <p:nvPr/>
          </p:nvGrpSpPr>
          <p:grpSpPr>
            <a:xfrm>
              <a:off x="5724320" y="3585470"/>
              <a:ext cx="1192026" cy="1189598"/>
              <a:chOff x="4577239" y="3183121"/>
              <a:chExt cx="1192026" cy="1189598"/>
            </a:xfrm>
          </p:grpSpPr>
          <p:pic>
            <p:nvPicPr>
              <p:cNvPr id="19" name="Picture 18">
                <a:extLst>
                  <a:ext uri="{FF2B5EF4-FFF2-40B4-BE49-F238E27FC236}">
                    <a16:creationId xmlns:a16="http://schemas.microsoft.com/office/drawing/2014/main" id="{F6965080-F347-4169-C22B-0EF9D4E071D4}"/>
                  </a:ext>
                </a:extLst>
              </p:cNvPr>
              <p:cNvPicPr>
                <a:picLocks noChangeAspect="1"/>
              </p:cNvPicPr>
              <p:nvPr/>
            </p:nvPicPr>
            <p:blipFill>
              <a:blip r:embed="rId5"/>
              <a:srcRect/>
              <a:stretch/>
            </p:blipFill>
            <p:spPr>
              <a:xfrm>
                <a:off x="4577239" y="3615014"/>
                <a:ext cx="951343" cy="757705"/>
              </a:xfrm>
              <a:prstGeom prst="rect">
                <a:avLst/>
              </a:prstGeom>
            </p:spPr>
          </p:pic>
          <p:sp>
            <p:nvSpPr>
              <p:cNvPr id="20" name="TextBox 19">
                <a:extLst>
                  <a:ext uri="{FF2B5EF4-FFF2-40B4-BE49-F238E27FC236}">
                    <a16:creationId xmlns:a16="http://schemas.microsoft.com/office/drawing/2014/main" id="{6F1A1B4B-C786-A9EC-0B99-378D6D8F2D22}"/>
                  </a:ext>
                </a:extLst>
              </p:cNvPr>
              <p:cNvSpPr txBox="1"/>
              <p:nvPr/>
            </p:nvSpPr>
            <p:spPr>
              <a:xfrm>
                <a:off x="4792112" y="3183121"/>
                <a:ext cx="977153" cy="36576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r>
                  <a:rPr lang="en-US"/>
                  <a:t>Verde</a:t>
                </a:r>
              </a:p>
            </p:txBody>
          </p:sp>
        </p:grpSp>
        <p:grpSp>
          <p:nvGrpSpPr>
            <p:cNvPr id="14" name="Group 13">
              <a:extLst>
                <a:ext uri="{FF2B5EF4-FFF2-40B4-BE49-F238E27FC236}">
                  <a16:creationId xmlns:a16="http://schemas.microsoft.com/office/drawing/2014/main" id="{3C99FB6C-3380-F8CF-0E6A-F5E753C02670}"/>
                </a:ext>
              </a:extLst>
            </p:cNvPr>
            <p:cNvGrpSpPr/>
            <p:nvPr/>
          </p:nvGrpSpPr>
          <p:grpSpPr>
            <a:xfrm>
              <a:off x="6873550" y="3585470"/>
              <a:ext cx="1398896" cy="1197552"/>
              <a:chOff x="6048797" y="3084508"/>
              <a:chExt cx="1398896" cy="1197552"/>
            </a:xfrm>
          </p:grpSpPr>
          <p:pic>
            <p:nvPicPr>
              <p:cNvPr id="17" name="Picture 16">
                <a:extLst>
                  <a:ext uri="{FF2B5EF4-FFF2-40B4-BE49-F238E27FC236}">
                    <a16:creationId xmlns:a16="http://schemas.microsoft.com/office/drawing/2014/main" id="{515A27DA-34E7-1FDB-0254-32452CE211A2}"/>
                  </a:ext>
                </a:extLst>
              </p:cNvPr>
              <p:cNvPicPr>
                <a:picLocks noChangeAspect="1"/>
              </p:cNvPicPr>
              <p:nvPr/>
            </p:nvPicPr>
            <p:blipFill>
              <a:blip r:embed="rId6"/>
              <a:srcRect/>
              <a:stretch/>
            </p:blipFill>
            <p:spPr>
              <a:xfrm>
                <a:off x="6146924" y="3511252"/>
                <a:ext cx="1009650" cy="770808"/>
              </a:xfrm>
              <a:prstGeom prst="rect">
                <a:avLst/>
              </a:prstGeom>
            </p:spPr>
          </p:pic>
          <p:sp>
            <p:nvSpPr>
              <p:cNvPr id="18" name="TextBox 17">
                <a:extLst>
                  <a:ext uri="{FF2B5EF4-FFF2-40B4-BE49-F238E27FC236}">
                    <a16:creationId xmlns:a16="http://schemas.microsoft.com/office/drawing/2014/main" id="{9EC8AAD9-21E0-A8F0-2202-91ACC40E715A}"/>
                  </a:ext>
                </a:extLst>
              </p:cNvPr>
              <p:cNvSpPr txBox="1"/>
              <p:nvPr/>
            </p:nvSpPr>
            <p:spPr>
              <a:xfrm>
                <a:off x="6048797" y="3084508"/>
                <a:ext cx="13988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err="1"/>
                  <a:t>Almendras</a:t>
                </a:r>
                <a:endParaRPr lang="en-US"/>
              </a:p>
            </p:txBody>
          </p:sp>
        </p:grpSp>
      </p:grpSp>
    </p:spTree>
    <p:extLst>
      <p:ext uri="{BB962C8B-B14F-4D97-AF65-F5344CB8AC3E}">
        <p14:creationId xmlns:p14="http://schemas.microsoft.com/office/powerpoint/2010/main" val="3009865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lose-up of a bunch of grapes&#10;&#10;Description automatically generated">
            <a:extLst>
              <a:ext uri="{FF2B5EF4-FFF2-40B4-BE49-F238E27FC236}">
                <a16:creationId xmlns:a16="http://schemas.microsoft.com/office/drawing/2014/main" id="{B4CD9972-92B4-85C7-C9B3-15B688E076A7}"/>
              </a:ext>
            </a:extLst>
          </p:cNvPr>
          <p:cNvPicPr>
            <a:picLocks noChangeAspect="1"/>
          </p:cNvPicPr>
          <p:nvPr/>
        </p:nvPicPr>
        <p:blipFill rotWithShape="1">
          <a:blip r:embed="rId2"/>
          <a:srcRect l="5238" r="5238"/>
          <a:stretch/>
        </p:blipFill>
        <p:spPr>
          <a:xfrm>
            <a:off x="7725098" y="912516"/>
            <a:ext cx="3482765" cy="503614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sp>
        <p:nvSpPr>
          <p:cNvPr id="8" name="TextBox 7">
            <a:extLst>
              <a:ext uri="{FF2B5EF4-FFF2-40B4-BE49-F238E27FC236}">
                <a16:creationId xmlns:a16="http://schemas.microsoft.com/office/drawing/2014/main" id="{3CC1A723-C8EE-74BE-54F8-D636C188705D}"/>
              </a:ext>
            </a:extLst>
          </p:cNvPr>
          <p:cNvSpPr txBox="1"/>
          <p:nvPr/>
        </p:nvSpPr>
        <p:spPr>
          <a:xfrm>
            <a:off x="950580" y="912220"/>
            <a:ext cx="514870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2200">
                <a:solidFill>
                  <a:srgbClr val="1E1E1E"/>
                </a:solidFill>
                <a:ea typeface="+mn-lt"/>
                <a:cs typeface="+mn-lt"/>
              </a:rPr>
              <a:t>Pecorino (B)</a:t>
            </a:r>
            <a:endParaRPr lang="en-US" sz="2200"/>
          </a:p>
        </p:txBody>
      </p:sp>
      <p:sp>
        <p:nvSpPr>
          <p:cNvPr id="3" name="TextBox 2">
            <a:extLst>
              <a:ext uri="{FF2B5EF4-FFF2-40B4-BE49-F238E27FC236}">
                <a16:creationId xmlns:a16="http://schemas.microsoft.com/office/drawing/2014/main" id="{7AFCEAF0-195B-BAE3-D44E-516A1D0B1A6D}"/>
              </a:ext>
            </a:extLst>
          </p:cNvPr>
          <p:cNvSpPr txBox="1"/>
          <p:nvPr/>
        </p:nvSpPr>
        <p:spPr>
          <a:xfrm>
            <a:off x="948064" y="1421033"/>
            <a:ext cx="890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kern="1200">
                <a:latin typeface="+mn-lt"/>
                <a:ea typeface="+mn-ea"/>
                <a:cs typeface="+mn-cs"/>
              </a:rPr>
              <a:t>Origen</a:t>
            </a:r>
            <a:r>
              <a:rPr lang="en-US" sz="1400" b="1" i="1"/>
              <a:t>:</a:t>
            </a:r>
          </a:p>
        </p:txBody>
      </p:sp>
      <p:sp>
        <p:nvSpPr>
          <p:cNvPr id="10" name="TextBox 9">
            <a:extLst>
              <a:ext uri="{FF2B5EF4-FFF2-40B4-BE49-F238E27FC236}">
                <a16:creationId xmlns:a16="http://schemas.microsoft.com/office/drawing/2014/main" id="{25EEBB96-EF27-D4F1-5106-A7C244C735C8}"/>
              </a:ext>
            </a:extLst>
          </p:cNvPr>
          <p:cNvSpPr txBox="1"/>
          <p:nvPr/>
        </p:nvSpPr>
        <p:spPr>
          <a:xfrm>
            <a:off x="948398" y="1798374"/>
            <a:ext cx="65620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dirty="0" err="1">
                <a:ea typeface="Roboto"/>
                <a:cs typeface="Roboto"/>
              </a:rPr>
              <a:t>Nombre</a:t>
            </a:r>
            <a:r>
              <a:rPr lang="en-US" sz="1400">
                <a:ea typeface="Roboto"/>
                <a:cs typeface="Roboto"/>
              </a:rPr>
              <a:t> </a:t>
            </a:r>
            <a:r>
              <a:rPr lang="en-US" sz="1400" err="1">
                <a:ea typeface="Roboto"/>
                <a:cs typeface="Roboto"/>
              </a:rPr>
              <a:t>derivado</a:t>
            </a:r>
            <a:r>
              <a:rPr lang="en-US" sz="1400">
                <a:ea typeface="Roboto"/>
                <a:cs typeface="Roboto"/>
              </a:rPr>
              <a:t> del </a:t>
            </a:r>
            <a:r>
              <a:rPr lang="en-US" sz="1400" err="1">
                <a:ea typeface="Roboto"/>
                <a:cs typeface="Roboto"/>
              </a:rPr>
              <a:t>italiano</a:t>
            </a:r>
            <a:r>
              <a:rPr lang="en-US" sz="1400">
                <a:ea typeface="Roboto"/>
                <a:cs typeface="Roboto"/>
              </a:rPr>
              <a:t> </a:t>
            </a:r>
            <a:r>
              <a:rPr lang="en-US" sz="1400" err="1">
                <a:ea typeface="Roboto"/>
                <a:cs typeface="Roboto"/>
              </a:rPr>
              <a:t>pecora</a:t>
            </a:r>
            <a:r>
              <a:rPr lang="en-US" sz="1400">
                <a:ea typeface="Roboto"/>
                <a:cs typeface="Roboto"/>
              </a:rPr>
              <a:t> </a:t>
            </a:r>
            <a:r>
              <a:rPr lang="en-US" sz="1400" dirty="0" err="1">
                <a:ea typeface="Roboto"/>
                <a:cs typeface="Roboto"/>
              </a:rPr>
              <a:t>que</a:t>
            </a:r>
            <a:r>
              <a:rPr lang="en-US" sz="1400">
                <a:ea typeface="Roboto"/>
                <a:cs typeface="Roboto"/>
              </a:rPr>
              <a:t> </a:t>
            </a:r>
            <a:r>
              <a:rPr lang="en-US" sz="1400" err="1">
                <a:ea typeface="Roboto"/>
                <a:cs typeface="Roboto"/>
              </a:rPr>
              <a:t>significa</a:t>
            </a:r>
            <a:r>
              <a:rPr lang="en-US" sz="1400">
                <a:ea typeface="Roboto"/>
                <a:cs typeface="Roboto"/>
              </a:rPr>
              <a:t> </a:t>
            </a:r>
            <a:r>
              <a:rPr lang="en-US" sz="1400" err="1">
                <a:ea typeface="Roboto"/>
                <a:cs typeface="Roboto"/>
              </a:rPr>
              <a:t>oveja</a:t>
            </a:r>
            <a:r>
              <a:rPr lang="en-US" sz="1400">
                <a:ea typeface="Roboto"/>
                <a:cs typeface="Roboto"/>
              </a:rPr>
              <a:t>. </a:t>
            </a:r>
            <a:r>
              <a:rPr lang="en-US" sz="1400" err="1">
                <a:ea typeface="Roboto"/>
                <a:cs typeface="Roboto"/>
              </a:rPr>
              <a:t>Sus</a:t>
            </a:r>
            <a:r>
              <a:rPr lang="en-US" sz="1400">
                <a:ea typeface="Roboto"/>
                <a:cs typeface="Roboto"/>
              </a:rPr>
              <a:t> vinos son frescos, </a:t>
            </a:r>
            <a:r>
              <a:rPr lang="en-US" sz="1400" err="1">
                <a:ea typeface="Roboto"/>
                <a:cs typeface="Roboto"/>
              </a:rPr>
              <a:t>delicados</a:t>
            </a:r>
            <a:r>
              <a:rPr lang="en-US" sz="1400">
                <a:ea typeface="Roboto"/>
                <a:cs typeface="Roboto"/>
              </a:rPr>
              <a:t>, zest, </a:t>
            </a:r>
            <a:r>
              <a:rPr lang="en-US" sz="1400" err="1">
                <a:ea typeface="Roboto"/>
                <a:cs typeface="Roboto"/>
              </a:rPr>
              <a:t>crujientes</a:t>
            </a:r>
            <a:r>
              <a:rPr lang="en-US" sz="1400">
                <a:ea typeface="Roboto"/>
                <a:cs typeface="Roboto"/>
              </a:rPr>
              <a:t> y </a:t>
            </a:r>
            <a:r>
              <a:rPr lang="en-US" sz="1400" err="1">
                <a:ea typeface="Roboto"/>
                <a:cs typeface="Roboto"/>
              </a:rPr>
              <a:t>minerales</a:t>
            </a:r>
            <a:r>
              <a:rPr lang="en-US" sz="1400">
                <a:ea typeface="Roboto"/>
                <a:cs typeface="Roboto"/>
              </a:rPr>
              <a:t>.</a:t>
            </a:r>
          </a:p>
          <a:p>
            <a:pPr defTabSz="658368"/>
            <a:endParaRPr lang="en-US" sz="1400">
              <a:ea typeface="Roboto"/>
              <a:cs typeface="Roboto"/>
            </a:endParaRPr>
          </a:p>
          <a:p>
            <a:pPr defTabSz="658368"/>
            <a:r>
              <a:rPr lang="en-US" sz="1400" b="1" i="1" err="1">
                <a:ea typeface="Roboto"/>
                <a:cs typeface="Roboto"/>
              </a:rPr>
              <a:t>Sinónimos</a:t>
            </a:r>
            <a:r>
              <a:rPr lang="en-US" sz="1400" b="1" i="1">
                <a:ea typeface="Roboto"/>
                <a:cs typeface="Roboto"/>
              </a:rPr>
              <a:t>:</a:t>
            </a:r>
            <a:r>
              <a:rPr lang="en-US" sz="1400">
                <a:latin typeface="Avenir Next LT Pro"/>
                <a:ea typeface="Roboto"/>
                <a:cs typeface="Roboto"/>
              </a:rPr>
              <a:t> </a:t>
            </a:r>
            <a:r>
              <a:rPr lang="en-US" sz="1400" err="1">
                <a:ea typeface="+mn-lt"/>
                <a:cs typeface="+mn-lt"/>
              </a:rPr>
              <a:t>Vissanello</a:t>
            </a:r>
            <a:r>
              <a:rPr lang="en-US" sz="1400">
                <a:ea typeface="+mn-lt"/>
                <a:cs typeface="+mn-lt"/>
              </a:rPr>
              <a:t> (</a:t>
            </a:r>
            <a:r>
              <a:rPr lang="en-US" sz="1400" err="1">
                <a:ea typeface="+mn-lt"/>
                <a:cs typeface="+mn-lt"/>
              </a:rPr>
              <a:t>oficial</a:t>
            </a:r>
            <a:r>
              <a:rPr lang="en-US" sz="1400">
                <a:ea typeface="+mn-lt"/>
                <a:cs typeface="+mn-lt"/>
              </a:rPr>
              <a:t>)</a:t>
            </a:r>
          </a:p>
        </p:txBody>
      </p:sp>
      <p:sp>
        <p:nvSpPr>
          <p:cNvPr id="15" name="Slide Number Placeholder 14">
            <a:extLst>
              <a:ext uri="{FF2B5EF4-FFF2-40B4-BE49-F238E27FC236}">
                <a16:creationId xmlns:a16="http://schemas.microsoft.com/office/drawing/2014/main" id="{6303510E-68E3-BF21-05D6-749CEB76D715}"/>
              </a:ext>
            </a:extLst>
          </p:cNvPr>
          <p:cNvSpPr>
            <a:spLocks noGrp="1"/>
          </p:cNvSpPr>
          <p:nvPr>
            <p:ph type="sldNum" sz="quarter" idx="12"/>
          </p:nvPr>
        </p:nvSpPr>
        <p:spPr/>
        <p:txBody>
          <a:bodyPr/>
          <a:lstStyle/>
          <a:p>
            <a:fld id="{A65A5C87-DF58-40C8-B092-1DE63DB4547E}" type="slidenum">
              <a:rPr lang="en-US" dirty="0"/>
              <a:t>12</a:t>
            </a:fld>
            <a:endParaRPr lang="en-US"/>
          </a:p>
        </p:txBody>
      </p:sp>
      <p:sp>
        <p:nvSpPr>
          <p:cNvPr id="16" name="Footer Placeholder 15">
            <a:extLst>
              <a:ext uri="{FF2B5EF4-FFF2-40B4-BE49-F238E27FC236}">
                <a16:creationId xmlns:a16="http://schemas.microsoft.com/office/drawing/2014/main" id="{4910AF97-029C-129F-02CE-B30F80EBBE74}"/>
              </a:ext>
            </a:extLst>
          </p:cNvPr>
          <p:cNvSpPr>
            <a:spLocks noGrp="1"/>
          </p:cNvSpPr>
          <p:nvPr>
            <p:ph type="ftr" sz="quarter" idx="11"/>
          </p:nvPr>
        </p:nvSpPr>
        <p:spPr/>
        <p:txBody>
          <a:bodyPr/>
          <a:lstStyle/>
          <a:p>
            <a:r>
              <a:rPr lang="en-US"/>
              <a:t>Abruzzo, Verónica Malavé</a:t>
            </a:r>
          </a:p>
        </p:txBody>
      </p:sp>
      <p:sp>
        <p:nvSpPr>
          <p:cNvPr id="2" name="TextBox 1">
            <a:extLst>
              <a:ext uri="{FF2B5EF4-FFF2-40B4-BE49-F238E27FC236}">
                <a16:creationId xmlns:a16="http://schemas.microsoft.com/office/drawing/2014/main" id="{04AAE365-6D75-E644-6B2E-3E821C836762}"/>
              </a:ext>
            </a:extLst>
          </p:cNvPr>
          <p:cNvSpPr txBox="1"/>
          <p:nvPr/>
        </p:nvSpPr>
        <p:spPr>
          <a:xfrm>
            <a:off x="948479" y="5046889"/>
            <a:ext cx="27253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Características</a:t>
            </a:r>
            <a:r>
              <a:rPr lang="en-US" sz="1400" b="1" i="1"/>
              <a:t> </a:t>
            </a:r>
            <a:r>
              <a:rPr lang="en-US" sz="1400" b="1" i="1" err="1"/>
              <a:t>Viticulturales</a:t>
            </a:r>
            <a:r>
              <a:rPr lang="en-US" sz="1400" b="1" i="1"/>
              <a:t>:</a:t>
            </a:r>
          </a:p>
        </p:txBody>
      </p:sp>
      <p:sp>
        <p:nvSpPr>
          <p:cNvPr id="11" name="TextBox 10">
            <a:extLst>
              <a:ext uri="{FF2B5EF4-FFF2-40B4-BE49-F238E27FC236}">
                <a16:creationId xmlns:a16="http://schemas.microsoft.com/office/drawing/2014/main" id="{C19C3253-FD9B-3213-1093-FEA0B533F008}"/>
              </a:ext>
            </a:extLst>
          </p:cNvPr>
          <p:cNvSpPr txBox="1"/>
          <p:nvPr/>
        </p:nvSpPr>
        <p:spPr>
          <a:xfrm>
            <a:off x="948814" y="5424230"/>
            <a:ext cx="63140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s" sz="1400">
                <a:solidFill>
                  <a:srgbClr val="000000"/>
                </a:solidFill>
                <a:ea typeface="+mn-lt"/>
                <a:cs typeface="+mn-lt"/>
              </a:rPr>
              <a:t>Buena resistencia a las adversidades meteorológica</a:t>
            </a:r>
            <a:r>
              <a:rPr lang="en-US" sz="1400">
                <a:solidFill>
                  <a:srgbClr val="000000"/>
                </a:solidFill>
                <a:ea typeface="+mn-lt"/>
                <a:cs typeface="+mn-lt"/>
              </a:rPr>
              <a:t>s</a:t>
            </a:r>
            <a:r>
              <a:rPr lang="es" sz="1400">
                <a:solidFill>
                  <a:srgbClr val="000000"/>
                </a:solidFill>
                <a:ea typeface="+mn-lt"/>
                <a:cs typeface="+mn-lt"/>
              </a:rPr>
              <a:t> tanto como al mildiú velloso y el mildiú polvoriento. Resistencia moderada a la podredumbre.</a:t>
            </a:r>
            <a:endParaRPr lang="en-US">
              <a:ea typeface="+mn-lt"/>
              <a:cs typeface="+mn-lt"/>
            </a:endParaRPr>
          </a:p>
        </p:txBody>
      </p:sp>
      <p:sp>
        <p:nvSpPr>
          <p:cNvPr id="34" name="TextBox 33">
            <a:extLst>
              <a:ext uri="{FF2B5EF4-FFF2-40B4-BE49-F238E27FC236}">
                <a16:creationId xmlns:a16="http://schemas.microsoft.com/office/drawing/2014/main" id="{9B5A335E-303B-90E0-E671-B34950DD7766}"/>
              </a:ext>
            </a:extLst>
          </p:cNvPr>
          <p:cNvSpPr txBox="1"/>
          <p:nvPr/>
        </p:nvSpPr>
        <p:spPr>
          <a:xfrm>
            <a:off x="948063" y="3431596"/>
            <a:ext cx="9894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a:t>Aromas:</a:t>
            </a:r>
          </a:p>
        </p:txBody>
      </p:sp>
      <p:sp>
        <p:nvSpPr>
          <p:cNvPr id="35" name="TextBox 34">
            <a:extLst>
              <a:ext uri="{FF2B5EF4-FFF2-40B4-BE49-F238E27FC236}">
                <a16:creationId xmlns:a16="http://schemas.microsoft.com/office/drawing/2014/main" id="{1917D569-913B-EAA3-1EA3-8860E7A72A5A}"/>
              </a:ext>
            </a:extLst>
          </p:cNvPr>
          <p:cNvSpPr txBox="1"/>
          <p:nvPr/>
        </p:nvSpPr>
        <p:spPr>
          <a:xfrm>
            <a:off x="948063" y="3045291"/>
            <a:ext cx="2486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Área</a:t>
            </a:r>
            <a:r>
              <a:rPr lang="en-US" sz="1400" b="1" i="1"/>
              <a:t> </a:t>
            </a:r>
            <a:r>
              <a:rPr lang="en-US" sz="1400" b="1" i="1" err="1"/>
              <a:t>Cultivada</a:t>
            </a:r>
            <a:r>
              <a:rPr lang="en-US" sz="1400" b="1" i="1"/>
              <a:t>: </a:t>
            </a:r>
            <a:r>
              <a:rPr lang="en-US" sz="1400"/>
              <a:t>1,100 ha</a:t>
            </a:r>
            <a:endParaRPr lang="en-US" sz="1400" b="1" i="1"/>
          </a:p>
        </p:txBody>
      </p:sp>
      <p:grpSp>
        <p:nvGrpSpPr>
          <p:cNvPr id="25" name="Group 24">
            <a:extLst>
              <a:ext uri="{FF2B5EF4-FFF2-40B4-BE49-F238E27FC236}">
                <a16:creationId xmlns:a16="http://schemas.microsoft.com/office/drawing/2014/main" id="{A1A8728F-BED7-0CE1-2A50-8189424BD4CD}"/>
              </a:ext>
            </a:extLst>
          </p:cNvPr>
          <p:cNvGrpSpPr/>
          <p:nvPr/>
        </p:nvGrpSpPr>
        <p:grpSpPr>
          <a:xfrm>
            <a:off x="2311689" y="3458178"/>
            <a:ext cx="5216686" cy="1331703"/>
            <a:chOff x="3055760" y="3583684"/>
            <a:chExt cx="5216686" cy="1331703"/>
          </a:xfrm>
        </p:grpSpPr>
        <p:grpSp>
          <p:nvGrpSpPr>
            <p:cNvPr id="5" name="Group 4">
              <a:extLst>
                <a:ext uri="{FF2B5EF4-FFF2-40B4-BE49-F238E27FC236}">
                  <a16:creationId xmlns:a16="http://schemas.microsoft.com/office/drawing/2014/main" id="{6E30B9C4-8902-83D6-28A7-46F750B719A2}"/>
                </a:ext>
              </a:extLst>
            </p:cNvPr>
            <p:cNvGrpSpPr/>
            <p:nvPr/>
          </p:nvGrpSpPr>
          <p:grpSpPr>
            <a:xfrm>
              <a:off x="4232277" y="3583684"/>
              <a:ext cx="1381642" cy="1331703"/>
              <a:chOff x="2509582" y="3047533"/>
              <a:chExt cx="1381642" cy="1331703"/>
            </a:xfrm>
          </p:grpSpPr>
          <p:pic>
            <p:nvPicPr>
              <p:cNvPr id="23" name="Picture 22">
                <a:extLst>
                  <a:ext uri="{FF2B5EF4-FFF2-40B4-BE49-F238E27FC236}">
                    <a16:creationId xmlns:a16="http://schemas.microsoft.com/office/drawing/2014/main" id="{F931FA36-F4A6-2285-72D1-35DA354FEFFF}"/>
                  </a:ext>
                </a:extLst>
              </p:cNvPr>
              <p:cNvPicPr>
                <a:picLocks noChangeAspect="1"/>
              </p:cNvPicPr>
              <p:nvPr/>
            </p:nvPicPr>
            <p:blipFill>
              <a:blip r:embed="rId3"/>
              <a:srcRect/>
              <a:stretch/>
            </p:blipFill>
            <p:spPr>
              <a:xfrm>
                <a:off x="2943522" y="3464739"/>
                <a:ext cx="513762" cy="914497"/>
              </a:xfrm>
              <a:prstGeom prst="rect">
                <a:avLst/>
              </a:prstGeom>
            </p:spPr>
          </p:pic>
          <p:sp>
            <p:nvSpPr>
              <p:cNvPr id="24" name="TextBox 23">
                <a:extLst>
                  <a:ext uri="{FF2B5EF4-FFF2-40B4-BE49-F238E27FC236}">
                    <a16:creationId xmlns:a16="http://schemas.microsoft.com/office/drawing/2014/main" id="{A0E0CB59-A68F-D460-3E03-1D5DFB6EBB7D}"/>
                  </a:ext>
                </a:extLst>
              </p:cNvPr>
              <p:cNvSpPr txBox="1"/>
              <p:nvPr/>
            </p:nvSpPr>
            <p:spPr>
              <a:xfrm>
                <a:off x="2509582" y="3047533"/>
                <a:ext cx="13816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Piña</a:t>
                </a:r>
              </a:p>
            </p:txBody>
          </p:sp>
        </p:grpSp>
        <p:grpSp>
          <p:nvGrpSpPr>
            <p:cNvPr id="7" name="Group 6">
              <a:extLst>
                <a:ext uri="{FF2B5EF4-FFF2-40B4-BE49-F238E27FC236}">
                  <a16:creationId xmlns:a16="http://schemas.microsoft.com/office/drawing/2014/main" id="{29A0A612-2C73-DED4-6E0E-B43C7567CF45}"/>
                </a:ext>
              </a:extLst>
            </p:cNvPr>
            <p:cNvGrpSpPr/>
            <p:nvPr/>
          </p:nvGrpSpPr>
          <p:grpSpPr>
            <a:xfrm>
              <a:off x="3055760" y="3583684"/>
              <a:ext cx="1176517" cy="1228687"/>
              <a:chOff x="1137313" y="3051681"/>
              <a:chExt cx="1176517" cy="1228687"/>
            </a:xfrm>
          </p:grpSpPr>
          <p:pic>
            <p:nvPicPr>
              <p:cNvPr id="21" name="Picture 20" descr="A close-up of a flower&#10;&#10;Description automatically generated">
                <a:extLst>
                  <a:ext uri="{FF2B5EF4-FFF2-40B4-BE49-F238E27FC236}">
                    <a16:creationId xmlns:a16="http://schemas.microsoft.com/office/drawing/2014/main" id="{D1A2778E-FA66-D945-9257-3D85DD4DC50C}"/>
                  </a:ext>
                </a:extLst>
              </p:cNvPr>
              <p:cNvPicPr>
                <a:picLocks noChangeAspect="1"/>
              </p:cNvPicPr>
              <p:nvPr/>
            </p:nvPicPr>
            <p:blipFill>
              <a:blip r:embed="rId4"/>
              <a:srcRect/>
              <a:stretch/>
            </p:blipFill>
            <p:spPr>
              <a:xfrm>
                <a:off x="1408414" y="3577983"/>
                <a:ext cx="634313" cy="702385"/>
              </a:xfrm>
              <a:prstGeom prst="rect">
                <a:avLst/>
              </a:prstGeom>
            </p:spPr>
          </p:pic>
          <p:sp>
            <p:nvSpPr>
              <p:cNvPr id="22" name="TextBox 21">
                <a:extLst>
                  <a:ext uri="{FF2B5EF4-FFF2-40B4-BE49-F238E27FC236}">
                    <a16:creationId xmlns:a16="http://schemas.microsoft.com/office/drawing/2014/main" id="{B759F604-CFBF-58E3-8B97-F232F3C85184}"/>
                  </a:ext>
                </a:extLst>
              </p:cNvPr>
              <p:cNvSpPr txBox="1"/>
              <p:nvPr/>
            </p:nvSpPr>
            <p:spPr>
              <a:xfrm>
                <a:off x="1137313" y="3051681"/>
                <a:ext cx="1176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Floral</a:t>
                </a:r>
              </a:p>
            </p:txBody>
          </p:sp>
        </p:grpSp>
        <p:grpSp>
          <p:nvGrpSpPr>
            <p:cNvPr id="9" name="Group 8">
              <a:extLst>
                <a:ext uri="{FF2B5EF4-FFF2-40B4-BE49-F238E27FC236}">
                  <a16:creationId xmlns:a16="http://schemas.microsoft.com/office/drawing/2014/main" id="{0BB4C14F-BD56-7901-6CCA-AA14062D9740}"/>
                </a:ext>
              </a:extLst>
            </p:cNvPr>
            <p:cNvGrpSpPr/>
            <p:nvPr/>
          </p:nvGrpSpPr>
          <p:grpSpPr>
            <a:xfrm>
              <a:off x="5874104" y="3583684"/>
              <a:ext cx="1042242" cy="1257289"/>
              <a:chOff x="4727023" y="3181335"/>
              <a:chExt cx="1042242" cy="1257289"/>
            </a:xfrm>
          </p:grpSpPr>
          <p:pic>
            <p:nvPicPr>
              <p:cNvPr id="19" name="Picture 18">
                <a:extLst>
                  <a:ext uri="{FF2B5EF4-FFF2-40B4-BE49-F238E27FC236}">
                    <a16:creationId xmlns:a16="http://schemas.microsoft.com/office/drawing/2014/main" id="{658FD15E-5A44-4C04-90FA-07AA9E17E05E}"/>
                  </a:ext>
                </a:extLst>
              </p:cNvPr>
              <p:cNvPicPr>
                <a:picLocks noChangeAspect="1"/>
              </p:cNvPicPr>
              <p:nvPr/>
            </p:nvPicPr>
            <p:blipFill>
              <a:blip r:embed="rId5"/>
              <a:srcRect/>
              <a:stretch/>
            </p:blipFill>
            <p:spPr>
              <a:xfrm>
                <a:off x="4727023" y="3680919"/>
                <a:ext cx="732063" cy="757705"/>
              </a:xfrm>
              <a:prstGeom prst="rect">
                <a:avLst/>
              </a:prstGeom>
            </p:spPr>
          </p:pic>
          <p:sp>
            <p:nvSpPr>
              <p:cNvPr id="20" name="TextBox 19">
                <a:extLst>
                  <a:ext uri="{FF2B5EF4-FFF2-40B4-BE49-F238E27FC236}">
                    <a16:creationId xmlns:a16="http://schemas.microsoft.com/office/drawing/2014/main" id="{64DAD5ED-D297-955D-DC38-15A29FEBD6F6}"/>
                  </a:ext>
                </a:extLst>
              </p:cNvPr>
              <p:cNvSpPr txBox="1"/>
              <p:nvPr/>
            </p:nvSpPr>
            <p:spPr>
              <a:xfrm>
                <a:off x="4792112" y="3181335"/>
                <a:ext cx="977153"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r>
                  <a:rPr lang="en-US" err="1"/>
                  <a:t>Anís</a:t>
                </a:r>
                <a:endParaRPr lang="en-US"/>
              </a:p>
            </p:txBody>
          </p:sp>
        </p:grpSp>
        <p:grpSp>
          <p:nvGrpSpPr>
            <p:cNvPr id="14" name="Group 13">
              <a:extLst>
                <a:ext uri="{FF2B5EF4-FFF2-40B4-BE49-F238E27FC236}">
                  <a16:creationId xmlns:a16="http://schemas.microsoft.com/office/drawing/2014/main" id="{3C83771B-27A3-CA33-48F1-6F6594B075C9}"/>
                </a:ext>
              </a:extLst>
            </p:cNvPr>
            <p:cNvGrpSpPr/>
            <p:nvPr/>
          </p:nvGrpSpPr>
          <p:grpSpPr>
            <a:xfrm>
              <a:off x="6873550" y="3583684"/>
              <a:ext cx="1398896" cy="1260095"/>
              <a:chOff x="6048797" y="3082722"/>
              <a:chExt cx="1398896" cy="1260095"/>
            </a:xfrm>
          </p:grpSpPr>
          <p:pic>
            <p:nvPicPr>
              <p:cNvPr id="17" name="Picture 16">
                <a:extLst>
                  <a:ext uri="{FF2B5EF4-FFF2-40B4-BE49-F238E27FC236}">
                    <a16:creationId xmlns:a16="http://schemas.microsoft.com/office/drawing/2014/main" id="{0579A520-7A54-BF51-51B2-3422A07AC7DC}"/>
                  </a:ext>
                </a:extLst>
              </p:cNvPr>
              <p:cNvPicPr>
                <a:picLocks noChangeAspect="1"/>
              </p:cNvPicPr>
              <p:nvPr/>
            </p:nvPicPr>
            <p:blipFill>
              <a:blip r:embed="rId6"/>
              <a:srcRect/>
              <a:stretch/>
            </p:blipFill>
            <p:spPr>
              <a:xfrm>
                <a:off x="6392050" y="3572009"/>
                <a:ext cx="519397" cy="770808"/>
              </a:xfrm>
              <a:prstGeom prst="rect">
                <a:avLst/>
              </a:prstGeom>
            </p:spPr>
          </p:pic>
          <p:sp>
            <p:nvSpPr>
              <p:cNvPr id="18" name="TextBox 17">
                <a:extLst>
                  <a:ext uri="{FF2B5EF4-FFF2-40B4-BE49-F238E27FC236}">
                    <a16:creationId xmlns:a16="http://schemas.microsoft.com/office/drawing/2014/main" id="{35B9FF71-9FE9-D134-8788-146E4D49B998}"/>
                  </a:ext>
                </a:extLst>
              </p:cNvPr>
              <p:cNvSpPr txBox="1"/>
              <p:nvPr/>
            </p:nvSpPr>
            <p:spPr>
              <a:xfrm>
                <a:off x="6048797" y="3082722"/>
                <a:ext cx="1398896"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t>Salvia</a:t>
                </a:r>
              </a:p>
            </p:txBody>
          </p:sp>
        </p:grpSp>
      </p:grpSp>
    </p:spTree>
    <p:extLst>
      <p:ext uri="{BB962C8B-B14F-4D97-AF65-F5344CB8AC3E}">
        <p14:creationId xmlns:p14="http://schemas.microsoft.com/office/powerpoint/2010/main" val="16337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unch of grapes on a vine&#10;&#10;Description automatically generated">
            <a:extLst>
              <a:ext uri="{FF2B5EF4-FFF2-40B4-BE49-F238E27FC236}">
                <a16:creationId xmlns:a16="http://schemas.microsoft.com/office/drawing/2014/main" id="{B4CD9972-92B4-85C7-C9B3-15B688E076A7}"/>
              </a:ext>
            </a:extLst>
          </p:cNvPr>
          <p:cNvPicPr>
            <a:picLocks noChangeAspect="1"/>
          </p:cNvPicPr>
          <p:nvPr/>
        </p:nvPicPr>
        <p:blipFill rotWithShape="1">
          <a:blip r:embed="rId2"/>
          <a:srcRect l="5238" r="5238"/>
          <a:stretch/>
        </p:blipFill>
        <p:spPr>
          <a:xfrm>
            <a:off x="7725098" y="912516"/>
            <a:ext cx="3482765" cy="503614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sp>
        <p:nvSpPr>
          <p:cNvPr id="8" name="TextBox 7">
            <a:extLst>
              <a:ext uri="{FF2B5EF4-FFF2-40B4-BE49-F238E27FC236}">
                <a16:creationId xmlns:a16="http://schemas.microsoft.com/office/drawing/2014/main" id="{3CC1A723-C8EE-74BE-54F8-D636C188705D}"/>
              </a:ext>
            </a:extLst>
          </p:cNvPr>
          <p:cNvSpPr txBox="1"/>
          <p:nvPr/>
        </p:nvSpPr>
        <p:spPr>
          <a:xfrm>
            <a:off x="950580" y="912220"/>
            <a:ext cx="514870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2200" err="1">
                <a:solidFill>
                  <a:srgbClr val="1E1E1E"/>
                </a:solidFill>
                <a:ea typeface="+mn-lt"/>
                <a:cs typeface="+mn-lt"/>
              </a:rPr>
              <a:t>Passerina</a:t>
            </a:r>
            <a:r>
              <a:rPr lang="en-US" sz="2200">
                <a:solidFill>
                  <a:srgbClr val="1E1E1E"/>
                </a:solidFill>
                <a:ea typeface="+mn-lt"/>
                <a:cs typeface="+mn-lt"/>
              </a:rPr>
              <a:t> (B)</a:t>
            </a:r>
            <a:endParaRPr lang="en-US" sz="2200"/>
          </a:p>
        </p:txBody>
      </p:sp>
      <p:sp>
        <p:nvSpPr>
          <p:cNvPr id="3" name="TextBox 2">
            <a:extLst>
              <a:ext uri="{FF2B5EF4-FFF2-40B4-BE49-F238E27FC236}">
                <a16:creationId xmlns:a16="http://schemas.microsoft.com/office/drawing/2014/main" id="{7AFCEAF0-195B-BAE3-D44E-516A1D0B1A6D}"/>
              </a:ext>
            </a:extLst>
          </p:cNvPr>
          <p:cNvSpPr txBox="1"/>
          <p:nvPr/>
        </p:nvSpPr>
        <p:spPr>
          <a:xfrm>
            <a:off x="948064" y="1345774"/>
            <a:ext cx="890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kern="1200">
                <a:latin typeface="+mn-lt"/>
                <a:ea typeface="+mn-ea"/>
                <a:cs typeface="+mn-cs"/>
              </a:rPr>
              <a:t>Origen</a:t>
            </a:r>
            <a:r>
              <a:rPr lang="en-US" sz="1400" b="1" i="1"/>
              <a:t>:</a:t>
            </a:r>
          </a:p>
        </p:txBody>
      </p:sp>
      <p:sp>
        <p:nvSpPr>
          <p:cNvPr id="10" name="TextBox 9">
            <a:extLst>
              <a:ext uri="{FF2B5EF4-FFF2-40B4-BE49-F238E27FC236}">
                <a16:creationId xmlns:a16="http://schemas.microsoft.com/office/drawing/2014/main" id="{25EEBB96-EF27-D4F1-5106-A7C244C735C8}"/>
              </a:ext>
            </a:extLst>
          </p:cNvPr>
          <p:cNvSpPr txBox="1"/>
          <p:nvPr/>
        </p:nvSpPr>
        <p:spPr>
          <a:xfrm>
            <a:off x="948398" y="1582003"/>
            <a:ext cx="656209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err="1">
                <a:ea typeface="+mn-lt"/>
                <a:cs typeface="+mn-lt"/>
              </a:rPr>
              <a:t>Variedad</a:t>
            </a:r>
            <a:r>
              <a:rPr lang="en-US" sz="1400">
                <a:ea typeface="+mn-lt"/>
                <a:cs typeface="+mn-lt"/>
              </a:rPr>
              <a:t> </a:t>
            </a:r>
            <a:r>
              <a:rPr lang="en-US" sz="1400" err="1">
                <a:ea typeface="+mn-lt"/>
                <a:cs typeface="+mn-lt"/>
              </a:rPr>
              <a:t>antigua</a:t>
            </a:r>
            <a:r>
              <a:rPr lang="en-US" sz="1400">
                <a:ea typeface="+mn-lt"/>
                <a:cs typeface="+mn-lt"/>
              </a:rPr>
              <a:t> de la costa </a:t>
            </a:r>
            <a:r>
              <a:rPr lang="en-US" sz="1400" err="1">
                <a:ea typeface="+mn-lt"/>
                <a:cs typeface="+mn-lt"/>
              </a:rPr>
              <a:t>adriática</a:t>
            </a:r>
            <a:r>
              <a:rPr lang="en-US" sz="1400">
                <a:ea typeface="+mn-lt"/>
                <a:cs typeface="+mn-lt"/>
              </a:rPr>
              <a:t> de s</a:t>
            </a:r>
            <a:r>
              <a:rPr lang="en-US" sz="1400">
                <a:latin typeface="Avenir Next LT Pro_MSFontService"/>
                <a:ea typeface="Roboto"/>
                <a:cs typeface="Roboto"/>
              </a:rPr>
              <a:t>us vinos se </a:t>
            </a:r>
            <a:r>
              <a:rPr lang="en-US" sz="1400" err="1">
                <a:latin typeface="Avenir Next LT Pro_MSFontService"/>
                <a:ea typeface="Roboto"/>
                <a:cs typeface="Roboto"/>
              </a:rPr>
              <a:t>caracterizan</a:t>
            </a:r>
            <a:r>
              <a:rPr lang="en-US" sz="1400">
                <a:latin typeface="Avenir Next LT Pro_MSFontService"/>
                <a:ea typeface="Roboto"/>
                <a:cs typeface="Roboto"/>
              </a:rPr>
              <a:t> </a:t>
            </a:r>
            <a:r>
              <a:rPr lang="en-US" sz="1400" err="1">
                <a:latin typeface="Avenir Next LT Pro_MSFontService"/>
                <a:ea typeface="Roboto"/>
                <a:cs typeface="Roboto"/>
              </a:rPr>
              <a:t>por</a:t>
            </a:r>
            <a:r>
              <a:rPr lang="en-US" sz="1400">
                <a:latin typeface="Avenir Next LT Pro_MSFontService"/>
                <a:ea typeface="Roboto"/>
                <a:cs typeface="Roboto"/>
              </a:rPr>
              <a:t> </a:t>
            </a:r>
            <a:r>
              <a:rPr lang="en-US" sz="1400" err="1">
                <a:latin typeface="Avenir Next LT Pro_MSFontService"/>
                <a:ea typeface="Roboto"/>
                <a:cs typeface="Roboto"/>
              </a:rPr>
              <a:t>su</a:t>
            </a:r>
            <a:r>
              <a:rPr lang="en-US" sz="1400">
                <a:latin typeface="Avenir Next LT Pro_MSFontService"/>
                <a:ea typeface="Roboto"/>
                <a:cs typeface="Roboto"/>
              </a:rPr>
              <a:t> color </a:t>
            </a:r>
            <a:r>
              <a:rPr lang="en-US" sz="1400" err="1">
                <a:latin typeface="Avenir Next LT Pro_MSFontService"/>
                <a:ea typeface="Roboto"/>
                <a:cs typeface="Roboto"/>
              </a:rPr>
              <a:t>amarillo</a:t>
            </a:r>
            <a:r>
              <a:rPr lang="en-US" sz="1400">
                <a:latin typeface="Avenir Next LT Pro_MSFontService"/>
                <a:ea typeface="Roboto"/>
                <a:cs typeface="Roboto"/>
              </a:rPr>
              <a:t> </a:t>
            </a:r>
            <a:r>
              <a:rPr lang="en-US" sz="1400" err="1">
                <a:latin typeface="Avenir Next LT Pro_MSFontService"/>
                <a:ea typeface="Roboto"/>
                <a:cs typeface="Roboto"/>
              </a:rPr>
              <a:t>pajizo</a:t>
            </a:r>
            <a:r>
              <a:rPr lang="en-US" sz="1400">
                <a:latin typeface="Avenir Next LT Pro_MSFontService"/>
                <a:ea typeface="Roboto"/>
                <a:cs typeface="Roboto"/>
              </a:rPr>
              <a:t>, a </a:t>
            </a:r>
            <a:r>
              <a:rPr lang="en-US" sz="1400" err="1">
                <a:latin typeface="Avenir Next LT Pro_MSFontService"/>
                <a:ea typeface="Roboto"/>
                <a:cs typeface="Roboto"/>
              </a:rPr>
              <a:t>veces</a:t>
            </a:r>
            <a:r>
              <a:rPr lang="en-US" sz="1400">
                <a:latin typeface="Avenir Next LT Pro_MSFontService"/>
                <a:ea typeface="Roboto"/>
                <a:cs typeface="Roboto"/>
              </a:rPr>
              <a:t> con </a:t>
            </a:r>
            <a:r>
              <a:rPr lang="en-US" sz="1400" err="1">
                <a:latin typeface="Avenir Next LT Pro_MSFontService"/>
                <a:ea typeface="Roboto"/>
                <a:cs typeface="Roboto"/>
              </a:rPr>
              <a:t>reflejos</a:t>
            </a:r>
            <a:r>
              <a:rPr lang="en-US" sz="1400">
                <a:latin typeface="Avenir Next LT Pro_MSFontService"/>
                <a:ea typeface="Roboto"/>
                <a:cs typeface="Roboto"/>
              </a:rPr>
              <a:t> </a:t>
            </a:r>
            <a:r>
              <a:rPr lang="en-US" sz="1400" err="1">
                <a:latin typeface="Avenir Next LT Pro_MSFontService"/>
                <a:ea typeface="Roboto"/>
                <a:cs typeface="Roboto"/>
              </a:rPr>
              <a:t>ámbar</a:t>
            </a:r>
            <a:r>
              <a:rPr lang="en-US" sz="1400">
                <a:latin typeface="Avenir Next LT Pro_MSFontService"/>
                <a:ea typeface="Roboto"/>
                <a:cs typeface="Roboto"/>
              </a:rPr>
              <a:t>; un </a:t>
            </a:r>
            <a:r>
              <a:rPr lang="en-US" sz="1400" err="1">
                <a:latin typeface="Avenir Next LT Pro_MSFontService"/>
                <a:ea typeface="Roboto"/>
                <a:cs typeface="Roboto"/>
              </a:rPr>
              <a:t>olor</a:t>
            </a:r>
            <a:r>
              <a:rPr lang="en-US" sz="1400">
                <a:latin typeface="Avenir Next LT Pro_MSFontService"/>
                <a:ea typeface="Roboto"/>
                <a:cs typeface="Roboto"/>
              </a:rPr>
              <a:t> </a:t>
            </a:r>
            <a:r>
              <a:rPr lang="en-US" sz="1400" err="1">
                <a:latin typeface="Avenir Next LT Pro_MSFontService"/>
                <a:ea typeface="Roboto"/>
                <a:cs typeface="Roboto"/>
              </a:rPr>
              <a:t>agradable</a:t>
            </a:r>
            <a:r>
              <a:rPr lang="en-US" sz="1400">
                <a:latin typeface="Avenir Next LT Pro_MSFontService"/>
                <a:ea typeface="Roboto"/>
                <a:cs typeface="Roboto"/>
              </a:rPr>
              <a:t>, fresco, floral, </a:t>
            </a:r>
            <a:r>
              <a:rPr lang="en-US" sz="1400" err="1">
                <a:latin typeface="Avenir Next LT Pro_MSFontService"/>
                <a:ea typeface="Roboto"/>
                <a:cs typeface="Roboto"/>
              </a:rPr>
              <a:t>afrutado</a:t>
            </a:r>
            <a:r>
              <a:rPr lang="en-US" sz="1400">
                <a:latin typeface="Avenir Next LT Pro_MSFontService"/>
                <a:ea typeface="Roboto"/>
                <a:cs typeface="Roboto"/>
              </a:rPr>
              <a:t> y </a:t>
            </a:r>
            <a:r>
              <a:rPr lang="en-US" sz="1400" err="1">
                <a:latin typeface="Avenir Next LT Pro_MSFontService"/>
                <a:ea typeface="Roboto"/>
                <a:cs typeface="Roboto"/>
              </a:rPr>
              <a:t>sabor</a:t>
            </a:r>
            <a:r>
              <a:rPr lang="en-US" sz="1400">
                <a:latin typeface="Avenir Next LT Pro_MSFontService"/>
                <a:ea typeface="Roboto"/>
                <a:cs typeface="Roboto"/>
              </a:rPr>
              <a:t>: seco, </a:t>
            </a:r>
            <a:r>
              <a:rPr lang="en-US" sz="1400" err="1">
                <a:latin typeface="Avenir Next LT Pro_MSFontService"/>
                <a:ea typeface="Roboto"/>
                <a:cs typeface="Roboto"/>
              </a:rPr>
              <a:t>armonioso</a:t>
            </a:r>
            <a:r>
              <a:rPr lang="en-US" sz="1400">
                <a:latin typeface="Avenir Next LT Pro_MSFontService"/>
                <a:ea typeface="Roboto"/>
                <a:cs typeface="Roboto"/>
              </a:rPr>
              <a:t>, </a:t>
            </a:r>
            <a:r>
              <a:rPr lang="en-US" sz="1400" err="1">
                <a:latin typeface="Avenir Next LT Pro_MSFontService"/>
                <a:ea typeface="Roboto"/>
                <a:cs typeface="Roboto"/>
              </a:rPr>
              <a:t>persistente</a:t>
            </a:r>
            <a:r>
              <a:rPr lang="en-US" sz="1400">
                <a:latin typeface="Avenir Next LT Pro_MSFontService"/>
                <a:ea typeface="Roboto"/>
                <a:cs typeface="Roboto"/>
              </a:rPr>
              <a:t>.</a:t>
            </a:r>
            <a:endParaRPr lang="en-US"/>
          </a:p>
          <a:p>
            <a:pPr defTabSz="658368"/>
            <a:endParaRPr lang="en-US" sz="1400">
              <a:latin typeface="Avenir Next LT Pro_MSFontService"/>
              <a:ea typeface="Roboto"/>
              <a:cs typeface="Roboto"/>
            </a:endParaRPr>
          </a:p>
          <a:p>
            <a:pPr defTabSz="658368"/>
            <a:r>
              <a:rPr lang="en-US" sz="1400" b="1" i="1" err="1">
                <a:ea typeface="Roboto"/>
                <a:cs typeface="Roboto"/>
              </a:rPr>
              <a:t>Sinónimos</a:t>
            </a:r>
            <a:r>
              <a:rPr lang="en-US" sz="1400" b="1" i="1">
                <a:ea typeface="Roboto"/>
                <a:cs typeface="Roboto"/>
              </a:rPr>
              <a:t>:</a:t>
            </a:r>
            <a:r>
              <a:rPr lang="en-US" sz="1400">
                <a:latin typeface="Avenir Next LT Pro"/>
                <a:ea typeface="Roboto"/>
                <a:cs typeface="Roboto"/>
              </a:rPr>
              <a:t> </a:t>
            </a:r>
            <a:r>
              <a:rPr lang="en-US" sz="1400" err="1">
                <a:latin typeface="Avenir Next LT Pro"/>
                <a:ea typeface="Roboto"/>
                <a:cs typeface="Roboto"/>
              </a:rPr>
              <a:t>Cacciadebiti</a:t>
            </a:r>
            <a:r>
              <a:rPr lang="en-US" sz="1400">
                <a:latin typeface="Avenir Next LT Pro"/>
                <a:ea typeface="Roboto"/>
                <a:cs typeface="Roboto"/>
              </a:rPr>
              <a:t>, </a:t>
            </a:r>
            <a:r>
              <a:rPr lang="en-US" sz="1400" err="1">
                <a:latin typeface="Avenir Next LT Pro"/>
                <a:ea typeface="Roboto"/>
                <a:cs typeface="Roboto"/>
              </a:rPr>
              <a:t>Caccione</a:t>
            </a:r>
            <a:r>
              <a:rPr lang="en-US" sz="1400">
                <a:latin typeface="Avenir Next LT Pro"/>
                <a:ea typeface="Roboto"/>
                <a:cs typeface="Roboto"/>
              </a:rPr>
              <a:t>, Camplese, </a:t>
            </a:r>
            <a:r>
              <a:rPr lang="en-US" sz="1400" err="1">
                <a:latin typeface="Avenir Next LT Pro"/>
                <a:ea typeface="Roboto"/>
                <a:cs typeface="Roboto"/>
              </a:rPr>
              <a:t>Pagadebito</a:t>
            </a:r>
            <a:r>
              <a:rPr lang="en-US" sz="1400">
                <a:latin typeface="Avenir Next LT Pro"/>
                <a:ea typeface="Roboto"/>
                <a:cs typeface="Roboto"/>
              </a:rPr>
              <a:t>, </a:t>
            </a:r>
            <a:r>
              <a:rPr lang="en-US" sz="1400" err="1">
                <a:latin typeface="Avenir Next LT Pro"/>
                <a:ea typeface="Roboto"/>
                <a:cs typeface="Roboto"/>
              </a:rPr>
              <a:t>Sacacciadebito</a:t>
            </a:r>
            <a:r>
              <a:rPr lang="en-US" sz="1400">
                <a:latin typeface="Avenir Next LT Pro"/>
                <a:ea typeface="Roboto"/>
                <a:cs typeface="Roboto"/>
              </a:rPr>
              <a:t>, </a:t>
            </a:r>
            <a:r>
              <a:rPr lang="en-US" sz="1400" err="1">
                <a:latin typeface="Avenir Next LT Pro"/>
                <a:ea typeface="Roboto"/>
                <a:cs typeface="Roboto"/>
              </a:rPr>
              <a:t>Trebbiano</a:t>
            </a:r>
            <a:r>
              <a:rPr lang="en-US" sz="1400">
                <a:latin typeface="Avenir Next LT Pro"/>
                <a:ea typeface="Roboto"/>
                <a:cs typeface="Roboto"/>
              </a:rPr>
              <a:t> di Teramo, Uva d'Oro, Uva </a:t>
            </a:r>
            <a:r>
              <a:rPr lang="en-US" sz="1400" err="1">
                <a:latin typeface="Avenir Next LT Pro"/>
                <a:ea typeface="Roboto"/>
                <a:cs typeface="Roboto"/>
              </a:rPr>
              <a:t>Fermana</a:t>
            </a:r>
            <a:endParaRPr lang="en-US" sz="1400" err="1">
              <a:ea typeface="+mn-lt"/>
              <a:cs typeface="+mn-lt"/>
            </a:endParaRPr>
          </a:p>
        </p:txBody>
      </p:sp>
      <p:sp>
        <p:nvSpPr>
          <p:cNvPr id="15" name="Slide Number Placeholder 14">
            <a:extLst>
              <a:ext uri="{FF2B5EF4-FFF2-40B4-BE49-F238E27FC236}">
                <a16:creationId xmlns:a16="http://schemas.microsoft.com/office/drawing/2014/main" id="{6303510E-68E3-BF21-05D6-749CEB76D715}"/>
              </a:ext>
            </a:extLst>
          </p:cNvPr>
          <p:cNvSpPr>
            <a:spLocks noGrp="1"/>
          </p:cNvSpPr>
          <p:nvPr>
            <p:ph type="sldNum" sz="quarter" idx="12"/>
          </p:nvPr>
        </p:nvSpPr>
        <p:spPr/>
        <p:txBody>
          <a:bodyPr/>
          <a:lstStyle/>
          <a:p>
            <a:fld id="{A65A5C87-DF58-40C8-B092-1DE63DB4547E}" type="slidenum">
              <a:rPr lang="en-US" dirty="0"/>
              <a:t>13</a:t>
            </a:fld>
            <a:endParaRPr lang="en-US"/>
          </a:p>
        </p:txBody>
      </p:sp>
      <p:sp>
        <p:nvSpPr>
          <p:cNvPr id="16" name="Footer Placeholder 15">
            <a:extLst>
              <a:ext uri="{FF2B5EF4-FFF2-40B4-BE49-F238E27FC236}">
                <a16:creationId xmlns:a16="http://schemas.microsoft.com/office/drawing/2014/main" id="{4910AF97-029C-129F-02CE-B30F80EBBE74}"/>
              </a:ext>
            </a:extLst>
          </p:cNvPr>
          <p:cNvSpPr>
            <a:spLocks noGrp="1"/>
          </p:cNvSpPr>
          <p:nvPr>
            <p:ph type="ftr" sz="quarter" idx="11"/>
          </p:nvPr>
        </p:nvSpPr>
        <p:spPr/>
        <p:txBody>
          <a:bodyPr/>
          <a:lstStyle/>
          <a:p>
            <a:r>
              <a:rPr lang="en-US"/>
              <a:t>Abruzzo, Verónica Malavé</a:t>
            </a:r>
          </a:p>
        </p:txBody>
      </p:sp>
      <p:sp>
        <p:nvSpPr>
          <p:cNvPr id="2" name="TextBox 1">
            <a:extLst>
              <a:ext uri="{FF2B5EF4-FFF2-40B4-BE49-F238E27FC236}">
                <a16:creationId xmlns:a16="http://schemas.microsoft.com/office/drawing/2014/main" id="{04AAE365-6D75-E644-6B2E-3E821C836762}"/>
              </a:ext>
            </a:extLst>
          </p:cNvPr>
          <p:cNvSpPr txBox="1"/>
          <p:nvPr/>
        </p:nvSpPr>
        <p:spPr>
          <a:xfrm>
            <a:off x="948479" y="4934000"/>
            <a:ext cx="27253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Características</a:t>
            </a:r>
            <a:r>
              <a:rPr lang="en-US" sz="1400" b="1" i="1"/>
              <a:t> </a:t>
            </a:r>
            <a:r>
              <a:rPr lang="en-US" sz="1400" b="1" i="1" err="1"/>
              <a:t>Viticulturales</a:t>
            </a:r>
            <a:r>
              <a:rPr lang="en-US" sz="1400" b="1" i="1"/>
              <a:t>:</a:t>
            </a:r>
          </a:p>
        </p:txBody>
      </p:sp>
      <p:sp>
        <p:nvSpPr>
          <p:cNvPr id="11" name="TextBox 10">
            <a:extLst>
              <a:ext uri="{FF2B5EF4-FFF2-40B4-BE49-F238E27FC236}">
                <a16:creationId xmlns:a16="http://schemas.microsoft.com/office/drawing/2014/main" id="{C19C3253-FD9B-3213-1093-FEA0B533F008}"/>
              </a:ext>
            </a:extLst>
          </p:cNvPr>
          <p:cNvSpPr txBox="1"/>
          <p:nvPr/>
        </p:nvSpPr>
        <p:spPr>
          <a:xfrm>
            <a:off x="948814" y="5245489"/>
            <a:ext cx="631408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s" sz="1400">
                <a:ea typeface="+mn-lt"/>
                <a:cs typeface="+mn-lt"/>
              </a:rPr>
              <a:t>Cepa de notable vigor y capacidad de producción satisfactoria y constante. Resistencia media a las adversidades climáticas. Buena afinidad con los portainjertos más populares.</a:t>
            </a:r>
          </a:p>
        </p:txBody>
      </p:sp>
      <p:sp>
        <p:nvSpPr>
          <p:cNvPr id="34" name="TextBox 33">
            <a:extLst>
              <a:ext uri="{FF2B5EF4-FFF2-40B4-BE49-F238E27FC236}">
                <a16:creationId xmlns:a16="http://schemas.microsoft.com/office/drawing/2014/main" id="{9B5A335E-303B-90E0-E671-B34950DD7766}"/>
              </a:ext>
            </a:extLst>
          </p:cNvPr>
          <p:cNvSpPr txBox="1"/>
          <p:nvPr/>
        </p:nvSpPr>
        <p:spPr>
          <a:xfrm>
            <a:off x="948063" y="3431596"/>
            <a:ext cx="9894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a:t>Aromas:</a:t>
            </a:r>
          </a:p>
        </p:txBody>
      </p:sp>
      <p:sp>
        <p:nvSpPr>
          <p:cNvPr id="35" name="TextBox 34">
            <a:extLst>
              <a:ext uri="{FF2B5EF4-FFF2-40B4-BE49-F238E27FC236}">
                <a16:creationId xmlns:a16="http://schemas.microsoft.com/office/drawing/2014/main" id="{1917D569-913B-EAA3-1EA3-8860E7A72A5A}"/>
              </a:ext>
            </a:extLst>
          </p:cNvPr>
          <p:cNvSpPr txBox="1"/>
          <p:nvPr/>
        </p:nvSpPr>
        <p:spPr>
          <a:xfrm>
            <a:off x="948063" y="3045291"/>
            <a:ext cx="2486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Área</a:t>
            </a:r>
            <a:r>
              <a:rPr lang="en-US" sz="1400" b="1" i="1"/>
              <a:t> </a:t>
            </a:r>
            <a:r>
              <a:rPr lang="en-US" sz="1400" b="1" i="1" err="1"/>
              <a:t>Cultivada</a:t>
            </a:r>
            <a:r>
              <a:rPr lang="en-US" sz="1400" b="1" i="1"/>
              <a:t>: </a:t>
            </a:r>
            <a:r>
              <a:rPr lang="en-US" sz="1400"/>
              <a:t>894 ha</a:t>
            </a:r>
            <a:endParaRPr lang="en-US" sz="1400" b="1" i="1"/>
          </a:p>
        </p:txBody>
      </p:sp>
      <p:grpSp>
        <p:nvGrpSpPr>
          <p:cNvPr id="25" name="Group 24">
            <a:extLst>
              <a:ext uri="{FF2B5EF4-FFF2-40B4-BE49-F238E27FC236}">
                <a16:creationId xmlns:a16="http://schemas.microsoft.com/office/drawing/2014/main" id="{A1A8728F-BED7-0CE1-2A50-8189424BD4CD}"/>
              </a:ext>
            </a:extLst>
          </p:cNvPr>
          <p:cNvGrpSpPr/>
          <p:nvPr/>
        </p:nvGrpSpPr>
        <p:grpSpPr>
          <a:xfrm>
            <a:off x="2311689" y="3476993"/>
            <a:ext cx="5216686" cy="1285993"/>
            <a:chOff x="3055760" y="3602499"/>
            <a:chExt cx="5216686" cy="1285993"/>
          </a:xfrm>
        </p:grpSpPr>
        <p:grpSp>
          <p:nvGrpSpPr>
            <p:cNvPr id="5" name="Group 4">
              <a:extLst>
                <a:ext uri="{FF2B5EF4-FFF2-40B4-BE49-F238E27FC236}">
                  <a16:creationId xmlns:a16="http://schemas.microsoft.com/office/drawing/2014/main" id="{6E30B9C4-8902-83D6-28A7-46F750B719A2}"/>
                </a:ext>
              </a:extLst>
            </p:cNvPr>
            <p:cNvGrpSpPr/>
            <p:nvPr/>
          </p:nvGrpSpPr>
          <p:grpSpPr>
            <a:xfrm>
              <a:off x="4232277" y="3602499"/>
              <a:ext cx="1381642" cy="1160451"/>
              <a:chOff x="2509582" y="3066348"/>
              <a:chExt cx="1381642" cy="1160451"/>
            </a:xfrm>
          </p:grpSpPr>
          <p:pic>
            <p:nvPicPr>
              <p:cNvPr id="23" name="Picture 22" descr="A drawing of an orange with a leaf&#10;&#10;Description automatically generated">
                <a:extLst>
                  <a:ext uri="{FF2B5EF4-FFF2-40B4-BE49-F238E27FC236}">
                    <a16:creationId xmlns:a16="http://schemas.microsoft.com/office/drawing/2014/main" id="{F931FA36-F4A6-2285-72D1-35DA354FEFFF}"/>
                  </a:ext>
                </a:extLst>
              </p:cNvPr>
              <p:cNvPicPr>
                <a:picLocks noChangeAspect="1"/>
              </p:cNvPicPr>
              <p:nvPr/>
            </p:nvPicPr>
            <p:blipFill>
              <a:blip r:embed="rId3"/>
              <a:srcRect/>
              <a:stretch/>
            </p:blipFill>
            <p:spPr>
              <a:xfrm>
                <a:off x="2943522" y="3721636"/>
                <a:ext cx="513762" cy="505163"/>
              </a:xfrm>
              <a:prstGeom prst="rect">
                <a:avLst/>
              </a:prstGeom>
            </p:spPr>
          </p:pic>
          <p:sp>
            <p:nvSpPr>
              <p:cNvPr id="24" name="TextBox 23">
                <a:extLst>
                  <a:ext uri="{FF2B5EF4-FFF2-40B4-BE49-F238E27FC236}">
                    <a16:creationId xmlns:a16="http://schemas.microsoft.com/office/drawing/2014/main" id="{A0E0CB59-A68F-D460-3E03-1D5DFB6EBB7D}"/>
                  </a:ext>
                </a:extLst>
              </p:cNvPr>
              <p:cNvSpPr txBox="1"/>
              <p:nvPr/>
            </p:nvSpPr>
            <p:spPr>
              <a:xfrm>
                <a:off x="2509582" y="3066348"/>
                <a:ext cx="13816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Nectarina</a:t>
                </a:r>
              </a:p>
            </p:txBody>
          </p:sp>
        </p:grpSp>
        <p:grpSp>
          <p:nvGrpSpPr>
            <p:cNvPr id="7" name="Group 6">
              <a:extLst>
                <a:ext uri="{FF2B5EF4-FFF2-40B4-BE49-F238E27FC236}">
                  <a16:creationId xmlns:a16="http://schemas.microsoft.com/office/drawing/2014/main" id="{29A0A612-2C73-DED4-6E0E-B43C7567CF45}"/>
                </a:ext>
              </a:extLst>
            </p:cNvPr>
            <p:cNvGrpSpPr/>
            <p:nvPr/>
          </p:nvGrpSpPr>
          <p:grpSpPr>
            <a:xfrm>
              <a:off x="3055760" y="3602499"/>
              <a:ext cx="1176517" cy="1256247"/>
              <a:chOff x="1137313" y="3070496"/>
              <a:chExt cx="1176517" cy="1256247"/>
            </a:xfrm>
          </p:grpSpPr>
          <p:pic>
            <p:nvPicPr>
              <p:cNvPr id="21" name="Picture 20" descr="A close-up of a flower&#10;&#10;Description automatically generated">
                <a:extLst>
                  <a:ext uri="{FF2B5EF4-FFF2-40B4-BE49-F238E27FC236}">
                    <a16:creationId xmlns:a16="http://schemas.microsoft.com/office/drawing/2014/main" id="{D1A2778E-FA66-D945-9257-3D85DD4DC50C}"/>
                  </a:ext>
                </a:extLst>
              </p:cNvPr>
              <p:cNvPicPr>
                <a:picLocks noChangeAspect="1"/>
              </p:cNvPicPr>
              <p:nvPr/>
            </p:nvPicPr>
            <p:blipFill>
              <a:blip r:embed="rId4"/>
              <a:srcRect/>
              <a:stretch/>
            </p:blipFill>
            <p:spPr>
              <a:xfrm>
                <a:off x="1408414" y="3624358"/>
                <a:ext cx="634313" cy="702385"/>
              </a:xfrm>
              <a:prstGeom prst="rect">
                <a:avLst/>
              </a:prstGeom>
            </p:spPr>
          </p:pic>
          <p:sp>
            <p:nvSpPr>
              <p:cNvPr id="22" name="TextBox 21">
                <a:extLst>
                  <a:ext uri="{FF2B5EF4-FFF2-40B4-BE49-F238E27FC236}">
                    <a16:creationId xmlns:a16="http://schemas.microsoft.com/office/drawing/2014/main" id="{B759F604-CFBF-58E3-8B97-F232F3C85184}"/>
                  </a:ext>
                </a:extLst>
              </p:cNvPr>
              <p:cNvSpPr txBox="1"/>
              <p:nvPr/>
            </p:nvSpPr>
            <p:spPr>
              <a:xfrm>
                <a:off x="1137313" y="3070496"/>
                <a:ext cx="1176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Floral</a:t>
                </a:r>
              </a:p>
            </p:txBody>
          </p:sp>
        </p:grpSp>
        <p:grpSp>
          <p:nvGrpSpPr>
            <p:cNvPr id="9" name="Group 8">
              <a:extLst>
                <a:ext uri="{FF2B5EF4-FFF2-40B4-BE49-F238E27FC236}">
                  <a16:creationId xmlns:a16="http://schemas.microsoft.com/office/drawing/2014/main" id="{0BB4C14F-BD56-7901-6CCA-AA14062D9740}"/>
                </a:ext>
              </a:extLst>
            </p:cNvPr>
            <p:cNvGrpSpPr/>
            <p:nvPr/>
          </p:nvGrpSpPr>
          <p:grpSpPr>
            <a:xfrm>
              <a:off x="5656971" y="3602499"/>
              <a:ext cx="1381671" cy="1285993"/>
              <a:chOff x="4509890" y="3200150"/>
              <a:chExt cx="1381671" cy="1285993"/>
            </a:xfrm>
          </p:grpSpPr>
          <p:pic>
            <p:nvPicPr>
              <p:cNvPr id="19" name="Picture 18" descr="A green apple with a leaf&#10;&#10;Description automatically generated">
                <a:extLst>
                  <a:ext uri="{FF2B5EF4-FFF2-40B4-BE49-F238E27FC236}">
                    <a16:creationId xmlns:a16="http://schemas.microsoft.com/office/drawing/2014/main" id="{658FD15E-5A44-4C04-90FA-07AA9E17E05E}"/>
                  </a:ext>
                </a:extLst>
              </p:cNvPr>
              <p:cNvPicPr>
                <a:picLocks noChangeAspect="1"/>
              </p:cNvPicPr>
              <p:nvPr/>
            </p:nvPicPr>
            <p:blipFill>
              <a:blip r:embed="rId5"/>
              <a:srcRect/>
              <a:stretch/>
            </p:blipFill>
            <p:spPr>
              <a:xfrm>
                <a:off x="4734446" y="3728438"/>
                <a:ext cx="717216" cy="757705"/>
              </a:xfrm>
              <a:prstGeom prst="rect">
                <a:avLst/>
              </a:prstGeom>
            </p:spPr>
          </p:pic>
          <p:sp>
            <p:nvSpPr>
              <p:cNvPr id="20" name="TextBox 19">
                <a:extLst>
                  <a:ext uri="{FF2B5EF4-FFF2-40B4-BE49-F238E27FC236}">
                    <a16:creationId xmlns:a16="http://schemas.microsoft.com/office/drawing/2014/main" id="{64DAD5ED-D297-955D-DC38-15A29FEBD6F6}"/>
                  </a:ext>
                </a:extLst>
              </p:cNvPr>
              <p:cNvSpPr txBox="1"/>
              <p:nvPr/>
            </p:nvSpPr>
            <p:spPr>
              <a:xfrm>
                <a:off x="4509890" y="3200150"/>
                <a:ext cx="1381671"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t>Manzana</a:t>
                </a:r>
              </a:p>
            </p:txBody>
          </p:sp>
        </p:grpSp>
        <p:grpSp>
          <p:nvGrpSpPr>
            <p:cNvPr id="14" name="Group 13">
              <a:extLst>
                <a:ext uri="{FF2B5EF4-FFF2-40B4-BE49-F238E27FC236}">
                  <a16:creationId xmlns:a16="http://schemas.microsoft.com/office/drawing/2014/main" id="{3C83771B-27A3-CA33-48F1-6F6594B075C9}"/>
                </a:ext>
              </a:extLst>
            </p:cNvPr>
            <p:cNvGrpSpPr/>
            <p:nvPr/>
          </p:nvGrpSpPr>
          <p:grpSpPr>
            <a:xfrm>
              <a:off x="6873550" y="3602499"/>
              <a:ext cx="1398896" cy="1119889"/>
              <a:chOff x="6048797" y="3101537"/>
              <a:chExt cx="1398896" cy="1119889"/>
            </a:xfrm>
          </p:grpSpPr>
          <p:pic>
            <p:nvPicPr>
              <p:cNvPr id="17" name="Picture 16" descr="A close up of a stick&#10;&#10;Description automatically generated">
                <a:extLst>
                  <a:ext uri="{FF2B5EF4-FFF2-40B4-BE49-F238E27FC236}">
                    <a16:creationId xmlns:a16="http://schemas.microsoft.com/office/drawing/2014/main" id="{0579A520-7A54-BF51-51B2-3422A07AC7DC}"/>
                  </a:ext>
                </a:extLst>
              </p:cNvPr>
              <p:cNvPicPr>
                <a:picLocks noChangeAspect="1"/>
              </p:cNvPicPr>
              <p:nvPr/>
            </p:nvPicPr>
            <p:blipFill>
              <a:blip r:embed="rId6"/>
              <a:srcRect/>
              <a:stretch/>
            </p:blipFill>
            <p:spPr>
              <a:xfrm>
                <a:off x="6432549" y="3785048"/>
                <a:ext cx="438398" cy="436378"/>
              </a:xfrm>
              <a:prstGeom prst="rect">
                <a:avLst/>
              </a:prstGeom>
            </p:spPr>
          </p:pic>
          <p:sp>
            <p:nvSpPr>
              <p:cNvPr id="18" name="TextBox 17">
                <a:extLst>
                  <a:ext uri="{FF2B5EF4-FFF2-40B4-BE49-F238E27FC236}">
                    <a16:creationId xmlns:a16="http://schemas.microsoft.com/office/drawing/2014/main" id="{35B9FF71-9FE9-D134-8788-146E4D49B998}"/>
                  </a:ext>
                </a:extLst>
              </p:cNvPr>
              <p:cNvSpPr txBox="1"/>
              <p:nvPr/>
            </p:nvSpPr>
            <p:spPr>
              <a:xfrm>
                <a:off x="6048797" y="3101537"/>
                <a:ext cx="1398896"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err="1"/>
                  <a:t>Especias</a:t>
                </a:r>
              </a:p>
            </p:txBody>
          </p:sp>
        </p:grpSp>
      </p:grpSp>
    </p:spTree>
    <p:extLst>
      <p:ext uri="{BB962C8B-B14F-4D97-AF65-F5344CB8AC3E}">
        <p14:creationId xmlns:p14="http://schemas.microsoft.com/office/powerpoint/2010/main" val="647671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lose-up of a bunch of grapes&#10;&#10;Description automatically generated">
            <a:extLst>
              <a:ext uri="{FF2B5EF4-FFF2-40B4-BE49-F238E27FC236}">
                <a16:creationId xmlns:a16="http://schemas.microsoft.com/office/drawing/2014/main" id="{B4CD9972-92B4-85C7-C9B3-15B688E076A7}"/>
              </a:ext>
            </a:extLst>
          </p:cNvPr>
          <p:cNvPicPr>
            <a:picLocks noChangeAspect="1"/>
          </p:cNvPicPr>
          <p:nvPr/>
        </p:nvPicPr>
        <p:blipFill rotWithShape="1">
          <a:blip r:embed="rId2"/>
          <a:srcRect l="5238" r="5238"/>
          <a:stretch/>
        </p:blipFill>
        <p:spPr>
          <a:xfrm>
            <a:off x="7725098" y="912516"/>
            <a:ext cx="3482765" cy="503614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sp>
        <p:nvSpPr>
          <p:cNvPr id="8" name="TextBox 7">
            <a:extLst>
              <a:ext uri="{FF2B5EF4-FFF2-40B4-BE49-F238E27FC236}">
                <a16:creationId xmlns:a16="http://schemas.microsoft.com/office/drawing/2014/main" id="{3CC1A723-C8EE-74BE-54F8-D636C188705D}"/>
              </a:ext>
            </a:extLst>
          </p:cNvPr>
          <p:cNvSpPr txBox="1"/>
          <p:nvPr/>
        </p:nvSpPr>
        <p:spPr>
          <a:xfrm>
            <a:off x="950580" y="912220"/>
            <a:ext cx="514870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2200" err="1">
                <a:solidFill>
                  <a:srgbClr val="1E1E1E"/>
                </a:solidFill>
                <a:ea typeface="+mn-lt"/>
                <a:cs typeface="+mn-lt"/>
              </a:rPr>
              <a:t>Cococciola</a:t>
            </a:r>
            <a:r>
              <a:rPr lang="en-US" sz="2200">
                <a:solidFill>
                  <a:srgbClr val="1E1E1E"/>
                </a:solidFill>
                <a:ea typeface="+mn-lt"/>
                <a:cs typeface="+mn-lt"/>
              </a:rPr>
              <a:t> (B)</a:t>
            </a:r>
            <a:endParaRPr lang="en-US" sz="2200"/>
          </a:p>
        </p:txBody>
      </p:sp>
      <p:sp>
        <p:nvSpPr>
          <p:cNvPr id="3" name="TextBox 2">
            <a:extLst>
              <a:ext uri="{FF2B5EF4-FFF2-40B4-BE49-F238E27FC236}">
                <a16:creationId xmlns:a16="http://schemas.microsoft.com/office/drawing/2014/main" id="{7AFCEAF0-195B-BAE3-D44E-516A1D0B1A6D}"/>
              </a:ext>
            </a:extLst>
          </p:cNvPr>
          <p:cNvSpPr txBox="1"/>
          <p:nvPr/>
        </p:nvSpPr>
        <p:spPr>
          <a:xfrm>
            <a:off x="948064" y="1270515"/>
            <a:ext cx="890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kern="1200">
                <a:latin typeface="+mn-lt"/>
                <a:ea typeface="+mn-ea"/>
                <a:cs typeface="+mn-cs"/>
              </a:rPr>
              <a:t>Origen</a:t>
            </a:r>
            <a:r>
              <a:rPr lang="en-US" sz="1400" b="1" i="1"/>
              <a:t>:</a:t>
            </a:r>
          </a:p>
        </p:txBody>
      </p:sp>
      <p:sp>
        <p:nvSpPr>
          <p:cNvPr id="10" name="TextBox 9">
            <a:extLst>
              <a:ext uri="{FF2B5EF4-FFF2-40B4-BE49-F238E27FC236}">
                <a16:creationId xmlns:a16="http://schemas.microsoft.com/office/drawing/2014/main" id="{25EEBB96-EF27-D4F1-5106-A7C244C735C8}"/>
              </a:ext>
            </a:extLst>
          </p:cNvPr>
          <p:cNvSpPr txBox="1"/>
          <p:nvPr/>
        </p:nvSpPr>
        <p:spPr>
          <a:xfrm>
            <a:off x="967213" y="1497336"/>
            <a:ext cx="656209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a:ea typeface="+mn-lt"/>
                <a:cs typeface="+mn-lt"/>
              </a:rPr>
              <a:t>Los </a:t>
            </a:r>
            <a:r>
              <a:rPr lang="en-US" sz="1400" err="1">
                <a:ea typeface="+mn-lt"/>
                <a:cs typeface="+mn-lt"/>
              </a:rPr>
              <a:t>orígenes</a:t>
            </a:r>
            <a:r>
              <a:rPr lang="en-US" sz="1400">
                <a:ea typeface="+mn-lt"/>
                <a:cs typeface="+mn-lt"/>
              </a:rPr>
              <a:t> de </a:t>
            </a:r>
            <a:r>
              <a:rPr lang="en-US" sz="1400" err="1">
                <a:ea typeface="+mn-lt"/>
                <a:cs typeface="+mn-lt"/>
              </a:rPr>
              <a:t>esta</a:t>
            </a:r>
            <a:r>
              <a:rPr lang="en-US" sz="1400">
                <a:ea typeface="+mn-lt"/>
                <a:cs typeface="+mn-lt"/>
              </a:rPr>
              <a:t> </a:t>
            </a:r>
            <a:r>
              <a:rPr lang="en-US" sz="1400" err="1">
                <a:ea typeface="+mn-lt"/>
                <a:cs typeface="+mn-lt"/>
              </a:rPr>
              <a:t>variedad</a:t>
            </a:r>
            <a:r>
              <a:rPr lang="en-US" sz="1400">
                <a:ea typeface="+mn-lt"/>
                <a:cs typeface="+mn-lt"/>
              </a:rPr>
              <a:t> y de </a:t>
            </a:r>
            <a:r>
              <a:rPr lang="en-US" sz="1400" err="1">
                <a:ea typeface="+mn-lt"/>
                <a:cs typeface="+mn-lt"/>
              </a:rPr>
              <a:t>su</a:t>
            </a:r>
            <a:r>
              <a:rPr lang="en-US" sz="1400">
                <a:ea typeface="+mn-lt"/>
                <a:cs typeface="+mn-lt"/>
              </a:rPr>
              <a:t> </a:t>
            </a:r>
            <a:r>
              <a:rPr lang="en-US" sz="1400" err="1">
                <a:ea typeface="+mn-lt"/>
                <a:cs typeface="+mn-lt"/>
              </a:rPr>
              <a:t>extraño</a:t>
            </a:r>
            <a:r>
              <a:rPr lang="en-US" sz="1400">
                <a:ea typeface="+mn-lt"/>
                <a:cs typeface="+mn-lt"/>
              </a:rPr>
              <a:t> </a:t>
            </a:r>
            <a:r>
              <a:rPr lang="en-US" sz="1400" err="1">
                <a:ea typeface="+mn-lt"/>
                <a:cs typeface="+mn-lt"/>
              </a:rPr>
              <a:t>nombre</a:t>
            </a:r>
            <a:r>
              <a:rPr lang="en-US" sz="1400">
                <a:ea typeface="+mn-lt"/>
                <a:cs typeface="+mn-lt"/>
              </a:rPr>
              <a:t> no </a:t>
            </a:r>
            <a:r>
              <a:rPr lang="en-US" sz="1400" err="1">
                <a:ea typeface="+mn-lt"/>
                <a:cs typeface="+mn-lt"/>
              </a:rPr>
              <a:t>están</a:t>
            </a:r>
            <a:r>
              <a:rPr lang="en-US" sz="1400">
                <a:ea typeface="+mn-lt"/>
                <a:cs typeface="+mn-lt"/>
              </a:rPr>
              <a:t> claros y sus </a:t>
            </a:r>
            <a:r>
              <a:rPr lang="en-US" sz="1400" err="1">
                <a:ea typeface="+mn-lt"/>
                <a:cs typeface="+mn-lt"/>
              </a:rPr>
              <a:t>primeras</a:t>
            </a:r>
            <a:r>
              <a:rPr lang="en-US" sz="1400">
                <a:ea typeface="+mn-lt"/>
                <a:cs typeface="+mn-lt"/>
              </a:rPr>
              <a:t> </a:t>
            </a:r>
            <a:r>
              <a:rPr lang="en-US" sz="1400" err="1">
                <a:ea typeface="+mn-lt"/>
                <a:cs typeface="+mn-lt"/>
              </a:rPr>
              <a:t>menciones</a:t>
            </a:r>
            <a:r>
              <a:rPr lang="en-US" sz="1400">
                <a:ea typeface="+mn-lt"/>
                <a:cs typeface="+mn-lt"/>
              </a:rPr>
              <a:t> </a:t>
            </a:r>
            <a:r>
              <a:rPr lang="en-US" sz="1400" err="1">
                <a:ea typeface="+mn-lt"/>
                <a:cs typeface="+mn-lt"/>
              </a:rPr>
              <a:t>parecen</a:t>
            </a:r>
            <a:r>
              <a:rPr lang="en-US" sz="1400">
                <a:ea typeface="+mn-lt"/>
                <a:cs typeface="+mn-lt"/>
              </a:rPr>
              <a:t> </a:t>
            </a:r>
            <a:r>
              <a:rPr lang="en-US" sz="1400" err="1">
                <a:ea typeface="+mn-lt"/>
                <a:cs typeface="+mn-lt"/>
              </a:rPr>
              <a:t>estar</a:t>
            </a:r>
            <a:r>
              <a:rPr lang="en-US" sz="1400">
                <a:ea typeface="+mn-lt"/>
                <a:cs typeface="+mn-lt"/>
              </a:rPr>
              <a:t> </a:t>
            </a:r>
            <a:r>
              <a:rPr lang="en-US" sz="1400" err="1">
                <a:ea typeface="+mn-lt"/>
                <a:cs typeface="+mn-lt"/>
              </a:rPr>
              <a:t>en</a:t>
            </a:r>
            <a:r>
              <a:rPr lang="en-US" sz="1400">
                <a:ea typeface="+mn-lt"/>
                <a:cs typeface="+mn-lt"/>
              </a:rPr>
              <a:t> la </a:t>
            </a:r>
            <a:r>
              <a:rPr lang="en-US" sz="1400" err="1">
                <a:ea typeface="+mn-lt"/>
                <a:cs typeface="+mn-lt"/>
              </a:rPr>
              <a:t>Ampelographie</a:t>
            </a:r>
            <a:r>
              <a:rPr lang="en-US" sz="1400">
                <a:ea typeface="+mn-lt"/>
                <a:cs typeface="+mn-lt"/>
              </a:rPr>
              <a:t> de Viala y </a:t>
            </a:r>
            <a:r>
              <a:rPr lang="en-US" sz="1400" err="1">
                <a:ea typeface="+mn-lt"/>
                <a:cs typeface="+mn-lt"/>
              </a:rPr>
              <a:t>Vermorel</a:t>
            </a:r>
            <a:r>
              <a:rPr lang="en-US" sz="1400">
                <a:ea typeface="+mn-lt"/>
                <a:cs typeface="+mn-lt"/>
              </a:rPr>
              <a:t> (1901-10) bajo </a:t>
            </a:r>
            <a:r>
              <a:rPr lang="en-US" sz="1400" err="1">
                <a:ea typeface="+mn-lt"/>
                <a:cs typeface="+mn-lt"/>
              </a:rPr>
              <a:t>el</a:t>
            </a:r>
            <a:r>
              <a:rPr lang="en-US" sz="1400">
                <a:ea typeface="+mn-lt"/>
                <a:cs typeface="+mn-lt"/>
              </a:rPr>
              <a:t> </a:t>
            </a:r>
            <a:r>
              <a:rPr lang="en-US" sz="1400" err="1">
                <a:ea typeface="+mn-lt"/>
                <a:cs typeface="+mn-lt"/>
              </a:rPr>
              <a:t>sinónimo</a:t>
            </a:r>
            <a:r>
              <a:rPr lang="en-US" sz="1400">
                <a:ea typeface="+mn-lt"/>
                <a:cs typeface="+mn-lt"/>
              </a:rPr>
              <a:t> Cacciola. </a:t>
            </a:r>
            <a:r>
              <a:rPr lang="en-US" sz="1400" err="1">
                <a:ea typeface="+mn-lt"/>
                <a:cs typeface="+mn-lt"/>
              </a:rPr>
              <a:t>Recientemente</a:t>
            </a:r>
            <a:r>
              <a:rPr lang="en-US" sz="1400">
                <a:ea typeface="+mn-lt"/>
                <a:cs typeface="+mn-lt"/>
              </a:rPr>
              <a:t> se ha </a:t>
            </a:r>
            <a:r>
              <a:rPr lang="en-US" sz="1400" err="1">
                <a:ea typeface="+mn-lt"/>
                <a:cs typeface="+mn-lt"/>
              </a:rPr>
              <a:t>empezado</a:t>
            </a:r>
            <a:r>
              <a:rPr lang="en-US" sz="1400">
                <a:ea typeface="+mn-lt"/>
                <a:cs typeface="+mn-lt"/>
              </a:rPr>
              <a:t> a </a:t>
            </a:r>
            <a:r>
              <a:rPr lang="en-US" sz="1400" err="1">
                <a:ea typeface="+mn-lt"/>
                <a:cs typeface="+mn-lt"/>
              </a:rPr>
              <a:t>utilizar</a:t>
            </a:r>
            <a:r>
              <a:rPr lang="en-US" sz="1400">
                <a:ea typeface="+mn-lt"/>
                <a:cs typeface="+mn-lt"/>
              </a:rPr>
              <a:t> para </a:t>
            </a:r>
            <a:r>
              <a:rPr lang="en-US" sz="1400" err="1">
                <a:ea typeface="+mn-lt"/>
                <a:cs typeface="+mn-lt"/>
              </a:rPr>
              <a:t>producir</a:t>
            </a:r>
            <a:r>
              <a:rPr lang="en-US" sz="1400">
                <a:ea typeface="+mn-lt"/>
                <a:cs typeface="+mn-lt"/>
              </a:rPr>
              <a:t> vinos </a:t>
            </a:r>
            <a:r>
              <a:rPr lang="en-US" sz="1400" err="1">
                <a:ea typeface="+mn-lt"/>
                <a:cs typeface="+mn-lt"/>
              </a:rPr>
              <a:t>varietales</a:t>
            </a:r>
            <a:r>
              <a:rPr lang="en-US" sz="1400">
                <a:ea typeface="+mn-lt"/>
                <a:cs typeface="+mn-lt"/>
              </a:rPr>
              <a:t> que </a:t>
            </a:r>
            <a:r>
              <a:rPr lang="en-US" sz="1400" err="1">
                <a:ea typeface="+mn-lt"/>
                <a:cs typeface="+mn-lt"/>
              </a:rPr>
              <a:t>tienden</a:t>
            </a:r>
            <a:r>
              <a:rPr lang="en-US" sz="1400">
                <a:ea typeface="+mn-lt"/>
                <a:cs typeface="+mn-lt"/>
              </a:rPr>
              <a:t> a ser </a:t>
            </a:r>
            <a:r>
              <a:rPr lang="en-US" sz="1400" err="1">
                <a:ea typeface="+mn-lt"/>
                <a:cs typeface="+mn-lt"/>
              </a:rPr>
              <a:t>afrutados</a:t>
            </a:r>
            <a:r>
              <a:rPr lang="en-US" sz="1400">
                <a:ea typeface="+mn-lt"/>
                <a:cs typeface="+mn-lt"/>
              </a:rPr>
              <a:t>, </a:t>
            </a:r>
            <a:r>
              <a:rPr lang="en-US" sz="1400" err="1">
                <a:ea typeface="+mn-lt"/>
                <a:cs typeface="+mn-lt"/>
              </a:rPr>
              <a:t>herbáceos</a:t>
            </a:r>
            <a:r>
              <a:rPr lang="en-US" sz="1400">
                <a:ea typeface="+mn-lt"/>
                <a:cs typeface="+mn-lt"/>
              </a:rPr>
              <a:t> y con </a:t>
            </a:r>
            <a:r>
              <a:rPr lang="en-US" sz="1400" err="1">
                <a:ea typeface="+mn-lt"/>
                <a:cs typeface="+mn-lt"/>
              </a:rPr>
              <a:t>marcada</a:t>
            </a:r>
            <a:r>
              <a:rPr lang="en-US" sz="1400">
                <a:ea typeface="+mn-lt"/>
                <a:cs typeface="+mn-lt"/>
              </a:rPr>
              <a:t> </a:t>
            </a:r>
            <a:r>
              <a:rPr lang="en-US" sz="1400" err="1">
                <a:ea typeface="+mn-lt"/>
                <a:cs typeface="+mn-lt"/>
              </a:rPr>
              <a:t>acidez</a:t>
            </a:r>
            <a:r>
              <a:rPr lang="en-US" sz="1400">
                <a:ea typeface="+mn-lt"/>
                <a:cs typeface="+mn-lt"/>
              </a:rPr>
              <a:t> </a:t>
            </a:r>
            <a:r>
              <a:rPr lang="en-US" sz="1400" err="1">
                <a:ea typeface="+mn-lt"/>
                <a:cs typeface="+mn-lt"/>
              </a:rPr>
              <a:t>en</a:t>
            </a:r>
            <a:r>
              <a:rPr lang="en-US" sz="1400">
                <a:ea typeface="+mn-lt"/>
                <a:cs typeface="+mn-lt"/>
              </a:rPr>
              <a:t> </a:t>
            </a:r>
            <a:r>
              <a:rPr lang="en-US" sz="1400" err="1">
                <a:ea typeface="+mn-lt"/>
                <a:cs typeface="+mn-lt"/>
              </a:rPr>
              <a:t>ocasiones</a:t>
            </a:r>
            <a:r>
              <a:rPr lang="en-US" sz="1400">
                <a:ea typeface="+mn-lt"/>
                <a:cs typeface="+mn-lt"/>
              </a:rPr>
              <a:t> </a:t>
            </a:r>
            <a:r>
              <a:rPr lang="en-US" sz="1400" err="1">
                <a:ea typeface="+mn-lt"/>
                <a:cs typeface="+mn-lt"/>
              </a:rPr>
              <a:t>siendo</a:t>
            </a:r>
            <a:r>
              <a:rPr lang="en-US" sz="1400">
                <a:ea typeface="+mn-lt"/>
                <a:cs typeface="+mn-lt"/>
              </a:rPr>
              <a:t> </a:t>
            </a:r>
            <a:r>
              <a:rPr lang="en-US" sz="1400" err="1">
                <a:ea typeface="+mn-lt"/>
                <a:cs typeface="+mn-lt"/>
              </a:rPr>
              <a:t>envejecidos</a:t>
            </a:r>
            <a:r>
              <a:rPr lang="en-US" sz="1400">
                <a:ea typeface="+mn-lt"/>
                <a:cs typeface="+mn-lt"/>
              </a:rPr>
              <a:t> </a:t>
            </a:r>
            <a:r>
              <a:rPr lang="en-US" sz="1400" err="1">
                <a:ea typeface="+mn-lt"/>
                <a:cs typeface="+mn-lt"/>
              </a:rPr>
              <a:t>en</a:t>
            </a:r>
            <a:r>
              <a:rPr lang="en-US" sz="1400">
                <a:ea typeface="+mn-lt"/>
                <a:cs typeface="+mn-lt"/>
              </a:rPr>
              <a:t> </a:t>
            </a:r>
            <a:r>
              <a:rPr lang="en-US" sz="1400" err="1">
                <a:ea typeface="+mn-lt"/>
                <a:cs typeface="+mn-lt"/>
              </a:rPr>
              <a:t>barricas</a:t>
            </a:r>
            <a:r>
              <a:rPr lang="en-US" sz="1400">
                <a:latin typeface="Avenir Next LT Pro"/>
                <a:ea typeface="+mn-lt"/>
                <a:cs typeface="+mn-lt"/>
              </a:rPr>
              <a:t> </a:t>
            </a:r>
            <a:r>
              <a:rPr lang="en-US" sz="1400" err="1">
                <a:latin typeface="Avenir Next LT Pro"/>
                <a:ea typeface="+mn-lt"/>
                <a:cs typeface="+mn-lt"/>
              </a:rPr>
              <a:t>grandes</a:t>
            </a:r>
            <a:r>
              <a:rPr lang="en-US" sz="1400">
                <a:latin typeface="Avenir Next LT Pro"/>
                <a:ea typeface="+mn-lt"/>
                <a:cs typeface="+mn-lt"/>
              </a:rPr>
              <a:t>.</a:t>
            </a:r>
            <a:endParaRPr lang="en-US" sz="1400">
              <a:ea typeface="Roboto"/>
              <a:cs typeface="Roboto"/>
            </a:endParaRPr>
          </a:p>
          <a:p>
            <a:pPr defTabSz="658368"/>
            <a:r>
              <a:rPr lang="en-US" sz="1400" b="1" i="1" err="1">
                <a:ea typeface="Roboto"/>
                <a:cs typeface="Roboto"/>
              </a:rPr>
              <a:t>Sinónimos</a:t>
            </a:r>
            <a:r>
              <a:rPr lang="en-US" sz="1400" b="1" i="1">
                <a:ea typeface="Roboto"/>
                <a:cs typeface="Roboto"/>
              </a:rPr>
              <a:t>:</a:t>
            </a:r>
            <a:r>
              <a:rPr lang="en-US" sz="1400">
                <a:latin typeface="Avenir Next LT Pro"/>
                <a:ea typeface="Roboto"/>
                <a:cs typeface="Roboto"/>
              </a:rPr>
              <a:t> Cacciola, </a:t>
            </a:r>
            <a:r>
              <a:rPr lang="en-US" sz="1400" err="1">
                <a:latin typeface="Avenir Next LT Pro"/>
                <a:ea typeface="Roboto"/>
                <a:cs typeface="Roboto"/>
              </a:rPr>
              <a:t>Cocacciara</a:t>
            </a:r>
            <a:endParaRPr lang="en-US" sz="1400">
              <a:ea typeface="Roboto"/>
              <a:cs typeface="Roboto"/>
            </a:endParaRPr>
          </a:p>
        </p:txBody>
      </p:sp>
      <p:sp>
        <p:nvSpPr>
          <p:cNvPr id="15" name="Slide Number Placeholder 14">
            <a:extLst>
              <a:ext uri="{FF2B5EF4-FFF2-40B4-BE49-F238E27FC236}">
                <a16:creationId xmlns:a16="http://schemas.microsoft.com/office/drawing/2014/main" id="{6303510E-68E3-BF21-05D6-749CEB76D715}"/>
              </a:ext>
            </a:extLst>
          </p:cNvPr>
          <p:cNvSpPr>
            <a:spLocks noGrp="1"/>
          </p:cNvSpPr>
          <p:nvPr>
            <p:ph type="sldNum" sz="quarter" idx="12"/>
          </p:nvPr>
        </p:nvSpPr>
        <p:spPr/>
        <p:txBody>
          <a:bodyPr/>
          <a:lstStyle/>
          <a:p>
            <a:fld id="{A65A5C87-DF58-40C8-B092-1DE63DB4547E}" type="slidenum">
              <a:rPr lang="en-US" dirty="0"/>
              <a:t>14</a:t>
            </a:fld>
            <a:endParaRPr lang="en-US"/>
          </a:p>
        </p:txBody>
      </p:sp>
      <p:sp>
        <p:nvSpPr>
          <p:cNvPr id="16" name="Footer Placeholder 15">
            <a:extLst>
              <a:ext uri="{FF2B5EF4-FFF2-40B4-BE49-F238E27FC236}">
                <a16:creationId xmlns:a16="http://schemas.microsoft.com/office/drawing/2014/main" id="{4910AF97-029C-129F-02CE-B30F80EBBE74}"/>
              </a:ext>
            </a:extLst>
          </p:cNvPr>
          <p:cNvSpPr>
            <a:spLocks noGrp="1"/>
          </p:cNvSpPr>
          <p:nvPr>
            <p:ph type="ftr" sz="quarter" idx="11"/>
          </p:nvPr>
        </p:nvSpPr>
        <p:spPr/>
        <p:txBody>
          <a:bodyPr/>
          <a:lstStyle/>
          <a:p>
            <a:r>
              <a:rPr lang="en-US"/>
              <a:t>Abruzzo, Verónica Malavé</a:t>
            </a:r>
          </a:p>
        </p:txBody>
      </p:sp>
      <p:sp>
        <p:nvSpPr>
          <p:cNvPr id="2" name="TextBox 1">
            <a:extLst>
              <a:ext uri="{FF2B5EF4-FFF2-40B4-BE49-F238E27FC236}">
                <a16:creationId xmlns:a16="http://schemas.microsoft.com/office/drawing/2014/main" id="{04AAE365-6D75-E644-6B2E-3E821C836762}"/>
              </a:ext>
            </a:extLst>
          </p:cNvPr>
          <p:cNvSpPr txBox="1"/>
          <p:nvPr/>
        </p:nvSpPr>
        <p:spPr>
          <a:xfrm>
            <a:off x="948479" y="4934000"/>
            <a:ext cx="27253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Características</a:t>
            </a:r>
            <a:r>
              <a:rPr lang="en-US" sz="1400" b="1" i="1"/>
              <a:t> </a:t>
            </a:r>
            <a:r>
              <a:rPr lang="en-US" sz="1400" b="1" i="1" err="1"/>
              <a:t>Viticulturales</a:t>
            </a:r>
            <a:r>
              <a:rPr lang="en-US" sz="1400" b="1" i="1"/>
              <a:t>:</a:t>
            </a:r>
          </a:p>
        </p:txBody>
      </p:sp>
      <p:sp>
        <p:nvSpPr>
          <p:cNvPr id="11" name="TextBox 10">
            <a:extLst>
              <a:ext uri="{FF2B5EF4-FFF2-40B4-BE49-F238E27FC236}">
                <a16:creationId xmlns:a16="http://schemas.microsoft.com/office/drawing/2014/main" id="{C19C3253-FD9B-3213-1093-FEA0B533F008}"/>
              </a:ext>
            </a:extLst>
          </p:cNvPr>
          <p:cNvSpPr txBox="1"/>
          <p:nvPr/>
        </p:nvSpPr>
        <p:spPr>
          <a:xfrm>
            <a:off x="948814" y="5245489"/>
            <a:ext cx="63140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s" sz="1400">
                <a:ea typeface="+mn-lt"/>
                <a:cs typeface="+mn-lt"/>
              </a:rPr>
              <a:t>Producción abundante y constante. Resistencia a parásitos, las hojas tienen poca resistencia al mildiú, moderada resistencia al oídio y a la pudrición.</a:t>
            </a:r>
          </a:p>
        </p:txBody>
      </p:sp>
      <p:sp>
        <p:nvSpPr>
          <p:cNvPr id="34" name="TextBox 33">
            <a:extLst>
              <a:ext uri="{FF2B5EF4-FFF2-40B4-BE49-F238E27FC236}">
                <a16:creationId xmlns:a16="http://schemas.microsoft.com/office/drawing/2014/main" id="{9B5A335E-303B-90E0-E671-B34950DD7766}"/>
              </a:ext>
            </a:extLst>
          </p:cNvPr>
          <p:cNvSpPr txBox="1"/>
          <p:nvPr/>
        </p:nvSpPr>
        <p:spPr>
          <a:xfrm>
            <a:off x="948063" y="3431596"/>
            <a:ext cx="9894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a:t>Aromas:</a:t>
            </a:r>
          </a:p>
        </p:txBody>
      </p:sp>
      <p:sp>
        <p:nvSpPr>
          <p:cNvPr id="35" name="TextBox 34">
            <a:extLst>
              <a:ext uri="{FF2B5EF4-FFF2-40B4-BE49-F238E27FC236}">
                <a16:creationId xmlns:a16="http://schemas.microsoft.com/office/drawing/2014/main" id="{1917D569-913B-EAA3-1EA3-8860E7A72A5A}"/>
              </a:ext>
            </a:extLst>
          </p:cNvPr>
          <p:cNvSpPr txBox="1"/>
          <p:nvPr/>
        </p:nvSpPr>
        <p:spPr>
          <a:xfrm>
            <a:off x="948063" y="3045291"/>
            <a:ext cx="2486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Área</a:t>
            </a:r>
            <a:r>
              <a:rPr lang="en-US" sz="1400" b="1" i="1"/>
              <a:t> </a:t>
            </a:r>
            <a:r>
              <a:rPr lang="en-US" sz="1400" b="1" i="1" err="1"/>
              <a:t>Cultivada</a:t>
            </a:r>
            <a:r>
              <a:rPr lang="en-US" sz="1400" b="1" i="1"/>
              <a:t>: </a:t>
            </a:r>
            <a:r>
              <a:rPr lang="en-US" sz="1400"/>
              <a:t>983 ha</a:t>
            </a:r>
            <a:endParaRPr lang="en-US" sz="1400" b="1" i="1"/>
          </a:p>
        </p:txBody>
      </p:sp>
      <p:grpSp>
        <p:nvGrpSpPr>
          <p:cNvPr id="25" name="Group 24">
            <a:extLst>
              <a:ext uri="{FF2B5EF4-FFF2-40B4-BE49-F238E27FC236}">
                <a16:creationId xmlns:a16="http://schemas.microsoft.com/office/drawing/2014/main" id="{A1A8728F-BED7-0CE1-2A50-8189424BD4CD}"/>
              </a:ext>
            </a:extLst>
          </p:cNvPr>
          <p:cNvGrpSpPr/>
          <p:nvPr/>
        </p:nvGrpSpPr>
        <p:grpSpPr>
          <a:xfrm>
            <a:off x="1935393" y="3401734"/>
            <a:ext cx="6232686" cy="1088437"/>
            <a:chOff x="2679464" y="3527240"/>
            <a:chExt cx="6232686" cy="1088437"/>
          </a:xfrm>
        </p:grpSpPr>
        <p:grpSp>
          <p:nvGrpSpPr>
            <p:cNvPr id="5" name="Group 4">
              <a:extLst>
                <a:ext uri="{FF2B5EF4-FFF2-40B4-BE49-F238E27FC236}">
                  <a16:creationId xmlns:a16="http://schemas.microsoft.com/office/drawing/2014/main" id="{6E30B9C4-8902-83D6-28A7-46F750B719A2}"/>
                </a:ext>
              </a:extLst>
            </p:cNvPr>
            <p:cNvGrpSpPr/>
            <p:nvPr/>
          </p:nvGrpSpPr>
          <p:grpSpPr>
            <a:xfrm>
              <a:off x="3788652" y="3556939"/>
              <a:ext cx="1722726" cy="910976"/>
              <a:chOff x="2065957" y="3020788"/>
              <a:chExt cx="1722726" cy="910976"/>
            </a:xfrm>
          </p:grpSpPr>
          <p:pic>
            <p:nvPicPr>
              <p:cNvPr id="23" name="Picture 22" descr="A close-up of a bunch of celery&#10;&#10;Description automatically generated">
                <a:extLst>
                  <a:ext uri="{FF2B5EF4-FFF2-40B4-BE49-F238E27FC236}">
                    <a16:creationId xmlns:a16="http://schemas.microsoft.com/office/drawing/2014/main" id="{F931FA36-F4A6-2285-72D1-35DA354FEFFF}"/>
                  </a:ext>
                </a:extLst>
              </p:cNvPr>
              <p:cNvPicPr>
                <a:picLocks noChangeAspect="1"/>
              </p:cNvPicPr>
              <p:nvPr/>
            </p:nvPicPr>
            <p:blipFill>
              <a:blip r:embed="rId3"/>
              <a:srcRect/>
              <a:stretch/>
            </p:blipFill>
            <p:spPr>
              <a:xfrm>
                <a:off x="2698929" y="3462932"/>
                <a:ext cx="513762" cy="468832"/>
              </a:xfrm>
              <a:prstGeom prst="rect">
                <a:avLst/>
              </a:prstGeom>
            </p:spPr>
          </p:pic>
          <p:sp>
            <p:nvSpPr>
              <p:cNvPr id="24" name="TextBox 23">
                <a:extLst>
                  <a:ext uri="{FF2B5EF4-FFF2-40B4-BE49-F238E27FC236}">
                    <a16:creationId xmlns:a16="http://schemas.microsoft.com/office/drawing/2014/main" id="{A0E0CB59-A68F-D460-3E03-1D5DFB6EBB7D}"/>
                  </a:ext>
                </a:extLst>
              </p:cNvPr>
              <p:cNvSpPr txBox="1"/>
              <p:nvPr/>
            </p:nvSpPr>
            <p:spPr>
              <a:xfrm>
                <a:off x="2065957" y="3020788"/>
                <a:ext cx="17227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"Lemongrass"</a:t>
                </a:r>
              </a:p>
            </p:txBody>
          </p:sp>
        </p:grpSp>
        <p:grpSp>
          <p:nvGrpSpPr>
            <p:cNvPr id="7" name="Group 6">
              <a:extLst>
                <a:ext uri="{FF2B5EF4-FFF2-40B4-BE49-F238E27FC236}">
                  <a16:creationId xmlns:a16="http://schemas.microsoft.com/office/drawing/2014/main" id="{29A0A612-2C73-DED4-6E0E-B43C7567CF45}"/>
                </a:ext>
              </a:extLst>
            </p:cNvPr>
            <p:cNvGrpSpPr/>
            <p:nvPr/>
          </p:nvGrpSpPr>
          <p:grpSpPr>
            <a:xfrm>
              <a:off x="2679464" y="3527240"/>
              <a:ext cx="1176517" cy="981121"/>
              <a:chOff x="761017" y="2995237"/>
              <a:chExt cx="1176517" cy="981121"/>
            </a:xfrm>
          </p:grpSpPr>
          <p:pic>
            <p:nvPicPr>
              <p:cNvPr id="21" name="Picture 20" descr="A pine cone on a branch&#10;&#10;Description automatically generated">
                <a:extLst>
                  <a:ext uri="{FF2B5EF4-FFF2-40B4-BE49-F238E27FC236}">
                    <a16:creationId xmlns:a16="http://schemas.microsoft.com/office/drawing/2014/main" id="{D1A2778E-FA66-D945-9257-3D85DD4DC50C}"/>
                  </a:ext>
                </a:extLst>
              </p:cNvPr>
              <p:cNvPicPr>
                <a:picLocks noChangeAspect="1"/>
              </p:cNvPicPr>
              <p:nvPr/>
            </p:nvPicPr>
            <p:blipFill>
              <a:blip r:embed="rId4"/>
              <a:srcRect/>
              <a:stretch/>
            </p:blipFill>
            <p:spPr>
              <a:xfrm>
                <a:off x="1013303" y="3429451"/>
                <a:ext cx="634313" cy="546907"/>
              </a:xfrm>
              <a:prstGeom prst="rect">
                <a:avLst/>
              </a:prstGeom>
            </p:spPr>
          </p:pic>
          <p:sp>
            <p:nvSpPr>
              <p:cNvPr id="22" name="TextBox 21">
                <a:extLst>
                  <a:ext uri="{FF2B5EF4-FFF2-40B4-BE49-F238E27FC236}">
                    <a16:creationId xmlns:a16="http://schemas.microsoft.com/office/drawing/2014/main" id="{B759F604-CFBF-58E3-8B97-F232F3C85184}"/>
                  </a:ext>
                </a:extLst>
              </p:cNvPr>
              <p:cNvSpPr txBox="1"/>
              <p:nvPr/>
            </p:nvSpPr>
            <p:spPr>
              <a:xfrm>
                <a:off x="761017" y="2995237"/>
                <a:ext cx="1176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Pino</a:t>
                </a:r>
              </a:p>
            </p:txBody>
          </p:sp>
        </p:grpSp>
        <p:grpSp>
          <p:nvGrpSpPr>
            <p:cNvPr id="9" name="Group 8">
              <a:extLst>
                <a:ext uri="{FF2B5EF4-FFF2-40B4-BE49-F238E27FC236}">
                  <a16:creationId xmlns:a16="http://schemas.microsoft.com/office/drawing/2014/main" id="{0BB4C14F-BD56-7901-6CCA-AA14062D9740}"/>
                </a:ext>
              </a:extLst>
            </p:cNvPr>
            <p:cNvGrpSpPr/>
            <p:nvPr/>
          </p:nvGrpSpPr>
          <p:grpSpPr>
            <a:xfrm>
              <a:off x="5261860" y="3527240"/>
              <a:ext cx="1729744" cy="1088437"/>
              <a:chOff x="4114779" y="3124891"/>
              <a:chExt cx="1729744" cy="1088437"/>
            </a:xfrm>
          </p:grpSpPr>
          <p:pic>
            <p:nvPicPr>
              <p:cNvPr id="19" name="Picture 18" descr="A green apple with a leaf&#10;&#10;Description automatically generated">
                <a:extLst>
                  <a:ext uri="{FF2B5EF4-FFF2-40B4-BE49-F238E27FC236}">
                    <a16:creationId xmlns:a16="http://schemas.microsoft.com/office/drawing/2014/main" id="{658FD15E-5A44-4C04-90FA-07AA9E17E05E}"/>
                  </a:ext>
                </a:extLst>
              </p:cNvPr>
              <p:cNvPicPr>
                <a:picLocks noChangeAspect="1"/>
              </p:cNvPicPr>
              <p:nvPr/>
            </p:nvPicPr>
            <p:blipFill>
              <a:blip r:embed="rId5"/>
              <a:srcRect/>
              <a:stretch/>
            </p:blipFill>
            <p:spPr>
              <a:xfrm>
                <a:off x="4536890" y="3455623"/>
                <a:ext cx="717216" cy="757705"/>
              </a:xfrm>
              <a:prstGeom prst="rect">
                <a:avLst/>
              </a:prstGeom>
            </p:spPr>
          </p:pic>
          <p:sp>
            <p:nvSpPr>
              <p:cNvPr id="20" name="TextBox 19">
                <a:extLst>
                  <a:ext uri="{FF2B5EF4-FFF2-40B4-BE49-F238E27FC236}">
                    <a16:creationId xmlns:a16="http://schemas.microsoft.com/office/drawing/2014/main" id="{64DAD5ED-D297-955D-DC38-15A29FEBD6F6}"/>
                  </a:ext>
                </a:extLst>
              </p:cNvPr>
              <p:cNvSpPr txBox="1"/>
              <p:nvPr/>
            </p:nvSpPr>
            <p:spPr>
              <a:xfrm>
                <a:off x="4114779" y="3124891"/>
                <a:ext cx="1729744"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ea typeface="+mn-lt"/>
                    <a:cs typeface="+mn-lt"/>
                  </a:rPr>
                  <a:t>Manzana</a:t>
                </a:r>
              </a:p>
            </p:txBody>
          </p:sp>
        </p:grpSp>
        <p:grpSp>
          <p:nvGrpSpPr>
            <p:cNvPr id="14" name="Group 13">
              <a:extLst>
                <a:ext uri="{FF2B5EF4-FFF2-40B4-BE49-F238E27FC236}">
                  <a16:creationId xmlns:a16="http://schemas.microsoft.com/office/drawing/2014/main" id="{3C83771B-27A3-CA33-48F1-6F6594B075C9}"/>
                </a:ext>
              </a:extLst>
            </p:cNvPr>
            <p:cNvGrpSpPr/>
            <p:nvPr/>
          </p:nvGrpSpPr>
          <p:grpSpPr>
            <a:xfrm>
              <a:off x="6704218" y="3527240"/>
              <a:ext cx="2207932" cy="922332"/>
              <a:chOff x="5879465" y="3026278"/>
              <a:chExt cx="2207932" cy="922332"/>
            </a:xfrm>
          </p:grpSpPr>
          <p:pic>
            <p:nvPicPr>
              <p:cNvPr id="17" name="Picture 16" descr="A banana peel on a white background&#10;&#10;Description automatically generated">
                <a:extLst>
                  <a:ext uri="{FF2B5EF4-FFF2-40B4-BE49-F238E27FC236}">
                    <a16:creationId xmlns:a16="http://schemas.microsoft.com/office/drawing/2014/main" id="{0579A520-7A54-BF51-51B2-3422A07AC7DC}"/>
                  </a:ext>
                </a:extLst>
              </p:cNvPr>
              <p:cNvPicPr>
                <a:picLocks noChangeAspect="1"/>
              </p:cNvPicPr>
              <p:nvPr/>
            </p:nvPicPr>
            <p:blipFill>
              <a:blip r:embed="rId6"/>
              <a:srcRect/>
              <a:stretch/>
            </p:blipFill>
            <p:spPr>
              <a:xfrm>
                <a:off x="6747076" y="3512232"/>
                <a:ext cx="430231" cy="436378"/>
              </a:xfrm>
              <a:prstGeom prst="rect">
                <a:avLst/>
              </a:prstGeom>
            </p:spPr>
          </p:pic>
          <p:sp>
            <p:nvSpPr>
              <p:cNvPr id="18" name="TextBox 17">
                <a:extLst>
                  <a:ext uri="{FF2B5EF4-FFF2-40B4-BE49-F238E27FC236}">
                    <a16:creationId xmlns:a16="http://schemas.microsoft.com/office/drawing/2014/main" id="{35B9FF71-9FE9-D134-8788-146E4D49B998}"/>
                  </a:ext>
                </a:extLst>
              </p:cNvPr>
              <p:cNvSpPr txBox="1"/>
              <p:nvPr/>
            </p:nvSpPr>
            <p:spPr>
              <a:xfrm>
                <a:off x="5879465" y="3026278"/>
                <a:ext cx="2207932"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latin typeface="Avenir Next LT Pro_MSFontService"/>
                  </a:rPr>
                  <a:t>Limón </a:t>
                </a:r>
                <a:r>
                  <a:rPr lang="en-US" err="1">
                    <a:latin typeface="Avenir Next LT Pro_MSFontService"/>
                  </a:rPr>
                  <a:t>rallado</a:t>
                </a:r>
              </a:p>
            </p:txBody>
          </p:sp>
        </p:grpSp>
      </p:grpSp>
    </p:spTree>
    <p:extLst>
      <p:ext uri="{BB962C8B-B14F-4D97-AF65-F5344CB8AC3E}">
        <p14:creationId xmlns:p14="http://schemas.microsoft.com/office/powerpoint/2010/main" val="2511937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lose-up of a bunch of grapes&#10;&#10;Description automatically generated">
            <a:extLst>
              <a:ext uri="{FF2B5EF4-FFF2-40B4-BE49-F238E27FC236}">
                <a16:creationId xmlns:a16="http://schemas.microsoft.com/office/drawing/2014/main" id="{B4CD9972-92B4-85C7-C9B3-15B688E076A7}"/>
              </a:ext>
            </a:extLst>
          </p:cNvPr>
          <p:cNvPicPr>
            <a:picLocks noChangeAspect="1"/>
          </p:cNvPicPr>
          <p:nvPr/>
        </p:nvPicPr>
        <p:blipFill rotWithShape="1">
          <a:blip r:embed="rId2"/>
          <a:srcRect l="5238" r="5238"/>
          <a:stretch/>
        </p:blipFill>
        <p:spPr>
          <a:xfrm>
            <a:off x="7725098" y="912516"/>
            <a:ext cx="3482765" cy="503614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sp>
        <p:nvSpPr>
          <p:cNvPr id="8" name="TextBox 7">
            <a:extLst>
              <a:ext uri="{FF2B5EF4-FFF2-40B4-BE49-F238E27FC236}">
                <a16:creationId xmlns:a16="http://schemas.microsoft.com/office/drawing/2014/main" id="{3CC1A723-C8EE-74BE-54F8-D636C188705D}"/>
              </a:ext>
            </a:extLst>
          </p:cNvPr>
          <p:cNvSpPr txBox="1"/>
          <p:nvPr/>
        </p:nvSpPr>
        <p:spPr>
          <a:xfrm>
            <a:off x="950580" y="912220"/>
            <a:ext cx="514870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2200" err="1">
                <a:solidFill>
                  <a:srgbClr val="1E1E1E"/>
                </a:solidFill>
                <a:ea typeface="+mn-lt"/>
                <a:cs typeface="+mn-lt"/>
              </a:rPr>
              <a:t>Montonico</a:t>
            </a:r>
            <a:r>
              <a:rPr lang="en-US" sz="2200">
                <a:solidFill>
                  <a:srgbClr val="1E1E1E"/>
                </a:solidFill>
                <a:ea typeface="+mn-lt"/>
                <a:cs typeface="+mn-lt"/>
              </a:rPr>
              <a:t> Bianco (B)</a:t>
            </a:r>
            <a:endParaRPr lang="en-US" sz="2200"/>
          </a:p>
        </p:txBody>
      </p:sp>
      <p:sp>
        <p:nvSpPr>
          <p:cNvPr id="3" name="TextBox 2">
            <a:extLst>
              <a:ext uri="{FF2B5EF4-FFF2-40B4-BE49-F238E27FC236}">
                <a16:creationId xmlns:a16="http://schemas.microsoft.com/office/drawing/2014/main" id="{7AFCEAF0-195B-BAE3-D44E-516A1D0B1A6D}"/>
              </a:ext>
            </a:extLst>
          </p:cNvPr>
          <p:cNvSpPr txBox="1"/>
          <p:nvPr/>
        </p:nvSpPr>
        <p:spPr>
          <a:xfrm>
            <a:off x="948064" y="1270515"/>
            <a:ext cx="890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kern="1200">
                <a:latin typeface="+mn-lt"/>
                <a:ea typeface="+mn-ea"/>
                <a:cs typeface="+mn-cs"/>
              </a:rPr>
              <a:t>Origen</a:t>
            </a:r>
            <a:r>
              <a:rPr lang="en-US" sz="1400" b="1" i="1"/>
              <a:t>:</a:t>
            </a:r>
          </a:p>
        </p:txBody>
      </p:sp>
      <p:sp>
        <p:nvSpPr>
          <p:cNvPr id="10" name="TextBox 9">
            <a:extLst>
              <a:ext uri="{FF2B5EF4-FFF2-40B4-BE49-F238E27FC236}">
                <a16:creationId xmlns:a16="http://schemas.microsoft.com/office/drawing/2014/main" id="{25EEBB96-EF27-D4F1-5106-A7C244C735C8}"/>
              </a:ext>
            </a:extLst>
          </p:cNvPr>
          <p:cNvSpPr txBox="1"/>
          <p:nvPr/>
        </p:nvSpPr>
        <p:spPr>
          <a:xfrm>
            <a:off x="967213" y="1497336"/>
            <a:ext cx="656209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a:ea typeface="+mn-lt"/>
                <a:cs typeface="+mn-lt"/>
              </a:rPr>
              <a:t>Las </a:t>
            </a:r>
            <a:r>
              <a:rPr lang="en-US" sz="1400" err="1">
                <a:ea typeface="+mn-lt"/>
                <a:cs typeface="+mn-lt"/>
              </a:rPr>
              <a:t>actuales</a:t>
            </a:r>
            <a:r>
              <a:rPr lang="en-US" sz="1400">
                <a:ea typeface="+mn-lt"/>
                <a:cs typeface="+mn-lt"/>
              </a:rPr>
              <a:t> se </a:t>
            </a:r>
            <a:r>
              <a:rPr lang="en-US" sz="1400" err="1">
                <a:ea typeface="+mn-lt"/>
                <a:cs typeface="+mn-lt"/>
              </a:rPr>
              <a:t>limitan</a:t>
            </a:r>
            <a:r>
              <a:rPr lang="en-US" sz="1400">
                <a:ea typeface="+mn-lt"/>
                <a:cs typeface="+mn-lt"/>
              </a:rPr>
              <a:t> </a:t>
            </a:r>
            <a:r>
              <a:rPr lang="en-US" sz="1400" err="1">
                <a:ea typeface="+mn-lt"/>
                <a:cs typeface="+mn-lt"/>
              </a:rPr>
              <a:t>principalmente</a:t>
            </a:r>
            <a:r>
              <a:rPr lang="en-US" sz="1400">
                <a:ea typeface="+mn-lt"/>
                <a:cs typeface="+mn-lt"/>
              </a:rPr>
              <a:t> a Teramo. No es </a:t>
            </a:r>
            <a:r>
              <a:rPr lang="en-US" sz="1400" err="1">
                <a:ea typeface="+mn-lt"/>
                <a:cs typeface="+mn-lt"/>
              </a:rPr>
              <a:t>una</a:t>
            </a:r>
            <a:r>
              <a:rPr lang="en-US" sz="1400">
                <a:ea typeface="+mn-lt"/>
                <a:cs typeface="+mn-lt"/>
              </a:rPr>
              <a:t> </a:t>
            </a:r>
            <a:r>
              <a:rPr lang="en-US" sz="1400" err="1">
                <a:ea typeface="+mn-lt"/>
                <a:cs typeface="+mn-lt"/>
              </a:rPr>
              <a:t>mutación</a:t>
            </a:r>
            <a:r>
              <a:rPr lang="en-US" sz="1400">
                <a:ea typeface="+mn-lt"/>
                <a:cs typeface="+mn-lt"/>
              </a:rPr>
              <a:t> </a:t>
            </a:r>
            <a:r>
              <a:rPr lang="en-US" sz="1400" err="1">
                <a:ea typeface="+mn-lt"/>
                <a:cs typeface="+mn-lt"/>
              </a:rPr>
              <a:t>blanca</a:t>
            </a:r>
            <a:r>
              <a:rPr lang="en-US" sz="1400">
                <a:ea typeface="+mn-lt"/>
                <a:cs typeface="+mn-lt"/>
              </a:rPr>
              <a:t> de </a:t>
            </a:r>
            <a:r>
              <a:rPr lang="en-US" sz="1400" err="1">
                <a:ea typeface="+mn-lt"/>
                <a:cs typeface="+mn-lt"/>
              </a:rPr>
              <a:t>Montonico</a:t>
            </a:r>
            <a:r>
              <a:rPr lang="en-US" sz="1400">
                <a:ea typeface="+mn-lt"/>
                <a:cs typeface="+mn-lt"/>
              </a:rPr>
              <a:t> Nero. </a:t>
            </a:r>
            <a:r>
              <a:rPr lang="en-US" sz="1400" err="1">
                <a:ea typeface="+mn-lt"/>
                <a:cs typeface="+mn-lt"/>
              </a:rPr>
              <a:t>Perfiles</a:t>
            </a:r>
            <a:r>
              <a:rPr lang="en-US" sz="1400">
                <a:ea typeface="+mn-lt"/>
                <a:cs typeface="+mn-lt"/>
              </a:rPr>
              <a:t> de ADN </a:t>
            </a:r>
            <a:r>
              <a:rPr lang="en-US" sz="1400" err="1">
                <a:ea typeface="+mn-lt"/>
                <a:cs typeface="+mn-lt"/>
              </a:rPr>
              <a:t>recientes</a:t>
            </a:r>
            <a:r>
              <a:rPr lang="en-US" sz="1400">
                <a:ea typeface="+mn-lt"/>
                <a:cs typeface="+mn-lt"/>
              </a:rPr>
              <a:t> </a:t>
            </a:r>
            <a:r>
              <a:rPr lang="en-US" sz="1400" err="1">
                <a:ea typeface="+mn-lt"/>
                <a:cs typeface="+mn-lt"/>
              </a:rPr>
              <a:t>han</a:t>
            </a:r>
            <a:r>
              <a:rPr lang="en-US" sz="1400">
                <a:ea typeface="+mn-lt"/>
                <a:cs typeface="+mn-lt"/>
              </a:rPr>
              <a:t> </a:t>
            </a:r>
            <a:r>
              <a:rPr lang="en-US" sz="1400" err="1">
                <a:ea typeface="+mn-lt"/>
                <a:cs typeface="+mn-lt"/>
              </a:rPr>
              <a:t>demostrado</a:t>
            </a:r>
            <a:r>
              <a:rPr lang="en-US" sz="1400">
                <a:ea typeface="+mn-lt"/>
                <a:cs typeface="+mn-lt"/>
              </a:rPr>
              <a:t> que </a:t>
            </a:r>
            <a:r>
              <a:rPr lang="en-US" sz="1400" err="1">
                <a:ea typeface="+mn-lt"/>
                <a:cs typeface="+mn-lt"/>
              </a:rPr>
              <a:t>tiene</a:t>
            </a:r>
            <a:r>
              <a:rPr lang="en-US" sz="1400">
                <a:ea typeface="+mn-lt"/>
                <a:cs typeface="+mn-lt"/>
              </a:rPr>
              <a:t> </a:t>
            </a:r>
            <a:r>
              <a:rPr lang="en-US" sz="1400" err="1">
                <a:ea typeface="+mn-lt"/>
                <a:cs typeface="+mn-lt"/>
              </a:rPr>
              <a:t>una</a:t>
            </a:r>
            <a:r>
              <a:rPr lang="en-US" sz="1400">
                <a:ea typeface="+mn-lt"/>
                <a:cs typeface="+mn-lt"/>
              </a:rPr>
              <a:t> </a:t>
            </a:r>
            <a:r>
              <a:rPr lang="en-US" sz="1400" err="1">
                <a:ea typeface="+mn-lt"/>
                <a:cs typeface="+mn-lt"/>
              </a:rPr>
              <a:t>relación</a:t>
            </a:r>
            <a:r>
              <a:rPr lang="en-US" sz="1400">
                <a:ea typeface="+mn-lt"/>
                <a:cs typeface="+mn-lt"/>
              </a:rPr>
              <a:t> parental con </a:t>
            </a:r>
            <a:r>
              <a:rPr lang="en-US" sz="1400" err="1">
                <a:ea typeface="+mn-lt"/>
                <a:cs typeface="+mn-lt"/>
              </a:rPr>
              <a:t>garganega</a:t>
            </a:r>
            <a:r>
              <a:rPr lang="en-US" sz="1400">
                <a:ea typeface="+mn-lt"/>
                <a:cs typeface="+mn-lt"/>
              </a:rPr>
              <a:t>, es </a:t>
            </a:r>
            <a:r>
              <a:rPr lang="en-US" sz="1400" err="1">
                <a:ea typeface="+mn-lt"/>
                <a:cs typeface="+mn-lt"/>
              </a:rPr>
              <a:t>su</a:t>
            </a:r>
            <a:r>
              <a:rPr lang="en-US" sz="1400">
                <a:ea typeface="+mn-lt"/>
                <a:cs typeface="+mn-lt"/>
              </a:rPr>
              <a:t> medio </a:t>
            </a:r>
            <a:r>
              <a:rPr lang="en-US" sz="1400" err="1">
                <a:ea typeface="+mn-lt"/>
                <a:cs typeface="+mn-lt"/>
              </a:rPr>
              <a:t>hermano</a:t>
            </a:r>
            <a:r>
              <a:rPr lang="en-US" sz="1400">
                <a:ea typeface="+mn-lt"/>
                <a:cs typeface="+mn-lt"/>
              </a:rPr>
              <a:t> o </a:t>
            </a:r>
            <a:r>
              <a:rPr lang="en-US" sz="1400" err="1">
                <a:ea typeface="+mn-lt"/>
                <a:cs typeface="+mn-lt"/>
              </a:rPr>
              <a:t>su</a:t>
            </a:r>
            <a:r>
              <a:rPr lang="en-US" sz="1400">
                <a:ea typeface="+mn-lt"/>
                <a:cs typeface="+mn-lt"/>
              </a:rPr>
              <a:t> abuelo. Produce vinos de color: </a:t>
            </a:r>
            <a:r>
              <a:rPr lang="en-US" sz="1400" err="1">
                <a:ea typeface="+mn-lt"/>
                <a:cs typeface="+mn-lt"/>
              </a:rPr>
              <a:t>amarillo</a:t>
            </a:r>
            <a:r>
              <a:rPr lang="en-US" sz="1400">
                <a:ea typeface="+mn-lt"/>
                <a:cs typeface="+mn-lt"/>
              </a:rPr>
              <a:t> </a:t>
            </a:r>
            <a:r>
              <a:rPr lang="en-US" sz="1400" err="1">
                <a:ea typeface="+mn-lt"/>
                <a:cs typeface="+mn-lt"/>
              </a:rPr>
              <a:t>pajizo</a:t>
            </a:r>
            <a:r>
              <a:rPr lang="en-US" sz="1400">
                <a:ea typeface="+mn-lt"/>
                <a:cs typeface="+mn-lt"/>
              </a:rPr>
              <a:t>, a </a:t>
            </a:r>
            <a:r>
              <a:rPr lang="en-US" sz="1400" err="1">
                <a:ea typeface="+mn-lt"/>
                <a:cs typeface="+mn-lt"/>
              </a:rPr>
              <a:t>veces</a:t>
            </a:r>
            <a:r>
              <a:rPr lang="en-US" sz="1400">
                <a:ea typeface="+mn-lt"/>
                <a:cs typeface="+mn-lt"/>
              </a:rPr>
              <a:t> con </a:t>
            </a:r>
            <a:r>
              <a:rPr lang="en-US" sz="1400" err="1">
                <a:ea typeface="+mn-lt"/>
                <a:cs typeface="+mn-lt"/>
              </a:rPr>
              <a:t>reflejos</a:t>
            </a:r>
            <a:r>
              <a:rPr lang="en-US" sz="1400">
                <a:ea typeface="+mn-lt"/>
                <a:cs typeface="+mn-lt"/>
              </a:rPr>
              <a:t> </a:t>
            </a:r>
            <a:r>
              <a:rPr lang="en-US" sz="1400" err="1">
                <a:ea typeface="+mn-lt"/>
                <a:cs typeface="+mn-lt"/>
              </a:rPr>
              <a:t>verdosos</a:t>
            </a:r>
            <a:r>
              <a:rPr lang="en-US" sz="1400">
                <a:ea typeface="+mn-lt"/>
                <a:cs typeface="+mn-lt"/>
              </a:rPr>
              <a:t>; </a:t>
            </a:r>
            <a:r>
              <a:rPr lang="en-US" sz="1400" err="1">
                <a:ea typeface="+mn-lt"/>
                <a:cs typeface="+mn-lt"/>
              </a:rPr>
              <a:t>olor</a:t>
            </a:r>
            <a:r>
              <a:rPr lang="en-US" sz="1400">
                <a:ea typeface="+mn-lt"/>
                <a:cs typeface="+mn-lt"/>
              </a:rPr>
              <a:t>: </a:t>
            </a:r>
            <a:r>
              <a:rPr lang="en-US" sz="1400" err="1">
                <a:ea typeface="+mn-lt"/>
                <a:cs typeface="+mn-lt"/>
              </a:rPr>
              <a:t>intenso</a:t>
            </a:r>
            <a:r>
              <a:rPr lang="en-US" sz="1400">
                <a:ea typeface="+mn-lt"/>
                <a:cs typeface="+mn-lt"/>
              </a:rPr>
              <a:t>, </a:t>
            </a:r>
            <a:r>
              <a:rPr lang="en-US" sz="1400" err="1">
                <a:ea typeface="+mn-lt"/>
                <a:cs typeface="+mn-lt"/>
              </a:rPr>
              <a:t>agradable</a:t>
            </a:r>
            <a:r>
              <a:rPr lang="en-US" sz="1400">
                <a:ea typeface="+mn-lt"/>
                <a:cs typeface="+mn-lt"/>
              </a:rPr>
              <a:t>, </a:t>
            </a:r>
            <a:r>
              <a:rPr lang="en-US" sz="1400" err="1">
                <a:ea typeface="+mn-lt"/>
                <a:cs typeface="+mn-lt"/>
              </a:rPr>
              <a:t>característico</a:t>
            </a:r>
            <a:r>
              <a:rPr lang="en-US" sz="1400">
                <a:ea typeface="+mn-lt"/>
                <a:cs typeface="+mn-lt"/>
              </a:rPr>
              <a:t>; </a:t>
            </a:r>
            <a:r>
              <a:rPr lang="en-US" sz="1400" err="1">
                <a:ea typeface="+mn-lt"/>
                <a:cs typeface="+mn-lt"/>
              </a:rPr>
              <a:t>sabor</a:t>
            </a:r>
            <a:r>
              <a:rPr lang="en-US" sz="1400">
                <a:ea typeface="+mn-lt"/>
                <a:cs typeface="+mn-lt"/>
              </a:rPr>
              <a:t>: seco, </a:t>
            </a:r>
            <a:r>
              <a:rPr lang="en-US" sz="1400" err="1">
                <a:ea typeface="+mn-lt"/>
                <a:cs typeface="+mn-lt"/>
              </a:rPr>
              <a:t>persistente</a:t>
            </a:r>
            <a:r>
              <a:rPr lang="en-US" sz="1400">
                <a:ea typeface="+mn-lt"/>
                <a:cs typeface="+mn-lt"/>
              </a:rPr>
              <a:t> y </a:t>
            </a:r>
            <a:r>
              <a:rPr lang="en-US" sz="1400" err="1">
                <a:ea typeface="+mn-lt"/>
                <a:cs typeface="+mn-lt"/>
              </a:rPr>
              <a:t>agradablemente</a:t>
            </a:r>
            <a:r>
              <a:rPr lang="en-US" sz="1400">
                <a:ea typeface="+mn-lt"/>
                <a:cs typeface="+mn-lt"/>
              </a:rPr>
              <a:t> </a:t>
            </a:r>
            <a:r>
              <a:rPr lang="en-US" sz="1400" err="1">
                <a:ea typeface="+mn-lt"/>
                <a:cs typeface="+mn-lt"/>
              </a:rPr>
              <a:t>ácido</a:t>
            </a:r>
            <a:r>
              <a:rPr lang="en-US" sz="1400">
                <a:ea typeface="+mn-lt"/>
                <a:cs typeface="+mn-lt"/>
              </a:rPr>
              <a:t>.</a:t>
            </a:r>
            <a:endParaRPr lang="en-US"/>
          </a:p>
          <a:p>
            <a:pPr defTabSz="658368"/>
            <a:r>
              <a:rPr lang="en-US" sz="1400" b="1" i="1" err="1">
                <a:ea typeface="Roboto"/>
                <a:cs typeface="Roboto"/>
              </a:rPr>
              <a:t>Sinónimos</a:t>
            </a:r>
            <a:r>
              <a:rPr lang="en-US" sz="1400" b="1" i="1">
                <a:ea typeface="Roboto"/>
                <a:cs typeface="Roboto"/>
              </a:rPr>
              <a:t>:</a:t>
            </a:r>
            <a:r>
              <a:rPr lang="en-US" sz="1400">
                <a:latin typeface="Avenir Next LT Pro"/>
                <a:ea typeface="Roboto"/>
                <a:cs typeface="Roboto"/>
              </a:rPr>
              <a:t> </a:t>
            </a:r>
            <a:r>
              <a:rPr lang="en-US" sz="1000">
                <a:solidFill>
                  <a:srgbClr val="232323"/>
                </a:solidFill>
                <a:latin typeface="Arial"/>
                <a:ea typeface="Roboto"/>
                <a:cs typeface="Arial"/>
              </a:rPr>
              <a:t> </a:t>
            </a:r>
            <a:r>
              <a:rPr lang="en-US" sz="1400">
                <a:ea typeface="+mn-lt"/>
                <a:cs typeface="+mn-lt"/>
              </a:rPr>
              <a:t>Uva </a:t>
            </a:r>
            <a:r>
              <a:rPr lang="en-US" sz="1400" err="1">
                <a:ea typeface="+mn-lt"/>
                <a:cs typeface="+mn-lt"/>
              </a:rPr>
              <a:t>della</a:t>
            </a:r>
            <a:r>
              <a:rPr lang="en-US" sz="1400">
                <a:ea typeface="+mn-lt"/>
                <a:cs typeface="+mn-lt"/>
              </a:rPr>
              <a:t> Scala (</a:t>
            </a:r>
            <a:r>
              <a:rPr lang="en-US" sz="1400" err="1">
                <a:ea typeface="+mn-lt"/>
                <a:cs typeface="+mn-lt"/>
              </a:rPr>
              <a:t>oficial</a:t>
            </a:r>
            <a:r>
              <a:rPr lang="en-US" sz="1400">
                <a:ea typeface="+mn-lt"/>
                <a:cs typeface="+mn-lt"/>
              </a:rPr>
              <a:t>), Conegliano</a:t>
            </a:r>
          </a:p>
        </p:txBody>
      </p:sp>
      <p:sp>
        <p:nvSpPr>
          <p:cNvPr id="15" name="Slide Number Placeholder 14">
            <a:extLst>
              <a:ext uri="{FF2B5EF4-FFF2-40B4-BE49-F238E27FC236}">
                <a16:creationId xmlns:a16="http://schemas.microsoft.com/office/drawing/2014/main" id="{6303510E-68E3-BF21-05D6-749CEB76D715}"/>
              </a:ext>
            </a:extLst>
          </p:cNvPr>
          <p:cNvSpPr>
            <a:spLocks noGrp="1"/>
          </p:cNvSpPr>
          <p:nvPr>
            <p:ph type="sldNum" sz="quarter" idx="12"/>
          </p:nvPr>
        </p:nvSpPr>
        <p:spPr/>
        <p:txBody>
          <a:bodyPr/>
          <a:lstStyle/>
          <a:p>
            <a:fld id="{A65A5C87-DF58-40C8-B092-1DE63DB4547E}" type="slidenum">
              <a:rPr lang="en-US" dirty="0"/>
              <a:t>15</a:t>
            </a:fld>
            <a:endParaRPr lang="en-US"/>
          </a:p>
        </p:txBody>
      </p:sp>
      <p:sp>
        <p:nvSpPr>
          <p:cNvPr id="16" name="Footer Placeholder 15">
            <a:extLst>
              <a:ext uri="{FF2B5EF4-FFF2-40B4-BE49-F238E27FC236}">
                <a16:creationId xmlns:a16="http://schemas.microsoft.com/office/drawing/2014/main" id="{4910AF97-029C-129F-02CE-B30F80EBBE74}"/>
              </a:ext>
            </a:extLst>
          </p:cNvPr>
          <p:cNvSpPr>
            <a:spLocks noGrp="1"/>
          </p:cNvSpPr>
          <p:nvPr>
            <p:ph type="ftr" sz="quarter" idx="11"/>
          </p:nvPr>
        </p:nvSpPr>
        <p:spPr/>
        <p:txBody>
          <a:bodyPr/>
          <a:lstStyle/>
          <a:p>
            <a:r>
              <a:rPr lang="en-US"/>
              <a:t>Abruzzo, Verónica Malavé</a:t>
            </a:r>
          </a:p>
        </p:txBody>
      </p:sp>
      <p:sp>
        <p:nvSpPr>
          <p:cNvPr id="2" name="TextBox 1">
            <a:extLst>
              <a:ext uri="{FF2B5EF4-FFF2-40B4-BE49-F238E27FC236}">
                <a16:creationId xmlns:a16="http://schemas.microsoft.com/office/drawing/2014/main" id="{04AAE365-6D75-E644-6B2E-3E821C836762}"/>
              </a:ext>
            </a:extLst>
          </p:cNvPr>
          <p:cNvSpPr txBox="1"/>
          <p:nvPr/>
        </p:nvSpPr>
        <p:spPr>
          <a:xfrm>
            <a:off x="948479" y="4934000"/>
            <a:ext cx="27253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Características</a:t>
            </a:r>
            <a:r>
              <a:rPr lang="en-US" sz="1400" b="1" i="1"/>
              <a:t> </a:t>
            </a:r>
            <a:r>
              <a:rPr lang="en-US" sz="1400" b="1" i="1" err="1"/>
              <a:t>Viticulturales</a:t>
            </a:r>
            <a:r>
              <a:rPr lang="en-US" sz="1400" b="1" i="1"/>
              <a:t>:</a:t>
            </a:r>
          </a:p>
        </p:txBody>
      </p:sp>
      <p:sp>
        <p:nvSpPr>
          <p:cNvPr id="11" name="TextBox 10">
            <a:extLst>
              <a:ext uri="{FF2B5EF4-FFF2-40B4-BE49-F238E27FC236}">
                <a16:creationId xmlns:a16="http://schemas.microsoft.com/office/drawing/2014/main" id="{C19C3253-FD9B-3213-1093-FEA0B533F008}"/>
              </a:ext>
            </a:extLst>
          </p:cNvPr>
          <p:cNvSpPr txBox="1"/>
          <p:nvPr/>
        </p:nvSpPr>
        <p:spPr>
          <a:xfrm>
            <a:off x="948814" y="5245489"/>
            <a:ext cx="631408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s" sz="1400">
                <a:ea typeface="+mn-lt"/>
                <a:cs typeface="+mn-lt"/>
              </a:rPr>
              <a:t>Producción abundante y constante.  Resistencia óptima en climas fríos tardíos; resistencia moderada de hojas y racimos al mildiú y al oídio; Las uvas se pudren fácilmente en años húmedos.</a:t>
            </a:r>
          </a:p>
        </p:txBody>
      </p:sp>
      <p:sp>
        <p:nvSpPr>
          <p:cNvPr id="34" name="TextBox 33">
            <a:extLst>
              <a:ext uri="{FF2B5EF4-FFF2-40B4-BE49-F238E27FC236}">
                <a16:creationId xmlns:a16="http://schemas.microsoft.com/office/drawing/2014/main" id="{9B5A335E-303B-90E0-E671-B34950DD7766}"/>
              </a:ext>
            </a:extLst>
          </p:cNvPr>
          <p:cNvSpPr txBox="1"/>
          <p:nvPr/>
        </p:nvSpPr>
        <p:spPr>
          <a:xfrm>
            <a:off x="948063" y="3431596"/>
            <a:ext cx="9894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a:t>Aromas:</a:t>
            </a:r>
          </a:p>
        </p:txBody>
      </p:sp>
      <p:sp>
        <p:nvSpPr>
          <p:cNvPr id="35" name="TextBox 34">
            <a:extLst>
              <a:ext uri="{FF2B5EF4-FFF2-40B4-BE49-F238E27FC236}">
                <a16:creationId xmlns:a16="http://schemas.microsoft.com/office/drawing/2014/main" id="{1917D569-913B-EAA3-1EA3-8860E7A72A5A}"/>
              </a:ext>
            </a:extLst>
          </p:cNvPr>
          <p:cNvSpPr txBox="1"/>
          <p:nvPr/>
        </p:nvSpPr>
        <p:spPr>
          <a:xfrm>
            <a:off x="948063" y="3045291"/>
            <a:ext cx="2486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58368"/>
            <a:r>
              <a:rPr lang="en-US" sz="1400" b="1" i="1" err="1"/>
              <a:t>Área</a:t>
            </a:r>
            <a:r>
              <a:rPr lang="en-US" sz="1400" b="1" i="1"/>
              <a:t> </a:t>
            </a:r>
            <a:r>
              <a:rPr lang="en-US" sz="1400" b="1" i="1" err="1"/>
              <a:t>Cultivada</a:t>
            </a:r>
            <a:r>
              <a:rPr lang="en-US" sz="1400" b="1" i="1"/>
              <a:t>: </a:t>
            </a:r>
            <a:r>
              <a:rPr lang="en-US" sz="1400"/>
              <a:t>204 ha</a:t>
            </a:r>
            <a:endParaRPr lang="en-US" sz="1400" b="1" i="1"/>
          </a:p>
        </p:txBody>
      </p:sp>
      <p:grpSp>
        <p:nvGrpSpPr>
          <p:cNvPr id="25" name="Group 24">
            <a:extLst>
              <a:ext uri="{FF2B5EF4-FFF2-40B4-BE49-F238E27FC236}">
                <a16:creationId xmlns:a16="http://schemas.microsoft.com/office/drawing/2014/main" id="{DE1D7F86-2A1F-4194-CD55-E9FE3728398D}"/>
              </a:ext>
            </a:extLst>
          </p:cNvPr>
          <p:cNvGrpSpPr/>
          <p:nvPr/>
        </p:nvGrpSpPr>
        <p:grpSpPr>
          <a:xfrm>
            <a:off x="2569121" y="3435804"/>
            <a:ext cx="4959254" cy="1165294"/>
            <a:chOff x="3313192" y="3561310"/>
            <a:chExt cx="4959254" cy="1165294"/>
          </a:xfrm>
        </p:grpSpPr>
        <p:grpSp>
          <p:nvGrpSpPr>
            <p:cNvPr id="5" name="Group 4">
              <a:extLst>
                <a:ext uri="{FF2B5EF4-FFF2-40B4-BE49-F238E27FC236}">
                  <a16:creationId xmlns:a16="http://schemas.microsoft.com/office/drawing/2014/main" id="{4AA7B2C2-6B3C-6581-7DEC-D718DB5C0925}"/>
                </a:ext>
              </a:extLst>
            </p:cNvPr>
            <p:cNvGrpSpPr/>
            <p:nvPr/>
          </p:nvGrpSpPr>
          <p:grpSpPr>
            <a:xfrm>
              <a:off x="4208221" y="3561310"/>
              <a:ext cx="1700857" cy="1161998"/>
              <a:chOff x="2485526" y="3025159"/>
              <a:chExt cx="1700857" cy="1161998"/>
            </a:xfrm>
          </p:grpSpPr>
          <p:pic>
            <p:nvPicPr>
              <p:cNvPr id="23" name="Picture 22" descr="A peach with a leaf on it&#10;&#10;Description automatically generated">
                <a:extLst>
                  <a:ext uri="{FF2B5EF4-FFF2-40B4-BE49-F238E27FC236}">
                    <a16:creationId xmlns:a16="http://schemas.microsoft.com/office/drawing/2014/main" id="{CFD7CD3B-BA43-299D-E4ED-277AFDA91BB6}"/>
                  </a:ext>
                </a:extLst>
              </p:cNvPr>
              <p:cNvPicPr>
                <a:picLocks noChangeAspect="1"/>
              </p:cNvPicPr>
              <p:nvPr/>
            </p:nvPicPr>
            <p:blipFill>
              <a:blip r:embed="rId3"/>
              <a:srcRect/>
              <a:stretch/>
            </p:blipFill>
            <p:spPr>
              <a:xfrm>
                <a:off x="2932305" y="3496643"/>
                <a:ext cx="597980" cy="690514"/>
              </a:xfrm>
              <a:prstGeom prst="rect">
                <a:avLst/>
              </a:prstGeom>
            </p:spPr>
          </p:pic>
          <p:sp>
            <p:nvSpPr>
              <p:cNvPr id="24" name="TextBox 23">
                <a:extLst>
                  <a:ext uri="{FF2B5EF4-FFF2-40B4-BE49-F238E27FC236}">
                    <a16:creationId xmlns:a16="http://schemas.microsoft.com/office/drawing/2014/main" id="{734A2E54-9CA3-6C46-9751-063A41DD7C04}"/>
                  </a:ext>
                </a:extLst>
              </p:cNvPr>
              <p:cNvSpPr txBox="1"/>
              <p:nvPr/>
            </p:nvSpPr>
            <p:spPr>
              <a:xfrm>
                <a:off x="2485526" y="3025159"/>
                <a:ext cx="1700857" cy="317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err="1"/>
                  <a:t>Melocotón</a:t>
                </a:r>
                <a:r>
                  <a:rPr lang="en-US" sz="1400"/>
                  <a:t> Blanco</a:t>
                </a:r>
              </a:p>
            </p:txBody>
          </p:sp>
        </p:grpSp>
        <p:grpSp>
          <p:nvGrpSpPr>
            <p:cNvPr id="7" name="Group 6">
              <a:extLst>
                <a:ext uri="{FF2B5EF4-FFF2-40B4-BE49-F238E27FC236}">
                  <a16:creationId xmlns:a16="http://schemas.microsoft.com/office/drawing/2014/main" id="{BD67EB64-D40E-BD7D-9F73-9ECF11F713DB}"/>
                </a:ext>
              </a:extLst>
            </p:cNvPr>
            <p:cNvGrpSpPr/>
            <p:nvPr/>
          </p:nvGrpSpPr>
          <p:grpSpPr>
            <a:xfrm>
              <a:off x="3313192" y="3561310"/>
              <a:ext cx="949976" cy="1153274"/>
              <a:chOff x="1394745" y="3029307"/>
              <a:chExt cx="949976" cy="1153274"/>
            </a:xfrm>
          </p:grpSpPr>
          <p:pic>
            <p:nvPicPr>
              <p:cNvPr id="21" name="Picture 20" descr="A close-up of a flower&#10;&#10;Description automatically generated">
                <a:extLst>
                  <a:ext uri="{FF2B5EF4-FFF2-40B4-BE49-F238E27FC236}">
                    <a16:creationId xmlns:a16="http://schemas.microsoft.com/office/drawing/2014/main" id="{A21B93A5-32A3-84D2-91CB-C5FFFC804257}"/>
                  </a:ext>
                </a:extLst>
              </p:cNvPr>
              <p:cNvPicPr>
                <a:picLocks noChangeAspect="1"/>
              </p:cNvPicPr>
              <p:nvPr/>
            </p:nvPicPr>
            <p:blipFill>
              <a:blip r:embed="rId4"/>
              <a:srcRect/>
              <a:stretch/>
            </p:blipFill>
            <p:spPr>
              <a:xfrm>
                <a:off x="1634955" y="3480196"/>
                <a:ext cx="634313" cy="702385"/>
              </a:xfrm>
              <a:prstGeom prst="rect">
                <a:avLst/>
              </a:prstGeom>
            </p:spPr>
          </p:pic>
          <p:sp>
            <p:nvSpPr>
              <p:cNvPr id="22" name="TextBox 21">
                <a:extLst>
                  <a:ext uri="{FF2B5EF4-FFF2-40B4-BE49-F238E27FC236}">
                    <a16:creationId xmlns:a16="http://schemas.microsoft.com/office/drawing/2014/main" id="{E6B8B6B8-7C1F-D1B8-7543-DF0E2F7978F5}"/>
                  </a:ext>
                </a:extLst>
              </p:cNvPr>
              <p:cNvSpPr txBox="1"/>
              <p:nvPr/>
            </p:nvSpPr>
            <p:spPr>
              <a:xfrm>
                <a:off x="1394745" y="3029307"/>
                <a:ext cx="9499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Floral</a:t>
                </a:r>
              </a:p>
            </p:txBody>
          </p:sp>
        </p:grpSp>
        <p:grpSp>
          <p:nvGrpSpPr>
            <p:cNvPr id="9" name="Group 8">
              <a:extLst>
                <a:ext uri="{FF2B5EF4-FFF2-40B4-BE49-F238E27FC236}">
                  <a16:creationId xmlns:a16="http://schemas.microsoft.com/office/drawing/2014/main" id="{C8C0063F-0284-8C22-915E-1F9560415E7E}"/>
                </a:ext>
              </a:extLst>
            </p:cNvPr>
            <p:cNvGrpSpPr/>
            <p:nvPr/>
          </p:nvGrpSpPr>
          <p:grpSpPr>
            <a:xfrm>
              <a:off x="5844655" y="3561310"/>
              <a:ext cx="1494941" cy="1157108"/>
              <a:chOff x="4697574" y="3158961"/>
              <a:chExt cx="1494941" cy="1157108"/>
            </a:xfrm>
          </p:grpSpPr>
          <p:pic>
            <p:nvPicPr>
              <p:cNvPr id="19" name="Picture 18" descr="A green apple with a leaf&#10;&#10;Description automatically generated">
                <a:extLst>
                  <a:ext uri="{FF2B5EF4-FFF2-40B4-BE49-F238E27FC236}">
                    <a16:creationId xmlns:a16="http://schemas.microsoft.com/office/drawing/2014/main" id="{4ACCE67B-E844-5709-4E35-A73AB20461DF}"/>
                  </a:ext>
                </a:extLst>
              </p:cNvPr>
              <p:cNvPicPr>
                <a:picLocks noChangeAspect="1"/>
              </p:cNvPicPr>
              <p:nvPr/>
            </p:nvPicPr>
            <p:blipFill>
              <a:blip r:embed="rId5"/>
              <a:srcRect/>
              <a:stretch/>
            </p:blipFill>
            <p:spPr>
              <a:xfrm>
                <a:off x="4971284" y="3558364"/>
                <a:ext cx="717216" cy="757705"/>
              </a:xfrm>
              <a:prstGeom prst="rect">
                <a:avLst/>
              </a:prstGeom>
            </p:spPr>
          </p:pic>
          <p:sp>
            <p:nvSpPr>
              <p:cNvPr id="20" name="TextBox 19">
                <a:extLst>
                  <a:ext uri="{FF2B5EF4-FFF2-40B4-BE49-F238E27FC236}">
                    <a16:creationId xmlns:a16="http://schemas.microsoft.com/office/drawing/2014/main" id="{EE85A00E-6316-A696-8717-34D5D51A8D9A}"/>
                  </a:ext>
                </a:extLst>
              </p:cNvPr>
              <p:cNvSpPr txBox="1"/>
              <p:nvPr/>
            </p:nvSpPr>
            <p:spPr>
              <a:xfrm>
                <a:off x="4697574" y="3158961"/>
                <a:ext cx="1494941"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a:t>Manzana Verde</a:t>
                </a:r>
              </a:p>
            </p:txBody>
          </p:sp>
        </p:grpSp>
        <p:grpSp>
          <p:nvGrpSpPr>
            <p:cNvPr id="14" name="Group 13">
              <a:extLst>
                <a:ext uri="{FF2B5EF4-FFF2-40B4-BE49-F238E27FC236}">
                  <a16:creationId xmlns:a16="http://schemas.microsoft.com/office/drawing/2014/main" id="{30CECDAC-CA8C-80C8-9898-FA8B3777040E}"/>
                </a:ext>
              </a:extLst>
            </p:cNvPr>
            <p:cNvGrpSpPr/>
            <p:nvPr/>
          </p:nvGrpSpPr>
          <p:grpSpPr>
            <a:xfrm>
              <a:off x="7275144" y="3561310"/>
              <a:ext cx="997302" cy="1165294"/>
              <a:chOff x="6450391" y="3060348"/>
              <a:chExt cx="997302" cy="1165294"/>
            </a:xfrm>
          </p:grpSpPr>
          <p:pic>
            <p:nvPicPr>
              <p:cNvPr id="17" name="Picture 16" descr="A lemon with leaves on it&#10;&#10;Description automatically generated">
                <a:extLst>
                  <a:ext uri="{FF2B5EF4-FFF2-40B4-BE49-F238E27FC236}">
                    <a16:creationId xmlns:a16="http://schemas.microsoft.com/office/drawing/2014/main" id="{16223842-12BA-617D-76D6-11266E27BE86}"/>
                  </a:ext>
                </a:extLst>
              </p:cNvPr>
              <p:cNvPicPr>
                <a:picLocks noChangeAspect="1"/>
              </p:cNvPicPr>
              <p:nvPr/>
            </p:nvPicPr>
            <p:blipFill>
              <a:blip r:embed="rId6"/>
              <a:srcRect/>
              <a:stretch/>
            </p:blipFill>
            <p:spPr>
              <a:xfrm>
                <a:off x="6570021" y="3603913"/>
                <a:ext cx="606237" cy="621729"/>
              </a:xfrm>
              <a:prstGeom prst="rect">
                <a:avLst/>
              </a:prstGeom>
            </p:spPr>
          </p:pic>
          <p:sp>
            <p:nvSpPr>
              <p:cNvPr id="18" name="TextBox 17">
                <a:extLst>
                  <a:ext uri="{FF2B5EF4-FFF2-40B4-BE49-F238E27FC236}">
                    <a16:creationId xmlns:a16="http://schemas.microsoft.com/office/drawing/2014/main" id="{4F354DAA-BD68-109C-FEE5-E9F646FF263B}"/>
                  </a:ext>
                </a:extLst>
              </p:cNvPr>
              <p:cNvSpPr txBox="1"/>
              <p:nvPr/>
            </p:nvSpPr>
            <p:spPr>
              <a:xfrm>
                <a:off x="6450391" y="3060348"/>
                <a:ext cx="997302"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err="1"/>
                  <a:t>Cítrico</a:t>
                </a:r>
                <a:endParaRPr lang="en-US" sz="1400"/>
              </a:p>
            </p:txBody>
          </p:sp>
        </p:grpSp>
      </p:grpSp>
    </p:spTree>
    <p:extLst>
      <p:ext uri="{BB962C8B-B14F-4D97-AF65-F5344CB8AC3E}">
        <p14:creationId xmlns:p14="http://schemas.microsoft.com/office/powerpoint/2010/main" val="2850465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4" name="Text 2"/>
          <p:cNvSpPr/>
          <p:nvPr/>
        </p:nvSpPr>
        <p:spPr>
          <a:xfrm>
            <a:off x="588735" y="220771"/>
            <a:ext cx="4208934" cy="808732"/>
          </a:xfrm>
          <a:prstGeom prst="rect">
            <a:avLst/>
          </a:prstGeom>
          <a:noFill/>
          <a:ln/>
        </p:spPr>
        <p:txBody>
          <a:bodyPr wrap="non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6368"/>
              </a:lnSpc>
              <a:buNone/>
            </a:pPr>
            <a:r>
              <a:rPr lang="en-US" sz="3600" dirty="0">
                <a:solidFill>
                  <a:srgbClr val="1B1B27"/>
                </a:solidFill>
                <a:latin typeface="Avenir Next LT Pro"/>
                <a:ea typeface="Raleway" pitchFamily="34" charset="-122"/>
                <a:cs typeface="Raleway" pitchFamily="34" charset="-120"/>
              </a:rPr>
              <a:t>Tendone Abruzzese</a:t>
            </a:r>
            <a:endParaRPr lang="en-US" sz="3600">
              <a:latin typeface="Avenir Next LT Pro"/>
            </a:endParaRPr>
          </a:p>
        </p:txBody>
      </p:sp>
      <p:sp>
        <p:nvSpPr>
          <p:cNvPr id="5" name="Text 3"/>
          <p:cNvSpPr/>
          <p:nvPr/>
        </p:nvSpPr>
        <p:spPr>
          <a:xfrm>
            <a:off x="588735" y="1029695"/>
            <a:ext cx="7960385" cy="895043"/>
          </a:xfrm>
          <a:prstGeom prst="rect">
            <a:avLst/>
          </a:prstGeom>
          <a:noFill/>
          <a:ln/>
        </p:spPr>
        <p:txBody>
          <a:bodyPr wrap="square"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62"/>
              </a:lnSpc>
              <a:buNone/>
            </a:pPr>
            <a:r>
              <a:rPr lang="en-US" sz="1200" dirty="0">
                <a:solidFill>
                  <a:srgbClr val="3C3939"/>
                </a:solidFill>
                <a:latin typeface="Avenir Next LT Pro"/>
                <a:ea typeface="Roboto" pitchFamily="34" charset="-122"/>
                <a:cs typeface="Roboto" pitchFamily="34" charset="-120"/>
              </a:rPr>
              <a:t>Es una estructura agrícola tradicional de Abruzzo. Consiste de un sistema de postes y alambres que forman una especie de pérgola. Las vides se entrenan para crecer a lo largo de estos alambres, creando un dosel que proporciona sombra a las uvas.</a:t>
            </a:r>
            <a:endParaRPr lang="en-US" sz="1200" dirty="0">
              <a:latin typeface="Avenir Next LT Pro"/>
            </a:endParaRPr>
          </a:p>
        </p:txBody>
      </p:sp>
      <p:sp>
        <p:nvSpPr>
          <p:cNvPr id="7" name="Text 5"/>
          <p:cNvSpPr/>
          <p:nvPr/>
        </p:nvSpPr>
        <p:spPr>
          <a:xfrm>
            <a:off x="587660" y="1969140"/>
            <a:ext cx="8158105" cy="4127396"/>
          </a:xfrm>
          <a:prstGeom prst="rect">
            <a:avLst/>
          </a:prstGeom>
          <a:noFill/>
          <a:ln/>
        </p:spPr>
        <p:txBody>
          <a:bodyPr wrap="squar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ts val="2362"/>
              </a:lnSpc>
              <a:buSzPct val="100000"/>
            </a:pPr>
            <a:r>
              <a:rPr lang="en-US" sz="1200" b="1" dirty="0" err="1">
                <a:solidFill>
                  <a:srgbClr val="3C3939"/>
                </a:solidFill>
                <a:latin typeface="Avenir Next LT Pro"/>
                <a:ea typeface="Roboto"/>
                <a:cs typeface="Roboto"/>
              </a:rPr>
              <a:t>Características</a:t>
            </a:r>
            <a:r>
              <a:rPr lang="en-US" sz="1200" b="1" dirty="0">
                <a:solidFill>
                  <a:srgbClr val="3C3939"/>
                </a:solidFill>
                <a:latin typeface="Avenir Next LT Pro"/>
                <a:ea typeface="Roboto"/>
                <a:cs typeface="Roboto"/>
              </a:rPr>
              <a:t>:</a:t>
            </a:r>
          </a:p>
          <a:p>
            <a:pPr marL="285115" indent="-285115" algn="l">
              <a:lnSpc>
                <a:spcPts val="2362"/>
              </a:lnSpc>
              <a:buSzPct val="100000"/>
              <a:buAutoNum type="arabicPeriod"/>
            </a:pPr>
            <a:r>
              <a:rPr lang="en-US" sz="1200" b="1" dirty="0" err="1">
                <a:solidFill>
                  <a:srgbClr val="3C3939"/>
                </a:solidFill>
                <a:latin typeface="Avenir Next LT Pro"/>
                <a:ea typeface="Roboto"/>
                <a:cs typeface="Roboto"/>
              </a:rPr>
              <a:t>Estructura</a:t>
            </a:r>
            <a:r>
              <a:rPr lang="en-US" sz="1200" b="1" dirty="0">
                <a:solidFill>
                  <a:srgbClr val="3C3939"/>
                </a:solidFill>
                <a:latin typeface="Avenir Next LT Pro"/>
                <a:ea typeface="Roboto"/>
                <a:cs typeface="Roboto"/>
              </a:rPr>
              <a:t>:</a:t>
            </a:r>
            <a:r>
              <a:rPr lang="en-US" sz="1200" dirty="0">
                <a:solidFill>
                  <a:srgbClr val="3C3939"/>
                </a:solidFill>
                <a:latin typeface="Avenir Next LT Pro"/>
                <a:ea typeface="Roboto"/>
                <a:cs typeface="Roboto"/>
              </a:rPr>
              <a:t> </a:t>
            </a:r>
            <a:r>
              <a:rPr lang="en-US" sz="1200" dirty="0" err="1">
                <a:solidFill>
                  <a:srgbClr val="3C3939"/>
                </a:solidFill>
                <a:latin typeface="Avenir Next LT Pro"/>
                <a:ea typeface="Roboto"/>
                <a:cs typeface="Roboto"/>
              </a:rPr>
              <a:t>Consiste</a:t>
            </a:r>
            <a:r>
              <a:rPr lang="en-US" sz="1200" dirty="0">
                <a:solidFill>
                  <a:srgbClr val="3C3939"/>
                </a:solidFill>
                <a:latin typeface="Avenir Next LT Pro"/>
                <a:ea typeface="Roboto"/>
                <a:cs typeface="Roboto"/>
              </a:rPr>
              <a:t> </a:t>
            </a:r>
            <a:r>
              <a:rPr lang="en-US" sz="1200" dirty="0" err="1">
                <a:solidFill>
                  <a:srgbClr val="3C3939"/>
                </a:solidFill>
                <a:latin typeface="Avenir Next LT Pro"/>
                <a:ea typeface="Roboto"/>
                <a:cs typeface="Roboto"/>
              </a:rPr>
              <a:t>en</a:t>
            </a:r>
            <a:r>
              <a:rPr lang="en-US" sz="1200" dirty="0">
                <a:solidFill>
                  <a:srgbClr val="3C3939"/>
                </a:solidFill>
                <a:latin typeface="Avenir Next LT Pro"/>
                <a:ea typeface="Roboto"/>
                <a:cs typeface="Roboto"/>
              </a:rPr>
              <a:t> una serie de postes verticales que sostienen alambres horizontales. Los postes suelen ser de madera o metal, y los alambres están dispuestos de manera que las vides puedan trepar y extenderse.</a:t>
            </a:r>
            <a:endParaRPr lang="en-US" sz="1200">
              <a:solidFill>
                <a:srgbClr val="000000"/>
              </a:solidFill>
              <a:latin typeface="Avenir Next LT Pro"/>
              <a:ea typeface="Roboto"/>
              <a:cs typeface="Roboto"/>
            </a:endParaRPr>
          </a:p>
          <a:p>
            <a:pPr marL="285115" indent="-285115">
              <a:lnSpc>
                <a:spcPts val="2362"/>
              </a:lnSpc>
              <a:buSzPct val="100000"/>
              <a:buAutoNum type="arabicPeriod"/>
            </a:pPr>
            <a:r>
              <a:rPr lang="en-US" sz="1200" b="1" dirty="0" err="1">
                <a:solidFill>
                  <a:srgbClr val="3C3939"/>
                </a:solidFill>
                <a:latin typeface="Arial"/>
                <a:ea typeface="Roboto"/>
                <a:cs typeface="Arial"/>
              </a:rPr>
              <a:t>Funcionalidad</a:t>
            </a:r>
            <a:r>
              <a:rPr lang="en-US" sz="1200" b="1" dirty="0">
                <a:solidFill>
                  <a:srgbClr val="3C3939"/>
                </a:solidFill>
                <a:latin typeface="Arial"/>
                <a:ea typeface="Roboto"/>
                <a:cs typeface="Arial"/>
              </a:rPr>
              <a:t>: </a:t>
            </a:r>
            <a:r>
              <a:rPr lang="en-US" sz="1200" dirty="0">
                <a:solidFill>
                  <a:srgbClr val="3C3939"/>
                </a:solidFill>
                <a:latin typeface="Arial"/>
                <a:ea typeface="Roboto"/>
                <a:cs typeface="Arial"/>
              </a:rPr>
              <a:t>Este </a:t>
            </a:r>
            <a:r>
              <a:rPr lang="en-US" sz="1200" dirty="0" err="1">
                <a:solidFill>
                  <a:srgbClr val="3C3939"/>
                </a:solidFill>
                <a:latin typeface="Arial"/>
                <a:ea typeface="Roboto"/>
                <a:cs typeface="Arial"/>
              </a:rPr>
              <a:t>sistema</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permite</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una</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buena</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circulación</a:t>
            </a:r>
            <a:r>
              <a:rPr lang="en-US" sz="1200" dirty="0">
                <a:solidFill>
                  <a:srgbClr val="3C3939"/>
                </a:solidFill>
                <a:latin typeface="Arial"/>
                <a:ea typeface="Roboto"/>
                <a:cs typeface="Arial"/>
              </a:rPr>
              <a:t> del </a:t>
            </a:r>
            <a:r>
              <a:rPr lang="en-US" sz="1200" dirty="0" err="1">
                <a:solidFill>
                  <a:srgbClr val="3C3939"/>
                </a:solidFill>
                <a:latin typeface="Arial"/>
                <a:ea typeface="Roboto"/>
                <a:cs typeface="Arial"/>
              </a:rPr>
              <a:t>aire</a:t>
            </a:r>
            <a:r>
              <a:rPr lang="en-US" sz="1200" dirty="0">
                <a:solidFill>
                  <a:srgbClr val="3C3939"/>
                </a:solidFill>
                <a:latin typeface="Arial"/>
                <a:ea typeface="Roboto"/>
                <a:cs typeface="Arial"/>
              </a:rPr>
              <a:t> y un </a:t>
            </a:r>
            <a:r>
              <a:rPr lang="en-US" sz="1200" dirty="0" err="1">
                <a:solidFill>
                  <a:srgbClr val="3C3939"/>
                </a:solidFill>
                <a:latin typeface="Arial"/>
                <a:ea typeface="Roboto"/>
                <a:cs typeface="Arial"/>
              </a:rPr>
              <a:t>fácil</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acceso</a:t>
            </a:r>
            <a:r>
              <a:rPr lang="en-US" sz="1200" dirty="0">
                <a:solidFill>
                  <a:srgbClr val="3C3939"/>
                </a:solidFill>
                <a:latin typeface="Arial"/>
                <a:ea typeface="Roboto"/>
                <a:cs typeface="Arial"/>
              </a:rPr>
              <a:t> para la </a:t>
            </a:r>
            <a:r>
              <a:rPr lang="en-US" sz="1200" dirty="0" err="1">
                <a:solidFill>
                  <a:srgbClr val="3C3939"/>
                </a:solidFill>
                <a:latin typeface="Arial"/>
                <a:ea typeface="Roboto"/>
                <a:cs typeface="Arial"/>
              </a:rPr>
              <a:t>cosecha</a:t>
            </a:r>
            <a:r>
              <a:rPr lang="en-US" sz="1200" dirty="0">
                <a:solidFill>
                  <a:srgbClr val="3C3939"/>
                </a:solidFill>
                <a:latin typeface="Arial"/>
                <a:ea typeface="Roboto"/>
                <a:cs typeface="Arial"/>
              </a:rPr>
              <a:t> y </a:t>
            </a:r>
            <a:r>
              <a:rPr lang="en-US" sz="1200" dirty="0" err="1">
                <a:solidFill>
                  <a:srgbClr val="3C3939"/>
                </a:solidFill>
                <a:latin typeface="Arial"/>
                <a:ea typeface="Roboto"/>
                <a:cs typeface="Arial"/>
              </a:rPr>
              <a:t>el</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mantenimiento</a:t>
            </a:r>
            <a:r>
              <a:rPr lang="en-US" sz="1200" dirty="0">
                <a:solidFill>
                  <a:srgbClr val="3C3939"/>
                </a:solidFill>
                <a:latin typeface="Arial"/>
                <a:ea typeface="Roboto"/>
                <a:cs typeface="Arial"/>
              </a:rPr>
              <a:t> de las vides. </a:t>
            </a:r>
            <a:r>
              <a:rPr lang="en-US" sz="1200" dirty="0" err="1">
                <a:solidFill>
                  <a:srgbClr val="3C3939"/>
                </a:solidFill>
                <a:latin typeface="Arial"/>
                <a:ea typeface="Roboto"/>
                <a:cs typeface="Arial"/>
              </a:rPr>
              <a:t>También</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facilita</a:t>
            </a:r>
            <a:r>
              <a:rPr lang="en-US" sz="1200" dirty="0">
                <a:solidFill>
                  <a:srgbClr val="3C3939"/>
                </a:solidFill>
                <a:latin typeface="Arial"/>
                <a:ea typeface="Roboto"/>
                <a:cs typeface="Arial"/>
              </a:rPr>
              <a:t> la </a:t>
            </a:r>
            <a:r>
              <a:rPr lang="en-US" sz="1200" dirty="0" err="1">
                <a:solidFill>
                  <a:srgbClr val="3C3939"/>
                </a:solidFill>
                <a:latin typeface="Arial"/>
                <a:ea typeface="Roboto"/>
                <a:cs typeface="Arial"/>
              </a:rPr>
              <a:t>exposición</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uniforme</a:t>
            </a:r>
            <a:r>
              <a:rPr lang="en-US" sz="1200" dirty="0">
                <a:solidFill>
                  <a:srgbClr val="3C3939"/>
                </a:solidFill>
                <a:latin typeface="Arial"/>
                <a:ea typeface="Roboto"/>
                <a:cs typeface="Arial"/>
              </a:rPr>
              <a:t> de las hojas al sol, lo que es </a:t>
            </a:r>
            <a:r>
              <a:rPr lang="en-US" sz="1200" dirty="0" err="1">
                <a:solidFill>
                  <a:srgbClr val="3C3939"/>
                </a:solidFill>
                <a:latin typeface="Arial"/>
                <a:ea typeface="Roboto"/>
                <a:cs typeface="Arial"/>
              </a:rPr>
              <a:t>beneficioso</a:t>
            </a:r>
            <a:r>
              <a:rPr lang="en-US" sz="1200" dirty="0">
                <a:solidFill>
                  <a:srgbClr val="3C3939"/>
                </a:solidFill>
                <a:latin typeface="Arial"/>
                <a:ea typeface="Roboto"/>
                <a:cs typeface="Arial"/>
              </a:rPr>
              <a:t> para la </a:t>
            </a:r>
            <a:r>
              <a:rPr lang="en-US" sz="1200" dirty="0" err="1">
                <a:solidFill>
                  <a:srgbClr val="3C3939"/>
                </a:solidFill>
                <a:latin typeface="Arial"/>
                <a:ea typeface="Roboto"/>
                <a:cs typeface="Arial"/>
              </a:rPr>
              <a:t>fotosíntesis</a:t>
            </a:r>
            <a:r>
              <a:rPr lang="en-US" sz="1200" dirty="0">
                <a:solidFill>
                  <a:srgbClr val="3C3939"/>
                </a:solidFill>
                <a:latin typeface="Arial"/>
                <a:ea typeface="Roboto"/>
                <a:cs typeface="Arial"/>
              </a:rPr>
              <a:t> y </a:t>
            </a:r>
            <a:r>
              <a:rPr lang="en-US" sz="1200" dirty="0" err="1">
                <a:solidFill>
                  <a:srgbClr val="3C3939"/>
                </a:solidFill>
                <a:latin typeface="Arial"/>
                <a:ea typeface="Roboto"/>
                <a:cs typeface="Arial"/>
              </a:rPr>
              <a:t>el</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desarrollo</a:t>
            </a:r>
            <a:r>
              <a:rPr lang="en-US" sz="1200" dirty="0">
                <a:solidFill>
                  <a:srgbClr val="3C3939"/>
                </a:solidFill>
                <a:latin typeface="Arial"/>
                <a:ea typeface="Roboto"/>
                <a:cs typeface="Arial"/>
              </a:rPr>
              <a:t> de las </a:t>
            </a:r>
            <a:r>
              <a:rPr lang="en-US" sz="1200" dirty="0" err="1">
                <a:solidFill>
                  <a:srgbClr val="3C3939"/>
                </a:solidFill>
                <a:latin typeface="Arial"/>
                <a:ea typeface="Roboto"/>
                <a:cs typeface="Arial"/>
              </a:rPr>
              <a:t>uvas</a:t>
            </a:r>
            <a:r>
              <a:rPr lang="en-US" sz="1200" dirty="0">
                <a:solidFill>
                  <a:srgbClr val="3C3939"/>
                </a:solidFill>
                <a:latin typeface="Arial"/>
                <a:ea typeface="Roboto"/>
                <a:cs typeface="Arial"/>
              </a:rPr>
              <a:t>.</a:t>
            </a:r>
            <a:endParaRPr lang="en-US" sz="1200" dirty="0">
              <a:solidFill>
                <a:srgbClr val="000000"/>
              </a:solidFill>
              <a:latin typeface="Arial"/>
              <a:ea typeface="Roboto"/>
              <a:cs typeface="Arial"/>
            </a:endParaRPr>
          </a:p>
          <a:p>
            <a:pPr marL="285115" indent="-285115">
              <a:lnSpc>
                <a:spcPts val="2362"/>
              </a:lnSpc>
              <a:buSzPct val="100000"/>
              <a:buAutoNum type="arabicPeriod"/>
            </a:pPr>
            <a:r>
              <a:rPr lang="en-US" sz="1200" b="1" dirty="0">
                <a:solidFill>
                  <a:srgbClr val="3C3939"/>
                </a:solidFill>
                <a:latin typeface="Arial"/>
                <a:ea typeface="Roboto"/>
                <a:cs typeface="Arial"/>
              </a:rPr>
              <a:t>Cosecha: </a:t>
            </a:r>
            <a:r>
              <a:rPr lang="en-US" sz="1200" dirty="0">
                <a:solidFill>
                  <a:srgbClr val="3C3939"/>
                </a:solidFill>
                <a:latin typeface="Arial"/>
                <a:ea typeface="Roboto"/>
                <a:cs typeface="Arial"/>
              </a:rPr>
              <a:t>La </a:t>
            </a:r>
            <a:r>
              <a:rPr lang="en-US" sz="1200" err="1">
                <a:solidFill>
                  <a:srgbClr val="3C3939"/>
                </a:solidFill>
                <a:latin typeface="Arial"/>
                <a:ea typeface="Roboto"/>
                <a:cs typeface="Arial"/>
              </a:rPr>
              <a:t>disposición</a:t>
            </a:r>
            <a:r>
              <a:rPr lang="en-US" sz="1200" dirty="0">
                <a:solidFill>
                  <a:srgbClr val="3C3939"/>
                </a:solidFill>
                <a:latin typeface="Arial"/>
                <a:ea typeface="Roboto"/>
                <a:cs typeface="Arial"/>
              </a:rPr>
              <a:t> del </a:t>
            </a:r>
            <a:r>
              <a:rPr lang="en-US" sz="1200" err="1">
                <a:solidFill>
                  <a:srgbClr val="3C3939"/>
                </a:solidFill>
                <a:latin typeface="Arial"/>
                <a:ea typeface="Roboto"/>
                <a:cs typeface="Arial"/>
              </a:rPr>
              <a:t>tendone</a:t>
            </a:r>
            <a:r>
              <a:rPr lang="en-US" sz="1200" dirty="0">
                <a:solidFill>
                  <a:srgbClr val="3C3939"/>
                </a:solidFill>
                <a:latin typeface="Arial"/>
                <a:ea typeface="Roboto"/>
                <a:cs typeface="Arial"/>
              </a:rPr>
              <a:t> </a:t>
            </a:r>
            <a:r>
              <a:rPr lang="en-US" sz="1200" err="1">
                <a:solidFill>
                  <a:srgbClr val="3C3939"/>
                </a:solidFill>
                <a:latin typeface="Arial"/>
                <a:ea typeface="Roboto"/>
                <a:cs typeface="Arial"/>
              </a:rPr>
              <a:t>facilita</a:t>
            </a:r>
            <a:r>
              <a:rPr lang="en-US" sz="1200" dirty="0">
                <a:solidFill>
                  <a:srgbClr val="3C3939"/>
                </a:solidFill>
                <a:latin typeface="Arial"/>
                <a:ea typeface="Roboto"/>
                <a:cs typeface="Arial"/>
              </a:rPr>
              <a:t> la </a:t>
            </a:r>
            <a:r>
              <a:rPr lang="en-US" sz="1200" err="1">
                <a:solidFill>
                  <a:srgbClr val="3C3939"/>
                </a:solidFill>
                <a:latin typeface="Arial"/>
                <a:ea typeface="Roboto"/>
                <a:cs typeface="Arial"/>
              </a:rPr>
              <a:t>recolección</a:t>
            </a:r>
            <a:r>
              <a:rPr lang="en-US" sz="1200" dirty="0">
                <a:solidFill>
                  <a:srgbClr val="3C3939"/>
                </a:solidFill>
                <a:latin typeface="Arial"/>
                <a:ea typeface="Roboto"/>
                <a:cs typeface="Arial"/>
              </a:rPr>
              <a:t> de las </a:t>
            </a:r>
            <a:r>
              <a:rPr lang="en-US" sz="1200" err="1">
                <a:solidFill>
                  <a:srgbClr val="3C3939"/>
                </a:solidFill>
                <a:latin typeface="Arial"/>
                <a:ea typeface="Roboto"/>
                <a:cs typeface="Arial"/>
              </a:rPr>
              <a:t>uvas</a:t>
            </a:r>
            <a:r>
              <a:rPr lang="en-US" sz="1200" dirty="0">
                <a:solidFill>
                  <a:srgbClr val="3C3939"/>
                </a:solidFill>
                <a:latin typeface="Arial"/>
                <a:ea typeface="Roboto"/>
                <a:cs typeface="Arial"/>
              </a:rPr>
              <a:t>, </a:t>
            </a:r>
            <a:r>
              <a:rPr lang="en-US" sz="1200" err="1">
                <a:solidFill>
                  <a:srgbClr val="3C3939"/>
                </a:solidFill>
                <a:latin typeface="Arial"/>
                <a:ea typeface="Roboto"/>
                <a:cs typeface="Arial"/>
              </a:rPr>
              <a:t>ya</a:t>
            </a:r>
            <a:r>
              <a:rPr lang="en-US" sz="1200" dirty="0">
                <a:solidFill>
                  <a:srgbClr val="3C3939"/>
                </a:solidFill>
                <a:latin typeface="Arial"/>
                <a:ea typeface="Roboto"/>
                <a:cs typeface="Arial"/>
              </a:rPr>
              <a:t> que </a:t>
            </a:r>
            <a:r>
              <a:rPr lang="en-US" sz="1200" err="1">
                <a:solidFill>
                  <a:srgbClr val="3C3939"/>
                </a:solidFill>
                <a:latin typeface="Arial"/>
                <a:ea typeface="Roboto"/>
                <a:cs typeface="Arial"/>
              </a:rPr>
              <a:t>los</a:t>
            </a:r>
            <a:r>
              <a:rPr lang="en-US" sz="1200" dirty="0">
                <a:solidFill>
                  <a:srgbClr val="3C3939"/>
                </a:solidFill>
                <a:latin typeface="Arial"/>
                <a:ea typeface="Roboto"/>
                <a:cs typeface="Arial"/>
              </a:rPr>
              <a:t> </a:t>
            </a:r>
            <a:r>
              <a:rPr lang="en-US" sz="1200" err="1">
                <a:solidFill>
                  <a:srgbClr val="3C3939"/>
                </a:solidFill>
                <a:latin typeface="Arial"/>
                <a:ea typeface="Roboto"/>
                <a:cs typeface="Arial"/>
              </a:rPr>
              <a:t>racimos</a:t>
            </a:r>
            <a:r>
              <a:rPr lang="en-US" sz="1200" dirty="0">
                <a:solidFill>
                  <a:srgbClr val="3C3939"/>
                </a:solidFill>
                <a:latin typeface="Arial"/>
                <a:ea typeface="Roboto"/>
                <a:cs typeface="Arial"/>
              </a:rPr>
              <a:t> </a:t>
            </a:r>
            <a:r>
              <a:rPr lang="en-US" sz="1200" err="1">
                <a:solidFill>
                  <a:srgbClr val="3C3939"/>
                </a:solidFill>
                <a:latin typeface="Arial"/>
                <a:ea typeface="Roboto"/>
                <a:cs typeface="Arial"/>
              </a:rPr>
              <a:t>cuelgan</a:t>
            </a:r>
            <a:r>
              <a:rPr lang="en-US" sz="1200" dirty="0">
                <a:solidFill>
                  <a:srgbClr val="3C3939"/>
                </a:solidFill>
                <a:latin typeface="Arial"/>
                <a:ea typeface="Roboto"/>
                <a:cs typeface="Arial"/>
              </a:rPr>
              <a:t> </a:t>
            </a:r>
            <a:r>
              <a:rPr lang="en-US" sz="1200" err="1">
                <a:solidFill>
                  <a:srgbClr val="3C3939"/>
                </a:solidFill>
                <a:latin typeface="Arial"/>
                <a:ea typeface="Roboto"/>
                <a:cs typeface="Arial"/>
              </a:rPr>
              <a:t>libremente</a:t>
            </a:r>
            <a:r>
              <a:rPr lang="en-US" sz="1200" dirty="0">
                <a:solidFill>
                  <a:srgbClr val="3C3939"/>
                </a:solidFill>
                <a:latin typeface="Arial"/>
                <a:ea typeface="Roboto"/>
                <a:cs typeface="Arial"/>
              </a:rPr>
              <a:t> y son </a:t>
            </a:r>
            <a:r>
              <a:rPr lang="en-US" sz="1200" err="1">
                <a:solidFill>
                  <a:srgbClr val="3C3939"/>
                </a:solidFill>
                <a:latin typeface="Arial"/>
                <a:ea typeface="Roboto"/>
                <a:cs typeface="Arial"/>
              </a:rPr>
              <a:t>fácilmente</a:t>
            </a:r>
            <a:r>
              <a:rPr lang="en-US" sz="1200" dirty="0">
                <a:solidFill>
                  <a:srgbClr val="3C3939"/>
                </a:solidFill>
                <a:latin typeface="Arial"/>
                <a:ea typeface="Roboto"/>
                <a:cs typeface="Arial"/>
              </a:rPr>
              <a:t> </a:t>
            </a:r>
            <a:r>
              <a:rPr lang="en-US" sz="1200" err="1">
                <a:solidFill>
                  <a:srgbClr val="3C3939"/>
                </a:solidFill>
                <a:latin typeface="Arial"/>
                <a:ea typeface="Roboto"/>
                <a:cs typeface="Arial"/>
              </a:rPr>
              <a:t>accesibles</a:t>
            </a:r>
            <a:r>
              <a:rPr lang="en-US" sz="1200" dirty="0">
                <a:solidFill>
                  <a:srgbClr val="3C3939"/>
                </a:solidFill>
                <a:latin typeface="Arial"/>
                <a:ea typeface="Roboto"/>
                <a:cs typeface="Arial"/>
              </a:rPr>
              <a:t> </a:t>
            </a:r>
            <a:r>
              <a:rPr lang="en-US" sz="1200" err="1">
                <a:solidFill>
                  <a:srgbClr val="3C3939"/>
                </a:solidFill>
                <a:latin typeface="Arial"/>
                <a:ea typeface="Roboto"/>
                <a:cs typeface="Arial"/>
              </a:rPr>
              <a:t>desde</a:t>
            </a:r>
            <a:r>
              <a:rPr lang="en-US" sz="1200" dirty="0">
                <a:solidFill>
                  <a:srgbClr val="3C3939"/>
                </a:solidFill>
                <a:latin typeface="Arial"/>
                <a:ea typeface="Roboto"/>
                <a:cs typeface="Arial"/>
              </a:rPr>
              <a:t> </a:t>
            </a:r>
            <a:r>
              <a:rPr lang="en-US" sz="1200" err="1">
                <a:solidFill>
                  <a:srgbClr val="3C3939"/>
                </a:solidFill>
                <a:latin typeface="Arial"/>
                <a:ea typeface="Roboto"/>
                <a:cs typeface="Arial"/>
              </a:rPr>
              <a:t>abajo</a:t>
            </a:r>
            <a:r>
              <a:rPr lang="en-US" sz="1200" dirty="0">
                <a:solidFill>
                  <a:srgbClr val="3C3939"/>
                </a:solidFill>
                <a:latin typeface="Arial"/>
                <a:ea typeface="Roboto"/>
                <a:cs typeface="Arial"/>
              </a:rPr>
              <a:t>.</a:t>
            </a:r>
            <a:endParaRPr lang="en-US" sz="1200" dirty="0">
              <a:solidFill>
                <a:srgbClr val="000000"/>
              </a:solidFill>
              <a:latin typeface="Arial"/>
              <a:ea typeface="Roboto"/>
              <a:cs typeface="Arial"/>
            </a:endParaRPr>
          </a:p>
          <a:p>
            <a:pPr marL="285115" indent="-285115">
              <a:lnSpc>
                <a:spcPts val="2362"/>
              </a:lnSpc>
              <a:buSzPct val="100000"/>
              <a:buAutoNum type="arabicPeriod"/>
            </a:pPr>
            <a:r>
              <a:rPr lang="en-US" sz="1200" b="1" dirty="0" err="1">
                <a:solidFill>
                  <a:srgbClr val="3C3939"/>
                </a:solidFill>
                <a:latin typeface="Arial"/>
                <a:ea typeface="Roboto"/>
                <a:cs typeface="Arial"/>
              </a:rPr>
              <a:t>Ventajas</a:t>
            </a:r>
            <a:r>
              <a:rPr lang="en-US" sz="1200" b="1" dirty="0">
                <a:solidFill>
                  <a:srgbClr val="3C3939"/>
                </a:solidFill>
                <a:latin typeface="Arial"/>
                <a:ea typeface="Roboto"/>
                <a:cs typeface="Arial"/>
              </a:rPr>
              <a:t> </a:t>
            </a:r>
            <a:r>
              <a:rPr lang="en-US" sz="1200" b="1" dirty="0" err="1">
                <a:solidFill>
                  <a:srgbClr val="3C3939"/>
                </a:solidFill>
                <a:latin typeface="Arial"/>
                <a:ea typeface="Roboto"/>
                <a:cs typeface="Arial"/>
              </a:rPr>
              <a:t>climáticas</a:t>
            </a:r>
            <a:r>
              <a:rPr lang="en-US" sz="1200" b="1" dirty="0">
                <a:solidFill>
                  <a:srgbClr val="3C3939"/>
                </a:solidFill>
                <a:latin typeface="Arial"/>
                <a:ea typeface="Roboto"/>
                <a:cs typeface="Arial"/>
              </a:rPr>
              <a:t>: </a:t>
            </a:r>
            <a:r>
              <a:rPr lang="en-US" sz="1200" dirty="0">
                <a:solidFill>
                  <a:srgbClr val="3C3939"/>
                </a:solidFill>
                <a:latin typeface="Arial"/>
                <a:ea typeface="Roboto"/>
                <a:cs typeface="Arial"/>
              </a:rPr>
              <a:t>El </a:t>
            </a:r>
            <a:r>
              <a:rPr lang="en-US" sz="1200" dirty="0" err="1">
                <a:solidFill>
                  <a:srgbClr val="3C3939"/>
                </a:solidFill>
                <a:latin typeface="Arial"/>
                <a:ea typeface="Roboto"/>
                <a:cs typeface="Arial"/>
              </a:rPr>
              <a:t>dosel</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creado</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por</a:t>
            </a:r>
            <a:r>
              <a:rPr lang="en-US" sz="1200" dirty="0">
                <a:solidFill>
                  <a:srgbClr val="3C3939"/>
                </a:solidFill>
                <a:latin typeface="Arial"/>
                <a:ea typeface="Roboto"/>
                <a:cs typeface="Arial"/>
              </a:rPr>
              <a:t> las vides </a:t>
            </a:r>
            <a:r>
              <a:rPr lang="en-US" sz="1200" dirty="0" err="1">
                <a:solidFill>
                  <a:srgbClr val="3C3939"/>
                </a:solidFill>
                <a:latin typeface="Arial"/>
                <a:ea typeface="Roboto"/>
                <a:cs typeface="Arial"/>
              </a:rPr>
              <a:t>proporciona</a:t>
            </a:r>
            <a:r>
              <a:rPr lang="en-US" sz="1200" dirty="0">
                <a:solidFill>
                  <a:srgbClr val="3C3939"/>
                </a:solidFill>
                <a:latin typeface="Arial"/>
                <a:ea typeface="Roboto"/>
                <a:cs typeface="Arial"/>
              </a:rPr>
              <a:t> sombra a las </a:t>
            </a:r>
            <a:r>
              <a:rPr lang="en-US" sz="1200" dirty="0" err="1">
                <a:solidFill>
                  <a:srgbClr val="3C3939"/>
                </a:solidFill>
                <a:latin typeface="Arial"/>
                <a:ea typeface="Roboto"/>
                <a:cs typeface="Arial"/>
              </a:rPr>
              <a:t>uvas</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protegiéndolas</a:t>
            </a:r>
            <a:r>
              <a:rPr lang="en-US" sz="1200" dirty="0">
                <a:solidFill>
                  <a:srgbClr val="3C3939"/>
                </a:solidFill>
                <a:latin typeface="Arial"/>
                <a:ea typeface="Roboto"/>
                <a:cs typeface="Arial"/>
              </a:rPr>
              <a:t> de las </a:t>
            </a:r>
            <a:r>
              <a:rPr lang="en-US" sz="1200" dirty="0" err="1">
                <a:solidFill>
                  <a:srgbClr val="3C3939"/>
                </a:solidFill>
                <a:latin typeface="Arial"/>
                <a:ea typeface="Roboto"/>
                <a:cs typeface="Arial"/>
              </a:rPr>
              <a:t>quemaduras</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solares</a:t>
            </a:r>
            <a:r>
              <a:rPr lang="en-US" sz="1200" dirty="0">
                <a:solidFill>
                  <a:srgbClr val="3C3939"/>
                </a:solidFill>
                <a:latin typeface="Arial"/>
                <a:ea typeface="Roboto"/>
                <a:cs typeface="Arial"/>
              </a:rPr>
              <a:t> y de las </a:t>
            </a:r>
            <a:r>
              <a:rPr lang="en-US" sz="1200" dirty="0" err="1">
                <a:solidFill>
                  <a:srgbClr val="3C3939"/>
                </a:solidFill>
                <a:latin typeface="Arial"/>
                <a:ea typeface="Roboto"/>
                <a:cs typeface="Arial"/>
              </a:rPr>
              <a:t>temperaturas</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extremas</a:t>
            </a:r>
            <a:r>
              <a:rPr lang="en-US" sz="1200" dirty="0">
                <a:solidFill>
                  <a:srgbClr val="3C3939"/>
                </a:solidFill>
                <a:latin typeface="Arial"/>
                <a:ea typeface="Roboto"/>
                <a:cs typeface="Arial"/>
              </a:rPr>
              <a:t>. Esto es </a:t>
            </a:r>
            <a:r>
              <a:rPr lang="en-US" sz="1200" dirty="0" err="1">
                <a:solidFill>
                  <a:srgbClr val="3C3939"/>
                </a:solidFill>
                <a:latin typeface="Arial"/>
                <a:ea typeface="Roboto"/>
                <a:cs typeface="Arial"/>
              </a:rPr>
              <a:t>especialmente</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importante</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en</a:t>
            </a:r>
            <a:r>
              <a:rPr lang="en-US" sz="1200" dirty="0">
                <a:solidFill>
                  <a:srgbClr val="3C3939"/>
                </a:solidFill>
                <a:latin typeface="Arial"/>
                <a:ea typeface="Roboto"/>
                <a:cs typeface="Arial"/>
              </a:rPr>
              <a:t> regiones con </a:t>
            </a:r>
            <a:r>
              <a:rPr lang="en-US" sz="1200" dirty="0" err="1">
                <a:solidFill>
                  <a:srgbClr val="3C3939"/>
                </a:solidFill>
                <a:latin typeface="Arial"/>
                <a:ea typeface="Roboto"/>
                <a:cs typeface="Arial"/>
              </a:rPr>
              <a:t>climas</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calurosos</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como</a:t>
            </a:r>
            <a:r>
              <a:rPr lang="en-US" sz="1200" dirty="0">
                <a:solidFill>
                  <a:srgbClr val="3C3939"/>
                </a:solidFill>
                <a:latin typeface="Arial"/>
                <a:ea typeface="Roboto"/>
                <a:cs typeface="Arial"/>
              </a:rPr>
              <a:t> Abruzzo.</a:t>
            </a:r>
            <a:endParaRPr lang="en-US" sz="1200" dirty="0">
              <a:solidFill>
                <a:srgbClr val="000000"/>
              </a:solidFill>
              <a:latin typeface="Arial"/>
              <a:ea typeface="Roboto"/>
              <a:cs typeface="Arial"/>
            </a:endParaRPr>
          </a:p>
          <a:p>
            <a:pPr marL="285115" indent="-285115">
              <a:lnSpc>
                <a:spcPts val="2362"/>
              </a:lnSpc>
              <a:buSzPct val="100000"/>
              <a:buAutoNum type="arabicPeriod"/>
            </a:pPr>
            <a:r>
              <a:rPr lang="en-US" sz="1200" b="1" dirty="0" err="1">
                <a:solidFill>
                  <a:srgbClr val="3C3939"/>
                </a:solidFill>
                <a:latin typeface="Arial"/>
                <a:ea typeface="Roboto"/>
                <a:cs typeface="Arial"/>
              </a:rPr>
              <a:t>Adaptación</a:t>
            </a:r>
            <a:r>
              <a:rPr lang="en-US" sz="1200" b="1" dirty="0">
                <a:solidFill>
                  <a:srgbClr val="3C3939"/>
                </a:solidFill>
                <a:latin typeface="Arial"/>
                <a:ea typeface="Roboto"/>
                <a:cs typeface="Arial"/>
              </a:rPr>
              <a:t> a la </a:t>
            </a:r>
            <a:r>
              <a:rPr lang="en-US" sz="1200" b="1" dirty="0" err="1">
                <a:solidFill>
                  <a:srgbClr val="3C3939"/>
                </a:solidFill>
                <a:latin typeface="Arial"/>
                <a:ea typeface="Roboto"/>
                <a:cs typeface="Arial"/>
              </a:rPr>
              <a:t>topografía</a:t>
            </a:r>
            <a:r>
              <a:rPr lang="en-US" sz="1200" b="1" dirty="0">
                <a:solidFill>
                  <a:srgbClr val="3C3939"/>
                </a:solidFill>
                <a:latin typeface="Arial"/>
                <a:ea typeface="Roboto"/>
                <a:cs typeface="Arial"/>
              </a:rPr>
              <a:t>: </a:t>
            </a:r>
            <a:r>
              <a:rPr lang="en-US" sz="1200" dirty="0">
                <a:solidFill>
                  <a:srgbClr val="3C3939"/>
                </a:solidFill>
                <a:latin typeface="Arial"/>
                <a:ea typeface="Roboto"/>
                <a:cs typeface="Arial"/>
              </a:rPr>
              <a:t>Este </a:t>
            </a:r>
            <a:r>
              <a:rPr lang="en-US" sz="1200" dirty="0" err="1">
                <a:solidFill>
                  <a:srgbClr val="3C3939"/>
                </a:solidFill>
                <a:latin typeface="Arial"/>
                <a:ea typeface="Roboto"/>
                <a:cs typeface="Arial"/>
              </a:rPr>
              <a:t>sistema</a:t>
            </a:r>
            <a:r>
              <a:rPr lang="en-US" sz="1200" dirty="0">
                <a:solidFill>
                  <a:srgbClr val="3C3939"/>
                </a:solidFill>
                <a:latin typeface="Arial"/>
                <a:ea typeface="Roboto"/>
                <a:cs typeface="Arial"/>
              </a:rPr>
              <a:t> es adaptable a </a:t>
            </a:r>
            <a:r>
              <a:rPr lang="en-US" sz="1200" dirty="0" err="1">
                <a:solidFill>
                  <a:srgbClr val="3C3939"/>
                </a:solidFill>
                <a:latin typeface="Arial"/>
                <a:ea typeface="Roboto"/>
                <a:cs typeface="Arial"/>
              </a:rPr>
              <a:t>diferentes</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tipos</a:t>
            </a:r>
            <a:r>
              <a:rPr lang="en-US" sz="1200" dirty="0">
                <a:solidFill>
                  <a:srgbClr val="3C3939"/>
                </a:solidFill>
                <a:latin typeface="Arial"/>
                <a:ea typeface="Roboto"/>
                <a:cs typeface="Arial"/>
              </a:rPr>
              <a:t> de </a:t>
            </a:r>
            <a:r>
              <a:rPr lang="en-US" sz="1200" dirty="0" err="1">
                <a:solidFill>
                  <a:srgbClr val="3C3939"/>
                </a:solidFill>
                <a:latin typeface="Arial"/>
                <a:ea typeface="Roboto"/>
                <a:cs typeface="Arial"/>
              </a:rPr>
              <a:t>terreno</a:t>
            </a:r>
            <a:r>
              <a:rPr lang="en-US" sz="1200" dirty="0">
                <a:solidFill>
                  <a:srgbClr val="3C3939"/>
                </a:solidFill>
                <a:latin typeface="Arial"/>
                <a:ea typeface="Roboto"/>
                <a:cs typeface="Arial"/>
              </a:rPr>
              <a:t>, lo que lo </a:t>
            </a:r>
            <a:r>
              <a:rPr lang="en-US" sz="1200" dirty="0" err="1">
                <a:solidFill>
                  <a:srgbClr val="3C3939"/>
                </a:solidFill>
                <a:latin typeface="Arial"/>
                <a:ea typeface="Roboto"/>
                <a:cs typeface="Arial"/>
              </a:rPr>
              <a:t>hace</a:t>
            </a:r>
            <a:r>
              <a:rPr lang="en-US" sz="1200" dirty="0">
                <a:solidFill>
                  <a:srgbClr val="3C3939"/>
                </a:solidFill>
                <a:latin typeface="Arial"/>
                <a:ea typeface="Roboto"/>
                <a:cs typeface="Arial"/>
              </a:rPr>
              <a:t> ideal para las </a:t>
            </a:r>
            <a:r>
              <a:rPr lang="en-US" sz="1200" dirty="0" err="1">
                <a:solidFill>
                  <a:srgbClr val="3C3939"/>
                </a:solidFill>
                <a:latin typeface="Arial"/>
                <a:ea typeface="Roboto"/>
                <a:cs typeface="Arial"/>
              </a:rPr>
              <a:t>variadas</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condiciones</a:t>
            </a:r>
            <a:r>
              <a:rPr lang="en-US" sz="1200" dirty="0">
                <a:solidFill>
                  <a:srgbClr val="3C3939"/>
                </a:solidFill>
                <a:latin typeface="Arial"/>
                <a:ea typeface="Roboto"/>
                <a:cs typeface="Arial"/>
              </a:rPr>
              <a:t> </a:t>
            </a:r>
            <a:r>
              <a:rPr lang="en-US" sz="1200" dirty="0" err="1">
                <a:solidFill>
                  <a:srgbClr val="3C3939"/>
                </a:solidFill>
                <a:latin typeface="Arial"/>
                <a:ea typeface="Roboto"/>
                <a:cs typeface="Arial"/>
              </a:rPr>
              <a:t>geográficas</a:t>
            </a:r>
            <a:r>
              <a:rPr lang="en-US" sz="1200" dirty="0">
                <a:solidFill>
                  <a:srgbClr val="3C3939"/>
                </a:solidFill>
                <a:latin typeface="Arial"/>
                <a:ea typeface="Roboto"/>
                <a:cs typeface="Arial"/>
              </a:rPr>
              <a:t> de Abruzzo.</a:t>
            </a:r>
            <a:endParaRPr lang="en-US" sz="1200" dirty="0">
              <a:solidFill>
                <a:srgbClr val="000000"/>
              </a:solidFill>
              <a:latin typeface="Arial"/>
              <a:ea typeface="Roboto"/>
              <a:cs typeface="Arial"/>
            </a:endParaRPr>
          </a:p>
          <a:p>
            <a:pPr marL="285115" indent="-285115">
              <a:lnSpc>
                <a:spcPts val="2362"/>
              </a:lnSpc>
              <a:buSzPct val="100000"/>
              <a:buAutoNum type="arabicPeriod"/>
            </a:pPr>
            <a:endParaRPr lang="en-US" sz="1200" dirty="0">
              <a:solidFill>
                <a:srgbClr val="3C3939"/>
              </a:solidFill>
              <a:latin typeface="Arial"/>
              <a:ea typeface="Roboto"/>
              <a:cs typeface="Arial"/>
            </a:endParaRPr>
          </a:p>
          <a:p>
            <a:pPr marL="285115" indent="-285115">
              <a:lnSpc>
                <a:spcPts val="2362"/>
              </a:lnSpc>
              <a:buSzPct val="100000"/>
              <a:buAutoNum type="arabicPeriod"/>
            </a:pPr>
            <a:endParaRPr lang="en-US" sz="1200" dirty="0">
              <a:solidFill>
                <a:srgbClr val="3C3939"/>
              </a:solidFill>
              <a:latin typeface="Arial"/>
              <a:ea typeface="Roboto"/>
              <a:cs typeface="Arial"/>
            </a:endParaRPr>
          </a:p>
          <a:p>
            <a:pPr marL="285115" indent="-285115">
              <a:lnSpc>
                <a:spcPts val="2362"/>
              </a:lnSpc>
              <a:buSzPct val="100000"/>
              <a:buAutoNum type="arabicPeriod"/>
            </a:pPr>
            <a:endParaRPr lang="en-US" sz="1200" dirty="0">
              <a:solidFill>
                <a:srgbClr val="3C3939"/>
              </a:solidFill>
              <a:latin typeface="Avenir Next LT Pro"/>
              <a:ea typeface="Roboto"/>
              <a:cs typeface="Roboto"/>
            </a:endParaRPr>
          </a:p>
        </p:txBody>
      </p:sp>
      <p:pic>
        <p:nvPicPr>
          <p:cNvPr id="13" name="Picture 12" descr="A field of purple flowers&#10;&#10;Description automatically generated">
            <a:extLst>
              <a:ext uri="{FF2B5EF4-FFF2-40B4-BE49-F238E27FC236}">
                <a16:creationId xmlns:a16="http://schemas.microsoft.com/office/drawing/2014/main" id="{C30695F0-AAB4-0DCC-7028-8DAEBFC9DCB6}"/>
              </a:ext>
            </a:extLst>
          </p:cNvPr>
          <p:cNvPicPr>
            <a:picLocks noChangeAspect="1"/>
          </p:cNvPicPr>
          <p:nvPr/>
        </p:nvPicPr>
        <p:blipFill>
          <a:blip r:embed="rId3"/>
          <a:stretch>
            <a:fillRect/>
          </a:stretch>
        </p:blipFill>
        <p:spPr>
          <a:xfrm>
            <a:off x="9035395" y="473338"/>
            <a:ext cx="3000967" cy="2002999"/>
          </a:xfrm>
          <a:prstGeom prst="rect">
            <a:avLst/>
          </a:prstGeom>
        </p:spPr>
      </p:pic>
      <p:pic>
        <p:nvPicPr>
          <p:cNvPr id="15" name="Picture 14" descr="A vineyard with trees and hills in the background&#10;&#10;Description automatically generated">
            <a:extLst>
              <a:ext uri="{FF2B5EF4-FFF2-40B4-BE49-F238E27FC236}">
                <a16:creationId xmlns:a16="http://schemas.microsoft.com/office/drawing/2014/main" id="{3844B9B8-2320-3897-EBD1-E7424AFCC993}"/>
              </a:ext>
            </a:extLst>
          </p:cNvPr>
          <p:cNvPicPr>
            <a:picLocks noChangeAspect="1"/>
          </p:cNvPicPr>
          <p:nvPr/>
        </p:nvPicPr>
        <p:blipFill>
          <a:blip r:embed="rId4"/>
          <a:stretch>
            <a:fillRect/>
          </a:stretch>
        </p:blipFill>
        <p:spPr>
          <a:xfrm>
            <a:off x="9038303" y="3848993"/>
            <a:ext cx="3007441" cy="1999078"/>
          </a:xfrm>
          <a:prstGeom prst="rect">
            <a:avLst/>
          </a:prstGeom>
        </p:spPr>
      </p:pic>
    </p:spTree>
    <p:extLst>
      <p:ext uri="{BB962C8B-B14F-4D97-AF65-F5344CB8AC3E}">
        <p14:creationId xmlns:p14="http://schemas.microsoft.com/office/powerpoint/2010/main" val="809268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75000"/>
            </a:srgbClr>
          </a:solidFill>
          <a:ln/>
        </p:spPr>
      </p:sp>
      <p:sp>
        <p:nvSpPr>
          <p:cNvPr id="4" name="Text 2"/>
          <p:cNvSpPr/>
          <p:nvPr/>
        </p:nvSpPr>
        <p:spPr>
          <a:xfrm>
            <a:off x="656332" y="1049338"/>
            <a:ext cx="6756499" cy="586085"/>
          </a:xfrm>
          <a:prstGeom prst="rect">
            <a:avLst/>
          </a:prstGeom>
          <a:noFill/>
          <a:ln/>
        </p:spPr>
        <p:txBody>
          <a:bodyPr wrap="none" lIns="76200" tIns="38100" rIns="76200" bIns="3810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4615"/>
              </a:lnSpc>
              <a:buNone/>
            </a:pPr>
            <a:r>
              <a:rPr lang="en-US" sz="3000">
                <a:latin typeface="Avenir Next LT Pro"/>
                <a:ea typeface="Raleway" pitchFamily="34" charset="-122"/>
                <a:cs typeface="Raleway" pitchFamily="34" charset="-120"/>
              </a:rPr>
              <a:t>Consorzio Tutela Vini D’Abruzzo</a:t>
            </a:r>
            <a:endParaRPr lang="en-US" sz="3000">
              <a:latin typeface="Avenir Next LT Pro"/>
            </a:endParaRPr>
          </a:p>
        </p:txBody>
      </p:sp>
      <p:pic>
        <p:nvPicPr>
          <p:cNvPr id="5" name="Image 0" descr="preencoded.png"/>
          <p:cNvPicPr>
            <a:picLocks noChangeAspect="1"/>
          </p:cNvPicPr>
          <p:nvPr/>
        </p:nvPicPr>
        <p:blipFill>
          <a:blip r:embed="rId3"/>
          <a:stretch>
            <a:fillRect/>
          </a:stretch>
        </p:blipFill>
        <p:spPr>
          <a:xfrm>
            <a:off x="10456764" y="1072754"/>
            <a:ext cx="927298" cy="927298"/>
          </a:xfrm>
          <a:prstGeom prst="rect">
            <a:avLst/>
          </a:prstGeom>
        </p:spPr>
      </p:pic>
      <p:sp>
        <p:nvSpPr>
          <p:cNvPr id="6" name="Shape 3"/>
          <p:cNvSpPr/>
          <p:nvPr/>
        </p:nvSpPr>
        <p:spPr>
          <a:xfrm>
            <a:off x="656332" y="2421931"/>
            <a:ext cx="5345907" cy="1393329"/>
          </a:xfrm>
          <a:prstGeom prst="roundRect">
            <a:avLst>
              <a:gd name="adj" fmla="val 5653"/>
            </a:avLst>
          </a:prstGeom>
          <a:solidFill>
            <a:schemeClr val="bg1">
              <a:lumMod val="75000"/>
            </a:schemeClr>
          </a:solidFill>
          <a:ln w="7620">
            <a:solidFill>
              <a:srgbClr val="4472C4"/>
            </a:solidFill>
            <a:prstDash val="solid"/>
          </a:ln>
        </p:spPr>
      </p:sp>
      <p:sp>
        <p:nvSpPr>
          <p:cNvPr id="7" name="Text 4"/>
          <p:cNvSpPr/>
          <p:nvPr/>
        </p:nvSpPr>
        <p:spPr>
          <a:xfrm>
            <a:off x="850206" y="2615804"/>
            <a:ext cx="2344242" cy="292993"/>
          </a:xfrm>
          <a:prstGeom prst="rect">
            <a:avLst/>
          </a:prstGeom>
          <a:noFill/>
          <a:ln/>
        </p:spPr>
        <p:txBody>
          <a:bodyPr wrap="non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07"/>
              </a:lnSpc>
              <a:buNone/>
            </a:pPr>
            <a:r>
              <a:rPr lang="en-US" sz="1800" dirty="0" err="1">
                <a:latin typeface="Avenir Next LT Pro"/>
                <a:ea typeface="Raleway" pitchFamily="34" charset="-122"/>
                <a:cs typeface="Raleway" pitchFamily="34" charset="-120"/>
              </a:rPr>
              <a:t>Objetivo</a:t>
            </a:r>
            <a:endParaRPr lang="en-US" sz="1800">
              <a:latin typeface="Avenir Next LT Pro"/>
            </a:endParaRPr>
          </a:p>
        </p:txBody>
      </p:sp>
      <p:sp>
        <p:nvSpPr>
          <p:cNvPr id="8" name="Text 5"/>
          <p:cNvSpPr/>
          <p:nvPr/>
        </p:nvSpPr>
        <p:spPr>
          <a:xfrm>
            <a:off x="850206" y="3021310"/>
            <a:ext cx="4958159" cy="600075"/>
          </a:xfrm>
          <a:prstGeom prst="rect">
            <a:avLst/>
          </a:prstGeom>
          <a:noFill/>
          <a:ln/>
        </p:spPr>
        <p:txBody>
          <a:bodyPr wrap="square" lIns="76200" tIns="38100" rIns="76200" bIns="3810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62"/>
              </a:lnSpc>
              <a:buNone/>
            </a:pPr>
            <a:r>
              <a:rPr lang="en-US" sz="1450" dirty="0">
                <a:latin typeface="Avenir Next LT Pro"/>
                <a:ea typeface="Roboto"/>
                <a:cs typeface="Roboto"/>
              </a:rPr>
              <a:t>El Consorzio Vini </a:t>
            </a:r>
            <a:r>
              <a:rPr lang="en-US" sz="1450" err="1">
                <a:latin typeface="Avenir Next LT Pro"/>
                <a:ea typeface="Roboto"/>
                <a:cs typeface="Roboto"/>
              </a:rPr>
              <a:t>d'Abruzzo</a:t>
            </a:r>
            <a:r>
              <a:rPr lang="en-US" sz="1450" dirty="0">
                <a:latin typeface="Avenir Next LT Pro"/>
                <a:ea typeface="Roboto"/>
                <a:cs typeface="Roboto"/>
              </a:rPr>
              <a:t> </a:t>
            </a:r>
            <a:r>
              <a:rPr lang="en-US" sz="1450" err="1">
                <a:latin typeface="Avenir Next LT Pro"/>
                <a:ea typeface="Roboto"/>
                <a:cs typeface="Roboto"/>
              </a:rPr>
              <a:t>fue</a:t>
            </a:r>
            <a:r>
              <a:rPr lang="en-US" sz="1450" dirty="0">
                <a:latin typeface="Avenir Next LT Pro"/>
                <a:ea typeface="Roboto"/>
                <a:cs typeface="Roboto"/>
              </a:rPr>
              <a:t> </a:t>
            </a:r>
            <a:r>
              <a:rPr lang="en-US" sz="1450" err="1">
                <a:latin typeface="Avenir Next LT Pro"/>
                <a:ea typeface="Roboto"/>
                <a:cs typeface="Roboto"/>
              </a:rPr>
              <a:t>fundado</a:t>
            </a:r>
            <a:r>
              <a:rPr lang="en-US" sz="1450" dirty="0">
                <a:latin typeface="Avenir Next LT Pro"/>
                <a:ea typeface="Roboto"/>
                <a:cs typeface="Roboto"/>
              </a:rPr>
              <a:t> </a:t>
            </a:r>
            <a:r>
              <a:rPr lang="en-US" sz="1450" err="1">
                <a:latin typeface="Avenir Next LT Pro"/>
                <a:ea typeface="Roboto"/>
                <a:cs typeface="Roboto"/>
              </a:rPr>
              <a:t>en</a:t>
            </a:r>
            <a:r>
              <a:rPr lang="en-US" sz="1450" dirty="0">
                <a:latin typeface="Avenir Next LT Pro"/>
                <a:ea typeface="Roboto"/>
                <a:cs typeface="Roboto"/>
              </a:rPr>
              <a:t> 1970 para </a:t>
            </a:r>
            <a:r>
              <a:rPr lang="en-US" sz="1450" err="1">
                <a:latin typeface="Avenir Next LT Pro"/>
                <a:ea typeface="Roboto"/>
                <a:cs typeface="Roboto"/>
              </a:rPr>
              <a:t>promover</a:t>
            </a:r>
            <a:r>
              <a:rPr lang="en-US" sz="1450" dirty="0">
                <a:latin typeface="Avenir Next LT Pro"/>
                <a:ea typeface="Roboto"/>
                <a:cs typeface="Roboto"/>
              </a:rPr>
              <a:t> </a:t>
            </a:r>
            <a:r>
              <a:rPr lang="en-US" sz="1450" err="1">
                <a:latin typeface="Avenir Next LT Pro"/>
                <a:ea typeface="Roboto"/>
                <a:cs typeface="Roboto"/>
              </a:rPr>
              <a:t>los</a:t>
            </a:r>
            <a:r>
              <a:rPr lang="en-US" sz="1450" dirty="0">
                <a:latin typeface="Avenir Next LT Pro"/>
                <a:ea typeface="Roboto"/>
                <a:cs typeface="Roboto"/>
              </a:rPr>
              <a:t> vinos de Abruzzo y </a:t>
            </a:r>
            <a:r>
              <a:rPr lang="en-US" sz="1450" err="1">
                <a:latin typeface="Avenir Next LT Pro"/>
                <a:ea typeface="Roboto"/>
                <a:cs typeface="Roboto"/>
              </a:rPr>
              <a:t>proteger</a:t>
            </a:r>
            <a:r>
              <a:rPr lang="en-US" sz="1450" dirty="0">
                <a:latin typeface="Avenir Next LT Pro"/>
                <a:ea typeface="Roboto"/>
                <a:cs typeface="Roboto"/>
              </a:rPr>
              <a:t> </a:t>
            </a:r>
            <a:r>
              <a:rPr lang="en-US" sz="1450" err="1">
                <a:latin typeface="Avenir Next LT Pro"/>
                <a:ea typeface="Roboto"/>
                <a:cs typeface="Roboto"/>
              </a:rPr>
              <a:t>su</a:t>
            </a:r>
            <a:r>
              <a:rPr lang="en-US" sz="1450" dirty="0">
                <a:latin typeface="Avenir Next LT Pro"/>
                <a:ea typeface="Roboto"/>
                <a:cs typeface="Roboto"/>
              </a:rPr>
              <a:t> </a:t>
            </a:r>
            <a:r>
              <a:rPr lang="en-US" sz="1450" err="1">
                <a:latin typeface="Avenir Next LT Pro"/>
                <a:ea typeface="Roboto"/>
                <a:cs typeface="Roboto"/>
              </a:rPr>
              <a:t>calidad</a:t>
            </a:r>
            <a:r>
              <a:rPr lang="en-US" sz="1450" dirty="0">
                <a:latin typeface="Avenir Next LT Pro"/>
                <a:ea typeface="Roboto"/>
                <a:cs typeface="Roboto"/>
              </a:rPr>
              <a:t>. </a:t>
            </a:r>
            <a:endParaRPr lang="en-US" sz="1450">
              <a:latin typeface="Avenir Next LT Pro"/>
              <a:ea typeface="Roboto"/>
              <a:cs typeface="Roboto"/>
            </a:endParaRPr>
          </a:p>
        </p:txBody>
      </p:sp>
      <p:sp>
        <p:nvSpPr>
          <p:cNvPr id="9" name="Shape 6"/>
          <p:cNvSpPr/>
          <p:nvPr/>
        </p:nvSpPr>
        <p:spPr>
          <a:xfrm>
            <a:off x="6189762" y="2421931"/>
            <a:ext cx="5345907" cy="1393329"/>
          </a:xfrm>
          <a:prstGeom prst="roundRect">
            <a:avLst>
              <a:gd name="adj" fmla="val 5653"/>
            </a:avLst>
          </a:prstGeom>
          <a:solidFill>
            <a:schemeClr val="bg1">
              <a:lumMod val="75000"/>
            </a:schemeClr>
          </a:solidFill>
          <a:ln w="7620">
            <a:solidFill>
              <a:srgbClr val="19BEC4"/>
            </a:solidFill>
            <a:prstDash val="solid"/>
          </a:ln>
        </p:spPr>
      </p:sp>
      <p:sp>
        <p:nvSpPr>
          <p:cNvPr id="10" name="Text 7"/>
          <p:cNvSpPr/>
          <p:nvPr/>
        </p:nvSpPr>
        <p:spPr>
          <a:xfrm>
            <a:off x="6383635" y="2615804"/>
            <a:ext cx="2344242" cy="292993"/>
          </a:xfrm>
          <a:prstGeom prst="rect">
            <a:avLst/>
          </a:prstGeom>
          <a:noFill/>
          <a:ln/>
        </p:spPr>
        <p:txBody>
          <a:bodyPr wrap="non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07"/>
              </a:lnSpc>
              <a:buNone/>
            </a:pPr>
            <a:r>
              <a:rPr lang="en-US" sz="1800" err="1">
                <a:latin typeface="Avenir Next LT Pro"/>
                <a:ea typeface="Raleway" pitchFamily="34" charset="-122"/>
                <a:cs typeface="Raleway" pitchFamily="34" charset="-120"/>
              </a:rPr>
              <a:t>Miembros</a:t>
            </a:r>
            <a:endParaRPr lang="en-US" sz="1800" err="1">
              <a:latin typeface="Avenir Next LT Pro"/>
            </a:endParaRPr>
          </a:p>
        </p:txBody>
      </p:sp>
      <p:sp>
        <p:nvSpPr>
          <p:cNvPr id="11" name="Text 8"/>
          <p:cNvSpPr/>
          <p:nvPr/>
        </p:nvSpPr>
        <p:spPr>
          <a:xfrm>
            <a:off x="6383636" y="3021310"/>
            <a:ext cx="4958159" cy="300038"/>
          </a:xfrm>
          <a:prstGeom prst="rect">
            <a:avLst/>
          </a:prstGeom>
          <a:noFill/>
          <a:ln/>
        </p:spPr>
        <p:txBody>
          <a:bodyPr wrap="non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62"/>
              </a:lnSpc>
              <a:buNone/>
            </a:pPr>
            <a:r>
              <a:rPr lang="en-US" sz="1450" err="1">
                <a:latin typeface="Avenir Next LT Pro"/>
                <a:ea typeface="Roboto"/>
                <a:cs typeface="Roboto"/>
              </a:rPr>
              <a:t>Compuesto</a:t>
            </a:r>
            <a:r>
              <a:rPr lang="en-US" sz="1450" dirty="0">
                <a:latin typeface="Avenir Next LT Pro"/>
                <a:ea typeface="Roboto"/>
                <a:cs typeface="Roboto"/>
              </a:rPr>
              <a:t> </a:t>
            </a:r>
            <a:r>
              <a:rPr lang="en-US" sz="1450" err="1">
                <a:latin typeface="Avenir Next LT Pro"/>
                <a:ea typeface="Roboto"/>
                <a:cs typeface="Roboto"/>
              </a:rPr>
              <a:t>por</a:t>
            </a:r>
            <a:r>
              <a:rPr lang="en-US" sz="1450" dirty="0">
                <a:latin typeface="Avenir Next LT Pro"/>
                <a:ea typeface="Roboto"/>
                <a:cs typeface="Roboto"/>
              </a:rPr>
              <a:t> </a:t>
            </a:r>
            <a:r>
              <a:rPr lang="en-US" sz="1450" err="1">
                <a:latin typeface="Avenir Next LT Pro"/>
                <a:ea typeface="Roboto"/>
                <a:cs typeface="Roboto"/>
              </a:rPr>
              <a:t>cultivadores</a:t>
            </a:r>
            <a:r>
              <a:rPr lang="en-US" sz="1450" dirty="0">
                <a:latin typeface="Avenir Next LT Pro"/>
                <a:ea typeface="Roboto"/>
                <a:cs typeface="Roboto"/>
              </a:rPr>
              <a:t> y </a:t>
            </a:r>
            <a:r>
              <a:rPr lang="en-US" sz="1450" err="1">
                <a:latin typeface="Avenir Next LT Pro"/>
                <a:ea typeface="Roboto"/>
                <a:cs typeface="Roboto"/>
              </a:rPr>
              <a:t>productores</a:t>
            </a:r>
            <a:r>
              <a:rPr lang="en-US" sz="1450" dirty="0">
                <a:latin typeface="Avenir Next LT Pro"/>
                <a:ea typeface="Roboto"/>
                <a:cs typeface="Roboto"/>
              </a:rPr>
              <a:t> de vinos locales</a:t>
            </a:r>
          </a:p>
        </p:txBody>
      </p:sp>
      <p:sp>
        <p:nvSpPr>
          <p:cNvPr id="12" name="Shape 9"/>
          <p:cNvSpPr/>
          <p:nvPr/>
        </p:nvSpPr>
        <p:spPr>
          <a:xfrm>
            <a:off x="656332" y="4002782"/>
            <a:ext cx="5345907" cy="1993404"/>
          </a:xfrm>
          <a:prstGeom prst="roundRect">
            <a:avLst>
              <a:gd name="adj" fmla="val 3952"/>
            </a:avLst>
          </a:prstGeom>
          <a:solidFill>
            <a:schemeClr val="bg1">
              <a:lumMod val="75000"/>
            </a:schemeClr>
          </a:solidFill>
          <a:ln w="7620">
            <a:solidFill>
              <a:srgbClr val="19BEC4"/>
            </a:solidFill>
            <a:prstDash val="solid"/>
          </a:ln>
        </p:spPr>
      </p:sp>
      <p:sp>
        <p:nvSpPr>
          <p:cNvPr id="13" name="Text 10"/>
          <p:cNvSpPr/>
          <p:nvPr/>
        </p:nvSpPr>
        <p:spPr>
          <a:xfrm>
            <a:off x="850206" y="4196656"/>
            <a:ext cx="2344242" cy="292993"/>
          </a:xfrm>
          <a:prstGeom prst="rect">
            <a:avLst/>
          </a:prstGeom>
          <a:noFill/>
          <a:ln/>
        </p:spPr>
        <p:txBody>
          <a:bodyPr wrap="non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07"/>
              </a:lnSpc>
              <a:buNone/>
            </a:pPr>
            <a:r>
              <a:rPr lang="en-US" sz="1800" dirty="0">
                <a:latin typeface="Avenir Next LT Pro"/>
                <a:ea typeface="Raleway" pitchFamily="34" charset="-122"/>
                <a:cs typeface="Raleway" pitchFamily="34" charset="-120"/>
              </a:rPr>
              <a:t>Marketing</a:t>
            </a:r>
            <a:endParaRPr lang="en-US" sz="1800" dirty="0">
              <a:latin typeface="Avenir Next LT Pro"/>
            </a:endParaRPr>
          </a:p>
        </p:txBody>
      </p:sp>
      <p:sp>
        <p:nvSpPr>
          <p:cNvPr id="14" name="Text 11"/>
          <p:cNvSpPr/>
          <p:nvPr/>
        </p:nvSpPr>
        <p:spPr>
          <a:xfrm>
            <a:off x="850206" y="4602163"/>
            <a:ext cx="4958159" cy="900113"/>
          </a:xfrm>
          <a:prstGeom prst="rect">
            <a:avLst/>
          </a:prstGeom>
          <a:noFill/>
          <a:ln/>
        </p:spPr>
        <p:txBody>
          <a:bodyPr wrap="squar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62"/>
              </a:lnSpc>
              <a:buNone/>
            </a:pPr>
            <a:r>
              <a:rPr lang="en-US" sz="1450" dirty="0">
                <a:latin typeface="Avenir Next LT Pro"/>
                <a:ea typeface="Roboto"/>
                <a:cs typeface="Roboto"/>
              </a:rPr>
              <a:t>Se </a:t>
            </a:r>
            <a:r>
              <a:rPr lang="en-US" sz="1450" err="1">
                <a:latin typeface="Avenir Next LT Pro"/>
                <a:ea typeface="Roboto"/>
                <a:cs typeface="Roboto"/>
              </a:rPr>
              <a:t>encarga</a:t>
            </a:r>
            <a:r>
              <a:rPr lang="en-US" sz="1450" dirty="0">
                <a:latin typeface="Avenir Next LT Pro"/>
                <a:ea typeface="Roboto"/>
                <a:cs typeface="Roboto"/>
              </a:rPr>
              <a:t> de </a:t>
            </a:r>
            <a:r>
              <a:rPr lang="en-US" sz="1450" err="1">
                <a:latin typeface="Avenir Next LT Pro"/>
                <a:ea typeface="Roboto"/>
                <a:cs typeface="Roboto"/>
              </a:rPr>
              <a:t>promocionar</a:t>
            </a:r>
            <a:r>
              <a:rPr lang="en-US" sz="1450" dirty="0">
                <a:latin typeface="Avenir Next LT Pro"/>
                <a:ea typeface="Roboto"/>
                <a:cs typeface="Roboto"/>
              </a:rPr>
              <a:t> </a:t>
            </a:r>
            <a:r>
              <a:rPr lang="en-US" sz="1450" err="1">
                <a:latin typeface="Avenir Next LT Pro"/>
                <a:ea typeface="Roboto"/>
                <a:cs typeface="Roboto"/>
              </a:rPr>
              <a:t>los</a:t>
            </a:r>
            <a:r>
              <a:rPr lang="en-US" sz="1450" dirty="0">
                <a:latin typeface="Avenir Next LT Pro"/>
                <a:ea typeface="Roboto"/>
                <a:cs typeface="Roboto"/>
              </a:rPr>
              <a:t> vinos de Abruzzo </a:t>
            </a:r>
            <a:r>
              <a:rPr lang="en-US" sz="1450" err="1">
                <a:latin typeface="Avenir Next LT Pro"/>
                <a:ea typeface="Roboto"/>
                <a:cs typeface="Roboto"/>
              </a:rPr>
              <a:t>en</a:t>
            </a:r>
            <a:r>
              <a:rPr lang="en-US" sz="1450" dirty="0">
                <a:latin typeface="Avenir Next LT Pro"/>
                <a:ea typeface="Roboto"/>
                <a:cs typeface="Roboto"/>
              </a:rPr>
              <a:t> Italia y </a:t>
            </a:r>
            <a:r>
              <a:rPr lang="en-US" sz="1450" err="1">
                <a:latin typeface="Avenir Next LT Pro"/>
                <a:ea typeface="Roboto"/>
                <a:cs typeface="Roboto"/>
              </a:rPr>
              <a:t>en</a:t>
            </a:r>
            <a:r>
              <a:rPr lang="en-US" sz="1450" dirty="0">
                <a:latin typeface="Avenir Next LT Pro"/>
                <a:ea typeface="Roboto"/>
                <a:cs typeface="Roboto"/>
              </a:rPr>
              <a:t> </a:t>
            </a:r>
            <a:r>
              <a:rPr lang="en-US" sz="1450" err="1">
                <a:latin typeface="Avenir Next LT Pro"/>
                <a:ea typeface="Roboto"/>
                <a:cs typeface="Roboto"/>
              </a:rPr>
              <a:t>el</a:t>
            </a:r>
            <a:r>
              <a:rPr lang="en-US" sz="1450" dirty="0">
                <a:latin typeface="Avenir Next LT Pro"/>
                <a:ea typeface="Roboto"/>
                <a:cs typeface="Roboto"/>
              </a:rPr>
              <a:t> </a:t>
            </a:r>
            <a:r>
              <a:rPr lang="en-US" sz="1450" err="1">
                <a:latin typeface="Avenir Next LT Pro"/>
                <a:ea typeface="Roboto"/>
                <a:cs typeface="Roboto"/>
              </a:rPr>
              <a:t>extranjero</a:t>
            </a:r>
            <a:r>
              <a:rPr lang="en-US" sz="1450" dirty="0">
                <a:latin typeface="Avenir Next LT Pro"/>
                <a:ea typeface="Roboto"/>
                <a:cs typeface="Roboto"/>
              </a:rPr>
              <a:t>. </a:t>
            </a:r>
            <a:r>
              <a:rPr lang="en-US" sz="1450" err="1">
                <a:latin typeface="Avenir Next LT Pro"/>
                <a:ea typeface="Roboto"/>
                <a:cs typeface="Roboto"/>
              </a:rPr>
              <a:t>Organiza</a:t>
            </a:r>
            <a:r>
              <a:rPr lang="en-US" sz="1450" dirty="0">
                <a:latin typeface="Avenir Next LT Pro"/>
                <a:ea typeface="Roboto"/>
                <a:cs typeface="Roboto"/>
              </a:rPr>
              <a:t> </a:t>
            </a:r>
            <a:r>
              <a:rPr lang="en-US" sz="1450" err="1">
                <a:latin typeface="Avenir Next LT Pro"/>
                <a:ea typeface="Roboto"/>
                <a:cs typeface="Roboto"/>
              </a:rPr>
              <a:t>eventos</a:t>
            </a:r>
            <a:r>
              <a:rPr lang="en-US" sz="1450" dirty="0">
                <a:latin typeface="Avenir Next LT Pro"/>
                <a:ea typeface="Roboto"/>
                <a:cs typeface="Roboto"/>
              </a:rPr>
              <a:t> y ferias para </a:t>
            </a:r>
            <a:r>
              <a:rPr lang="en-US" sz="1450" err="1">
                <a:latin typeface="Avenir Next LT Pro"/>
                <a:ea typeface="Roboto"/>
                <a:cs typeface="Roboto"/>
              </a:rPr>
              <a:t>dar</a:t>
            </a:r>
            <a:r>
              <a:rPr lang="en-US" sz="1450" dirty="0">
                <a:latin typeface="Avenir Next LT Pro"/>
                <a:ea typeface="Roboto"/>
                <a:cs typeface="Roboto"/>
              </a:rPr>
              <a:t> a </a:t>
            </a:r>
            <a:r>
              <a:rPr lang="en-US" sz="1450" err="1">
                <a:latin typeface="Avenir Next LT Pro"/>
                <a:ea typeface="Roboto"/>
                <a:cs typeface="Roboto"/>
              </a:rPr>
              <a:t>conocer</a:t>
            </a:r>
            <a:r>
              <a:rPr lang="en-US" sz="1450" dirty="0">
                <a:latin typeface="Avenir Next LT Pro"/>
                <a:ea typeface="Roboto"/>
                <a:cs typeface="Roboto"/>
              </a:rPr>
              <a:t> </a:t>
            </a:r>
            <a:r>
              <a:rPr lang="en-US" sz="1450" err="1">
                <a:latin typeface="Avenir Next LT Pro"/>
                <a:ea typeface="Roboto"/>
                <a:cs typeface="Roboto"/>
              </a:rPr>
              <a:t>los</a:t>
            </a:r>
            <a:r>
              <a:rPr lang="en-US" sz="1450" dirty="0">
                <a:latin typeface="Avenir Next LT Pro"/>
                <a:ea typeface="Roboto"/>
                <a:cs typeface="Roboto"/>
              </a:rPr>
              <a:t> vinos de la </a:t>
            </a:r>
            <a:r>
              <a:rPr lang="en-US" sz="1450" err="1">
                <a:latin typeface="Avenir Next LT Pro"/>
                <a:ea typeface="Roboto"/>
                <a:cs typeface="Roboto"/>
              </a:rPr>
              <a:t>región</a:t>
            </a:r>
            <a:r>
              <a:rPr lang="en-US" sz="1450" dirty="0">
                <a:latin typeface="Avenir Next LT Pro"/>
                <a:ea typeface="Roboto"/>
                <a:cs typeface="Roboto"/>
              </a:rPr>
              <a:t> a un </a:t>
            </a:r>
            <a:r>
              <a:rPr lang="en-US" sz="1450" err="1">
                <a:latin typeface="Avenir Next LT Pro"/>
                <a:ea typeface="Roboto"/>
                <a:cs typeface="Roboto"/>
              </a:rPr>
              <a:t>público</a:t>
            </a:r>
            <a:r>
              <a:rPr lang="en-US" sz="1450" dirty="0">
                <a:latin typeface="Avenir Next LT Pro"/>
                <a:ea typeface="Roboto"/>
                <a:cs typeface="Roboto"/>
              </a:rPr>
              <a:t> </a:t>
            </a:r>
            <a:r>
              <a:rPr lang="en-US" sz="1450" err="1">
                <a:latin typeface="Avenir Next LT Pro"/>
                <a:ea typeface="Roboto"/>
                <a:cs typeface="Roboto"/>
              </a:rPr>
              <a:t>más</a:t>
            </a:r>
            <a:r>
              <a:rPr lang="en-US" sz="1450" dirty="0">
                <a:latin typeface="Avenir Next LT Pro"/>
                <a:ea typeface="Roboto"/>
                <a:cs typeface="Roboto"/>
              </a:rPr>
              <a:t> </a:t>
            </a:r>
            <a:r>
              <a:rPr lang="en-US" sz="1450" err="1">
                <a:latin typeface="Avenir Next LT Pro"/>
                <a:ea typeface="Roboto"/>
                <a:cs typeface="Roboto"/>
              </a:rPr>
              <a:t>amplio</a:t>
            </a:r>
            <a:r>
              <a:rPr lang="en-US" sz="1450" dirty="0">
                <a:latin typeface="Avenir Next LT Pro"/>
                <a:ea typeface="Roboto"/>
                <a:cs typeface="Roboto"/>
              </a:rPr>
              <a:t>.</a:t>
            </a:r>
          </a:p>
        </p:txBody>
      </p:sp>
      <p:sp>
        <p:nvSpPr>
          <p:cNvPr id="15" name="Shape 12"/>
          <p:cNvSpPr/>
          <p:nvPr/>
        </p:nvSpPr>
        <p:spPr>
          <a:xfrm>
            <a:off x="6189762" y="4002782"/>
            <a:ext cx="5345907" cy="1993404"/>
          </a:xfrm>
          <a:prstGeom prst="roundRect">
            <a:avLst>
              <a:gd name="adj" fmla="val 3952"/>
            </a:avLst>
          </a:prstGeom>
          <a:solidFill>
            <a:schemeClr val="bg1">
              <a:lumMod val="75000"/>
            </a:schemeClr>
          </a:solidFill>
          <a:ln w="7620">
            <a:solidFill>
              <a:srgbClr val="19BEC4"/>
            </a:solidFill>
            <a:prstDash val="solid"/>
          </a:ln>
        </p:spPr>
      </p:sp>
      <p:sp>
        <p:nvSpPr>
          <p:cNvPr id="16" name="Text 13"/>
          <p:cNvSpPr/>
          <p:nvPr/>
        </p:nvSpPr>
        <p:spPr>
          <a:xfrm>
            <a:off x="6383635" y="4196656"/>
            <a:ext cx="2344242" cy="292993"/>
          </a:xfrm>
          <a:prstGeom prst="rect">
            <a:avLst/>
          </a:prstGeom>
          <a:noFill/>
          <a:ln/>
        </p:spPr>
        <p:txBody>
          <a:bodyPr wrap="non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07"/>
              </a:lnSpc>
              <a:buNone/>
            </a:pPr>
            <a:r>
              <a:rPr lang="en-US" sz="1800" dirty="0" err="1">
                <a:latin typeface="Avenir Next LT Pro"/>
                <a:ea typeface="Raleway" pitchFamily="34" charset="-122"/>
                <a:cs typeface="Raleway" pitchFamily="34" charset="-120"/>
              </a:rPr>
              <a:t>Regulaciones</a:t>
            </a:r>
            <a:endParaRPr lang="en-US" sz="1800">
              <a:latin typeface="Avenir Next LT Pro"/>
            </a:endParaRPr>
          </a:p>
        </p:txBody>
      </p:sp>
      <p:sp>
        <p:nvSpPr>
          <p:cNvPr id="17" name="Text 14"/>
          <p:cNvSpPr/>
          <p:nvPr/>
        </p:nvSpPr>
        <p:spPr>
          <a:xfrm>
            <a:off x="6383636" y="4602163"/>
            <a:ext cx="4958159" cy="1200150"/>
          </a:xfrm>
          <a:prstGeom prst="rect">
            <a:avLst/>
          </a:prstGeom>
          <a:noFill/>
          <a:ln/>
        </p:spPr>
        <p:txBody>
          <a:bodyPr wrap="squar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62"/>
              </a:lnSpc>
              <a:buNone/>
            </a:pPr>
            <a:r>
              <a:rPr lang="en-US" sz="1450" dirty="0">
                <a:latin typeface="Avenir Next LT Pro"/>
                <a:ea typeface="Roboto"/>
                <a:cs typeface="Roboto"/>
              </a:rPr>
              <a:t>El Consorcio protege </a:t>
            </a:r>
            <a:r>
              <a:rPr lang="en-US" sz="1450" err="1">
                <a:latin typeface="Avenir Next LT Pro"/>
                <a:ea typeface="Roboto"/>
                <a:cs typeface="Roboto"/>
              </a:rPr>
              <a:t>los</a:t>
            </a:r>
            <a:r>
              <a:rPr lang="en-US" sz="1450" dirty="0">
                <a:latin typeface="Avenir Next LT Pro"/>
                <a:ea typeface="Roboto"/>
                <a:cs typeface="Roboto"/>
              </a:rPr>
              <a:t> vinos con </a:t>
            </a:r>
            <a:r>
              <a:rPr lang="en-US" sz="1450" err="1">
                <a:latin typeface="Avenir Next LT Pro"/>
                <a:ea typeface="Roboto"/>
                <a:cs typeface="Roboto"/>
              </a:rPr>
              <a:t>Denominación</a:t>
            </a:r>
            <a:r>
              <a:rPr lang="en-US" sz="1450" dirty="0">
                <a:latin typeface="Avenir Next LT Pro"/>
                <a:ea typeface="Roboto"/>
                <a:cs typeface="Roboto"/>
              </a:rPr>
              <a:t> de Origen </a:t>
            </a:r>
            <a:r>
              <a:rPr lang="en-US" sz="1450" err="1">
                <a:latin typeface="Avenir Next LT Pro"/>
                <a:ea typeface="Roboto"/>
                <a:cs typeface="Roboto"/>
              </a:rPr>
              <a:t>Controlada</a:t>
            </a:r>
            <a:r>
              <a:rPr lang="en-US" sz="1450" dirty="0">
                <a:latin typeface="Avenir Next LT Pro"/>
                <a:ea typeface="Roboto"/>
                <a:cs typeface="Roboto"/>
              </a:rPr>
              <a:t>: Abruzzo Doc, Montepulciano </a:t>
            </a:r>
            <a:r>
              <a:rPr lang="en-US" sz="1450" err="1">
                <a:latin typeface="Avenir Next LT Pro"/>
                <a:ea typeface="Roboto"/>
                <a:cs typeface="Roboto"/>
              </a:rPr>
              <a:t>d'Abruzzo</a:t>
            </a:r>
            <a:r>
              <a:rPr lang="en-US" sz="1450" dirty="0">
                <a:latin typeface="Avenir Next LT Pro"/>
                <a:ea typeface="Roboto"/>
                <a:cs typeface="Roboto"/>
              </a:rPr>
              <a:t> Doc, </a:t>
            </a:r>
            <a:r>
              <a:rPr lang="en-US" sz="1450" err="1">
                <a:latin typeface="Avenir Next LT Pro"/>
                <a:ea typeface="Roboto"/>
                <a:cs typeface="Roboto"/>
              </a:rPr>
              <a:t>Trebbiano</a:t>
            </a:r>
            <a:r>
              <a:rPr lang="en-US" sz="1450" dirty="0">
                <a:latin typeface="Avenir Next LT Pro"/>
                <a:ea typeface="Roboto"/>
                <a:cs typeface="Roboto"/>
              </a:rPr>
              <a:t> </a:t>
            </a:r>
            <a:r>
              <a:rPr lang="en-US" sz="1450" err="1">
                <a:latin typeface="Avenir Next LT Pro"/>
                <a:ea typeface="Roboto"/>
                <a:cs typeface="Roboto"/>
              </a:rPr>
              <a:t>d'Abruzzo</a:t>
            </a:r>
            <a:r>
              <a:rPr lang="en-US" sz="1450" dirty="0">
                <a:latin typeface="Avenir Next LT Pro"/>
                <a:ea typeface="Roboto"/>
                <a:cs typeface="Roboto"/>
              </a:rPr>
              <a:t> Doc, Cerasuolo </a:t>
            </a:r>
            <a:r>
              <a:rPr lang="en-US" sz="1450" err="1">
                <a:latin typeface="Avenir Next LT Pro"/>
                <a:ea typeface="Roboto"/>
                <a:cs typeface="Roboto"/>
              </a:rPr>
              <a:t>d'Abruzzo</a:t>
            </a:r>
            <a:r>
              <a:rPr lang="en-US" sz="1450" dirty="0">
                <a:latin typeface="Avenir Next LT Pro"/>
                <a:ea typeface="Roboto"/>
                <a:cs typeface="Roboto"/>
              </a:rPr>
              <a:t> Doc, </a:t>
            </a:r>
            <a:r>
              <a:rPr lang="en-US" sz="1450" err="1">
                <a:latin typeface="Avenir Next LT Pro"/>
                <a:ea typeface="Roboto"/>
                <a:cs typeface="Roboto"/>
              </a:rPr>
              <a:t>Villamagna</a:t>
            </a:r>
            <a:r>
              <a:rPr lang="en-US" sz="1450" dirty="0">
                <a:latin typeface="Avenir Next LT Pro"/>
                <a:ea typeface="Roboto"/>
                <a:cs typeface="Roboto"/>
              </a:rPr>
              <a:t> Doc.</a:t>
            </a:r>
            <a:endParaRPr lang="en-US" sz="1450">
              <a:latin typeface="Avenir Next LT Pro"/>
              <a:ea typeface="Roboto"/>
              <a:cs typeface="Roboto"/>
            </a:endParaRPr>
          </a:p>
        </p:txBody>
      </p:sp>
    </p:spTree>
    <p:extLst>
      <p:ext uri="{BB962C8B-B14F-4D97-AF65-F5344CB8AC3E}">
        <p14:creationId xmlns:p14="http://schemas.microsoft.com/office/powerpoint/2010/main" val="1092808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86C5A-36C7-1FB6-B291-AD42D624B6FF}"/>
              </a:ext>
            </a:extLst>
          </p:cNvPr>
          <p:cNvSpPr>
            <a:spLocks noGrp="1"/>
          </p:cNvSpPr>
          <p:nvPr>
            <p:ph type="dt" sz="half" idx="10"/>
          </p:nvPr>
        </p:nvSpPr>
        <p:spPr/>
        <p:txBody>
          <a:bodyPr/>
          <a:lstStyle/>
          <a:p>
            <a:fld id="{A36C88ED-F76A-444F-8363-6633AD7D68F0}" type="datetime1">
              <a:t>8/8/2024</a:t>
            </a:fld>
            <a:endParaRPr lang="en-US"/>
          </a:p>
        </p:txBody>
      </p:sp>
      <p:sp>
        <p:nvSpPr>
          <p:cNvPr id="3" name="Footer Placeholder 2">
            <a:extLst>
              <a:ext uri="{FF2B5EF4-FFF2-40B4-BE49-F238E27FC236}">
                <a16:creationId xmlns:a16="http://schemas.microsoft.com/office/drawing/2014/main" id="{327E137C-A592-732A-B5E8-9FD98491543A}"/>
              </a:ext>
            </a:extLst>
          </p:cNvPr>
          <p:cNvSpPr>
            <a:spLocks noGrp="1"/>
          </p:cNvSpPr>
          <p:nvPr>
            <p:ph type="ftr" sz="quarter" idx="11"/>
          </p:nvPr>
        </p:nvSpPr>
        <p:spPr/>
        <p:txBody>
          <a:bodyPr/>
          <a:lstStyle/>
          <a:p>
            <a:r>
              <a:rPr lang="en-US"/>
              <a:t>Abruzzo, Verónica Malavé</a:t>
            </a:r>
          </a:p>
        </p:txBody>
      </p:sp>
      <p:sp>
        <p:nvSpPr>
          <p:cNvPr id="4" name="Slide Number Placeholder 3">
            <a:extLst>
              <a:ext uri="{FF2B5EF4-FFF2-40B4-BE49-F238E27FC236}">
                <a16:creationId xmlns:a16="http://schemas.microsoft.com/office/drawing/2014/main" id="{12ACB59C-7E01-BB86-6A67-01F5C0C7F6B2}"/>
              </a:ext>
            </a:extLst>
          </p:cNvPr>
          <p:cNvSpPr>
            <a:spLocks noGrp="1"/>
          </p:cNvSpPr>
          <p:nvPr>
            <p:ph type="sldNum" sz="quarter" idx="12"/>
          </p:nvPr>
        </p:nvSpPr>
        <p:spPr/>
        <p:txBody>
          <a:bodyPr/>
          <a:lstStyle/>
          <a:p>
            <a:fld id="{A65A5C87-DF58-40C8-B092-1DE63DB4547E}" type="slidenum">
              <a:rPr lang="en-US" dirty="0"/>
              <a:t>18</a:t>
            </a:fld>
            <a:endParaRPr lang="en-US"/>
          </a:p>
        </p:txBody>
      </p:sp>
      <p:sp>
        <p:nvSpPr>
          <p:cNvPr id="10" name="TextBox 9">
            <a:extLst>
              <a:ext uri="{FF2B5EF4-FFF2-40B4-BE49-F238E27FC236}">
                <a16:creationId xmlns:a16="http://schemas.microsoft.com/office/drawing/2014/main" id="{7063E297-EABC-B67A-3056-496B3CEB709D}"/>
              </a:ext>
            </a:extLst>
          </p:cNvPr>
          <p:cNvSpPr txBox="1"/>
          <p:nvPr/>
        </p:nvSpPr>
        <p:spPr>
          <a:xfrm>
            <a:off x="539899" y="5820896"/>
            <a:ext cx="96134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DOP: </a:t>
            </a:r>
            <a:r>
              <a:rPr lang="en-US" sz="900" err="1"/>
              <a:t>Denominazione</a:t>
            </a:r>
            <a:r>
              <a:rPr lang="en-US" sz="900" dirty="0"/>
              <a:t> di origine </a:t>
            </a:r>
            <a:r>
              <a:rPr lang="en-US" sz="900" err="1"/>
              <a:t>protetta</a:t>
            </a:r>
            <a:r>
              <a:rPr lang="en-US" sz="900" dirty="0"/>
              <a:t> (</a:t>
            </a:r>
            <a:r>
              <a:rPr lang="en-US" sz="900" err="1"/>
              <a:t>Denominación</a:t>
            </a:r>
            <a:r>
              <a:rPr lang="en-US" sz="900" dirty="0"/>
              <a:t> de </a:t>
            </a:r>
            <a:r>
              <a:rPr lang="en-US" sz="900" err="1"/>
              <a:t>origen</a:t>
            </a:r>
            <a:r>
              <a:rPr lang="en-US" sz="900" dirty="0"/>
              <a:t> </a:t>
            </a:r>
            <a:r>
              <a:rPr lang="en-US" sz="900" err="1"/>
              <a:t>protegida</a:t>
            </a:r>
            <a:r>
              <a:rPr lang="en-US" sz="900" dirty="0"/>
              <a:t>)</a:t>
            </a:r>
          </a:p>
          <a:p>
            <a:r>
              <a:rPr lang="en-US" sz="900" dirty="0"/>
              <a:t>DOC: </a:t>
            </a:r>
            <a:r>
              <a:rPr lang="en-US" sz="900" dirty="0" err="1"/>
              <a:t>Denominazione</a:t>
            </a:r>
            <a:r>
              <a:rPr lang="en-US" sz="900" dirty="0"/>
              <a:t> di origine </a:t>
            </a:r>
            <a:r>
              <a:rPr lang="en-US" sz="900" dirty="0" err="1"/>
              <a:t>controllatta</a:t>
            </a:r>
            <a:r>
              <a:rPr lang="en-US" sz="900" dirty="0"/>
              <a:t> (</a:t>
            </a:r>
            <a:r>
              <a:rPr lang="en-US" sz="900" dirty="0" err="1"/>
              <a:t>Denominación</a:t>
            </a:r>
            <a:r>
              <a:rPr lang="en-US" sz="900" dirty="0"/>
              <a:t> de </a:t>
            </a:r>
            <a:r>
              <a:rPr lang="en-US" sz="900" dirty="0" err="1"/>
              <a:t>origen</a:t>
            </a:r>
            <a:r>
              <a:rPr lang="en-US" sz="900" dirty="0"/>
              <a:t> </a:t>
            </a:r>
            <a:r>
              <a:rPr lang="en-US" sz="900" dirty="0" err="1"/>
              <a:t>controlada</a:t>
            </a:r>
            <a:r>
              <a:rPr lang="en-US" sz="900" dirty="0"/>
              <a:t>)</a:t>
            </a:r>
          </a:p>
          <a:p>
            <a:r>
              <a:rPr lang="en-US" sz="900" dirty="0"/>
              <a:t>DOCG: </a:t>
            </a:r>
            <a:r>
              <a:rPr lang="en-US" sz="900" dirty="0" err="1"/>
              <a:t>Denominazione</a:t>
            </a:r>
            <a:r>
              <a:rPr lang="en-US" sz="900" dirty="0"/>
              <a:t> di origine </a:t>
            </a:r>
            <a:r>
              <a:rPr lang="en-US" sz="900" dirty="0" err="1"/>
              <a:t>controllatta</a:t>
            </a:r>
            <a:r>
              <a:rPr lang="en-US" sz="900" dirty="0"/>
              <a:t> e </a:t>
            </a:r>
            <a:r>
              <a:rPr lang="en-US" sz="900" dirty="0" err="1"/>
              <a:t>garantita</a:t>
            </a:r>
            <a:r>
              <a:rPr lang="en-US" sz="900" dirty="0"/>
              <a:t> (</a:t>
            </a:r>
            <a:r>
              <a:rPr lang="en-US" sz="900" dirty="0" err="1"/>
              <a:t>Denominación</a:t>
            </a:r>
            <a:r>
              <a:rPr lang="en-US" sz="900" dirty="0"/>
              <a:t> de </a:t>
            </a:r>
            <a:r>
              <a:rPr lang="en-US" sz="900" dirty="0" err="1"/>
              <a:t>origen</a:t>
            </a:r>
            <a:r>
              <a:rPr lang="en-US" sz="900" dirty="0"/>
              <a:t> </a:t>
            </a:r>
            <a:r>
              <a:rPr lang="en-US" sz="900" dirty="0" err="1"/>
              <a:t>controlada</a:t>
            </a:r>
            <a:r>
              <a:rPr lang="en-US" sz="900" dirty="0"/>
              <a:t> y </a:t>
            </a:r>
            <a:r>
              <a:rPr lang="en-US" sz="900" dirty="0" err="1"/>
              <a:t>garantizada</a:t>
            </a:r>
            <a:r>
              <a:rPr lang="en-US" sz="900" dirty="0"/>
              <a:t>)</a:t>
            </a:r>
          </a:p>
          <a:p>
            <a:r>
              <a:rPr lang="en-US" sz="900" dirty="0"/>
              <a:t>IGT: </a:t>
            </a:r>
            <a:r>
              <a:rPr lang="en-US" sz="900" err="1"/>
              <a:t>Indicazione</a:t>
            </a:r>
            <a:r>
              <a:rPr lang="en-US" sz="900" dirty="0"/>
              <a:t> </a:t>
            </a:r>
            <a:r>
              <a:rPr lang="en-US" sz="900" err="1"/>
              <a:t>geografica</a:t>
            </a:r>
            <a:r>
              <a:rPr lang="en-US" sz="900" dirty="0"/>
              <a:t> tipica (</a:t>
            </a:r>
            <a:r>
              <a:rPr lang="en-US" sz="900" err="1"/>
              <a:t>Indicación</a:t>
            </a:r>
            <a:r>
              <a:rPr lang="en-US" sz="900" dirty="0"/>
              <a:t> </a:t>
            </a:r>
            <a:r>
              <a:rPr lang="en-US" sz="900" err="1"/>
              <a:t>gegráfica</a:t>
            </a:r>
            <a:r>
              <a:rPr lang="en-US" sz="900" dirty="0"/>
              <a:t> </a:t>
            </a:r>
            <a:r>
              <a:rPr lang="en-US" sz="900" err="1"/>
              <a:t>típica</a:t>
            </a:r>
            <a:r>
              <a:rPr lang="en-US" sz="900" dirty="0"/>
              <a:t>)</a:t>
            </a:r>
          </a:p>
        </p:txBody>
      </p:sp>
      <p:graphicFrame>
        <p:nvGraphicFramePr>
          <p:cNvPr id="12" name="Table 11">
            <a:extLst>
              <a:ext uri="{FF2B5EF4-FFF2-40B4-BE49-F238E27FC236}">
                <a16:creationId xmlns:a16="http://schemas.microsoft.com/office/drawing/2014/main" id="{EC20FC63-6525-6399-BE2C-007398B7C4E6}"/>
              </a:ext>
            </a:extLst>
          </p:cNvPr>
          <p:cNvGraphicFramePr>
            <a:graphicFrameLocks noGrp="1"/>
          </p:cNvGraphicFramePr>
          <p:nvPr>
            <p:extLst>
              <p:ext uri="{D42A27DB-BD31-4B8C-83A1-F6EECF244321}">
                <p14:modId xmlns:p14="http://schemas.microsoft.com/office/powerpoint/2010/main" val="4193862890"/>
              </p:ext>
            </p:extLst>
          </p:nvPr>
        </p:nvGraphicFramePr>
        <p:xfrm>
          <a:off x="542343" y="192558"/>
          <a:ext cx="11299170" cy="5588768"/>
        </p:xfrm>
        <a:graphic>
          <a:graphicData uri="http://schemas.openxmlformats.org/drawingml/2006/table">
            <a:tbl>
              <a:tblPr firstRow="1" bandRow="1">
                <a:tableStyleId>{72833802-FEF1-4C79-8D5D-14CF1EAF98D9}</a:tableStyleId>
              </a:tblPr>
              <a:tblGrid>
                <a:gridCol w="5320391">
                  <a:extLst>
                    <a:ext uri="{9D8B030D-6E8A-4147-A177-3AD203B41FA5}">
                      <a16:colId xmlns:a16="http://schemas.microsoft.com/office/drawing/2014/main" val="68302474"/>
                    </a:ext>
                  </a:extLst>
                </a:gridCol>
                <a:gridCol w="1843767">
                  <a:extLst>
                    <a:ext uri="{9D8B030D-6E8A-4147-A177-3AD203B41FA5}">
                      <a16:colId xmlns:a16="http://schemas.microsoft.com/office/drawing/2014/main" val="680736575"/>
                    </a:ext>
                  </a:extLst>
                </a:gridCol>
                <a:gridCol w="2231560">
                  <a:extLst>
                    <a:ext uri="{9D8B030D-6E8A-4147-A177-3AD203B41FA5}">
                      <a16:colId xmlns:a16="http://schemas.microsoft.com/office/drawing/2014/main" val="1297235361"/>
                    </a:ext>
                  </a:extLst>
                </a:gridCol>
                <a:gridCol w="1903452">
                  <a:extLst>
                    <a:ext uri="{9D8B030D-6E8A-4147-A177-3AD203B41FA5}">
                      <a16:colId xmlns:a16="http://schemas.microsoft.com/office/drawing/2014/main" val="2944161346"/>
                    </a:ext>
                  </a:extLst>
                </a:gridCol>
              </a:tblGrid>
              <a:tr h="370702">
                <a:tc>
                  <a:txBody>
                    <a:bodyPr/>
                    <a:lstStyle/>
                    <a:p>
                      <a:pPr algn="ctr"/>
                      <a:r>
                        <a:rPr lang="en-US" sz="1300" dirty="0"/>
                        <a:t>Nombre</a:t>
                      </a:r>
                      <a:endParaRPr lang="en-US" sz="1300" dirty="0" err="1"/>
                    </a:p>
                  </a:txBody>
                  <a:tcPr anchor="ctr"/>
                </a:tc>
                <a:tc>
                  <a:txBody>
                    <a:bodyPr/>
                    <a:lstStyle/>
                    <a:p>
                      <a:pPr lvl="0" algn="ctr">
                        <a:buNone/>
                      </a:pPr>
                      <a:r>
                        <a:rPr lang="en-US" sz="1300" dirty="0"/>
                        <a:t>Año</a:t>
                      </a:r>
                    </a:p>
                  </a:txBody>
                  <a:tcPr anchor="ctr"/>
                </a:tc>
                <a:tc>
                  <a:txBody>
                    <a:bodyPr/>
                    <a:lstStyle/>
                    <a:p>
                      <a:pPr lvl="0" algn="ctr">
                        <a:buNone/>
                      </a:pPr>
                      <a:r>
                        <a:rPr lang="en-US" sz="1300" err="1"/>
                        <a:t>Denominación</a:t>
                      </a:r>
                      <a:endParaRPr lang="en-US" sz="1300" dirty="0" err="1"/>
                    </a:p>
                  </a:txBody>
                  <a:tcPr anchor="ctr"/>
                </a:tc>
                <a:tc>
                  <a:txBody>
                    <a:bodyPr/>
                    <a:lstStyle/>
                    <a:p>
                      <a:pPr lvl="0" algn="ctr">
                        <a:buNone/>
                      </a:pPr>
                      <a:r>
                        <a:rPr lang="en-US" sz="1300" dirty="0" err="1"/>
                        <a:t>Diapositiva</a:t>
                      </a:r>
                    </a:p>
                  </a:txBody>
                  <a:tcPr anchor="ctr"/>
                </a:tc>
                <a:extLst>
                  <a:ext uri="{0D108BD9-81ED-4DB2-BD59-A6C34878D82A}">
                    <a16:rowId xmlns:a16="http://schemas.microsoft.com/office/drawing/2014/main" val="1707541103"/>
                  </a:ext>
                </a:extLst>
              </a:tr>
              <a:tr h="285750">
                <a:tc>
                  <a:txBody>
                    <a:bodyPr/>
                    <a:lstStyle/>
                    <a:p>
                      <a:pPr lvl="0" algn="l">
                        <a:buNone/>
                      </a:pPr>
                      <a:r>
                        <a:rPr lang="en-US" sz="1000" b="0" i="0" u="none" strike="noStrike" noProof="0" dirty="0">
                          <a:latin typeface="Avenir Next LT Pro"/>
                          <a:hlinkClick r:id="rId2"/>
                        </a:rPr>
                        <a:t>Colline Teramane Montepulciano d'Abruzzo</a:t>
                      </a:r>
                      <a:endParaRPr lang="en-US" sz="1000"/>
                    </a:p>
                  </a:txBody>
                  <a:tcPr anchor="ctr"/>
                </a:tc>
                <a:tc>
                  <a:txBody>
                    <a:bodyPr/>
                    <a:lstStyle/>
                    <a:p>
                      <a:pPr lvl="0" algn="ctr">
                        <a:buNone/>
                      </a:pPr>
                      <a:r>
                        <a:rPr lang="en-US" sz="1300" dirty="0"/>
                        <a:t>2003</a:t>
                      </a:r>
                    </a:p>
                  </a:txBody>
                  <a:tcPr anchor="ctr"/>
                </a:tc>
                <a:tc>
                  <a:txBody>
                    <a:bodyPr/>
                    <a:lstStyle/>
                    <a:p>
                      <a:pPr lvl="0" algn="ctr">
                        <a:buNone/>
                      </a:pPr>
                      <a:r>
                        <a:rPr lang="en-US" sz="1300" dirty="0"/>
                        <a:t>DOP/DOCG</a:t>
                      </a:r>
                      <a:endParaRPr lang="en-US" sz="1300" dirty="0" err="1"/>
                    </a:p>
                  </a:txBody>
                  <a:tcPr anchor="ctr"/>
                </a:tc>
                <a:tc>
                  <a:txBody>
                    <a:bodyPr/>
                    <a:lstStyle/>
                    <a:p>
                      <a:pPr lvl="0" algn="ctr">
                        <a:buNone/>
                      </a:pPr>
                      <a:r>
                        <a:rPr lang="en-US" sz="1300" dirty="0"/>
                        <a:t>20</a:t>
                      </a:r>
                    </a:p>
                  </a:txBody>
                  <a:tcPr anchor="ctr"/>
                </a:tc>
                <a:extLst>
                  <a:ext uri="{0D108BD9-81ED-4DB2-BD59-A6C34878D82A}">
                    <a16:rowId xmlns:a16="http://schemas.microsoft.com/office/drawing/2014/main" val="3733822261"/>
                  </a:ext>
                </a:extLst>
              </a:tr>
              <a:tr h="285750">
                <a:tc>
                  <a:txBody>
                    <a:bodyPr/>
                    <a:lstStyle/>
                    <a:p>
                      <a:pPr lvl="0" algn="l">
                        <a:lnSpc>
                          <a:spcPct val="100000"/>
                        </a:lnSpc>
                        <a:spcBef>
                          <a:spcPts val="0"/>
                        </a:spcBef>
                        <a:spcAft>
                          <a:spcPts val="0"/>
                        </a:spcAft>
                        <a:buNone/>
                      </a:pPr>
                      <a:r>
                        <a:rPr lang="en-US" sz="1000" b="0" i="0" u="none" strike="noStrike" noProof="0" dirty="0">
                          <a:solidFill>
                            <a:srgbClr val="000000"/>
                          </a:solidFill>
                          <a:latin typeface="Avenir Next LT Pro"/>
                          <a:hlinkClick r:id="rId3"/>
                        </a:rPr>
                        <a:t>Terre Tollesi o Tullum</a:t>
                      </a:r>
                      <a:endParaRPr lang="en-US" sz="1000"/>
                    </a:p>
                  </a:txBody>
                  <a:tcPr anchor="ctr"/>
                </a:tc>
                <a:tc>
                  <a:txBody>
                    <a:bodyPr/>
                    <a:lstStyle/>
                    <a:p>
                      <a:pPr lvl="0" algn="ctr">
                        <a:lnSpc>
                          <a:spcPct val="100000"/>
                        </a:lnSpc>
                        <a:spcBef>
                          <a:spcPts val="0"/>
                        </a:spcBef>
                        <a:spcAft>
                          <a:spcPts val="0"/>
                        </a:spcAft>
                        <a:buNone/>
                      </a:pPr>
                      <a:r>
                        <a:rPr lang="en-US" sz="1300" b="0" i="0" u="none" strike="noStrike" baseline="0" noProof="0" dirty="0">
                          <a:solidFill>
                            <a:srgbClr val="000000"/>
                          </a:solidFill>
                        </a:rPr>
                        <a:t>2008</a:t>
                      </a:r>
                    </a:p>
                  </a:txBody>
                  <a:tcPr anchor="ctr"/>
                </a:tc>
                <a:tc>
                  <a:txBody>
                    <a:bodyPr/>
                    <a:lstStyle/>
                    <a:p>
                      <a:pPr lvl="0" algn="ctr">
                        <a:lnSpc>
                          <a:spcPct val="100000"/>
                        </a:lnSpc>
                        <a:spcBef>
                          <a:spcPts val="0"/>
                        </a:spcBef>
                        <a:spcAft>
                          <a:spcPts val="0"/>
                        </a:spcAft>
                        <a:buNone/>
                      </a:pPr>
                      <a:r>
                        <a:rPr lang="en-US" sz="1300" b="0" i="0" u="none" strike="noStrike" baseline="0" noProof="0" dirty="0">
                          <a:solidFill>
                            <a:srgbClr val="000000"/>
                          </a:solidFill>
                        </a:rPr>
                        <a:t>DOP/DOCG</a:t>
                      </a:r>
                    </a:p>
                  </a:txBody>
                  <a:tcPr anchor="ctr"/>
                </a:tc>
                <a:tc>
                  <a:txBody>
                    <a:bodyPr/>
                    <a:lstStyle/>
                    <a:p>
                      <a:pPr lvl="0" algn="ctr">
                        <a:lnSpc>
                          <a:spcPct val="100000"/>
                        </a:lnSpc>
                        <a:spcBef>
                          <a:spcPts val="0"/>
                        </a:spcBef>
                        <a:spcAft>
                          <a:spcPts val="0"/>
                        </a:spcAft>
                        <a:buNone/>
                      </a:pPr>
                      <a:r>
                        <a:rPr lang="en-US" sz="1300" b="0" i="0" u="none" strike="noStrike" baseline="0" noProof="0" dirty="0">
                          <a:solidFill>
                            <a:srgbClr val="000000"/>
                          </a:solidFill>
                        </a:rPr>
                        <a:t>21</a:t>
                      </a:r>
                    </a:p>
                  </a:txBody>
                  <a:tcPr anchor="ctr"/>
                </a:tc>
                <a:extLst>
                  <a:ext uri="{0D108BD9-81ED-4DB2-BD59-A6C34878D82A}">
                    <a16:rowId xmlns:a16="http://schemas.microsoft.com/office/drawing/2014/main" val="1627318878"/>
                  </a:ext>
                </a:extLst>
              </a:tr>
              <a:tr h="285750">
                <a:tc>
                  <a:txBody>
                    <a:bodyPr/>
                    <a:lstStyle/>
                    <a:p>
                      <a:pPr lvl="0" algn="l">
                        <a:lnSpc>
                          <a:spcPct val="100000"/>
                        </a:lnSpc>
                        <a:spcBef>
                          <a:spcPts val="0"/>
                        </a:spcBef>
                        <a:spcAft>
                          <a:spcPts val="0"/>
                        </a:spcAft>
                        <a:buNone/>
                      </a:pPr>
                      <a:r>
                        <a:rPr lang="en-US" sz="1000" b="0" i="0" u="none" strike="noStrike" noProof="0" dirty="0">
                          <a:solidFill>
                            <a:srgbClr val="000000"/>
                          </a:solidFill>
                          <a:latin typeface="Avenir Next LT Pro"/>
                          <a:hlinkClick r:id="rId4"/>
                        </a:rPr>
                        <a:t>Montepulciano d'Abruzzo</a:t>
                      </a:r>
                      <a:endParaRPr lang="en-US" sz="1000" b="0" i="0" u="none" strike="noStrike" noProof="0" dirty="0">
                        <a:solidFill>
                          <a:srgbClr val="000000"/>
                        </a:solidFill>
                        <a:latin typeface="Avenir Next LT Pro"/>
                      </a:endParaRPr>
                    </a:p>
                  </a:txBody>
                  <a:tcPr anchor="ctr"/>
                </a:tc>
                <a:tc>
                  <a:txBody>
                    <a:bodyPr/>
                    <a:lstStyle/>
                    <a:p>
                      <a:pPr lvl="0" algn="ctr">
                        <a:buNone/>
                      </a:pPr>
                      <a:r>
                        <a:rPr lang="en-US" sz="1300" b="0" i="0" u="none" strike="noStrike" baseline="0" noProof="0" dirty="0">
                          <a:solidFill>
                            <a:srgbClr val="000000"/>
                          </a:solidFill>
                          <a:latin typeface="Avenir Next LT Pro"/>
                        </a:rPr>
                        <a:t>1968</a:t>
                      </a:r>
                    </a:p>
                  </a:txBody>
                  <a:tcPr anchor="ctr"/>
                </a:tc>
                <a:tc>
                  <a:txBody>
                    <a:bodyPr/>
                    <a:lstStyle/>
                    <a:p>
                      <a:pPr lvl="0" algn="ctr">
                        <a:buNone/>
                      </a:pPr>
                      <a:r>
                        <a:rPr lang="en-US" sz="1300" b="0" i="0" u="none" strike="noStrike" baseline="0" noProof="0" dirty="0">
                          <a:solidFill>
                            <a:srgbClr val="000000"/>
                          </a:solidFill>
                          <a:latin typeface="Avenir Next LT Pro"/>
                        </a:rPr>
                        <a:t>DOP/DOC</a:t>
                      </a:r>
                    </a:p>
                  </a:txBody>
                  <a:tcPr anchor="ctr"/>
                </a:tc>
                <a:tc>
                  <a:txBody>
                    <a:bodyPr/>
                    <a:lstStyle/>
                    <a:p>
                      <a:pPr lvl="0" algn="ctr">
                        <a:buNone/>
                      </a:pPr>
                      <a:r>
                        <a:rPr lang="en-US" sz="1300" b="0" i="0" u="none" strike="noStrike" baseline="0" noProof="0" dirty="0">
                          <a:solidFill>
                            <a:srgbClr val="000000"/>
                          </a:solidFill>
                          <a:latin typeface="Avenir Next LT Pro"/>
                        </a:rPr>
                        <a:t>17</a:t>
                      </a:r>
                    </a:p>
                  </a:txBody>
                  <a:tcPr anchor="ctr"/>
                </a:tc>
                <a:extLst>
                  <a:ext uri="{0D108BD9-81ED-4DB2-BD59-A6C34878D82A}">
                    <a16:rowId xmlns:a16="http://schemas.microsoft.com/office/drawing/2014/main" val="560955935"/>
                  </a:ext>
                </a:extLst>
              </a:tr>
              <a:tr h="292553">
                <a:tc>
                  <a:txBody>
                    <a:bodyPr/>
                    <a:lstStyle/>
                    <a:p>
                      <a:pPr lvl="0">
                        <a:buNone/>
                      </a:pPr>
                      <a:r>
                        <a:rPr lang="en-US" sz="1000" b="0" i="0" u="none" strike="noStrike" noProof="0" dirty="0">
                          <a:latin typeface="Avenir Next LT Pro"/>
                          <a:hlinkClick r:id="rId5"/>
                        </a:rPr>
                        <a:t>Trebbiano d'Abruzzo</a:t>
                      </a:r>
                      <a:endParaRPr lang="en-US" sz="1000"/>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1972</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DOP/DOC</a:t>
                      </a:r>
                      <a:endParaRPr lang="en-US"/>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19</a:t>
                      </a:r>
                    </a:p>
                  </a:txBody>
                  <a:tcPr anchor="ctr"/>
                </a:tc>
                <a:extLst>
                  <a:ext uri="{0D108BD9-81ED-4DB2-BD59-A6C34878D82A}">
                    <a16:rowId xmlns:a16="http://schemas.microsoft.com/office/drawing/2014/main" val="2871128406"/>
                  </a:ext>
                </a:extLst>
              </a:tr>
              <a:tr h="285750">
                <a:tc>
                  <a:txBody>
                    <a:bodyPr/>
                    <a:lstStyle/>
                    <a:p>
                      <a:pPr lvl="0">
                        <a:buNone/>
                      </a:pPr>
                      <a:r>
                        <a:rPr lang="en-US" sz="1000" b="0" i="0" u="none" strike="noStrike" noProof="0" dirty="0">
                          <a:latin typeface="Avenir Next LT Pro"/>
                          <a:hlinkClick r:id="rId6"/>
                        </a:rPr>
                        <a:t>Cerasuolo d'Abruzzo</a:t>
                      </a:r>
                      <a:endParaRPr lang="en-US" sz="1000"/>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2010</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DOP/DOC</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22</a:t>
                      </a:r>
                    </a:p>
                  </a:txBody>
                  <a:tcPr anchor="ctr"/>
                </a:tc>
                <a:extLst>
                  <a:ext uri="{0D108BD9-81ED-4DB2-BD59-A6C34878D82A}">
                    <a16:rowId xmlns:a16="http://schemas.microsoft.com/office/drawing/2014/main" val="2278160204"/>
                  </a:ext>
                </a:extLst>
              </a:tr>
              <a:tr h="285750">
                <a:tc>
                  <a:txBody>
                    <a:bodyPr/>
                    <a:lstStyle/>
                    <a:p>
                      <a:pPr lvl="0">
                        <a:buNone/>
                      </a:pPr>
                      <a:r>
                        <a:rPr lang="en-US" sz="1000" b="0" i="0" u="none" strike="noStrike" noProof="0" dirty="0">
                          <a:latin typeface="Avenir Next LT Pro"/>
                          <a:hlinkClick r:id="rId7"/>
                        </a:rPr>
                        <a:t>Abruzzo</a:t>
                      </a:r>
                      <a:endParaRPr lang="en-US" sz="1000"/>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2010</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DOP/DOC</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24 – 25</a:t>
                      </a:r>
                      <a:endParaRPr lang="en-US" dirty="0"/>
                    </a:p>
                  </a:txBody>
                  <a:tcPr anchor="ctr"/>
                </a:tc>
                <a:extLst>
                  <a:ext uri="{0D108BD9-81ED-4DB2-BD59-A6C34878D82A}">
                    <a16:rowId xmlns:a16="http://schemas.microsoft.com/office/drawing/2014/main" val="4165626789"/>
                  </a:ext>
                </a:extLst>
              </a:tr>
              <a:tr h="292553">
                <a:tc>
                  <a:txBody>
                    <a:bodyPr/>
                    <a:lstStyle/>
                    <a:p>
                      <a:pPr lvl="0">
                        <a:buNone/>
                      </a:pPr>
                      <a:r>
                        <a:rPr lang="en-US" sz="1000" b="0" i="0" u="none" strike="noStrike" noProof="0" dirty="0">
                          <a:latin typeface="Avenir Next LT Pro"/>
                          <a:hlinkClick r:id="rId8"/>
                        </a:rPr>
                        <a:t>Controguerra</a:t>
                      </a:r>
                      <a:endParaRPr lang="en-US" sz="1000"/>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1996</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DOP/DOC</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rPr>
                        <a:t>24 – 25</a:t>
                      </a:r>
                      <a:endParaRPr lang="en-US" sz="1300" b="0" i="0" u="none" strike="noStrike" kern="1200" baseline="0" noProof="0" dirty="0">
                        <a:solidFill>
                          <a:srgbClr val="000000"/>
                        </a:solidFill>
                        <a:latin typeface="Avenir Next LT Pro"/>
                        <a:ea typeface="+mn-ea"/>
                        <a:cs typeface="+mn-cs"/>
                      </a:endParaRPr>
                    </a:p>
                  </a:txBody>
                  <a:tcPr anchor="ctr"/>
                </a:tc>
                <a:extLst>
                  <a:ext uri="{0D108BD9-81ED-4DB2-BD59-A6C34878D82A}">
                    <a16:rowId xmlns:a16="http://schemas.microsoft.com/office/drawing/2014/main" val="4103912405"/>
                  </a:ext>
                </a:extLst>
              </a:tr>
              <a:tr h="285750">
                <a:tc>
                  <a:txBody>
                    <a:bodyPr/>
                    <a:lstStyle/>
                    <a:p>
                      <a:pPr lvl="0">
                        <a:buNone/>
                      </a:pPr>
                      <a:r>
                        <a:rPr lang="en-US" sz="1000" b="0" i="0" u="none" strike="noStrike" noProof="0" dirty="0">
                          <a:latin typeface="Avenir Next LT Pro"/>
                          <a:hlinkClick r:id="rId9"/>
                        </a:rPr>
                        <a:t>Ortona</a:t>
                      </a:r>
                      <a:endParaRPr lang="en-US" sz="1000"/>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2011</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DOP/DOC</a:t>
                      </a:r>
                    </a:p>
                  </a:txBody>
                  <a:tcPr anchor="ctr"/>
                </a:tc>
                <a:tc>
                  <a:txBody>
                    <a:bodyPr/>
                    <a:lstStyle/>
                    <a:p>
                      <a:pPr lvl="0" algn="ctr">
                        <a:lnSpc>
                          <a:spcPct val="100000"/>
                        </a:lnSpc>
                        <a:spcBef>
                          <a:spcPts val="0"/>
                        </a:spcBef>
                        <a:spcAft>
                          <a:spcPts val="0"/>
                        </a:spcAft>
                        <a:buNone/>
                      </a:pPr>
                      <a:r>
                        <a:rPr lang="en-US" sz="1300" b="0" i="0" u="none" strike="noStrike" kern="1200" baseline="0" noProof="0">
                          <a:solidFill>
                            <a:srgbClr val="000000"/>
                          </a:solidFill>
                        </a:rPr>
                        <a:t>24 – 25</a:t>
                      </a:r>
                      <a:endParaRPr lang="en-US"/>
                    </a:p>
                  </a:txBody>
                  <a:tcPr anchor="ctr"/>
                </a:tc>
                <a:extLst>
                  <a:ext uri="{0D108BD9-81ED-4DB2-BD59-A6C34878D82A}">
                    <a16:rowId xmlns:a16="http://schemas.microsoft.com/office/drawing/2014/main" val="2234307090"/>
                  </a:ext>
                </a:extLst>
              </a:tr>
              <a:tr h="285750">
                <a:tc>
                  <a:txBody>
                    <a:bodyPr/>
                    <a:lstStyle/>
                    <a:p>
                      <a:pPr lvl="0">
                        <a:buNone/>
                      </a:pPr>
                      <a:r>
                        <a:rPr lang="en-US" sz="1000" b="0" i="0" u="none" strike="noStrike" noProof="0" dirty="0">
                          <a:latin typeface="Avenir Next LT Pro"/>
                          <a:hlinkClick r:id="rId10"/>
                        </a:rPr>
                        <a:t>Villamagna</a:t>
                      </a:r>
                      <a:endParaRPr lang="en-US" sz="1000"/>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2011</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DOP/DOC</a:t>
                      </a:r>
                    </a:p>
                  </a:txBody>
                  <a:tcPr anchor="ctr"/>
                </a:tc>
                <a:tc>
                  <a:txBody>
                    <a:bodyPr/>
                    <a:lstStyle/>
                    <a:p>
                      <a:pPr lvl="0" algn="ctr">
                        <a:lnSpc>
                          <a:spcPct val="100000"/>
                        </a:lnSpc>
                        <a:spcBef>
                          <a:spcPts val="0"/>
                        </a:spcBef>
                        <a:spcAft>
                          <a:spcPts val="0"/>
                        </a:spcAft>
                        <a:buNone/>
                      </a:pPr>
                      <a:r>
                        <a:rPr lang="en-US" sz="1300" b="0" i="0" u="none" strike="noStrike" kern="1200" baseline="0" noProof="0">
                          <a:solidFill>
                            <a:srgbClr val="000000"/>
                          </a:solidFill>
                        </a:rPr>
                        <a:t>24 – 25</a:t>
                      </a:r>
                      <a:endParaRPr lang="en-US"/>
                    </a:p>
                  </a:txBody>
                  <a:tcPr anchor="ctr"/>
                </a:tc>
                <a:extLst>
                  <a:ext uri="{0D108BD9-81ED-4DB2-BD59-A6C34878D82A}">
                    <a16:rowId xmlns:a16="http://schemas.microsoft.com/office/drawing/2014/main" val="2361792623"/>
                  </a:ext>
                </a:extLst>
              </a:tr>
              <a:tr h="285750">
                <a:tc>
                  <a:txBody>
                    <a:bodyPr/>
                    <a:lstStyle/>
                    <a:p>
                      <a:pPr lvl="0">
                        <a:buNone/>
                      </a:pPr>
                      <a:r>
                        <a:rPr lang="en-US" sz="1000" b="0" i="0" u="none" strike="noStrike" noProof="0" dirty="0">
                          <a:latin typeface="Avenir Next LT Pro"/>
                          <a:hlinkClick r:id="rId11"/>
                        </a:rPr>
                        <a:t>Terre Abruzzesi o Terre d'Abruzzo</a:t>
                      </a:r>
                      <a:endParaRPr lang="en-US" sz="1000" b="0" i="0" u="none" strike="noStrike" noProof="0" dirty="0">
                        <a:latin typeface="Avenir Next LT Pro"/>
                      </a:endParaRPr>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2024</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IGT</a:t>
                      </a:r>
                    </a:p>
                  </a:txBody>
                  <a:tcPr anchor="ctr"/>
                </a:tc>
                <a:tc>
                  <a:txBody>
                    <a:bodyPr/>
                    <a:lstStyle/>
                    <a:p>
                      <a:pPr lvl="0" algn="ctr">
                        <a:lnSpc>
                          <a:spcPct val="100000"/>
                        </a:lnSpc>
                        <a:spcBef>
                          <a:spcPts val="0"/>
                        </a:spcBef>
                        <a:spcAft>
                          <a:spcPts val="0"/>
                        </a:spcAft>
                        <a:buNone/>
                      </a:pPr>
                      <a:r>
                        <a:rPr lang="en-US" sz="1300" b="0" i="0" u="none" strike="noStrike" kern="1200" baseline="0" noProof="0">
                          <a:solidFill>
                            <a:srgbClr val="000000"/>
                          </a:solidFill>
                        </a:rPr>
                        <a:t>24 – 25</a:t>
                      </a:r>
                      <a:endParaRPr lang="en-US"/>
                    </a:p>
                  </a:txBody>
                  <a:tcPr anchor="ctr"/>
                </a:tc>
                <a:extLst>
                  <a:ext uri="{0D108BD9-81ED-4DB2-BD59-A6C34878D82A}">
                    <a16:rowId xmlns:a16="http://schemas.microsoft.com/office/drawing/2014/main" val="2018314072"/>
                  </a:ext>
                </a:extLst>
              </a:tr>
              <a:tr h="285750">
                <a:tc>
                  <a:txBody>
                    <a:bodyPr/>
                    <a:lstStyle/>
                    <a:p>
                      <a:pPr lvl="0">
                        <a:buNone/>
                      </a:pPr>
                      <a:r>
                        <a:rPr lang="en-US" sz="1000" b="0" i="0" u="none" strike="noStrike" noProof="0" dirty="0">
                          <a:latin typeface="Avenir Next LT Pro"/>
                          <a:hlinkClick r:id="rId12"/>
                        </a:rPr>
                        <a:t>Colli Aprutini</a:t>
                      </a:r>
                      <a:endParaRPr lang="en-US" sz="1000" b="0" i="0" u="none" strike="noStrike" noProof="0" dirty="0" err="1">
                        <a:latin typeface="Avenir Next LT Pro"/>
                        <a:hlinkClick r:id="rId12"/>
                      </a:endParaRPr>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1995</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rPr>
                        <a:t>IGT</a:t>
                      </a:r>
                    </a:p>
                  </a:txBody>
                  <a:tcPr anchor="ctr"/>
                </a:tc>
                <a:tc>
                  <a:txBody>
                    <a:bodyPr/>
                    <a:lstStyle/>
                    <a:p>
                      <a:pPr lvl="0" algn="ctr">
                        <a:lnSpc>
                          <a:spcPct val="100000"/>
                        </a:lnSpc>
                        <a:spcBef>
                          <a:spcPts val="0"/>
                        </a:spcBef>
                        <a:spcAft>
                          <a:spcPts val="0"/>
                        </a:spcAft>
                        <a:buNone/>
                      </a:pPr>
                      <a:r>
                        <a:rPr lang="en-US" sz="1300" b="0" i="0" u="none" strike="noStrike" kern="1200" baseline="0" noProof="0">
                          <a:solidFill>
                            <a:srgbClr val="000000"/>
                          </a:solidFill>
                          <a:latin typeface="Avenir Next LT Pro"/>
                        </a:rPr>
                        <a:t>24 – 25</a:t>
                      </a:r>
                      <a:endParaRPr lang="en-US"/>
                    </a:p>
                  </a:txBody>
                  <a:tcPr anchor="ctr"/>
                </a:tc>
                <a:extLst>
                  <a:ext uri="{0D108BD9-81ED-4DB2-BD59-A6C34878D82A}">
                    <a16:rowId xmlns:a16="http://schemas.microsoft.com/office/drawing/2014/main" val="2352624197"/>
                  </a:ext>
                </a:extLst>
              </a:tr>
              <a:tr h="285750">
                <a:tc>
                  <a:txBody>
                    <a:bodyPr/>
                    <a:lstStyle/>
                    <a:p>
                      <a:pPr lvl="0">
                        <a:buNone/>
                      </a:pPr>
                      <a:r>
                        <a:rPr lang="en-US" sz="1000" b="0" i="0" u="none" strike="noStrike" noProof="0" dirty="0">
                          <a:latin typeface="Avenir Next LT Pro"/>
                          <a:hlinkClick r:id="rId13"/>
                        </a:rPr>
                        <a:t>Colli del Sangro</a:t>
                      </a:r>
                      <a:endParaRPr lang="en-US" sz="1000" b="0" i="0" u="none" strike="noStrike" noProof="0" dirty="0">
                        <a:latin typeface="Avenir Next LT Pro"/>
                      </a:endParaRPr>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1995</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rPr>
                        <a:t>IGT</a:t>
                      </a:r>
                    </a:p>
                  </a:txBody>
                  <a:tcPr anchor="ctr"/>
                </a:tc>
                <a:tc>
                  <a:txBody>
                    <a:bodyPr/>
                    <a:lstStyle/>
                    <a:p>
                      <a:pPr lvl="0" algn="ctr">
                        <a:lnSpc>
                          <a:spcPct val="100000"/>
                        </a:lnSpc>
                        <a:spcBef>
                          <a:spcPts val="0"/>
                        </a:spcBef>
                        <a:spcAft>
                          <a:spcPts val="0"/>
                        </a:spcAft>
                        <a:buNone/>
                      </a:pPr>
                      <a:r>
                        <a:rPr lang="en-US" sz="1300" b="0" i="0" u="none" strike="noStrike" kern="1200" baseline="0" noProof="0">
                          <a:solidFill>
                            <a:srgbClr val="000000"/>
                          </a:solidFill>
                          <a:latin typeface="Avenir Next LT Pro"/>
                        </a:rPr>
                        <a:t>24 – 25</a:t>
                      </a:r>
                      <a:endParaRPr lang="en-US"/>
                    </a:p>
                  </a:txBody>
                  <a:tcPr anchor="ctr"/>
                </a:tc>
                <a:extLst>
                  <a:ext uri="{0D108BD9-81ED-4DB2-BD59-A6C34878D82A}">
                    <a16:rowId xmlns:a16="http://schemas.microsoft.com/office/drawing/2014/main" val="3362570387"/>
                  </a:ext>
                </a:extLst>
              </a:tr>
              <a:tr h="285750">
                <a:tc>
                  <a:txBody>
                    <a:bodyPr/>
                    <a:lstStyle/>
                    <a:p>
                      <a:pPr lvl="0">
                        <a:buNone/>
                      </a:pPr>
                      <a:r>
                        <a:rPr lang="en-US" sz="1000" b="0" i="0" u="none" strike="noStrike" noProof="0" dirty="0">
                          <a:latin typeface="Avenir Next LT Pro"/>
                          <a:hlinkClick r:id="rId14"/>
                        </a:rPr>
                        <a:t>Colline Frentane</a:t>
                      </a:r>
                      <a:endParaRPr lang="en-US" sz="1000" b="0" i="0" u="none" strike="noStrike" noProof="0" dirty="0" err="1">
                        <a:latin typeface="Avenir Next LT Pro"/>
                        <a:hlinkClick r:id="rId14"/>
                      </a:endParaRPr>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1995</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rPr>
                        <a:t>IGT</a:t>
                      </a:r>
                      <a:endParaRPr lang="en-US" dirty="0"/>
                    </a:p>
                  </a:txBody>
                  <a:tcPr anchor="ctr"/>
                </a:tc>
                <a:tc>
                  <a:txBody>
                    <a:bodyPr/>
                    <a:lstStyle/>
                    <a:p>
                      <a:pPr lvl="0" algn="ctr">
                        <a:lnSpc>
                          <a:spcPct val="100000"/>
                        </a:lnSpc>
                        <a:spcBef>
                          <a:spcPts val="0"/>
                        </a:spcBef>
                        <a:spcAft>
                          <a:spcPts val="0"/>
                        </a:spcAft>
                        <a:buNone/>
                      </a:pPr>
                      <a:r>
                        <a:rPr lang="en-US" sz="1300" b="0" i="0" u="none" strike="noStrike" kern="1200" baseline="0" noProof="0">
                          <a:solidFill>
                            <a:srgbClr val="000000"/>
                          </a:solidFill>
                          <a:latin typeface="Avenir Next LT Pro"/>
                        </a:rPr>
                        <a:t>24 – 25</a:t>
                      </a:r>
                      <a:endParaRPr lang="en-US"/>
                    </a:p>
                  </a:txBody>
                  <a:tcPr anchor="ctr"/>
                </a:tc>
                <a:extLst>
                  <a:ext uri="{0D108BD9-81ED-4DB2-BD59-A6C34878D82A}">
                    <a16:rowId xmlns:a16="http://schemas.microsoft.com/office/drawing/2014/main" val="455014951"/>
                  </a:ext>
                </a:extLst>
              </a:tr>
              <a:tr h="285750">
                <a:tc>
                  <a:txBody>
                    <a:bodyPr/>
                    <a:lstStyle/>
                    <a:p>
                      <a:pPr lvl="0">
                        <a:buNone/>
                      </a:pPr>
                      <a:r>
                        <a:rPr lang="en-US" sz="1000" b="0" i="0" u="none" strike="noStrike" noProof="0" dirty="0">
                          <a:latin typeface="Avenir Next LT Pro"/>
                          <a:hlinkClick r:id="rId15"/>
                        </a:rPr>
                        <a:t>Colline Pescaresi</a:t>
                      </a:r>
                      <a:endParaRPr lang="en-US" sz="1000" b="0" i="0" u="none" strike="noStrike" noProof="0" dirty="0" err="1">
                        <a:latin typeface="Avenir Next LT Pro"/>
                        <a:hlinkClick r:id="rId15"/>
                      </a:endParaRPr>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1995</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rPr>
                        <a:t>IGT</a:t>
                      </a:r>
                      <a:endParaRPr lang="en-US" dirty="0"/>
                    </a:p>
                  </a:txBody>
                  <a:tcPr anchor="ctr"/>
                </a:tc>
                <a:tc>
                  <a:txBody>
                    <a:bodyPr/>
                    <a:lstStyle/>
                    <a:p>
                      <a:pPr lvl="0" algn="ctr">
                        <a:lnSpc>
                          <a:spcPct val="100000"/>
                        </a:lnSpc>
                        <a:spcBef>
                          <a:spcPts val="0"/>
                        </a:spcBef>
                        <a:spcAft>
                          <a:spcPts val="0"/>
                        </a:spcAft>
                        <a:buNone/>
                      </a:pPr>
                      <a:r>
                        <a:rPr lang="en-US" sz="1300" b="0" i="0" u="none" strike="noStrike" kern="1200" baseline="0" noProof="0">
                          <a:solidFill>
                            <a:srgbClr val="000000"/>
                          </a:solidFill>
                          <a:latin typeface="Avenir Next LT Pro"/>
                        </a:rPr>
                        <a:t>24 – 25</a:t>
                      </a:r>
                      <a:endParaRPr lang="en-US"/>
                    </a:p>
                  </a:txBody>
                  <a:tcPr anchor="ctr"/>
                </a:tc>
                <a:extLst>
                  <a:ext uri="{0D108BD9-81ED-4DB2-BD59-A6C34878D82A}">
                    <a16:rowId xmlns:a16="http://schemas.microsoft.com/office/drawing/2014/main" val="1916456907"/>
                  </a:ext>
                </a:extLst>
              </a:tr>
              <a:tr h="285750">
                <a:tc>
                  <a:txBody>
                    <a:bodyPr/>
                    <a:lstStyle/>
                    <a:p>
                      <a:pPr lvl="0">
                        <a:buNone/>
                      </a:pPr>
                      <a:r>
                        <a:rPr lang="en-US" sz="1000" b="0" i="0" u="none" strike="noStrike" noProof="0" dirty="0">
                          <a:latin typeface="Avenir Next LT Pro"/>
                          <a:hlinkClick r:id="rId15"/>
                        </a:rPr>
                        <a:t>Colline Teatine</a:t>
                      </a:r>
                      <a:endParaRPr lang="en-US" sz="1000" b="0" i="0" u="none" strike="noStrike" noProof="0" dirty="0" err="1">
                        <a:latin typeface="Avenir Next LT Pro"/>
                        <a:hlinkClick r:id="rId15"/>
                      </a:endParaRPr>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1995</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rPr>
                        <a:t>IGT</a:t>
                      </a:r>
                      <a:endParaRPr lang="en-US" dirty="0"/>
                    </a:p>
                  </a:txBody>
                  <a:tcPr anchor="ctr"/>
                </a:tc>
                <a:tc>
                  <a:txBody>
                    <a:bodyPr/>
                    <a:lstStyle/>
                    <a:p>
                      <a:pPr lvl="0" algn="ctr">
                        <a:lnSpc>
                          <a:spcPct val="100000"/>
                        </a:lnSpc>
                        <a:spcBef>
                          <a:spcPts val="0"/>
                        </a:spcBef>
                        <a:spcAft>
                          <a:spcPts val="0"/>
                        </a:spcAft>
                        <a:buNone/>
                      </a:pPr>
                      <a:r>
                        <a:rPr lang="en-US" sz="1300" b="0" i="0" u="none" strike="noStrike" kern="1200" baseline="0" noProof="0">
                          <a:solidFill>
                            <a:srgbClr val="000000"/>
                          </a:solidFill>
                          <a:latin typeface="Avenir Next LT Pro"/>
                        </a:rPr>
                        <a:t>24 – 25</a:t>
                      </a:r>
                      <a:endParaRPr lang="en-US"/>
                    </a:p>
                  </a:txBody>
                  <a:tcPr anchor="ctr"/>
                </a:tc>
                <a:extLst>
                  <a:ext uri="{0D108BD9-81ED-4DB2-BD59-A6C34878D82A}">
                    <a16:rowId xmlns:a16="http://schemas.microsoft.com/office/drawing/2014/main" val="2113354265"/>
                  </a:ext>
                </a:extLst>
              </a:tr>
              <a:tr h="285750">
                <a:tc>
                  <a:txBody>
                    <a:bodyPr/>
                    <a:lstStyle/>
                    <a:p>
                      <a:pPr lvl="0">
                        <a:buNone/>
                      </a:pPr>
                      <a:r>
                        <a:rPr lang="en-US" sz="1000" b="0" i="0" u="none" strike="noStrike" noProof="0" dirty="0">
                          <a:latin typeface="Avenir Next LT Pro"/>
                          <a:hlinkClick r:id="rId16"/>
                        </a:rPr>
                        <a:t>Del Vastese o Histonium</a:t>
                      </a:r>
                      <a:endParaRPr lang="en-US" sz="1000" b="0" i="0" u="none" strike="noStrike" noProof="0" dirty="0" err="1">
                        <a:latin typeface="Avenir Next LT Pro"/>
                        <a:hlinkClick r:id="rId16"/>
                      </a:endParaRPr>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1995</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rPr>
                        <a:t>IGT</a:t>
                      </a:r>
                      <a:endParaRPr lang="en-US" dirty="0"/>
                    </a:p>
                  </a:txBody>
                  <a:tcPr anchor="ctr"/>
                </a:tc>
                <a:tc>
                  <a:txBody>
                    <a:bodyPr/>
                    <a:lstStyle/>
                    <a:p>
                      <a:pPr lvl="0" algn="ctr">
                        <a:lnSpc>
                          <a:spcPct val="100000"/>
                        </a:lnSpc>
                        <a:spcBef>
                          <a:spcPts val="0"/>
                        </a:spcBef>
                        <a:spcAft>
                          <a:spcPts val="0"/>
                        </a:spcAft>
                        <a:buNone/>
                      </a:pPr>
                      <a:r>
                        <a:rPr lang="en-US" sz="1300" b="0" i="0" u="none" strike="noStrike" kern="1200" baseline="0" noProof="0">
                          <a:solidFill>
                            <a:srgbClr val="000000"/>
                          </a:solidFill>
                          <a:latin typeface="Avenir Next LT Pro"/>
                        </a:rPr>
                        <a:t>24 – 25</a:t>
                      </a:r>
                      <a:endParaRPr lang="en-US"/>
                    </a:p>
                  </a:txBody>
                  <a:tcPr anchor="ctr"/>
                </a:tc>
                <a:extLst>
                  <a:ext uri="{0D108BD9-81ED-4DB2-BD59-A6C34878D82A}">
                    <a16:rowId xmlns:a16="http://schemas.microsoft.com/office/drawing/2014/main" val="1556451349"/>
                  </a:ext>
                </a:extLst>
              </a:tr>
              <a:tr h="285750">
                <a:tc>
                  <a:txBody>
                    <a:bodyPr/>
                    <a:lstStyle/>
                    <a:p>
                      <a:pPr lvl="0">
                        <a:buNone/>
                      </a:pPr>
                      <a:r>
                        <a:rPr lang="en-US" sz="1000" b="0" i="0" u="none" strike="noStrike" noProof="0" dirty="0">
                          <a:latin typeface="Avenir Next LT Pro"/>
                          <a:hlinkClick r:id="rId17"/>
                        </a:rPr>
                        <a:t>Terre Aquilane o Terre de L'Aquila</a:t>
                      </a:r>
                      <a:endParaRPr lang="en-US" sz="1000" b="0" i="0" u="none" strike="noStrike" noProof="0" dirty="0">
                        <a:latin typeface="Avenir Next LT Pro"/>
                      </a:endParaRPr>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2008</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rPr>
                        <a:t>IGT</a:t>
                      </a:r>
                      <a:endParaRPr lang="en-US" dirty="0"/>
                    </a:p>
                  </a:txBody>
                  <a:tcPr anchor="ctr"/>
                </a:tc>
                <a:tc>
                  <a:txBody>
                    <a:bodyPr/>
                    <a:lstStyle/>
                    <a:p>
                      <a:pPr lvl="0" algn="ctr">
                        <a:lnSpc>
                          <a:spcPct val="100000"/>
                        </a:lnSpc>
                        <a:spcBef>
                          <a:spcPts val="0"/>
                        </a:spcBef>
                        <a:spcAft>
                          <a:spcPts val="0"/>
                        </a:spcAft>
                        <a:buNone/>
                      </a:pPr>
                      <a:r>
                        <a:rPr lang="en-US" sz="1300" b="0" i="0" u="none" strike="noStrike" kern="1200" baseline="0" noProof="0">
                          <a:solidFill>
                            <a:srgbClr val="000000"/>
                          </a:solidFill>
                          <a:latin typeface="Avenir Next LT Pro"/>
                        </a:rPr>
                        <a:t>24 – 25</a:t>
                      </a:r>
                      <a:endParaRPr lang="en-US"/>
                    </a:p>
                  </a:txBody>
                  <a:tcPr anchor="ctr"/>
                </a:tc>
                <a:extLst>
                  <a:ext uri="{0D108BD9-81ED-4DB2-BD59-A6C34878D82A}">
                    <a16:rowId xmlns:a16="http://schemas.microsoft.com/office/drawing/2014/main" val="3039784884"/>
                  </a:ext>
                </a:extLst>
              </a:tr>
              <a:tr h="285750">
                <a:tc>
                  <a:txBody>
                    <a:bodyPr/>
                    <a:lstStyle/>
                    <a:p>
                      <a:pPr lvl="0">
                        <a:buNone/>
                      </a:pPr>
                      <a:r>
                        <a:rPr lang="en-US" sz="1000" b="0" i="0" u="none" strike="noStrike" noProof="0" dirty="0">
                          <a:latin typeface="Avenir Next LT Pro"/>
                          <a:hlinkClick r:id="rId11"/>
                        </a:rPr>
                        <a:t>Terre di Chieti</a:t>
                      </a:r>
                      <a:endParaRPr lang="en-US" sz="1000" b="0" i="0" u="none" strike="noStrike" noProof="0" dirty="0">
                        <a:latin typeface="Avenir Next LT Pro"/>
                      </a:endParaRPr>
                    </a:p>
                  </a:txBody>
                  <a:tcP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latin typeface="Avenir Next LT Pro"/>
                          <a:ea typeface="+mn-ea"/>
                          <a:cs typeface="+mn-cs"/>
                        </a:rPr>
                        <a:t>1995</a:t>
                      </a:r>
                    </a:p>
                  </a:txBody>
                  <a:tcPr anchor="ctr"/>
                </a:tc>
                <a:tc>
                  <a:txBody>
                    <a:bodyPr/>
                    <a:lstStyle/>
                    <a:p>
                      <a:pPr lvl="0" algn="ctr">
                        <a:lnSpc>
                          <a:spcPct val="100000"/>
                        </a:lnSpc>
                        <a:spcBef>
                          <a:spcPts val="0"/>
                        </a:spcBef>
                        <a:spcAft>
                          <a:spcPts val="0"/>
                        </a:spcAft>
                        <a:buNone/>
                      </a:pPr>
                      <a:r>
                        <a:rPr lang="en-US" sz="1300" b="0" i="0" u="none" strike="noStrike" kern="1200" baseline="0" noProof="0" dirty="0">
                          <a:solidFill>
                            <a:srgbClr val="000000"/>
                          </a:solidFill>
                        </a:rPr>
                        <a:t>IGT</a:t>
                      </a:r>
                      <a:endParaRPr lang="en-US" dirty="0"/>
                    </a:p>
                  </a:txBody>
                  <a:tcPr anchor="ctr"/>
                </a:tc>
                <a:tc>
                  <a:txBody>
                    <a:bodyPr/>
                    <a:lstStyle/>
                    <a:p>
                      <a:pPr lvl="0" algn="ctr">
                        <a:lnSpc>
                          <a:spcPct val="100000"/>
                        </a:lnSpc>
                        <a:spcBef>
                          <a:spcPts val="0"/>
                        </a:spcBef>
                        <a:spcAft>
                          <a:spcPts val="0"/>
                        </a:spcAft>
                        <a:buNone/>
                      </a:pPr>
                      <a:r>
                        <a:rPr lang="en-US" sz="1300" b="0" i="0" u="none" strike="noStrike" kern="1200" baseline="0" noProof="0">
                          <a:solidFill>
                            <a:srgbClr val="000000"/>
                          </a:solidFill>
                          <a:latin typeface="Avenir Next LT Pro"/>
                        </a:rPr>
                        <a:t>24 – 25</a:t>
                      </a:r>
                      <a:endParaRPr lang="en-US"/>
                    </a:p>
                  </a:txBody>
                  <a:tcPr anchor="ctr"/>
                </a:tc>
                <a:extLst>
                  <a:ext uri="{0D108BD9-81ED-4DB2-BD59-A6C34878D82A}">
                    <a16:rowId xmlns:a16="http://schemas.microsoft.com/office/drawing/2014/main" val="2837078498"/>
                  </a:ext>
                </a:extLst>
              </a:tr>
            </a:tbl>
          </a:graphicData>
        </a:graphic>
      </p:graphicFrame>
    </p:spTree>
    <p:extLst>
      <p:ext uri="{BB962C8B-B14F-4D97-AF65-F5344CB8AC3E}">
        <p14:creationId xmlns:p14="http://schemas.microsoft.com/office/powerpoint/2010/main" val="179351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86C5A-36C7-1FB6-B291-AD42D624B6FF}"/>
              </a:ext>
            </a:extLst>
          </p:cNvPr>
          <p:cNvSpPr>
            <a:spLocks noGrp="1"/>
          </p:cNvSpPr>
          <p:nvPr>
            <p:ph type="dt" sz="half" idx="10"/>
          </p:nvPr>
        </p:nvSpPr>
        <p:spPr/>
        <p:txBody>
          <a:bodyPr/>
          <a:lstStyle/>
          <a:p>
            <a:fld id="{A36C88ED-F76A-444F-8363-6633AD7D68F0}" type="datetime1">
              <a:t>8/8/2024</a:t>
            </a:fld>
            <a:endParaRPr lang="en-US"/>
          </a:p>
        </p:txBody>
      </p:sp>
      <p:sp>
        <p:nvSpPr>
          <p:cNvPr id="5" name="TextBox 4">
            <a:extLst>
              <a:ext uri="{FF2B5EF4-FFF2-40B4-BE49-F238E27FC236}">
                <a16:creationId xmlns:a16="http://schemas.microsoft.com/office/drawing/2014/main" id="{54C8E6AC-DB8D-0D43-8648-CEB45C9355F7}"/>
              </a:ext>
            </a:extLst>
          </p:cNvPr>
          <p:cNvSpPr txBox="1"/>
          <p:nvPr/>
        </p:nvSpPr>
        <p:spPr>
          <a:xfrm>
            <a:off x="446693" y="188964"/>
            <a:ext cx="434423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212121"/>
                </a:solidFill>
                <a:latin typeface="Avenir Next LT Pro"/>
              </a:rPr>
              <a:t>Montepulciano </a:t>
            </a:r>
            <a:r>
              <a:rPr lang="en-US" sz="2200" dirty="0" err="1">
                <a:solidFill>
                  <a:srgbClr val="212121"/>
                </a:solidFill>
                <a:latin typeface="Avenir Next LT Pro"/>
              </a:rPr>
              <a:t>D'Abruzzo</a:t>
            </a:r>
            <a:r>
              <a:rPr lang="en-US" sz="2200" dirty="0">
                <a:solidFill>
                  <a:srgbClr val="212121"/>
                </a:solidFill>
                <a:latin typeface="Avenir Next LT Pro"/>
              </a:rPr>
              <a:t> DOC</a:t>
            </a:r>
          </a:p>
        </p:txBody>
      </p:sp>
      <p:sp>
        <p:nvSpPr>
          <p:cNvPr id="10" name="TextBox 9">
            <a:extLst>
              <a:ext uri="{FF2B5EF4-FFF2-40B4-BE49-F238E27FC236}">
                <a16:creationId xmlns:a16="http://schemas.microsoft.com/office/drawing/2014/main" id="{7063E297-EABC-B67A-3056-496B3CEB709D}"/>
              </a:ext>
            </a:extLst>
          </p:cNvPr>
          <p:cNvSpPr txBox="1"/>
          <p:nvPr/>
        </p:nvSpPr>
        <p:spPr>
          <a:xfrm>
            <a:off x="490738" y="5771735"/>
            <a:ext cx="35666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aseline="30000" dirty="0"/>
              <a:t>1</a:t>
            </a:r>
            <a:r>
              <a:rPr lang="en-US" sz="1000" dirty="0"/>
              <a:t>OVTAN: </a:t>
            </a:r>
            <a:r>
              <a:rPr lang="en-US" sz="1000" dirty="0" err="1"/>
              <a:t>Otra</a:t>
            </a:r>
            <a:r>
              <a:rPr lang="en-US" sz="1000" dirty="0"/>
              <a:t> </a:t>
            </a:r>
            <a:r>
              <a:rPr lang="en-US" sz="1000" dirty="0" err="1"/>
              <a:t>variedad</a:t>
            </a:r>
            <a:r>
              <a:rPr lang="en-US" sz="1000" dirty="0"/>
              <a:t> </a:t>
            </a:r>
            <a:r>
              <a:rPr lang="en-US" sz="1000" dirty="0" err="1"/>
              <a:t>tinta</a:t>
            </a:r>
            <a:r>
              <a:rPr lang="en-US" sz="1000" dirty="0"/>
              <a:t> </a:t>
            </a:r>
            <a:r>
              <a:rPr lang="en-US" sz="1000" dirty="0" err="1"/>
              <a:t>autorizada</a:t>
            </a:r>
            <a:r>
              <a:rPr lang="en-US" sz="1000" dirty="0"/>
              <a:t> no </a:t>
            </a:r>
            <a:r>
              <a:rPr lang="en-US" sz="1000" dirty="0" err="1"/>
              <a:t>aromática</a:t>
            </a:r>
            <a:endParaRPr lang="en-US" sz="1000" dirty="0"/>
          </a:p>
        </p:txBody>
      </p:sp>
      <p:sp>
        <p:nvSpPr>
          <p:cNvPr id="6" name="TextBox 5">
            <a:extLst>
              <a:ext uri="{FF2B5EF4-FFF2-40B4-BE49-F238E27FC236}">
                <a16:creationId xmlns:a16="http://schemas.microsoft.com/office/drawing/2014/main" id="{79ADA0EE-BA35-6524-9849-1D90B387A6A3}"/>
              </a:ext>
            </a:extLst>
          </p:cNvPr>
          <p:cNvSpPr txBox="1"/>
          <p:nvPr/>
        </p:nvSpPr>
        <p:spPr>
          <a:xfrm>
            <a:off x="4869242" y="245839"/>
            <a:ext cx="14457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DOC </a:t>
            </a:r>
            <a:r>
              <a:rPr lang="en-US" sz="1400" dirty="0" err="1"/>
              <a:t>en</a:t>
            </a:r>
            <a:r>
              <a:rPr lang="en-US" sz="1400" dirty="0"/>
              <a:t> 1968</a:t>
            </a:r>
          </a:p>
        </p:txBody>
      </p:sp>
      <p:sp>
        <p:nvSpPr>
          <p:cNvPr id="7" name="TextBox 6">
            <a:extLst>
              <a:ext uri="{FF2B5EF4-FFF2-40B4-BE49-F238E27FC236}">
                <a16:creationId xmlns:a16="http://schemas.microsoft.com/office/drawing/2014/main" id="{44F21F15-41BC-EC74-D99E-27C52F985070}"/>
              </a:ext>
            </a:extLst>
          </p:cNvPr>
          <p:cNvSpPr txBox="1"/>
          <p:nvPr/>
        </p:nvSpPr>
        <p:spPr>
          <a:xfrm>
            <a:off x="6307866" y="221358"/>
            <a:ext cx="56673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dirty="0" err="1"/>
              <a:t>Área</a:t>
            </a:r>
            <a:r>
              <a:rPr lang="en-US" sz="1400" dirty="0"/>
              <a:t>: 9,991 ha (2021)   </a:t>
            </a:r>
            <a:r>
              <a:rPr lang="en-US" sz="1300" b="1" dirty="0" err="1"/>
              <a:t>Producción</a:t>
            </a:r>
            <a:r>
              <a:rPr lang="en-US" sz="1400" dirty="0"/>
              <a:t>: 840,300 hl (</a:t>
            </a:r>
            <a:r>
              <a:rPr lang="en-US" sz="1400" dirty="0" err="1"/>
              <a:t>promedio</a:t>
            </a:r>
            <a:r>
              <a:rPr lang="en-US" sz="1400" dirty="0"/>
              <a:t> 5 </a:t>
            </a:r>
            <a:r>
              <a:rPr lang="en-US" sz="1400" dirty="0" err="1"/>
              <a:t>años</a:t>
            </a:r>
            <a:r>
              <a:rPr lang="en-US" sz="1400" dirty="0"/>
              <a:t>)</a:t>
            </a:r>
          </a:p>
        </p:txBody>
      </p:sp>
      <p:graphicFrame>
        <p:nvGraphicFramePr>
          <p:cNvPr id="8" name="Table 7">
            <a:extLst>
              <a:ext uri="{FF2B5EF4-FFF2-40B4-BE49-F238E27FC236}">
                <a16:creationId xmlns:a16="http://schemas.microsoft.com/office/drawing/2014/main" id="{883EAB1D-B728-4CB6-A3F6-70429E4942AC}"/>
              </a:ext>
            </a:extLst>
          </p:cNvPr>
          <p:cNvGraphicFramePr>
            <a:graphicFrameLocks noGrp="1"/>
          </p:cNvGraphicFramePr>
          <p:nvPr>
            <p:extLst>
              <p:ext uri="{D42A27DB-BD31-4B8C-83A1-F6EECF244321}">
                <p14:modId xmlns:p14="http://schemas.microsoft.com/office/powerpoint/2010/main" val="2237703230"/>
              </p:ext>
            </p:extLst>
          </p:nvPr>
        </p:nvGraphicFramePr>
        <p:xfrm>
          <a:off x="450050" y="973127"/>
          <a:ext cx="5482377" cy="741542"/>
        </p:xfrm>
        <a:graphic>
          <a:graphicData uri="http://schemas.openxmlformats.org/drawingml/2006/table">
            <a:tbl>
              <a:tblPr firstRow="1" bandRow="1">
                <a:tableStyleId>{72833802-FEF1-4C79-8D5D-14CF1EAF98D9}</a:tableStyleId>
              </a:tblPr>
              <a:tblGrid>
                <a:gridCol w="5482377">
                  <a:extLst>
                    <a:ext uri="{9D8B030D-6E8A-4147-A177-3AD203B41FA5}">
                      <a16:colId xmlns:a16="http://schemas.microsoft.com/office/drawing/2014/main" val="68302474"/>
                    </a:ext>
                  </a:extLst>
                </a:gridCol>
              </a:tblGrid>
              <a:tr h="370702">
                <a:tc>
                  <a:txBody>
                    <a:bodyPr/>
                    <a:lstStyle/>
                    <a:p>
                      <a:pPr algn="ctr"/>
                      <a:r>
                        <a:rPr lang="en-US" sz="1300" dirty="0"/>
                        <a:t>Uvas Tintas</a:t>
                      </a:r>
                    </a:p>
                  </a:txBody>
                  <a:tcPr anchor="ctr"/>
                </a:tc>
                <a:extLst>
                  <a:ext uri="{0D108BD9-81ED-4DB2-BD59-A6C34878D82A}">
                    <a16:rowId xmlns:a16="http://schemas.microsoft.com/office/drawing/2014/main" val="1707541103"/>
                  </a:ext>
                </a:extLst>
              </a:tr>
              <a:tr h="370840">
                <a:tc>
                  <a:txBody>
                    <a:bodyPr/>
                    <a:lstStyle/>
                    <a:p>
                      <a:r>
                        <a:rPr lang="en-US" sz="1300" dirty="0"/>
                        <a:t>Montepulciano</a:t>
                      </a:r>
                    </a:p>
                  </a:txBody>
                  <a:tcPr/>
                </a:tc>
                <a:extLst>
                  <a:ext uri="{0D108BD9-81ED-4DB2-BD59-A6C34878D82A}">
                    <a16:rowId xmlns:a16="http://schemas.microsoft.com/office/drawing/2014/main" val="2871128406"/>
                  </a:ext>
                </a:extLst>
              </a:tr>
            </a:tbl>
          </a:graphicData>
        </a:graphic>
      </p:graphicFrame>
      <p:graphicFrame>
        <p:nvGraphicFramePr>
          <p:cNvPr id="12" name="Table 11">
            <a:extLst>
              <a:ext uri="{FF2B5EF4-FFF2-40B4-BE49-F238E27FC236}">
                <a16:creationId xmlns:a16="http://schemas.microsoft.com/office/drawing/2014/main" id="{EC20FC63-6525-6399-BE2C-007398B7C4E6}"/>
              </a:ext>
            </a:extLst>
          </p:cNvPr>
          <p:cNvGraphicFramePr>
            <a:graphicFrameLocks noGrp="1"/>
          </p:cNvGraphicFramePr>
          <p:nvPr>
            <p:extLst>
              <p:ext uri="{D42A27DB-BD31-4B8C-83A1-F6EECF244321}">
                <p14:modId xmlns:p14="http://schemas.microsoft.com/office/powerpoint/2010/main" val="4000694259"/>
              </p:ext>
            </p:extLst>
          </p:nvPr>
        </p:nvGraphicFramePr>
        <p:xfrm>
          <a:off x="450050" y="2047701"/>
          <a:ext cx="5486391" cy="2880082"/>
        </p:xfrm>
        <a:graphic>
          <a:graphicData uri="http://schemas.openxmlformats.org/drawingml/2006/table">
            <a:tbl>
              <a:tblPr firstRow="1" bandRow="1">
                <a:tableStyleId>{72833802-FEF1-4C79-8D5D-14CF1EAF98D9}</a:tableStyleId>
              </a:tblPr>
              <a:tblGrid>
                <a:gridCol w="2306594">
                  <a:extLst>
                    <a:ext uri="{9D8B030D-6E8A-4147-A177-3AD203B41FA5}">
                      <a16:colId xmlns:a16="http://schemas.microsoft.com/office/drawing/2014/main" val="68302474"/>
                    </a:ext>
                  </a:extLst>
                </a:gridCol>
                <a:gridCol w="3179797">
                  <a:extLst>
                    <a:ext uri="{9D8B030D-6E8A-4147-A177-3AD203B41FA5}">
                      <a16:colId xmlns:a16="http://schemas.microsoft.com/office/drawing/2014/main" val="1297235361"/>
                    </a:ext>
                  </a:extLst>
                </a:gridCol>
              </a:tblGrid>
              <a:tr h="370702">
                <a:tc>
                  <a:txBody>
                    <a:bodyPr/>
                    <a:lstStyle/>
                    <a:p>
                      <a:pPr algn="ctr"/>
                      <a:r>
                        <a:rPr lang="en-US" sz="1300" dirty="0"/>
                        <a:t>Vinos </a:t>
                      </a:r>
                      <a:r>
                        <a:rPr lang="en-US" sz="1300" dirty="0" err="1"/>
                        <a:t>Tintos</a:t>
                      </a:r>
                    </a:p>
                  </a:txBody>
                  <a:tcPr anchor="ctr"/>
                </a:tc>
                <a:tc>
                  <a:txBody>
                    <a:bodyPr/>
                    <a:lstStyle/>
                    <a:p>
                      <a:pPr lvl="0" algn="ctr">
                        <a:buNone/>
                      </a:pPr>
                      <a:r>
                        <a:rPr lang="en-US" sz="1300" err="1"/>
                        <a:t>Composición</a:t>
                      </a:r>
                      <a:endParaRPr lang="en-US" sz="1300" dirty="0" err="1"/>
                    </a:p>
                  </a:txBody>
                  <a:tcPr anchor="ctr"/>
                </a:tc>
                <a:extLst>
                  <a:ext uri="{0D108BD9-81ED-4DB2-BD59-A6C34878D82A}">
                    <a16:rowId xmlns:a16="http://schemas.microsoft.com/office/drawing/2014/main" val="1707541103"/>
                  </a:ext>
                </a:extLst>
              </a:tr>
              <a:tr h="370702">
                <a:tc>
                  <a:txBody>
                    <a:bodyPr/>
                    <a:lstStyle/>
                    <a:p>
                      <a:pPr lvl="0" algn="l">
                        <a:buNone/>
                      </a:pPr>
                      <a:r>
                        <a:rPr lang="en-US" sz="1300" b="0" i="0" u="none" strike="noStrike" noProof="0" dirty="0">
                          <a:solidFill>
                            <a:srgbClr val="000000"/>
                          </a:solidFill>
                          <a:latin typeface="Avenir Next LT Pro_MSFontService"/>
                        </a:rPr>
                        <a:t>Rosso (sin </a:t>
                      </a:r>
                      <a:r>
                        <a:rPr lang="en-US" sz="1300" b="0" i="0" u="none" strike="noStrike" noProof="0" dirty="0" err="1">
                          <a:solidFill>
                            <a:srgbClr val="000000"/>
                          </a:solidFill>
                          <a:latin typeface="Avenir Next LT Pro_MSFontService"/>
                        </a:rPr>
                        <a:t>subzona</a:t>
                      </a:r>
                      <a:r>
                        <a:rPr lang="en-US" sz="1300" b="0" i="0" u="none" strike="noStrike" noProof="0" dirty="0">
                          <a:solidFill>
                            <a:srgbClr val="000000"/>
                          </a:solidFill>
                          <a:latin typeface="Avenir Next LT Pro_MSFontService"/>
                        </a:rPr>
                        <a:t>)</a:t>
                      </a:r>
                      <a:endParaRPr lang="en-US" dirty="0" err="1"/>
                    </a:p>
                  </a:txBody>
                  <a:tcPr anchor="ctr"/>
                </a:tc>
                <a:tc>
                  <a:txBody>
                    <a:bodyPr/>
                    <a:lstStyle/>
                    <a:p>
                      <a:pPr lvl="0" algn="l">
                        <a:buNone/>
                      </a:pPr>
                      <a:r>
                        <a:rPr lang="en-US" sz="1200" b="0" i="0" u="none" strike="noStrike" baseline="0" noProof="0" dirty="0" err="1">
                          <a:solidFill>
                            <a:srgbClr val="000000"/>
                          </a:solidFill>
                          <a:latin typeface="Avenir Next LT Pro"/>
                        </a:rPr>
                        <a:t>Mínimo</a:t>
                      </a:r>
                      <a:r>
                        <a:rPr lang="en-US" sz="1200" b="0" i="0" u="none" strike="noStrike" baseline="0" noProof="0" dirty="0">
                          <a:solidFill>
                            <a:srgbClr val="000000"/>
                          </a:solidFill>
                          <a:latin typeface="Avenir Next LT Pro"/>
                        </a:rPr>
                        <a:t> 85% Montepulciano + OVTAN</a:t>
                      </a:r>
                      <a:r>
                        <a:rPr lang="en-US" sz="1200" b="0" i="0" u="none" strike="noStrike" baseline="30000" noProof="0" dirty="0">
                          <a:solidFill>
                            <a:srgbClr val="000000"/>
                          </a:solidFill>
                          <a:latin typeface="Avenir Next LT Pro"/>
                        </a:rPr>
                        <a:t>1</a:t>
                      </a:r>
                      <a:endParaRPr lang="en-US" sz="1200" baseline="30000" dirty="0">
                        <a:latin typeface="Avenir Next LT Pro"/>
                      </a:endParaRPr>
                    </a:p>
                  </a:txBody>
                  <a:tcPr anchor="ctr"/>
                </a:tc>
                <a:extLst>
                  <a:ext uri="{0D108BD9-81ED-4DB2-BD59-A6C34878D82A}">
                    <a16:rowId xmlns:a16="http://schemas.microsoft.com/office/drawing/2014/main" val="1627318878"/>
                  </a:ext>
                </a:extLst>
              </a:tr>
              <a:tr h="370840">
                <a:tc>
                  <a:txBody>
                    <a:bodyPr/>
                    <a:lstStyle/>
                    <a:p>
                      <a:pPr lvl="0">
                        <a:buNone/>
                      </a:pPr>
                      <a:r>
                        <a:rPr lang="en-US" sz="1300" dirty="0"/>
                        <a:t>Colline </a:t>
                      </a:r>
                      <a:r>
                        <a:rPr lang="en-US" sz="1300" dirty="0" err="1"/>
                        <a:t>Pescaresi</a:t>
                      </a:r>
                    </a:p>
                    <a:p>
                      <a:pPr lvl="0">
                        <a:buNone/>
                      </a:pPr>
                      <a:r>
                        <a:rPr lang="en-US" sz="1300" dirty="0"/>
                        <a:t>San Martino </a:t>
                      </a:r>
                      <a:r>
                        <a:rPr lang="en-US" sz="1300" dirty="0" err="1"/>
                        <a:t>sulla</a:t>
                      </a:r>
                      <a:r>
                        <a:rPr lang="en-US" sz="1300" dirty="0"/>
                        <a:t> </a:t>
                      </a:r>
                      <a:r>
                        <a:rPr lang="en-US" sz="1300" dirty="0" err="1"/>
                        <a:t>Marrucina</a:t>
                      </a:r>
                      <a:endParaRPr lang="en-US" sz="1300" dirty="0"/>
                    </a:p>
                    <a:p>
                      <a:pPr lvl="0">
                        <a:buNone/>
                      </a:pPr>
                      <a:r>
                        <a:rPr lang="en-US" sz="1300" dirty="0"/>
                        <a:t>Teate</a:t>
                      </a:r>
                    </a:p>
                    <a:p>
                      <a:pPr lvl="0">
                        <a:buNone/>
                      </a:pPr>
                      <a:r>
                        <a:rPr lang="en-US" sz="1300" dirty="0"/>
                        <a:t>Terra </a:t>
                      </a:r>
                      <a:r>
                        <a:rPr lang="en-US" sz="1300" dirty="0" err="1"/>
                        <a:t>Aquilane</a:t>
                      </a:r>
                      <a:endParaRPr lang="en-US" sz="1300" dirty="0"/>
                    </a:p>
                    <a:p>
                      <a:pPr lvl="0">
                        <a:buNone/>
                      </a:pPr>
                      <a:r>
                        <a:rPr lang="en-US" sz="1300" dirty="0"/>
                        <a:t>Terre </a:t>
                      </a:r>
                      <a:r>
                        <a:rPr lang="en-US" sz="1300" err="1"/>
                        <a:t>dei</a:t>
                      </a:r>
                      <a:r>
                        <a:rPr lang="en-US" sz="1300" dirty="0"/>
                        <a:t> </a:t>
                      </a:r>
                      <a:r>
                        <a:rPr lang="en-US" sz="1300" err="1"/>
                        <a:t>Vestini</a:t>
                      </a:r>
                      <a:endParaRPr lang="en-US" sz="1300" dirty="0" err="1"/>
                    </a:p>
                    <a:p>
                      <a:pPr lvl="0">
                        <a:buNone/>
                      </a:pPr>
                      <a:r>
                        <a:rPr lang="en-US" sz="1300" dirty="0"/>
                        <a:t>Terre di Chieti</a:t>
                      </a:r>
                    </a:p>
                  </a:txBody>
                  <a:tcPr/>
                </a:tc>
                <a:tc>
                  <a:txBody>
                    <a:bodyPr/>
                    <a:lstStyle/>
                    <a:p>
                      <a:pPr lvl="0" algn="l">
                        <a:lnSpc>
                          <a:spcPct val="100000"/>
                        </a:lnSpc>
                        <a:spcBef>
                          <a:spcPts val="0"/>
                        </a:spcBef>
                        <a:spcAft>
                          <a:spcPts val="0"/>
                        </a:spcAft>
                        <a:buNone/>
                      </a:pPr>
                      <a:r>
                        <a:rPr lang="en-US" sz="1200" b="0" i="0" u="none" strike="noStrike" kern="1200" baseline="0" noProof="0" dirty="0" err="1">
                          <a:solidFill>
                            <a:srgbClr val="000000"/>
                          </a:solidFill>
                          <a:latin typeface="Avenir Next LT Pro"/>
                          <a:ea typeface="+mn-ea"/>
                          <a:cs typeface="+mn-cs"/>
                        </a:rPr>
                        <a:t>Mínimo</a:t>
                      </a:r>
                      <a:r>
                        <a:rPr lang="en-US" sz="1200" b="0" i="0" u="none" strike="noStrike" kern="1200" baseline="0" noProof="0" dirty="0">
                          <a:solidFill>
                            <a:srgbClr val="000000"/>
                          </a:solidFill>
                          <a:latin typeface="Avenir Next LT Pro"/>
                          <a:ea typeface="+mn-ea"/>
                          <a:cs typeface="+mn-cs"/>
                        </a:rPr>
                        <a:t> 90% Montepulciano + OVTAN</a:t>
                      </a:r>
                      <a:r>
                        <a:rPr lang="en-US" sz="1200" b="0" i="0" u="none" strike="noStrike" kern="1200" baseline="30000" noProof="0" dirty="0">
                          <a:solidFill>
                            <a:srgbClr val="000000"/>
                          </a:solidFill>
                          <a:latin typeface="Avenir Next LT Pro"/>
                          <a:ea typeface="+mn-ea"/>
                          <a:cs typeface="+mn-cs"/>
                        </a:rPr>
                        <a:t>1</a:t>
                      </a:r>
                    </a:p>
                  </a:txBody>
                  <a:tcPr anchor="ctr"/>
                </a:tc>
                <a:extLst>
                  <a:ext uri="{0D108BD9-81ED-4DB2-BD59-A6C34878D82A}">
                    <a16:rowId xmlns:a16="http://schemas.microsoft.com/office/drawing/2014/main" val="2871128406"/>
                  </a:ext>
                </a:extLst>
              </a:tr>
              <a:tr h="370839">
                <a:tc>
                  <a:txBody>
                    <a:bodyPr/>
                    <a:lstStyle/>
                    <a:p>
                      <a:pPr lvl="0">
                        <a:buNone/>
                      </a:pPr>
                      <a:r>
                        <a:rPr lang="en-US" sz="1300" dirty="0"/>
                        <a:t>Alto Tirino</a:t>
                      </a:r>
                    </a:p>
                    <a:p>
                      <a:pPr lvl="0">
                        <a:buNone/>
                      </a:pPr>
                      <a:r>
                        <a:rPr lang="en-US" sz="1300" dirty="0"/>
                        <a:t>Terre </a:t>
                      </a:r>
                      <a:r>
                        <a:rPr lang="en-US" sz="1300" dirty="0" err="1"/>
                        <a:t>dei</a:t>
                      </a:r>
                      <a:r>
                        <a:rPr lang="en-US" sz="1300" dirty="0"/>
                        <a:t> </a:t>
                      </a:r>
                      <a:r>
                        <a:rPr lang="en-US" sz="1300" dirty="0" err="1"/>
                        <a:t>Peligni</a:t>
                      </a:r>
                      <a:endParaRPr lang="en-US" sz="1300"/>
                    </a:p>
                  </a:txBody>
                  <a:tcPr/>
                </a:tc>
                <a:tc>
                  <a:txBody>
                    <a:bodyPr/>
                    <a:lstStyle/>
                    <a:p>
                      <a:pPr lvl="0" algn="l">
                        <a:lnSpc>
                          <a:spcPct val="100000"/>
                        </a:lnSpc>
                        <a:spcBef>
                          <a:spcPts val="0"/>
                        </a:spcBef>
                        <a:spcAft>
                          <a:spcPts val="0"/>
                        </a:spcAft>
                        <a:buNone/>
                      </a:pPr>
                      <a:r>
                        <a:rPr lang="en-US" sz="1200" b="0" i="0" u="none" strike="noStrike" kern="1200" baseline="0" noProof="0" dirty="0" err="1">
                          <a:solidFill>
                            <a:srgbClr val="000000"/>
                          </a:solidFill>
                          <a:latin typeface="Avenir Next LT Pro"/>
                          <a:ea typeface="+mn-ea"/>
                          <a:cs typeface="+mn-cs"/>
                        </a:rPr>
                        <a:t>Mínimo</a:t>
                      </a:r>
                      <a:r>
                        <a:rPr lang="en-US" sz="1200" b="0" i="0" u="none" strike="noStrike" kern="1200" baseline="0" noProof="0" dirty="0">
                          <a:solidFill>
                            <a:srgbClr val="000000"/>
                          </a:solidFill>
                          <a:latin typeface="Avenir Next LT Pro"/>
                          <a:ea typeface="+mn-ea"/>
                          <a:cs typeface="+mn-cs"/>
                        </a:rPr>
                        <a:t> 95% Montepulciano + OVTAN</a:t>
                      </a:r>
                      <a:r>
                        <a:rPr lang="en-US" sz="1200" b="0" i="0" u="none" strike="noStrike" kern="1200" baseline="30000" noProof="0" dirty="0">
                          <a:solidFill>
                            <a:srgbClr val="000000"/>
                          </a:solidFill>
                          <a:latin typeface="Avenir Next LT Pro"/>
                          <a:ea typeface="+mn-ea"/>
                          <a:cs typeface="+mn-cs"/>
                        </a:rPr>
                        <a:t>1</a:t>
                      </a:r>
                    </a:p>
                  </a:txBody>
                  <a:tcPr anchor="ctr"/>
                </a:tc>
                <a:extLst>
                  <a:ext uri="{0D108BD9-81ED-4DB2-BD59-A6C34878D82A}">
                    <a16:rowId xmlns:a16="http://schemas.microsoft.com/office/drawing/2014/main" val="2278160204"/>
                  </a:ext>
                </a:extLst>
              </a:tr>
              <a:tr h="370838">
                <a:tc>
                  <a:txBody>
                    <a:bodyPr/>
                    <a:lstStyle/>
                    <a:p>
                      <a:pPr lvl="0">
                        <a:buNone/>
                      </a:pPr>
                      <a:r>
                        <a:rPr lang="en-US" sz="1300" dirty="0" err="1"/>
                        <a:t>Casauria</a:t>
                      </a:r>
                    </a:p>
                  </a:txBody>
                  <a:tcPr/>
                </a:tc>
                <a:tc>
                  <a:txBody>
                    <a:bodyPr/>
                    <a:lstStyle/>
                    <a:p>
                      <a:pPr lvl="0" algn="l">
                        <a:lnSpc>
                          <a:spcPct val="100000"/>
                        </a:lnSpc>
                        <a:spcBef>
                          <a:spcPts val="0"/>
                        </a:spcBef>
                        <a:spcAft>
                          <a:spcPts val="0"/>
                        </a:spcAft>
                        <a:buNone/>
                      </a:pPr>
                      <a:r>
                        <a:rPr lang="en-US" sz="1200" b="0" i="0" u="none" strike="noStrike" kern="1200" baseline="0" noProof="0" dirty="0">
                          <a:solidFill>
                            <a:srgbClr val="000000"/>
                          </a:solidFill>
                          <a:latin typeface="Avenir Next LT Pro"/>
                          <a:ea typeface="+mn-ea"/>
                          <a:cs typeface="+mn-cs"/>
                        </a:rPr>
                        <a:t>100% Montepulciano</a:t>
                      </a:r>
                    </a:p>
                  </a:txBody>
                  <a:tcPr anchor="ctr"/>
                </a:tc>
                <a:extLst>
                  <a:ext uri="{0D108BD9-81ED-4DB2-BD59-A6C34878D82A}">
                    <a16:rowId xmlns:a16="http://schemas.microsoft.com/office/drawing/2014/main" val="4165626789"/>
                  </a:ext>
                </a:extLst>
              </a:tr>
            </a:tbl>
          </a:graphicData>
        </a:graphic>
      </p:graphicFrame>
      <p:graphicFrame>
        <p:nvGraphicFramePr>
          <p:cNvPr id="16" name="Table 15">
            <a:extLst>
              <a:ext uri="{FF2B5EF4-FFF2-40B4-BE49-F238E27FC236}">
                <a16:creationId xmlns:a16="http://schemas.microsoft.com/office/drawing/2014/main" id="{EAA01777-688D-89F3-A752-7B854FF516BB}"/>
              </a:ext>
            </a:extLst>
          </p:cNvPr>
          <p:cNvGraphicFramePr>
            <a:graphicFrameLocks noGrp="1"/>
          </p:cNvGraphicFramePr>
          <p:nvPr>
            <p:extLst>
              <p:ext uri="{D42A27DB-BD31-4B8C-83A1-F6EECF244321}">
                <p14:modId xmlns:p14="http://schemas.microsoft.com/office/powerpoint/2010/main" val="266581228"/>
              </p:ext>
            </p:extLst>
          </p:nvPr>
        </p:nvGraphicFramePr>
        <p:xfrm>
          <a:off x="6095781" y="974549"/>
          <a:ext cx="4972514" cy="4908993"/>
        </p:xfrm>
        <a:graphic>
          <a:graphicData uri="http://schemas.openxmlformats.org/drawingml/2006/table">
            <a:tbl>
              <a:tblPr firstRow="1" bandRow="1"/>
              <a:tblGrid>
                <a:gridCol w="2327189">
                  <a:extLst>
                    <a:ext uri="{9D8B030D-6E8A-4147-A177-3AD203B41FA5}">
                      <a16:colId xmlns:a16="http://schemas.microsoft.com/office/drawing/2014/main" val="4047365948"/>
                    </a:ext>
                  </a:extLst>
                </a:gridCol>
                <a:gridCol w="2645325">
                  <a:extLst>
                    <a:ext uri="{9D8B030D-6E8A-4147-A177-3AD203B41FA5}">
                      <a16:colId xmlns:a16="http://schemas.microsoft.com/office/drawing/2014/main" val="2318695829"/>
                    </a:ext>
                  </a:extLst>
                </a:gridCol>
              </a:tblGrid>
              <a:tr h="409083">
                <a:tc gridSpan="2">
                  <a:txBody>
                    <a:bodyPr/>
                    <a:lstStyle/>
                    <a:p>
                      <a:pPr lvl="0" algn="ctr">
                        <a:lnSpc>
                          <a:spcPct val="100000"/>
                        </a:lnSpc>
                        <a:spcBef>
                          <a:spcPts val="0"/>
                        </a:spcBef>
                        <a:spcAft>
                          <a:spcPts val="0"/>
                        </a:spcAft>
                        <a:buNone/>
                      </a:pPr>
                      <a:r>
                        <a:rPr lang="en-US" sz="1400" b="1" u="none" strike="noStrike" noProof="0" dirty="0">
                          <a:solidFill>
                            <a:schemeClr val="bg1"/>
                          </a:solidFill>
                        </a:rPr>
                        <a:t>Reglas de </a:t>
                      </a:r>
                      <a:r>
                        <a:rPr lang="en-US" sz="1400" b="1" u="none" strike="noStrike" noProof="0" dirty="0" err="1">
                          <a:solidFill>
                            <a:schemeClr val="bg1"/>
                          </a:solidFill>
                        </a:rPr>
                        <a:t>producción</a:t>
                      </a:r>
                      <a:r>
                        <a:rPr lang="en-US" sz="1400" b="1" u="none" strike="noStrike" noProof="0" dirty="0">
                          <a:solidFill>
                            <a:schemeClr val="bg1"/>
                          </a:solidFill>
                        </a:rPr>
                        <a:t> </a:t>
                      </a:r>
                      <a:r>
                        <a:rPr lang="en-US" sz="1400" b="1" u="none" strike="noStrike" noProof="0" dirty="0" err="1">
                          <a:solidFill>
                            <a:schemeClr val="bg1"/>
                          </a:solidFill>
                        </a:rPr>
                        <a:t>importantes</a:t>
                      </a:r>
                      <a:endParaRPr lang="en-US" sz="1400" b="1" u="none" strike="noStrike" noProof="0"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3050954905"/>
                  </a:ext>
                </a:extLst>
              </a:tr>
              <a:tr h="409083">
                <a:tc gridSpan="2">
                  <a:txBody>
                    <a:bodyPr/>
                    <a:lstStyle/>
                    <a:p>
                      <a:pPr lvl="0" algn="l">
                        <a:lnSpc>
                          <a:spcPct val="100000"/>
                        </a:lnSpc>
                        <a:spcBef>
                          <a:spcPts val="0"/>
                        </a:spcBef>
                        <a:spcAft>
                          <a:spcPts val="0"/>
                        </a:spcAft>
                        <a:buNone/>
                      </a:pPr>
                      <a:r>
                        <a:rPr lang="en-US" sz="1400" b="1" u="none" strike="noStrike" noProof="0" dirty="0" err="1">
                          <a:solidFill>
                            <a:schemeClr val="bg1"/>
                          </a:solidFill>
                        </a:rPr>
                        <a:t>Elevación</a:t>
                      </a:r>
                      <a:r>
                        <a:rPr lang="en-US" sz="1400" b="1" u="none" strike="noStrike" noProof="0" dirty="0">
                          <a:solidFill>
                            <a:schemeClr val="bg1"/>
                          </a:solidFill>
                        </a:rPr>
                        <a:t> </a:t>
                      </a:r>
                      <a:r>
                        <a:rPr lang="en-US" sz="1400" b="1" u="none" strike="noStrike" noProof="0" dirty="0" err="1">
                          <a:solidFill>
                            <a:schemeClr val="bg1"/>
                          </a:solidFill>
                        </a:rPr>
                        <a:t>mínima</a:t>
                      </a:r>
                      <a:endParaRPr lang="en-US" sz="1400" b="1" u="none" strike="noStrike" noProof="0"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1538711160"/>
                  </a:ext>
                </a:extLst>
              </a:tr>
              <a:tr h="409083">
                <a:tc gridSpan="2">
                  <a:txBody>
                    <a:bodyPr/>
                    <a:lstStyle/>
                    <a:p>
                      <a:pPr lvl="0">
                        <a:buNone/>
                      </a:pPr>
                      <a:r>
                        <a:rPr lang="en-US" sz="1200" u="none" strike="noStrike" noProof="0" dirty="0">
                          <a:solidFill>
                            <a:srgbClr val="000000"/>
                          </a:solidFill>
                        </a:rPr>
                        <a:t>600 m (1970 pies) </a:t>
                      </a:r>
                      <a:r>
                        <a:rPr lang="en-US" sz="1200" u="none" strike="noStrike" noProof="0" dirty="0" err="1">
                          <a:solidFill>
                            <a:srgbClr val="000000"/>
                          </a:solidFill>
                        </a:rPr>
                        <a:t>en</a:t>
                      </a:r>
                      <a:r>
                        <a:rPr lang="en-US" sz="1200" u="none" strike="noStrike" noProof="0" dirty="0">
                          <a:solidFill>
                            <a:srgbClr val="000000"/>
                          </a:solidFill>
                        </a:rPr>
                        <a:t> general, 700 m (2300 pies) </a:t>
                      </a:r>
                      <a:r>
                        <a:rPr lang="en-US" sz="1200" u="none" strike="noStrike" noProof="0" dirty="0" err="1">
                          <a:solidFill>
                            <a:srgbClr val="000000"/>
                          </a:solidFill>
                        </a:rPr>
                        <a:t>exposición</a:t>
                      </a:r>
                      <a:r>
                        <a:rPr lang="en-US" sz="1200" u="none" strike="noStrike" noProof="0" dirty="0">
                          <a:solidFill>
                            <a:srgbClr val="000000"/>
                          </a:solidFill>
                        </a:rPr>
                        <a:t> al sur</a:t>
                      </a:r>
                      <a:endParaRPr lang="en-US" dirty="0"/>
                    </a:p>
                  </a:txBody>
                  <a:tcPr anchor="ctr"/>
                </a:tc>
                <a:tc hMerge="1">
                  <a:txBody>
                    <a:bodyPr/>
                    <a:lstStyle/>
                    <a:p>
                      <a:endParaRPr lang="en-US" sz="1200" u="none" strike="noStrike" noProof="0">
                        <a:solidFill>
                          <a:srgbClr val="000000"/>
                        </a:solidFill>
                      </a:endParaRPr>
                    </a:p>
                  </a:txBody>
                  <a:tcPr anchor="ctr"/>
                </a:tc>
                <a:extLst>
                  <a:ext uri="{0D108BD9-81ED-4DB2-BD59-A6C34878D82A}">
                    <a16:rowId xmlns:a16="http://schemas.microsoft.com/office/drawing/2014/main" val="1433927504"/>
                  </a:ext>
                </a:extLst>
              </a:tr>
              <a:tr h="409083">
                <a:tc gridSpan="2">
                  <a:txBody>
                    <a:bodyPr/>
                    <a:lstStyle/>
                    <a:p>
                      <a:pPr lvl="0" algn="l">
                        <a:lnSpc>
                          <a:spcPct val="100000"/>
                        </a:lnSpc>
                        <a:spcBef>
                          <a:spcPts val="0"/>
                        </a:spcBef>
                        <a:spcAft>
                          <a:spcPts val="0"/>
                        </a:spcAft>
                        <a:buNone/>
                      </a:pPr>
                      <a:r>
                        <a:rPr lang="en-US" sz="1400" b="1" u="none" strike="noStrike" noProof="0" dirty="0">
                          <a:solidFill>
                            <a:schemeClr val="bg1"/>
                          </a:solidFill>
                        </a:rPr>
                        <a:t>Grado </a:t>
                      </a:r>
                      <a:r>
                        <a:rPr lang="en-US" sz="1400" b="1" u="none" strike="noStrike" noProof="0" dirty="0" err="1">
                          <a:solidFill>
                            <a:schemeClr val="bg1"/>
                          </a:solidFill>
                        </a:rPr>
                        <a:t>mínimo</a:t>
                      </a:r>
                      <a:r>
                        <a:rPr lang="en-US" sz="1400" b="1" u="none" strike="noStrike" noProof="0" dirty="0">
                          <a:solidFill>
                            <a:schemeClr val="bg1"/>
                          </a:solidFill>
                        </a:rPr>
                        <a:t> de alcohol</a:t>
                      </a: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3180969667"/>
                  </a:ext>
                </a:extLst>
              </a:tr>
              <a:tr h="409083">
                <a:tc>
                  <a:txBody>
                    <a:bodyPr/>
                    <a:lstStyle/>
                    <a:p>
                      <a:pPr marL="0" marR="0" lvl="0" indent="0" algn="l">
                        <a:lnSpc>
                          <a:spcPct val="100000"/>
                        </a:lnSpc>
                        <a:spcBef>
                          <a:spcPts val="0"/>
                        </a:spcBef>
                        <a:spcAft>
                          <a:spcPts val="0"/>
                        </a:spcAft>
                        <a:buNone/>
                      </a:pPr>
                      <a:r>
                        <a:rPr lang="en-US" sz="1400" i="1" u="none" strike="noStrike" noProof="0" dirty="0">
                          <a:solidFill>
                            <a:schemeClr val="tx1"/>
                          </a:solidFill>
                        </a:rPr>
                        <a:t>Rosso (sin </a:t>
                      </a:r>
                      <a:r>
                        <a:rPr lang="en-US" sz="1400" i="1" u="none" strike="noStrike" noProof="0" dirty="0" err="1">
                          <a:solidFill>
                            <a:schemeClr val="tx1"/>
                          </a:solidFill>
                        </a:rPr>
                        <a:t>subzona</a:t>
                      </a:r>
                      <a:r>
                        <a:rPr lang="en-US" sz="1400" i="1" u="none" strike="noStrike" noProof="0" dirty="0">
                          <a:solidFill>
                            <a:schemeClr val="tx1"/>
                          </a:solidFill>
                        </a:rPr>
                        <a:t>)</a:t>
                      </a:r>
                    </a:p>
                  </a:txBody>
                  <a:tcPr anchor="ctr"/>
                </a:tc>
                <a:tc>
                  <a:txBody>
                    <a:bodyPr/>
                    <a:lstStyle/>
                    <a:p>
                      <a:pPr lvl="0">
                        <a:buNone/>
                      </a:pPr>
                      <a:r>
                        <a:rPr lang="en-US" sz="1200" u="none" strike="noStrike" noProof="0" dirty="0">
                          <a:solidFill>
                            <a:srgbClr val="000000"/>
                          </a:solidFill>
                        </a:rPr>
                        <a:t>12%</a:t>
                      </a:r>
                      <a:endParaRPr lang="en-US" dirty="0"/>
                    </a:p>
                  </a:txBody>
                  <a:tcPr anchor="ctr"/>
                </a:tc>
                <a:extLst>
                  <a:ext uri="{0D108BD9-81ED-4DB2-BD59-A6C34878D82A}">
                    <a16:rowId xmlns:a16="http://schemas.microsoft.com/office/drawing/2014/main" val="402594074"/>
                  </a:ext>
                </a:extLst>
              </a:tr>
              <a:tr h="409083">
                <a:tc>
                  <a:txBody>
                    <a:bodyPr/>
                    <a:lstStyle/>
                    <a:p>
                      <a:pPr lvl="0" algn="l">
                        <a:lnSpc>
                          <a:spcPct val="100000"/>
                        </a:lnSpc>
                        <a:spcBef>
                          <a:spcPts val="0"/>
                        </a:spcBef>
                        <a:spcAft>
                          <a:spcPts val="0"/>
                        </a:spcAft>
                        <a:buNone/>
                      </a:pPr>
                      <a:r>
                        <a:rPr lang="en-US" sz="1400" i="1" u="none" strike="noStrike" noProof="0" dirty="0">
                          <a:solidFill>
                            <a:schemeClr val="tx1"/>
                          </a:solidFill>
                        </a:rPr>
                        <a:t>Rosso (de </a:t>
                      </a:r>
                      <a:r>
                        <a:rPr lang="en-US" sz="1400" i="1" u="none" strike="noStrike" noProof="0" dirty="0" err="1">
                          <a:solidFill>
                            <a:schemeClr val="tx1"/>
                          </a:solidFill>
                        </a:rPr>
                        <a:t>subzona</a:t>
                      </a:r>
                      <a:r>
                        <a:rPr lang="en-US" sz="1400" i="1" u="none" strike="noStrike" noProof="0" dirty="0">
                          <a:solidFill>
                            <a:schemeClr val="tx1"/>
                          </a:solidFill>
                        </a:rPr>
                        <a:t>)</a:t>
                      </a:r>
                    </a:p>
                  </a:txBody>
                  <a:tcPr anchor="ctr"/>
                </a:tc>
                <a:tc>
                  <a:txBody>
                    <a:bodyPr/>
                    <a:lstStyle/>
                    <a:p>
                      <a:pPr lvl="0">
                        <a:buNone/>
                      </a:pPr>
                      <a:r>
                        <a:rPr lang="en-US" sz="1200" u="none" strike="noStrike" noProof="0" dirty="0">
                          <a:solidFill>
                            <a:srgbClr val="000000"/>
                          </a:solidFill>
                        </a:rPr>
                        <a:t>12.5%</a:t>
                      </a:r>
                      <a:endParaRPr lang="en-US" dirty="0"/>
                    </a:p>
                  </a:txBody>
                  <a:tcPr anchor="ctr"/>
                </a:tc>
                <a:extLst>
                  <a:ext uri="{0D108BD9-81ED-4DB2-BD59-A6C34878D82A}">
                    <a16:rowId xmlns:a16="http://schemas.microsoft.com/office/drawing/2014/main" val="1207440242"/>
                  </a:ext>
                </a:extLst>
              </a:tr>
              <a:tr h="409083">
                <a:tc>
                  <a:txBody>
                    <a:bodyPr/>
                    <a:lstStyle/>
                    <a:p>
                      <a:pPr lvl="0" algn="l">
                        <a:lnSpc>
                          <a:spcPct val="100000"/>
                        </a:lnSpc>
                        <a:spcBef>
                          <a:spcPts val="0"/>
                        </a:spcBef>
                        <a:spcAft>
                          <a:spcPts val="0"/>
                        </a:spcAft>
                        <a:buNone/>
                      </a:pPr>
                      <a:r>
                        <a:rPr lang="en-US" sz="1400" i="1" u="none" strike="noStrike" noProof="0" dirty="0">
                          <a:solidFill>
                            <a:schemeClr val="tx1"/>
                          </a:solidFill>
                        </a:rPr>
                        <a:t>Superiore, </a:t>
                      </a:r>
                      <a:r>
                        <a:rPr lang="en-US" sz="1400" i="1" u="none" strike="noStrike" noProof="0" dirty="0" err="1">
                          <a:solidFill>
                            <a:schemeClr val="tx1"/>
                          </a:solidFill>
                        </a:rPr>
                        <a:t>Riserva</a:t>
                      </a:r>
                      <a:endParaRPr lang="en-US" dirty="0" err="1"/>
                    </a:p>
                  </a:txBody>
                  <a:tcPr anchor="ctr"/>
                </a:tc>
                <a:tc>
                  <a:txBody>
                    <a:bodyPr/>
                    <a:lstStyle/>
                    <a:p>
                      <a:pPr lvl="0">
                        <a:buNone/>
                      </a:pPr>
                      <a:r>
                        <a:rPr lang="en-US" sz="1200" u="none" strike="noStrike" noProof="0" dirty="0">
                          <a:solidFill>
                            <a:srgbClr val="000000"/>
                          </a:solidFill>
                        </a:rPr>
                        <a:t>13%</a:t>
                      </a:r>
                      <a:endParaRPr lang="en-US" dirty="0"/>
                    </a:p>
                  </a:txBody>
                  <a:tcPr anchor="ctr"/>
                </a:tc>
                <a:extLst>
                  <a:ext uri="{0D108BD9-81ED-4DB2-BD59-A6C34878D82A}">
                    <a16:rowId xmlns:a16="http://schemas.microsoft.com/office/drawing/2014/main" val="2522421886"/>
                  </a:ext>
                </a:extLst>
              </a:tr>
              <a:tr h="409082">
                <a:tc>
                  <a:txBody>
                    <a:bodyPr/>
                    <a:lstStyle/>
                    <a:p>
                      <a:pPr lvl="0" algn="l">
                        <a:lnSpc>
                          <a:spcPct val="100000"/>
                        </a:lnSpc>
                        <a:spcBef>
                          <a:spcPts val="0"/>
                        </a:spcBef>
                        <a:spcAft>
                          <a:spcPts val="0"/>
                        </a:spcAft>
                        <a:buNone/>
                      </a:pPr>
                      <a:r>
                        <a:rPr lang="en-US" sz="1400" i="1" u="none" strike="noStrike" noProof="0" dirty="0" err="1">
                          <a:solidFill>
                            <a:schemeClr val="tx1"/>
                          </a:solidFill>
                        </a:rPr>
                        <a:t>Casauria</a:t>
                      </a:r>
                      <a:r>
                        <a:rPr lang="en-US" sz="1400" i="1" u="none" strike="noStrike" noProof="0" dirty="0">
                          <a:solidFill>
                            <a:schemeClr val="tx1"/>
                          </a:solidFill>
                        </a:rPr>
                        <a:t> Rosso</a:t>
                      </a:r>
                    </a:p>
                  </a:txBody>
                  <a:tcPr anchor="ctr"/>
                </a:tc>
                <a:tc>
                  <a:txBody>
                    <a:bodyPr/>
                    <a:lstStyle/>
                    <a:p>
                      <a:pPr lvl="0">
                        <a:buNone/>
                      </a:pPr>
                      <a:r>
                        <a:rPr lang="en-US" sz="1200" u="none" strike="noStrike" noProof="0" dirty="0">
                          <a:solidFill>
                            <a:srgbClr val="000000"/>
                          </a:solidFill>
                        </a:rPr>
                        <a:t>13%</a:t>
                      </a:r>
                    </a:p>
                  </a:txBody>
                  <a:tcPr anchor="ctr"/>
                </a:tc>
                <a:extLst>
                  <a:ext uri="{0D108BD9-81ED-4DB2-BD59-A6C34878D82A}">
                    <a16:rowId xmlns:a16="http://schemas.microsoft.com/office/drawing/2014/main" val="805137438"/>
                  </a:ext>
                </a:extLst>
              </a:tr>
              <a:tr h="409081">
                <a:tc>
                  <a:txBody>
                    <a:bodyPr/>
                    <a:lstStyle/>
                    <a:p>
                      <a:pPr lvl="0" algn="l">
                        <a:lnSpc>
                          <a:spcPct val="100000"/>
                        </a:lnSpc>
                        <a:spcBef>
                          <a:spcPts val="0"/>
                        </a:spcBef>
                        <a:spcAft>
                          <a:spcPts val="0"/>
                        </a:spcAft>
                        <a:buNone/>
                      </a:pPr>
                      <a:r>
                        <a:rPr lang="en-US" sz="1400" i="1" u="none" strike="noStrike" noProof="0" dirty="0" err="1">
                          <a:solidFill>
                            <a:schemeClr val="tx1"/>
                          </a:solidFill>
                        </a:rPr>
                        <a:t>Casauria</a:t>
                      </a:r>
                      <a:r>
                        <a:rPr lang="en-US" sz="1400" i="1" u="none" strike="noStrike" noProof="0" dirty="0">
                          <a:solidFill>
                            <a:schemeClr val="tx1"/>
                          </a:solidFill>
                        </a:rPr>
                        <a:t> </a:t>
                      </a:r>
                      <a:r>
                        <a:rPr lang="en-US" sz="1400" i="1" u="none" strike="noStrike" noProof="0" dirty="0" err="1">
                          <a:solidFill>
                            <a:schemeClr val="tx1"/>
                          </a:solidFill>
                        </a:rPr>
                        <a:t>Riserva</a:t>
                      </a:r>
                    </a:p>
                  </a:txBody>
                  <a:tcPr anchor="ctr"/>
                </a:tc>
                <a:tc>
                  <a:txBody>
                    <a:bodyPr/>
                    <a:lstStyle/>
                    <a:p>
                      <a:pPr lvl="0">
                        <a:buNone/>
                      </a:pPr>
                      <a:r>
                        <a:rPr lang="en-US" sz="1200" u="none" strike="noStrike" noProof="0" dirty="0">
                          <a:solidFill>
                            <a:srgbClr val="000000"/>
                          </a:solidFill>
                        </a:rPr>
                        <a:t>13.5%</a:t>
                      </a:r>
                    </a:p>
                  </a:txBody>
                  <a:tcPr anchor="ctr"/>
                </a:tc>
                <a:extLst>
                  <a:ext uri="{0D108BD9-81ED-4DB2-BD59-A6C34878D82A}">
                    <a16:rowId xmlns:a16="http://schemas.microsoft.com/office/drawing/2014/main" val="1620612843"/>
                  </a:ext>
                </a:extLst>
              </a:tr>
              <a:tr h="409083">
                <a:tc gridSpan="2">
                  <a:txBody>
                    <a:bodyPr/>
                    <a:lstStyle/>
                    <a:p>
                      <a:pPr lvl="0" algn="l">
                        <a:lnSpc>
                          <a:spcPct val="100000"/>
                        </a:lnSpc>
                        <a:spcBef>
                          <a:spcPts val="0"/>
                        </a:spcBef>
                        <a:spcAft>
                          <a:spcPts val="0"/>
                        </a:spcAft>
                        <a:buNone/>
                      </a:pPr>
                      <a:r>
                        <a:rPr lang="en-US" sz="1400" b="1" u="none" strike="noStrike" noProof="0" dirty="0">
                          <a:solidFill>
                            <a:schemeClr val="bg1"/>
                          </a:solidFill>
                        </a:rPr>
                        <a:t>Azúcar residual</a:t>
                      </a: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2338522219"/>
                  </a:ext>
                </a:extLst>
              </a:tr>
              <a:tr h="409083">
                <a:tc>
                  <a:txBody>
                    <a:bodyPr/>
                    <a:lstStyle/>
                    <a:p>
                      <a:pPr lvl="0" algn="l">
                        <a:lnSpc>
                          <a:spcPct val="100000"/>
                        </a:lnSpc>
                        <a:spcBef>
                          <a:spcPts val="0"/>
                        </a:spcBef>
                        <a:spcAft>
                          <a:spcPts val="0"/>
                        </a:spcAft>
                        <a:buNone/>
                      </a:pPr>
                      <a:r>
                        <a:rPr lang="en-US" sz="1400" i="1" u="none" strike="noStrike" noProof="0" dirty="0">
                          <a:solidFill>
                            <a:schemeClr val="tx1"/>
                          </a:solidFill>
                        </a:rPr>
                        <a:t>Superiore</a:t>
                      </a:r>
                    </a:p>
                  </a:txBody>
                  <a:tcPr anchor="ctr"/>
                </a:tc>
                <a:tc>
                  <a:txBody>
                    <a:bodyPr/>
                    <a:lstStyle/>
                    <a:p>
                      <a:pPr lvl="0">
                        <a:buNone/>
                      </a:pPr>
                      <a:r>
                        <a:rPr lang="en-US" sz="1200" u="none" strike="noStrike" noProof="0" dirty="0" err="1">
                          <a:solidFill>
                            <a:srgbClr val="000000"/>
                          </a:solidFill>
                        </a:rPr>
                        <a:t>Máx</a:t>
                      </a:r>
                      <a:r>
                        <a:rPr lang="en-US" sz="1200" u="none" strike="noStrike" noProof="0" dirty="0">
                          <a:solidFill>
                            <a:srgbClr val="000000"/>
                          </a:solidFill>
                        </a:rPr>
                        <a:t> 4 g/l (0.4%)</a:t>
                      </a:r>
                      <a:endParaRPr lang="en-US" dirty="0"/>
                    </a:p>
                  </a:txBody>
                  <a:tcPr anchor="ctr"/>
                </a:tc>
                <a:extLst>
                  <a:ext uri="{0D108BD9-81ED-4DB2-BD59-A6C34878D82A}">
                    <a16:rowId xmlns:a16="http://schemas.microsoft.com/office/drawing/2014/main" val="949552781"/>
                  </a:ext>
                </a:extLst>
              </a:tr>
              <a:tr h="409083">
                <a:tc>
                  <a:txBody>
                    <a:bodyPr/>
                    <a:lstStyle/>
                    <a:p>
                      <a:pPr lvl="0" algn="l">
                        <a:lnSpc>
                          <a:spcPct val="100000"/>
                        </a:lnSpc>
                        <a:spcBef>
                          <a:spcPts val="0"/>
                        </a:spcBef>
                        <a:spcAft>
                          <a:spcPts val="0"/>
                        </a:spcAft>
                        <a:buNone/>
                      </a:pPr>
                      <a:r>
                        <a:rPr lang="en-US" sz="1400" i="1" u="none" strike="noStrike" noProof="0" dirty="0">
                          <a:solidFill>
                            <a:schemeClr val="tx1"/>
                          </a:solidFill>
                        </a:rPr>
                        <a:t>Rosso</a:t>
                      </a:r>
                    </a:p>
                  </a:txBody>
                  <a:tcPr anchor="ctr"/>
                </a:tc>
                <a:tc>
                  <a:txBody>
                    <a:bodyPr/>
                    <a:lstStyle/>
                    <a:p>
                      <a:pPr lvl="0" algn="l">
                        <a:lnSpc>
                          <a:spcPct val="100000"/>
                        </a:lnSpc>
                        <a:spcBef>
                          <a:spcPts val="0"/>
                        </a:spcBef>
                        <a:spcAft>
                          <a:spcPts val="0"/>
                        </a:spcAft>
                        <a:buNone/>
                      </a:pPr>
                      <a:r>
                        <a:rPr lang="en-US" sz="1200" u="none" strike="noStrike" noProof="0" dirty="0" err="1">
                          <a:solidFill>
                            <a:srgbClr val="000000"/>
                          </a:solidFill>
                        </a:rPr>
                        <a:t>Máx</a:t>
                      </a:r>
                      <a:r>
                        <a:rPr lang="en-US" sz="1200" u="none" strike="noStrike" noProof="0" dirty="0">
                          <a:solidFill>
                            <a:srgbClr val="000000"/>
                          </a:solidFill>
                        </a:rPr>
                        <a:t> 9 g/l (0.9%)</a:t>
                      </a:r>
                    </a:p>
                  </a:txBody>
                  <a:tcPr anchor="ctr"/>
                </a:tc>
                <a:extLst>
                  <a:ext uri="{0D108BD9-81ED-4DB2-BD59-A6C34878D82A}">
                    <a16:rowId xmlns:a16="http://schemas.microsoft.com/office/drawing/2014/main" val="1331145135"/>
                  </a:ext>
                </a:extLst>
              </a:tr>
            </a:tbl>
          </a:graphicData>
        </a:graphic>
      </p:graphicFrame>
      <p:pic>
        <p:nvPicPr>
          <p:cNvPr id="9" name="Picture 8" descr="A close up of a bottle&#10;&#10;Description automatically generated">
            <a:extLst>
              <a:ext uri="{FF2B5EF4-FFF2-40B4-BE49-F238E27FC236}">
                <a16:creationId xmlns:a16="http://schemas.microsoft.com/office/drawing/2014/main" id="{CA567020-0F82-DDAA-597A-89FED297A945}"/>
              </a:ext>
            </a:extLst>
          </p:cNvPr>
          <p:cNvPicPr>
            <a:picLocks noChangeAspect="1"/>
          </p:cNvPicPr>
          <p:nvPr/>
        </p:nvPicPr>
        <p:blipFill>
          <a:blip r:embed="rId2"/>
          <a:stretch>
            <a:fillRect/>
          </a:stretch>
        </p:blipFill>
        <p:spPr>
          <a:xfrm>
            <a:off x="11271129" y="1820622"/>
            <a:ext cx="705929" cy="2814189"/>
          </a:xfrm>
          <a:prstGeom prst="rect">
            <a:avLst/>
          </a:prstGeom>
        </p:spPr>
      </p:pic>
    </p:spTree>
    <p:extLst>
      <p:ext uri="{BB962C8B-B14F-4D97-AF65-F5344CB8AC3E}">
        <p14:creationId xmlns:p14="http://schemas.microsoft.com/office/powerpoint/2010/main" val="1720610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7144743"/>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7620000" y="0"/>
            <a:ext cx="4572000" cy="7144743"/>
          </a:xfrm>
          <a:prstGeom prst="rect">
            <a:avLst/>
          </a:prstGeom>
        </p:spPr>
      </p:pic>
      <p:sp>
        <p:nvSpPr>
          <p:cNvPr id="5" name="Text 2"/>
          <p:cNvSpPr/>
          <p:nvPr/>
        </p:nvSpPr>
        <p:spPr>
          <a:xfrm>
            <a:off x="656332" y="515739"/>
            <a:ext cx="4688582" cy="586085"/>
          </a:xfrm>
          <a:prstGeom prst="rect">
            <a:avLst/>
          </a:prstGeom>
          <a:noFill/>
          <a:ln/>
        </p:spPr>
        <p:txBody>
          <a:bodyPr wrap="non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4615"/>
              </a:lnSpc>
              <a:buNone/>
            </a:pPr>
            <a:r>
              <a:rPr lang="en-US" sz="3650">
                <a:solidFill>
                  <a:srgbClr val="1B1B27"/>
                </a:solidFill>
                <a:latin typeface="Avenir Next LT Pro"/>
                <a:ea typeface="Raleway" pitchFamily="34" charset="-122"/>
                <a:cs typeface="Raleway" pitchFamily="34" charset="-120"/>
              </a:rPr>
              <a:t>Historia</a:t>
            </a:r>
            <a:endParaRPr lang="en-US" sz="3650">
              <a:latin typeface="Avenir Next LT Pro"/>
            </a:endParaRPr>
          </a:p>
        </p:txBody>
      </p:sp>
      <p:sp>
        <p:nvSpPr>
          <p:cNvPr id="6" name="Shape 3"/>
          <p:cNvSpPr/>
          <p:nvPr/>
        </p:nvSpPr>
        <p:spPr>
          <a:xfrm>
            <a:off x="656332" y="1594049"/>
            <a:ext cx="421978" cy="421978"/>
          </a:xfrm>
          <a:prstGeom prst="roundRect">
            <a:avLst>
              <a:gd name="adj" fmla="val 18667"/>
            </a:avLst>
          </a:prstGeom>
          <a:solidFill>
            <a:srgbClr val="00A5AB"/>
          </a:solidFill>
          <a:ln w="7620">
            <a:solidFill>
              <a:srgbClr val="C7C7D0"/>
            </a:solidFill>
            <a:prstDash val="solid"/>
          </a:ln>
        </p:spPr>
      </p:sp>
      <p:sp>
        <p:nvSpPr>
          <p:cNvPr id="7" name="Text 4"/>
          <p:cNvSpPr/>
          <p:nvPr/>
        </p:nvSpPr>
        <p:spPr>
          <a:xfrm>
            <a:off x="807045" y="1664394"/>
            <a:ext cx="120452" cy="281285"/>
          </a:xfrm>
          <a:prstGeom prst="rect">
            <a:avLst/>
          </a:prstGeom>
          <a:noFill/>
          <a:ln/>
        </p:spPr>
        <p:txBody>
          <a:bodyPr wrap="none"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ctr">
              <a:lnSpc>
                <a:spcPts val="2215"/>
              </a:lnSpc>
              <a:buNone/>
            </a:pPr>
            <a:r>
              <a:rPr lang="en-US" sz="2215">
                <a:solidFill>
                  <a:srgbClr val="FFFFFF"/>
                </a:solidFill>
                <a:latin typeface="Raleway" pitchFamily="34" charset="0"/>
                <a:ea typeface="Raleway" pitchFamily="34" charset="-122"/>
                <a:cs typeface="Raleway" pitchFamily="34" charset="-120"/>
              </a:rPr>
              <a:t>1</a:t>
            </a:r>
            <a:endParaRPr lang="en-US" sz="2215">
              <a:solidFill>
                <a:srgbClr val="FFFFFF"/>
              </a:solidFill>
            </a:endParaRPr>
          </a:p>
        </p:txBody>
      </p:sp>
      <p:sp>
        <p:nvSpPr>
          <p:cNvPr id="8" name="Text 5"/>
          <p:cNvSpPr/>
          <p:nvPr/>
        </p:nvSpPr>
        <p:spPr>
          <a:xfrm>
            <a:off x="1265833" y="1594049"/>
            <a:ext cx="5697835" cy="300038"/>
          </a:xfrm>
          <a:prstGeom prst="rect">
            <a:avLst/>
          </a:prstGeom>
          <a:noFill/>
          <a:ln/>
        </p:spPr>
        <p:txBody>
          <a:bodyPr wrap="non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62"/>
              </a:lnSpc>
              <a:buNone/>
            </a:pPr>
            <a:r>
              <a:rPr lang="en-US" sz="1400" b="1">
                <a:solidFill>
                  <a:srgbClr val="3C3939"/>
                </a:solidFill>
                <a:latin typeface="Avenir Next LT Pro"/>
                <a:ea typeface="Roboto"/>
                <a:cs typeface="Roboto"/>
              </a:rPr>
              <a:t>Expansión de los viñedos romanos</a:t>
            </a:r>
            <a:endParaRPr lang="en-US" sz="1400" b="1">
              <a:latin typeface="Avenir Next LT Pro"/>
              <a:ea typeface="Roboto"/>
              <a:cs typeface="Roboto"/>
            </a:endParaRPr>
          </a:p>
        </p:txBody>
      </p:sp>
      <p:sp>
        <p:nvSpPr>
          <p:cNvPr id="9" name="Text 6"/>
          <p:cNvSpPr/>
          <p:nvPr/>
        </p:nvSpPr>
        <p:spPr>
          <a:xfrm>
            <a:off x="1265833" y="2006600"/>
            <a:ext cx="5697835" cy="1200150"/>
          </a:xfrm>
          <a:prstGeom prst="rect">
            <a:avLst/>
          </a:prstGeom>
          <a:noFill/>
          <a:ln/>
        </p:spPr>
        <p:txBody>
          <a:bodyPr wrap="squar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62"/>
              </a:lnSpc>
              <a:buNone/>
            </a:pPr>
            <a:r>
              <a:rPr lang="en-US" sz="1350">
                <a:solidFill>
                  <a:srgbClr val="3C3939"/>
                </a:solidFill>
                <a:latin typeface="Avenir Next LT Pro"/>
                <a:ea typeface="Roboto"/>
                <a:cs typeface="Roboto"/>
              </a:rPr>
              <a:t>Durante el Imperio Romano, los viñedos en Abruzzo se extendieron ampliamente por las fértiles tierras del valle de Peligna. Gaius Plinius Secundus, el famoso naturalista romano, elogió los vinos de Abruzzo por su excelente calidad y carácter distintivo.</a:t>
            </a:r>
            <a:endParaRPr lang="en-US" sz="1350">
              <a:latin typeface="Avenir Next LT Pro"/>
              <a:ea typeface="Roboto"/>
              <a:cs typeface="Roboto"/>
            </a:endParaRPr>
          </a:p>
        </p:txBody>
      </p:sp>
      <p:sp>
        <p:nvSpPr>
          <p:cNvPr id="10" name="Shape 7"/>
          <p:cNvSpPr/>
          <p:nvPr/>
        </p:nvSpPr>
        <p:spPr>
          <a:xfrm>
            <a:off x="656332" y="3605213"/>
            <a:ext cx="421978" cy="421978"/>
          </a:xfrm>
          <a:prstGeom prst="roundRect">
            <a:avLst>
              <a:gd name="adj" fmla="val 18667"/>
            </a:avLst>
          </a:prstGeom>
          <a:solidFill>
            <a:schemeClr val="accent2"/>
          </a:solidFill>
          <a:ln w="7620">
            <a:solidFill>
              <a:srgbClr val="C7C7D0"/>
            </a:solidFill>
            <a:prstDash val="solid"/>
          </a:ln>
        </p:spPr>
      </p:sp>
      <p:sp>
        <p:nvSpPr>
          <p:cNvPr id="11" name="Text 8"/>
          <p:cNvSpPr/>
          <p:nvPr/>
        </p:nvSpPr>
        <p:spPr>
          <a:xfrm>
            <a:off x="793948" y="3675558"/>
            <a:ext cx="146645" cy="281285"/>
          </a:xfrm>
          <a:prstGeom prst="rect">
            <a:avLst/>
          </a:prstGeom>
          <a:noFill/>
          <a:ln/>
        </p:spPr>
        <p:txBody>
          <a:bodyPr wrap="none"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ctr">
              <a:lnSpc>
                <a:spcPts val="2215"/>
              </a:lnSpc>
              <a:buNone/>
            </a:pPr>
            <a:r>
              <a:rPr lang="en-US" sz="2215">
                <a:solidFill>
                  <a:srgbClr val="FFFFFF"/>
                </a:solidFill>
                <a:latin typeface="Avenir Next LT Pro"/>
                <a:ea typeface="Raleway" pitchFamily="34" charset="-122"/>
                <a:cs typeface="Raleway" pitchFamily="34" charset="-120"/>
              </a:rPr>
              <a:t>2</a:t>
            </a:r>
            <a:endParaRPr lang="en-US" sz="2215">
              <a:solidFill>
                <a:srgbClr val="FFFFFF"/>
              </a:solidFill>
              <a:latin typeface="Avenir Next LT Pro"/>
            </a:endParaRPr>
          </a:p>
        </p:txBody>
      </p:sp>
      <p:sp>
        <p:nvSpPr>
          <p:cNvPr id="12" name="Text 9"/>
          <p:cNvSpPr/>
          <p:nvPr/>
        </p:nvSpPr>
        <p:spPr>
          <a:xfrm>
            <a:off x="1265833" y="3605213"/>
            <a:ext cx="5697835" cy="300038"/>
          </a:xfrm>
          <a:prstGeom prst="rect">
            <a:avLst/>
          </a:prstGeom>
          <a:noFill/>
          <a:ln/>
        </p:spPr>
        <p:txBody>
          <a:bodyPr wrap="non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62"/>
              </a:lnSpc>
              <a:buNone/>
            </a:pPr>
            <a:r>
              <a:rPr lang="en-US" sz="1400" b="1">
                <a:solidFill>
                  <a:srgbClr val="3C3939"/>
                </a:solidFill>
                <a:latin typeface="Avenir Next LT Pro"/>
                <a:ea typeface="Roboto"/>
                <a:cs typeface="Roboto"/>
              </a:rPr>
              <a:t>Papel de los monjes en la Edad Media</a:t>
            </a:r>
            <a:endParaRPr lang="en-US" sz="1400" b="1">
              <a:latin typeface="Avenir Next LT Pro"/>
              <a:ea typeface="Roboto"/>
              <a:cs typeface="Roboto"/>
            </a:endParaRPr>
          </a:p>
        </p:txBody>
      </p:sp>
      <p:sp>
        <p:nvSpPr>
          <p:cNvPr id="13" name="Text 10"/>
          <p:cNvSpPr/>
          <p:nvPr/>
        </p:nvSpPr>
        <p:spPr>
          <a:xfrm>
            <a:off x="1265833" y="4017764"/>
            <a:ext cx="5697835" cy="900113"/>
          </a:xfrm>
          <a:prstGeom prst="rect">
            <a:avLst/>
          </a:prstGeom>
          <a:noFill/>
          <a:ln/>
        </p:spPr>
        <p:txBody>
          <a:bodyPr wrap="squar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62"/>
              </a:lnSpc>
              <a:buNone/>
            </a:pPr>
            <a:r>
              <a:rPr lang="en-US" sz="1350">
                <a:solidFill>
                  <a:srgbClr val="3C3939"/>
                </a:solidFill>
                <a:latin typeface="Avenir Next LT Pro"/>
                <a:ea typeface="Roboto"/>
                <a:cs typeface="Roboto"/>
              </a:rPr>
              <a:t>En la Edad Media, los monjes refinaron las técnicas de cultivo y elaboración de vino, sirviendo de base para el desarrollo de la industria vinícola de Abruzzo.</a:t>
            </a:r>
            <a:endParaRPr lang="en-US" sz="1350">
              <a:latin typeface="Avenir Next LT Pro"/>
              <a:ea typeface="Roboto"/>
              <a:cs typeface="Roboto"/>
            </a:endParaRPr>
          </a:p>
        </p:txBody>
      </p:sp>
      <p:sp>
        <p:nvSpPr>
          <p:cNvPr id="14" name="Shape 11"/>
          <p:cNvSpPr/>
          <p:nvPr/>
        </p:nvSpPr>
        <p:spPr>
          <a:xfrm>
            <a:off x="656332" y="5316339"/>
            <a:ext cx="421978" cy="421978"/>
          </a:xfrm>
          <a:prstGeom prst="roundRect">
            <a:avLst>
              <a:gd name="adj" fmla="val 18667"/>
            </a:avLst>
          </a:prstGeom>
          <a:solidFill>
            <a:schemeClr val="accent2"/>
          </a:solidFill>
          <a:ln w="7620">
            <a:solidFill>
              <a:srgbClr val="C7C7D0"/>
            </a:solidFill>
            <a:prstDash val="solid"/>
          </a:ln>
        </p:spPr>
      </p:sp>
      <p:sp>
        <p:nvSpPr>
          <p:cNvPr id="15" name="Text 12"/>
          <p:cNvSpPr/>
          <p:nvPr/>
        </p:nvSpPr>
        <p:spPr>
          <a:xfrm>
            <a:off x="792163" y="5386685"/>
            <a:ext cx="150218" cy="281285"/>
          </a:xfrm>
          <a:prstGeom prst="rect">
            <a:avLst/>
          </a:prstGeom>
          <a:noFill/>
          <a:ln/>
        </p:spPr>
        <p:txBody>
          <a:bodyPr wrap="none"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ctr">
              <a:lnSpc>
                <a:spcPts val="2215"/>
              </a:lnSpc>
              <a:buNone/>
            </a:pPr>
            <a:r>
              <a:rPr lang="en-US" sz="2215">
                <a:solidFill>
                  <a:srgbClr val="FFFFFF"/>
                </a:solidFill>
                <a:latin typeface="Avenir Next LT Pro"/>
                <a:ea typeface="Raleway" pitchFamily="34" charset="-122"/>
                <a:cs typeface="Raleway" pitchFamily="34" charset="-120"/>
              </a:rPr>
              <a:t>3</a:t>
            </a:r>
            <a:endParaRPr lang="en-US" sz="2215">
              <a:solidFill>
                <a:srgbClr val="FFFFFF"/>
              </a:solidFill>
              <a:latin typeface="Avenir Next LT Pro"/>
            </a:endParaRPr>
          </a:p>
        </p:txBody>
      </p:sp>
      <p:sp>
        <p:nvSpPr>
          <p:cNvPr id="16" name="Text 13"/>
          <p:cNvSpPr/>
          <p:nvPr/>
        </p:nvSpPr>
        <p:spPr>
          <a:xfrm>
            <a:off x="1265833" y="5316339"/>
            <a:ext cx="5697835" cy="300038"/>
          </a:xfrm>
          <a:prstGeom prst="rect">
            <a:avLst/>
          </a:prstGeom>
          <a:noFill/>
          <a:ln/>
        </p:spPr>
        <p:txBody>
          <a:bodyPr wrap="non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62"/>
              </a:lnSpc>
              <a:buNone/>
            </a:pPr>
            <a:r>
              <a:rPr lang="en-US" sz="1400" b="1">
                <a:solidFill>
                  <a:srgbClr val="3C3939"/>
                </a:solidFill>
                <a:latin typeface="Avenir Next LT Pro"/>
                <a:ea typeface="Roboto"/>
                <a:cs typeface="Roboto"/>
              </a:rPr>
              <a:t>Reconocimiento internacional en el Renacimiento</a:t>
            </a:r>
            <a:endParaRPr lang="en-US" sz="1400" b="1">
              <a:latin typeface="Avenir Next LT Pro"/>
              <a:ea typeface="Roboto"/>
              <a:cs typeface="Roboto"/>
            </a:endParaRPr>
          </a:p>
        </p:txBody>
      </p:sp>
      <p:sp>
        <p:nvSpPr>
          <p:cNvPr id="17" name="Text 14"/>
          <p:cNvSpPr/>
          <p:nvPr/>
        </p:nvSpPr>
        <p:spPr>
          <a:xfrm>
            <a:off x="1265833" y="5728891"/>
            <a:ext cx="5697835" cy="900113"/>
          </a:xfrm>
          <a:prstGeom prst="rect">
            <a:avLst/>
          </a:prstGeom>
          <a:noFill/>
          <a:ln/>
        </p:spPr>
        <p:txBody>
          <a:bodyPr wrap="squar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62"/>
              </a:lnSpc>
              <a:buNone/>
            </a:pPr>
            <a:r>
              <a:rPr lang="en-US" sz="1350">
                <a:solidFill>
                  <a:srgbClr val="3C3939"/>
                </a:solidFill>
                <a:latin typeface="Avenir Next LT Pro"/>
                <a:ea typeface="Roboto"/>
                <a:cs typeface="Roboto"/>
              </a:rPr>
              <a:t>Montepulciano D'Abruzzo y Trebbiano D'Abruzzo fueron apreciados en Europa por su calidad excepcional y carácter único. Miguel de Cervantes alabó la excelencia del Trebbiano d'Abruzzo.</a:t>
            </a:r>
            <a:endParaRPr lang="en-US" sz="1350">
              <a:latin typeface="Avenir Next LT Pro"/>
              <a:ea typeface="Roboto"/>
              <a:cs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86C5A-36C7-1FB6-B291-AD42D624B6FF}"/>
              </a:ext>
            </a:extLst>
          </p:cNvPr>
          <p:cNvSpPr>
            <a:spLocks noGrp="1"/>
          </p:cNvSpPr>
          <p:nvPr>
            <p:ph type="dt" sz="half" idx="10"/>
          </p:nvPr>
        </p:nvSpPr>
        <p:spPr/>
        <p:txBody>
          <a:bodyPr/>
          <a:lstStyle/>
          <a:p>
            <a:fld id="{A36C88ED-F76A-444F-8363-6633AD7D68F0}" type="datetime1">
              <a:t>8/8/2024</a:t>
            </a:fld>
            <a:endParaRPr lang="en-US"/>
          </a:p>
        </p:txBody>
      </p:sp>
      <p:sp>
        <p:nvSpPr>
          <p:cNvPr id="3" name="Footer Placeholder 2">
            <a:extLst>
              <a:ext uri="{FF2B5EF4-FFF2-40B4-BE49-F238E27FC236}">
                <a16:creationId xmlns:a16="http://schemas.microsoft.com/office/drawing/2014/main" id="{327E137C-A592-732A-B5E8-9FD98491543A}"/>
              </a:ext>
            </a:extLst>
          </p:cNvPr>
          <p:cNvSpPr>
            <a:spLocks noGrp="1"/>
          </p:cNvSpPr>
          <p:nvPr>
            <p:ph type="ftr" sz="quarter" idx="11"/>
          </p:nvPr>
        </p:nvSpPr>
        <p:spPr/>
        <p:txBody>
          <a:bodyPr/>
          <a:lstStyle/>
          <a:p>
            <a:r>
              <a:rPr lang="en-US"/>
              <a:t>Abruzzo, Verónica Malavé</a:t>
            </a:r>
          </a:p>
        </p:txBody>
      </p:sp>
      <p:sp>
        <p:nvSpPr>
          <p:cNvPr id="4" name="Slide Number Placeholder 3">
            <a:extLst>
              <a:ext uri="{FF2B5EF4-FFF2-40B4-BE49-F238E27FC236}">
                <a16:creationId xmlns:a16="http://schemas.microsoft.com/office/drawing/2014/main" id="{12ACB59C-7E01-BB86-6A67-01F5C0C7F6B2}"/>
              </a:ext>
            </a:extLst>
          </p:cNvPr>
          <p:cNvSpPr>
            <a:spLocks noGrp="1"/>
          </p:cNvSpPr>
          <p:nvPr>
            <p:ph type="sldNum" sz="quarter" idx="12"/>
          </p:nvPr>
        </p:nvSpPr>
        <p:spPr/>
        <p:txBody>
          <a:bodyPr/>
          <a:lstStyle/>
          <a:p>
            <a:fld id="{A65A5C87-DF58-40C8-B092-1DE63DB4547E}" type="slidenum">
              <a:rPr lang="en-US" dirty="0"/>
              <a:t>20</a:t>
            </a:fld>
            <a:endParaRPr lang="en-US"/>
          </a:p>
        </p:txBody>
      </p:sp>
      <p:sp>
        <p:nvSpPr>
          <p:cNvPr id="5" name="TextBox 4">
            <a:extLst>
              <a:ext uri="{FF2B5EF4-FFF2-40B4-BE49-F238E27FC236}">
                <a16:creationId xmlns:a16="http://schemas.microsoft.com/office/drawing/2014/main" id="{54C8E6AC-DB8D-0D43-8648-CEB45C9355F7}"/>
              </a:ext>
            </a:extLst>
          </p:cNvPr>
          <p:cNvSpPr txBox="1"/>
          <p:nvPr/>
        </p:nvSpPr>
        <p:spPr>
          <a:xfrm>
            <a:off x="446693" y="188964"/>
            <a:ext cx="434423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212121"/>
                </a:solidFill>
                <a:latin typeface="Avenir Next LT Pro"/>
              </a:rPr>
              <a:t>Montepulciano </a:t>
            </a:r>
            <a:r>
              <a:rPr lang="en-US" sz="2200" dirty="0" err="1">
                <a:solidFill>
                  <a:srgbClr val="212121"/>
                </a:solidFill>
                <a:latin typeface="Avenir Next LT Pro"/>
              </a:rPr>
              <a:t>D'Abruzzo</a:t>
            </a:r>
            <a:r>
              <a:rPr lang="en-US" sz="2200" dirty="0">
                <a:solidFill>
                  <a:srgbClr val="212121"/>
                </a:solidFill>
                <a:latin typeface="Avenir Next LT Pro"/>
              </a:rPr>
              <a:t> DOC</a:t>
            </a:r>
          </a:p>
        </p:txBody>
      </p:sp>
      <p:graphicFrame>
        <p:nvGraphicFramePr>
          <p:cNvPr id="12" name="Table 11">
            <a:extLst>
              <a:ext uri="{FF2B5EF4-FFF2-40B4-BE49-F238E27FC236}">
                <a16:creationId xmlns:a16="http://schemas.microsoft.com/office/drawing/2014/main" id="{EC20FC63-6525-6399-BE2C-007398B7C4E6}"/>
              </a:ext>
            </a:extLst>
          </p:cNvPr>
          <p:cNvGraphicFramePr>
            <a:graphicFrameLocks noGrp="1"/>
          </p:cNvGraphicFramePr>
          <p:nvPr>
            <p:extLst>
              <p:ext uri="{D42A27DB-BD31-4B8C-83A1-F6EECF244321}">
                <p14:modId xmlns:p14="http://schemas.microsoft.com/office/powerpoint/2010/main" val="1710623759"/>
              </p:ext>
            </p:extLst>
          </p:nvPr>
        </p:nvGraphicFramePr>
        <p:xfrm>
          <a:off x="493182" y="782493"/>
          <a:ext cx="11088284" cy="4856204"/>
        </p:xfrm>
        <a:graphic>
          <a:graphicData uri="http://schemas.openxmlformats.org/drawingml/2006/table">
            <a:tbl>
              <a:tblPr firstRow="1" bandRow="1">
                <a:tableStyleId>{72833802-FEF1-4C79-8D5D-14CF1EAF98D9}</a:tableStyleId>
              </a:tblPr>
              <a:tblGrid>
                <a:gridCol w="4109357">
                  <a:extLst>
                    <a:ext uri="{9D8B030D-6E8A-4147-A177-3AD203B41FA5}">
                      <a16:colId xmlns:a16="http://schemas.microsoft.com/office/drawing/2014/main" val="68302474"/>
                    </a:ext>
                  </a:extLst>
                </a:gridCol>
                <a:gridCol w="6978927">
                  <a:extLst>
                    <a:ext uri="{9D8B030D-6E8A-4147-A177-3AD203B41FA5}">
                      <a16:colId xmlns:a16="http://schemas.microsoft.com/office/drawing/2014/main" val="1297235361"/>
                    </a:ext>
                  </a:extLst>
                </a:gridCol>
              </a:tblGrid>
              <a:tr h="370702">
                <a:tc>
                  <a:txBody>
                    <a:bodyPr/>
                    <a:lstStyle/>
                    <a:p>
                      <a:pPr algn="ctr"/>
                      <a:r>
                        <a:rPr lang="en-US" sz="1300" dirty="0" err="1"/>
                        <a:t>Subzona</a:t>
                      </a:r>
                    </a:p>
                  </a:txBody>
                  <a:tcPr anchor="ctr"/>
                </a:tc>
                <a:tc>
                  <a:txBody>
                    <a:bodyPr/>
                    <a:lstStyle/>
                    <a:p>
                      <a:pPr lvl="0" algn="ctr">
                        <a:buNone/>
                      </a:pPr>
                      <a:r>
                        <a:rPr lang="en-US" sz="1300" dirty="0"/>
                        <a:t>Reglas de </a:t>
                      </a:r>
                      <a:r>
                        <a:rPr lang="en-US" sz="1300" dirty="0" err="1"/>
                        <a:t>crianza</a:t>
                      </a:r>
                      <a:endParaRPr lang="en-US" dirty="0" err="1"/>
                    </a:p>
                  </a:txBody>
                  <a:tcPr anchor="ctr"/>
                </a:tc>
                <a:extLst>
                  <a:ext uri="{0D108BD9-81ED-4DB2-BD59-A6C34878D82A}">
                    <a16:rowId xmlns:a16="http://schemas.microsoft.com/office/drawing/2014/main" val="1707541103"/>
                  </a:ext>
                </a:extLst>
              </a:tr>
              <a:tr h="370702">
                <a:tc>
                  <a:txBody>
                    <a:bodyPr/>
                    <a:lstStyle/>
                    <a:p>
                      <a:pPr lvl="0" algn="l">
                        <a:buNone/>
                      </a:pPr>
                      <a:r>
                        <a:rPr lang="en-US" sz="1200" dirty="0"/>
                        <a:t>Rosso sin </a:t>
                      </a:r>
                      <a:r>
                        <a:rPr lang="en-US" sz="1200" dirty="0" err="1"/>
                        <a:t>subzona</a:t>
                      </a:r>
                    </a:p>
                  </a:txBody>
                  <a:tcPr anchor="ctr"/>
                </a:tc>
                <a:tc>
                  <a:txBody>
                    <a:bodyPr/>
                    <a:lstStyle/>
                    <a:p>
                      <a:pPr lvl="0" algn="l">
                        <a:buNone/>
                      </a:pPr>
                      <a:r>
                        <a:rPr lang="en-US" sz="1200" dirty="0" err="1"/>
                        <a:t>Mín</a:t>
                      </a:r>
                      <a:r>
                        <a:rPr lang="en-US" sz="1200" dirty="0"/>
                        <a:t>. 3 meses (1 de </a:t>
                      </a:r>
                      <a:r>
                        <a:rPr lang="en-US" sz="1200" dirty="0" err="1"/>
                        <a:t>febrero</a:t>
                      </a:r>
                      <a:r>
                        <a:rPr lang="en-US" sz="1200" dirty="0"/>
                        <a:t>, </a:t>
                      </a:r>
                      <a:r>
                        <a:rPr lang="en-US" sz="1200" dirty="0" err="1"/>
                        <a:t>añada</a:t>
                      </a:r>
                      <a:r>
                        <a:rPr lang="en-US" sz="1200" dirty="0"/>
                        <a:t> + 1)</a:t>
                      </a:r>
                    </a:p>
                  </a:txBody>
                  <a:tcPr anchor="ctr"/>
                </a:tc>
                <a:extLst>
                  <a:ext uri="{0D108BD9-81ED-4DB2-BD59-A6C34878D82A}">
                    <a16:rowId xmlns:a16="http://schemas.microsoft.com/office/drawing/2014/main" val="3733822261"/>
                  </a:ext>
                </a:extLst>
              </a:tr>
              <a:tr h="370702">
                <a:tc>
                  <a:txBody>
                    <a:bodyPr/>
                    <a:lstStyle/>
                    <a:p>
                      <a:pPr lvl="0" algn="l">
                        <a:lnSpc>
                          <a:spcPct val="100000"/>
                        </a:lnSpc>
                        <a:spcBef>
                          <a:spcPts val="0"/>
                        </a:spcBef>
                        <a:spcAft>
                          <a:spcPts val="0"/>
                        </a:spcAft>
                        <a:buNone/>
                      </a:pPr>
                      <a:r>
                        <a:rPr lang="en-US" sz="1200" b="0" i="0" u="none" strike="noStrike" noProof="0" dirty="0">
                          <a:solidFill>
                            <a:srgbClr val="000000"/>
                          </a:solidFill>
                        </a:rPr>
                        <a:t>Alto Tirino (Rosso y </a:t>
                      </a:r>
                      <a:r>
                        <a:rPr lang="en-US" sz="1200" b="0" i="0" u="none" strike="noStrike" noProof="0" dirty="0" err="1">
                          <a:solidFill>
                            <a:srgbClr val="000000"/>
                          </a:solidFill>
                        </a:rPr>
                        <a:t>Riserva</a:t>
                      </a:r>
                      <a:r>
                        <a:rPr lang="en-US" sz="1200" b="0" i="0" u="none" strike="noStrike" noProof="0" dirty="0">
                          <a:solidFill>
                            <a:srgbClr val="000000"/>
                          </a:solidFill>
                        </a:rPr>
                        <a:t>)</a:t>
                      </a:r>
                    </a:p>
                  </a:txBody>
                  <a:tcPr anchor="ctr"/>
                </a:tc>
                <a:tc>
                  <a:txBody>
                    <a:bodyPr/>
                    <a:lstStyle/>
                    <a:p>
                      <a:pPr lvl="0" algn="l">
                        <a:lnSpc>
                          <a:spcPct val="100000"/>
                        </a:lnSpc>
                        <a:spcBef>
                          <a:spcPts val="0"/>
                        </a:spcBef>
                        <a:spcAft>
                          <a:spcPts val="0"/>
                        </a:spcAft>
                        <a:buNone/>
                      </a:pPr>
                      <a:r>
                        <a:rPr lang="en-US" sz="1200" b="0" i="0" u="none" strike="noStrike" baseline="0" noProof="0" dirty="0">
                          <a:solidFill>
                            <a:srgbClr val="000000"/>
                          </a:solidFill>
                        </a:rPr>
                        <a:t>Rosso: </a:t>
                      </a:r>
                      <a:r>
                        <a:rPr lang="en-US" sz="1200" b="0" i="0" u="none" strike="noStrike" baseline="0" noProof="0" dirty="0" err="1">
                          <a:solidFill>
                            <a:srgbClr val="000000"/>
                          </a:solidFill>
                        </a:rPr>
                        <a:t>Mín</a:t>
                      </a:r>
                      <a:r>
                        <a:rPr lang="en-US" sz="1200" b="0" i="0" u="none" strike="noStrike" baseline="0" noProof="0" dirty="0">
                          <a:solidFill>
                            <a:srgbClr val="000000"/>
                          </a:solidFill>
                        </a:rPr>
                        <a:t>. 12 meses (1 de </a:t>
                      </a:r>
                      <a:r>
                        <a:rPr lang="en-US" sz="1200" b="0" i="0" u="none" strike="noStrike" baseline="0" noProof="0" dirty="0" err="1">
                          <a:solidFill>
                            <a:srgbClr val="000000"/>
                          </a:solidFill>
                        </a:rPr>
                        <a:t>noviembre</a:t>
                      </a:r>
                      <a:r>
                        <a:rPr lang="en-US" sz="1200" b="0" i="0" u="none" strike="noStrike" baseline="0" noProof="0" dirty="0">
                          <a:solidFill>
                            <a:srgbClr val="000000"/>
                          </a:solidFill>
                        </a:rPr>
                        <a:t>, </a:t>
                      </a:r>
                      <a:r>
                        <a:rPr lang="en-US" sz="1200" b="0" i="0" u="none" strike="noStrike" baseline="0" noProof="0" dirty="0" err="1">
                          <a:solidFill>
                            <a:srgbClr val="000000"/>
                          </a:solidFill>
                        </a:rPr>
                        <a:t>añada</a:t>
                      </a:r>
                      <a:r>
                        <a:rPr lang="en-US" sz="1200" b="0" i="0" u="none" strike="noStrike" baseline="0" noProof="0" dirty="0">
                          <a:solidFill>
                            <a:srgbClr val="000000"/>
                          </a:solidFill>
                        </a:rPr>
                        <a:t> + 1)</a:t>
                      </a:r>
                    </a:p>
                    <a:p>
                      <a:pPr lvl="0" algn="l">
                        <a:lnSpc>
                          <a:spcPct val="100000"/>
                        </a:lnSpc>
                        <a:spcBef>
                          <a:spcPts val="0"/>
                        </a:spcBef>
                        <a:spcAft>
                          <a:spcPts val="0"/>
                        </a:spcAft>
                        <a:buNone/>
                      </a:pPr>
                      <a:r>
                        <a:rPr lang="en-US" sz="1200" b="0" i="0" u="none" strike="noStrike" baseline="0" noProof="0" dirty="0" err="1">
                          <a:solidFill>
                            <a:srgbClr val="000000"/>
                          </a:solidFill>
                        </a:rPr>
                        <a:t>Riserva</a:t>
                      </a:r>
                      <a:r>
                        <a:rPr lang="en-US" sz="1200" b="0" i="0" u="none" strike="noStrike" baseline="0" noProof="0" dirty="0">
                          <a:solidFill>
                            <a:srgbClr val="000000"/>
                          </a:solidFill>
                        </a:rPr>
                        <a:t>: </a:t>
                      </a:r>
                      <a:r>
                        <a:rPr lang="en-US" sz="1200" b="0" i="0" u="none" strike="noStrike" baseline="0" noProof="0" dirty="0" err="1">
                          <a:solidFill>
                            <a:srgbClr val="000000"/>
                          </a:solidFill>
                        </a:rPr>
                        <a:t>Mín</a:t>
                      </a:r>
                      <a:r>
                        <a:rPr lang="en-US" sz="1200" b="0" i="0" u="none" strike="noStrike" baseline="0" noProof="0" dirty="0">
                          <a:solidFill>
                            <a:srgbClr val="000000"/>
                          </a:solidFill>
                        </a:rPr>
                        <a:t>. 30 meses (1 de mayo, </a:t>
                      </a:r>
                      <a:r>
                        <a:rPr lang="en-US" sz="1200" b="0" i="0" u="none" strike="noStrike" baseline="0" noProof="0" dirty="0" err="1">
                          <a:solidFill>
                            <a:srgbClr val="000000"/>
                          </a:solidFill>
                        </a:rPr>
                        <a:t>añada</a:t>
                      </a:r>
                      <a:r>
                        <a:rPr lang="en-US" sz="1200" b="0" i="0" u="none" strike="noStrike" baseline="0" noProof="0" dirty="0">
                          <a:solidFill>
                            <a:srgbClr val="000000"/>
                          </a:solidFill>
                        </a:rPr>
                        <a:t> + 3)</a:t>
                      </a:r>
                    </a:p>
                  </a:txBody>
                  <a:tcPr anchor="ctr"/>
                </a:tc>
                <a:extLst>
                  <a:ext uri="{0D108BD9-81ED-4DB2-BD59-A6C34878D82A}">
                    <a16:rowId xmlns:a16="http://schemas.microsoft.com/office/drawing/2014/main" val="1627318878"/>
                  </a:ext>
                </a:extLst>
              </a:tr>
              <a:tr h="370702">
                <a:tc>
                  <a:txBody>
                    <a:bodyPr/>
                    <a:lstStyle/>
                    <a:p>
                      <a:pPr lvl="0" algn="l">
                        <a:lnSpc>
                          <a:spcPct val="100000"/>
                        </a:lnSpc>
                        <a:spcBef>
                          <a:spcPts val="0"/>
                        </a:spcBef>
                        <a:spcAft>
                          <a:spcPts val="0"/>
                        </a:spcAft>
                        <a:buNone/>
                      </a:pPr>
                      <a:r>
                        <a:rPr lang="en-US" sz="1200" b="0" i="0" u="none" strike="noStrike" noProof="0" dirty="0" err="1">
                          <a:solidFill>
                            <a:srgbClr val="000000"/>
                          </a:solidFill>
                        </a:rPr>
                        <a:t>Casauria</a:t>
                      </a:r>
                      <a:r>
                        <a:rPr lang="en-US" sz="1200" b="0" i="0" u="none" strike="noStrike" noProof="0" dirty="0">
                          <a:solidFill>
                            <a:srgbClr val="000000"/>
                          </a:solidFill>
                        </a:rPr>
                        <a:t> | Terre di </a:t>
                      </a:r>
                      <a:r>
                        <a:rPr lang="en-US" sz="1200" b="0" i="0" u="none" strike="noStrike" noProof="0" dirty="0" err="1">
                          <a:solidFill>
                            <a:srgbClr val="000000"/>
                          </a:solidFill>
                        </a:rPr>
                        <a:t>Casauria</a:t>
                      </a:r>
                      <a:r>
                        <a:rPr lang="en-US" sz="1200" b="0" i="0" u="none" strike="noStrike" noProof="0" dirty="0">
                          <a:solidFill>
                            <a:srgbClr val="000000"/>
                          </a:solidFill>
                        </a:rPr>
                        <a:t> (Rosso y </a:t>
                      </a:r>
                      <a:r>
                        <a:rPr lang="en-US" sz="1200" b="0" i="0" u="none" strike="noStrike" noProof="0" dirty="0" err="1">
                          <a:solidFill>
                            <a:srgbClr val="000000"/>
                          </a:solidFill>
                        </a:rPr>
                        <a:t>Riserva</a:t>
                      </a:r>
                      <a:r>
                        <a:rPr lang="en-US" sz="1200" b="0" i="0" u="none" strike="noStrike" noProof="0" dirty="0">
                          <a:solidFill>
                            <a:srgbClr val="000000"/>
                          </a:solidFill>
                        </a:rPr>
                        <a:t>)</a:t>
                      </a:r>
                    </a:p>
                  </a:txBody>
                  <a:tcPr anchor="ctr"/>
                </a:tc>
                <a:tc>
                  <a:txBody>
                    <a:bodyPr/>
                    <a:lstStyle/>
                    <a:p>
                      <a:pPr lvl="0" algn="l">
                        <a:buNone/>
                      </a:pPr>
                      <a:r>
                        <a:rPr lang="en-US" sz="1200" b="0" i="0" u="none" strike="noStrike" baseline="0" noProof="0" dirty="0">
                          <a:solidFill>
                            <a:srgbClr val="000000"/>
                          </a:solidFill>
                          <a:latin typeface="Avenir Next LT Pro"/>
                        </a:rPr>
                        <a:t>Rosso: </a:t>
                      </a:r>
                      <a:r>
                        <a:rPr lang="en-US" sz="1200" b="0" i="0" u="none" strike="noStrike" baseline="0" noProof="0" dirty="0" err="1">
                          <a:solidFill>
                            <a:srgbClr val="000000"/>
                          </a:solidFill>
                          <a:latin typeface="Avenir Next LT Pro"/>
                        </a:rPr>
                        <a:t>Mín</a:t>
                      </a:r>
                      <a:r>
                        <a:rPr lang="en-US" sz="1200" b="0" i="0" u="none" strike="noStrike" baseline="0" noProof="0" dirty="0">
                          <a:solidFill>
                            <a:srgbClr val="000000"/>
                          </a:solidFill>
                          <a:latin typeface="Avenir Next LT Pro"/>
                        </a:rPr>
                        <a:t>. 18 meses con 9 meses </a:t>
                      </a:r>
                      <a:r>
                        <a:rPr lang="en-US" sz="1200" b="0" i="0" u="none" strike="noStrike" baseline="0" noProof="0" dirty="0" err="1">
                          <a:solidFill>
                            <a:srgbClr val="000000"/>
                          </a:solidFill>
                          <a:latin typeface="Avenir Next LT Pro"/>
                        </a:rPr>
                        <a:t>en</a:t>
                      </a:r>
                      <a:r>
                        <a:rPr lang="en-US" sz="1200" b="0" i="0" u="none" strike="noStrike" baseline="0" noProof="0" dirty="0">
                          <a:solidFill>
                            <a:srgbClr val="000000"/>
                          </a:solidFill>
                          <a:latin typeface="Avenir Next LT Pro"/>
                        </a:rPr>
                        <a:t> </a:t>
                      </a:r>
                      <a:r>
                        <a:rPr lang="en-US" sz="1200" b="0" i="0" u="none" strike="noStrike" baseline="0" noProof="0" dirty="0" err="1">
                          <a:solidFill>
                            <a:srgbClr val="000000"/>
                          </a:solidFill>
                          <a:latin typeface="Avenir Next LT Pro"/>
                        </a:rPr>
                        <a:t>barrica</a:t>
                      </a:r>
                      <a:r>
                        <a:rPr lang="en-US" sz="1200" b="0" i="0" u="none" strike="noStrike" baseline="0" noProof="0" dirty="0">
                          <a:solidFill>
                            <a:srgbClr val="000000"/>
                          </a:solidFill>
                          <a:latin typeface="Avenir Next LT Pro"/>
                        </a:rPr>
                        <a:t> (1 de mayo, </a:t>
                      </a:r>
                      <a:r>
                        <a:rPr lang="en-US" sz="1200" b="0" i="0" u="none" strike="noStrike" baseline="0" noProof="0" dirty="0" err="1">
                          <a:solidFill>
                            <a:srgbClr val="000000"/>
                          </a:solidFill>
                          <a:latin typeface="Avenir Next LT Pro"/>
                        </a:rPr>
                        <a:t>añada</a:t>
                      </a:r>
                      <a:r>
                        <a:rPr lang="en-US" sz="1200" b="0" i="0" u="none" strike="noStrike" baseline="0" noProof="0" dirty="0">
                          <a:solidFill>
                            <a:srgbClr val="000000"/>
                          </a:solidFill>
                          <a:latin typeface="Avenir Next LT Pro"/>
                        </a:rPr>
                        <a:t> + 2)</a:t>
                      </a:r>
                    </a:p>
                    <a:p>
                      <a:pPr lvl="0" algn="l">
                        <a:buNone/>
                      </a:pPr>
                      <a:r>
                        <a:rPr lang="en-US" sz="1200" b="0" i="0" u="none" strike="noStrike" baseline="0" noProof="0" dirty="0" err="1">
                          <a:solidFill>
                            <a:srgbClr val="000000"/>
                          </a:solidFill>
                          <a:latin typeface="Avenir Next LT Pro"/>
                        </a:rPr>
                        <a:t>Riserva</a:t>
                      </a:r>
                      <a:r>
                        <a:rPr lang="en-US" sz="1200" b="0" i="0" u="none" strike="noStrike" baseline="0" noProof="0" dirty="0">
                          <a:solidFill>
                            <a:srgbClr val="000000"/>
                          </a:solidFill>
                          <a:latin typeface="Avenir Next LT Pro"/>
                        </a:rPr>
                        <a:t>: </a:t>
                      </a:r>
                      <a:r>
                        <a:rPr lang="en-US" sz="1200" b="0" i="0" u="none" strike="noStrike" baseline="0" noProof="0" dirty="0" err="1">
                          <a:solidFill>
                            <a:srgbClr val="000000"/>
                          </a:solidFill>
                          <a:latin typeface="Avenir Next LT Pro"/>
                        </a:rPr>
                        <a:t>Mín</a:t>
                      </a:r>
                      <a:r>
                        <a:rPr lang="en-US" sz="1200" b="0" i="0" u="none" strike="noStrike" baseline="0" noProof="0" dirty="0">
                          <a:solidFill>
                            <a:srgbClr val="000000"/>
                          </a:solidFill>
                          <a:latin typeface="Avenir Next LT Pro"/>
                        </a:rPr>
                        <a:t>. 30 meses con 9 meses </a:t>
                      </a:r>
                      <a:r>
                        <a:rPr lang="en-US" sz="1200" b="0" i="0" u="none" strike="noStrike" baseline="0" noProof="0" dirty="0" err="1">
                          <a:solidFill>
                            <a:srgbClr val="000000"/>
                          </a:solidFill>
                          <a:latin typeface="Avenir Next LT Pro"/>
                        </a:rPr>
                        <a:t>en</a:t>
                      </a:r>
                      <a:r>
                        <a:rPr lang="en-US" sz="1200" b="0" i="0" u="none" strike="noStrike" baseline="0" noProof="0" dirty="0">
                          <a:solidFill>
                            <a:srgbClr val="000000"/>
                          </a:solidFill>
                          <a:latin typeface="Avenir Next LT Pro"/>
                        </a:rPr>
                        <a:t> </a:t>
                      </a:r>
                      <a:r>
                        <a:rPr lang="en-US" sz="1200" b="0" i="0" u="none" strike="noStrike" baseline="0" noProof="0" dirty="0" err="1">
                          <a:solidFill>
                            <a:srgbClr val="000000"/>
                          </a:solidFill>
                          <a:latin typeface="Avenir Next LT Pro"/>
                        </a:rPr>
                        <a:t>barrica</a:t>
                      </a:r>
                      <a:r>
                        <a:rPr lang="en-US" sz="1200" b="0" i="0" u="none" strike="noStrike" baseline="0" noProof="0" dirty="0">
                          <a:solidFill>
                            <a:srgbClr val="000000"/>
                          </a:solidFill>
                          <a:latin typeface="Avenir Next LT Pro"/>
                        </a:rPr>
                        <a:t> y 6 meses </a:t>
                      </a:r>
                      <a:r>
                        <a:rPr lang="en-US" sz="1200" b="0" i="0" u="none" strike="noStrike" baseline="0" noProof="0" dirty="0" err="1">
                          <a:solidFill>
                            <a:srgbClr val="000000"/>
                          </a:solidFill>
                          <a:latin typeface="Avenir Next LT Pro"/>
                        </a:rPr>
                        <a:t>en</a:t>
                      </a:r>
                      <a:r>
                        <a:rPr lang="en-US" sz="1200" b="0" i="0" u="none" strike="noStrike" baseline="0" noProof="0" dirty="0">
                          <a:solidFill>
                            <a:srgbClr val="000000"/>
                          </a:solidFill>
                          <a:latin typeface="Avenir Next LT Pro"/>
                        </a:rPr>
                        <a:t> </a:t>
                      </a:r>
                      <a:r>
                        <a:rPr lang="en-US" sz="1200" b="0" i="0" u="none" strike="noStrike" baseline="0" noProof="0" dirty="0" err="1">
                          <a:solidFill>
                            <a:srgbClr val="000000"/>
                          </a:solidFill>
                          <a:latin typeface="Avenir Next LT Pro"/>
                        </a:rPr>
                        <a:t>botella</a:t>
                      </a:r>
                      <a:r>
                        <a:rPr lang="en-US" sz="1200" b="0" i="0" u="none" strike="noStrike" baseline="0" noProof="0" dirty="0">
                          <a:solidFill>
                            <a:srgbClr val="000000"/>
                          </a:solidFill>
                          <a:latin typeface="Avenir Next LT Pro"/>
                        </a:rPr>
                        <a:t> (1 de mayo, </a:t>
                      </a:r>
                      <a:r>
                        <a:rPr lang="en-US" sz="1200" b="0" i="0" u="none" strike="noStrike" baseline="0" noProof="0" dirty="0" err="1">
                          <a:solidFill>
                            <a:srgbClr val="000000"/>
                          </a:solidFill>
                          <a:latin typeface="Avenir Next LT Pro"/>
                        </a:rPr>
                        <a:t>añada</a:t>
                      </a:r>
                      <a:r>
                        <a:rPr lang="en-US" sz="1200" b="0" i="0" u="none" strike="noStrike" baseline="0" noProof="0" dirty="0">
                          <a:solidFill>
                            <a:srgbClr val="000000"/>
                          </a:solidFill>
                          <a:latin typeface="Avenir Next LT Pro"/>
                        </a:rPr>
                        <a:t> + 3)</a:t>
                      </a:r>
                    </a:p>
                  </a:txBody>
                  <a:tcPr anchor="ctr"/>
                </a:tc>
                <a:extLst>
                  <a:ext uri="{0D108BD9-81ED-4DB2-BD59-A6C34878D82A}">
                    <a16:rowId xmlns:a16="http://schemas.microsoft.com/office/drawing/2014/main" val="560955935"/>
                  </a:ext>
                </a:extLst>
              </a:tr>
              <a:tr h="455839">
                <a:tc>
                  <a:txBody>
                    <a:bodyPr/>
                    <a:lstStyle/>
                    <a:p>
                      <a:pPr lvl="0" algn="l">
                        <a:buNone/>
                      </a:pPr>
                      <a:r>
                        <a:rPr lang="en-US" sz="1200" dirty="0">
                          <a:latin typeface="Avenir Next LT Pro"/>
                        </a:rPr>
                        <a:t>Colline </a:t>
                      </a:r>
                      <a:r>
                        <a:rPr lang="en-US" sz="1200" err="1">
                          <a:latin typeface="Avenir Next LT Pro"/>
                        </a:rPr>
                        <a:t>Pescaresi</a:t>
                      </a:r>
                      <a:r>
                        <a:rPr lang="en-US" sz="1200" dirty="0">
                          <a:latin typeface="Avenir Next LT Pro"/>
                        </a:rPr>
                        <a:t> (Superiore y </a:t>
                      </a:r>
                      <a:r>
                        <a:rPr lang="en-US" sz="1200" err="1">
                          <a:latin typeface="Avenir Next LT Pro"/>
                        </a:rPr>
                        <a:t>Riserva</a:t>
                      </a:r>
                      <a:r>
                        <a:rPr lang="en-US" sz="1200" dirty="0">
                          <a:latin typeface="Avenir Next LT Pro"/>
                        </a:rPr>
                        <a:t>)</a:t>
                      </a:r>
                    </a:p>
                  </a:txBody>
                  <a:tcPr anchor="ctr"/>
                </a:tc>
                <a:tc>
                  <a:txBody>
                    <a:bodyPr/>
                    <a:lstStyle/>
                    <a:p>
                      <a:pPr lvl="0" algn="l">
                        <a:lnSpc>
                          <a:spcPct val="100000"/>
                        </a:lnSpc>
                        <a:spcBef>
                          <a:spcPts val="0"/>
                        </a:spcBef>
                        <a:spcAft>
                          <a:spcPts val="0"/>
                        </a:spcAft>
                        <a:buNone/>
                      </a:pPr>
                      <a:r>
                        <a:rPr lang="en-US" sz="1200" dirty="0">
                          <a:latin typeface="Avenir Next LT Pro"/>
                        </a:rPr>
                        <a:t>Superiore: </a:t>
                      </a:r>
                      <a:r>
                        <a:rPr lang="en-US" sz="1200" dirty="0" err="1">
                          <a:latin typeface="Avenir Next LT Pro"/>
                        </a:rPr>
                        <a:t>M</a:t>
                      </a:r>
                      <a:r>
                        <a:rPr lang="en-US" sz="1200" b="0" i="0" u="none" strike="noStrike" noProof="0" dirty="0" err="1">
                          <a:solidFill>
                            <a:srgbClr val="000000"/>
                          </a:solidFill>
                          <a:latin typeface="Avenir Next LT Pro"/>
                        </a:rPr>
                        <a:t>ín</a:t>
                      </a:r>
                      <a:r>
                        <a:rPr lang="en-US" sz="1200" b="0" i="0" u="none" strike="noStrike" noProof="0" dirty="0">
                          <a:solidFill>
                            <a:srgbClr val="000000"/>
                          </a:solidFill>
                          <a:latin typeface="Avenir Next LT Pro"/>
                        </a:rPr>
                        <a:t>. 6 meses (1 de </a:t>
                      </a:r>
                      <a:r>
                        <a:rPr lang="en-US" sz="1200" b="0" i="0" u="none" strike="noStrike" noProof="0" dirty="0" err="1">
                          <a:solidFill>
                            <a:srgbClr val="000000"/>
                          </a:solidFill>
                          <a:latin typeface="Avenir Next LT Pro"/>
                        </a:rPr>
                        <a:t>octubre</a:t>
                      </a:r>
                      <a:r>
                        <a:rPr lang="en-US" sz="1200" b="0" i="0" u="none" strike="noStrike" noProof="0" dirty="0">
                          <a:solidFill>
                            <a:srgbClr val="000000"/>
                          </a:solidFill>
                          <a:latin typeface="Avenir Next LT Pro"/>
                        </a:rPr>
                        <a:t>, </a:t>
                      </a:r>
                      <a:r>
                        <a:rPr lang="en-US" sz="1200" b="0" i="0" u="none" strike="noStrike" noProof="0" dirty="0" err="1">
                          <a:solidFill>
                            <a:srgbClr val="000000"/>
                          </a:solidFill>
                          <a:latin typeface="Avenir Next LT Pro"/>
                        </a:rPr>
                        <a:t>añada</a:t>
                      </a:r>
                      <a:r>
                        <a:rPr lang="en-US" sz="1200" b="0" i="0" u="none" strike="noStrike" noProof="0" dirty="0">
                          <a:solidFill>
                            <a:srgbClr val="000000"/>
                          </a:solidFill>
                          <a:latin typeface="Avenir Next LT Pro"/>
                        </a:rPr>
                        <a:t> + 1) </a:t>
                      </a:r>
                      <a:endParaRPr lang="en-US" sz="1200">
                        <a:latin typeface="Avenir Next LT Pro"/>
                      </a:endParaRPr>
                    </a:p>
                    <a:p>
                      <a:pPr lvl="0" algn="l">
                        <a:lnSpc>
                          <a:spcPct val="100000"/>
                        </a:lnSpc>
                        <a:spcBef>
                          <a:spcPts val="0"/>
                        </a:spcBef>
                        <a:spcAft>
                          <a:spcPts val="0"/>
                        </a:spcAft>
                        <a:buNone/>
                      </a:pPr>
                      <a:r>
                        <a:rPr lang="en-US" sz="1200" b="0" i="0" u="none" strike="noStrike" noProof="0" dirty="0" err="1">
                          <a:solidFill>
                            <a:srgbClr val="000000"/>
                          </a:solidFill>
                          <a:latin typeface="Avenir Next LT Pro"/>
                        </a:rPr>
                        <a:t>Riserva</a:t>
                      </a:r>
                      <a:r>
                        <a:rPr lang="en-US" sz="1200" b="0" i="0" u="none" strike="noStrike" noProof="0" dirty="0">
                          <a:solidFill>
                            <a:srgbClr val="000000"/>
                          </a:solidFill>
                          <a:latin typeface="Avenir Next LT Pro"/>
                        </a:rPr>
                        <a:t>: </a:t>
                      </a:r>
                      <a:r>
                        <a:rPr lang="en-US" sz="1200" b="0" i="0" u="none" strike="noStrike" noProof="0" dirty="0" err="1">
                          <a:solidFill>
                            <a:srgbClr val="000000"/>
                          </a:solidFill>
                          <a:latin typeface="Avenir Next LT Pro"/>
                        </a:rPr>
                        <a:t>Mín</a:t>
                      </a:r>
                      <a:r>
                        <a:rPr lang="en-US" sz="1200" b="0" i="0" u="none" strike="noStrike" noProof="0" dirty="0">
                          <a:solidFill>
                            <a:srgbClr val="000000"/>
                          </a:solidFill>
                          <a:latin typeface="Avenir Next LT Pro"/>
                        </a:rPr>
                        <a:t>. 24 meses con 6 meses </a:t>
                      </a:r>
                      <a:r>
                        <a:rPr lang="en-US" sz="1200" b="0" i="0" u="none" strike="noStrike" noProof="0" dirty="0" err="1">
                          <a:solidFill>
                            <a:srgbClr val="000000"/>
                          </a:solidFill>
                          <a:latin typeface="Avenir Next LT Pro"/>
                        </a:rPr>
                        <a:t>en</a:t>
                      </a:r>
                      <a:r>
                        <a:rPr lang="en-US" sz="1200" b="0" i="0" u="none" strike="noStrike" noProof="0" dirty="0">
                          <a:solidFill>
                            <a:srgbClr val="000000"/>
                          </a:solidFill>
                          <a:latin typeface="Avenir Next LT Pro"/>
                        </a:rPr>
                        <a:t> </a:t>
                      </a:r>
                      <a:r>
                        <a:rPr lang="en-US" sz="1200" b="0" i="0" u="none" strike="noStrike" noProof="0" dirty="0" err="1">
                          <a:solidFill>
                            <a:srgbClr val="000000"/>
                          </a:solidFill>
                          <a:latin typeface="Avenir Next LT Pro"/>
                        </a:rPr>
                        <a:t>barrica</a:t>
                      </a:r>
                      <a:r>
                        <a:rPr lang="en-US" sz="1200" b="0" i="0" u="none" strike="noStrike" noProof="0" dirty="0">
                          <a:solidFill>
                            <a:srgbClr val="000000"/>
                          </a:solidFill>
                          <a:latin typeface="Avenir Next LT Pro"/>
                        </a:rPr>
                        <a:t> (1 de </a:t>
                      </a:r>
                      <a:r>
                        <a:rPr lang="en-US" sz="1200" b="0" i="0" u="none" strike="noStrike" noProof="0" dirty="0" err="1">
                          <a:solidFill>
                            <a:srgbClr val="000000"/>
                          </a:solidFill>
                          <a:latin typeface="Avenir Next LT Pro"/>
                        </a:rPr>
                        <a:t>enero</a:t>
                      </a:r>
                      <a:r>
                        <a:rPr lang="en-US" sz="1200" b="0" i="0" u="none" strike="noStrike" noProof="0" dirty="0">
                          <a:solidFill>
                            <a:srgbClr val="000000"/>
                          </a:solidFill>
                          <a:latin typeface="Avenir Next LT Pro"/>
                        </a:rPr>
                        <a:t>, </a:t>
                      </a:r>
                      <a:r>
                        <a:rPr lang="en-US" sz="1200" b="0" i="0" u="none" strike="noStrike" noProof="0" dirty="0" err="1">
                          <a:solidFill>
                            <a:srgbClr val="000000"/>
                          </a:solidFill>
                          <a:latin typeface="Avenir Next LT Pro"/>
                        </a:rPr>
                        <a:t>añada</a:t>
                      </a:r>
                      <a:r>
                        <a:rPr lang="en-US" sz="1200" b="0" i="0" u="none" strike="noStrike" noProof="0" dirty="0">
                          <a:solidFill>
                            <a:srgbClr val="000000"/>
                          </a:solidFill>
                          <a:latin typeface="Avenir Next LT Pro"/>
                        </a:rPr>
                        <a:t> + 3) </a:t>
                      </a:r>
                      <a:endParaRPr lang="en-US" sz="1200" dirty="0">
                        <a:latin typeface="Avenir Next LT Pro"/>
                      </a:endParaRPr>
                    </a:p>
                  </a:txBody>
                  <a:tcPr anchor="ctr"/>
                </a:tc>
                <a:extLst>
                  <a:ext uri="{0D108BD9-81ED-4DB2-BD59-A6C34878D82A}">
                    <a16:rowId xmlns:a16="http://schemas.microsoft.com/office/drawing/2014/main" val="2871128406"/>
                  </a:ext>
                </a:extLst>
              </a:tr>
              <a:tr h="370839">
                <a:tc>
                  <a:txBody>
                    <a:bodyPr/>
                    <a:lstStyle/>
                    <a:p>
                      <a:pPr lvl="0" algn="l">
                        <a:buNone/>
                      </a:pPr>
                      <a:r>
                        <a:rPr lang="en-US" sz="1200" dirty="0"/>
                        <a:t>San Martino </a:t>
                      </a:r>
                      <a:r>
                        <a:rPr lang="en-US" sz="1200" dirty="0" err="1"/>
                        <a:t>sulla</a:t>
                      </a:r>
                      <a:r>
                        <a:rPr lang="en-US" sz="1200" dirty="0"/>
                        <a:t> </a:t>
                      </a:r>
                      <a:r>
                        <a:rPr lang="en-US" sz="1200" dirty="0" err="1"/>
                        <a:t>Marrucina</a:t>
                      </a:r>
                      <a:r>
                        <a:rPr lang="en-US" sz="1200" dirty="0"/>
                        <a:t> (Superiore y </a:t>
                      </a:r>
                      <a:r>
                        <a:rPr lang="en-US" sz="1200" dirty="0" err="1"/>
                        <a:t>Riserva</a:t>
                      </a:r>
                      <a:r>
                        <a:rPr lang="en-US" sz="1200" dirty="0"/>
                        <a:t>)</a:t>
                      </a:r>
                    </a:p>
                  </a:txBody>
                  <a:tcPr anchor="ctr"/>
                </a:tc>
                <a:tc>
                  <a:txBody>
                    <a:bodyPr/>
                    <a:lstStyle/>
                    <a:p>
                      <a:pPr lvl="0" algn="l">
                        <a:lnSpc>
                          <a:spcPct val="100000"/>
                        </a:lnSpc>
                        <a:spcBef>
                          <a:spcPts val="0"/>
                        </a:spcBef>
                        <a:spcAft>
                          <a:spcPts val="0"/>
                        </a:spcAft>
                        <a:buNone/>
                      </a:pPr>
                      <a:r>
                        <a:rPr lang="en-US" sz="1200" b="0" i="0" u="none" strike="noStrike" kern="1200" baseline="0" noProof="0" dirty="0">
                          <a:solidFill>
                            <a:srgbClr val="000000"/>
                          </a:solidFill>
                          <a:latin typeface="Avenir Next LT Pro"/>
                          <a:ea typeface="+mn-ea"/>
                          <a:cs typeface="+mn-cs"/>
                        </a:rPr>
                        <a:t>Superiore: </a:t>
                      </a:r>
                      <a:r>
                        <a:rPr lang="en-US" sz="1200" b="0" i="0" u="none" strike="noStrike" kern="1200" baseline="0" noProof="0" dirty="0" err="1">
                          <a:solidFill>
                            <a:srgbClr val="000000"/>
                          </a:solidFill>
                          <a:latin typeface="Avenir Next LT Pro"/>
                          <a:ea typeface="+mn-ea"/>
                          <a:cs typeface="+mn-cs"/>
                        </a:rPr>
                        <a:t>Mín</a:t>
                      </a:r>
                      <a:r>
                        <a:rPr lang="en-US" sz="1200" b="0" i="0" u="none" strike="noStrike" kern="1200" baseline="0" noProof="0" dirty="0">
                          <a:solidFill>
                            <a:srgbClr val="000000"/>
                          </a:solidFill>
                          <a:latin typeface="Avenir Next LT Pro"/>
                          <a:ea typeface="+mn-ea"/>
                          <a:cs typeface="+mn-cs"/>
                        </a:rPr>
                        <a:t> 12 meses, con 6 meses </a:t>
                      </a:r>
                      <a:r>
                        <a:rPr lang="en-US" sz="1200" b="0" i="0" u="none" strike="noStrike" kern="1200" baseline="0" noProof="0" dirty="0" err="1">
                          <a:solidFill>
                            <a:srgbClr val="000000"/>
                          </a:solidFill>
                          <a:latin typeface="Avenir Next LT Pro"/>
                          <a:ea typeface="+mn-ea"/>
                          <a:cs typeface="+mn-cs"/>
                        </a:rPr>
                        <a:t>en</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barrica</a:t>
                      </a:r>
                      <a:r>
                        <a:rPr lang="en-US" sz="1200" b="0" i="0" u="none" strike="noStrike" kern="1200" baseline="0" noProof="0" dirty="0">
                          <a:solidFill>
                            <a:srgbClr val="000000"/>
                          </a:solidFill>
                          <a:latin typeface="Avenir Next LT Pro"/>
                          <a:ea typeface="+mn-ea"/>
                          <a:cs typeface="+mn-cs"/>
                        </a:rPr>
                        <a:t> (1 de </a:t>
                      </a:r>
                      <a:r>
                        <a:rPr lang="en-US" sz="1200" b="0" i="0" u="none" strike="noStrike" kern="1200" baseline="0" noProof="0" dirty="0" err="1">
                          <a:solidFill>
                            <a:srgbClr val="000000"/>
                          </a:solidFill>
                          <a:latin typeface="Avenir Next LT Pro"/>
                          <a:ea typeface="+mn-ea"/>
                          <a:cs typeface="+mn-cs"/>
                        </a:rPr>
                        <a:t>noviembre</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añada</a:t>
                      </a:r>
                      <a:r>
                        <a:rPr lang="en-US" sz="1200" b="0" i="0" u="none" strike="noStrike" kern="1200" baseline="0" noProof="0" dirty="0">
                          <a:solidFill>
                            <a:srgbClr val="000000"/>
                          </a:solidFill>
                          <a:latin typeface="Avenir Next LT Pro"/>
                          <a:ea typeface="+mn-ea"/>
                          <a:cs typeface="+mn-cs"/>
                        </a:rPr>
                        <a:t> + 1)</a:t>
                      </a:r>
                      <a:endParaRPr lang="en-US" dirty="0"/>
                    </a:p>
                    <a:p>
                      <a:pPr lvl="0" algn="l">
                        <a:lnSpc>
                          <a:spcPct val="100000"/>
                        </a:lnSpc>
                        <a:spcBef>
                          <a:spcPts val="0"/>
                        </a:spcBef>
                        <a:spcAft>
                          <a:spcPts val="0"/>
                        </a:spcAft>
                        <a:buNone/>
                      </a:pPr>
                      <a:r>
                        <a:rPr lang="en-US" sz="1200" b="0" i="0" u="none" strike="noStrike" kern="1200" baseline="0" noProof="0" dirty="0" err="1">
                          <a:solidFill>
                            <a:srgbClr val="000000"/>
                          </a:solidFill>
                          <a:latin typeface="Avenir Next LT Pro"/>
                          <a:ea typeface="+mn-ea"/>
                          <a:cs typeface="+mn-cs"/>
                        </a:rPr>
                        <a:t>Riserva</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Mín</a:t>
                      </a:r>
                      <a:r>
                        <a:rPr lang="en-US" sz="1200" b="0" i="0" u="none" strike="noStrike" kern="1200" baseline="0" noProof="0" dirty="0">
                          <a:solidFill>
                            <a:srgbClr val="000000"/>
                          </a:solidFill>
                          <a:latin typeface="Avenir Next LT Pro"/>
                          <a:ea typeface="+mn-ea"/>
                          <a:cs typeface="+mn-cs"/>
                        </a:rPr>
                        <a:t> 24 meses con 12 meses </a:t>
                      </a:r>
                      <a:r>
                        <a:rPr lang="en-US" sz="1200" b="0" i="0" u="none" strike="noStrike" kern="1200" baseline="0" noProof="0" dirty="0" err="1">
                          <a:solidFill>
                            <a:srgbClr val="000000"/>
                          </a:solidFill>
                          <a:latin typeface="Avenir Next LT Pro"/>
                          <a:ea typeface="+mn-ea"/>
                          <a:cs typeface="+mn-cs"/>
                        </a:rPr>
                        <a:t>en</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barrica</a:t>
                      </a:r>
                      <a:r>
                        <a:rPr lang="en-US" sz="1200" b="0" i="0" u="none" strike="noStrike" kern="1200" baseline="0" noProof="0" dirty="0">
                          <a:solidFill>
                            <a:srgbClr val="000000"/>
                          </a:solidFill>
                          <a:latin typeface="Avenir Next LT Pro"/>
                          <a:ea typeface="+mn-ea"/>
                          <a:cs typeface="+mn-cs"/>
                        </a:rPr>
                        <a:t> (1 de </a:t>
                      </a:r>
                      <a:r>
                        <a:rPr lang="en-US" sz="1200" b="0" i="0" u="none" strike="noStrike" kern="1200" baseline="0" noProof="0" dirty="0" err="1">
                          <a:solidFill>
                            <a:srgbClr val="000000"/>
                          </a:solidFill>
                          <a:latin typeface="Avenir Next LT Pro"/>
                          <a:ea typeface="+mn-ea"/>
                          <a:cs typeface="+mn-cs"/>
                        </a:rPr>
                        <a:t>noviembre</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añada</a:t>
                      </a:r>
                      <a:r>
                        <a:rPr lang="en-US" sz="1200" b="0" i="0" u="none" strike="noStrike" kern="1200" baseline="0" noProof="0" dirty="0">
                          <a:solidFill>
                            <a:srgbClr val="000000"/>
                          </a:solidFill>
                          <a:latin typeface="Avenir Next LT Pro"/>
                          <a:ea typeface="+mn-ea"/>
                          <a:cs typeface="+mn-cs"/>
                        </a:rPr>
                        <a:t> + 2)</a:t>
                      </a:r>
                    </a:p>
                  </a:txBody>
                  <a:tcPr anchor="ctr"/>
                </a:tc>
                <a:extLst>
                  <a:ext uri="{0D108BD9-81ED-4DB2-BD59-A6C34878D82A}">
                    <a16:rowId xmlns:a16="http://schemas.microsoft.com/office/drawing/2014/main" val="2278160204"/>
                  </a:ext>
                </a:extLst>
              </a:tr>
              <a:tr h="370838">
                <a:tc>
                  <a:txBody>
                    <a:bodyPr/>
                    <a:lstStyle/>
                    <a:p>
                      <a:pPr lvl="0" algn="l">
                        <a:buNone/>
                      </a:pPr>
                      <a:r>
                        <a:rPr lang="en-US" sz="1200" dirty="0"/>
                        <a:t>Teate (Rosso y </a:t>
                      </a:r>
                      <a:r>
                        <a:rPr lang="en-US" sz="1200" dirty="0" err="1"/>
                        <a:t>Riserva</a:t>
                      </a:r>
                      <a:r>
                        <a:rPr lang="en-US" sz="1200" dirty="0"/>
                        <a:t>)</a:t>
                      </a:r>
                    </a:p>
                  </a:txBody>
                  <a:tcPr anchor="ctr"/>
                </a:tc>
                <a:tc>
                  <a:txBody>
                    <a:bodyPr/>
                    <a:lstStyle/>
                    <a:p>
                      <a:pPr lvl="0" algn="l">
                        <a:lnSpc>
                          <a:spcPct val="100000"/>
                        </a:lnSpc>
                        <a:spcBef>
                          <a:spcPts val="0"/>
                        </a:spcBef>
                        <a:spcAft>
                          <a:spcPts val="0"/>
                        </a:spcAft>
                        <a:buNone/>
                      </a:pPr>
                      <a:r>
                        <a:rPr lang="en-US" sz="1200" b="0" i="0" u="none" strike="noStrike" kern="1200" baseline="0" noProof="0" dirty="0">
                          <a:solidFill>
                            <a:srgbClr val="000000"/>
                          </a:solidFill>
                          <a:latin typeface="Avenir Next LT Pro"/>
                          <a:ea typeface="+mn-ea"/>
                          <a:cs typeface="+mn-cs"/>
                        </a:rPr>
                        <a:t>Rosso: </a:t>
                      </a:r>
                      <a:r>
                        <a:rPr lang="en-US" sz="1200" b="0" i="0" u="none" strike="noStrike" kern="1200" baseline="0" noProof="0" dirty="0" err="1">
                          <a:solidFill>
                            <a:srgbClr val="000000"/>
                          </a:solidFill>
                          <a:latin typeface="Avenir Next LT Pro"/>
                          <a:ea typeface="+mn-ea"/>
                          <a:cs typeface="+mn-cs"/>
                        </a:rPr>
                        <a:t>Mín</a:t>
                      </a:r>
                      <a:r>
                        <a:rPr lang="en-US" sz="1200" b="0" i="0" u="none" strike="noStrike" kern="1200" baseline="0" noProof="0" dirty="0">
                          <a:solidFill>
                            <a:srgbClr val="000000"/>
                          </a:solidFill>
                          <a:latin typeface="Avenir Next LT Pro"/>
                          <a:ea typeface="+mn-ea"/>
                          <a:cs typeface="+mn-cs"/>
                        </a:rPr>
                        <a:t> 21 meses con 9 meses </a:t>
                      </a:r>
                      <a:r>
                        <a:rPr lang="en-US" sz="1200" b="0" i="0" u="none" strike="noStrike" kern="1200" baseline="0" noProof="0" dirty="0" err="1">
                          <a:solidFill>
                            <a:srgbClr val="000000"/>
                          </a:solidFill>
                          <a:latin typeface="Avenir Next LT Pro"/>
                          <a:ea typeface="+mn-ea"/>
                          <a:cs typeface="+mn-cs"/>
                        </a:rPr>
                        <a:t>en</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barrica</a:t>
                      </a:r>
                      <a:r>
                        <a:rPr lang="en-US" sz="1200" b="0" i="0" u="none" strike="noStrike" kern="1200" baseline="0" noProof="0" dirty="0">
                          <a:solidFill>
                            <a:srgbClr val="000000"/>
                          </a:solidFill>
                          <a:latin typeface="Avenir Next LT Pro"/>
                          <a:ea typeface="+mn-ea"/>
                          <a:cs typeface="+mn-cs"/>
                        </a:rPr>
                        <a:t> (1 de </a:t>
                      </a:r>
                      <a:r>
                        <a:rPr lang="en-US" sz="1200" b="0" i="0" u="none" strike="noStrike" kern="1200" baseline="0" noProof="0" dirty="0" err="1">
                          <a:solidFill>
                            <a:srgbClr val="000000"/>
                          </a:solidFill>
                          <a:latin typeface="Avenir Next LT Pro"/>
                          <a:ea typeface="+mn-ea"/>
                          <a:cs typeface="+mn-cs"/>
                        </a:rPr>
                        <a:t>agosto</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añada</a:t>
                      </a:r>
                      <a:r>
                        <a:rPr lang="en-US" sz="1200" b="0" i="0" u="none" strike="noStrike" kern="1200" baseline="0" noProof="0" dirty="0">
                          <a:solidFill>
                            <a:srgbClr val="000000"/>
                          </a:solidFill>
                          <a:latin typeface="Avenir Next LT Pro"/>
                          <a:ea typeface="+mn-ea"/>
                          <a:cs typeface="+mn-cs"/>
                        </a:rPr>
                        <a:t> + 2)</a:t>
                      </a:r>
                    </a:p>
                    <a:p>
                      <a:pPr lvl="0" algn="l">
                        <a:lnSpc>
                          <a:spcPct val="100000"/>
                        </a:lnSpc>
                        <a:spcBef>
                          <a:spcPts val="0"/>
                        </a:spcBef>
                        <a:spcAft>
                          <a:spcPts val="0"/>
                        </a:spcAft>
                        <a:buNone/>
                      </a:pPr>
                      <a:r>
                        <a:rPr lang="en-US" sz="1200" b="0" i="0" u="none" strike="noStrike" kern="1200" baseline="0" noProof="0" dirty="0" err="1">
                          <a:solidFill>
                            <a:srgbClr val="000000"/>
                          </a:solidFill>
                          <a:latin typeface="Avenir Next LT Pro"/>
                          <a:ea typeface="+mn-ea"/>
                          <a:cs typeface="+mn-cs"/>
                        </a:rPr>
                        <a:t>Riserva</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Mín</a:t>
                      </a:r>
                      <a:r>
                        <a:rPr lang="en-US" sz="1200" b="0" i="0" u="none" strike="noStrike" kern="1200" baseline="0" noProof="0" dirty="0">
                          <a:solidFill>
                            <a:srgbClr val="000000"/>
                          </a:solidFill>
                          <a:latin typeface="Avenir Next LT Pro"/>
                          <a:ea typeface="+mn-ea"/>
                          <a:cs typeface="+mn-cs"/>
                        </a:rPr>
                        <a:t> 30 meses con 9 meses </a:t>
                      </a:r>
                      <a:r>
                        <a:rPr lang="en-US" sz="1200" b="0" i="0" u="none" strike="noStrike" kern="1200" baseline="0" noProof="0" dirty="0" err="1">
                          <a:solidFill>
                            <a:srgbClr val="000000"/>
                          </a:solidFill>
                          <a:latin typeface="Avenir Next LT Pro"/>
                          <a:ea typeface="+mn-ea"/>
                          <a:cs typeface="+mn-cs"/>
                        </a:rPr>
                        <a:t>en</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barrica</a:t>
                      </a:r>
                      <a:r>
                        <a:rPr lang="en-US" sz="1200" b="0" i="0" u="none" strike="noStrike" kern="1200" baseline="0" noProof="0" dirty="0">
                          <a:solidFill>
                            <a:srgbClr val="000000"/>
                          </a:solidFill>
                          <a:latin typeface="Avenir Next LT Pro"/>
                          <a:ea typeface="+mn-ea"/>
                          <a:cs typeface="+mn-cs"/>
                        </a:rPr>
                        <a:t> (1 de mayo, </a:t>
                      </a:r>
                      <a:r>
                        <a:rPr lang="en-US" sz="1200" b="0" i="0" u="none" strike="noStrike" kern="1200" baseline="0" noProof="0" dirty="0" err="1">
                          <a:solidFill>
                            <a:srgbClr val="000000"/>
                          </a:solidFill>
                          <a:latin typeface="Avenir Next LT Pro"/>
                          <a:ea typeface="+mn-ea"/>
                          <a:cs typeface="+mn-cs"/>
                        </a:rPr>
                        <a:t>añada</a:t>
                      </a:r>
                      <a:r>
                        <a:rPr lang="en-US" sz="1200" b="0" i="0" u="none" strike="noStrike" kern="1200" baseline="0" noProof="0" dirty="0">
                          <a:solidFill>
                            <a:srgbClr val="000000"/>
                          </a:solidFill>
                          <a:latin typeface="Avenir Next LT Pro"/>
                          <a:ea typeface="+mn-ea"/>
                          <a:cs typeface="+mn-cs"/>
                        </a:rPr>
                        <a:t> + 3)</a:t>
                      </a:r>
                    </a:p>
                  </a:txBody>
                  <a:tcPr anchor="ctr"/>
                </a:tc>
                <a:extLst>
                  <a:ext uri="{0D108BD9-81ED-4DB2-BD59-A6C34878D82A}">
                    <a16:rowId xmlns:a16="http://schemas.microsoft.com/office/drawing/2014/main" val="4165626789"/>
                  </a:ext>
                </a:extLst>
              </a:tr>
              <a:tr h="370838">
                <a:tc>
                  <a:txBody>
                    <a:bodyPr/>
                    <a:lstStyle/>
                    <a:p>
                      <a:pPr lvl="0" algn="l">
                        <a:buNone/>
                      </a:pPr>
                      <a:r>
                        <a:rPr lang="en-US" sz="1200" dirty="0"/>
                        <a:t>Terre </a:t>
                      </a:r>
                      <a:r>
                        <a:rPr lang="en-US" sz="1200" dirty="0" err="1"/>
                        <a:t>Aquilane</a:t>
                      </a:r>
                      <a:r>
                        <a:rPr lang="en-US" sz="1200" dirty="0"/>
                        <a:t> | Terre de L'Aquila (Superiore y </a:t>
                      </a:r>
                      <a:r>
                        <a:rPr lang="en-US" sz="1200" dirty="0" err="1"/>
                        <a:t>Riserva</a:t>
                      </a:r>
                      <a:r>
                        <a:rPr lang="en-US" sz="1200" dirty="0"/>
                        <a:t>)</a:t>
                      </a:r>
                    </a:p>
                  </a:txBody>
                  <a:tcPr anchor="ctr"/>
                </a:tc>
                <a:tc>
                  <a:txBody>
                    <a:bodyPr/>
                    <a:lstStyle/>
                    <a:p>
                      <a:pPr lvl="0" algn="l">
                        <a:lnSpc>
                          <a:spcPct val="100000"/>
                        </a:lnSpc>
                        <a:spcBef>
                          <a:spcPts val="0"/>
                        </a:spcBef>
                        <a:spcAft>
                          <a:spcPts val="0"/>
                        </a:spcAft>
                        <a:buNone/>
                      </a:pPr>
                      <a:r>
                        <a:rPr lang="en-US" sz="1200" b="0" i="0" u="none" strike="noStrike" kern="1200" baseline="0" noProof="0" dirty="0">
                          <a:solidFill>
                            <a:srgbClr val="000000"/>
                          </a:solidFill>
                          <a:latin typeface="Avenir Next LT Pro"/>
                          <a:ea typeface="+mn-ea"/>
                          <a:cs typeface="+mn-cs"/>
                        </a:rPr>
                        <a:t>Superiore: </a:t>
                      </a:r>
                      <a:r>
                        <a:rPr lang="en-US" sz="1200" b="0" i="0" u="none" strike="noStrike" kern="1200" baseline="0" noProof="0" dirty="0" err="1">
                          <a:solidFill>
                            <a:srgbClr val="000000"/>
                          </a:solidFill>
                          <a:latin typeface="Avenir Next LT Pro"/>
                          <a:ea typeface="+mn-ea"/>
                          <a:cs typeface="+mn-cs"/>
                        </a:rPr>
                        <a:t>Mín</a:t>
                      </a:r>
                      <a:r>
                        <a:rPr lang="en-US" sz="1200" b="0" i="0" u="none" strike="noStrike" kern="1200" baseline="0" noProof="0" dirty="0">
                          <a:solidFill>
                            <a:srgbClr val="000000"/>
                          </a:solidFill>
                          <a:latin typeface="Avenir Next LT Pro"/>
                          <a:ea typeface="+mn-ea"/>
                          <a:cs typeface="+mn-cs"/>
                        </a:rPr>
                        <a:t> 6 meses (1 de </a:t>
                      </a:r>
                      <a:r>
                        <a:rPr lang="en-US" sz="1200" b="0" i="0" u="none" strike="noStrike" kern="1200" baseline="0" noProof="0" dirty="0" err="1">
                          <a:solidFill>
                            <a:srgbClr val="000000"/>
                          </a:solidFill>
                          <a:latin typeface="Avenir Next LT Pro"/>
                          <a:ea typeface="+mn-ea"/>
                          <a:cs typeface="+mn-cs"/>
                        </a:rPr>
                        <a:t>octubre</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añada</a:t>
                      </a:r>
                      <a:r>
                        <a:rPr lang="en-US" sz="1200" b="0" i="0" u="none" strike="noStrike" kern="1200" baseline="0" noProof="0" dirty="0">
                          <a:solidFill>
                            <a:srgbClr val="000000"/>
                          </a:solidFill>
                          <a:latin typeface="Avenir Next LT Pro"/>
                          <a:ea typeface="+mn-ea"/>
                          <a:cs typeface="+mn-cs"/>
                        </a:rPr>
                        <a:t> + 1)</a:t>
                      </a:r>
                    </a:p>
                    <a:p>
                      <a:pPr lvl="0" algn="l">
                        <a:lnSpc>
                          <a:spcPct val="100000"/>
                        </a:lnSpc>
                        <a:spcBef>
                          <a:spcPts val="0"/>
                        </a:spcBef>
                        <a:spcAft>
                          <a:spcPts val="0"/>
                        </a:spcAft>
                        <a:buNone/>
                      </a:pPr>
                      <a:r>
                        <a:rPr lang="en-US" sz="1200" b="0" i="0" u="none" strike="noStrike" kern="1200" baseline="0" noProof="0" dirty="0" err="1">
                          <a:solidFill>
                            <a:srgbClr val="000000"/>
                          </a:solidFill>
                          <a:latin typeface="Avenir Next LT Pro"/>
                          <a:ea typeface="+mn-ea"/>
                          <a:cs typeface="+mn-cs"/>
                        </a:rPr>
                        <a:t>Riserva</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Mín</a:t>
                      </a:r>
                      <a:r>
                        <a:rPr lang="en-US" sz="1200" b="0" i="0" u="none" strike="noStrike" kern="1200" baseline="0" noProof="0" dirty="0">
                          <a:solidFill>
                            <a:srgbClr val="000000"/>
                          </a:solidFill>
                          <a:latin typeface="Avenir Next LT Pro"/>
                          <a:ea typeface="+mn-ea"/>
                          <a:cs typeface="+mn-cs"/>
                        </a:rPr>
                        <a:t> 24 meses con 6 </a:t>
                      </a:r>
                      <a:r>
                        <a:rPr lang="en-US" sz="1200" b="0" i="0" u="none" strike="noStrike" kern="1200" baseline="0" noProof="0" dirty="0" err="1">
                          <a:solidFill>
                            <a:srgbClr val="000000"/>
                          </a:solidFill>
                          <a:latin typeface="Avenir Next LT Pro"/>
                          <a:ea typeface="+mn-ea"/>
                          <a:cs typeface="+mn-cs"/>
                        </a:rPr>
                        <a:t>emeses</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en</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barrica</a:t>
                      </a:r>
                      <a:r>
                        <a:rPr lang="en-US" sz="1200" b="0" i="0" u="none" strike="noStrike" kern="1200" baseline="0" noProof="0" dirty="0">
                          <a:solidFill>
                            <a:srgbClr val="000000"/>
                          </a:solidFill>
                          <a:latin typeface="Avenir Next LT Pro"/>
                          <a:ea typeface="+mn-ea"/>
                          <a:cs typeface="+mn-cs"/>
                        </a:rPr>
                        <a:t> (1 de </a:t>
                      </a:r>
                      <a:r>
                        <a:rPr lang="en-US" sz="1200" b="0" i="0" u="none" strike="noStrike" kern="1200" baseline="0" noProof="0" dirty="0" err="1">
                          <a:solidFill>
                            <a:srgbClr val="000000"/>
                          </a:solidFill>
                          <a:latin typeface="Avenir Next LT Pro"/>
                          <a:ea typeface="+mn-ea"/>
                          <a:cs typeface="+mn-cs"/>
                        </a:rPr>
                        <a:t>enero</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añada</a:t>
                      </a:r>
                      <a:r>
                        <a:rPr lang="en-US" sz="1200" b="0" i="0" u="none" strike="noStrike" kern="1200" baseline="0" noProof="0" dirty="0">
                          <a:solidFill>
                            <a:srgbClr val="000000"/>
                          </a:solidFill>
                          <a:latin typeface="Avenir Next LT Pro"/>
                          <a:ea typeface="+mn-ea"/>
                          <a:cs typeface="+mn-cs"/>
                        </a:rPr>
                        <a:t> + 3)</a:t>
                      </a:r>
                    </a:p>
                  </a:txBody>
                  <a:tcPr anchor="ctr"/>
                </a:tc>
                <a:extLst>
                  <a:ext uri="{0D108BD9-81ED-4DB2-BD59-A6C34878D82A}">
                    <a16:rowId xmlns:a16="http://schemas.microsoft.com/office/drawing/2014/main" val="4103912405"/>
                  </a:ext>
                </a:extLst>
              </a:tr>
              <a:tr h="370838">
                <a:tc>
                  <a:txBody>
                    <a:bodyPr/>
                    <a:lstStyle/>
                    <a:p>
                      <a:pPr lvl="0" algn="l">
                        <a:buNone/>
                      </a:pPr>
                      <a:r>
                        <a:rPr lang="en-US" sz="1200" dirty="0"/>
                        <a:t>Terre </a:t>
                      </a:r>
                      <a:r>
                        <a:rPr lang="en-US" sz="1200" dirty="0" err="1"/>
                        <a:t>dei</a:t>
                      </a:r>
                      <a:r>
                        <a:rPr lang="en-US" sz="1200" dirty="0"/>
                        <a:t> </a:t>
                      </a:r>
                      <a:r>
                        <a:rPr lang="en-US" sz="1200" dirty="0" err="1"/>
                        <a:t>Peligni</a:t>
                      </a:r>
                      <a:r>
                        <a:rPr lang="en-US" sz="1200" dirty="0"/>
                        <a:t> (Rosso y </a:t>
                      </a:r>
                      <a:r>
                        <a:rPr lang="en-US" sz="1200" dirty="0" err="1"/>
                        <a:t>Riserva</a:t>
                      </a:r>
                      <a:r>
                        <a:rPr lang="en-US" sz="1200" dirty="0"/>
                        <a:t>)</a:t>
                      </a:r>
                    </a:p>
                  </a:txBody>
                  <a:tcPr anchor="ctr"/>
                </a:tc>
                <a:tc>
                  <a:txBody>
                    <a:bodyPr/>
                    <a:lstStyle/>
                    <a:p>
                      <a:pPr lvl="0" algn="l">
                        <a:lnSpc>
                          <a:spcPct val="100000"/>
                        </a:lnSpc>
                        <a:spcBef>
                          <a:spcPts val="0"/>
                        </a:spcBef>
                        <a:spcAft>
                          <a:spcPts val="0"/>
                        </a:spcAft>
                        <a:buNone/>
                      </a:pPr>
                      <a:r>
                        <a:rPr lang="en-US" sz="1200" b="0" i="0" u="none" strike="noStrike" kern="1200" baseline="0" noProof="0" dirty="0">
                          <a:solidFill>
                            <a:srgbClr val="000000"/>
                          </a:solidFill>
                          <a:latin typeface="Avenir Next LT Pro"/>
                          <a:ea typeface="+mn-ea"/>
                          <a:cs typeface="+mn-cs"/>
                        </a:rPr>
                        <a:t>Rosso: </a:t>
                      </a:r>
                      <a:r>
                        <a:rPr lang="en-US" sz="1200" b="0" i="0" u="none" strike="noStrike" kern="1200" baseline="0" noProof="0" dirty="0" err="1">
                          <a:solidFill>
                            <a:srgbClr val="000000"/>
                          </a:solidFill>
                          <a:latin typeface="Avenir Next LT Pro"/>
                          <a:ea typeface="+mn-ea"/>
                          <a:cs typeface="+mn-cs"/>
                        </a:rPr>
                        <a:t>Mín</a:t>
                      </a:r>
                      <a:r>
                        <a:rPr lang="en-US" sz="1200" b="0" i="0" u="none" strike="noStrike" kern="1200" baseline="0" noProof="0" dirty="0">
                          <a:solidFill>
                            <a:srgbClr val="000000"/>
                          </a:solidFill>
                          <a:latin typeface="Avenir Next LT Pro"/>
                          <a:ea typeface="+mn-ea"/>
                          <a:cs typeface="+mn-cs"/>
                        </a:rPr>
                        <a:t> 24 meses con 12 meses </a:t>
                      </a:r>
                      <a:r>
                        <a:rPr lang="en-US" sz="1200" b="0" i="0" u="none" strike="noStrike" kern="1200" baseline="0" noProof="0" dirty="0" err="1">
                          <a:solidFill>
                            <a:srgbClr val="000000"/>
                          </a:solidFill>
                          <a:latin typeface="Avenir Next LT Pro"/>
                          <a:ea typeface="+mn-ea"/>
                          <a:cs typeface="+mn-cs"/>
                        </a:rPr>
                        <a:t>en</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barrica</a:t>
                      </a:r>
                      <a:r>
                        <a:rPr lang="en-US" sz="1200" b="0" i="0" u="none" strike="noStrike" kern="1200" baseline="0" noProof="0" dirty="0">
                          <a:solidFill>
                            <a:srgbClr val="000000"/>
                          </a:solidFill>
                          <a:latin typeface="Avenir Next LT Pro"/>
                          <a:ea typeface="+mn-ea"/>
                          <a:cs typeface="+mn-cs"/>
                        </a:rPr>
                        <a:t> (1 de </a:t>
                      </a:r>
                      <a:r>
                        <a:rPr lang="en-US" sz="1200" b="0" i="0" u="none" strike="noStrike" kern="1200" baseline="0" noProof="0" dirty="0" err="1">
                          <a:solidFill>
                            <a:srgbClr val="000000"/>
                          </a:solidFill>
                          <a:latin typeface="Avenir Next LT Pro"/>
                          <a:ea typeface="+mn-ea"/>
                          <a:cs typeface="+mn-cs"/>
                        </a:rPr>
                        <a:t>noviembre</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añada</a:t>
                      </a:r>
                      <a:r>
                        <a:rPr lang="en-US" sz="1200" b="0" i="0" u="none" strike="noStrike" kern="1200" baseline="0" noProof="0" dirty="0">
                          <a:solidFill>
                            <a:srgbClr val="000000"/>
                          </a:solidFill>
                          <a:latin typeface="Avenir Next LT Pro"/>
                          <a:ea typeface="+mn-ea"/>
                          <a:cs typeface="+mn-cs"/>
                        </a:rPr>
                        <a:t> + 2)</a:t>
                      </a:r>
                    </a:p>
                    <a:p>
                      <a:pPr lvl="0" algn="l">
                        <a:lnSpc>
                          <a:spcPct val="100000"/>
                        </a:lnSpc>
                        <a:spcBef>
                          <a:spcPts val="0"/>
                        </a:spcBef>
                        <a:spcAft>
                          <a:spcPts val="0"/>
                        </a:spcAft>
                        <a:buNone/>
                      </a:pPr>
                      <a:r>
                        <a:rPr lang="en-US" sz="1200" b="0" i="0" u="none" strike="noStrike" kern="1200" baseline="0" noProof="0" dirty="0" err="1">
                          <a:solidFill>
                            <a:srgbClr val="000000"/>
                          </a:solidFill>
                          <a:latin typeface="Avenir Next LT Pro"/>
                          <a:ea typeface="+mn-ea"/>
                          <a:cs typeface="+mn-cs"/>
                        </a:rPr>
                        <a:t>Riserva</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Mín</a:t>
                      </a:r>
                      <a:r>
                        <a:rPr lang="en-US" sz="1200" b="0" i="0" u="none" strike="noStrike" kern="1200" baseline="0" noProof="0" dirty="0">
                          <a:solidFill>
                            <a:srgbClr val="000000"/>
                          </a:solidFill>
                          <a:latin typeface="Avenir Next LT Pro"/>
                          <a:ea typeface="+mn-ea"/>
                          <a:cs typeface="+mn-cs"/>
                        </a:rPr>
                        <a:t> 30 meses con 9 meses </a:t>
                      </a:r>
                      <a:r>
                        <a:rPr lang="en-US" sz="1200" b="0" i="0" u="none" strike="noStrike" kern="1200" baseline="0" noProof="0" dirty="0" err="1">
                          <a:solidFill>
                            <a:srgbClr val="000000"/>
                          </a:solidFill>
                          <a:latin typeface="Avenir Next LT Pro"/>
                          <a:ea typeface="+mn-ea"/>
                          <a:cs typeface="+mn-cs"/>
                        </a:rPr>
                        <a:t>en</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barrica</a:t>
                      </a:r>
                      <a:r>
                        <a:rPr lang="en-US" sz="1200" b="0" i="0" u="none" strike="noStrike" kern="1200" baseline="0" noProof="0" dirty="0">
                          <a:solidFill>
                            <a:srgbClr val="000000"/>
                          </a:solidFill>
                          <a:latin typeface="Avenir Next LT Pro"/>
                          <a:ea typeface="+mn-ea"/>
                          <a:cs typeface="+mn-cs"/>
                        </a:rPr>
                        <a:t> (1 de mayo, </a:t>
                      </a:r>
                      <a:r>
                        <a:rPr lang="en-US" sz="1200" b="0" i="0" u="none" strike="noStrike" kern="1200" baseline="0" noProof="0" dirty="0" err="1">
                          <a:solidFill>
                            <a:srgbClr val="000000"/>
                          </a:solidFill>
                          <a:latin typeface="Avenir Next LT Pro"/>
                          <a:ea typeface="+mn-ea"/>
                          <a:cs typeface="+mn-cs"/>
                        </a:rPr>
                        <a:t>añada</a:t>
                      </a:r>
                      <a:r>
                        <a:rPr lang="en-US" sz="1200" b="0" i="0" u="none" strike="noStrike" kern="1200" baseline="0" noProof="0" dirty="0">
                          <a:solidFill>
                            <a:srgbClr val="000000"/>
                          </a:solidFill>
                          <a:latin typeface="Avenir Next LT Pro"/>
                          <a:ea typeface="+mn-ea"/>
                          <a:cs typeface="+mn-cs"/>
                        </a:rPr>
                        <a:t> + 3)</a:t>
                      </a:r>
                    </a:p>
                  </a:txBody>
                  <a:tcPr anchor="ctr"/>
                </a:tc>
                <a:extLst>
                  <a:ext uri="{0D108BD9-81ED-4DB2-BD59-A6C34878D82A}">
                    <a16:rowId xmlns:a16="http://schemas.microsoft.com/office/drawing/2014/main" val="2234307090"/>
                  </a:ext>
                </a:extLst>
              </a:tr>
              <a:tr h="370838">
                <a:tc>
                  <a:txBody>
                    <a:bodyPr/>
                    <a:lstStyle/>
                    <a:p>
                      <a:pPr lvl="0" algn="l">
                        <a:buNone/>
                      </a:pPr>
                      <a:r>
                        <a:rPr lang="en-US" sz="1200" dirty="0"/>
                        <a:t>Terre </a:t>
                      </a:r>
                      <a:r>
                        <a:rPr lang="en-US" sz="1200" dirty="0" err="1"/>
                        <a:t>dei</a:t>
                      </a:r>
                      <a:r>
                        <a:rPr lang="en-US" sz="1200" dirty="0"/>
                        <a:t> </a:t>
                      </a:r>
                      <a:r>
                        <a:rPr lang="en-US" sz="1200" dirty="0" err="1"/>
                        <a:t>Vestini</a:t>
                      </a:r>
                      <a:r>
                        <a:rPr lang="en-US" sz="1200" dirty="0"/>
                        <a:t> (Rosso y </a:t>
                      </a:r>
                      <a:r>
                        <a:rPr lang="en-US" sz="1200" dirty="0" err="1"/>
                        <a:t>Riserva</a:t>
                      </a:r>
                      <a:r>
                        <a:rPr lang="en-US" sz="1200" dirty="0"/>
                        <a:t>)</a:t>
                      </a:r>
                    </a:p>
                  </a:txBody>
                  <a:tcPr anchor="ctr"/>
                </a:tc>
                <a:tc>
                  <a:txBody>
                    <a:bodyPr/>
                    <a:lstStyle/>
                    <a:p>
                      <a:pPr lvl="0" algn="l">
                        <a:lnSpc>
                          <a:spcPct val="100000"/>
                        </a:lnSpc>
                        <a:spcBef>
                          <a:spcPts val="0"/>
                        </a:spcBef>
                        <a:spcAft>
                          <a:spcPts val="0"/>
                        </a:spcAft>
                        <a:buNone/>
                      </a:pPr>
                      <a:r>
                        <a:rPr lang="en-US" sz="1200" b="0" i="0" u="none" strike="noStrike" kern="1200" baseline="0" noProof="0" dirty="0">
                          <a:solidFill>
                            <a:srgbClr val="000000"/>
                          </a:solidFill>
                          <a:latin typeface="Avenir Next LT Pro"/>
                          <a:ea typeface="+mn-ea"/>
                          <a:cs typeface="+mn-cs"/>
                        </a:rPr>
                        <a:t>Rosso: </a:t>
                      </a:r>
                      <a:r>
                        <a:rPr lang="en-US" sz="1200" b="0" i="0" u="none" strike="noStrike" kern="1200" baseline="0" noProof="0" dirty="0" err="1">
                          <a:solidFill>
                            <a:srgbClr val="000000"/>
                          </a:solidFill>
                          <a:latin typeface="Avenir Next LT Pro"/>
                          <a:ea typeface="+mn-ea"/>
                          <a:cs typeface="+mn-cs"/>
                        </a:rPr>
                        <a:t>Mín</a:t>
                      </a:r>
                      <a:r>
                        <a:rPr lang="en-US" sz="1200" b="0" i="0" u="none" strike="noStrike" kern="1200" baseline="0" noProof="0" dirty="0">
                          <a:solidFill>
                            <a:srgbClr val="000000"/>
                          </a:solidFill>
                          <a:latin typeface="Avenir Next LT Pro"/>
                          <a:ea typeface="+mn-ea"/>
                          <a:cs typeface="+mn-cs"/>
                        </a:rPr>
                        <a:t>. 21 meses con 9 meses </a:t>
                      </a:r>
                      <a:r>
                        <a:rPr lang="en-US" sz="1200" b="0" i="0" u="none" strike="noStrike" kern="1200" baseline="0" noProof="0" dirty="0" err="1">
                          <a:solidFill>
                            <a:srgbClr val="000000"/>
                          </a:solidFill>
                          <a:latin typeface="Avenir Next LT Pro"/>
                          <a:ea typeface="+mn-ea"/>
                          <a:cs typeface="+mn-cs"/>
                        </a:rPr>
                        <a:t>en</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barrica</a:t>
                      </a:r>
                      <a:r>
                        <a:rPr lang="en-US" sz="1200" b="0" i="0" u="none" strike="noStrike" kern="1200" baseline="0" noProof="0" dirty="0">
                          <a:solidFill>
                            <a:srgbClr val="000000"/>
                          </a:solidFill>
                          <a:latin typeface="Avenir Next LT Pro"/>
                          <a:ea typeface="+mn-ea"/>
                          <a:cs typeface="+mn-cs"/>
                        </a:rPr>
                        <a:t> y 3 meses </a:t>
                      </a:r>
                      <a:r>
                        <a:rPr lang="en-US" sz="1200" b="0" i="0" u="none" strike="noStrike" kern="1200" baseline="0" noProof="0" dirty="0" err="1">
                          <a:solidFill>
                            <a:srgbClr val="000000"/>
                          </a:solidFill>
                          <a:latin typeface="Avenir Next LT Pro"/>
                          <a:ea typeface="+mn-ea"/>
                          <a:cs typeface="+mn-cs"/>
                        </a:rPr>
                        <a:t>en</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botella</a:t>
                      </a:r>
                      <a:r>
                        <a:rPr lang="en-US" sz="1200" b="0" i="0" u="none" strike="noStrike" kern="1200" baseline="0" noProof="0" dirty="0">
                          <a:solidFill>
                            <a:srgbClr val="000000"/>
                          </a:solidFill>
                          <a:latin typeface="Avenir Next LT Pro"/>
                          <a:ea typeface="+mn-ea"/>
                          <a:cs typeface="+mn-cs"/>
                        </a:rPr>
                        <a:t> (1 de </a:t>
                      </a:r>
                      <a:r>
                        <a:rPr lang="en-US" sz="1200" b="0" i="0" u="none" strike="noStrike" kern="1200" baseline="0" noProof="0" dirty="0" err="1">
                          <a:solidFill>
                            <a:srgbClr val="000000"/>
                          </a:solidFill>
                          <a:latin typeface="Avenir Next LT Pro"/>
                          <a:ea typeface="+mn-ea"/>
                          <a:cs typeface="+mn-cs"/>
                        </a:rPr>
                        <a:t>agosto</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añada</a:t>
                      </a:r>
                      <a:r>
                        <a:rPr lang="en-US" sz="1200" b="0" i="0" u="none" strike="noStrike" kern="1200" baseline="0" noProof="0" dirty="0">
                          <a:solidFill>
                            <a:srgbClr val="000000"/>
                          </a:solidFill>
                          <a:latin typeface="Avenir Next LT Pro"/>
                          <a:ea typeface="+mn-ea"/>
                          <a:cs typeface="+mn-cs"/>
                        </a:rPr>
                        <a:t> + 2)</a:t>
                      </a:r>
                    </a:p>
                    <a:p>
                      <a:pPr lvl="0" algn="l">
                        <a:lnSpc>
                          <a:spcPct val="100000"/>
                        </a:lnSpc>
                        <a:spcBef>
                          <a:spcPts val="0"/>
                        </a:spcBef>
                        <a:spcAft>
                          <a:spcPts val="0"/>
                        </a:spcAft>
                        <a:buNone/>
                      </a:pPr>
                      <a:r>
                        <a:rPr lang="en-US" sz="1200" b="0" i="0" u="none" strike="noStrike" kern="1200" baseline="0" noProof="0" dirty="0" err="1">
                          <a:solidFill>
                            <a:srgbClr val="000000"/>
                          </a:solidFill>
                          <a:latin typeface="Avenir Next LT Pro"/>
                          <a:ea typeface="+mn-ea"/>
                          <a:cs typeface="+mn-cs"/>
                        </a:rPr>
                        <a:t>Riserva</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Mín</a:t>
                      </a:r>
                      <a:r>
                        <a:rPr lang="en-US" sz="1200" b="0" i="0" u="none" strike="noStrike" kern="1200" baseline="0" noProof="0" dirty="0">
                          <a:solidFill>
                            <a:srgbClr val="000000"/>
                          </a:solidFill>
                          <a:latin typeface="Avenir Next LT Pro"/>
                          <a:ea typeface="+mn-ea"/>
                          <a:cs typeface="+mn-cs"/>
                        </a:rPr>
                        <a:t>. 30 meses con 9 meses </a:t>
                      </a:r>
                      <a:r>
                        <a:rPr lang="en-US" sz="1200" b="0" i="0" u="none" strike="noStrike" kern="1200" baseline="0" noProof="0" dirty="0" err="1">
                          <a:solidFill>
                            <a:srgbClr val="000000"/>
                          </a:solidFill>
                          <a:latin typeface="Avenir Next LT Pro"/>
                          <a:ea typeface="+mn-ea"/>
                          <a:cs typeface="+mn-cs"/>
                        </a:rPr>
                        <a:t>en</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barrica</a:t>
                      </a:r>
                      <a:r>
                        <a:rPr lang="en-US" sz="1200" b="0" i="0" u="none" strike="noStrike" kern="1200" baseline="0" noProof="0" dirty="0">
                          <a:solidFill>
                            <a:srgbClr val="000000"/>
                          </a:solidFill>
                          <a:latin typeface="Avenir Next LT Pro"/>
                          <a:ea typeface="+mn-ea"/>
                          <a:cs typeface="+mn-cs"/>
                        </a:rPr>
                        <a:t> y 6 meses </a:t>
                      </a:r>
                      <a:r>
                        <a:rPr lang="en-US" sz="1200" b="0" i="0" u="none" strike="noStrike" kern="1200" baseline="0" noProof="0" dirty="0" err="1">
                          <a:solidFill>
                            <a:srgbClr val="000000"/>
                          </a:solidFill>
                          <a:latin typeface="Avenir Next LT Pro"/>
                          <a:ea typeface="+mn-ea"/>
                          <a:cs typeface="+mn-cs"/>
                        </a:rPr>
                        <a:t>en</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latin typeface="Avenir Next LT Pro"/>
                          <a:ea typeface="+mn-ea"/>
                          <a:cs typeface="+mn-cs"/>
                        </a:rPr>
                        <a:t>botella</a:t>
                      </a:r>
                      <a:r>
                        <a:rPr lang="en-US" sz="1200" b="0" i="0" u="none" strike="noStrike" kern="1200" baseline="0" noProof="0" dirty="0">
                          <a:solidFill>
                            <a:srgbClr val="000000"/>
                          </a:solidFill>
                          <a:latin typeface="Avenir Next LT Pro"/>
                          <a:ea typeface="+mn-ea"/>
                          <a:cs typeface="+mn-cs"/>
                        </a:rPr>
                        <a:t> (1 de mayo, </a:t>
                      </a:r>
                      <a:r>
                        <a:rPr lang="en-US" sz="1200" b="0" i="0" u="none" strike="noStrike" kern="1200" baseline="0" noProof="0" dirty="0" err="1">
                          <a:solidFill>
                            <a:srgbClr val="000000"/>
                          </a:solidFill>
                          <a:latin typeface="Avenir Next LT Pro"/>
                          <a:ea typeface="+mn-ea"/>
                          <a:cs typeface="+mn-cs"/>
                        </a:rPr>
                        <a:t>añada</a:t>
                      </a:r>
                      <a:r>
                        <a:rPr lang="en-US" sz="1200" b="0" i="0" u="none" strike="noStrike" kern="1200" baseline="0" noProof="0" dirty="0">
                          <a:solidFill>
                            <a:srgbClr val="000000"/>
                          </a:solidFill>
                          <a:latin typeface="Avenir Next LT Pro"/>
                          <a:ea typeface="+mn-ea"/>
                          <a:cs typeface="+mn-cs"/>
                        </a:rPr>
                        <a:t> + 3)</a:t>
                      </a:r>
                    </a:p>
                  </a:txBody>
                  <a:tcPr anchor="ctr"/>
                </a:tc>
                <a:extLst>
                  <a:ext uri="{0D108BD9-81ED-4DB2-BD59-A6C34878D82A}">
                    <a16:rowId xmlns:a16="http://schemas.microsoft.com/office/drawing/2014/main" val="2361792623"/>
                  </a:ext>
                </a:extLst>
              </a:tr>
              <a:tr h="370838">
                <a:tc>
                  <a:txBody>
                    <a:bodyPr/>
                    <a:lstStyle/>
                    <a:p>
                      <a:pPr lvl="0" algn="l">
                        <a:buNone/>
                      </a:pPr>
                      <a:r>
                        <a:rPr lang="en-US" sz="1200" dirty="0"/>
                        <a:t>Terre di Chieti (Superiore y </a:t>
                      </a:r>
                      <a:r>
                        <a:rPr lang="en-US" sz="1200" dirty="0" err="1"/>
                        <a:t>Riserva</a:t>
                      </a:r>
                      <a:r>
                        <a:rPr lang="en-US" sz="1200" dirty="0"/>
                        <a:t>)</a:t>
                      </a:r>
                    </a:p>
                  </a:txBody>
                  <a:tcPr anchor="ctr"/>
                </a:tc>
                <a:tc>
                  <a:txBody>
                    <a:bodyPr/>
                    <a:lstStyle/>
                    <a:p>
                      <a:pPr lvl="0" algn="l">
                        <a:lnSpc>
                          <a:spcPct val="100000"/>
                        </a:lnSpc>
                        <a:spcBef>
                          <a:spcPts val="0"/>
                        </a:spcBef>
                        <a:spcAft>
                          <a:spcPts val="0"/>
                        </a:spcAft>
                        <a:buNone/>
                      </a:pPr>
                      <a:r>
                        <a:rPr lang="en-US" sz="1200" b="0" i="0" u="none" strike="noStrike" kern="1200" baseline="0" noProof="0" dirty="0">
                          <a:solidFill>
                            <a:srgbClr val="000000"/>
                          </a:solidFill>
                          <a:latin typeface="Avenir Next LT Pro"/>
                          <a:ea typeface="+mn-ea"/>
                          <a:cs typeface="+mn-cs"/>
                        </a:rPr>
                        <a:t>Superiore: </a:t>
                      </a:r>
                      <a:r>
                        <a:rPr lang="en-US" sz="1200" b="0" i="0" u="none" strike="noStrike" kern="1200" baseline="0" noProof="0" dirty="0" err="1">
                          <a:solidFill>
                            <a:srgbClr val="000000"/>
                          </a:solidFill>
                        </a:rPr>
                        <a:t>Mín</a:t>
                      </a:r>
                      <a:r>
                        <a:rPr lang="en-US" sz="1200" b="0" i="0" u="none" strike="noStrike" kern="1200" baseline="0" noProof="0" dirty="0">
                          <a:solidFill>
                            <a:srgbClr val="000000"/>
                          </a:solidFill>
                        </a:rPr>
                        <a:t>. 6 meses (1 de </a:t>
                      </a:r>
                      <a:r>
                        <a:rPr lang="en-US" sz="1200" b="0" i="0" u="none" strike="noStrike" kern="1200" baseline="0" noProof="0" dirty="0" err="1">
                          <a:solidFill>
                            <a:srgbClr val="000000"/>
                          </a:solidFill>
                        </a:rPr>
                        <a:t>octubre</a:t>
                      </a:r>
                      <a:r>
                        <a:rPr lang="en-US" sz="1200" b="0" i="0" u="none" strike="noStrike" kern="1200" baseline="0" noProof="0" dirty="0">
                          <a:solidFill>
                            <a:srgbClr val="000000"/>
                          </a:solidFill>
                        </a:rPr>
                        <a:t>, </a:t>
                      </a:r>
                      <a:r>
                        <a:rPr lang="en-US" sz="1200" b="0" i="0" u="none" strike="noStrike" kern="1200" baseline="0" noProof="0" dirty="0" err="1">
                          <a:solidFill>
                            <a:srgbClr val="000000"/>
                          </a:solidFill>
                        </a:rPr>
                        <a:t>añada</a:t>
                      </a:r>
                      <a:r>
                        <a:rPr lang="en-US" sz="1200" b="0" i="0" u="none" strike="noStrike" kern="1200" baseline="0" noProof="0" dirty="0">
                          <a:solidFill>
                            <a:srgbClr val="000000"/>
                          </a:solidFill>
                        </a:rPr>
                        <a:t> + 1)</a:t>
                      </a:r>
                    </a:p>
                    <a:p>
                      <a:pPr lvl="0" algn="l">
                        <a:lnSpc>
                          <a:spcPct val="100000"/>
                        </a:lnSpc>
                        <a:spcBef>
                          <a:spcPts val="0"/>
                        </a:spcBef>
                        <a:spcAft>
                          <a:spcPts val="0"/>
                        </a:spcAft>
                        <a:buNone/>
                      </a:pPr>
                      <a:r>
                        <a:rPr lang="en-US" sz="1200" b="0" i="0" u="none" strike="noStrike" kern="1200" baseline="0" noProof="0" dirty="0" err="1">
                          <a:solidFill>
                            <a:srgbClr val="000000"/>
                          </a:solidFill>
                          <a:latin typeface="Avenir Next LT Pro"/>
                          <a:ea typeface="+mn-ea"/>
                          <a:cs typeface="+mn-cs"/>
                        </a:rPr>
                        <a:t>Riserva</a:t>
                      </a:r>
                      <a:r>
                        <a:rPr lang="en-US" sz="1200" b="0" i="0" u="none" strike="noStrike" kern="1200" baseline="0" noProof="0" dirty="0">
                          <a:solidFill>
                            <a:srgbClr val="000000"/>
                          </a:solidFill>
                          <a:latin typeface="Avenir Next LT Pro"/>
                          <a:ea typeface="+mn-ea"/>
                          <a:cs typeface="+mn-cs"/>
                        </a:rPr>
                        <a:t>: </a:t>
                      </a:r>
                      <a:r>
                        <a:rPr lang="en-US" sz="1200" b="0" i="0" u="none" strike="noStrike" kern="1200" baseline="0" noProof="0" dirty="0" err="1">
                          <a:solidFill>
                            <a:srgbClr val="000000"/>
                          </a:solidFill>
                        </a:rPr>
                        <a:t>Mín</a:t>
                      </a:r>
                      <a:r>
                        <a:rPr lang="en-US" sz="1200" b="0" i="0" u="none" strike="noStrike" kern="1200" baseline="0" noProof="0" dirty="0">
                          <a:solidFill>
                            <a:srgbClr val="000000"/>
                          </a:solidFill>
                        </a:rPr>
                        <a:t> 24 meses con 6 </a:t>
                      </a:r>
                      <a:r>
                        <a:rPr lang="en-US" sz="1200" b="0" i="0" u="none" strike="noStrike" kern="1200" baseline="0" noProof="0" dirty="0" err="1">
                          <a:solidFill>
                            <a:srgbClr val="000000"/>
                          </a:solidFill>
                        </a:rPr>
                        <a:t>emeses</a:t>
                      </a:r>
                      <a:r>
                        <a:rPr lang="en-US" sz="1200" b="0" i="0" u="none" strike="noStrike" kern="1200" baseline="0" noProof="0" dirty="0">
                          <a:solidFill>
                            <a:srgbClr val="000000"/>
                          </a:solidFill>
                        </a:rPr>
                        <a:t> </a:t>
                      </a:r>
                      <a:r>
                        <a:rPr lang="en-US" sz="1200" b="0" i="0" u="none" strike="noStrike" kern="1200" baseline="0" noProof="0" dirty="0" err="1">
                          <a:solidFill>
                            <a:srgbClr val="000000"/>
                          </a:solidFill>
                        </a:rPr>
                        <a:t>en</a:t>
                      </a:r>
                      <a:r>
                        <a:rPr lang="en-US" sz="1200" b="0" i="0" u="none" strike="noStrike" kern="1200" baseline="0" noProof="0" dirty="0">
                          <a:solidFill>
                            <a:srgbClr val="000000"/>
                          </a:solidFill>
                        </a:rPr>
                        <a:t> </a:t>
                      </a:r>
                      <a:r>
                        <a:rPr lang="en-US" sz="1200" b="0" i="0" u="none" strike="noStrike" kern="1200" baseline="0" noProof="0" dirty="0" err="1">
                          <a:solidFill>
                            <a:srgbClr val="000000"/>
                          </a:solidFill>
                        </a:rPr>
                        <a:t>barrica</a:t>
                      </a:r>
                      <a:r>
                        <a:rPr lang="en-US" sz="1200" b="0" i="0" u="none" strike="noStrike" kern="1200" baseline="0" noProof="0" dirty="0">
                          <a:solidFill>
                            <a:srgbClr val="000000"/>
                          </a:solidFill>
                        </a:rPr>
                        <a:t> (1 de </a:t>
                      </a:r>
                      <a:r>
                        <a:rPr lang="en-US" sz="1200" b="0" i="0" u="none" strike="noStrike" kern="1200" baseline="0" noProof="0" dirty="0" err="1">
                          <a:solidFill>
                            <a:srgbClr val="000000"/>
                          </a:solidFill>
                        </a:rPr>
                        <a:t>enero</a:t>
                      </a:r>
                      <a:r>
                        <a:rPr lang="en-US" sz="1200" b="0" i="0" u="none" strike="noStrike" kern="1200" baseline="0" noProof="0" dirty="0">
                          <a:solidFill>
                            <a:srgbClr val="000000"/>
                          </a:solidFill>
                        </a:rPr>
                        <a:t>, </a:t>
                      </a:r>
                      <a:r>
                        <a:rPr lang="en-US" sz="1200" b="0" i="0" u="none" strike="noStrike" kern="1200" baseline="0" noProof="0" dirty="0" err="1">
                          <a:solidFill>
                            <a:srgbClr val="000000"/>
                          </a:solidFill>
                        </a:rPr>
                        <a:t>añada</a:t>
                      </a:r>
                      <a:r>
                        <a:rPr lang="en-US" sz="1200" b="0" i="0" u="none" strike="noStrike" kern="1200" baseline="0" noProof="0" dirty="0">
                          <a:solidFill>
                            <a:srgbClr val="000000"/>
                          </a:solidFill>
                        </a:rPr>
                        <a:t> + 3)</a:t>
                      </a:r>
                    </a:p>
                  </a:txBody>
                  <a:tcPr anchor="ctr"/>
                </a:tc>
                <a:extLst>
                  <a:ext uri="{0D108BD9-81ED-4DB2-BD59-A6C34878D82A}">
                    <a16:rowId xmlns:a16="http://schemas.microsoft.com/office/drawing/2014/main" val="2018314072"/>
                  </a:ext>
                </a:extLst>
              </a:tr>
            </a:tbl>
          </a:graphicData>
        </a:graphic>
      </p:graphicFrame>
    </p:spTree>
    <p:extLst>
      <p:ext uri="{BB962C8B-B14F-4D97-AF65-F5344CB8AC3E}">
        <p14:creationId xmlns:p14="http://schemas.microsoft.com/office/powerpoint/2010/main" val="2648119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86C5A-36C7-1FB6-B291-AD42D624B6FF}"/>
              </a:ext>
            </a:extLst>
          </p:cNvPr>
          <p:cNvSpPr>
            <a:spLocks noGrp="1"/>
          </p:cNvSpPr>
          <p:nvPr>
            <p:ph type="dt" sz="half" idx="10"/>
          </p:nvPr>
        </p:nvSpPr>
        <p:spPr/>
        <p:txBody>
          <a:bodyPr/>
          <a:lstStyle/>
          <a:p>
            <a:fld id="{A36C88ED-F76A-444F-8363-6633AD7D68F0}" type="datetime1">
              <a:t>8/8/2024</a:t>
            </a:fld>
            <a:endParaRPr lang="en-US"/>
          </a:p>
        </p:txBody>
      </p:sp>
      <p:sp>
        <p:nvSpPr>
          <p:cNvPr id="5" name="TextBox 4">
            <a:extLst>
              <a:ext uri="{FF2B5EF4-FFF2-40B4-BE49-F238E27FC236}">
                <a16:creationId xmlns:a16="http://schemas.microsoft.com/office/drawing/2014/main" id="{54C8E6AC-DB8D-0D43-8648-CEB45C9355F7}"/>
              </a:ext>
            </a:extLst>
          </p:cNvPr>
          <p:cNvSpPr txBox="1"/>
          <p:nvPr/>
        </p:nvSpPr>
        <p:spPr>
          <a:xfrm>
            <a:off x="302919" y="246474"/>
            <a:ext cx="374038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err="1">
                <a:solidFill>
                  <a:srgbClr val="212121"/>
                </a:solidFill>
                <a:latin typeface="Avenir Next LT Pro"/>
              </a:rPr>
              <a:t>Trebbiano</a:t>
            </a:r>
            <a:r>
              <a:rPr lang="en-US" sz="2200">
                <a:solidFill>
                  <a:srgbClr val="212121"/>
                </a:solidFill>
                <a:latin typeface="Avenir Next LT Pro"/>
              </a:rPr>
              <a:t> DOC</a:t>
            </a:r>
          </a:p>
        </p:txBody>
      </p:sp>
      <p:sp>
        <p:nvSpPr>
          <p:cNvPr id="10" name="TextBox 9">
            <a:extLst>
              <a:ext uri="{FF2B5EF4-FFF2-40B4-BE49-F238E27FC236}">
                <a16:creationId xmlns:a16="http://schemas.microsoft.com/office/drawing/2014/main" id="{7063E297-EABC-B67A-3056-496B3CEB709D}"/>
              </a:ext>
            </a:extLst>
          </p:cNvPr>
          <p:cNvSpPr txBox="1"/>
          <p:nvPr/>
        </p:nvSpPr>
        <p:spPr>
          <a:xfrm>
            <a:off x="490738" y="5771735"/>
            <a:ext cx="35666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aseline="30000" dirty="0"/>
              <a:t>1</a:t>
            </a:r>
            <a:r>
              <a:rPr lang="en-US" sz="1000" dirty="0"/>
              <a:t>OVBAN: </a:t>
            </a:r>
            <a:r>
              <a:rPr lang="en-US" sz="1000" dirty="0" err="1"/>
              <a:t>Otra</a:t>
            </a:r>
            <a:r>
              <a:rPr lang="en-US" sz="1000" dirty="0"/>
              <a:t> </a:t>
            </a:r>
            <a:r>
              <a:rPr lang="en-US" sz="1000" dirty="0" err="1"/>
              <a:t>variedad</a:t>
            </a:r>
            <a:r>
              <a:rPr lang="en-US" sz="1000" dirty="0"/>
              <a:t> </a:t>
            </a:r>
            <a:r>
              <a:rPr lang="en-US" sz="1000" dirty="0" err="1"/>
              <a:t>blanca</a:t>
            </a:r>
            <a:r>
              <a:rPr lang="en-US" sz="1000" dirty="0"/>
              <a:t> autorizada no </a:t>
            </a:r>
            <a:r>
              <a:rPr lang="en-US" sz="1000" dirty="0" err="1"/>
              <a:t>aromática</a:t>
            </a:r>
            <a:endParaRPr lang="en-US" sz="1000" dirty="0"/>
          </a:p>
        </p:txBody>
      </p:sp>
      <p:sp>
        <p:nvSpPr>
          <p:cNvPr id="6" name="TextBox 5">
            <a:extLst>
              <a:ext uri="{FF2B5EF4-FFF2-40B4-BE49-F238E27FC236}">
                <a16:creationId xmlns:a16="http://schemas.microsoft.com/office/drawing/2014/main" id="{79ADA0EE-BA35-6524-9849-1D90B387A6A3}"/>
              </a:ext>
            </a:extLst>
          </p:cNvPr>
          <p:cNvSpPr txBox="1"/>
          <p:nvPr/>
        </p:nvSpPr>
        <p:spPr>
          <a:xfrm>
            <a:off x="4236638" y="245839"/>
            <a:ext cx="14457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DOC </a:t>
            </a:r>
            <a:r>
              <a:rPr lang="en-US" sz="1400" err="1"/>
              <a:t>en</a:t>
            </a:r>
            <a:r>
              <a:rPr lang="en-US" sz="1400"/>
              <a:t> 1972</a:t>
            </a:r>
          </a:p>
        </p:txBody>
      </p:sp>
      <p:sp>
        <p:nvSpPr>
          <p:cNvPr id="7" name="TextBox 6">
            <a:extLst>
              <a:ext uri="{FF2B5EF4-FFF2-40B4-BE49-F238E27FC236}">
                <a16:creationId xmlns:a16="http://schemas.microsoft.com/office/drawing/2014/main" id="{44F21F15-41BC-EC74-D99E-27C52F985070}"/>
              </a:ext>
            </a:extLst>
          </p:cNvPr>
          <p:cNvSpPr txBox="1"/>
          <p:nvPr/>
        </p:nvSpPr>
        <p:spPr>
          <a:xfrm>
            <a:off x="6983601" y="307622"/>
            <a:ext cx="49915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err="1"/>
              <a:t>Área</a:t>
            </a:r>
            <a:r>
              <a:rPr lang="en-US" sz="1400"/>
              <a:t>: 2,034 ha (2021)   </a:t>
            </a:r>
            <a:r>
              <a:rPr lang="en-US" sz="1300" b="1" err="1"/>
              <a:t>Producción</a:t>
            </a:r>
            <a:r>
              <a:rPr lang="en-US" sz="1400"/>
              <a:t>: 109,600 hl (2022)</a:t>
            </a:r>
          </a:p>
        </p:txBody>
      </p:sp>
      <p:graphicFrame>
        <p:nvGraphicFramePr>
          <p:cNvPr id="8" name="Table 7">
            <a:extLst>
              <a:ext uri="{FF2B5EF4-FFF2-40B4-BE49-F238E27FC236}">
                <a16:creationId xmlns:a16="http://schemas.microsoft.com/office/drawing/2014/main" id="{883EAB1D-B728-4CB6-A3F6-70429E4942AC}"/>
              </a:ext>
            </a:extLst>
          </p:cNvPr>
          <p:cNvGraphicFramePr>
            <a:graphicFrameLocks noGrp="1"/>
          </p:cNvGraphicFramePr>
          <p:nvPr>
            <p:extLst>
              <p:ext uri="{D42A27DB-BD31-4B8C-83A1-F6EECF244321}">
                <p14:modId xmlns:p14="http://schemas.microsoft.com/office/powerpoint/2010/main" val="1176080682"/>
              </p:ext>
            </p:extLst>
          </p:nvPr>
        </p:nvGraphicFramePr>
        <p:xfrm>
          <a:off x="450050" y="973127"/>
          <a:ext cx="5482377" cy="741542"/>
        </p:xfrm>
        <a:graphic>
          <a:graphicData uri="http://schemas.openxmlformats.org/drawingml/2006/table">
            <a:tbl>
              <a:tblPr firstRow="1" bandRow="1">
                <a:tableStyleId>{72833802-FEF1-4C79-8D5D-14CF1EAF98D9}</a:tableStyleId>
              </a:tblPr>
              <a:tblGrid>
                <a:gridCol w="5482377">
                  <a:extLst>
                    <a:ext uri="{9D8B030D-6E8A-4147-A177-3AD203B41FA5}">
                      <a16:colId xmlns:a16="http://schemas.microsoft.com/office/drawing/2014/main" val="68302474"/>
                    </a:ext>
                  </a:extLst>
                </a:gridCol>
              </a:tblGrid>
              <a:tr h="370702">
                <a:tc>
                  <a:txBody>
                    <a:bodyPr/>
                    <a:lstStyle/>
                    <a:p>
                      <a:pPr algn="ctr"/>
                      <a:r>
                        <a:rPr lang="en-US" sz="1300"/>
                        <a:t>Uvas Blancas</a:t>
                      </a:r>
                    </a:p>
                  </a:txBody>
                  <a:tcPr anchor="ctr"/>
                </a:tc>
                <a:extLst>
                  <a:ext uri="{0D108BD9-81ED-4DB2-BD59-A6C34878D82A}">
                    <a16:rowId xmlns:a16="http://schemas.microsoft.com/office/drawing/2014/main" val="1707541103"/>
                  </a:ext>
                </a:extLst>
              </a:tr>
              <a:tr h="370840">
                <a:tc>
                  <a:txBody>
                    <a:bodyPr/>
                    <a:lstStyle/>
                    <a:p>
                      <a:r>
                        <a:rPr lang="en-US" sz="1300" err="1"/>
                        <a:t>Trebbiano</a:t>
                      </a:r>
                      <a:r>
                        <a:rPr lang="en-US" sz="1300"/>
                        <a:t> Abruzzese, </a:t>
                      </a:r>
                      <a:r>
                        <a:rPr lang="en-US" sz="1300" err="1"/>
                        <a:t>Trebbiano</a:t>
                      </a:r>
                      <a:r>
                        <a:rPr lang="en-US" sz="1300"/>
                        <a:t> Toscano</a:t>
                      </a:r>
                    </a:p>
                  </a:txBody>
                  <a:tcPr/>
                </a:tc>
                <a:extLst>
                  <a:ext uri="{0D108BD9-81ED-4DB2-BD59-A6C34878D82A}">
                    <a16:rowId xmlns:a16="http://schemas.microsoft.com/office/drawing/2014/main" val="2871128406"/>
                  </a:ext>
                </a:extLst>
              </a:tr>
            </a:tbl>
          </a:graphicData>
        </a:graphic>
      </p:graphicFrame>
      <p:graphicFrame>
        <p:nvGraphicFramePr>
          <p:cNvPr id="12" name="Table 11">
            <a:extLst>
              <a:ext uri="{FF2B5EF4-FFF2-40B4-BE49-F238E27FC236}">
                <a16:creationId xmlns:a16="http://schemas.microsoft.com/office/drawing/2014/main" id="{EC20FC63-6525-6399-BE2C-007398B7C4E6}"/>
              </a:ext>
            </a:extLst>
          </p:cNvPr>
          <p:cNvGraphicFramePr>
            <a:graphicFrameLocks noGrp="1"/>
          </p:cNvGraphicFramePr>
          <p:nvPr>
            <p:extLst>
              <p:ext uri="{D42A27DB-BD31-4B8C-83A1-F6EECF244321}">
                <p14:modId xmlns:p14="http://schemas.microsoft.com/office/powerpoint/2010/main" val="1349887184"/>
              </p:ext>
            </p:extLst>
          </p:nvPr>
        </p:nvGraphicFramePr>
        <p:xfrm>
          <a:off x="450050" y="2047701"/>
          <a:ext cx="5486392" cy="1112244"/>
        </p:xfrm>
        <a:graphic>
          <a:graphicData uri="http://schemas.openxmlformats.org/drawingml/2006/table">
            <a:tbl>
              <a:tblPr firstRow="1" bandRow="1">
                <a:tableStyleId>{72833802-FEF1-4C79-8D5D-14CF1EAF98D9}</a:tableStyleId>
              </a:tblPr>
              <a:tblGrid>
                <a:gridCol w="1750540">
                  <a:extLst>
                    <a:ext uri="{9D8B030D-6E8A-4147-A177-3AD203B41FA5}">
                      <a16:colId xmlns:a16="http://schemas.microsoft.com/office/drawing/2014/main" val="68302474"/>
                    </a:ext>
                  </a:extLst>
                </a:gridCol>
                <a:gridCol w="3735852">
                  <a:extLst>
                    <a:ext uri="{9D8B030D-6E8A-4147-A177-3AD203B41FA5}">
                      <a16:colId xmlns:a16="http://schemas.microsoft.com/office/drawing/2014/main" val="1297235361"/>
                    </a:ext>
                  </a:extLst>
                </a:gridCol>
              </a:tblGrid>
              <a:tr h="370702">
                <a:tc>
                  <a:txBody>
                    <a:bodyPr/>
                    <a:lstStyle/>
                    <a:p>
                      <a:pPr algn="ctr"/>
                      <a:r>
                        <a:rPr lang="en-US" sz="1300"/>
                        <a:t>Vinos Blancos</a:t>
                      </a:r>
                    </a:p>
                  </a:txBody>
                  <a:tcPr anchor="ctr"/>
                </a:tc>
                <a:tc>
                  <a:txBody>
                    <a:bodyPr/>
                    <a:lstStyle/>
                    <a:p>
                      <a:pPr lvl="0" algn="ctr">
                        <a:buNone/>
                      </a:pPr>
                      <a:r>
                        <a:rPr lang="en-US" sz="1300" err="1"/>
                        <a:t>Composición</a:t>
                      </a:r>
                    </a:p>
                  </a:txBody>
                  <a:tcPr anchor="ctr"/>
                </a:tc>
                <a:extLst>
                  <a:ext uri="{0D108BD9-81ED-4DB2-BD59-A6C34878D82A}">
                    <a16:rowId xmlns:a16="http://schemas.microsoft.com/office/drawing/2014/main" val="1707541103"/>
                  </a:ext>
                </a:extLst>
              </a:tr>
              <a:tr h="370702">
                <a:tc>
                  <a:txBody>
                    <a:bodyPr/>
                    <a:lstStyle/>
                    <a:p>
                      <a:pPr lvl="0" algn="l">
                        <a:buNone/>
                      </a:pPr>
                      <a:r>
                        <a:rPr lang="en-US" sz="1300" b="0" i="0" u="none" strike="noStrike" noProof="0">
                          <a:solidFill>
                            <a:srgbClr val="000000"/>
                          </a:solidFill>
                          <a:latin typeface="Avenir Next LT Pro_MSFontService"/>
                        </a:rPr>
                        <a:t>Bianco</a:t>
                      </a:r>
                      <a:endParaRPr lang="en-US" err="1"/>
                    </a:p>
                  </a:txBody>
                  <a:tcPr anchor="ctr"/>
                </a:tc>
                <a:tc>
                  <a:txBody>
                    <a:bodyPr/>
                    <a:lstStyle/>
                    <a:p>
                      <a:pPr lvl="0" algn="l">
                        <a:buNone/>
                      </a:pPr>
                      <a:r>
                        <a:rPr lang="en-US" sz="1200" b="0" i="0" u="none" strike="noStrike" baseline="0" noProof="0" err="1">
                          <a:solidFill>
                            <a:srgbClr val="000000"/>
                          </a:solidFill>
                          <a:latin typeface="Avenir Next LT Pro"/>
                        </a:rPr>
                        <a:t>Mínimo</a:t>
                      </a:r>
                      <a:r>
                        <a:rPr lang="en-US" sz="1200" b="0" i="0" u="none" strike="noStrike" baseline="0" noProof="0">
                          <a:solidFill>
                            <a:srgbClr val="000000"/>
                          </a:solidFill>
                          <a:latin typeface="Avenir Next LT Pro"/>
                        </a:rPr>
                        <a:t> 85% </a:t>
                      </a:r>
                      <a:r>
                        <a:rPr lang="en-US" sz="1200" b="0" i="0" u="none" strike="noStrike" baseline="0" noProof="0" err="1">
                          <a:solidFill>
                            <a:srgbClr val="000000"/>
                          </a:solidFill>
                          <a:latin typeface="Avenir Next LT Pro"/>
                        </a:rPr>
                        <a:t>Trebbiano</a:t>
                      </a:r>
                      <a:r>
                        <a:rPr lang="en-US" sz="1200" b="0" i="0" u="none" strike="noStrike" baseline="0" noProof="0">
                          <a:solidFill>
                            <a:srgbClr val="000000"/>
                          </a:solidFill>
                          <a:latin typeface="Avenir Next LT Pro"/>
                        </a:rPr>
                        <a:t> + OVBAN</a:t>
                      </a:r>
                      <a:r>
                        <a:rPr lang="en-US" sz="1200" b="0" i="0" u="none" strike="noStrike" baseline="30000" noProof="0">
                          <a:solidFill>
                            <a:srgbClr val="000000"/>
                          </a:solidFill>
                          <a:latin typeface="Avenir Next LT Pro"/>
                        </a:rPr>
                        <a:t>1</a:t>
                      </a:r>
                      <a:endParaRPr lang="en-US" sz="1200" baseline="30000">
                        <a:latin typeface="Avenir Next LT Pro"/>
                      </a:endParaRPr>
                    </a:p>
                  </a:txBody>
                  <a:tcPr anchor="ctr"/>
                </a:tc>
                <a:extLst>
                  <a:ext uri="{0D108BD9-81ED-4DB2-BD59-A6C34878D82A}">
                    <a16:rowId xmlns:a16="http://schemas.microsoft.com/office/drawing/2014/main" val="1627318878"/>
                  </a:ext>
                </a:extLst>
              </a:tr>
              <a:tr h="370840">
                <a:tc>
                  <a:txBody>
                    <a:bodyPr/>
                    <a:lstStyle/>
                    <a:p>
                      <a:pPr lvl="0">
                        <a:buNone/>
                      </a:pPr>
                      <a:r>
                        <a:rPr lang="en-US" sz="1300"/>
                        <a:t>Superiore, </a:t>
                      </a:r>
                      <a:r>
                        <a:rPr lang="en-US" sz="1300" err="1"/>
                        <a:t>Riserva</a:t>
                      </a:r>
                    </a:p>
                  </a:txBody>
                  <a:tcPr/>
                </a:tc>
                <a:tc>
                  <a:txBody>
                    <a:bodyPr/>
                    <a:lstStyle/>
                    <a:p>
                      <a:pPr lvl="0" algn="l">
                        <a:lnSpc>
                          <a:spcPct val="100000"/>
                        </a:lnSpc>
                        <a:spcBef>
                          <a:spcPts val="0"/>
                        </a:spcBef>
                        <a:spcAft>
                          <a:spcPts val="0"/>
                        </a:spcAft>
                        <a:buNone/>
                      </a:pPr>
                      <a:r>
                        <a:rPr lang="en-US" sz="1300" b="0" i="0" u="none" strike="noStrike" noProof="0" err="1">
                          <a:solidFill>
                            <a:srgbClr val="000000"/>
                          </a:solidFill>
                          <a:latin typeface="Avenir Next LT Pro_MSFontService"/>
                        </a:rPr>
                        <a:t>Mínimo</a:t>
                      </a:r>
                      <a:r>
                        <a:rPr lang="en-US" sz="1300" b="0" i="0" u="none" strike="noStrike" noProof="0">
                          <a:solidFill>
                            <a:srgbClr val="000000"/>
                          </a:solidFill>
                          <a:latin typeface="Avenir Next LT Pro_MSFontService"/>
                        </a:rPr>
                        <a:t> 90% </a:t>
                      </a:r>
                      <a:r>
                        <a:rPr lang="en-US" sz="1300" b="0" i="0" u="none" strike="noStrike" noProof="0" err="1">
                          <a:solidFill>
                            <a:srgbClr val="000000"/>
                          </a:solidFill>
                          <a:latin typeface="Avenir Next LT Pro_MSFontService"/>
                        </a:rPr>
                        <a:t>Trebbiano</a:t>
                      </a:r>
                      <a:r>
                        <a:rPr lang="en-US" sz="1300" b="0" i="0" u="none" strike="noStrike" noProof="0">
                          <a:solidFill>
                            <a:srgbClr val="000000"/>
                          </a:solidFill>
                          <a:latin typeface="Avenir Next LT Pro_MSFontService"/>
                        </a:rPr>
                        <a:t> + OVBAN</a:t>
                      </a:r>
                      <a:r>
                        <a:rPr lang="en-US" sz="1300" b="0" i="0" u="none" strike="noStrike" baseline="30000" noProof="0">
                          <a:solidFill>
                            <a:srgbClr val="000000"/>
                          </a:solidFill>
                          <a:latin typeface="Avenir Next LT Pro_MSFontService"/>
                        </a:rPr>
                        <a:t>1</a:t>
                      </a:r>
                      <a:endParaRPr lang="en-US" sz="1300" b="0" i="0" u="none" strike="noStrike" noProof="0">
                        <a:solidFill>
                          <a:srgbClr val="000000"/>
                        </a:solidFill>
                        <a:latin typeface="Avenir Next LT Pro_MSFontService"/>
                      </a:endParaRPr>
                    </a:p>
                  </a:txBody>
                  <a:tcPr anchor="ctr"/>
                </a:tc>
                <a:extLst>
                  <a:ext uri="{0D108BD9-81ED-4DB2-BD59-A6C34878D82A}">
                    <a16:rowId xmlns:a16="http://schemas.microsoft.com/office/drawing/2014/main" val="2871128406"/>
                  </a:ext>
                </a:extLst>
              </a:tr>
            </a:tbl>
          </a:graphicData>
        </a:graphic>
      </p:graphicFrame>
      <p:graphicFrame>
        <p:nvGraphicFramePr>
          <p:cNvPr id="13" name="Table 12">
            <a:extLst>
              <a:ext uri="{FF2B5EF4-FFF2-40B4-BE49-F238E27FC236}">
                <a16:creationId xmlns:a16="http://schemas.microsoft.com/office/drawing/2014/main" id="{4EA7CD39-DE93-7BEF-28A1-97F57190C1A9}"/>
              </a:ext>
            </a:extLst>
          </p:cNvPr>
          <p:cNvGraphicFramePr>
            <a:graphicFrameLocks noGrp="1"/>
          </p:cNvGraphicFramePr>
          <p:nvPr>
            <p:extLst>
              <p:ext uri="{D42A27DB-BD31-4B8C-83A1-F6EECF244321}">
                <p14:modId xmlns:p14="http://schemas.microsoft.com/office/powerpoint/2010/main" val="4242066440"/>
              </p:ext>
            </p:extLst>
          </p:nvPr>
        </p:nvGraphicFramePr>
        <p:xfrm>
          <a:off x="450050" y="3309032"/>
          <a:ext cx="5486399" cy="2183170"/>
        </p:xfrm>
        <a:graphic>
          <a:graphicData uri="http://schemas.openxmlformats.org/drawingml/2006/table">
            <a:tbl>
              <a:tblPr firstRow="1" bandRow="1">
                <a:tableStyleId>{72833802-FEF1-4C79-8D5D-14CF1EAF98D9}</a:tableStyleId>
              </a:tblPr>
              <a:tblGrid>
                <a:gridCol w="2945027">
                  <a:extLst>
                    <a:ext uri="{9D8B030D-6E8A-4147-A177-3AD203B41FA5}">
                      <a16:colId xmlns:a16="http://schemas.microsoft.com/office/drawing/2014/main" val="68302474"/>
                    </a:ext>
                  </a:extLst>
                </a:gridCol>
                <a:gridCol w="2541372">
                  <a:extLst>
                    <a:ext uri="{9D8B030D-6E8A-4147-A177-3AD203B41FA5}">
                      <a16:colId xmlns:a16="http://schemas.microsoft.com/office/drawing/2014/main" val="1297235361"/>
                    </a:ext>
                  </a:extLst>
                </a:gridCol>
              </a:tblGrid>
              <a:tr h="436634">
                <a:tc>
                  <a:txBody>
                    <a:bodyPr/>
                    <a:lstStyle/>
                    <a:p>
                      <a:pPr lvl="0" algn="ctr">
                        <a:buNone/>
                      </a:pPr>
                      <a:r>
                        <a:rPr lang="en-US" sz="1300" err="1"/>
                        <a:t>Subzona</a:t>
                      </a:r>
                    </a:p>
                  </a:txBody>
                  <a:tcPr anchor="ctr"/>
                </a:tc>
                <a:tc>
                  <a:txBody>
                    <a:bodyPr/>
                    <a:lstStyle/>
                    <a:p>
                      <a:pPr lvl="0" algn="ctr">
                        <a:buNone/>
                      </a:pPr>
                      <a:r>
                        <a:rPr lang="en-US" sz="1300" err="1"/>
                        <a:t>Restricción</a:t>
                      </a:r>
                    </a:p>
                  </a:txBody>
                  <a:tcPr anchor="ctr"/>
                </a:tc>
                <a:extLst>
                  <a:ext uri="{0D108BD9-81ED-4DB2-BD59-A6C34878D82A}">
                    <a16:rowId xmlns:a16="http://schemas.microsoft.com/office/drawing/2014/main" val="1707541103"/>
                  </a:ext>
                </a:extLst>
              </a:tr>
              <a:tr h="436634">
                <a:tc>
                  <a:txBody>
                    <a:bodyPr/>
                    <a:lstStyle/>
                    <a:p>
                      <a:pPr lvl="0" algn="l">
                        <a:lnSpc>
                          <a:spcPct val="100000"/>
                        </a:lnSpc>
                        <a:spcBef>
                          <a:spcPts val="0"/>
                        </a:spcBef>
                        <a:spcAft>
                          <a:spcPts val="0"/>
                        </a:spcAft>
                        <a:buNone/>
                      </a:pPr>
                      <a:r>
                        <a:rPr lang="en-US" sz="1300" kern="1200" noProof="0" err="1">
                          <a:solidFill>
                            <a:schemeClr val="tx1"/>
                          </a:solidFill>
                          <a:latin typeface="+mn-lt"/>
                          <a:ea typeface="+mn-ea"/>
                          <a:cs typeface="+mn-cs"/>
                        </a:rPr>
                        <a:t>Collline</a:t>
                      </a:r>
                      <a:r>
                        <a:rPr lang="en-US" sz="1300" kern="1200" noProof="0">
                          <a:solidFill>
                            <a:schemeClr val="tx1"/>
                          </a:solidFill>
                          <a:latin typeface="+mn-lt"/>
                          <a:ea typeface="+mn-ea"/>
                          <a:cs typeface="+mn-cs"/>
                        </a:rPr>
                        <a:t> </a:t>
                      </a:r>
                      <a:r>
                        <a:rPr lang="en-US" sz="1300" kern="1200" noProof="0" err="1">
                          <a:solidFill>
                            <a:schemeClr val="tx1"/>
                          </a:solidFill>
                          <a:latin typeface="+mn-lt"/>
                          <a:ea typeface="+mn-ea"/>
                          <a:cs typeface="+mn-cs"/>
                        </a:rPr>
                        <a:t>Pescaresi</a:t>
                      </a:r>
                      <a:endParaRPr lang="en-US" err="1"/>
                    </a:p>
                  </a:txBody>
                  <a:tcPr anchor="ctr"/>
                </a:tc>
                <a:tc>
                  <a:txBody>
                    <a:bodyPr/>
                    <a:lstStyle/>
                    <a:p>
                      <a:pPr lvl="0" algn="l">
                        <a:buNone/>
                      </a:pPr>
                      <a:r>
                        <a:rPr lang="en-US" sz="1300" kern="1200" noProof="0">
                          <a:solidFill>
                            <a:schemeClr val="tx1"/>
                          </a:solidFill>
                          <a:latin typeface="+mn-lt"/>
                          <a:ea typeface="+mn-ea"/>
                          <a:cs typeface="+mn-cs"/>
                        </a:rPr>
                        <a:t>Superiore y </a:t>
                      </a:r>
                      <a:r>
                        <a:rPr lang="en-US" sz="1300" kern="1200" noProof="0" err="1">
                          <a:solidFill>
                            <a:schemeClr val="tx1"/>
                          </a:solidFill>
                          <a:latin typeface="+mn-lt"/>
                          <a:ea typeface="+mn-ea"/>
                          <a:cs typeface="+mn-cs"/>
                        </a:rPr>
                        <a:t>Riserva</a:t>
                      </a:r>
                    </a:p>
                  </a:txBody>
                  <a:tcPr anchor="ctr"/>
                </a:tc>
                <a:extLst>
                  <a:ext uri="{0D108BD9-81ED-4DB2-BD59-A6C34878D82A}">
                    <a16:rowId xmlns:a16="http://schemas.microsoft.com/office/drawing/2014/main" val="1627318878"/>
                  </a:ext>
                </a:extLst>
              </a:tr>
              <a:tr h="436634">
                <a:tc>
                  <a:txBody>
                    <a:bodyPr/>
                    <a:lstStyle/>
                    <a:p>
                      <a:pPr lvl="0" algn="l">
                        <a:lnSpc>
                          <a:spcPct val="100000"/>
                        </a:lnSpc>
                        <a:spcBef>
                          <a:spcPts val="0"/>
                        </a:spcBef>
                        <a:spcAft>
                          <a:spcPts val="0"/>
                        </a:spcAft>
                        <a:buNone/>
                      </a:pPr>
                      <a:r>
                        <a:rPr lang="en-US" sz="1300" kern="1200" noProof="0">
                          <a:solidFill>
                            <a:schemeClr val="tx1"/>
                          </a:solidFill>
                          <a:latin typeface="+mn-lt"/>
                          <a:ea typeface="+mn-ea"/>
                          <a:cs typeface="+mn-cs"/>
                        </a:rPr>
                        <a:t>Colline </a:t>
                      </a:r>
                      <a:r>
                        <a:rPr lang="en-US" sz="1300" kern="1200" noProof="0" err="1">
                          <a:solidFill>
                            <a:schemeClr val="tx1"/>
                          </a:solidFill>
                          <a:latin typeface="+mn-lt"/>
                          <a:ea typeface="+mn-ea"/>
                          <a:cs typeface="+mn-cs"/>
                        </a:rPr>
                        <a:t>Teramane</a:t>
                      </a:r>
                    </a:p>
                  </a:txBody>
                  <a:tcPr anchor="ctr"/>
                </a:tc>
                <a:tc>
                  <a:txBody>
                    <a:bodyPr/>
                    <a:lstStyle/>
                    <a:p>
                      <a:pPr lvl="0" algn="l">
                        <a:lnSpc>
                          <a:spcPct val="100000"/>
                        </a:lnSpc>
                        <a:spcBef>
                          <a:spcPts val="0"/>
                        </a:spcBef>
                        <a:spcAft>
                          <a:spcPts val="0"/>
                        </a:spcAft>
                        <a:buNone/>
                      </a:pPr>
                      <a:r>
                        <a:rPr lang="en-US" sz="1300" b="0" i="0" u="none" strike="noStrike" kern="1200" baseline="0" noProof="0">
                          <a:solidFill>
                            <a:schemeClr val="tx1"/>
                          </a:solidFill>
                        </a:rPr>
                        <a:t>Superiore y </a:t>
                      </a:r>
                      <a:r>
                        <a:rPr lang="en-US" sz="1300" b="0" i="0" u="none" strike="noStrike" kern="1200" baseline="0" noProof="0" err="1">
                          <a:solidFill>
                            <a:schemeClr val="tx1"/>
                          </a:solidFill>
                        </a:rPr>
                        <a:t>Riserva</a:t>
                      </a:r>
                      <a:endParaRPr lang="en-US" sz="1300" b="0" i="0" u="none" strike="noStrike" kern="1200" baseline="0" noProof="0" err="1">
                        <a:solidFill>
                          <a:srgbClr val="000000"/>
                        </a:solidFill>
                      </a:endParaRPr>
                    </a:p>
                  </a:txBody>
                  <a:tcPr anchor="ctr"/>
                </a:tc>
                <a:extLst>
                  <a:ext uri="{0D108BD9-81ED-4DB2-BD59-A6C34878D82A}">
                    <a16:rowId xmlns:a16="http://schemas.microsoft.com/office/drawing/2014/main" val="1743717862"/>
                  </a:ext>
                </a:extLst>
              </a:tr>
              <a:tr h="436634">
                <a:tc>
                  <a:txBody>
                    <a:bodyPr/>
                    <a:lstStyle/>
                    <a:p>
                      <a:pPr lvl="0" algn="l">
                        <a:lnSpc>
                          <a:spcPct val="100000"/>
                        </a:lnSpc>
                        <a:spcBef>
                          <a:spcPts val="0"/>
                        </a:spcBef>
                        <a:spcAft>
                          <a:spcPts val="0"/>
                        </a:spcAft>
                        <a:buNone/>
                      </a:pPr>
                      <a:r>
                        <a:rPr lang="en-US" sz="1300" kern="1200" noProof="0">
                          <a:solidFill>
                            <a:schemeClr val="tx1"/>
                          </a:solidFill>
                          <a:latin typeface="+mn-lt"/>
                          <a:ea typeface="+mn-ea"/>
                          <a:cs typeface="+mn-cs"/>
                        </a:rPr>
                        <a:t>Terre </a:t>
                      </a:r>
                      <a:r>
                        <a:rPr lang="en-US" sz="1300" kern="1200" noProof="0" err="1">
                          <a:solidFill>
                            <a:schemeClr val="tx1"/>
                          </a:solidFill>
                          <a:latin typeface="+mn-lt"/>
                          <a:ea typeface="+mn-ea"/>
                          <a:cs typeface="+mn-cs"/>
                        </a:rPr>
                        <a:t>Aquilane</a:t>
                      </a:r>
                      <a:r>
                        <a:rPr lang="en-US" sz="1300" kern="1200" noProof="0">
                          <a:solidFill>
                            <a:schemeClr val="tx1"/>
                          </a:solidFill>
                          <a:latin typeface="+mn-lt"/>
                          <a:ea typeface="+mn-ea"/>
                          <a:cs typeface="+mn-cs"/>
                        </a:rPr>
                        <a:t> | Terre de L'Aquila</a:t>
                      </a:r>
                    </a:p>
                  </a:txBody>
                  <a:tcPr anchor="ctr"/>
                </a:tc>
                <a:tc>
                  <a:txBody>
                    <a:bodyPr/>
                    <a:lstStyle/>
                    <a:p>
                      <a:pPr lvl="0" algn="l">
                        <a:lnSpc>
                          <a:spcPct val="100000"/>
                        </a:lnSpc>
                        <a:spcBef>
                          <a:spcPts val="0"/>
                        </a:spcBef>
                        <a:spcAft>
                          <a:spcPts val="0"/>
                        </a:spcAft>
                        <a:buNone/>
                      </a:pPr>
                      <a:r>
                        <a:rPr lang="en-US" sz="1300" b="0" i="0" u="none" strike="noStrike" kern="1200" baseline="0" noProof="0">
                          <a:solidFill>
                            <a:schemeClr val="tx1"/>
                          </a:solidFill>
                        </a:rPr>
                        <a:t>Superiore y </a:t>
                      </a:r>
                      <a:r>
                        <a:rPr lang="en-US" sz="1300" b="0" i="0" u="none" strike="noStrike" kern="1200" baseline="0" noProof="0" err="1">
                          <a:solidFill>
                            <a:schemeClr val="tx1"/>
                          </a:solidFill>
                        </a:rPr>
                        <a:t>Riserva</a:t>
                      </a:r>
                      <a:endParaRPr lang="en-US" sz="1300" b="0" i="0" u="none" strike="noStrike" kern="1200" baseline="0" noProof="0" err="1">
                        <a:solidFill>
                          <a:srgbClr val="000000"/>
                        </a:solidFill>
                      </a:endParaRPr>
                    </a:p>
                  </a:txBody>
                  <a:tcPr anchor="ctr"/>
                </a:tc>
                <a:extLst>
                  <a:ext uri="{0D108BD9-81ED-4DB2-BD59-A6C34878D82A}">
                    <a16:rowId xmlns:a16="http://schemas.microsoft.com/office/drawing/2014/main" val="186754618"/>
                  </a:ext>
                </a:extLst>
              </a:tr>
              <a:tr h="436634">
                <a:tc>
                  <a:txBody>
                    <a:bodyPr/>
                    <a:lstStyle/>
                    <a:p>
                      <a:pPr lvl="0" algn="l">
                        <a:lnSpc>
                          <a:spcPct val="100000"/>
                        </a:lnSpc>
                        <a:spcBef>
                          <a:spcPts val="0"/>
                        </a:spcBef>
                        <a:spcAft>
                          <a:spcPts val="0"/>
                        </a:spcAft>
                        <a:buNone/>
                      </a:pPr>
                      <a:r>
                        <a:rPr lang="en-US" sz="1300" kern="1200" noProof="0">
                          <a:solidFill>
                            <a:schemeClr val="tx1"/>
                          </a:solidFill>
                          <a:latin typeface="+mn-lt"/>
                          <a:ea typeface="+mn-ea"/>
                          <a:cs typeface="+mn-cs"/>
                        </a:rPr>
                        <a:t>Terre di Chieti</a:t>
                      </a:r>
                    </a:p>
                  </a:txBody>
                  <a:tcPr anchor="ctr"/>
                </a:tc>
                <a:tc>
                  <a:txBody>
                    <a:bodyPr/>
                    <a:lstStyle/>
                    <a:p>
                      <a:pPr lvl="0" algn="l">
                        <a:lnSpc>
                          <a:spcPct val="100000"/>
                        </a:lnSpc>
                        <a:spcBef>
                          <a:spcPts val="0"/>
                        </a:spcBef>
                        <a:spcAft>
                          <a:spcPts val="0"/>
                        </a:spcAft>
                        <a:buNone/>
                      </a:pPr>
                      <a:r>
                        <a:rPr lang="en-US" sz="1300" b="0" i="0" u="none" strike="noStrike" kern="1200" baseline="0" noProof="0">
                          <a:solidFill>
                            <a:schemeClr val="tx1"/>
                          </a:solidFill>
                        </a:rPr>
                        <a:t>Superiore y </a:t>
                      </a:r>
                      <a:r>
                        <a:rPr lang="en-US" sz="1300" b="0" i="0" u="none" strike="noStrike" kern="1200" baseline="0" noProof="0" err="1">
                          <a:solidFill>
                            <a:schemeClr val="tx1"/>
                          </a:solidFill>
                        </a:rPr>
                        <a:t>Riserva</a:t>
                      </a:r>
                      <a:endParaRPr lang="en-US" sz="1300" b="0" i="0" u="none" strike="noStrike" kern="1200" baseline="0" noProof="0" err="1">
                        <a:solidFill>
                          <a:srgbClr val="000000"/>
                        </a:solidFill>
                      </a:endParaRPr>
                    </a:p>
                  </a:txBody>
                  <a:tcPr anchor="ctr"/>
                </a:tc>
                <a:extLst>
                  <a:ext uri="{0D108BD9-81ED-4DB2-BD59-A6C34878D82A}">
                    <a16:rowId xmlns:a16="http://schemas.microsoft.com/office/drawing/2014/main" val="2481425375"/>
                  </a:ext>
                </a:extLst>
              </a:tr>
            </a:tbl>
          </a:graphicData>
        </a:graphic>
      </p:graphicFrame>
      <p:graphicFrame>
        <p:nvGraphicFramePr>
          <p:cNvPr id="16" name="Table 15">
            <a:extLst>
              <a:ext uri="{FF2B5EF4-FFF2-40B4-BE49-F238E27FC236}">
                <a16:creationId xmlns:a16="http://schemas.microsoft.com/office/drawing/2014/main" id="{EAA01777-688D-89F3-A752-7B854FF516BB}"/>
              </a:ext>
            </a:extLst>
          </p:cNvPr>
          <p:cNvGraphicFramePr>
            <a:graphicFrameLocks noGrp="1"/>
          </p:cNvGraphicFramePr>
          <p:nvPr>
            <p:extLst>
              <p:ext uri="{D42A27DB-BD31-4B8C-83A1-F6EECF244321}">
                <p14:modId xmlns:p14="http://schemas.microsoft.com/office/powerpoint/2010/main" val="1775636249"/>
              </p:ext>
            </p:extLst>
          </p:nvPr>
        </p:nvGraphicFramePr>
        <p:xfrm>
          <a:off x="6095781" y="974549"/>
          <a:ext cx="4972515" cy="4499913"/>
        </p:xfrm>
        <a:graphic>
          <a:graphicData uri="http://schemas.openxmlformats.org/drawingml/2006/table">
            <a:tbl>
              <a:tblPr firstRow="1" bandRow="1"/>
              <a:tblGrid>
                <a:gridCol w="1669494">
                  <a:extLst>
                    <a:ext uri="{9D8B030D-6E8A-4147-A177-3AD203B41FA5}">
                      <a16:colId xmlns:a16="http://schemas.microsoft.com/office/drawing/2014/main" val="4047365948"/>
                    </a:ext>
                  </a:extLst>
                </a:gridCol>
                <a:gridCol w="3303021">
                  <a:extLst>
                    <a:ext uri="{9D8B030D-6E8A-4147-A177-3AD203B41FA5}">
                      <a16:colId xmlns:a16="http://schemas.microsoft.com/office/drawing/2014/main" val="2318695829"/>
                    </a:ext>
                  </a:extLst>
                </a:gridCol>
              </a:tblGrid>
              <a:tr h="409083">
                <a:tc gridSpan="2">
                  <a:txBody>
                    <a:bodyPr/>
                    <a:lstStyle/>
                    <a:p>
                      <a:pPr lvl="0" algn="ctr">
                        <a:lnSpc>
                          <a:spcPct val="100000"/>
                        </a:lnSpc>
                        <a:spcBef>
                          <a:spcPts val="0"/>
                        </a:spcBef>
                        <a:spcAft>
                          <a:spcPts val="0"/>
                        </a:spcAft>
                        <a:buNone/>
                      </a:pPr>
                      <a:r>
                        <a:rPr lang="en-US" sz="1400" b="1" u="none" strike="noStrike" noProof="0">
                          <a:solidFill>
                            <a:schemeClr val="bg1"/>
                          </a:solidFill>
                        </a:rPr>
                        <a:t>Reglas de </a:t>
                      </a:r>
                      <a:r>
                        <a:rPr lang="en-US" sz="1400" b="1" u="none" strike="noStrike" noProof="0" err="1">
                          <a:solidFill>
                            <a:schemeClr val="bg1"/>
                          </a:solidFill>
                        </a:rPr>
                        <a:t>producción</a:t>
                      </a:r>
                      <a:r>
                        <a:rPr lang="en-US" sz="1400" b="1" u="none" strike="noStrike" noProof="0">
                          <a:solidFill>
                            <a:schemeClr val="bg1"/>
                          </a:solidFill>
                        </a:rPr>
                        <a:t> </a:t>
                      </a:r>
                      <a:r>
                        <a:rPr lang="en-US" sz="1400" b="1" u="none" strike="noStrike" noProof="0" err="1">
                          <a:solidFill>
                            <a:schemeClr val="bg1"/>
                          </a:solidFill>
                        </a:rPr>
                        <a:t>importantes</a:t>
                      </a:r>
                      <a:endParaRPr lang="en-US" sz="1400" b="1" u="none" strike="noStrike" noProof="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3050954905"/>
                  </a:ext>
                </a:extLst>
              </a:tr>
              <a:tr h="409083">
                <a:tc gridSpan="2">
                  <a:txBody>
                    <a:bodyPr/>
                    <a:lstStyle/>
                    <a:p>
                      <a:pPr lvl="0" algn="l">
                        <a:lnSpc>
                          <a:spcPct val="100000"/>
                        </a:lnSpc>
                        <a:spcBef>
                          <a:spcPts val="0"/>
                        </a:spcBef>
                        <a:spcAft>
                          <a:spcPts val="0"/>
                        </a:spcAft>
                        <a:buNone/>
                      </a:pPr>
                      <a:r>
                        <a:rPr lang="en-US" sz="1400" b="1" u="none" strike="noStrike" noProof="0" err="1">
                          <a:solidFill>
                            <a:schemeClr val="bg1"/>
                          </a:solidFill>
                        </a:rPr>
                        <a:t>Elevación</a:t>
                      </a:r>
                      <a:r>
                        <a:rPr lang="en-US" sz="1400" b="1" u="none" strike="noStrike" noProof="0">
                          <a:solidFill>
                            <a:schemeClr val="bg1"/>
                          </a:solidFill>
                        </a:rPr>
                        <a:t> </a:t>
                      </a:r>
                      <a:r>
                        <a:rPr lang="en-US" sz="1400" b="1" u="none" strike="noStrike" noProof="0" err="1">
                          <a:solidFill>
                            <a:schemeClr val="bg1"/>
                          </a:solidFill>
                        </a:rPr>
                        <a:t>mínima</a:t>
                      </a:r>
                      <a:endParaRPr lang="en-US" sz="1400" b="1" u="none" strike="noStrike" noProof="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1538711160"/>
                  </a:ext>
                </a:extLst>
              </a:tr>
              <a:tr h="409083">
                <a:tc gridSpan="2">
                  <a:txBody>
                    <a:bodyPr/>
                    <a:lstStyle/>
                    <a:p>
                      <a:pPr lvl="0">
                        <a:buNone/>
                      </a:pPr>
                      <a:r>
                        <a:rPr lang="en-US" sz="1200" u="none" strike="noStrike" noProof="0">
                          <a:solidFill>
                            <a:srgbClr val="000000"/>
                          </a:solidFill>
                        </a:rPr>
                        <a:t>600 m (1970 pies) </a:t>
                      </a:r>
                      <a:r>
                        <a:rPr lang="en-US" sz="1200" u="none" strike="noStrike" noProof="0" err="1">
                          <a:solidFill>
                            <a:srgbClr val="000000"/>
                          </a:solidFill>
                        </a:rPr>
                        <a:t>en</a:t>
                      </a:r>
                      <a:r>
                        <a:rPr lang="en-US" sz="1200" u="none" strike="noStrike" noProof="0">
                          <a:solidFill>
                            <a:srgbClr val="000000"/>
                          </a:solidFill>
                        </a:rPr>
                        <a:t> general, 700 m (2300 pies) </a:t>
                      </a:r>
                      <a:r>
                        <a:rPr lang="en-US" sz="1200" u="none" strike="noStrike" noProof="0" err="1">
                          <a:solidFill>
                            <a:srgbClr val="000000"/>
                          </a:solidFill>
                        </a:rPr>
                        <a:t>exposición</a:t>
                      </a:r>
                      <a:r>
                        <a:rPr lang="en-US" sz="1200" u="none" strike="noStrike" noProof="0">
                          <a:solidFill>
                            <a:srgbClr val="000000"/>
                          </a:solidFill>
                        </a:rPr>
                        <a:t> al sur</a:t>
                      </a:r>
                      <a:endParaRPr lang="en-US"/>
                    </a:p>
                  </a:txBody>
                  <a:tcPr anchor="ctr"/>
                </a:tc>
                <a:tc hMerge="1">
                  <a:txBody>
                    <a:bodyPr/>
                    <a:lstStyle/>
                    <a:p>
                      <a:endParaRPr lang="en-US" sz="1200" u="none" strike="noStrike" noProof="0">
                        <a:solidFill>
                          <a:srgbClr val="000000"/>
                        </a:solidFill>
                      </a:endParaRPr>
                    </a:p>
                  </a:txBody>
                  <a:tcPr anchor="ctr"/>
                </a:tc>
                <a:extLst>
                  <a:ext uri="{0D108BD9-81ED-4DB2-BD59-A6C34878D82A}">
                    <a16:rowId xmlns:a16="http://schemas.microsoft.com/office/drawing/2014/main" val="1433927504"/>
                  </a:ext>
                </a:extLst>
              </a:tr>
              <a:tr h="409083">
                <a:tc gridSpan="2">
                  <a:txBody>
                    <a:bodyPr/>
                    <a:lstStyle/>
                    <a:p>
                      <a:pPr lvl="0" algn="l">
                        <a:lnSpc>
                          <a:spcPct val="100000"/>
                        </a:lnSpc>
                        <a:spcBef>
                          <a:spcPts val="0"/>
                        </a:spcBef>
                        <a:spcAft>
                          <a:spcPts val="0"/>
                        </a:spcAft>
                        <a:buNone/>
                      </a:pPr>
                      <a:r>
                        <a:rPr lang="en-US" sz="1400" b="1" u="none" strike="noStrike" noProof="0">
                          <a:solidFill>
                            <a:schemeClr val="bg1"/>
                          </a:solidFill>
                        </a:rPr>
                        <a:t>Grado </a:t>
                      </a:r>
                      <a:r>
                        <a:rPr lang="en-US" sz="1400" b="1" u="none" strike="noStrike" noProof="0" err="1">
                          <a:solidFill>
                            <a:schemeClr val="bg1"/>
                          </a:solidFill>
                        </a:rPr>
                        <a:t>mínimo</a:t>
                      </a:r>
                      <a:r>
                        <a:rPr lang="en-US" sz="1400" b="1" u="none" strike="noStrike" noProof="0">
                          <a:solidFill>
                            <a:schemeClr val="bg1"/>
                          </a:solidFill>
                        </a:rPr>
                        <a:t> de alcohol</a:t>
                      </a: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3180969667"/>
                  </a:ext>
                </a:extLst>
              </a:tr>
              <a:tr h="409083">
                <a:tc>
                  <a:txBody>
                    <a:bodyPr/>
                    <a:lstStyle/>
                    <a:p>
                      <a:pPr marL="0" marR="0" lvl="0" indent="0" algn="l">
                        <a:lnSpc>
                          <a:spcPct val="100000"/>
                        </a:lnSpc>
                        <a:spcBef>
                          <a:spcPts val="0"/>
                        </a:spcBef>
                        <a:spcAft>
                          <a:spcPts val="0"/>
                        </a:spcAft>
                        <a:buNone/>
                      </a:pPr>
                      <a:r>
                        <a:rPr lang="en-US" sz="1400" i="1" u="none" strike="noStrike" noProof="0">
                          <a:solidFill>
                            <a:schemeClr val="tx1"/>
                          </a:solidFill>
                        </a:rPr>
                        <a:t>Bianco</a:t>
                      </a:r>
                    </a:p>
                  </a:txBody>
                  <a:tcPr anchor="ctr"/>
                </a:tc>
                <a:tc>
                  <a:txBody>
                    <a:bodyPr/>
                    <a:lstStyle/>
                    <a:p>
                      <a:pPr lvl="0">
                        <a:buNone/>
                      </a:pPr>
                      <a:r>
                        <a:rPr lang="en-US" sz="1200" u="none" strike="noStrike" noProof="0">
                          <a:solidFill>
                            <a:srgbClr val="000000"/>
                          </a:solidFill>
                        </a:rPr>
                        <a:t>11.5%</a:t>
                      </a:r>
                      <a:endParaRPr lang="en-US"/>
                    </a:p>
                  </a:txBody>
                  <a:tcPr anchor="ctr"/>
                </a:tc>
                <a:extLst>
                  <a:ext uri="{0D108BD9-81ED-4DB2-BD59-A6C34878D82A}">
                    <a16:rowId xmlns:a16="http://schemas.microsoft.com/office/drawing/2014/main" val="402594074"/>
                  </a:ext>
                </a:extLst>
              </a:tr>
              <a:tr h="409083">
                <a:tc>
                  <a:txBody>
                    <a:bodyPr/>
                    <a:lstStyle/>
                    <a:p>
                      <a:pPr lvl="0" algn="l">
                        <a:lnSpc>
                          <a:spcPct val="100000"/>
                        </a:lnSpc>
                        <a:spcBef>
                          <a:spcPts val="0"/>
                        </a:spcBef>
                        <a:spcAft>
                          <a:spcPts val="0"/>
                        </a:spcAft>
                        <a:buNone/>
                      </a:pPr>
                      <a:r>
                        <a:rPr lang="en-US" sz="1400" i="1" u="none" strike="noStrike" noProof="0">
                          <a:solidFill>
                            <a:schemeClr val="tx1"/>
                          </a:solidFill>
                        </a:rPr>
                        <a:t>Superiore</a:t>
                      </a:r>
                      <a:endParaRPr lang="en-US"/>
                    </a:p>
                  </a:txBody>
                  <a:tcPr anchor="ctr"/>
                </a:tc>
                <a:tc>
                  <a:txBody>
                    <a:bodyPr/>
                    <a:lstStyle/>
                    <a:p>
                      <a:pPr lvl="0">
                        <a:buNone/>
                      </a:pPr>
                      <a:r>
                        <a:rPr lang="en-US" sz="1200" u="none" strike="noStrike" noProof="0">
                          <a:solidFill>
                            <a:srgbClr val="000000"/>
                          </a:solidFill>
                        </a:rPr>
                        <a:t>12%</a:t>
                      </a:r>
                      <a:endParaRPr lang="en-US"/>
                    </a:p>
                  </a:txBody>
                  <a:tcPr anchor="ctr"/>
                </a:tc>
                <a:extLst>
                  <a:ext uri="{0D108BD9-81ED-4DB2-BD59-A6C34878D82A}">
                    <a16:rowId xmlns:a16="http://schemas.microsoft.com/office/drawing/2014/main" val="1207440242"/>
                  </a:ext>
                </a:extLst>
              </a:tr>
              <a:tr h="409083">
                <a:tc>
                  <a:txBody>
                    <a:bodyPr/>
                    <a:lstStyle/>
                    <a:p>
                      <a:pPr lvl="0" algn="l">
                        <a:lnSpc>
                          <a:spcPct val="100000"/>
                        </a:lnSpc>
                        <a:spcBef>
                          <a:spcPts val="0"/>
                        </a:spcBef>
                        <a:spcAft>
                          <a:spcPts val="0"/>
                        </a:spcAft>
                        <a:buNone/>
                      </a:pPr>
                      <a:r>
                        <a:rPr lang="en-US" sz="1400" i="1" u="none" strike="noStrike" noProof="0" err="1">
                          <a:solidFill>
                            <a:schemeClr val="tx1"/>
                          </a:solidFill>
                        </a:rPr>
                        <a:t>Riserva</a:t>
                      </a:r>
                      <a:endParaRPr lang="en-US" sz="1400" i="1" u="none" strike="noStrike" noProof="0">
                        <a:solidFill>
                          <a:schemeClr val="tx1"/>
                        </a:solidFill>
                      </a:endParaRPr>
                    </a:p>
                  </a:txBody>
                  <a:tcPr anchor="ctr"/>
                </a:tc>
                <a:tc>
                  <a:txBody>
                    <a:bodyPr/>
                    <a:lstStyle/>
                    <a:p>
                      <a:pPr lvl="0">
                        <a:buNone/>
                      </a:pPr>
                      <a:r>
                        <a:rPr lang="en-US" sz="1200" u="none" strike="noStrike" noProof="0">
                          <a:solidFill>
                            <a:srgbClr val="000000"/>
                          </a:solidFill>
                        </a:rPr>
                        <a:t>12.5%</a:t>
                      </a:r>
                      <a:endParaRPr lang="en-US"/>
                    </a:p>
                  </a:txBody>
                  <a:tcPr anchor="ctr"/>
                </a:tc>
                <a:extLst>
                  <a:ext uri="{0D108BD9-81ED-4DB2-BD59-A6C34878D82A}">
                    <a16:rowId xmlns:a16="http://schemas.microsoft.com/office/drawing/2014/main" val="2522421886"/>
                  </a:ext>
                </a:extLst>
              </a:tr>
              <a:tr h="409083">
                <a:tc gridSpan="2">
                  <a:txBody>
                    <a:bodyPr/>
                    <a:lstStyle/>
                    <a:p>
                      <a:pPr lvl="0" algn="l">
                        <a:lnSpc>
                          <a:spcPct val="100000"/>
                        </a:lnSpc>
                        <a:spcBef>
                          <a:spcPts val="0"/>
                        </a:spcBef>
                        <a:spcAft>
                          <a:spcPts val="0"/>
                        </a:spcAft>
                        <a:buNone/>
                      </a:pPr>
                      <a:r>
                        <a:rPr lang="en-US" sz="1400" b="1" u="none" strike="noStrike" noProof="0">
                          <a:solidFill>
                            <a:schemeClr val="bg1"/>
                          </a:solidFill>
                        </a:rPr>
                        <a:t>Crianza</a:t>
                      </a:r>
                      <a:endParaRPr lang="en-US" sz="1400" b="1">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2338522219"/>
                  </a:ext>
                </a:extLst>
              </a:tr>
              <a:tr h="409083">
                <a:tc>
                  <a:txBody>
                    <a:bodyPr/>
                    <a:lstStyle/>
                    <a:p>
                      <a:pPr lvl="0" algn="l">
                        <a:lnSpc>
                          <a:spcPct val="100000"/>
                        </a:lnSpc>
                        <a:spcBef>
                          <a:spcPts val="0"/>
                        </a:spcBef>
                        <a:spcAft>
                          <a:spcPts val="0"/>
                        </a:spcAft>
                        <a:buNone/>
                      </a:pPr>
                      <a:r>
                        <a:rPr lang="en-US" sz="1400" i="1" u="none" strike="noStrike" noProof="0">
                          <a:solidFill>
                            <a:schemeClr val="tx1"/>
                          </a:solidFill>
                        </a:rPr>
                        <a:t>Bianco</a:t>
                      </a:r>
                    </a:p>
                  </a:txBody>
                  <a:tcPr anchor="ctr"/>
                </a:tc>
                <a:tc>
                  <a:txBody>
                    <a:bodyPr/>
                    <a:lstStyle/>
                    <a:p>
                      <a:pPr lvl="0">
                        <a:buNone/>
                      </a:pPr>
                      <a:r>
                        <a:rPr lang="en-US" sz="1200" u="none" strike="noStrike" noProof="0" err="1">
                          <a:solidFill>
                            <a:srgbClr val="000000"/>
                          </a:solidFill>
                        </a:rPr>
                        <a:t>Mín</a:t>
                      </a:r>
                      <a:r>
                        <a:rPr lang="en-US" sz="1200" u="none" strike="noStrike" noProof="0">
                          <a:solidFill>
                            <a:srgbClr val="000000"/>
                          </a:solidFill>
                        </a:rPr>
                        <a:t>. 3 meses (1 de </a:t>
                      </a:r>
                      <a:r>
                        <a:rPr lang="en-US" sz="1200" u="none" strike="noStrike" noProof="0" err="1">
                          <a:solidFill>
                            <a:srgbClr val="000000"/>
                          </a:solidFill>
                        </a:rPr>
                        <a:t>enero</a:t>
                      </a:r>
                      <a:r>
                        <a:rPr lang="en-US" sz="1200" u="none" strike="noStrike" noProof="0">
                          <a:solidFill>
                            <a:srgbClr val="000000"/>
                          </a:solidFill>
                        </a:rPr>
                        <a:t>, </a:t>
                      </a:r>
                      <a:r>
                        <a:rPr lang="en-US" sz="1200" u="none" strike="noStrike" noProof="0" err="1">
                          <a:solidFill>
                            <a:srgbClr val="000000"/>
                          </a:solidFill>
                        </a:rPr>
                        <a:t>añada</a:t>
                      </a:r>
                      <a:r>
                        <a:rPr lang="en-US" sz="1200" u="none" strike="noStrike" noProof="0">
                          <a:solidFill>
                            <a:srgbClr val="000000"/>
                          </a:solidFill>
                        </a:rPr>
                        <a:t> + 1)</a:t>
                      </a:r>
                      <a:endParaRPr lang="en-US"/>
                    </a:p>
                  </a:txBody>
                  <a:tcPr anchor="ctr"/>
                </a:tc>
                <a:extLst>
                  <a:ext uri="{0D108BD9-81ED-4DB2-BD59-A6C34878D82A}">
                    <a16:rowId xmlns:a16="http://schemas.microsoft.com/office/drawing/2014/main" val="949552781"/>
                  </a:ext>
                </a:extLst>
              </a:tr>
              <a:tr h="409083">
                <a:tc>
                  <a:txBody>
                    <a:bodyPr/>
                    <a:lstStyle/>
                    <a:p>
                      <a:pPr lvl="0" algn="l">
                        <a:lnSpc>
                          <a:spcPct val="100000"/>
                        </a:lnSpc>
                        <a:spcBef>
                          <a:spcPts val="0"/>
                        </a:spcBef>
                        <a:spcAft>
                          <a:spcPts val="0"/>
                        </a:spcAft>
                        <a:buNone/>
                      </a:pPr>
                      <a:r>
                        <a:rPr lang="en-US" sz="1400" i="1" u="none" strike="noStrike" noProof="0">
                          <a:solidFill>
                            <a:schemeClr val="tx1"/>
                          </a:solidFill>
                        </a:rPr>
                        <a:t>Superiore</a:t>
                      </a:r>
                    </a:p>
                  </a:txBody>
                  <a:tcPr anchor="ctr"/>
                </a:tc>
                <a:tc>
                  <a:txBody>
                    <a:bodyPr/>
                    <a:lstStyle/>
                    <a:p>
                      <a:pPr lvl="0" algn="l">
                        <a:lnSpc>
                          <a:spcPct val="100000"/>
                        </a:lnSpc>
                        <a:spcBef>
                          <a:spcPts val="0"/>
                        </a:spcBef>
                        <a:spcAft>
                          <a:spcPts val="0"/>
                        </a:spcAft>
                        <a:buNone/>
                      </a:pPr>
                      <a:r>
                        <a:rPr lang="en-US" sz="1200" u="none" strike="noStrike" noProof="0" err="1">
                          <a:solidFill>
                            <a:srgbClr val="000000"/>
                          </a:solidFill>
                        </a:rPr>
                        <a:t>Mín</a:t>
                      </a:r>
                      <a:r>
                        <a:rPr lang="en-US" sz="1200" u="none" strike="noStrike" noProof="0">
                          <a:solidFill>
                            <a:srgbClr val="000000"/>
                          </a:solidFill>
                        </a:rPr>
                        <a:t>. 5 meses (1 de </a:t>
                      </a:r>
                      <a:r>
                        <a:rPr lang="en-US" sz="1200" u="none" strike="noStrike" noProof="0" err="1">
                          <a:solidFill>
                            <a:srgbClr val="000000"/>
                          </a:solidFill>
                        </a:rPr>
                        <a:t>abril</a:t>
                      </a:r>
                      <a:r>
                        <a:rPr lang="en-US" sz="1200" u="none" strike="noStrike" noProof="0">
                          <a:solidFill>
                            <a:srgbClr val="000000"/>
                          </a:solidFill>
                        </a:rPr>
                        <a:t>, </a:t>
                      </a:r>
                      <a:r>
                        <a:rPr lang="en-US" sz="1200" u="none" strike="noStrike" noProof="0" err="1">
                          <a:solidFill>
                            <a:srgbClr val="000000"/>
                          </a:solidFill>
                        </a:rPr>
                        <a:t>añada</a:t>
                      </a:r>
                      <a:r>
                        <a:rPr lang="en-US" sz="1200" u="none" strike="noStrike" noProof="0">
                          <a:solidFill>
                            <a:srgbClr val="000000"/>
                          </a:solidFill>
                        </a:rPr>
                        <a:t> + 1)</a:t>
                      </a:r>
                    </a:p>
                  </a:txBody>
                  <a:tcPr anchor="ctr"/>
                </a:tc>
                <a:extLst>
                  <a:ext uri="{0D108BD9-81ED-4DB2-BD59-A6C34878D82A}">
                    <a16:rowId xmlns:a16="http://schemas.microsoft.com/office/drawing/2014/main" val="1331145135"/>
                  </a:ext>
                </a:extLst>
              </a:tr>
              <a:tr h="409083">
                <a:tc>
                  <a:txBody>
                    <a:bodyPr/>
                    <a:lstStyle/>
                    <a:p>
                      <a:pPr lvl="0" algn="l">
                        <a:lnSpc>
                          <a:spcPct val="100000"/>
                        </a:lnSpc>
                        <a:spcBef>
                          <a:spcPts val="0"/>
                        </a:spcBef>
                        <a:spcAft>
                          <a:spcPts val="0"/>
                        </a:spcAft>
                        <a:buNone/>
                      </a:pPr>
                      <a:r>
                        <a:rPr lang="en-US" sz="1400" i="1" u="none" strike="noStrike" noProof="0" err="1">
                          <a:solidFill>
                            <a:schemeClr val="tx1"/>
                          </a:solidFill>
                        </a:rPr>
                        <a:t>Riserva</a:t>
                      </a:r>
                      <a:endParaRPr lang="en-US" sz="1400" i="1" u="none" strike="noStrike" noProof="0">
                        <a:solidFill>
                          <a:schemeClr val="tx1"/>
                        </a:solidFill>
                      </a:endParaRPr>
                    </a:p>
                  </a:txBody>
                  <a:tcPr anchor="ctr"/>
                </a:tc>
                <a:tc>
                  <a:txBody>
                    <a:bodyPr/>
                    <a:lstStyle/>
                    <a:p>
                      <a:pPr lvl="0" algn="l">
                        <a:lnSpc>
                          <a:spcPct val="100000"/>
                        </a:lnSpc>
                        <a:spcBef>
                          <a:spcPts val="0"/>
                        </a:spcBef>
                        <a:spcAft>
                          <a:spcPts val="0"/>
                        </a:spcAft>
                        <a:buNone/>
                      </a:pPr>
                      <a:r>
                        <a:rPr lang="en-US" sz="1200" u="none" strike="noStrike" noProof="0" err="1">
                          <a:solidFill>
                            <a:srgbClr val="000000"/>
                          </a:solidFill>
                        </a:rPr>
                        <a:t>Mín</a:t>
                      </a:r>
                      <a:r>
                        <a:rPr lang="en-US" sz="1200" u="none" strike="noStrike" noProof="0">
                          <a:solidFill>
                            <a:srgbClr val="000000"/>
                          </a:solidFill>
                        </a:rPr>
                        <a:t>. 1 </a:t>
                      </a:r>
                      <a:r>
                        <a:rPr lang="en-US" sz="1200" u="none" strike="noStrike" noProof="0" err="1">
                          <a:solidFill>
                            <a:srgbClr val="000000"/>
                          </a:solidFill>
                        </a:rPr>
                        <a:t>año</a:t>
                      </a:r>
                      <a:r>
                        <a:rPr lang="en-US" sz="1200" u="none" strike="noStrike" noProof="0">
                          <a:solidFill>
                            <a:srgbClr val="000000"/>
                          </a:solidFill>
                        </a:rPr>
                        <a:t> (1 de </a:t>
                      </a:r>
                      <a:r>
                        <a:rPr lang="en-US" sz="1200" u="none" strike="noStrike" noProof="0" err="1">
                          <a:solidFill>
                            <a:srgbClr val="000000"/>
                          </a:solidFill>
                        </a:rPr>
                        <a:t>noviembre</a:t>
                      </a:r>
                      <a:r>
                        <a:rPr lang="en-US" sz="1200" u="none" strike="noStrike" noProof="0">
                          <a:solidFill>
                            <a:srgbClr val="000000"/>
                          </a:solidFill>
                        </a:rPr>
                        <a:t>, </a:t>
                      </a:r>
                      <a:r>
                        <a:rPr lang="en-US" sz="1200" u="none" strike="noStrike" noProof="0" err="1">
                          <a:solidFill>
                            <a:srgbClr val="000000"/>
                          </a:solidFill>
                        </a:rPr>
                        <a:t>añada</a:t>
                      </a:r>
                      <a:r>
                        <a:rPr lang="en-US" sz="1200" u="none" strike="noStrike" noProof="0">
                          <a:solidFill>
                            <a:srgbClr val="000000"/>
                          </a:solidFill>
                        </a:rPr>
                        <a:t> +1)</a:t>
                      </a:r>
                      <a:endParaRPr lang="en-US"/>
                    </a:p>
                  </a:txBody>
                  <a:tcPr anchor="ctr"/>
                </a:tc>
                <a:extLst>
                  <a:ext uri="{0D108BD9-81ED-4DB2-BD59-A6C34878D82A}">
                    <a16:rowId xmlns:a16="http://schemas.microsoft.com/office/drawing/2014/main" val="3201343448"/>
                  </a:ext>
                </a:extLst>
              </a:tr>
            </a:tbl>
          </a:graphicData>
        </a:graphic>
      </p:graphicFrame>
      <p:pic>
        <p:nvPicPr>
          <p:cNvPr id="11" name="Picture 10" descr="A close up of a bottle&#10;&#10;Description automatically generated">
            <a:extLst>
              <a:ext uri="{FF2B5EF4-FFF2-40B4-BE49-F238E27FC236}">
                <a16:creationId xmlns:a16="http://schemas.microsoft.com/office/drawing/2014/main" id="{A2FD360E-F857-C05C-1170-F69A6BEF9DDA}"/>
              </a:ext>
            </a:extLst>
          </p:cNvPr>
          <p:cNvPicPr>
            <a:picLocks noChangeAspect="1"/>
          </p:cNvPicPr>
          <p:nvPr/>
        </p:nvPicPr>
        <p:blipFill>
          <a:blip r:embed="rId2"/>
          <a:stretch>
            <a:fillRect/>
          </a:stretch>
        </p:blipFill>
        <p:spPr>
          <a:xfrm>
            <a:off x="11275423" y="1955329"/>
            <a:ext cx="713670" cy="2712157"/>
          </a:xfrm>
          <a:prstGeom prst="rect">
            <a:avLst/>
          </a:prstGeom>
        </p:spPr>
      </p:pic>
    </p:spTree>
    <p:extLst>
      <p:ext uri="{BB962C8B-B14F-4D97-AF65-F5344CB8AC3E}">
        <p14:creationId xmlns:p14="http://schemas.microsoft.com/office/powerpoint/2010/main" val="2950224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86C5A-36C7-1FB6-B291-AD42D624B6FF}"/>
              </a:ext>
            </a:extLst>
          </p:cNvPr>
          <p:cNvSpPr>
            <a:spLocks noGrp="1"/>
          </p:cNvSpPr>
          <p:nvPr>
            <p:ph type="dt" sz="half" idx="10"/>
          </p:nvPr>
        </p:nvSpPr>
        <p:spPr/>
        <p:txBody>
          <a:bodyPr/>
          <a:lstStyle/>
          <a:p>
            <a:fld id="{A36C88ED-F76A-444F-8363-6633AD7D68F0}" type="datetime1">
              <a:rPr lang="en-US"/>
              <a:t>8/8/2024</a:t>
            </a:fld>
            <a:endParaRPr lang="en-US"/>
          </a:p>
        </p:txBody>
      </p:sp>
      <p:sp>
        <p:nvSpPr>
          <p:cNvPr id="5" name="TextBox 4">
            <a:extLst>
              <a:ext uri="{FF2B5EF4-FFF2-40B4-BE49-F238E27FC236}">
                <a16:creationId xmlns:a16="http://schemas.microsoft.com/office/drawing/2014/main" id="{54C8E6AC-DB8D-0D43-8648-CEB45C9355F7}"/>
              </a:ext>
            </a:extLst>
          </p:cNvPr>
          <p:cNvSpPr txBox="1"/>
          <p:nvPr/>
        </p:nvSpPr>
        <p:spPr>
          <a:xfrm>
            <a:off x="302919" y="287114"/>
            <a:ext cx="64175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000"/>
                </a:solidFill>
                <a:latin typeface="Avenir Next LT Pro"/>
                <a:cs typeface="Arial"/>
              </a:rPr>
              <a:t>Colline </a:t>
            </a:r>
            <a:r>
              <a:rPr lang="en-US" sz="2000" err="1">
                <a:solidFill>
                  <a:srgbClr val="000000"/>
                </a:solidFill>
                <a:latin typeface="Avenir Next LT Pro"/>
                <a:cs typeface="Arial"/>
              </a:rPr>
              <a:t>Teramane</a:t>
            </a:r>
            <a:r>
              <a:rPr lang="en-US" sz="2000">
                <a:solidFill>
                  <a:srgbClr val="000000"/>
                </a:solidFill>
                <a:latin typeface="Avenir Next LT Pro"/>
                <a:cs typeface="Arial"/>
              </a:rPr>
              <a:t> Montepulciano </a:t>
            </a:r>
            <a:r>
              <a:rPr lang="en-US" sz="2000" err="1">
                <a:solidFill>
                  <a:srgbClr val="000000"/>
                </a:solidFill>
                <a:latin typeface="Avenir Next LT Pro"/>
                <a:cs typeface="Arial"/>
              </a:rPr>
              <a:t>d'Abruzzo</a:t>
            </a:r>
            <a:r>
              <a:rPr lang="en-US" sz="2000">
                <a:solidFill>
                  <a:srgbClr val="000000"/>
                </a:solidFill>
                <a:latin typeface="Avenir Next LT Pro"/>
                <a:cs typeface="Arial"/>
              </a:rPr>
              <a:t> DOCG</a:t>
            </a:r>
            <a:endParaRPr lang="en-US"/>
          </a:p>
        </p:txBody>
      </p:sp>
      <p:sp>
        <p:nvSpPr>
          <p:cNvPr id="6" name="TextBox 5">
            <a:extLst>
              <a:ext uri="{FF2B5EF4-FFF2-40B4-BE49-F238E27FC236}">
                <a16:creationId xmlns:a16="http://schemas.microsoft.com/office/drawing/2014/main" id="{79ADA0EE-BA35-6524-9849-1D90B387A6A3}"/>
              </a:ext>
            </a:extLst>
          </p:cNvPr>
          <p:cNvSpPr txBox="1"/>
          <p:nvPr/>
        </p:nvSpPr>
        <p:spPr>
          <a:xfrm>
            <a:off x="7848518" y="820702"/>
            <a:ext cx="37896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DOCG </a:t>
            </a:r>
            <a:r>
              <a:rPr lang="en-US" sz="1400" err="1"/>
              <a:t>en</a:t>
            </a:r>
            <a:r>
              <a:rPr lang="en-US" sz="1400"/>
              <a:t> 2003, Nombre actual </a:t>
            </a:r>
            <a:r>
              <a:rPr lang="en-US" sz="1400" err="1"/>
              <a:t>en</a:t>
            </a:r>
            <a:r>
              <a:rPr lang="en-US" sz="1400"/>
              <a:t> 2016</a:t>
            </a:r>
          </a:p>
        </p:txBody>
      </p:sp>
      <p:sp>
        <p:nvSpPr>
          <p:cNvPr id="7" name="TextBox 6">
            <a:extLst>
              <a:ext uri="{FF2B5EF4-FFF2-40B4-BE49-F238E27FC236}">
                <a16:creationId xmlns:a16="http://schemas.microsoft.com/office/drawing/2014/main" id="{44F21F15-41BC-EC74-D99E-27C52F985070}"/>
              </a:ext>
            </a:extLst>
          </p:cNvPr>
          <p:cNvSpPr txBox="1"/>
          <p:nvPr/>
        </p:nvSpPr>
        <p:spPr>
          <a:xfrm>
            <a:off x="6719441" y="333022"/>
            <a:ext cx="49915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err="1"/>
              <a:t>Área</a:t>
            </a:r>
            <a:r>
              <a:rPr lang="en-US" sz="1400"/>
              <a:t>: 172 ha (2022)   </a:t>
            </a:r>
            <a:r>
              <a:rPr lang="en-US" sz="1300" b="1" err="1"/>
              <a:t>Producción</a:t>
            </a:r>
            <a:r>
              <a:rPr lang="en-US" sz="1400"/>
              <a:t>: 4,430 hl (media 5 </a:t>
            </a:r>
            <a:r>
              <a:rPr lang="en-US" sz="1400" err="1"/>
              <a:t>años</a:t>
            </a:r>
            <a:r>
              <a:rPr lang="en-US" sz="1400"/>
              <a:t>)</a:t>
            </a:r>
          </a:p>
        </p:txBody>
      </p:sp>
      <p:graphicFrame>
        <p:nvGraphicFramePr>
          <p:cNvPr id="8" name="Table 7">
            <a:extLst>
              <a:ext uri="{FF2B5EF4-FFF2-40B4-BE49-F238E27FC236}">
                <a16:creationId xmlns:a16="http://schemas.microsoft.com/office/drawing/2014/main" id="{883EAB1D-B728-4CB6-A3F6-70429E4942AC}"/>
              </a:ext>
            </a:extLst>
          </p:cNvPr>
          <p:cNvGraphicFramePr>
            <a:graphicFrameLocks noGrp="1"/>
          </p:cNvGraphicFramePr>
          <p:nvPr>
            <p:extLst>
              <p:ext uri="{D42A27DB-BD31-4B8C-83A1-F6EECF244321}">
                <p14:modId xmlns:p14="http://schemas.microsoft.com/office/powerpoint/2010/main" val="1282160260"/>
              </p:ext>
            </p:extLst>
          </p:nvPr>
        </p:nvGraphicFramePr>
        <p:xfrm>
          <a:off x="450050" y="973127"/>
          <a:ext cx="7018348" cy="741542"/>
        </p:xfrm>
        <a:graphic>
          <a:graphicData uri="http://schemas.openxmlformats.org/drawingml/2006/table">
            <a:tbl>
              <a:tblPr firstRow="1" bandRow="1">
                <a:tableStyleId>{72833802-FEF1-4C79-8D5D-14CF1EAF98D9}</a:tableStyleId>
              </a:tblPr>
              <a:tblGrid>
                <a:gridCol w="7018348">
                  <a:extLst>
                    <a:ext uri="{9D8B030D-6E8A-4147-A177-3AD203B41FA5}">
                      <a16:colId xmlns:a16="http://schemas.microsoft.com/office/drawing/2014/main" val="1297235361"/>
                    </a:ext>
                  </a:extLst>
                </a:gridCol>
              </a:tblGrid>
              <a:tr h="370702">
                <a:tc>
                  <a:txBody>
                    <a:bodyPr/>
                    <a:lstStyle/>
                    <a:p>
                      <a:pPr algn="ctr"/>
                      <a:r>
                        <a:rPr lang="en-US" sz="1300"/>
                        <a:t>Uvas Tintas</a:t>
                      </a:r>
                    </a:p>
                  </a:txBody>
                  <a:tcPr anchor="ctr"/>
                </a:tc>
                <a:extLst>
                  <a:ext uri="{0D108BD9-81ED-4DB2-BD59-A6C34878D82A}">
                    <a16:rowId xmlns:a16="http://schemas.microsoft.com/office/drawing/2014/main" val="1707541103"/>
                  </a:ext>
                </a:extLst>
              </a:tr>
              <a:tr h="370840">
                <a:tc>
                  <a:txBody>
                    <a:bodyPr/>
                    <a:lstStyle/>
                    <a:p>
                      <a:r>
                        <a:rPr lang="en-US" sz="1300"/>
                        <a:t>Montepulciano</a:t>
                      </a:r>
                    </a:p>
                  </a:txBody>
                  <a:tcPr/>
                </a:tc>
                <a:extLst>
                  <a:ext uri="{0D108BD9-81ED-4DB2-BD59-A6C34878D82A}">
                    <a16:rowId xmlns:a16="http://schemas.microsoft.com/office/drawing/2014/main" val="2871128406"/>
                  </a:ext>
                </a:extLst>
              </a:tr>
            </a:tbl>
          </a:graphicData>
        </a:graphic>
      </p:graphicFrame>
      <p:pic>
        <p:nvPicPr>
          <p:cNvPr id="9" name="Picture 8" descr="A bottle of wine on a black background&#10;&#10;Description automatically generated">
            <a:extLst>
              <a:ext uri="{FF2B5EF4-FFF2-40B4-BE49-F238E27FC236}">
                <a16:creationId xmlns:a16="http://schemas.microsoft.com/office/drawing/2014/main" id="{8EBEDA88-0F03-8138-0F13-99CE0EB2F7E1}"/>
              </a:ext>
            </a:extLst>
          </p:cNvPr>
          <p:cNvPicPr>
            <a:picLocks noChangeAspect="1"/>
          </p:cNvPicPr>
          <p:nvPr/>
        </p:nvPicPr>
        <p:blipFill>
          <a:blip r:embed="rId2"/>
          <a:stretch>
            <a:fillRect/>
          </a:stretch>
        </p:blipFill>
        <p:spPr>
          <a:xfrm>
            <a:off x="8356919" y="1481218"/>
            <a:ext cx="3741558" cy="4705560"/>
          </a:xfrm>
          <a:prstGeom prst="rect">
            <a:avLst/>
          </a:prstGeom>
        </p:spPr>
      </p:pic>
      <p:graphicFrame>
        <p:nvGraphicFramePr>
          <p:cNvPr id="11" name="Table 10">
            <a:extLst>
              <a:ext uri="{FF2B5EF4-FFF2-40B4-BE49-F238E27FC236}">
                <a16:creationId xmlns:a16="http://schemas.microsoft.com/office/drawing/2014/main" id="{323C573E-37F3-4E64-59E9-04E1E2062BD3}"/>
              </a:ext>
            </a:extLst>
          </p:cNvPr>
          <p:cNvGraphicFramePr>
            <a:graphicFrameLocks noGrp="1"/>
          </p:cNvGraphicFramePr>
          <p:nvPr>
            <p:extLst>
              <p:ext uri="{D42A27DB-BD31-4B8C-83A1-F6EECF244321}">
                <p14:modId xmlns:p14="http://schemas.microsoft.com/office/powerpoint/2010/main" val="3312739453"/>
              </p:ext>
            </p:extLst>
          </p:nvPr>
        </p:nvGraphicFramePr>
        <p:xfrm>
          <a:off x="439890" y="1915171"/>
          <a:ext cx="7021638" cy="741404"/>
        </p:xfrm>
        <a:graphic>
          <a:graphicData uri="http://schemas.openxmlformats.org/drawingml/2006/table">
            <a:tbl>
              <a:tblPr firstRow="1" bandRow="1">
                <a:tableStyleId>{72833802-FEF1-4C79-8D5D-14CF1EAF98D9}</a:tableStyleId>
              </a:tblPr>
              <a:tblGrid>
                <a:gridCol w="1828800">
                  <a:extLst>
                    <a:ext uri="{9D8B030D-6E8A-4147-A177-3AD203B41FA5}">
                      <a16:colId xmlns:a16="http://schemas.microsoft.com/office/drawing/2014/main" val="68302474"/>
                    </a:ext>
                  </a:extLst>
                </a:gridCol>
                <a:gridCol w="5192838">
                  <a:extLst>
                    <a:ext uri="{9D8B030D-6E8A-4147-A177-3AD203B41FA5}">
                      <a16:colId xmlns:a16="http://schemas.microsoft.com/office/drawing/2014/main" val="1297235361"/>
                    </a:ext>
                  </a:extLst>
                </a:gridCol>
              </a:tblGrid>
              <a:tr h="370702">
                <a:tc>
                  <a:txBody>
                    <a:bodyPr/>
                    <a:lstStyle/>
                    <a:p>
                      <a:pPr lvl="0" algn="ctr">
                        <a:buNone/>
                      </a:pPr>
                      <a:r>
                        <a:rPr lang="en-US" sz="1300"/>
                        <a:t>Vinos </a:t>
                      </a:r>
                      <a:r>
                        <a:rPr lang="en-US" sz="1300" err="1"/>
                        <a:t>Tintos</a:t>
                      </a:r>
                    </a:p>
                  </a:txBody>
                  <a:tcPr anchor="ctr"/>
                </a:tc>
                <a:tc>
                  <a:txBody>
                    <a:bodyPr/>
                    <a:lstStyle/>
                    <a:p>
                      <a:pPr lvl="0" algn="ctr">
                        <a:buNone/>
                      </a:pPr>
                      <a:r>
                        <a:rPr lang="en-US" sz="1300" err="1"/>
                        <a:t>Composición</a:t>
                      </a:r>
                    </a:p>
                  </a:txBody>
                  <a:tcPr anchor="ctr"/>
                </a:tc>
                <a:extLst>
                  <a:ext uri="{0D108BD9-81ED-4DB2-BD59-A6C34878D82A}">
                    <a16:rowId xmlns:a16="http://schemas.microsoft.com/office/drawing/2014/main" val="1707541103"/>
                  </a:ext>
                </a:extLst>
              </a:tr>
              <a:tr h="370702">
                <a:tc>
                  <a:txBody>
                    <a:bodyPr/>
                    <a:lstStyle/>
                    <a:p>
                      <a:pPr lvl="0" algn="l">
                        <a:lnSpc>
                          <a:spcPct val="100000"/>
                        </a:lnSpc>
                        <a:spcBef>
                          <a:spcPts val="0"/>
                        </a:spcBef>
                        <a:spcAft>
                          <a:spcPts val="0"/>
                        </a:spcAft>
                        <a:buNone/>
                      </a:pPr>
                      <a:r>
                        <a:rPr lang="en-US" sz="1300" kern="1200" noProof="0">
                          <a:solidFill>
                            <a:schemeClr val="tx1"/>
                          </a:solidFill>
                          <a:latin typeface="+mn-lt"/>
                          <a:ea typeface="+mn-ea"/>
                          <a:cs typeface="+mn-cs"/>
                        </a:rPr>
                        <a:t>Rosso, </a:t>
                      </a:r>
                      <a:r>
                        <a:rPr lang="en-US" sz="1300" kern="1200" noProof="0" err="1">
                          <a:solidFill>
                            <a:schemeClr val="tx1"/>
                          </a:solidFill>
                          <a:latin typeface="+mn-lt"/>
                          <a:ea typeface="+mn-ea"/>
                          <a:cs typeface="+mn-cs"/>
                        </a:rPr>
                        <a:t>Riserva</a:t>
                      </a:r>
                      <a:r>
                        <a:rPr lang="en-US" sz="1300" kern="1200" noProof="0">
                          <a:solidFill>
                            <a:schemeClr val="tx1"/>
                          </a:solidFill>
                          <a:latin typeface="+mn-lt"/>
                          <a:ea typeface="+mn-ea"/>
                          <a:cs typeface="+mn-cs"/>
                        </a:rPr>
                        <a:t> </a:t>
                      </a:r>
                      <a:endParaRPr lang="en-US"/>
                    </a:p>
                  </a:txBody>
                  <a:tcPr anchor="ctr"/>
                </a:tc>
                <a:tc>
                  <a:txBody>
                    <a:bodyPr/>
                    <a:lstStyle/>
                    <a:p>
                      <a:pPr lvl="0" algn="l">
                        <a:buNone/>
                      </a:pPr>
                      <a:r>
                        <a:rPr lang="en-US" sz="1300" kern="1200" noProof="0" err="1">
                          <a:solidFill>
                            <a:schemeClr val="tx1"/>
                          </a:solidFill>
                          <a:latin typeface="+mn-lt"/>
                          <a:ea typeface="+mn-ea"/>
                          <a:cs typeface="+mn-cs"/>
                        </a:rPr>
                        <a:t>Mínimo</a:t>
                      </a:r>
                      <a:r>
                        <a:rPr lang="en-US" sz="1300" kern="1200" noProof="0">
                          <a:solidFill>
                            <a:schemeClr val="tx1"/>
                          </a:solidFill>
                          <a:latin typeface="+mn-lt"/>
                          <a:ea typeface="+mn-ea"/>
                          <a:cs typeface="+mn-cs"/>
                        </a:rPr>
                        <a:t> 90% Montepulciano, </a:t>
                      </a:r>
                      <a:r>
                        <a:rPr lang="en-US" sz="1300" kern="1200" noProof="0" err="1">
                          <a:solidFill>
                            <a:schemeClr val="tx1"/>
                          </a:solidFill>
                          <a:latin typeface="+mn-lt"/>
                          <a:ea typeface="+mn-ea"/>
                          <a:cs typeface="+mn-cs"/>
                        </a:rPr>
                        <a:t>Máx</a:t>
                      </a:r>
                      <a:r>
                        <a:rPr lang="en-US" sz="1300" kern="1200" noProof="0">
                          <a:solidFill>
                            <a:schemeClr val="tx1"/>
                          </a:solidFill>
                          <a:latin typeface="+mn-lt"/>
                          <a:ea typeface="+mn-ea"/>
                          <a:cs typeface="+mn-cs"/>
                        </a:rPr>
                        <a:t>. 10% </a:t>
                      </a:r>
                      <a:r>
                        <a:rPr lang="en-US" sz="1300" kern="1200" noProof="0" err="1">
                          <a:solidFill>
                            <a:schemeClr val="tx1"/>
                          </a:solidFill>
                          <a:latin typeface="+mn-lt"/>
                          <a:ea typeface="+mn-ea"/>
                          <a:cs typeface="+mn-cs"/>
                        </a:rPr>
                        <a:t>sangiovese</a:t>
                      </a:r>
                      <a:endParaRPr lang="en-US" sz="1300" kern="1200" baseline="30000" noProof="0" err="1">
                        <a:solidFill>
                          <a:schemeClr val="tx1"/>
                        </a:solidFill>
                        <a:latin typeface="+mn-lt"/>
                        <a:ea typeface="+mn-ea"/>
                        <a:cs typeface="+mn-cs"/>
                      </a:endParaRPr>
                    </a:p>
                  </a:txBody>
                  <a:tcPr anchor="ctr"/>
                </a:tc>
                <a:extLst>
                  <a:ext uri="{0D108BD9-81ED-4DB2-BD59-A6C34878D82A}">
                    <a16:rowId xmlns:a16="http://schemas.microsoft.com/office/drawing/2014/main" val="1627318878"/>
                  </a:ext>
                </a:extLst>
              </a:tr>
            </a:tbl>
          </a:graphicData>
        </a:graphic>
      </p:graphicFrame>
      <p:graphicFrame>
        <p:nvGraphicFramePr>
          <p:cNvPr id="16" name="Table 15">
            <a:extLst>
              <a:ext uri="{FF2B5EF4-FFF2-40B4-BE49-F238E27FC236}">
                <a16:creationId xmlns:a16="http://schemas.microsoft.com/office/drawing/2014/main" id="{EAA01777-688D-89F3-A752-7B854FF516BB}"/>
              </a:ext>
            </a:extLst>
          </p:cNvPr>
          <p:cNvGraphicFramePr>
            <a:graphicFrameLocks noGrp="1"/>
          </p:cNvGraphicFramePr>
          <p:nvPr>
            <p:extLst>
              <p:ext uri="{D42A27DB-BD31-4B8C-83A1-F6EECF244321}">
                <p14:modId xmlns:p14="http://schemas.microsoft.com/office/powerpoint/2010/main" val="729685246"/>
              </p:ext>
            </p:extLst>
          </p:nvPr>
        </p:nvGraphicFramePr>
        <p:xfrm>
          <a:off x="451901" y="2935429"/>
          <a:ext cx="8389912" cy="2966710"/>
        </p:xfrm>
        <a:graphic>
          <a:graphicData uri="http://schemas.openxmlformats.org/drawingml/2006/table">
            <a:tbl>
              <a:tblPr firstRow="1" bandRow="1"/>
              <a:tblGrid>
                <a:gridCol w="2786156">
                  <a:extLst>
                    <a:ext uri="{9D8B030D-6E8A-4147-A177-3AD203B41FA5}">
                      <a16:colId xmlns:a16="http://schemas.microsoft.com/office/drawing/2014/main" val="4047365948"/>
                    </a:ext>
                  </a:extLst>
                </a:gridCol>
                <a:gridCol w="5603756">
                  <a:extLst>
                    <a:ext uri="{9D8B030D-6E8A-4147-A177-3AD203B41FA5}">
                      <a16:colId xmlns:a16="http://schemas.microsoft.com/office/drawing/2014/main" val="2318695829"/>
                    </a:ext>
                  </a:extLst>
                </a:gridCol>
              </a:tblGrid>
              <a:tr h="370839">
                <a:tc gridSpan="2">
                  <a:txBody>
                    <a:bodyPr/>
                    <a:lstStyle/>
                    <a:p>
                      <a:pPr lvl="0" algn="ctr">
                        <a:lnSpc>
                          <a:spcPct val="100000"/>
                        </a:lnSpc>
                        <a:spcBef>
                          <a:spcPts val="0"/>
                        </a:spcBef>
                        <a:spcAft>
                          <a:spcPts val="0"/>
                        </a:spcAft>
                        <a:buNone/>
                      </a:pPr>
                      <a:r>
                        <a:rPr lang="en-US" sz="1400" b="1" u="none" strike="noStrike" noProof="0" dirty="0">
                          <a:solidFill>
                            <a:schemeClr val="bg1"/>
                          </a:solidFill>
                        </a:rPr>
                        <a:t>Reglas de </a:t>
                      </a:r>
                      <a:r>
                        <a:rPr lang="en-US" sz="1400" b="1" u="none" strike="noStrike" noProof="0" dirty="0" err="1">
                          <a:solidFill>
                            <a:schemeClr val="bg1"/>
                          </a:solidFill>
                        </a:rPr>
                        <a:t>producción</a:t>
                      </a:r>
                      <a:r>
                        <a:rPr lang="en-US" sz="1400" b="1" u="none" strike="noStrike" noProof="0" dirty="0">
                          <a:solidFill>
                            <a:schemeClr val="bg1"/>
                          </a:solidFill>
                        </a:rPr>
                        <a:t> </a:t>
                      </a:r>
                      <a:r>
                        <a:rPr lang="en-US" sz="1400" b="1" u="none" strike="noStrike" noProof="0" dirty="0" err="1">
                          <a:solidFill>
                            <a:schemeClr val="bg1"/>
                          </a:solidFill>
                        </a:rPr>
                        <a:t>importantes</a:t>
                      </a:r>
                      <a:endParaRPr lang="en-US" sz="1400" b="1" u="none" strike="noStrike" noProof="0"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3050954905"/>
                  </a:ext>
                </a:extLst>
              </a:tr>
              <a:tr h="370840">
                <a:tc gridSpan="2">
                  <a:txBody>
                    <a:bodyPr/>
                    <a:lstStyle/>
                    <a:p>
                      <a:pPr lvl="0" algn="l">
                        <a:lnSpc>
                          <a:spcPct val="100000"/>
                        </a:lnSpc>
                        <a:spcBef>
                          <a:spcPts val="0"/>
                        </a:spcBef>
                        <a:spcAft>
                          <a:spcPts val="0"/>
                        </a:spcAft>
                        <a:buNone/>
                      </a:pPr>
                      <a:r>
                        <a:rPr lang="en-US" sz="1400" b="1" u="none" strike="noStrike" noProof="0" dirty="0" err="1">
                          <a:solidFill>
                            <a:schemeClr val="bg1"/>
                          </a:solidFill>
                        </a:rPr>
                        <a:t>Elevación</a:t>
                      </a:r>
                      <a:r>
                        <a:rPr lang="en-US" sz="1400" b="1" u="none" strike="noStrike" noProof="0" dirty="0">
                          <a:solidFill>
                            <a:schemeClr val="bg1"/>
                          </a:solidFill>
                        </a:rPr>
                        <a:t> </a:t>
                      </a:r>
                      <a:r>
                        <a:rPr lang="en-US" sz="1400" b="1" u="none" strike="noStrike" noProof="0" dirty="0" err="1">
                          <a:solidFill>
                            <a:schemeClr val="bg1"/>
                          </a:solidFill>
                        </a:rPr>
                        <a:t>mínima</a:t>
                      </a:r>
                      <a:endParaRPr lang="en-US" sz="1400" b="1" u="none" strike="noStrike" noProof="0"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1538711160"/>
                  </a:ext>
                </a:extLst>
              </a:tr>
              <a:tr h="370840">
                <a:tc>
                  <a:txBody>
                    <a:bodyPr/>
                    <a:lstStyle/>
                    <a:p>
                      <a:pPr lvl="0">
                        <a:buNone/>
                      </a:pPr>
                      <a:endParaRPr lang="en-US" sz="1200" u="none" strike="noStrike" noProof="0">
                        <a:solidFill>
                          <a:schemeClr val="bg1">
                            <a:lumMod val="65000"/>
                          </a:schemeClr>
                        </a:solidFill>
                      </a:endParaRPr>
                    </a:p>
                  </a:txBody>
                  <a:tcPr anchor="ctr"/>
                </a:tc>
                <a:tc>
                  <a:txBody>
                    <a:bodyPr/>
                    <a:lstStyle/>
                    <a:p>
                      <a:pPr lvl="0">
                        <a:buNone/>
                      </a:pPr>
                      <a:r>
                        <a:rPr lang="en-US" sz="1200" u="none" strike="noStrike" noProof="0" dirty="0">
                          <a:solidFill>
                            <a:srgbClr val="000000"/>
                          </a:solidFill>
                        </a:rPr>
                        <a:t>550 m (1,800 pies)</a:t>
                      </a:r>
                      <a:endParaRPr lang="en-US" dirty="0"/>
                    </a:p>
                  </a:txBody>
                  <a:tcPr anchor="ctr"/>
                </a:tc>
                <a:extLst>
                  <a:ext uri="{0D108BD9-81ED-4DB2-BD59-A6C34878D82A}">
                    <a16:rowId xmlns:a16="http://schemas.microsoft.com/office/drawing/2014/main" val="1433927504"/>
                  </a:ext>
                </a:extLst>
              </a:tr>
              <a:tr h="370839">
                <a:tc gridSpan="2">
                  <a:txBody>
                    <a:bodyPr/>
                    <a:lstStyle/>
                    <a:p>
                      <a:pPr lvl="0" algn="l">
                        <a:lnSpc>
                          <a:spcPct val="100000"/>
                        </a:lnSpc>
                        <a:spcBef>
                          <a:spcPts val="0"/>
                        </a:spcBef>
                        <a:spcAft>
                          <a:spcPts val="0"/>
                        </a:spcAft>
                        <a:buNone/>
                      </a:pPr>
                      <a:r>
                        <a:rPr lang="en-US" sz="1400" b="1" u="none" strike="noStrike" noProof="0" dirty="0">
                          <a:solidFill>
                            <a:schemeClr val="bg1"/>
                          </a:solidFill>
                        </a:rPr>
                        <a:t>Grado </a:t>
                      </a:r>
                      <a:r>
                        <a:rPr lang="en-US" sz="1400" b="1" u="none" strike="noStrike" noProof="0" dirty="0" err="1">
                          <a:solidFill>
                            <a:schemeClr val="bg1"/>
                          </a:solidFill>
                        </a:rPr>
                        <a:t>mínimo</a:t>
                      </a:r>
                      <a:r>
                        <a:rPr lang="en-US" sz="1400" b="1" u="none" strike="noStrike" noProof="0" dirty="0">
                          <a:solidFill>
                            <a:schemeClr val="bg1"/>
                          </a:solidFill>
                        </a:rPr>
                        <a:t> de alcohol</a:t>
                      </a: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3180969667"/>
                  </a:ext>
                </a:extLst>
              </a:tr>
              <a:tr h="370838">
                <a:tc>
                  <a:txBody>
                    <a:bodyPr/>
                    <a:lstStyle/>
                    <a:p>
                      <a:pPr marL="0" marR="0" lvl="0" indent="0" algn="l">
                        <a:lnSpc>
                          <a:spcPct val="100000"/>
                        </a:lnSpc>
                        <a:spcBef>
                          <a:spcPts val="0"/>
                        </a:spcBef>
                        <a:spcAft>
                          <a:spcPts val="0"/>
                        </a:spcAft>
                        <a:buNone/>
                      </a:pPr>
                      <a:r>
                        <a:rPr lang="en-US" sz="1400" i="1" u="none" strike="noStrike" noProof="0" dirty="0">
                          <a:solidFill>
                            <a:schemeClr val="tx1"/>
                          </a:solidFill>
                        </a:rPr>
                        <a:t>Rosso, </a:t>
                      </a:r>
                      <a:r>
                        <a:rPr lang="en-US" sz="1400" i="1" u="none" strike="noStrike" noProof="0" dirty="0" err="1">
                          <a:solidFill>
                            <a:schemeClr val="tx1"/>
                          </a:solidFill>
                        </a:rPr>
                        <a:t>Riserva</a:t>
                      </a:r>
                      <a:endParaRPr lang="en-US" sz="1400" i="1" dirty="0" err="1">
                        <a:solidFill>
                          <a:schemeClr val="tx1"/>
                        </a:solidFill>
                      </a:endParaRPr>
                    </a:p>
                  </a:txBody>
                  <a:tcPr anchor="ctr"/>
                </a:tc>
                <a:tc>
                  <a:txBody>
                    <a:bodyPr/>
                    <a:lstStyle/>
                    <a:p>
                      <a:pPr lvl="0">
                        <a:buNone/>
                      </a:pPr>
                      <a:r>
                        <a:rPr lang="en-US" sz="1200" u="none" strike="noStrike" noProof="0" dirty="0">
                          <a:solidFill>
                            <a:srgbClr val="000000"/>
                          </a:solidFill>
                        </a:rPr>
                        <a:t>12,5%</a:t>
                      </a:r>
                      <a:endParaRPr lang="en-US" dirty="0"/>
                    </a:p>
                  </a:txBody>
                  <a:tcPr anchor="ctr"/>
                </a:tc>
                <a:extLst>
                  <a:ext uri="{0D108BD9-81ED-4DB2-BD59-A6C34878D82A}">
                    <a16:rowId xmlns:a16="http://schemas.microsoft.com/office/drawing/2014/main" val="402594074"/>
                  </a:ext>
                </a:extLst>
              </a:tr>
              <a:tr h="370838">
                <a:tc gridSpan="2">
                  <a:txBody>
                    <a:bodyPr/>
                    <a:lstStyle/>
                    <a:p>
                      <a:pPr lvl="0" algn="l">
                        <a:lnSpc>
                          <a:spcPct val="100000"/>
                        </a:lnSpc>
                        <a:spcBef>
                          <a:spcPts val="0"/>
                        </a:spcBef>
                        <a:spcAft>
                          <a:spcPts val="0"/>
                        </a:spcAft>
                        <a:buNone/>
                      </a:pPr>
                      <a:r>
                        <a:rPr lang="en-US" sz="1400" b="1" u="none" strike="noStrike" noProof="0" dirty="0">
                          <a:solidFill>
                            <a:schemeClr val="bg1"/>
                          </a:solidFill>
                        </a:rPr>
                        <a:t>Crianza</a:t>
                      </a:r>
                      <a:endParaRPr lang="en-US" sz="1400" b="1"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2338522219"/>
                  </a:ext>
                </a:extLst>
              </a:tr>
              <a:tr h="370838">
                <a:tc>
                  <a:txBody>
                    <a:bodyPr/>
                    <a:lstStyle/>
                    <a:p>
                      <a:pPr lvl="0" algn="l">
                        <a:lnSpc>
                          <a:spcPct val="100000"/>
                        </a:lnSpc>
                        <a:spcBef>
                          <a:spcPts val="0"/>
                        </a:spcBef>
                        <a:spcAft>
                          <a:spcPts val="0"/>
                        </a:spcAft>
                        <a:buNone/>
                      </a:pPr>
                      <a:r>
                        <a:rPr lang="en-US" sz="1400" i="1" u="none" strike="noStrike" noProof="0" dirty="0">
                          <a:solidFill>
                            <a:schemeClr val="tx1"/>
                          </a:solidFill>
                        </a:rPr>
                        <a:t>Rosso</a:t>
                      </a:r>
                    </a:p>
                  </a:txBody>
                  <a:tcPr anchor="ctr"/>
                </a:tc>
                <a:tc>
                  <a:txBody>
                    <a:bodyPr/>
                    <a:lstStyle/>
                    <a:p>
                      <a:pPr lvl="0" algn="l">
                        <a:lnSpc>
                          <a:spcPct val="100000"/>
                        </a:lnSpc>
                        <a:spcBef>
                          <a:spcPts val="0"/>
                        </a:spcBef>
                        <a:spcAft>
                          <a:spcPts val="0"/>
                        </a:spcAft>
                        <a:buNone/>
                      </a:pPr>
                      <a:r>
                        <a:rPr lang="en-US" sz="1200" u="none" strike="noStrike" noProof="0" dirty="0" err="1">
                          <a:solidFill>
                            <a:srgbClr val="000000"/>
                          </a:solidFill>
                        </a:rPr>
                        <a:t>Mín</a:t>
                      </a:r>
                      <a:r>
                        <a:rPr lang="en-US" sz="1200" u="none" strike="noStrike" noProof="0" dirty="0">
                          <a:solidFill>
                            <a:srgbClr val="000000"/>
                          </a:solidFill>
                        </a:rPr>
                        <a:t>. 1 </a:t>
                      </a:r>
                      <a:r>
                        <a:rPr lang="en-US" sz="1200" u="none" strike="noStrike" noProof="0" dirty="0" err="1">
                          <a:solidFill>
                            <a:srgbClr val="000000"/>
                          </a:solidFill>
                        </a:rPr>
                        <a:t>año</a:t>
                      </a:r>
                      <a:r>
                        <a:rPr lang="en-US" sz="1200" u="none" strike="noStrike" noProof="0" dirty="0">
                          <a:solidFill>
                            <a:srgbClr val="000000"/>
                          </a:solidFill>
                        </a:rPr>
                        <a:t> con 2 meses </a:t>
                      </a:r>
                      <a:r>
                        <a:rPr lang="en-US" sz="1200" u="none" strike="noStrike" noProof="0" dirty="0" err="1">
                          <a:solidFill>
                            <a:srgbClr val="000000"/>
                          </a:solidFill>
                        </a:rPr>
                        <a:t>en</a:t>
                      </a:r>
                      <a:r>
                        <a:rPr lang="en-US" sz="1200" u="none" strike="noStrike" noProof="0" dirty="0">
                          <a:solidFill>
                            <a:srgbClr val="000000"/>
                          </a:solidFill>
                        </a:rPr>
                        <a:t> </a:t>
                      </a:r>
                      <a:r>
                        <a:rPr lang="en-US" sz="1200" u="none" strike="noStrike" noProof="0" dirty="0" err="1">
                          <a:solidFill>
                            <a:srgbClr val="000000"/>
                          </a:solidFill>
                        </a:rPr>
                        <a:t>botella</a:t>
                      </a:r>
                      <a:r>
                        <a:rPr lang="en-US" sz="1200" u="none" strike="noStrike" noProof="0" dirty="0">
                          <a:solidFill>
                            <a:srgbClr val="000000"/>
                          </a:solidFill>
                        </a:rPr>
                        <a:t>  (1 de </a:t>
                      </a:r>
                      <a:r>
                        <a:rPr lang="en-US" sz="1200" u="none" strike="noStrike" noProof="0" dirty="0" err="1">
                          <a:solidFill>
                            <a:srgbClr val="000000"/>
                          </a:solidFill>
                        </a:rPr>
                        <a:t>noviembre</a:t>
                      </a:r>
                      <a:r>
                        <a:rPr lang="en-US" sz="1200" u="none" strike="noStrike" noProof="0" dirty="0">
                          <a:solidFill>
                            <a:srgbClr val="000000"/>
                          </a:solidFill>
                        </a:rPr>
                        <a:t>, </a:t>
                      </a:r>
                      <a:r>
                        <a:rPr lang="en-US" sz="1200" u="none" strike="noStrike" noProof="0" dirty="0" err="1">
                          <a:solidFill>
                            <a:srgbClr val="000000"/>
                          </a:solidFill>
                        </a:rPr>
                        <a:t>añada</a:t>
                      </a:r>
                      <a:r>
                        <a:rPr lang="en-US" sz="1200" u="none" strike="noStrike" noProof="0" dirty="0">
                          <a:solidFill>
                            <a:srgbClr val="000000"/>
                          </a:solidFill>
                        </a:rPr>
                        <a:t> + 1)</a:t>
                      </a:r>
                    </a:p>
                  </a:txBody>
                  <a:tcPr anchor="ctr"/>
                </a:tc>
                <a:extLst>
                  <a:ext uri="{0D108BD9-81ED-4DB2-BD59-A6C34878D82A}">
                    <a16:rowId xmlns:a16="http://schemas.microsoft.com/office/drawing/2014/main" val="1331145135"/>
                  </a:ext>
                </a:extLst>
              </a:tr>
              <a:tr h="370838">
                <a:tc>
                  <a:txBody>
                    <a:bodyPr/>
                    <a:lstStyle/>
                    <a:p>
                      <a:pPr lvl="0" algn="l">
                        <a:lnSpc>
                          <a:spcPct val="100000"/>
                        </a:lnSpc>
                        <a:spcBef>
                          <a:spcPts val="0"/>
                        </a:spcBef>
                        <a:spcAft>
                          <a:spcPts val="0"/>
                        </a:spcAft>
                        <a:buNone/>
                      </a:pPr>
                      <a:r>
                        <a:rPr lang="en-US" sz="1400" i="1" u="none" strike="noStrike" noProof="0" err="1">
                          <a:solidFill>
                            <a:schemeClr val="tx1"/>
                          </a:solidFill>
                        </a:rPr>
                        <a:t>Riserva</a:t>
                      </a:r>
                      <a:endParaRPr lang="en-US" sz="1400" i="1" u="none" strike="noStrike" noProof="0">
                        <a:solidFill>
                          <a:schemeClr val="tx1"/>
                        </a:solidFill>
                      </a:endParaRPr>
                    </a:p>
                  </a:txBody>
                  <a:tcPr anchor="ctr"/>
                </a:tc>
                <a:tc>
                  <a:txBody>
                    <a:bodyPr/>
                    <a:lstStyle/>
                    <a:p>
                      <a:pPr lvl="0" algn="l">
                        <a:lnSpc>
                          <a:spcPct val="100000"/>
                        </a:lnSpc>
                        <a:spcBef>
                          <a:spcPts val="0"/>
                        </a:spcBef>
                        <a:spcAft>
                          <a:spcPts val="0"/>
                        </a:spcAft>
                        <a:buNone/>
                      </a:pPr>
                      <a:r>
                        <a:rPr lang="en-US" sz="1200" u="none" strike="noStrike" noProof="0" dirty="0" err="1">
                          <a:solidFill>
                            <a:srgbClr val="000000"/>
                          </a:solidFill>
                        </a:rPr>
                        <a:t>Mín</a:t>
                      </a:r>
                      <a:r>
                        <a:rPr lang="en-US" sz="1200" u="none" strike="noStrike" noProof="0" dirty="0">
                          <a:solidFill>
                            <a:srgbClr val="000000"/>
                          </a:solidFill>
                        </a:rPr>
                        <a:t>. 3 </a:t>
                      </a:r>
                      <a:r>
                        <a:rPr lang="en-US" sz="1200" u="none" strike="noStrike" noProof="0" dirty="0" err="1">
                          <a:solidFill>
                            <a:srgbClr val="000000"/>
                          </a:solidFill>
                        </a:rPr>
                        <a:t>años</a:t>
                      </a:r>
                      <a:r>
                        <a:rPr lang="en-US" sz="1200" u="none" strike="noStrike" noProof="0" dirty="0">
                          <a:solidFill>
                            <a:srgbClr val="000000"/>
                          </a:solidFill>
                        </a:rPr>
                        <a:t>, 1 </a:t>
                      </a:r>
                      <a:r>
                        <a:rPr lang="en-US" sz="1200" u="none" strike="noStrike" noProof="0" dirty="0" err="1">
                          <a:solidFill>
                            <a:srgbClr val="000000"/>
                          </a:solidFill>
                        </a:rPr>
                        <a:t>año</a:t>
                      </a:r>
                      <a:r>
                        <a:rPr lang="en-US" sz="1200" u="none" strike="noStrike" noProof="0" dirty="0">
                          <a:solidFill>
                            <a:srgbClr val="000000"/>
                          </a:solidFill>
                        </a:rPr>
                        <a:t> </a:t>
                      </a:r>
                      <a:r>
                        <a:rPr lang="en-US" sz="1200" u="none" strike="noStrike" noProof="0" dirty="0" err="1">
                          <a:solidFill>
                            <a:srgbClr val="000000"/>
                          </a:solidFill>
                        </a:rPr>
                        <a:t>en</a:t>
                      </a:r>
                      <a:r>
                        <a:rPr lang="en-US" sz="1200" u="none" strike="noStrike" noProof="0" dirty="0">
                          <a:solidFill>
                            <a:srgbClr val="000000"/>
                          </a:solidFill>
                        </a:rPr>
                        <a:t> </a:t>
                      </a:r>
                      <a:r>
                        <a:rPr lang="en-US" sz="1200" u="none" strike="noStrike" noProof="0" dirty="0" err="1">
                          <a:solidFill>
                            <a:srgbClr val="000000"/>
                          </a:solidFill>
                        </a:rPr>
                        <a:t>barrica</a:t>
                      </a:r>
                      <a:r>
                        <a:rPr lang="en-US" sz="1200" u="none" strike="noStrike" noProof="0" dirty="0">
                          <a:solidFill>
                            <a:srgbClr val="000000"/>
                          </a:solidFill>
                        </a:rPr>
                        <a:t>, 2 meses </a:t>
                      </a:r>
                      <a:r>
                        <a:rPr lang="en-US" sz="1200" u="none" strike="noStrike" noProof="0" dirty="0" err="1">
                          <a:solidFill>
                            <a:srgbClr val="000000"/>
                          </a:solidFill>
                        </a:rPr>
                        <a:t>en</a:t>
                      </a:r>
                      <a:r>
                        <a:rPr lang="en-US" sz="1200" u="none" strike="noStrike" noProof="0" dirty="0">
                          <a:solidFill>
                            <a:srgbClr val="000000"/>
                          </a:solidFill>
                        </a:rPr>
                        <a:t> </a:t>
                      </a:r>
                      <a:r>
                        <a:rPr lang="en-US" sz="1200" u="none" strike="noStrike" noProof="0" dirty="0" err="1">
                          <a:solidFill>
                            <a:srgbClr val="000000"/>
                          </a:solidFill>
                        </a:rPr>
                        <a:t>botella</a:t>
                      </a:r>
                      <a:r>
                        <a:rPr lang="en-US" sz="1200" u="none" strike="noStrike" noProof="0" dirty="0">
                          <a:solidFill>
                            <a:srgbClr val="000000"/>
                          </a:solidFill>
                        </a:rPr>
                        <a:t>  </a:t>
                      </a:r>
                      <a:r>
                        <a:rPr lang="en-US" sz="1200" b="0" i="0" u="none" strike="noStrike" noProof="0" dirty="0">
                          <a:solidFill>
                            <a:srgbClr val="000000"/>
                          </a:solidFill>
                          <a:latin typeface="Avenir Next LT Pro"/>
                        </a:rPr>
                        <a:t>(1 de </a:t>
                      </a:r>
                      <a:r>
                        <a:rPr lang="en-US" sz="1200" b="0" i="0" u="none" strike="noStrike" noProof="0" dirty="0" err="1">
                          <a:solidFill>
                            <a:srgbClr val="000000"/>
                          </a:solidFill>
                          <a:latin typeface="Avenir Next LT Pro"/>
                        </a:rPr>
                        <a:t>noviembre</a:t>
                      </a:r>
                      <a:r>
                        <a:rPr lang="en-US" sz="1200" b="0" i="0" u="none" strike="noStrike" noProof="0" dirty="0">
                          <a:solidFill>
                            <a:srgbClr val="000000"/>
                          </a:solidFill>
                          <a:latin typeface="Avenir Next LT Pro"/>
                        </a:rPr>
                        <a:t>, </a:t>
                      </a:r>
                      <a:r>
                        <a:rPr lang="en-US" sz="1200" b="0" i="0" u="none" strike="noStrike" noProof="0" dirty="0" err="1">
                          <a:solidFill>
                            <a:srgbClr val="000000"/>
                          </a:solidFill>
                          <a:latin typeface="Avenir Next LT Pro"/>
                        </a:rPr>
                        <a:t>añada</a:t>
                      </a:r>
                      <a:r>
                        <a:rPr lang="en-US" sz="1200" b="0" i="0" u="none" strike="noStrike" noProof="0" dirty="0">
                          <a:solidFill>
                            <a:srgbClr val="000000"/>
                          </a:solidFill>
                          <a:latin typeface="Avenir Next LT Pro"/>
                        </a:rPr>
                        <a:t> + 3)</a:t>
                      </a:r>
                      <a:endParaRPr lang="en-US" dirty="0"/>
                    </a:p>
                  </a:txBody>
                  <a:tcPr anchor="ctr"/>
                </a:tc>
                <a:extLst>
                  <a:ext uri="{0D108BD9-81ED-4DB2-BD59-A6C34878D82A}">
                    <a16:rowId xmlns:a16="http://schemas.microsoft.com/office/drawing/2014/main" val="3201343448"/>
                  </a:ext>
                </a:extLst>
              </a:tr>
            </a:tbl>
          </a:graphicData>
        </a:graphic>
      </p:graphicFrame>
    </p:spTree>
    <p:extLst>
      <p:ext uri="{BB962C8B-B14F-4D97-AF65-F5344CB8AC3E}">
        <p14:creationId xmlns:p14="http://schemas.microsoft.com/office/powerpoint/2010/main" val="3193071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86C5A-36C7-1FB6-B291-AD42D624B6FF}"/>
              </a:ext>
            </a:extLst>
          </p:cNvPr>
          <p:cNvSpPr>
            <a:spLocks noGrp="1"/>
          </p:cNvSpPr>
          <p:nvPr>
            <p:ph type="dt" sz="half" idx="10"/>
          </p:nvPr>
        </p:nvSpPr>
        <p:spPr/>
        <p:txBody>
          <a:bodyPr/>
          <a:lstStyle/>
          <a:p>
            <a:fld id="{A36C88ED-F76A-444F-8363-6633AD7D68F0}" type="datetime1">
              <a:rPr lang="en-US"/>
              <a:t>8/8/2024</a:t>
            </a:fld>
            <a:endParaRPr lang="en-US"/>
          </a:p>
        </p:txBody>
      </p:sp>
      <p:sp>
        <p:nvSpPr>
          <p:cNvPr id="5" name="TextBox 4">
            <a:extLst>
              <a:ext uri="{FF2B5EF4-FFF2-40B4-BE49-F238E27FC236}">
                <a16:creationId xmlns:a16="http://schemas.microsoft.com/office/drawing/2014/main" id="{54C8E6AC-DB8D-0D43-8648-CEB45C9355F7}"/>
              </a:ext>
            </a:extLst>
          </p:cNvPr>
          <p:cNvSpPr txBox="1"/>
          <p:nvPr/>
        </p:nvSpPr>
        <p:spPr>
          <a:xfrm>
            <a:off x="302919" y="246474"/>
            <a:ext cx="374038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212121"/>
                </a:solidFill>
                <a:latin typeface="Avenir Next LT Pro"/>
              </a:rPr>
              <a:t>Terre </a:t>
            </a:r>
            <a:r>
              <a:rPr lang="en-US" sz="2200" err="1">
                <a:solidFill>
                  <a:srgbClr val="212121"/>
                </a:solidFill>
                <a:latin typeface="Avenir Next LT Pro"/>
              </a:rPr>
              <a:t>Tollesi</a:t>
            </a:r>
            <a:r>
              <a:rPr lang="en-US" sz="2200">
                <a:solidFill>
                  <a:srgbClr val="212121"/>
                </a:solidFill>
                <a:latin typeface="Avenir Next LT Pro"/>
              </a:rPr>
              <a:t> / </a:t>
            </a:r>
            <a:r>
              <a:rPr lang="en-US" sz="2200" err="1">
                <a:solidFill>
                  <a:srgbClr val="212121"/>
                </a:solidFill>
                <a:latin typeface="Avenir Next LT Pro"/>
              </a:rPr>
              <a:t>Tullum</a:t>
            </a:r>
            <a:r>
              <a:rPr lang="en-US" sz="2200">
                <a:solidFill>
                  <a:srgbClr val="212121"/>
                </a:solidFill>
                <a:latin typeface="Avenir Next LT Pro"/>
              </a:rPr>
              <a:t> DOCG</a:t>
            </a:r>
          </a:p>
        </p:txBody>
      </p:sp>
      <p:sp>
        <p:nvSpPr>
          <p:cNvPr id="10" name="TextBox 9">
            <a:extLst>
              <a:ext uri="{FF2B5EF4-FFF2-40B4-BE49-F238E27FC236}">
                <a16:creationId xmlns:a16="http://schemas.microsoft.com/office/drawing/2014/main" id="{7063E297-EABC-B67A-3056-496B3CEB709D}"/>
              </a:ext>
            </a:extLst>
          </p:cNvPr>
          <p:cNvSpPr txBox="1"/>
          <p:nvPr/>
        </p:nvSpPr>
        <p:spPr>
          <a:xfrm>
            <a:off x="449549" y="5649828"/>
            <a:ext cx="356665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aseline="30000" dirty="0"/>
              <a:t>1</a:t>
            </a:r>
            <a:r>
              <a:rPr lang="en-US" sz="1000" dirty="0"/>
              <a:t>OVAN: </a:t>
            </a:r>
            <a:r>
              <a:rPr lang="en-US" sz="1000" dirty="0" err="1"/>
              <a:t>Otra</a:t>
            </a:r>
            <a:r>
              <a:rPr lang="en-US" sz="1000" dirty="0"/>
              <a:t> </a:t>
            </a:r>
            <a:r>
              <a:rPr lang="en-US" sz="1000" dirty="0" err="1"/>
              <a:t>variedad</a:t>
            </a:r>
            <a:r>
              <a:rPr lang="en-US" sz="1000" dirty="0"/>
              <a:t> </a:t>
            </a:r>
            <a:r>
              <a:rPr lang="en-US" sz="1000" dirty="0" err="1"/>
              <a:t>autorizada</a:t>
            </a:r>
            <a:r>
              <a:rPr lang="en-US" sz="1000" dirty="0"/>
              <a:t> no </a:t>
            </a:r>
            <a:r>
              <a:rPr lang="en-US" sz="1000" dirty="0" err="1"/>
              <a:t>aromática</a:t>
            </a:r>
            <a:endParaRPr lang="en-US" sz="1000" dirty="0"/>
          </a:p>
          <a:p>
            <a:r>
              <a:rPr lang="en-US" sz="1000" baseline="30000" dirty="0">
                <a:latin typeface="Avenir Next LT Pro_MSFontService"/>
              </a:rPr>
              <a:t>2</a:t>
            </a:r>
            <a:r>
              <a:rPr lang="en-US" sz="1000" dirty="0">
                <a:latin typeface="Avenir Next LT Pro_MSFontService"/>
              </a:rPr>
              <a:t>OVBA: </a:t>
            </a:r>
            <a:r>
              <a:rPr lang="en-US" sz="1000" dirty="0" err="1">
                <a:latin typeface="Avenir Next LT Pro_MSFontService"/>
              </a:rPr>
              <a:t>Otra</a:t>
            </a:r>
            <a:r>
              <a:rPr lang="en-US" sz="1000" dirty="0">
                <a:latin typeface="Avenir Next LT Pro_MSFontService"/>
              </a:rPr>
              <a:t> </a:t>
            </a:r>
            <a:r>
              <a:rPr lang="en-US" sz="1000" dirty="0" err="1">
                <a:latin typeface="Avenir Next LT Pro_MSFontService"/>
              </a:rPr>
              <a:t>variedad</a:t>
            </a:r>
            <a:r>
              <a:rPr lang="en-US" sz="1000" dirty="0">
                <a:latin typeface="Avenir Next LT Pro_MSFontService"/>
              </a:rPr>
              <a:t> </a:t>
            </a:r>
            <a:r>
              <a:rPr lang="en-US" sz="1000" dirty="0" err="1">
                <a:latin typeface="Avenir Next LT Pro_MSFontService"/>
              </a:rPr>
              <a:t>blanca</a:t>
            </a:r>
            <a:r>
              <a:rPr lang="en-US" sz="1000" dirty="0">
                <a:latin typeface="Avenir Next LT Pro_MSFontService"/>
              </a:rPr>
              <a:t> </a:t>
            </a:r>
            <a:r>
              <a:rPr lang="en-US" sz="1000" dirty="0" err="1">
                <a:latin typeface="Avenir Next LT Pro_MSFontService"/>
              </a:rPr>
              <a:t>autorizada</a:t>
            </a:r>
            <a:endParaRPr lang="en-US" sz="1000" dirty="0">
              <a:latin typeface="Avenir Next LT Pro_MSFontService"/>
            </a:endParaRPr>
          </a:p>
          <a:p>
            <a:r>
              <a:rPr lang="en-US" sz="1000" baseline="30000" dirty="0">
                <a:latin typeface="Avenir Next LT Pro_MSFontService"/>
              </a:rPr>
              <a:t>3</a:t>
            </a:r>
            <a:r>
              <a:rPr lang="en-US" sz="1000" dirty="0">
                <a:latin typeface="Avenir Next LT Pro_MSFontService"/>
              </a:rPr>
              <a:t>OVRA: </a:t>
            </a:r>
            <a:r>
              <a:rPr lang="en-US" sz="1000" dirty="0" err="1">
                <a:latin typeface="Avenir Next LT Pro_MSFontService"/>
              </a:rPr>
              <a:t>Otra</a:t>
            </a:r>
            <a:r>
              <a:rPr lang="en-US" sz="1000" dirty="0">
                <a:latin typeface="Avenir Next LT Pro_MSFontService"/>
              </a:rPr>
              <a:t> </a:t>
            </a:r>
            <a:r>
              <a:rPr lang="en-US" sz="1000" dirty="0" err="1">
                <a:latin typeface="Avenir Next LT Pro_MSFontService"/>
              </a:rPr>
              <a:t>variedad</a:t>
            </a:r>
            <a:r>
              <a:rPr lang="en-US" sz="1000" dirty="0">
                <a:latin typeface="Avenir Next LT Pro_MSFontService"/>
              </a:rPr>
              <a:t> </a:t>
            </a:r>
            <a:r>
              <a:rPr lang="en-US" sz="1000" dirty="0" err="1">
                <a:latin typeface="Avenir Next LT Pro_MSFontService"/>
              </a:rPr>
              <a:t>roja</a:t>
            </a:r>
            <a:r>
              <a:rPr lang="en-US" sz="1000" dirty="0">
                <a:latin typeface="Avenir Next LT Pro_MSFontService"/>
              </a:rPr>
              <a:t> </a:t>
            </a:r>
            <a:r>
              <a:rPr lang="en-US" sz="1000" dirty="0" err="1">
                <a:latin typeface="Avenir Next LT Pro_MSFontService"/>
              </a:rPr>
              <a:t>autorizada</a:t>
            </a:r>
          </a:p>
        </p:txBody>
      </p:sp>
      <p:sp>
        <p:nvSpPr>
          <p:cNvPr id="6" name="TextBox 5">
            <a:extLst>
              <a:ext uri="{FF2B5EF4-FFF2-40B4-BE49-F238E27FC236}">
                <a16:creationId xmlns:a16="http://schemas.microsoft.com/office/drawing/2014/main" id="{79ADA0EE-BA35-6524-9849-1D90B387A6A3}"/>
              </a:ext>
            </a:extLst>
          </p:cNvPr>
          <p:cNvSpPr txBox="1"/>
          <p:nvPr/>
        </p:nvSpPr>
        <p:spPr>
          <a:xfrm>
            <a:off x="4236638" y="30762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DOC </a:t>
            </a:r>
            <a:r>
              <a:rPr lang="en-US" sz="1400" err="1"/>
              <a:t>en</a:t>
            </a:r>
            <a:r>
              <a:rPr lang="en-US" sz="1400"/>
              <a:t> 2008, DOCG </a:t>
            </a:r>
            <a:r>
              <a:rPr lang="en-US" sz="1400" err="1"/>
              <a:t>en</a:t>
            </a:r>
            <a:r>
              <a:rPr lang="en-US" sz="1400"/>
              <a:t> 2019</a:t>
            </a:r>
          </a:p>
        </p:txBody>
      </p:sp>
      <p:sp>
        <p:nvSpPr>
          <p:cNvPr id="7" name="TextBox 6">
            <a:extLst>
              <a:ext uri="{FF2B5EF4-FFF2-40B4-BE49-F238E27FC236}">
                <a16:creationId xmlns:a16="http://schemas.microsoft.com/office/drawing/2014/main" id="{44F21F15-41BC-EC74-D99E-27C52F985070}"/>
              </a:ext>
            </a:extLst>
          </p:cNvPr>
          <p:cNvSpPr txBox="1"/>
          <p:nvPr/>
        </p:nvSpPr>
        <p:spPr>
          <a:xfrm>
            <a:off x="6983601" y="307622"/>
            <a:ext cx="49915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err="1"/>
              <a:t>Área</a:t>
            </a:r>
            <a:r>
              <a:rPr lang="en-US" sz="1400"/>
              <a:t>: 19 ha (2021)   </a:t>
            </a:r>
            <a:r>
              <a:rPr lang="en-US" sz="1300" b="1" err="1"/>
              <a:t>Producción</a:t>
            </a:r>
            <a:r>
              <a:rPr lang="en-US" sz="1400"/>
              <a:t>: 615 hl (2022)</a:t>
            </a:r>
          </a:p>
        </p:txBody>
      </p:sp>
      <p:graphicFrame>
        <p:nvGraphicFramePr>
          <p:cNvPr id="8" name="Table 7">
            <a:extLst>
              <a:ext uri="{FF2B5EF4-FFF2-40B4-BE49-F238E27FC236}">
                <a16:creationId xmlns:a16="http://schemas.microsoft.com/office/drawing/2014/main" id="{883EAB1D-B728-4CB6-A3F6-70429E4942AC}"/>
              </a:ext>
            </a:extLst>
          </p:cNvPr>
          <p:cNvGraphicFramePr>
            <a:graphicFrameLocks noGrp="1"/>
          </p:cNvGraphicFramePr>
          <p:nvPr>
            <p:extLst>
              <p:ext uri="{D42A27DB-BD31-4B8C-83A1-F6EECF244321}">
                <p14:modId xmlns:p14="http://schemas.microsoft.com/office/powerpoint/2010/main" val="3781981380"/>
              </p:ext>
            </p:extLst>
          </p:nvPr>
        </p:nvGraphicFramePr>
        <p:xfrm>
          <a:off x="450050" y="973127"/>
          <a:ext cx="4588300" cy="858382"/>
        </p:xfrm>
        <a:graphic>
          <a:graphicData uri="http://schemas.openxmlformats.org/drawingml/2006/table">
            <a:tbl>
              <a:tblPr firstRow="1" bandRow="1">
                <a:tableStyleId>{72833802-FEF1-4C79-8D5D-14CF1EAF98D9}</a:tableStyleId>
              </a:tblPr>
              <a:tblGrid>
                <a:gridCol w="2294150">
                  <a:extLst>
                    <a:ext uri="{9D8B030D-6E8A-4147-A177-3AD203B41FA5}">
                      <a16:colId xmlns:a16="http://schemas.microsoft.com/office/drawing/2014/main" val="68302474"/>
                    </a:ext>
                  </a:extLst>
                </a:gridCol>
                <a:gridCol w="2294150">
                  <a:extLst>
                    <a:ext uri="{9D8B030D-6E8A-4147-A177-3AD203B41FA5}">
                      <a16:colId xmlns:a16="http://schemas.microsoft.com/office/drawing/2014/main" val="1297235361"/>
                    </a:ext>
                  </a:extLst>
                </a:gridCol>
              </a:tblGrid>
              <a:tr h="370702">
                <a:tc>
                  <a:txBody>
                    <a:bodyPr/>
                    <a:lstStyle/>
                    <a:p>
                      <a:pPr algn="ctr"/>
                      <a:r>
                        <a:rPr lang="en-US" sz="1300" dirty="0"/>
                        <a:t>Uvas Blancas</a:t>
                      </a:r>
                    </a:p>
                  </a:txBody>
                  <a:tcPr anchor="ctr"/>
                </a:tc>
                <a:tc>
                  <a:txBody>
                    <a:bodyPr/>
                    <a:lstStyle/>
                    <a:p>
                      <a:pPr algn="ctr"/>
                      <a:r>
                        <a:rPr lang="en-US" sz="1300" dirty="0"/>
                        <a:t>Uvas Tintas</a:t>
                      </a:r>
                    </a:p>
                  </a:txBody>
                  <a:tcPr anchor="ctr"/>
                </a:tc>
                <a:extLst>
                  <a:ext uri="{0D108BD9-81ED-4DB2-BD59-A6C34878D82A}">
                    <a16:rowId xmlns:a16="http://schemas.microsoft.com/office/drawing/2014/main" val="1707541103"/>
                  </a:ext>
                </a:extLst>
              </a:tr>
              <a:tr h="370840">
                <a:tc>
                  <a:txBody>
                    <a:bodyPr/>
                    <a:lstStyle/>
                    <a:p>
                      <a:r>
                        <a:rPr lang="en-US" sz="1300" dirty="0"/>
                        <a:t>Chardonnay, </a:t>
                      </a:r>
                      <a:r>
                        <a:rPr lang="en-US" sz="1300" dirty="0" err="1"/>
                        <a:t>Passerina</a:t>
                      </a:r>
                      <a:r>
                        <a:rPr lang="en-US" sz="1300" dirty="0"/>
                        <a:t>, Pecorino</a:t>
                      </a:r>
                    </a:p>
                  </a:txBody>
                  <a:tcPr/>
                </a:tc>
                <a:tc>
                  <a:txBody>
                    <a:bodyPr/>
                    <a:lstStyle/>
                    <a:p>
                      <a:r>
                        <a:rPr lang="en-US" sz="1300" dirty="0"/>
                        <a:t>Montepulciano</a:t>
                      </a:r>
                    </a:p>
                  </a:txBody>
                  <a:tcPr/>
                </a:tc>
                <a:extLst>
                  <a:ext uri="{0D108BD9-81ED-4DB2-BD59-A6C34878D82A}">
                    <a16:rowId xmlns:a16="http://schemas.microsoft.com/office/drawing/2014/main" val="2871128406"/>
                  </a:ext>
                </a:extLst>
              </a:tr>
            </a:tbl>
          </a:graphicData>
        </a:graphic>
      </p:graphicFrame>
      <p:pic>
        <p:nvPicPr>
          <p:cNvPr id="9" name="Picture 8" descr="A bottle of wine with a label&#10;&#10;Description automatically generated">
            <a:extLst>
              <a:ext uri="{FF2B5EF4-FFF2-40B4-BE49-F238E27FC236}">
                <a16:creationId xmlns:a16="http://schemas.microsoft.com/office/drawing/2014/main" id="{8EBEDA88-0F03-8138-0F13-99CE0EB2F7E1}"/>
              </a:ext>
            </a:extLst>
          </p:cNvPr>
          <p:cNvPicPr>
            <a:picLocks noChangeAspect="1"/>
          </p:cNvPicPr>
          <p:nvPr/>
        </p:nvPicPr>
        <p:blipFill>
          <a:blip r:embed="rId2"/>
          <a:stretch>
            <a:fillRect/>
          </a:stretch>
        </p:blipFill>
        <p:spPr>
          <a:xfrm>
            <a:off x="11193034" y="2006161"/>
            <a:ext cx="776313" cy="2228850"/>
          </a:xfrm>
          <a:prstGeom prst="rect">
            <a:avLst/>
          </a:prstGeom>
        </p:spPr>
      </p:pic>
      <p:graphicFrame>
        <p:nvGraphicFramePr>
          <p:cNvPr id="12" name="Table 11">
            <a:extLst>
              <a:ext uri="{FF2B5EF4-FFF2-40B4-BE49-F238E27FC236}">
                <a16:creationId xmlns:a16="http://schemas.microsoft.com/office/drawing/2014/main" id="{EC20FC63-6525-6399-BE2C-007398B7C4E6}"/>
              </a:ext>
            </a:extLst>
          </p:cNvPr>
          <p:cNvGraphicFramePr>
            <a:graphicFrameLocks noGrp="1"/>
          </p:cNvGraphicFramePr>
          <p:nvPr>
            <p:extLst>
              <p:ext uri="{D42A27DB-BD31-4B8C-83A1-F6EECF244321}">
                <p14:modId xmlns:p14="http://schemas.microsoft.com/office/powerpoint/2010/main" val="1437035027"/>
              </p:ext>
            </p:extLst>
          </p:nvPr>
        </p:nvGraphicFramePr>
        <p:xfrm>
          <a:off x="450050" y="2047701"/>
          <a:ext cx="4588296" cy="1112244"/>
        </p:xfrm>
        <a:graphic>
          <a:graphicData uri="http://schemas.openxmlformats.org/drawingml/2006/table">
            <a:tbl>
              <a:tblPr firstRow="1" bandRow="1">
                <a:tableStyleId>{72833802-FEF1-4C79-8D5D-14CF1EAF98D9}</a:tableStyleId>
              </a:tblPr>
              <a:tblGrid>
                <a:gridCol w="1615157">
                  <a:extLst>
                    <a:ext uri="{9D8B030D-6E8A-4147-A177-3AD203B41FA5}">
                      <a16:colId xmlns:a16="http://schemas.microsoft.com/office/drawing/2014/main" val="68302474"/>
                    </a:ext>
                  </a:extLst>
                </a:gridCol>
                <a:gridCol w="2973139">
                  <a:extLst>
                    <a:ext uri="{9D8B030D-6E8A-4147-A177-3AD203B41FA5}">
                      <a16:colId xmlns:a16="http://schemas.microsoft.com/office/drawing/2014/main" val="1297235361"/>
                    </a:ext>
                  </a:extLst>
                </a:gridCol>
              </a:tblGrid>
              <a:tr h="370702">
                <a:tc>
                  <a:txBody>
                    <a:bodyPr/>
                    <a:lstStyle/>
                    <a:p>
                      <a:pPr algn="ctr"/>
                      <a:r>
                        <a:rPr lang="en-US" sz="1300" dirty="0"/>
                        <a:t>Vinos Blancos</a:t>
                      </a:r>
                    </a:p>
                  </a:txBody>
                  <a:tcPr anchor="ctr"/>
                </a:tc>
                <a:tc>
                  <a:txBody>
                    <a:bodyPr/>
                    <a:lstStyle/>
                    <a:p>
                      <a:pPr lvl="0" algn="ctr">
                        <a:buNone/>
                      </a:pPr>
                      <a:r>
                        <a:rPr lang="en-US" sz="1300" err="1"/>
                        <a:t>Composición</a:t>
                      </a:r>
                      <a:endParaRPr lang="en-US" sz="1300" dirty="0" err="1"/>
                    </a:p>
                  </a:txBody>
                  <a:tcPr anchor="ctr"/>
                </a:tc>
                <a:extLst>
                  <a:ext uri="{0D108BD9-81ED-4DB2-BD59-A6C34878D82A}">
                    <a16:rowId xmlns:a16="http://schemas.microsoft.com/office/drawing/2014/main" val="1707541103"/>
                  </a:ext>
                </a:extLst>
              </a:tr>
              <a:tr h="370702">
                <a:tc>
                  <a:txBody>
                    <a:bodyPr/>
                    <a:lstStyle/>
                    <a:p>
                      <a:pPr lvl="0" algn="l">
                        <a:buNone/>
                      </a:pPr>
                      <a:r>
                        <a:rPr lang="en-US" sz="1300" b="0" i="0" u="none" strike="noStrike" noProof="0" err="1">
                          <a:solidFill>
                            <a:srgbClr val="000000"/>
                          </a:solidFill>
                          <a:latin typeface="Avenir Next LT Pro_MSFontService"/>
                        </a:rPr>
                        <a:t>Passerina</a:t>
                      </a:r>
                      <a:endParaRPr lang="en-US" err="1"/>
                    </a:p>
                  </a:txBody>
                  <a:tcPr anchor="ctr"/>
                </a:tc>
                <a:tc>
                  <a:txBody>
                    <a:bodyPr/>
                    <a:lstStyle/>
                    <a:p>
                      <a:pPr lvl="0" algn="l">
                        <a:buNone/>
                      </a:pPr>
                      <a:r>
                        <a:rPr lang="en-US" sz="1300" dirty="0" err="1"/>
                        <a:t>Mínimo</a:t>
                      </a:r>
                      <a:r>
                        <a:rPr lang="en-US" sz="1300" dirty="0"/>
                        <a:t> 90% </a:t>
                      </a:r>
                      <a:r>
                        <a:rPr lang="en-US" sz="1300" dirty="0" err="1"/>
                        <a:t>Passerina</a:t>
                      </a:r>
                      <a:r>
                        <a:rPr lang="en-US" sz="1300" dirty="0"/>
                        <a:t> + OVBA</a:t>
                      </a:r>
                      <a:r>
                        <a:rPr lang="en-US" sz="1300" baseline="30000" dirty="0"/>
                        <a:t>2</a:t>
                      </a:r>
                    </a:p>
                  </a:txBody>
                  <a:tcPr anchor="ctr"/>
                </a:tc>
                <a:extLst>
                  <a:ext uri="{0D108BD9-81ED-4DB2-BD59-A6C34878D82A}">
                    <a16:rowId xmlns:a16="http://schemas.microsoft.com/office/drawing/2014/main" val="1627318878"/>
                  </a:ext>
                </a:extLst>
              </a:tr>
              <a:tr h="370840">
                <a:tc>
                  <a:txBody>
                    <a:bodyPr/>
                    <a:lstStyle/>
                    <a:p>
                      <a:r>
                        <a:rPr lang="en-US" sz="1300" dirty="0"/>
                        <a:t>Pecorino</a:t>
                      </a:r>
                      <a:endParaRPr lang="en-US" sz="1300" dirty="0" err="1"/>
                    </a:p>
                  </a:txBody>
                  <a:tcPr/>
                </a:tc>
                <a:tc>
                  <a:txBody>
                    <a:bodyPr/>
                    <a:lstStyle/>
                    <a:p>
                      <a:pPr lvl="0" algn="l">
                        <a:lnSpc>
                          <a:spcPct val="100000"/>
                        </a:lnSpc>
                        <a:spcBef>
                          <a:spcPts val="0"/>
                        </a:spcBef>
                        <a:spcAft>
                          <a:spcPts val="0"/>
                        </a:spcAft>
                        <a:buNone/>
                      </a:pPr>
                      <a:r>
                        <a:rPr lang="en-US" sz="1300" b="0" i="0" u="none" strike="noStrike" noProof="0" dirty="0" err="1">
                          <a:solidFill>
                            <a:srgbClr val="000000"/>
                          </a:solidFill>
                          <a:latin typeface="Avenir Next LT Pro_MSFontService"/>
                        </a:rPr>
                        <a:t>Mínimo</a:t>
                      </a:r>
                      <a:r>
                        <a:rPr lang="en-US" sz="1300" b="0" i="0" u="none" strike="noStrike" noProof="0" dirty="0">
                          <a:solidFill>
                            <a:srgbClr val="000000"/>
                          </a:solidFill>
                          <a:latin typeface="Avenir Next LT Pro_MSFontService"/>
                        </a:rPr>
                        <a:t> 90% Pecorino+ OVBA</a:t>
                      </a:r>
                      <a:r>
                        <a:rPr lang="en-US" sz="1300" b="0" i="0" u="none" strike="noStrike" baseline="30000" noProof="0" dirty="0">
                          <a:solidFill>
                            <a:srgbClr val="000000"/>
                          </a:solidFill>
                          <a:latin typeface="Avenir Next LT Pro_MSFontService"/>
                        </a:rPr>
                        <a:t>2</a:t>
                      </a:r>
                      <a:endParaRPr lang="en-US" sz="1300" b="0" i="0" u="none" strike="noStrike" noProof="0" dirty="0">
                        <a:solidFill>
                          <a:srgbClr val="000000"/>
                        </a:solidFill>
                        <a:latin typeface="Avenir Next LT Pro_MSFontService"/>
                      </a:endParaRPr>
                    </a:p>
                  </a:txBody>
                  <a:tcPr anchor="ctr"/>
                </a:tc>
                <a:extLst>
                  <a:ext uri="{0D108BD9-81ED-4DB2-BD59-A6C34878D82A}">
                    <a16:rowId xmlns:a16="http://schemas.microsoft.com/office/drawing/2014/main" val="2871128406"/>
                  </a:ext>
                </a:extLst>
              </a:tr>
            </a:tbl>
          </a:graphicData>
        </a:graphic>
      </p:graphicFrame>
      <p:graphicFrame>
        <p:nvGraphicFramePr>
          <p:cNvPr id="11" name="Table 10">
            <a:extLst>
              <a:ext uri="{FF2B5EF4-FFF2-40B4-BE49-F238E27FC236}">
                <a16:creationId xmlns:a16="http://schemas.microsoft.com/office/drawing/2014/main" id="{323C573E-37F3-4E64-59E9-04E1E2062BD3}"/>
              </a:ext>
            </a:extLst>
          </p:cNvPr>
          <p:cNvGraphicFramePr>
            <a:graphicFrameLocks noGrp="1"/>
          </p:cNvGraphicFramePr>
          <p:nvPr>
            <p:extLst>
              <p:ext uri="{D42A27DB-BD31-4B8C-83A1-F6EECF244321}">
                <p14:modId xmlns:p14="http://schemas.microsoft.com/office/powerpoint/2010/main" val="2092356160"/>
              </p:ext>
            </p:extLst>
          </p:nvPr>
        </p:nvGraphicFramePr>
        <p:xfrm>
          <a:off x="450050" y="3495051"/>
          <a:ext cx="4591046" cy="858382"/>
        </p:xfrm>
        <a:graphic>
          <a:graphicData uri="http://schemas.openxmlformats.org/drawingml/2006/table">
            <a:tbl>
              <a:tblPr firstRow="1" bandRow="1">
                <a:tableStyleId>{72833802-FEF1-4C79-8D5D-14CF1EAF98D9}</a:tableStyleId>
              </a:tblPr>
              <a:tblGrid>
                <a:gridCol w="1412526">
                  <a:extLst>
                    <a:ext uri="{9D8B030D-6E8A-4147-A177-3AD203B41FA5}">
                      <a16:colId xmlns:a16="http://schemas.microsoft.com/office/drawing/2014/main" val="68302474"/>
                    </a:ext>
                  </a:extLst>
                </a:gridCol>
                <a:gridCol w="3178520">
                  <a:extLst>
                    <a:ext uri="{9D8B030D-6E8A-4147-A177-3AD203B41FA5}">
                      <a16:colId xmlns:a16="http://schemas.microsoft.com/office/drawing/2014/main" val="1297235361"/>
                    </a:ext>
                  </a:extLst>
                </a:gridCol>
              </a:tblGrid>
              <a:tr h="370702">
                <a:tc>
                  <a:txBody>
                    <a:bodyPr/>
                    <a:lstStyle/>
                    <a:p>
                      <a:pPr lvl="0" algn="ctr">
                        <a:buNone/>
                      </a:pPr>
                      <a:r>
                        <a:rPr lang="en-US" sz="1300" dirty="0"/>
                        <a:t>Vinos </a:t>
                      </a:r>
                      <a:r>
                        <a:rPr lang="en-US" sz="1300" dirty="0" err="1"/>
                        <a:t>Tintos</a:t>
                      </a:r>
                    </a:p>
                  </a:txBody>
                  <a:tcPr anchor="ctr"/>
                </a:tc>
                <a:tc>
                  <a:txBody>
                    <a:bodyPr/>
                    <a:lstStyle/>
                    <a:p>
                      <a:pPr lvl="0" algn="ctr">
                        <a:buNone/>
                      </a:pPr>
                      <a:r>
                        <a:rPr lang="en-US" sz="1300" err="1"/>
                        <a:t>Composición</a:t>
                      </a:r>
                      <a:endParaRPr lang="en-US" sz="1300" dirty="0" err="1"/>
                    </a:p>
                  </a:txBody>
                  <a:tcPr anchor="ctr"/>
                </a:tc>
                <a:extLst>
                  <a:ext uri="{0D108BD9-81ED-4DB2-BD59-A6C34878D82A}">
                    <a16:rowId xmlns:a16="http://schemas.microsoft.com/office/drawing/2014/main" val="1707541103"/>
                  </a:ext>
                </a:extLst>
              </a:tr>
              <a:tr h="370702">
                <a:tc>
                  <a:txBody>
                    <a:bodyPr/>
                    <a:lstStyle/>
                    <a:p>
                      <a:pPr lvl="0" algn="l">
                        <a:lnSpc>
                          <a:spcPct val="100000"/>
                        </a:lnSpc>
                        <a:spcBef>
                          <a:spcPts val="0"/>
                        </a:spcBef>
                        <a:spcAft>
                          <a:spcPts val="0"/>
                        </a:spcAft>
                        <a:buNone/>
                      </a:pPr>
                      <a:r>
                        <a:rPr lang="en-US" sz="1300" kern="1200" noProof="0" dirty="0">
                          <a:solidFill>
                            <a:schemeClr val="tx1"/>
                          </a:solidFill>
                          <a:latin typeface="+mn-lt"/>
                          <a:ea typeface="+mn-ea"/>
                          <a:cs typeface="+mn-cs"/>
                        </a:rPr>
                        <a:t>Rosso</a:t>
                      </a:r>
                      <a:endParaRPr lang="en-US" dirty="0"/>
                    </a:p>
                    <a:p>
                      <a:pPr lvl="0" algn="l">
                        <a:lnSpc>
                          <a:spcPct val="100000"/>
                        </a:lnSpc>
                        <a:spcBef>
                          <a:spcPts val="0"/>
                        </a:spcBef>
                        <a:spcAft>
                          <a:spcPts val="0"/>
                        </a:spcAft>
                        <a:buNone/>
                      </a:pPr>
                      <a:r>
                        <a:rPr lang="en-US" sz="1300" kern="1200" noProof="0" dirty="0">
                          <a:solidFill>
                            <a:schemeClr val="tx1"/>
                          </a:solidFill>
                          <a:latin typeface="+mn-lt"/>
                          <a:ea typeface="+mn-ea"/>
                          <a:cs typeface="+mn-cs"/>
                        </a:rPr>
                        <a:t>Rosso </a:t>
                      </a:r>
                      <a:r>
                        <a:rPr lang="en-US" sz="1300" kern="1200" noProof="0" dirty="0" err="1">
                          <a:solidFill>
                            <a:schemeClr val="tx1"/>
                          </a:solidFill>
                          <a:latin typeface="+mn-lt"/>
                          <a:ea typeface="+mn-ea"/>
                          <a:cs typeface="+mn-cs"/>
                        </a:rPr>
                        <a:t>Riserva</a:t>
                      </a:r>
                      <a:r>
                        <a:rPr lang="en-US" sz="1300" kern="1200" noProof="0" dirty="0">
                          <a:solidFill>
                            <a:schemeClr val="tx1"/>
                          </a:solidFill>
                          <a:latin typeface="+mn-lt"/>
                          <a:ea typeface="+mn-ea"/>
                          <a:cs typeface="+mn-cs"/>
                        </a:rPr>
                        <a:t> </a:t>
                      </a:r>
                      <a:endParaRPr lang="en-US"/>
                    </a:p>
                  </a:txBody>
                  <a:tcPr anchor="ctr"/>
                </a:tc>
                <a:tc>
                  <a:txBody>
                    <a:bodyPr/>
                    <a:lstStyle/>
                    <a:p>
                      <a:pPr lvl="0" algn="l">
                        <a:buNone/>
                      </a:pPr>
                      <a:r>
                        <a:rPr lang="en-US" sz="1300" kern="1200" noProof="0" dirty="0" err="1">
                          <a:solidFill>
                            <a:schemeClr val="tx1"/>
                          </a:solidFill>
                          <a:latin typeface="+mn-lt"/>
                          <a:ea typeface="+mn-ea"/>
                          <a:cs typeface="+mn-cs"/>
                        </a:rPr>
                        <a:t>Mínimo</a:t>
                      </a:r>
                      <a:r>
                        <a:rPr lang="en-US" sz="1300" kern="1200" noProof="0" dirty="0">
                          <a:solidFill>
                            <a:schemeClr val="tx1"/>
                          </a:solidFill>
                          <a:latin typeface="+mn-lt"/>
                          <a:ea typeface="+mn-ea"/>
                          <a:cs typeface="+mn-cs"/>
                        </a:rPr>
                        <a:t> 95% Montepulciano + OVRA</a:t>
                      </a:r>
                      <a:r>
                        <a:rPr lang="en-US" sz="1300" kern="1200" baseline="30000" noProof="0" dirty="0">
                          <a:solidFill>
                            <a:schemeClr val="tx1"/>
                          </a:solidFill>
                          <a:latin typeface="+mn-lt"/>
                          <a:ea typeface="+mn-ea"/>
                          <a:cs typeface="+mn-cs"/>
                        </a:rPr>
                        <a:t>3</a:t>
                      </a:r>
                      <a:endParaRPr lang="en-US" sz="1300" kern="1200" baseline="30000" dirty="0">
                        <a:solidFill>
                          <a:schemeClr val="tx1"/>
                        </a:solidFill>
                        <a:latin typeface="+mn-lt"/>
                        <a:ea typeface="+mn-ea"/>
                        <a:cs typeface="+mn-cs"/>
                      </a:endParaRPr>
                    </a:p>
                  </a:txBody>
                  <a:tcPr anchor="ctr"/>
                </a:tc>
                <a:extLst>
                  <a:ext uri="{0D108BD9-81ED-4DB2-BD59-A6C34878D82A}">
                    <a16:rowId xmlns:a16="http://schemas.microsoft.com/office/drawing/2014/main" val="1627318878"/>
                  </a:ext>
                </a:extLst>
              </a:tr>
            </a:tbl>
          </a:graphicData>
        </a:graphic>
      </p:graphicFrame>
      <p:graphicFrame>
        <p:nvGraphicFramePr>
          <p:cNvPr id="13" name="Table 12">
            <a:extLst>
              <a:ext uri="{FF2B5EF4-FFF2-40B4-BE49-F238E27FC236}">
                <a16:creationId xmlns:a16="http://schemas.microsoft.com/office/drawing/2014/main" id="{4EA7CD39-DE93-7BEF-28A1-97F57190C1A9}"/>
              </a:ext>
            </a:extLst>
          </p:cNvPr>
          <p:cNvGraphicFramePr>
            <a:graphicFrameLocks noGrp="1"/>
          </p:cNvGraphicFramePr>
          <p:nvPr>
            <p:extLst>
              <p:ext uri="{D42A27DB-BD31-4B8C-83A1-F6EECF244321}">
                <p14:modId xmlns:p14="http://schemas.microsoft.com/office/powerpoint/2010/main" val="2500644831"/>
              </p:ext>
            </p:extLst>
          </p:nvPr>
        </p:nvGraphicFramePr>
        <p:xfrm>
          <a:off x="450050" y="4569625"/>
          <a:ext cx="4577434" cy="741404"/>
        </p:xfrm>
        <a:graphic>
          <a:graphicData uri="http://schemas.openxmlformats.org/drawingml/2006/table">
            <a:tbl>
              <a:tblPr firstRow="1" bandRow="1">
                <a:tableStyleId>{72833802-FEF1-4C79-8D5D-14CF1EAF98D9}</a:tableStyleId>
              </a:tblPr>
              <a:tblGrid>
                <a:gridCol w="1700675">
                  <a:extLst>
                    <a:ext uri="{9D8B030D-6E8A-4147-A177-3AD203B41FA5}">
                      <a16:colId xmlns:a16="http://schemas.microsoft.com/office/drawing/2014/main" val="68302474"/>
                    </a:ext>
                  </a:extLst>
                </a:gridCol>
                <a:gridCol w="2876759">
                  <a:extLst>
                    <a:ext uri="{9D8B030D-6E8A-4147-A177-3AD203B41FA5}">
                      <a16:colId xmlns:a16="http://schemas.microsoft.com/office/drawing/2014/main" val="1297235361"/>
                    </a:ext>
                  </a:extLst>
                </a:gridCol>
              </a:tblGrid>
              <a:tr h="370702">
                <a:tc>
                  <a:txBody>
                    <a:bodyPr/>
                    <a:lstStyle/>
                    <a:p>
                      <a:pPr lvl="0" algn="ctr">
                        <a:buNone/>
                      </a:pPr>
                      <a:r>
                        <a:rPr lang="en-US" sz="1300" dirty="0"/>
                        <a:t>Vinos </a:t>
                      </a:r>
                      <a:r>
                        <a:rPr lang="en-US" sz="1300" dirty="0" err="1"/>
                        <a:t>Espumosos</a:t>
                      </a:r>
                    </a:p>
                  </a:txBody>
                  <a:tcPr anchor="ctr"/>
                </a:tc>
                <a:tc>
                  <a:txBody>
                    <a:bodyPr/>
                    <a:lstStyle/>
                    <a:p>
                      <a:pPr lvl="0" algn="ctr">
                        <a:buNone/>
                      </a:pPr>
                      <a:r>
                        <a:rPr lang="en-US" sz="1300" err="1"/>
                        <a:t>Composición</a:t>
                      </a:r>
                      <a:endParaRPr lang="en-US" sz="1300" dirty="0" err="1"/>
                    </a:p>
                  </a:txBody>
                  <a:tcPr anchor="ctr"/>
                </a:tc>
                <a:extLst>
                  <a:ext uri="{0D108BD9-81ED-4DB2-BD59-A6C34878D82A}">
                    <a16:rowId xmlns:a16="http://schemas.microsoft.com/office/drawing/2014/main" val="1707541103"/>
                  </a:ext>
                </a:extLst>
              </a:tr>
              <a:tr h="370702">
                <a:tc>
                  <a:txBody>
                    <a:bodyPr/>
                    <a:lstStyle/>
                    <a:p>
                      <a:pPr lvl="0" algn="l">
                        <a:lnSpc>
                          <a:spcPct val="100000"/>
                        </a:lnSpc>
                        <a:spcBef>
                          <a:spcPts val="0"/>
                        </a:spcBef>
                        <a:spcAft>
                          <a:spcPts val="0"/>
                        </a:spcAft>
                        <a:buNone/>
                      </a:pPr>
                      <a:r>
                        <a:rPr lang="en-US" sz="1300" kern="1200" noProof="0" dirty="0">
                          <a:solidFill>
                            <a:schemeClr val="tx1"/>
                          </a:solidFill>
                          <a:latin typeface="+mn-lt"/>
                          <a:ea typeface="+mn-ea"/>
                          <a:cs typeface="+mn-cs"/>
                        </a:rPr>
                        <a:t>Spumante </a:t>
                      </a:r>
                      <a:endParaRPr lang="en-US" sz="1300" kern="1200" dirty="0">
                        <a:solidFill>
                          <a:schemeClr val="tx1"/>
                        </a:solidFill>
                        <a:latin typeface="+mn-lt"/>
                        <a:ea typeface="+mn-ea"/>
                        <a:cs typeface="+mn-cs"/>
                      </a:endParaRPr>
                    </a:p>
                  </a:txBody>
                  <a:tcPr anchor="ctr"/>
                </a:tc>
                <a:tc>
                  <a:txBody>
                    <a:bodyPr/>
                    <a:lstStyle/>
                    <a:p>
                      <a:pPr lvl="0" algn="l">
                        <a:buNone/>
                      </a:pPr>
                      <a:r>
                        <a:rPr lang="en-US" sz="1300" kern="1200" noProof="0" dirty="0" err="1">
                          <a:solidFill>
                            <a:schemeClr val="tx1"/>
                          </a:solidFill>
                          <a:latin typeface="+mn-lt"/>
                          <a:ea typeface="+mn-ea"/>
                          <a:cs typeface="+mn-cs"/>
                        </a:rPr>
                        <a:t>Mínimo</a:t>
                      </a:r>
                      <a:r>
                        <a:rPr lang="en-US" sz="1300" kern="1200" noProof="0" dirty="0">
                          <a:solidFill>
                            <a:schemeClr val="tx1"/>
                          </a:solidFill>
                          <a:latin typeface="+mn-lt"/>
                          <a:ea typeface="+mn-ea"/>
                          <a:cs typeface="+mn-cs"/>
                        </a:rPr>
                        <a:t> 60% Chardonnay + OVAN</a:t>
                      </a:r>
                      <a:r>
                        <a:rPr lang="en-US" sz="1300" kern="1200" baseline="30000" noProof="0" dirty="0">
                          <a:solidFill>
                            <a:schemeClr val="tx1"/>
                          </a:solidFill>
                          <a:latin typeface="+mn-lt"/>
                          <a:ea typeface="+mn-ea"/>
                          <a:cs typeface="+mn-cs"/>
                        </a:rPr>
                        <a:t>1</a:t>
                      </a:r>
                      <a:endParaRPr lang="en-US" sz="1300" kern="1200" baseline="30000" dirty="0">
                        <a:solidFill>
                          <a:schemeClr val="tx1"/>
                        </a:solidFill>
                        <a:latin typeface="+mn-lt"/>
                        <a:ea typeface="+mn-ea"/>
                        <a:cs typeface="+mn-cs"/>
                      </a:endParaRPr>
                    </a:p>
                  </a:txBody>
                  <a:tcPr anchor="ctr"/>
                </a:tc>
                <a:extLst>
                  <a:ext uri="{0D108BD9-81ED-4DB2-BD59-A6C34878D82A}">
                    <a16:rowId xmlns:a16="http://schemas.microsoft.com/office/drawing/2014/main" val="1627318878"/>
                  </a:ext>
                </a:extLst>
              </a:tr>
            </a:tbl>
          </a:graphicData>
        </a:graphic>
      </p:graphicFrame>
      <p:graphicFrame>
        <p:nvGraphicFramePr>
          <p:cNvPr id="16" name="Table 15">
            <a:extLst>
              <a:ext uri="{FF2B5EF4-FFF2-40B4-BE49-F238E27FC236}">
                <a16:creationId xmlns:a16="http://schemas.microsoft.com/office/drawing/2014/main" id="{EAA01777-688D-89F3-A752-7B854FF516BB}"/>
              </a:ext>
            </a:extLst>
          </p:cNvPr>
          <p:cNvGraphicFramePr>
            <a:graphicFrameLocks noGrp="1"/>
          </p:cNvGraphicFramePr>
          <p:nvPr>
            <p:extLst>
              <p:ext uri="{D42A27DB-BD31-4B8C-83A1-F6EECF244321}">
                <p14:modId xmlns:p14="http://schemas.microsoft.com/office/powerpoint/2010/main" val="994972323"/>
              </p:ext>
            </p:extLst>
          </p:nvPr>
        </p:nvGraphicFramePr>
        <p:xfrm>
          <a:off x="5334000" y="970935"/>
          <a:ext cx="5721801" cy="5191738"/>
        </p:xfrm>
        <a:graphic>
          <a:graphicData uri="http://schemas.openxmlformats.org/drawingml/2006/table">
            <a:tbl>
              <a:tblPr firstRow="1" bandRow="1"/>
              <a:tblGrid>
                <a:gridCol w="1666873">
                  <a:extLst>
                    <a:ext uri="{9D8B030D-6E8A-4147-A177-3AD203B41FA5}">
                      <a16:colId xmlns:a16="http://schemas.microsoft.com/office/drawing/2014/main" val="4047365948"/>
                    </a:ext>
                  </a:extLst>
                </a:gridCol>
                <a:gridCol w="4054928">
                  <a:extLst>
                    <a:ext uri="{9D8B030D-6E8A-4147-A177-3AD203B41FA5}">
                      <a16:colId xmlns:a16="http://schemas.microsoft.com/office/drawing/2014/main" val="2318695829"/>
                    </a:ext>
                  </a:extLst>
                </a:gridCol>
              </a:tblGrid>
              <a:tr h="370839">
                <a:tc gridSpan="2">
                  <a:txBody>
                    <a:bodyPr/>
                    <a:lstStyle/>
                    <a:p>
                      <a:pPr lvl="0" algn="ctr">
                        <a:lnSpc>
                          <a:spcPct val="100000"/>
                        </a:lnSpc>
                        <a:spcBef>
                          <a:spcPts val="0"/>
                        </a:spcBef>
                        <a:spcAft>
                          <a:spcPts val="0"/>
                        </a:spcAft>
                        <a:buNone/>
                      </a:pPr>
                      <a:r>
                        <a:rPr lang="en-US" sz="1400" b="1" u="none" strike="noStrike" noProof="0" dirty="0">
                          <a:solidFill>
                            <a:schemeClr val="bg1"/>
                          </a:solidFill>
                        </a:rPr>
                        <a:t>Reglas de </a:t>
                      </a:r>
                      <a:r>
                        <a:rPr lang="en-US" sz="1400" b="1" u="none" strike="noStrike" noProof="0" dirty="0" err="1">
                          <a:solidFill>
                            <a:schemeClr val="bg1"/>
                          </a:solidFill>
                        </a:rPr>
                        <a:t>producción</a:t>
                      </a:r>
                      <a:r>
                        <a:rPr lang="en-US" sz="1400" b="1" u="none" strike="noStrike" noProof="0" dirty="0">
                          <a:solidFill>
                            <a:schemeClr val="bg1"/>
                          </a:solidFill>
                        </a:rPr>
                        <a:t> </a:t>
                      </a:r>
                      <a:r>
                        <a:rPr lang="en-US" sz="1400" b="1" u="none" strike="noStrike" noProof="0" dirty="0" err="1">
                          <a:solidFill>
                            <a:schemeClr val="bg1"/>
                          </a:solidFill>
                        </a:rPr>
                        <a:t>importantes</a:t>
                      </a:r>
                      <a:endParaRPr lang="en-US" sz="1400" b="1" u="none" strike="noStrike" noProof="0"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3050954905"/>
                  </a:ext>
                </a:extLst>
              </a:tr>
              <a:tr h="370840">
                <a:tc gridSpan="2">
                  <a:txBody>
                    <a:bodyPr/>
                    <a:lstStyle/>
                    <a:p>
                      <a:pPr lvl="0" algn="l">
                        <a:lnSpc>
                          <a:spcPct val="100000"/>
                        </a:lnSpc>
                        <a:spcBef>
                          <a:spcPts val="0"/>
                        </a:spcBef>
                        <a:spcAft>
                          <a:spcPts val="0"/>
                        </a:spcAft>
                        <a:buNone/>
                      </a:pPr>
                      <a:r>
                        <a:rPr lang="en-US" sz="1400" b="1" u="none" strike="noStrike" noProof="0" dirty="0" err="1">
                          <a:solidFill>
                            <a:schemeClr val="bg1"/>
                          </a:solidFill>
                        </a:rPr>
                        <a:t>Elevación</a:t>
                      </a:r>
                      <a:r>
                        <a:rPr lang="en-US" sz="1400" b="1" u="none" strike="noStrike" noProof="0" dirty="0">
                          <a:solidFill>
                            <a:schemeClr val="bg1"/>
                          </a:solidFill>
                        </a:rPr>
                        <a:t> </a:t>
                      </a:r>
                      <a:r>
                        <a:rPr lang="en-US" sz="1400" b="1" u="none" strike="noStrike" noProof="0" dirty="0" err="1">
                          <a:solidFill>
                            <a:schemeClr val="bg1"/>
                          </a:solidFill>
                        </a:rPr>
                        <a:t>mínima</a:t>
                      </a:r>
                      <a:endParaRPr lang="en-US" sz="1400" b="1" u="none" strike="noStrike" noProof="0"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1538711160"/>
                  </a:ext>
                </a:extLst>
              </a:tr>
              <a:tr h="370840">
                <a:tc>
                  <a:txBody>
                    <a:bodyPr/>
                    <a:lstStyle/>
                    <a:p>
                      <a:pPr lvl="0">
                        <a:buNone/>
                      </a:pPr>
                      <a:endParaRPr lang="en-US" sz="1200" u="none" strike="noStrike" noProof="0">
                        <a:solidFill>
                          <a:schemeClr val="bg1">
                            <a:lumMod val="65000"/>
                          </a:schemeClr>
                        </a:solidFill>
                      </a:endParaRPr>
                    </a:p>
                  </a:txBody>
                  <a:tcPr anchor="ctr"/>
                </a:tc>
                <a:tc>
                  <a:txBody>
                    <a:bodyPr/>
                    <a:lstStyle/>
                    <a:p>
                      <a:pPr lvl="0">
                        <a:buNone/>
                      </a:pPr>
                      <a:r>
                        <a:rPr lang="en-US" sz="1200" u="none" strike="noStrike" noProof="0" dirty="0">
                          <a:solidFill>
                            <a:srgbClr val="000000"/>
                          </a:solidFill>
                        </a:rPr>
                        <a:t>80 m (260 pies)</a:t>
                      </a:r>
                      <a:endParaRPr lang="en-US" dirty="0"/>
                    </a:p>
                  </a:txBody>
                  <a:tcPr anchor="ctr"/>
                </a:tc>
                <a:extLst>
                  <a:ext uri="{0D108BD9-81ED-4DB2-BD59-A6C34878D82A}">
                    <a16:rowId xmlns:a16="http://schemas.microsoft.com/office/drawing/2014/main" val="1433927504"/>
                  </a:ext>
                </a:extLst>
              </a:tr>
              <a:tr h="370839">
                <a:tc gridSpan="2">
                  <a:txBody>
                    <a:bodyPr/>
                    <a:lstStyle/>
                    <a:p>
                      <a:pPr lvl="0" algn="l">
                        <a:lnSpc>
                          <a:spcPct val="100000"/>
                        </a:lnSpc>
                        <a:spcBef>
                          <a:spcPts val="0"/>
                        </a:spcBef>
                        <a:spcAft>
                          <a:spcPts val="0"/>
                        </a:spcAft>
                        <a:buNone/>
                      </a:pPr>
                      <a:r>
                        <a:rPr lang="en-US" sz="1400" b="1" u="none" strike="noStrike" noProof="0" dirty="0">
                          <a:solidFill>
                            <a:schemeClr val="bg1"/>
                          </a:solidFill>
                        </a:rPr>
                        <a:t>Grado </a:t>
                      </a:r>
                      <a:r>
                        <a:rPr lang="en-US" sz="1400" b="1" u="none" strike="noStrike" noProof="0" dirty="0" err="1">
                          <a:solidFill>
                            <a:schemeClr val="bg1"/>
                          </a:solidFill>
                        </a:rPr>
                        <a:t>mínimo</a:t>
                      </a:r>
                      <a:r>
                        <a:rPr lang="en-US" sz="1400" b="1" u="none" strike="noStrike" noProof="0" dirty="0">
                          <a:solidFill>
                            <a:schemeClr val="bg1"/>
                          </a:solidFill>
                        </a:rPr>
                        <a:t> de alcohol</a:t>
                      </a: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3180969667"/>
                  </a:ext>
                </a:extLst>
              </a:tr>
              <a:tr h="370838">
                <a:tc>
                  <a:txBody>
                    <a:bodyPr/>
                    <a:lstStyle/>
                    <a:p>
                      <a:pPr marL="0" marR="0" lvl="0" indent="0" algn="l">
                        <a:lnSpc>
                          <a:spcPct val="100000"/>
                        </a:lnSpc>
                        <a:spcBef>
                          <a:spcPts val="0"/>
                        </a:spcBef>
                        <a:spcAft>
                          <a:spcPts val="0"/>
                        </a:spcAft>
                        <a:buNone/>
                      </a:pPr>
                      <a:r>
                        <a:rPr lang="en-US" sz="1400" i="1" u="none" strike="noStrike" noProof="0" dirty="0">
                          <a:solidFill>
                            <a:schemeClr val="tx1"/>
                          </a:solidFill>
                        </a:rPr>
                        <a:t>Spumante</a:t>
                      </a:r>
                      <a:endParaRPr lang="en-US" sz="1400" i="1" dirty="0">
                        <a:solidFill>
                          <a:schemeClr val="tx1"/>
                        </a:solidFill>
                      </a:endParaRPr>
                    </a:p>
                  </a:txBody>
                  <a:tcPr anchor="ctr"/>
                </a:tc>
                <a:tc>
                  <a:txBody>
                    <a:bodyPr/>
                    <a:lstStyle/>
                    <a:p>
                      <a:pPr lvl="0">
                        <a:buNone/>
                      </a:pPr>
                      <a:r>
                        <a:rPr lang="en-US" sz="1200" u="none" strike="noStrike" noProof="0" dirty="0">
                          <a:solidFill>
                            <a:srgbClr val="000000"/>
                          </a:solidFill>
                        </a:rPr>
                        <a:t>12,0%</a:t>
                      </a:r>
                      <a:endParaRPr lang="en-US" dirty="0"/>
                    </a:p>
                  </a:txBody>
                  <a:tcPr anchor="ctr"/>
                </a:tc>
                <a:extLst>
                  <a:ext uri="{0D108BD9-81ED-4DB2-BD59-A6C34878D82A}">
                    <a16:rowId xmlns:a16="http://schemas.microsoft.com/office/drawing/2014/main" val="402594074"/>
                  </a:ext>
                </a:extLst>
              </a:tr>
              <a:tr h="370838">
                <a:tc>
                  <a:txBody>
                    <a:bodyPr/>
                    <a:lstStyle/>
                    <a:p>
                      <a:pPr lvl="0" algn="l">
                        <a:lnSpc>
                          <a:spcPct val="100000"/>
                        </a:lnSpc>
                        <a:spcBef>
                          <a:spcPts val="0"/>
                        </a:spcBef>
                        <a:spcAft>
                          <a:spcPts val="0"/>
                        </a:spcAft>
                        <a:buNone/>
                      </a:pPr>
                      <a:r>
                        <a:rPr lang="en-US" sz="1400" i="1" u="none" strike="noStrike" noProof="0" err="1">
                          <a:solidFill>
                            <a:schemeClr val="tx1"/>
                          </a:solidFill>
                        </a:rPr>
                        <a:t>Passerina</a:t>
                      </a:r>
                      <a:endParaRPr lang="en-US" sz="1400" i="1" u="none" strike="noStrike" noProof="0">
                        <a:solidFill>
                          <a:schemeClr val="tx1"/>
                        </a:solidFill>
                      </a:endParaRPr>
                    </a:p>
                  </a:txBody>
                  <a:tcPr anchor="ctr"/>
                </a:tc>
                <a:tc>
                  <a:txBody>
                    <a:bodyPr/>
                    <a:lstStyle/>
                    <a:p>
                      <a:pPr lvl="0">
                        <a:buNone/>
                      </a:pPr>
                      <a:r>
                        <a:rPr lang="en-US" sz="1200" u="none" strike="noStrike" noProof="0" dirty="0">
                          <a:solidFill>
                            <a:srgbClr val="000000"/>
                          </a:solidFill>
                        </a:rPr>
                        <a:t>12,5%</a:t>
                      </a:r>
                      <a:endParaRPr lang="en-US" dirty="0"/>
                    </a:p>
                  </a:txBody>
                  <a:tcPr anchor="ctr"/>
                </a:tc>
                <a:extLst>
                  <a:ext uri="{0D108BD9-81ED-4DB2-BD59-A6C34878D82A}">
                    <a16:rowId xmlns:a16="http://schemas.microsoft.com/office/drawing/2014/main" val="1207440242"/>
                  </a:ext>
                </a:extLst>
              </a:tr>
              <a:tr h="370838">
                <a:tc>
                  <a:txBody>
                    <a:bodyPr/>
                    <a:lstStyle/>
                    <a:p>
                      <a:pPr lvl="0" algn="l">
                        <a:lnSpc>
                          <a:spcPct val="100000"/>
                        </a:lnSpc>
                        <a:spcBef>
                          <a:spcPts val="0"/>
                        </a:spcBef>
                        <a:spcAft>
                          <a:spcPts val="0"/>
                        </a:spcAft>
                        <a:buNone/>
                      </a:pPr>
                      <a:r>
                        <a:rPr lang="en-US" sz="1400" i="1" u="none" strike="noStrike" noProof="0" dirty="0">
                          <a:solidFill>
                            <a:schemeClr val="tx1"/>
                          </a:solidFill>
                        </a:rPr>
                        <a:t>Pecorino y Rosso</a:t>
                      </a:r>
                    </a:p>
                  </a:txBody>
                  <a:tcPr anchor="ctr"/>
                </a:tc>
                <a:tc>
                  <a:txBody>
                    <a:bodyPr/>
                    <a:lstStyle/>
                    <a:p>
                      <a:pPr lvl="0">
                        <a:buNone/>
                      </a:pPr>
                      <a:r>
                        <a:rPr lang="en-US" sz="1200" u="none" strike="noStrike" noProof="0" dirty="0">
                          <a:solidFill>
                            <a:srgbClr val="000000"/>
                          </a:solidFill>
                        </a:rPr>
                        <a:t>13,0%</a:t>
                      </a:r>
                      <a:endParaRPr lang="en-US" dirty="0"/>
                    </a:p>
                  </a:txBody>
                  <a:tcPr anchor="ctr"/>
                </a:tc>
                <a:extLst>
                  <a:ext uri="{0D108BD9-81ED-4DB2-BD59-A6C34878D82A}">
                    <a16:rowId xmlns:a16="http://schemas.microsoft.com/office/drawing/2014/main" val="2626078113"/>
                  </a:ext>
                </a:extLst>
              </a:tr>
              <a:tr h="370838">
                <a:tc>
                  <a:txBody>
                    <a:bodyPr/>
                    <a:lstStyle/>
                    <a:p>
                      <a:pPr lvl="0" algn="l">
                        <a:lnSpc>
                          <a:spcPct val="100000"/>
                        </a:lnSpc>
                        <a:spcBef>
                          <a:spcPts val="0"/>
                        </a:spcBef>
                        <a:spcAft>
                          <a:spcPts val="0"/>
                        </a:spcAft>
                        <a:buNone/>
                      </a:pPr>
                      <a:r>
                        <a:rPr lang="en-US" sz="1400" i="1" u="none" strike="noStrike" noProof="0" err="1">
                          <a:solidFill>
                            <a:schemeClr val="tx1"/>
                          </a:solidFill>
                        </a:rPr>
                        <a:t>Riserva</a:t>
                      </a:r>
                      <a:endParaRPr lang="en-US" sz="1400" i="1" u="none" strike="noStrike" noProof="0">
                        <a:solidFill>
                          <a:schemeClr val="tx1"/>
                        </a:solidFill>
                      </a:endParaRPr>
                    </a:p>
                  </a:txBody>
                  <a:tcPr anchor="ctr"/>
                </a:tc>
                <a:tc>
                  <a:txBody>
                    <a:bodyPr/>
                    <a:lstStyle/>
                    <a:p>
                      <a:pPr lvl="0">
                        <a:buNone/>
                      </a:pPr>
                      <a:r>
                        <a:rPr lang="en-US" sz="1200" u="none" strike="noStrike" noProof="0" dirty="0">
                          <a:solidFill>
                            <a:srgbClr val="000000"/>
                          </a:solidFill>
                        </a:rPr>
                        <a:t>13,5%</a:t>
                      </a:r>
                      <a:endParaRPr lang="en-US" dirty="0"/>
                    </a:p>
                  </a:txBody>
                  <a:tcPr anchor="ctr"/>
                </a:tc>
                <a:extLst>
                  <a:ext uri="{0D108BD9-81ED-4DB2-BD59-A6C34878D82A}">
                    <a16:rowId xmlns:a16="http://schemas.microsoft.com/office/drawing/2014/main" val="2522421886"/>
                  </a:ext>
                </a:extLst>
              </a:tr>
              <a:tr h="370838">
                <a:tc gridSpan="2">
                  <a:txBody>
                    <a:bodyPr/>
                    <a:lstStyle/>
                    <a:p>
                      <a:pPr marL="0" marR="0" lvl="0" indent="0" algn="l">
                        <a:lnSpc>
                          <a:spcPct val="100000"/>
                        </a:lnSpc>
                        <a:spcBef>
                          <a:spcPts val="0"/>
                        </a:spcBef>
                        <a:spcAft>
                          <a:spcPts val="0"/>
                        </a:spcAft>
                        <a:buNone/>
                      </a:pPr>
                      <a:r>
                        <a:rPr lang="en-US" sz="1400" b="1" u="none" strike="noStrike" noProof="0" dirty="0">
                          <a:solidFill>
                            <a:schemeClr val="bg1"/>
                          </a:solidFill>
                        </a:rPr>
                        <a:t>Azúcar residual</a:t>
                      </a:r>
                      <a:endParaRPr lang="en-US" sz="1400" b="1"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2011020693"/>
                  </a:ext>
                </a:extLst>
              </a:tr>
              <a:tr h="370838">
                <a:tc>
                  <a:txBody>
                    <a:bodyPr/>
                    <a:lstStyle/>
                    <a:p>
                      <a:pPr lvl="0" algn="l">
                        <a:lnSpc>
                          <a:spcPct val="100000"/>
                        </a:lnSpc>
                        <a:spcBef>
                          <a:spcPts val="0"/>
                        </a:spcBef>
                        <a:spcAft>
                          <a:spcPts val="0"/>
                        </a:spcAft>
                        <a:buNone/>
                      </a:pPr>
                      <a:r>
                        <a:rPr lang="en-US" sz="1400" i="1" u="none" strike="noStrike" noProof="0" dirty="0">
                          <a:solidFill>
                            <a:schemeClr val="tx1"/>
                          </a:solidFill>
                        </a:rPr>
                        <a:t>Vinos Spumante</a:t>
                      </a:r>
                    </a:p>
                  </a:txBody>
                  <a:tcPr anchor="ctr"/>
                </a:tc>
                <a:tc>
                  <a:txBody>
                    <a:bodyPr/>
                    <a:lstStyle/>
                    <a:p>
                      <a:pPr lvl="0" algn="l">
                        <a:lnSpc>
                          <a:spcPct val="100000"/>
                        </a:lnSpc>
                        <a:spcBef>
                          <a:spcPts val="0"/>
                        </a:spcBef>
                        <a:spcAft>
                          <a:spcPts val="0"/>
                        </a:spcAft>
                        <a:buNone/>
                      </a:pPr>
                      <a:r>
                        <a:rPr lang="en-US" sz="1200" u="none" strike="noStrike" noProof="0" dirty="0">
                          <a:solidFill>
                            <a:srgbClr val="000000"/>
                          </a:solidFill>
                        </a:rPr>
                        <a:t>Brut Nature a Dolce</a:t>
                      </a:r>
                    </a:p>
                  </a:txBody>
                  <a:tcPr anchor="ctr"/>
                </a:tc>
                <a:extLst>
                  <a:ext uri="{0D108BD9-81ED-4DB2-BD59-A6C34878D82A}">
                    <a16:rowId xmlns:a16="http://schemas.microsoft.com/office/drawing/2014/main" val="1780152152"/>
                  </a:ext>
                </a:extLst>
              </a:tr>
              <a:tr h="370838">
                <a:tc gridSpan="2">
                  <a:txBody>
                    <a:bodyPr/>
                    <a:lstStyle/>
                    <a:p>
                      <a:pPr lvl="0" algn="l">
                        <a:lnSpc>
                          <a:spcPct val="100000"/>
                        </a:lnSpc>
                        <a:spcBef>
                          <a:spcPts val="0"/>
                        </a:spcBef>
                        <a:spcAft>
                          <a:spcPts val="0"/>
                        </a:spcAft>
                        <a:buNone/>
                      </a:pPr>
                      <a:r>
                        <a:rPr lang="en-US" sz="1400" b="1" u="none" strike="noStrike" noProof="0" dirty="0">
                          <a:solidFill>
                            <a:schemeClr val="bg1"/>
                          </a:solidFill>
                        </a:rPr>
                        <a:t>Crianza</a:t>
                      </a:r>
                      <a:endParaRPr lang="en-US" sz="1400" b="1"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2338522219"/>
                  </a:ext>
                </a:extLst>
              </a:tr>
              <a:tr h="370838">
                <a:tc>
                  <a:txBody>
                    <a:bodyPr/>
                    <a:lstStyle/>
                    <a:p>
                      <a:pPr lvl="0" algn="l">
                        <a:lnSpc>
                          <a:spcPct val="100000"/>
                        </a:lnSpc>
                        <a:spcBef>
                          <a:spcPts val="0"/>
                        </a:spcBef>
                        <a:spcAft>
                          <a:spcPts val="0"/>
                        </a:spcAft>
                        <a:buNone/>
                      </a:pPr>
                      <a:r>
                        <a:rPr lang="en-US" sz="1400" i="1" u="none" strike="noStrike" noProof="0" dirty="0" err="1">
                          <a:solidFill>
                            <a:schemeClr val="tx1"/>
                          </a:solidFill>
                        </a:rPr>
                        <a:t>Varietales</a:t>
                      </a:r>
                      <a:r>
                        <a:rPr lang="en-US" sz="1400" i="1" u="none" strike="noStrike" noProof="0" dirty="0">
                          <a:solidFill>
                            <a:schemeClr val="tx1"/>
                          </a:solidFill>
                        </a:rPr>
                        <a:t> </a:t>
                      </a:r>
                      <a:r>
                        <a:rPr lang="en-US" sz="1400" i="1" u="none" strike="noStrike" noProof="0" dirty="0" err="1">
                          <a:solidFill>
                            <a:schemeClr val="tx1"/>
                          </a:solidFill>
                        </a:rPr>
                        <a:t>blancos</a:t>
                      </a:r>
                      <a:endParaRPr lang="en-US" sz="1400" i="1" u="none" strike="noStrike" noProof="0" dirty="0">
                        <a:solidFill>
                          <a:schemeClr val="tx1"/>
                        </a:solidFill>
                      </a:endParaRPr>
                    </a:p>
                  </a:txBody>
                  <a:tcPr anchor="ctr"/>
                </a:tc>
                <a:tc>
                  <a:txBody>
                    <a:bodyPr/>
                    <a:lstStyle/>
                    <a:p>
                      <a:pPr lvl="0">
                        <a:buNone/>
                      </a:pPr>
                      <a:r>
                        <a:rPr lang="en-US" sz="1200" u="none" strike="noStrike" noProof="0" dirty="0" err="1">
                          <a:solidFill>
                            <a:srgbClr val="000000"/>
                          </a:solidFill>
                        </a:rPr>
                        <a:t>Mín</a:t>
                      </a:r>
                      <a:r>
                        <a:rPr lang="en-US" sz="1200" u="none" strike="noStrike" noProof="0" dirty="0">
                          <a:solidFill>
                            <a:srgbClr val="000000"/>
                          </a:solidFill>
                        </a:rPr>
                        <a:t>. 3 meses </a:t>
                      </a:r>
                      <a:r>
                        <a:rPr lang="en-US" sz="1200" b="0" i="0" u="none" strike="noStrike" noProof="0" dirty="0">
                          <a:solidFill>
                            <a:srgbClr val="000000"/>
                          </a:solidFill>
                          <a:latin typeface="Avenir Next LT Pro"/>
                        </a:rPr>
                        <a:t>(1 de </a:t>
                      </a:r>
                      <a:r>
                        <a:rPr lang="en-US" sz="1200" b="0" i="0" u="none" strike="noStrike" noProof="0" dirty="0" err="1">
                          <a:solidFill>
                            <a:srgbClr val="000000"/>
                          </a:solidFill>
                          <a:latin typeface="Avenir Next LT Pro"/>
                        </a:rPr>
                        <a:t>enero</a:t>
                      </a:r>
                      <a:r>
                        <a:rPr lang="en-US" sz="1200" b="0" i="0" u="none" strike="noStrike" noProof="0" dirty="0">
                          <a:solidFill>
                            <a:srgbClr val="000000"/>
                          </a:solidFill>
                          <a:latin typeface="Avenir Next LT Pro"/>
                        </a:rPr>
                        <a:t>, </a:t>
                      </a:r>
                      <a:r>
                        <a:rPr lang="en-US" sz="1200" b="0" i="0" u="none" strike="noStrike" noProof="0" dirty="0" err="1">
                          <a:solidFill>
                            <a:srgbClr val="000000"/>
                          </a:solidFill>
                          <a:latin typeface="Avenir Next LT Pro"/>
                        </a:rPr>
                        <a:t>añada</a:t>
                      </a:r>
                      <a:r>
                        <a:rPr lang="en-US" sz="1200" b="0" i="0" u="none" strike="noStrike" noProof="0" dirty="0">
                          <a:solidFill>
                            <a:srgbClr val="000000"/>
                          </a:solidFill>
                          <a:latin typeface="Avenir Next LT Pro"/>
                        </a:rPr>
                        <a:t> + 1)</a:t>
                      </a:r>
                    </a:p>
                  </a:txBody>
                  <a:tcPr anchor="ctr"/>
                </a:tc>
                <a:extLst>
                  <a:ext uri="{0D108BD9-81ED-4DB2-BD59-A6C34878D82A}">
                    <a16:rowId xmlns:a16="http://schemas.microsoft.com/office/drawing/2014/main" val="949552781"/>
                  </a:ext>
                </a:extLst>
              </a:tr>
              <a:tr h="370838">
                <a:tc>
                  <a:txBody>
                    <a:bodyPr/>
                    <a:lstStyle/>
                    <a:p>
                      <a:pPr lvl="0" algn="l">
                        <a:lnSpc>
                          <a:spcPct val="100000"/>
                        </a:lnSpc>
                        <a:spcBef>
                          <a:spcPts val="0"/>
                        </a:spcBef>
                        <a:spcAft>
                          <a:spcPts val="0"/>
                        </a:spcAft>
                        <a:buNone/>
                      </a:pPr>
                      <a:r>
                        <a:rPr lang="en-US" sz="1400" i="1" u="none" strike="noStrike" noProof="0" dirty="0">
                          <a:solidFill>
                            <a:schemeClr val="tx1"/>
                          </a:solidFill>
                        </a:rPr>
                        <a:t>Rosso</a:t>
                      </a:r>
                    </a:p>
                  </a:txBody>
                  <a:tcPr anchor="ctr"/>
                </a:tc>
                <a:tc>
                  <a:txBody>
                    <a:bodyPr/>
                    <a:lstStyle/>
                    <a:p>
                      <a:pPr lvl="0" algn="l">
                        <a:lnSpc>
                          <a:spcPct val="100000"/>
                        </a:lnSpc>
                        <a:spcBef>
                          <a:spcPts val="0"/>
                        </a:spcBef>
                        <a:spcAft>
                          <a:spcPts val="0"/>
                        </a:spcAft>
                        <a:buNone/>
                      </a:pPr>
                      <a:r>
                        <a:rPr lang="en-US" sz="1200" u="none" strike="noStrike" noProof="0" dirty="0" err="1">
                          <a:solidFill>
                            <a:srgbClr val="000000"/>
                          </a:solidFill>
                        </a:rPr>
                        <a:t>Mín</a:t>
                      </a:r>
                      <a:r>
                        <a:rPr lang="en-US" sz="1200" u="none" strike="noStrike" noProof="0" dirty="0">
                          <a:solidFill>
                            <a:srgbClr val="000000"/>
                          </a:solidFill>
                        </a:rPr>
                        <a:t>. 14 meses </a:t>
                      </a:r>
                      <a:r>
                        <a:rPr lang="en-US" sz="1200" b="0" i="0" u="none" strike="noStrike" noProof="0" dirty="0">
                          <a:solidFill>
                            <a:srgbClr val="000000"/>
                          </a:solidFill>
                          <a:latin typeface="Avenir Next LT Pro"/>
                        </a:rPr>
                        <a:t>(1 de </a:t>
                      </a:r>
                      <a:r>
                        <a:rPr lang="en-US" sz="1200" b="0" i="0" u="none" strike="noStrike" noProof="0" dirty="0" err="1">
                          <a:solidFill>
                            <a:srgbClr val="000000"/>
                          </a:solidFill>
                          <a:latin typeface="Avenir Next LT Pro"/>
                        </a:rPr>
                        <a:t>enero</a:t>
                      </a:r>
                      <a:r>
                        <a:rPr lang="en-US" sz="1200" b="0" i="0" u="none" strike="noStrike" noProof="0" dirty="0">
                          <a:solidFill>
                            <a:srgbClr val="000000"/>
                          </a:solidFill>
                          <a:latin typeface="Avenir Next LT Pro"/>
                        </a:rPr>
                        <a:t>, </a:t>
                      </a:r>
                      <a:r>
                        <a:rPr lang="en-US" sz="1200" b="0" i="0" u="none" strike="noStrike" noProof="0" dirty="0" err="1">
                          <a:solidFill>
                            <a:srgbClr val="000000"/>
                          </a:solidFill>
                          <a:latin typeface="Avenir Next LT Pro"/>
                        </a:rPr>
                        <a:t>añada</a:t>
                      </a:r>
                      <a:r>
                        <a:rPr lang="en-US" sz="1200" b="0" i="0" u="none" strike="noStrike" noProof="0" dirty="0">
                          <a:solidFill>
                            <a:srgbClr val="000000"/>
                          </a:solidFill>
                          <a:latin typeface="Avenir Next LT Pro"/>
                        </a:rPr>
                        <a:t> + 2)</a:t>
                      </a:r>
                    </a:p>
                  </a:txBody>
                  <a:tcPr anchor="ctr"/>
                </a:tc>
                <a:extLst>
                  <a:ext uri="{0D108BD9-81ED-4DB2-BD59-A6C34878D82A}">
                    <a16:rowId xmlns:a16="http://schemas.microsoft.com/office/drawing/2014/main" val="1331145135"/>
                  </a:ext>
                </a:extLst>
              </a:tr>
              <a:tr h="370838">
                <a:tc>
                  <a:txBody>
                    <a:bodyPr/>
                    <a:lstStyle/>
                    <a:p>
                      <a:pPr lvl="0" algn="l">
                        <a:lnSpc>
                          <a:spcPct val="100000"/>
                        </a:lnSpc>
                        <a:spcBef>
                          <a:spcPts val="0"/>
                        </a:spcBef>
                        <a:spcAft>
                          <a:spcPts val="0"/>
                        </a:spcAft>
                        <a:buNone/>
                      </a:pPr>
                      <a:r>
                        <a:rPr lang="en-US" sz="1400" i="1" u="none" strike="noStrike" noProof="0" err="1">
                          <a:solidFill>
                            <a:schemeClr val="tx1"/>
                          </a:solidFill>
                        </a:rPr>
                        <a:t>Riserva</a:t>
                      </a:r>
                      <a:endParaRPr lang="en-US" sz="1400" i="1" u="none" strike="noStrike" noProof="0">
                        <a:solidFill>
                          <a:schemeClr val="tx1"/>
                        </a:solidFill>
                      </a:endParaRPr>
                    </a:p>
                  </a:txBody>
                  <a:tcPr anchor="ctr"/>
                </a:tc>
                <a:tc>
                  <a:txBody>
                    <a:bodyPr/>
                    <a:lstStyle/>
                    <a:p>
                      <a:pPr lvl="0" algn="l">
                        <a:lnSpc>
                          <a:spcPct val="100000"/>
                        </a:lnSpc>
                        <a:spcBef>
                          <a:spcPts val="0"/>
                        </a:spcBef>
                        <a:spcAft>
                          <a:spcPts val="0"/>
                        </a:spcAft>
                        <a:buNone/>
                      </a:pPr>
                      <a:r>
                        <a:rPr lang="en-US" sz="1200" u="none" strike="noStrike" noProof="0" dirty="0" err="1">
                          <a:solidFill>
                            <a:srgbClr val="000000"/>
                          </a:solidFill>
                        </a:rPr>
                        <a:t>Mín</a:t>
                      </a:r>
                      <a:r>
                        <a:rPr lang="en-US" sz="1200" u="none" strike="noStrike" noProof="0" dirty="0">
                          <a:solidFill>
                            <a:srgbClr val="000000"/>
                          </a:solidFill>
                        </a:rPr>
                        <a:t>. 2 </a:t>
                      </a:r>
                      <a:r>
                        <a:rPr lang="en-US" sz="1200" u="none" strike="noStrike" noProof="0" dirty="0" err="1">
                          <a:solidFill>
                            <a:srgbClr val="000000"/>
                          </a:solidFill>
                        </a:rPr>
                        <a:t>años</a:t>
                      </a:r>
                      <a:r>
                        <a:rPr lang="en-US" sz="1200" u="none" strike="noStrike" noProof="0" dirty="0">
                          <a:solidFill>
                            <a:srgbClr val="000000"/>
                          </a:solidFill>
                        </a:rPr>
                        <a:t>, 6 meses </a:t>
                      </a:r>
                      <a:r>
                        <a:rPr lang="en-US" sz="1200" u="none" strike="noStrike" noProof="0" dirty="0" err="1">
                          <a:solidFill>
                            <a:srgbClr val="000000"/>
                          </a:solidFill>
                        </a:rPr>
                        <a:t>en</a:t>
                      </a:r>
                      <a:r>
                        <a:rPr lang="en-US" sz="1200" u="none" strike="noStrike" noProof="0" dirty="0">
                          <a:solidFill>
                            <a:srgbClr val="000000"/>
                          </a:solidFill>
                        </a:rPr>
                        <a:t> </a:t>
                      </a:r>
                      <a:r>
                        <a:rPr lang="en-US" sz="1200" u="none" strike="noStrike" noProof="0" dirty="0" err="1">
                          <a:solidFill>
                            <a:srgbClr val="000000"/>
                          </a:solidFill>
                        </a:rPr>
                        <a:t>barrica</a:t>
                      </a:r>
                      <a:r>
                        <a:rPr lang="en-US" sz="1200" u="none" strike="noStrike" noProof="0" dirty="0">
                          <a:solidFill>
                            <a:srgbClr val="000000"/>
                          </a:solidFill>
                        </a:rPr>
                        <a:t> </a:t>
                      </a:r>
                      <a:r>
                        <a:rPr lang="en-US" sz="1200" b="0" i="0" u="none" strike="noStrike" noProof="0" dirty="0">
                          <a:solidFill>
                            <a:srgbClr val="000000"/>
                          </a:solidFill>
                          <a:latin typeface="Avenir Next LT Pro"/>
                        </a:rPr>
                        <a:t>(1 de </a:t>
                      </a:r>
                      <a:r>
                        <a:rPr lang="en-US" sz="1200" b="0" i="0" u="none" strike="noStrike" noProof="0" dirty="0" err="1">
                          <a:solidFill>
                            <a:srgbClr val="000000"/>
                          </a:solidFill>
                          <a:latin typeface="Avenir Next LT Pro"/>
                        </a:rPr>
                        <a:t>enero</a:t>
                      </a:r>
                      <a:r>
                        <a:rPr lang="en-US" sz="1200" b="0" i="0" u="none" strike="noStrike" noProof="0" dirty="0">
                          <a:solidFill>
                            <a:srgbClr val="000000"/>
                          </a:solidFill>
                          <a:latin typeface="Avenir Next LT Pro"/>
                        </a:rPr>
                        <a:t>, </a:t>
                      </a:r>
                      <a:r>
                        <a:rPr lang="en-US" sz="1200" b="0" i="0" u="none" strike="noStrike" noProof="0" dirty="0" err="1">
                          <a:solidFill>
                            <a:srgbClr val="000000"/>
                          </a:solidFill>
                          <a:latin typeface="Avenir Next LT Pro"/>
                        </a:rPr>
                        <a:t>añada</a:t>
                      </a:r>
                      <a:r>
                        <a:rPr lang="en-US" sz="1200" b="0" i="0" u="none" strike="noStrike" noProof="0" dirty="0">
                          <a:solidFill>
                            <a:srgbClr val="000000"/>
                          </a:solidFill>
                          <a:latin typeface="Avenir Next LT Pro"/>
                        </a:rPr>
                        <a:t> + 3)</a:t>
                      </a:r>
                    </a:p>
                  </a:txBody>
                  <a:tcPr anchor="ctr"/>
                </a:tc>
                <a:extLst>
                  <a:ext uri="{0D108BD9-81ED-4DB2-BD59-A6C34878D82A}">
                    <a16:rowId xmlns:a16="http://schemas.microsoft.com/office/drawing/2014/main" val="3201343448"/>
                  </a:ext>
                </a:extLst>
              </a:tr>
            </a:tbl>
          </a:graphicData>
        </a:graphic>
      </p:graphicFrame>
    </p:spTree>
    <p:extLst>
      <p:ext uri="{BB962C8B-B14F-4D97-AF65-F5344CB8AC3E}">
        <p14:creationId xmlns:p14="http://schemas.microsoft.com/office/powerpoint/2010/main" val="3906317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86C5A-36C7-1FB6-B291-AD42D624B6FF}"/>
              </a:ext>
            </a:extLst>
          </p:cNvPr>
          <p:cNvSpPr>
            <a:spLocks noGrp="1"/>
          </p:cNvSpPr>
          <p:nvPr>
            <p:ph type="dt" sz="half" idx="10"/>
          </p:nvPr>
        </p:nvSpPr>
        <p:spPr/>
        <p:txBody>
          <a:bodyPr/>
          <a:lstStyle/>
          <a:p>
            <a:fld id="{A36C88ED-F76A-444F-8363-6633AD7D68F0}" type="datetime1">
              <a:rPr lang="en-US"/>
              <a:t>8/8/2024</a:t>
            </a:fld>
            <a:endParaRPr lang="en-US"/>
          </a:p>
        </p:txBody>
      </p:sp>
      <p:sp>
        <p:nvSpPr>
          <p:cNvPr id="5" name="TextBox 4">
            <a:extLst>
              <a:ext uri="{FF2B5EF4-FFF2-40B4-BE49-F238E27FC236}">
                <a16:creationId xmlns:a16="http://schemas.microsoft.com/office/drawing/2014/main" id="{54C8E6AC-DB8D-0D43-8648-CEB45C9355F7}"/>
              </a:ext>
            </a:extLst>
          </p:cNvPr>
          <p:cNvSpPr txBox="1"/>
          <p:nvPr/>
        </p:nvSpPr>
        <p:spPr>
          <a:xfrm>
            <a:off x="302919" y="246474"/>
            <a:ext cx="374038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rgbClr val="212121"/>
                </a:solidFill>
                <a:latin typeface="Avenir Next LT Pro"/>
              </a:rPr>
              <a:t>Cerasuolo </a:t>
            </a:r>
            <a:r>
              <a:rPr lang="en-US" sz="2200" dirty="0" err="1">
                <a:solidFill>
                  <a:srgbClr val="212121"/>
                </a:solidFill>
                <a:latin typeface="Avenir Next LT Pro"/>
              </a:rPr>
              <a:t>d'Abruzzo</a:t>
            </a:r>
            <a:r>
              <a:rPr lang="en-US" sz="2200" dirty="0">
                <a:solidFill>
                  <a:srgbClr val="212121"/>
                </a:solidFill>
                <a:latin typeface="Avenir Next LT Pro"/>
              </a:rPr>
              <a:t> DOC</a:t>
            </a:r>
            <a:endParaRPr lang="en-US" dirty="0"/>
          </a:p>
        </p:txBody>
      </p:sp>
      <p:sp>
        <p:nvSpPr>
          <p:cNvPr id="10" name="TextBox 9">
            <a:extLst>
              <a:ext uri="{FF2B5EF4-FFF2-40B4-BE49-F238E27FC236}">
                <a16:creationId xmlns:a16="http://schemas.microsoft.com/office/drawing/2014/main" id="{7063E297-EABC-B67A-3056-496B3CEB709D}"/>
              </a:ext>
            </a:extLst>
          </p:cNvPr>
          <p:cNvSpPr txBox="1"/>
          <p:nvPr/>
        </p:nvSpPr>
        <p:spPr>
          <a:xfrm>
            <a:off x="449549" y="5858763"/>
            <a:ext cx="35666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aseline="30000" dirty="0">
                <a:latin typeface="Avenir Next LT Pro_MSFontService"/>
              </a:rPr>
              <a:t>1</a:t>
            </a:r>
            <a:r>
              <a:rPr lang="en-US" sz="1000" dirty="0">
                <a:latin typeface="Avenir Next LT Pro_MSFontService"/>
              </a:rPr>
              <a:t>OVTAN: </a:t>
            </a:r>
            <a:r>
              <a:rPr lang="en-US" sz="1000" dirty="0" err="1">
                <a:latin typeface="Avenir Next LT Pro_MSFontService"/>
              </a:rPr>
              <a:t>Otra</a:t>
            </a:r>
            <a:r>
              <a:rPr lang="en-US" sz="1000" dirty="0">
                <a:latin typeface="Avenir Next LT Pro_MSFontService"/>
              </a:rPr>
              <a:t> </a:t>
            </a:r>
            <a:r>
              <a:rPr lang="en-US" sz="1000" dirty="0" err="1">
                <a:latin typeface="Avenir Next LT Pro_MSFontService"/>
              </a:rPr>
              <a:t>variedad</a:t>
            </a:r>
            <a:r>
              <a:rPr lang="en-US" sz="1000" dirty="0">
                <a:latin typeface="Avenir Next LT Pro_MSFontService"/>
              </a:rPr>
              <a:t> </a:t>
            </a:r>
            <a:r>
              <a:rPr lang="en-US" sz="1000" dirty="0" err="1">
                <a:latin typeface="Avenir Next LT Pro_MSFontService"/>
              </a:rPr>
              <a:t>tinta</a:t>
            </a:r>
            <a:r>
              <a:rPr lang="en-US" sz="1000" dirty="0">
                <a:latin typeface="Avenir Next LT Pro_MSFontService"/>
              </a:rPr>
              <a:t> </a:t>
            </a:r>
            <a:r>
              <a:rPr lang="en-US" sz="1000" dirty="0" err="1">
                <a:latin typeface="Avenir Next LT Pro_MSFontService"/>
              </a:rPr>
              <a:t>autorizada</a:t>
            </a:r>
            <a:r>
              <a:rPr lang="en-US" sz="1000" dirty="0">
                <a:latin typeface="Avenir Next LT Pro_MSFontService"/>
              </a:rPr>
              <a:t> no </a:t>
            </a:r>
            <a:r>
              <a:rPr lang="en-US" sz="1000" dirty="0" err="1">
                <a:latin typeface="Avenir Next LT Pro_MSFontService"/>
              </a:rPr>
              <a:t>aromática</a:t>
            </a:r>
            <a:endParaRPr lang="en-US" sz="1000" dirty="0">
              <a:latin typeface="Avenir Next LT Pro_MSFontService"/>
            </a:endParaRPr>
          </a:p>
        </p:txBody>
      </p:sp>
      <p:sp>
        <p:nvSpPr>
          <p:cNvPr id="6" name="TextBox 5">
            <a:extLst>
              <a:ext uri="{FF2B5EF4-FFF2-40B4-BE49-F238E27FC236}">
                <a16:creationId xmlns:a16="http://schemas.microsoft.com/office/drawing/2014/main" id="{79ADA0EE-BA35-6524-9849-1D90B387A6A3}"/>
              </a:ext>
            </a:extLst>
          </p:cNvPr>
          <p:cNvSpPr txBox="1"/>
          <p:nvPr/>
        </p:nvSpPr>
        <p:spPr>
          <a:xfrm>
            <a:off x="4236638" y="307622"/>
            <a:ext cx="13543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DOC </a:t>
            </a:r>
            <a:r>
              <a:rPr lang="en-US" sz="1400" dirty="0" err="1"/>
              <a:t>en</a:t>
            </a:r>
            <a:r>
              <a:rPr lang="en-US" sz="1400" dirty="0"/>
              <a:t> 2010</a:t>
            </a:r>
          </a:p>
        </p:txBody>
      </p:sp>
      <p:sp>
        <p:nvSpPr>
          <p:cNvPr id="7" name="TextBox 6">
            <a:extLst>
              <a:ext uri="{FF2B5EF4-FFF2-40B4-BE49-F238E27FC236}">
                <a16:creationId xmlns:a16="http://schemas.microsoft.com/office/drawing/2014/main" id="{44F21F15-41BC-EC74-D99E-27C52F985070}"/>
              </a:ext>
            </a:extLst>
          </p:cNvPr>
          <p:cNvSpPr txBox="1"/>
          <p:nvPr/>
        </p:nvSpPr>
        <p:spPr>
          <a:xfrm>
            <a:off x="6983601" y="307622"/>
            <a:ext cx="49915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dirty="0" err="1"/>
              <a:t>Área</a:t>
            </a:r>
            <a:r>
              <a:rPr lang="en-US" sz="1400" dirty="0"/>
              <a:t>: 1,125 ha (2021)   </a:t>
            </a:r>
            <a:r>
              <a:rPr lang="en-US" sz="1300" b="1" dirty="0" err="1"/>
              <a:t>Producción</a:t>
            </a:r>
            <a:r>
              <a:rPr lang="en-US" sz="1400" dirty="0"/>
              <a:t>: 72,200 hl (2022)</a:t>
            </a:r>
          </a:p>
        </p:txBody>
      </p:sp>
      <p:graphicFrame>
        <p:nvGraphicFramePr>
          <p:cNvPr id="8" name="Table 7">
            <a:extLst>
              <a:ext uri="{FF2B5EF4-FFF2-40B4-BE49-F238E27FC236}">
                <a16:creationId xmlns:a16="http://schemas.microsoft.com/office/drawing/2014/main" id="{883EAB1D-B728-4CB6-A3F6-70429E4942AC}"/>
              </a:ext>
            </a:extLst>
          </p:cNvPr>
          <p:cNvGraphicFramePr>
            <a:graphicFrameLocks noGrp="1"/>
          </p:cNvGraphicFramePr>
          <p:nvPr>
            <p:extLst>
              <p:ext uri="{D42A27DB-BD31-4B8C-83A1-F6EECF244321}">
                <p14:modId xmlns:p14="http://schemas.microsoft.com/office/powerpoint/2010/main" val="2673681895"/>
              </p:ext>
            </p:extLst>
          </p:nvPr>
        </p:nvGraphicFramePr>
        <p:xfrm>
          <a:off x="450050" y="973127"/>
          <a:ext cx="5485124" cy="741542"/>
        </p:xfrm>
        <a:graphic>
          <a:graphicData uri="http://schemas.openxmlformats.org/drawingml/2006/table">
            <a:tbl>
              <a:tblPr firstRow="1" bandRow="1">
                <a:tableStyleId>{72833802-FEF1-4C79-8D5D-14CF1EAF98D9}</a:tableStyleId>
              </a:tblPr>
              <a:tblGrid>
                <a:gridCol w="5485124">
                  <a:extLst>
                    <a:ext uri="{9D8B030D-6E8A-4147-A177-3AD203B41FA5}">
                      <a16:colId xmlns:a16="http://schemas.microsoft.com/office/drawing/2014/main" val="1297235361"/>
                    </a:ext>
                  </a:extLst>
                </a:gridCol>
              </a:tblGrid>
              <a:tr h="370702">
                <a:tc>
                  <a:txBody>
                    <a:bodyPr/>
                    <a:lstStyle/>
                    <a:p>
                      <a:pPr algn="ctr"/>
                      <a:r>
                        <a:rPr lang="en-US" sz="1300" dirty="0"/>
                        <a:t>Uvas Tintas</a:t>
                      </a:r>
                    </a:p>
                  </a:txBody>
                  <a:tcPr anchor="ctr"/>
                </a:tc>
                <a:extLst>
                  <a:ext uri="{0D108BD9-81ED-4DB2-BD59-A6C34878D82A}">
                    <a16:rowId xmlns:a16="http://schemas.microsoft.com/office/drawing/2014/main" val="1707541103"/>
                  </a:ext>
                </a:extLst>
              </a:tr>
              <a:tr h="370840">
                <a:tc>
                  <a:txBody>
                    <a:bodyPr/>
                    <a:lstStyle/>
                    <a:p>
                      <a:r>
                        <a:rPr lang="en-US" sz="1300" dirty="0"/>
                        <a:t>Montepulciano</a:t>
                      </a:r>
                    </a:p>
                  </a:txBody>
                  <a:tcPr/>
                </a:tc>
                <a:extLst>
                  <a:ext uri="{0D108BD9-81ED-4DB2-BD59-A6C34878D82A}">
                    <a16:rowId xmlns:a16="http://schemas.microsoft.com/office/drawing/2014/main" val="2871128406"/>
                  </a:ext>
                </a:extLst>
              </a:tr>
            </a:tbl>
          </a:graphicData>
        </a:graphic>
      </p:graphicFrame>
      <p:graphicFrame>
        <p:nvGraphicFramePr>
          <p:cNvPr id="12" name="Table 11">
            <a:extLst>
              <a:ext uri="{FF2B5EF4-FFF2-40B4-BE49-F238E27FC236}">
                <a16:creationId xmlns:a16="http://schemas.microsoft.com/office/drawing/2014/main" id="{EC20FC63-6525-6399-BE2C-007398B7C4E6}"/>
              </a:ext>
            </a:extLst>
          </p:cNvPr>
          <p:cNvGraphicFramePr>
            <a:graphicFrameLocks noGrp="1"/>
          </p:cNvGraphicFramePr>
          <p:nvPr>
            <p:extLst>
              <p:ext uri="{D42A27DB-BD31-4B8C-83A1-F6EECF244321}">
                <p14:modId xmlns:p14="http://schemas.microsoft.com/office/powerpoint/2010/main" val="3356674487"/>
              </p:ext>
            </p:extLst>
          </p:nvPr>
        </p:nvGraphicFramePr>
        <p:xfrm>
          <a:off x="450050" y="2047701"/>
          <a:ext cx="5486399" cy="1112244"/>
        </p:xfrm>
        <a:graphic>
          <a:graphicData uri="http://schemas.openxmlformats.org/drawingml/2006/table">
            <a:tbl>
              <a:tblPr firstRow="1" bandRow="1">
                <a:tableStyleId>{72833802-FEF1-4C79-8D5D-14CF1EAF98D9}</a:tableStyleId>
              </a:tblPr>
              <a:tblGrid>
                <a:gridCol w="1904999">
                  <a:extLst>
                    <a:ext uri="{9D8B030D-6E8A-4147-A177-3AD203B41FA5}">
                      <a16:colId xmlns:a16="http://schemas.microsoft.com/office/drawing/2014/main" val="68302474"/>
                    </a:ext>
                  </a:extLst>
                </a:gridCol>
                <a:gridCol w="3581400">
                  <a:extLst>
                    <a:ext uri="{9D8B030D-6E8A-4147-A177-3AD203B41FA5}">
                      <a16:colId xmlns:a16="http://schemas.microsoft.com/office/drawing/2014/main" val="1297235361"/>
                    </a:ext>
                  </a:extLst>
                </a:gridCol>
              </a:tblGrid>
              <a:tr h="370702">
                <a:tc>
                  <a:txBody>
                    <a:bodyPr/>
                    <a:lstStyle/>
                    <a:p>
                      <a:pPr algn="ctr"/>
                      <a:r>
                        <a:rPr lang="en-US" sz="1300" dirty="0"/>
                        <a:t>Vinos Rosados</a:t>
                      </a:r>
                    </a:p>
                  </a:txBody>
                  <a:tcPr anchor="ctr"/>
                </a:tc>
                <a:tc>
                  <a:txBody>
                    <a:bodyPr/>
                    <a:lstStyle/>
                    <a:p>
                      <a:pPr lvl="0" algn="ctr">
                        <a:buNone/>
                      </a:pPr>
                      <a:r>
                        <a:rPr lang="en-US" sz="1300" err="1"/>
                        <a:t>Composición</a:t>
                      </a:r>
                      <a:endParaRPr lang="en-US" sz="1300" dirty="0" err="1"/>
                    </a:p>
                  </a:txBody>
                  <a:tcPr anchor="ctr"/>
                </a:tc>
                <a:extLst>
                  <a:ext uri="{0D108BD9-81ED-4DB2-BD59-A6C34878D82A}">
                    <a16:rowId xmlns:a16="http://schemas.microsoft.com/office/drawing/2014/main" val="1707541103"/>
                  </a:ext>
                </a:extLst>
              </a:tr>
              <a:tr h="370702">
                <a:tc>
                  <a:txBody>
                    <a:bodyPr/>
                    <a:lstStyle/>
                    <a:p>
                      <a:pPr lvl="0" algn="l">
                        <a:buNone/>
                      </a:pPr>
                      <a:r>
                        <a:rPr lang="en-US" sz="1300" b="0" i="0" u="none" strike="noStrike" noProof="0" dirty="0">
                          <a:solidFill>
                            <a:srgbClr val="000000"/>
                          </a:solidFill>
                          <a:latin typeface="Avenir Next LT Pro_MSFontService"/>
                        </a:rPr>
                        <a:t>Rosato</a:t>
                      </a:r>
                      <a:endParaRPr lang="en-US" dirty="0" err="1"/>
                    </a:p>
                  </a:txBody>
                  <a:tcPr anchor="ctr"/>
                </a:tc>
                <a:tc>
                  <a:txBody>
                    <a:bodyPr/>
                    <a:lstStyle/>
                    <a:p>
                      <a:pPr lvl="0" algn="l">
                        <a:buNone/>
                      </a:pPr>
                      <a:r>
                        <a:rPr lang="en-US" sz="1300" dirty="0" err="1"/>
                        <a:t>Mínimo</a:t>
                      </a:r>
                      <a:r>
                        <a:rPr lang="en-US" sz="1300" dirty="0"/>
                        <a:t> 85% Montepulciano + OVTAN</a:t>
                      </a:r>
                      <a:r>
                        <a:rPr lang="en-US" sz="1300" baseline="30000" dirty="0"/>
                        <a:t>1</a:t>
                      </a:r>
                    </a:p>
                  </a:txBody>
                  <a:tcPr anchor="ctr"/>
                </a:tc>
                <a:extLst>
                  <a:ext uri="{0D108BD9-81ED-4DB2-BD59-A6C34878D82A}">
                    <a16:rowId xmlns:a16="http://schemas.microsoft.com/office/drawing/2014/main" val="1627318878"/>
                  </a:ext>
                </a:extLst>
              </a:tr>
              <a:tr h="370840">
                <a:tc>
                  <a:txBody>
                    <a:bodyPr/>
                    <a:lstStyle/>
                    <a:p>
                      <a:r>
                        <a:rPr lang="en-US" sz="1300" dirty="0"/>
                        <a:t>Superiore</a:t>
                      </a:r>
                      <a:endParaRPr lang="en-US" sz="1300" dirty="0" err="1"/>
                    </a:p>
                  </a:txBody>
                  <a:tcPr/>
                </a:tc>
                <a:tc>
                  <a:txBody>
                    <a:bodyPr/>
                    <a:lstStyle/>
                    <a:p>
                      <a:pPr lvl="0" algn="l">
                        <a:lnSpc>
                          <a:spcPct val="100000"/>
                        </a:lnSpc>
                        <a:spcBef>
                          <a:spcPts val="0"/>
                        </a:spcBef>
                        <a:spcAft>
                          <a:spcPts val="0"/>
                        </a:spcAft>
                        <a:buNone/>
                      </a:pPr>
                      <a:r>
                        <a:rPr lang="en-US" sz="1300" b="0" i="0" u="none" strike="noStrike" baseline="0" noProof="0" dirty="0" err="1">
                          <a:solidFill>
                            <a:srgbClr val="000000"/>
                          </a:solidFill>
                        </a:rPr>
                        <a:t>Mínimo</a:t>
                      </a:r>
                      <a:r>
                        <a:rPr lang="en-US" sz="1300" b="0" i="0" u="none" strike="noStrike" baseline="0" noProof="0" dirty="0">
                          <a:solidFill>
                            <a:srgbClr val="000000"/>
                          </a:solidFill>
                        </a:rPr>
                        <a:t> 90% Montepulciano + OVTAN</a:t>
                      </a:r>
                      <a:r>
                        <a:rPr lang="en-US" sz="1300" b="0" i="0" u="none" strike="noStrike" baseline="30000" noProof="0" dirty="0">
                          <a:solidFill>
                            <a:srgbClr val="000000"/>
                          </a:solidFill>
                        </a:rPr>
                        <a:t>1</a:t>
                      </a:r>
                      <a:endParaRPr lang="en-US" sz="900" b="0" i="0" u="none" strike="noStrike" baseline="30000" noProof="0" dirty="0">
                        <a:solidFill>
                          <a:srgbClr val="000000"/>
                        </a:solidFill>
                      </a:endParaRPr>
                    </a:p>
                  </a:txBody>
                  <a:tcPr anchor="ctr"/>
                </a:tc>
                <a:extLst>
                  <a:ext uri="{0D108BD9-81ED-4DB2-BD59-A6C34878D82A}">
                    <a16:rowId xmlns:a16="http://schemas.microsoft.com/office/drawing/2014/main" val="2871128406"/>
                  </a:ext>
                </a:extLst>
              </a:tr>
            </a:tbl>
          </a:graphicData>
        </a:graphic>
      </p:graphicFrame>
      <p:graphicFrame>
        <p:nvGraphicFramePr>
          <p:cNvPr id="16" name="Table 15">
            <a:extLst>
              <a:ext uri="{FF2B5EF4-FFF2-40B4-BE49-F238E27FC236}">
                <a16:creationId xmlns:a16="http://schemas.microsoft.com/office/drawing/2014/main" id="{EAA01777-688D-89F3-A752-7B854FF516BB}"/>
              </a:ext>
            </a:extLst>
          </p:cNvPr>
          <p:cNvGraphicFramePr>
            <a:graphicFrameLocks noGrp="1"/>
          </p:cNvGraphicFramePr>
          <p:nvPr>
            <p:extLst>
              <p:ext uri="{D42A27DB-BD31-4B8C-83A1-F6EECF244321}">
                <p14:modId xmlns:p14="http://schemas.microsoft.com/office/powerpoint/2010/main" val="2334681427"/>
              </p:ext>
            </p:extLst>
          </p:nvPr>
        </p:nvGraphicFramePr>
        <p:xfrm>
          <a:off x="6095781" y="974549"/>
          <a:ext cx="4741190" cy="4513450"/>
        </p:xfrm>
        <a:graphic>
          <a:graphicData uri="http://schemas.openxmlformats.org/drawingml/2006/table">
            <a:tbl>
              <a:tblPr firstRow="1" bandRow="1"/>
              <a:tblGrid>
                <a:gridCol w="1591828">
                  <a:extLst>
                    <a:ext uri="{9D8B030D-6E8A-4147-A177-3AD203B41FA5}">
                      <a16:colId xmlns:a16="http://schemas.microsoft.com/office/drawing/2014/main" val="4047365948"/>
                    </a:ext>
                  </a:extLst>
                </a:gridCol>
                <a:gridCol w="3149362">
                  <a:extLst>
                    <a:ext uri="{9D8B030D-6E8A-4147-A177-3AD203B41FA5}">
                      <a16:colId xmlns:a16="http://schemas.microsoft.com/office/drawing/2014/main" val="2318695829"/>
                    </a:ext>
                  </a:extLst>
                </a:gridCol>
              </a:tblGrid>
              <a:tr h="504650">
                <a:tc gridSpan="2">
                  <a:txBody>
                    <a:bodyPr/>
                    <a:lstStyle/>
                    <a:p>
                      <a:pPr lvl="0" algn="ctr">
                        <a:lnSpc>
                          <a:spcPct val="100000"/>
                        </a:lnSpc>
                        <a:spcBef>
                          <a:spcPts val="0"/>
                        </a:spcBef>
                        <a:spcAft>
                          <a:spcPts val="0"/>
                        </a:spcAft>
                        <a:buNone/>
                      </a:pPr>
                      <a:r>
                        <a:rPr lang="en-US" sz="1400" b="1" u="none" strike="noStrike" noProof="0" dirty="0">
                          <a:solidFill>
                            <a:schemeClr val="bg1"/>
                          </a:solidFill>
                        </a:rPr>
                        <a:t>Reglas de </a:t>
                      </a:r>
                      <a:r>
                        <a:rPr lang="en-US" sz="1400" b="1" u="none" strike="noStrike" noProof="0" dirty="0" err="1">
                          <a:solidFill>
                            <a:schemeClr val="bg1"/>
                          </a:solidFill>
                        </a:rPr>
                        <a:t>producción</a:t>
                      </a:r>
                      <a:r>
                        <a:rPr lang="en-US" sz="1400" b="1" u="none" strike="noStrike" noProof="0" dirty="0">
                          <a:solidFill>
                            <a:schemeClr val="bg1"/>
                          </a:solidFill>
                        </a:rPr>
                        <a:t> </a:t>
                      </a:r>
                      <a:r>
                        <a:rPr lang="en-US" sz="1400" b="1" u="none" strike="noStrike" noProof="0" dirty="0" err="1">
                          <a:solidFill>
                            <a:schemeClr val="bg1"/>
                          </a:solidFill>
                        </a:rPr>
                        <a:t>importantes</a:t>
                      </a:r>
                      <a:endParaRPr lang="en-US" sz="1400" b="1" u="none" strike="noStrike" noProof="0"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3050954905"/>
                  </a:ext>
                </a:extLst>
              </a:tr>
              <a:tr h="504650">
                <a:tc gridSpan="2">
                  <a:txBody>
                    <a:bodyPr/>
                    <a:lstStyle/>
                    <a:p>
                      <a:pPr lvl="0" algn="l">
                        <a:lnSpc>
                          <a:spcPct val="100000"/>
                        </a:lnSpc>
                        <a:spcBef>
                          <a:spcPts val="0"/>
                        </a:spcBef>
                        <a:spcAft>
                          <a:spcPts val="0"/>
                        </a:spcAft>
                        <a:buNone/>
                      </a:pPr>
                      <a:r>
                        <a:rPr lang="en-US" sz="1400" b="1" u="none" strike="noStrike" noProof="0" dirty="0" err="1">
                          <a:solidFill>
                            <a:schemeClr val="bg1"/>
                          </a:solidFill>
                        </a:rPr>
                        <a:t>Elevación</a:t>
                      </a:r>
                      <a:r>
                        <a:rPr lang="en-US" sz="1400" b="1" u="none" strike="noStrike" noProof="0" dirty="0">
                          <a:solidFill>
                            <a:schemeClr val="bg1"/>
                          </a:solidFill>
                        </a:rPr>
                        <a:t> </a:t>
                      </a:r>
                      <a:r>
                        <a:rPr lang="en-US" sz="1400" b="1" u="none" strike="noStrike" noProof="0" dirty="0" err="1">
                          <a:solidFill>
                            <a:schemeClr val="bg1"/>
                          </a:solidFill>
                        </a:rPr>
                        <a:t>mínima</a:t>
                      </a:r>
                      <a:endParaRPr lang="en-US" sz="1400" b="1" u="none" strike="noStrike" noProof="0"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1538711160"/>
                  </a:ext>
                </a:extLst>
              </a:tr>
              <a:tr h="504650">
                <a:tc gridSpan="2">
                  <a:txBody>
                    <a:bodyPr/>
                    <a:lstStyle/>
                    <a:p>
                      <a:pPr lvl="0" algn="l">
                        <a:lnSpc>
                          <a:spcPct val="100000"/>
                        </a:lnSpc>
                        <a:spcBef>
                          <a:spcPts val="0"/>
                        </a:spcBef>
                        <a:spcAft>
                          <a:spcPts val="0"/>
                        </a:spcAft>
                        <a:buNone/>
                      </a:pPr>
                      <a:r>
                        <a:rPr lang="en-US" sz="1200" b="0" i="0" u="none" strike="noStrike" noProof="0" dirty="0">
                          <a:solidFill>
                            <a:srgbClr val="000000"/>
                          </a:solidFill>
                          <a:latin typeface="Avenir Next LT Pro"/>
                        </a:rPr>
                        <a:t>600 m (1970 pies) </a:t>
                      </a:r>
                      <a:r>
                        <a:rPr lang="en-US" sz="1200" b="0" i="0" u="none" strike="noStrike" noProof="0" dirty="0" err="1">
                          <a:solidFill>
                            <a:srgbClr val="000000"/>
                          </a:solidFill>
                          <a:latin typeface="Avenir Next LT Pro"/>
                        </a:rPr>
                        <a:t>en</a:t>
                      </a:r>
                      <a:r>
                        <a:rPr lang="en-US" sz="1200" b="0" i="0" u="none" strike="noStrike" noProof="0" dirty="0">
                          <a:solidFill>
                            <a:srgbClr val="000000"/>
                          </a:solidFill>
                          <a:latin typeface="Avenir Next LT Pro"/>
                        </a:rPr>
                        <a:t> general, 700 m (2300 pies) </a:t>
                      </a:r>
                      <a:r>
                        <a:rPr lang="en-US" sz="1200" b="0" i="0" u="none" strike="noStrike" noProof="0" dirty="0" err="1">
                          <a:solidFill>
                            <a:srgbClr val="000000"/>
                          </a:solidFill>
                          <a:latin typeface="Avenir Next LT Pro"/>
                        </a:rPr>
                        <a:t>exposición</a:t>
                      </a:r>
                      <a:r>
                        <a:rPr lang="en-US" sz="1200" b="0" i="0" u="none" strike="noStrike" noProof="0" dirty="0">
                          <a:solidFill>
                            <a:srgbClr val="000000"/>
                          </a:solidFill>
                          <a:latin typeface="Avenir Next LT Pro"/>
                        </a:rPr>
                        <a:t> al sur</a:t>
                      </a:r>
                    </a:p>
                  </a:txBody>
                  <a:tcPr anchor="ctr"/>
                </a:tc>
                <a:tc hMerge="1">
                  <a:txBody>
                    <a:bodyPr/>
                    <a:lstStyle/>
                    <a:p>
                      <a:endParaRPr lang="en-US"/>
                    </a:p>
                  </a:txBody>
                  <a:tcPr anchor="ctr"/>
                </a:tc>
                <a:extLst>
                  <a:ext uri="{0D108BD9-81ED-4DB2-BD59-A6C34878D82A}">
                    <a16:rowId xmlns:a16="http://schemas.microsoft.com/office/drawing/2014/main" val="1433927504"/>
                  </a:ext>
                </a:extLst>
              </a:tr>
              <a:tr h="504650">
                <a:tc gridSpan="2">
                  <a:txBody>
                    <a:bodyPr/>
                    <a:lstStyle/>
                    <a:p>
                      <a:pPr lvl="0" algn="l">
                        <a:lnSpc>
                          <a:spcPct val="100000"/>
                        </a:lnSpc>
                        <a:spcBef>
                          <a:spcPts val="0"/>
                        </a:spcBef>
                        <a:spcAft>
                          <a:spcPts val="0"/>
                        </a:spcAft>
                        <a:buNone/>
                      </a:pPr>
                      <a:r>
                        <a:rPr lang="en-US" sz="1400" b="1" u="none" strike="noStrike" noProof="0" dirty="0">
                          <a:solidFill>
                            <a:schemeClr val="bg1"/>
                          </a:solidFill>
                        </a:rPr>
                        <a:t>Grado </a:t>
                      </a:r>
                      <a:r>
                        <a:rPr lang="en-US" sz="1400" b="1" u="none" strike="noStrike" noProof="0" dirty="0" err="1">
                          <a:solidFill>
                            <a:schemeClr val="bg1"/>
                          </a:solidFill>
                        </a:rPr>
                        <a:t>mínimo</a:t>
                      </a:r>
                      <a:r>
                        <a:rPr lang="en-US" sz="1400" b="1" u="none" strike="noStrike" noProof="0" dirty="0">
                          <a:solidFill>
                            <a:schemeClr val="bg1"/>
                          </a:solidFill>
                        </a:rPr>
                        <a:t> de alcohol</a:t>
                      </a: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3180969667"/>
                  </a:ext>
                </a:extLst>
              </a:tr>
              <a:tr h="504650">
                <a:tc>
                  <a:txBody>
                    <a:bodyPr/>
                    <a:lstStyle/>
                    <a:p>
                      <a:pPr marL="0" marR="0" lvl="0" indent="0" algn="l">
                        <a:lnSpc>
                          <a:spcPct val="100000"/>
                        </a:lnSpc>
                        <a:spcBef>
                          <a:spcPts val="0"/>
                        </a:spcBef>
                        <a:spcAft>
                          <a:spcPts val="0"/>
                        </a:spcAft>
                        <a:buNone/>
                      </a:pPr>
                      <a:r>
                        <a:rPr lang="en-US" sz="1400" i="1" u="none" strike="noStrike" noProof="0" dirty="0">
                          <a:solidFill>
                            <a:schemeClr val="tx1"/>
                          </a:solidFill>
                        </a:rPr>
                        <a:t>Rosato</a:t>
                      </a:r>
                      <a:endParaRPr lang="en-US" sz="1400" i="1" dirty="0">
                        <a:solidFill>
                          <a:schemeClr val="tx1"/>
                        </a:solidFill>
                      </a:endParaRPr>
                    </a:p>
                  </a:txBody>
                  <a:tcPr anchor="ctr"/>
                </a:tc>
                <a:tc>
                  <a:txBody>
                    <a:bodyPr/>
                    <a:lstStyle/>
                    <a:p>
                      <a:pPr lvl="0">
                        <a:buNone/>
                      </a:pPr>
                      <a:r>
                        <a:rPr lang="en-US" sz="1200" u="none" strike="noStrike" noProof="0" dirty="0">
                          <a:solidFill>
                            <a:srgbClr val="000000"/>
                          </a:solidFill>
                        </a:rPr>
                        <a:t>12,0%</a:t>
                      </a:r>
                      <a:endParaRPr lang="en-US" dirty="0"/>
                    </a:p>
                  </a:txBody>
                  <a:tcPr anchor="ctr"/>
                </a:tc>
                <a:extLst>
                  <a:ext uri="{0D108BD9-81ED-4DB2-BD59-A6C34878D82A}">
                    <a16:rowId xmlns:a16="http://schemas.microsoft.com/office/drawing/2014/main" val="402594074"/>
                  </a:ext>
                </a:extLst>
              </a:tr>
              <a:tr h="504650">
                <a:tc>
                  <a:txBody>
                    <a:bodyPr/>
                    <a:lstStyle/>
                    <a:p>
                      <a:pPr lvl="0" algn="l">
                        <a:lnSpc>
                          <a:spcPct val="100000"/>
                        </a:lnSpc>
                        <a:spcBef>
                          <a:spcPts val="0"/>
                        </a:spcBef>
                        <a:spcAft>
                          <a:spcPts val="0"/>
                        </a:spcAft>
                        <a:buNone/>
                      </a:pPr>
                      <a:r>
                        <a:rPr lang="en-US" sz="1400" i="1" u="none" strike="noStrike" noProof="0" dirty="0">
                          <a:solidFill>
                            <a:schemeClr val="tx1"/>
                          </a:solidFill>
                        </a:rPr>
                        <a:t>Superiore</a:t>
                      </a:r>
                    </a:p>
                  </a:txBody>
                  <a:tcPr anchor="ctr"/>
                </a:tc>
                <a:tc>
                  <a:txBody>
                    <a:bodyPr/>
                    <a:lstStyle/>
                    <a:p>
                      <a:pPr lvl="0">
                        <a:buNone/>
                      </a:pPr>
                      <a:r>
                        <a:rPr lang="en-US" sz="1200" u="none" strike="noStrike" noProof="0" dirty="0">
                          <a:solidFill>
                            <a:srgbClr val="000000"/>
                          </a:solidFill>
                        </a:rPr>
                        <a:t>12,5%</a:t>
                      </a:r>
                      <a:endParaRPr lang="en-US" dirty="0"/>
                    </a:p>
                  </a:txBody>
                  <a:tcPr anchor="ctr"/>
                </a:tc>
                <a:extLst>
                  <a:ext uri="{0D108BD9-81ED-4DB2-BD59-A6C34878D82A}">
                    <a16:rowId xmlns:a16="http://schemas.microsoft.com/office/drawing/2014/main" val="1207440242"/>
                  </a:ext>
                </a:extLst>
              </a:tr>
              <a:tr h="504650">
                <a:tc gridSpan="2">
                  <a:txBody>
                    <a:bodyPr/>
                    <a:lstStyle/>
                    <a:p>
                      <a:pPr lvl="0" algn="l">
                        <a:lnSpc>
                          <a:spcPct val="100000"/>
                        </a:lnSpc>
                        <a:spcBef>
                          <a:spcPts val="0"/>
                        </a:spcBef>
                        <a:spcAft>
                          <a:spcPts val="0"/>
                        </a:spcAft>
                        <a:buNone/>
                      </a:pPr>
                      <a:r>
                        <a:rPr lang="en-US" sz="1400" b="1" u="none" strike="noStrike" noProof="0" dirty="0">
                          <a:solidFill>
                            <a:schemeClr val="bg1"/>
                          </a:solidFill>
                        </a:rPr>
                        <a:t>Crianza</a:t>
                      </a:r>
                      <a:endParaRPr lang="en-US" sz="1400" b="1" dirty="0">
                        <a:solidFill>
                          <a:schemeClr val="bg1"/>
                        </a:solidFill>
                      </a:endParaRPr>
                    </a:p>
                  </a:txBody>
                  <a:tcPr anchor="ctr">
                    <a:solidFill>
                      <a:schemeClr val="accent2"/>
                    </a:solidFill>
                  </a:tcPr>
                </a:tc>
                <a:tc hMerge="1">
                  <a:txBody>
                    <a:bodyPr/>
                    <a:lstStyle/>
                    <a:p>
                      <a:endParaRPr lang="en-US"/>
                    </a:p>
                  </a:txBody>
                  <a:tcPr marL="0" marR="0" marT="0" marB="0" horzOverflow="overflow"/>
                </a:tc>
                <a:extLst>
                  <a:ext uri="{0D108BD9-81ED-4DB2-BD59-A6C34878D82A}">
                    <a16:rowId xmlns:a16="http://schemas.microsoft.com/office/drawing/2014/main" val="2338522219"/>
                  </a:ext>
                </a:extLst>
              </a:tr>
              <a:tr h="504650">
                <a:tc>
                  <a:txBody>
                    <a:bodyPr/>
                    <a:lstStyle/>
                    <a:p>
                      <a:pPr lvl="0" algn="l">
                        <a:lnSpc>
                          <a:spcPct val="100000"/>
                        </a:lnSpc>
                        <a:spcBef>
                          <a:spcPts val="0"/>
                        </a:spcBef>
                        <a:spcAft>
                          <a:spcPts val="0"/>
                        </a:spcAft>
                        <a:buNone/>
                      </a:pPr>
                      <a:r>
                        <a:rPr lang="en-US" sz="1400" i="1" u="none" strike="noStrike" noProof="0" dirty="0">
                          <a:solidFill>
                            <a:schemeClr val="tx1"/>
                          </a:solidFill>
                        </a:rPr>
                        <a:t>Rosato</a:t>
                      </a:r>
                      <a:endParaRPr lang="en-US" dirty="0"/>
                    </a:p>
                  </a:txBody>
                  <a:tcPr anchor="ctr"/>
                </a:tc>
                <a:tc>
                  <a:txBody>
                    <a:bodyPr/>
                    <a:lstStyle/>
                    <a:p>
                      <a:pPr lvl="0">
                        <a:buNone/>
                      </a:pPr>
                      <a:r>
                        <a:rPr lang="en-US" sz="1200" u="none" strike="noStrike" noProof="0" dirty="0" err="1">
                          <a:solidFill>
                            <a:srgbClr val="000000"/>
                          </a:solidFill>
                        </a:rPr>
                        <a:t>Mín</a:t>
                      </a:r>
                      <a:r>
                        <a:rPr lang="en-US" sz="1200" u="none" strike="noStrike" noProof="0" dirty="0">
                          <a:solidFill>
                            <a:srgbClr val="000000"/>
                          </a:solidFill>
                        </a:rPr>
                        <a:t>. 2 meses (1 de </a:t>
                      </a:r>
                      <a:r>
                        <a:rPr lang="en-US" sz="1200" u="none" strike="noStrike" noProof="0" dirty="0" err="1">
                          <a:solidFill>
                            <a:srgbClr val="000000"/>
                          </a:solidFill>
                        </a:rPr>
                        <a:t>diciembre</a:t>
                      </a:r>
                      <a:r>
                        <a:rPr lang="en-US" sz="1200" u="none" strike="noStrike" noProof="0" dirty="0">
                          <a:solidFill>
                            <a:srgbClr val="000000"/>
                          </a:solidFill>
                        </a:rPr>
                        <a:t>, </a:t>
                      </a:r>
                      <a:r>
                        <a:rPr lang="en-US" sz="1200" u="none" strike="noStrike" noProof="0" dirty="0" err="1">
                          <a:solidFill>
                            <a:srgbClr val="000000"/>
                          </a:solidFill>
                        </a:rPr>
                        <a:t>añada</a:t>
                      </a:r>
                      <a:r>
                        <a:rPr lang="en-US" sz="1200" u="none" strike="noStrike" noProof="0" dirty="0">
                          <a:solidFill>
                            <a:srgbClr val="000000"/>
                          </a:solidFill>
                        </a:rPr>
                        <a:t> +1)</a:t>
                      </a:r>
                      <a:endParaRPr lang="en-US" dirty="0"/>
                    </a:p>
                  </a:txBody>
                  <a:tcPr anchor="ctr"/>
                </a:tc>
                <a:extLst>
                  <a:ext uri="{0D108BD9-81ED-4DB2-BD59-A6C34878D82A}">
                    <a16:rowId xmlns:a16="http://schemas.microsoft.com/office/drawing/2014/main" val="949552781"/>
                  </a:ext>
                </a:extLst>
              </a:tr>
              <a:tr h="476250">
                <a:tc>
                  <a:txBody>
                    <a:bodyPr/>
                    <a:lstStyle/>
                    <a:p>
                      <a:pPr lvl="0" algn="l">
                        <a:lnSpc>
                          <a:spcPct val="100000"/>
                        </a:lnSpc>
                        <a:spcBef>
                          <a:spcPts val="0"/>
                        </a:spcBef>
                        <a:spcAft>
                          <a:spcPts val="0"/>
                        </a:spcAft>
                        <a:buNone/>
                      </a:pPr>
                      <a:r>
                        <a:rPr lang="en-US" sz="1400" i="1" u="none" strike="noStrike" noProof="0" dirty="0">
                          <a:solidFill>
                            <a:schemeClr val="tx1"/>
                          </a:solidFill>
                        </a:rPr>
                        <a:t>Superiore</a:t>
                      </a:r>
                      <a:endParaRPr lang="en-US" dirty="0"/>
                    </a:p>
                  </a:txBody>
                  <a:tcPr anchor="ctr"/>
                </a:tc>
                <a:tc>
                  <a:txBody>
                    <a:bodyPr/>
                    <a:lstStyle/>
                    <a:p>
                      <a:pPr lvl="0" algn="l">
                        <a:lnSpc>
                          <a:spcPct val="100000"/>
                        </a:lnSpc>
                        <a:spcBef>
                          <a:spcPts val="0"/>
                        </a:spcBef>
                        <a:spcAft>
                          <a:spcPts val="0"/>
                        </a:spcAft>
                        <a:buNone/>
                      </a:pPr>
                      <a:r>
                        <a:rPr lang="en-US" sz="1200" u="none" strike="noStrike" noProof="0" dirty="0" err="1">
                          <a:solidFill>
                            <a:srgbClr val="000000"/>
                          </a:solidFill>
                        </a:rPr>
                        <a:t>Mín</a:t>
                      </a:r>
                      <a:r>
                        <a:rPr lang="en-US" sz="1200" u="none" strike="noStrike" noProof="0" dirty="0">
                          <a:solidFill>
                            <a:srgbClr val="000000"/>
                          </a:solidFill>
                        </a:rPr>
                        <a:t>. 5 meses (1 de </a:t>
                      </a:r>
                      <a:r>
                        <a:rPr lang="en-US" sz="1200" u="none" strike="noStrike" noProof="0" dirty="0" err="1">
                          <a:solidFill>
                            <a:srgbClr val="000000"/>
                          </a:solidFill>
                        </a:rPr>
                        <a:t>abril</a:t>
                      </a:r>
                      <a:r>
                        <a:rPr lang="en-US" sz="1200" u="none" strike="noStrike" noProof="0" dirty="0">
                          <a:solidFill>
                            <a:srgbClr val="000000"/>
                          </a:solidFill>
                        </a:rPr>
                        <a:t>, </a:t>
                      </a:r>
                      <a:r>
                        <a:rPr lang="en-US" sz="1200" u="none" strike="noStrike" noProof="0" dirty="0" err="1">
                          <a:solidFill>
                            <a:srgbClr val="000000"/>
                          </a:solidFill>
                        </a:rPr>
                        <a:t>añada</a:t>
                      </a:r>
                      <a:r>
                        <a:rPr lang="en-US" sz="1200" u="none" strike="noStrike" noProof="0" dirty="0">
                          <a:solidFill>
                            <a:srgbClr val="000000"/>
                          </a:solidFill>
                        </a:rPr>
                        <a:t> + 1)</a:t>
                      </a:r>
                    </a:p>
                  </a:txBody>
                  <a:tcPr anchor="ctr"/>
                </a:tc>
                <a:extLst>
                  <a:ext uri="{0D108BD9-81ED-4DB2-BD59-A6C34878D82A}">
                    <a16:rowId xmlns:a16="http://schemas.microsoft.com/office/drawing/2014/main" val="1331145135"/>
                  </a:ext>
                </a:extLst>
              </a:tr>
            </a:tbl>
          </a:graphicData>
        </a:graphic>
      </p:graphicFrame>
      <p:graphicFrame>
        <p:nvGraphicFramePr>
          <p:cNvPr id="15" name="Table 14">
            <a:extLst>
              <a:ext uri="{FF2B5EF4-FFF2-40B4-BE49-F238E27FC236}">
                <a16:creationId xmlns:a16="http://schemas.microsoft.com/office/drawing/2014/main" id="{C64493E2-6C98-210F-B545-57A88F21EE55}"/>
              </a:ext>
            </a:extLst>
          </p:cNvPr>
          <p:cNvGraphicFramePr>
            <a:graphicFrameLocks noGrp="1"/>
          </p:cNvGraphicFramePr>
          <p:nvPr>
            <p:extLst>
              <p:ext uri="{D42A27DB-BD31-4B8C-83A1-F6EECF244321}">
                <p14:modId xmlns:p14="http://schemas.microsoft.com/office/powerpoint/2010/main" val="3771090602"/>
              </p:ext>
            </p:extLst>
          </p:nvPr>
        </p:nvGraphicFramePr>
        <p:xfrm>
          <a:off x="450050" y="3309032"/>
          <a:ext cx="5486399" cy="2183170"/>
        </p:xfrm>
        <a:graphic>
          <a:graphicData uri="http://schemas.openxmlformats.org/drawingml/2006/table">
            <a:tbl>
              <a:tblPr firstRow="1" bandRow="1">
                <a:tableStyleId>{72833802-FEF1-4C79-8D5D-14CF1EAF98D9}</a:tableStyleId>
              </a:tblPr>
              <a:tblGrid>
                <a:gridCol w="2945027">
                  <a:extLst>
                    <a:ext uri="{9D8B030D-6E8A-4147-A177-3AD203B41FA5}">
                      <a16:colId xmlns:a16="http://schemas.microsoft.com/office/drawing/2014/main" val="68302474"/>
                    </a:ext>
                  </a:extLst>
                </a:gridCol>
                <a:gridCol w="2541372">
                  <a:extLst>
                    <a:ext uri="{9D8B030D-6E8A-4147-A177-3AD203B41FA5}">
                      <a16:colId xmlns:a16="http://schemas.microsoft.com/office/drawing/2014/main" val="1297235361"/>
                    </a:ext>
                  </a:extLst>
                </a:gridCol>
              </a:tblGrid>
              <a:tr h="436634">
                <a:tc>
                  <a:txBody>
                    <a:bodyPr/>
                    <a:lstStyle/>
                    <a:p>
                      <a:pPr lvl="0" algn="ctr">
                        <a:buNone/>
                      </a:pPr>
                      <a:r>
                        <a:rPr lang="en-US" sz="1300" err="1"/>
                        <a:t>Subzona</a:t>
                      </a:r>
                    </a:p>
                  </a:txBody>
                  <a:tcPr anchor="ctr"/>
                </a:tc>
                <a:tc>
                  <a:txBody>
                    <a:bodyPr/>
                    <a:lstStyle/>
                    <a:p>
                      <a:pPr lvl="0" algn="ctr">
                        <a:buNone/>
                      </a:pPr>
                      <a:r>
                        <a:rPr lang="en-US" sz="1300" err="1"/>
                        <a:t>Restricción</a:t>
                      </a:r>
                    </a:p>
                  </a:txBody>
                  <a:tcPr anchor="ctr"/>
                </a:tc>
                <a:extLst>
                  <a:ext uri="{0D108BD9-81ED-4DB2-BD59-A6C34878D82A}">
                    <a16:rowId xmlns:a16="http://schemas.microsoft.com/office/drawing/2014/main" val="1707541103"/>
                  </a:ext>
                </a:extLst>
              </a:tr>
              <a:tr h="436634">
                <a:tc>
                  <a:txBody>
                    <a:bodyPr/>
                    <a:lstStyle/>
                    <a:p>
                      <a:pPr lvl="0" algn="l">
                        <a:lnSpc>
                          <a:spcPct val="100000"/>
                        </a:lnSpc>
                        <a:spcBef>
                          <a:spcPts val="0"/>
                        </a:spcBef>
                        <a:spcAft>
                          <a:spcPts val="0"/>
                        </a:spcAft>
                        <a:buNone/>
                      </a:pPr>
                      <a:r>
                        <a:rPr lang="en-US" sz="1300" kern="1200" noProof="0" dirty="0" err="1">
                          <a:solidFill>
                            <a:schemeClr val="tx1"/>
                          </a:solidFill>
                          <a:latin typeface="+mn-lt"/>
                          <a:ea typeface="+mn-ea"/>
                          <a:cs typeface="+mn-cs"/>
                        </a:rPr>
                        <a:t>Collline</a:t>
                      </a:r>
                      <a:r>
                        <a:rPr lang="en-US" sz="1300" kern="1200" noProof="0" dirty="0">
                          <a:solidFill>
                            <a:schemeClr val="tx1"/>
                          </a:solidFill>
                          <a:latin typeface="+mn-lt"/>
                          <a:ea typeface="+mn-ea"/>
                          <a:cs typeface="+mn-cs"/>
                        </a:rPr>
                        <a:t> </a:t>
                      </a:r>
                      <a:r>
                        <a:rPr lang="en-US" sz="1300" kern="1200" noProof="0" dirty="0" err="1">
                          <a:solidFill>
                            <a:schemeClr val="tx1"/>
                          </a:solidFill>
                          <a:latin typeface="+mn-lt"/>
                          <a:ea typeface="+mn-ea"/>
                          <a:cs typeface="+mn-cs"/>
                        </a:rPr>
                        <a:t>Pescaresi</a:t>
                      </a:r>
                      <a:endParaRPr lang="en-US" dirty="0" err="1"/>
                    </a:p>
                  </a:txBody>
                  <a:tcPr anchor="ctr"/>
                </a:tc>
                <a:tc>
                  <a:txBody>
                    <a:bodyPr/>
                    <a:lstStyle/>
                    <a:p>
                      <a:pPr lvl="0" algn="l">
                        <a:buNone/>
                      </a:pPr>
                      <a:r>
                        <a:rPr lang="en-US" sz="1300" kern="1200" noProof="0" dirty="0">
                          <a:solidFill>
                            <a:schemeClr val="tx1"/>
                          </a:solidFill>
                          <a:latin typeface="+mn-lt"/>
                          <a:ea typeface="+mn-ea"/>
                          <a:cs typeface="+mn-cs"/>
                        </a:rPr>
                        <a:t>Superiore</a:t>
                      </a:r>
                      <a:endParaRPr lang="en-US" sz="1300" kern="1200" noProof="0" dirty="0" err="1">
                        <a:solidFill>
                          <a:schemeClr val="tx1"/>
                        </a:solidFill>
                        <a:latin typeface="+mn-lt"/>
                        <a:ea typeface="+mn-ea"/>
                        <a:cs typeface="+mn-cs"/>
                      </a:endParaRPr>
                    </a:p>
                  </a:txBody>
                  <a:tcPr anchor="ctr"/>
                </a:tc>
                <a:extLst>
                  <a:ext uri="{0D108BD9-81ED-4DB2-BD59-A6C34878D82A}">
                    <a16:rowId xmlns:a16="http://schemas.microsoft.com/office/drawing/2014/main" val="1627318878"/>
                  </a:ext>
                </a:extLst>
              </a:tr>
              <a:tr h="436634">
                <a:tc>
                  <a:txBody>
                    <a:bodyPr/>
                    <a:lstStyle/>
                    <a:p>
                      <a:pPr lvl="0" algn="l">
                        <a:lnSpc>
                          <a:spcPct val="100000"/>
                        </a:lnSpc>
                        <a:spcBef>
                          <a:spcPts val="0"/>
                        </a:spcBef>
                        <a:spcAft>
                          <a:spcPts val="0"/>
                        </a:spcAft>
                        <a:buNone/>
                      </a:pPr>
                      <a:r>
                        <a:rPr lang="en-US" sz="1300" kern="1200" noProof="0" dirty="0">
                          <a:solidFill>
                            <a:schemeClr val="tx1"/>
                          </a:solidFill>
                          <a:latin typeface="+mn-lt"/>
                          <a:ea typeface="+mn-ea"/>
                          <a:cs typeface="+mn-cs"/>
                        </a:rPr>
                        <a:t>Colline </a:t>
                      </a:r>
                      <a:r>
                        <a:rPr lang="en-US" sz="1300" kern="1200" noProof="0" dirty="0" err="1">
                          <a:solidFill>
                            <a:schemeClr val="tx1"/>
                          </a:solidFill>
                          <a:latin typeface="+mn-lt"/>
                          <a:ea typeface="+mn-ea"/>
                          <a:cs typeface="+mn-cs"/>
                        </a:rPr>
                        <a:t>Teramane</a:t>
                      </a:r>
                    </a:p>
                  </a:txBody>
                  <a:tcPr anchor="ctr"/>
                </a:tc>
                <a:tc>
                  <a:txBody>
                    <a:bodyPr/>
                    <a:lstStyle/>
                    <a:p>
                      <a:pPr lvl="0" algn="l">
                        <a:lnSpc>
                          <a:spcPct val="100000"/>
                        </a:lnSpc>
                        <a:spcBef>
                          <a:spcPts val="0"/>
                        </a:spcBef>
                        <a:spcAft>
                          <a:spcPts val="0"/>
                        </a:spcAft>
                        <a:buNone/>
                      </a:pPr>
                      <a:r>
                        <a:rPr lang="en-US" sz="1300" b="0" i="0" u="none" strike="noStrike" kern="1200" baseline="0" noProof="0" dirty="0">
                          <a:solidFill>
                            <a:schemeClr val="tx1"/>
                          </a:solidFill>
                        </a:rPr>
                        <a:t>Superiore</a:t>
                      </a:r>
                    </a:p>
                  </a:txBody>
                  <a:tcPr anchor="ctr"/>
                </a:tc>
                <a:extLst>
                  <a:ext uri="{0D108BD9-81ED-4DB2-BD59-A6C34878D82A}">
                    <a16:rowId xmlns:a16="http://schemas.microsoft.com/office/drawing/2014/main" val="1743717862"/>
                  </a:ext>
                </a:extLst>
              </a:tr>
              <a:tr h="436634">
                <a:tc>
                  <a:txBody>
                    <a:bodyPr/>
                    <a:lstStyle/>
                    <a:p>
                      <a:pPr lvl="0" algn="l">
                        <a:lnSpc>
                          <a:spcPct val="100000"/>
                        </a:lnSpc>
                        <a:spcBef>
                          <a:spcPts val="0"/>
                        </a:spcBef>
                        <a:spcAft>
                          <a:spcPts val="0"/>
                        </a:spcAft>
                        <a:buNone/>
                      </a:pPr>
                      <a:r>
                        <a:rPr lang="en-US" sz="1300" kern="1200" noProof="0" dirty="0">
                          <a:solidFill>
                            <a:schemeClr val="tx1"/>
                          </a:solidFill>
                          <a:latin typeface="+mn-lt"/>
                          <a:ea typeface="+mn-ea"/>
                          <a:cs typeface="+mn-cs"/>
                        </a:rPr>
                        <a:t>Terre </a:t>
                      </a:r>
                      <a:r>
                        <a:rPr lang="en-US" sz="1300" kern="1200" noProof="0" dirty="0" err="1">
                          <a:solidFill>
                            <a:schemeClr val="tx1"/>
                          </a:solidFill>
                          <a:latin typeface="+mn-lt"/>
                          <a:ea typeface="+mn-ea"/>
                          <a:cs typeface="+mn-cs"/>
                        </a:rPr>
                        <a:t>Aquilane</a:t>
                      </a:r>
                      <a:r>
                        <a:rPr lang="en-US" sz="1300" kern="1200" noProof="0" dirty="0">
                          <a:solidFill>
                            <a:schemeClr val="tx1"/>
                          </a:solidFill>
                          <a:latin typeface="+mn-lt"/>
                          <a:ea typeface="+mn-ea"/>
                          <a:cs typeface="+mn-cs"/>
                        </a:rPr>
                        <a:t> | Terre de L'Aquila</a:t>
                      </a:r>
                    </a:p>
                  </a:txBody>
                  <a:tcPr anchor="ctr"/>
                </a:tc>
                <a:tc>
                  <a:txBody>
                    <a:bodyPr/>
                    <a:lstStyle/>
                    <a:p>
                      <a:pPr lvl="0" algn="l">
                        <a:lnSpc>
                          <a:spcPct val="100000"/>
                        </a:lnSpc>
                        <a:spcBef>
                          <a:spcPts val="0"/>
                        </a:spcBef>
                        <a:spcAft>
                          <a:spcPts val="0"/>
                        </a:spcAft>
                        <a:buNone/>
                      </a:pPr>
                      <a:r>
                        <a:rPr lang="en-US" sz="1300" b="0" i="0" u="none" strike="noStrike" kern="1200" baseline="0" noProof="0" dirty="0">
                          <a:solidFill>
                            <a:schemeClr val="tx1"/>
                          </a:solidFill>
                        </a:rPr>
                        <a:t>Superiore</a:t>
                      </a:r>
                    </a:p>
                  </a:txBody>
                  <a:tcPr anchor="ctr"/>
                </a:tc>
                <a:extLst>
                  <a:ext uri="{0D108BD9-81ED-4DB2-BD59-A6C34878D82A}">
                    <a16:rowId xmlns:a16="http://schemas.microsoft.com/office/drawing/2014/main" val="186754618"/>
                  </a:ext>
                </a:extLst>
              </a:tr>
              <a:tr h="436634">
                <a:tc>
                  <a:txBody>
                    <a:bodyPr/>
                    <a:lstStyle/>
                    <a:p>
                      <a:pPr lvl="0" algn="l">
                        <a:lnSpc>
                          <a:spcPct val="100000"/>
                        </a:lnSpc>
                        <a:spcBef>
                          <a:spcPts val="0"/>
                        </a:spcBef>
                        <a:spcAft>
                          <a:spcPts val="0"/>
                        </a:spcAft>
                        <a:buNone/>
                      </a:pPr>
                      <a:r>
                        <a:rPr lang="en-US" sz="1300" kern="1200" noProof="0" dirty="0">
                          <a:solidFill>
                            <a:schemeClr val="tx1"/>
                          </a:solidFill>
                          <a:latin typeface="+mn-lt"/>
                          <a:ea typeface="+mn-ea"/>
                          <a:cs typeface="+mn-cs"/>
                        </a:rPr>
                        <a:t>Terre di Chieti</a:t>
                      </a:r>
                    </a:p>
                  </a:txBody>
                  <a:tcPr anchor="ctr"/>
                </a:tc>
                <a:tc>
                  <a:txBody>
                    <a:bodyPr/>
                    <a:lstStyle/>
                    <a:p>
                      <a:pPr lvl="0" algn="l">
                        <a:lnSpc>
                          <a:spcPct val="100000"/>
                        </a:lnSpc>
                        <a:spcBef>
                          <a:spcPts val="0"/>
                        </a:spcBef>
                        <a:spcAft>
                          <a:spcPts val="0"/>
                        </a:spcAft>
                        <a:buNone/>
                      </a:pPr>
                      <a:r>
                        <a:rPr lang="en-US" sz="1300" b="0" i="0" u="none" strike="noStrike" kern="1200" baseline="0" noProof="0" dirty="0">
                          <a:solidFill>
                            <a:schemeClr val="tx1"/>
                          </a:solidFill>
                        </a:rPr>
                        <a:t>Superiore</a:t>
                      </a:r>
                    </a:p>
                  </a:txBody>
                  <a:tcPr anchor="ctr"/>
                </a:tc>
                <a:extLst>
                  <a:ext uri="{0D108BD9-81ED-4DB2-BD59-A6C34878D82A}">
                    <a16:rowId xmlns:a16="http://schemas.microsoft.com/office/drawing/2014/main" val="2481425375"/>
                  </a:ext>
                </a:extLst>
              </a:tr>
            </a:tbl>
          </a:graphicData>
        </a:graphic>
      </p:graphicFrame>
      <p:pic>
        <p:nvPicPr>
          <p:cNvPr id="17" name="Picture 16" descr="A bottle of red liquid&#10;&#10;Description automatically generated">
            <a:extLst>
              <a:ext uri="{FF2B5EF4-FFF2-40B4-BE49-F238E27FC236}">
                <a16:creationId xmlns:a16="http://schemas.microsoft.com/office/drawing/2014/main" id="{C02579FF-B9C1-5A88-A601-53A41E302607}"/>
              </a:ext>
            </a:extLst>
          </p:cNvPr>
          <p:cNvPicPr>
            <a:picLocks noChangeAspect="1"/>
          </p:cNvPicPr>
          <p:nvPr/>
        </p:nvPicPr>
        <p:blipFill>
          <a:blip r:embed="rId2"/>
          <a:stretch>
            <a:fillRect/>
          </a:stretch>
        </p:blipFill>
        <p:spPr>
          <a:xfrm>
            <a:off x="10999376" y="1590674"/>
            <a:ext cx="1033310" cy="3664361"/>
          </a:xfrm>
          <a:prstGeom prst="rect">
            <a:avLst/>
          </a:prstGeom>
        </p:spPr>
      </p:pic>
    </p:spTree>
    <p:extLst>
      <p:ext uri="{BB962C8B-B14F-4D97-AF65-F5344CB8AC3E}">
        <p14:creationId xmlns:p14="http://schemas.microsoft.com/office/powerpoint/2010/main" val="794209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86C5A-36C7-1FB6-B291-AD42D624B6FF}"/>
              </a:ext>
            </a:extLst>
          </p:cNvPr>
          <p:cNvSpPr>
            <a:spLocks noGrp="1"/>
          </p:cNvSpPr>
          <p:nvPr>
            <p:ph type="dt" sz="half" idx="10"/>
          </p:nvPr>
        </p:nvSpPr>
        <p:spPr/>
        <p:txBody>
          <a:bodyPr/>
          <a:lstStyle/>
          <a:p>
            <a:fld id="{A36C88ED-F76A-444F-8363-6633AD7D68F0}" type="datetime1">
              <a:t>8/8/2024</a:t>
            </a:fld>
            <a:endParaRPr lang="en-US"/>
          </a:p>
        </p:txBody>
      </p:sp>
      <p:sp>
        <p:nvSpPr>
          <p:cNvPr id="3" name="Footer Placeholder 2">
            <a:extLst>
              <a:ext uri="{FF2B5EF4-FFF2-40B4-BE49-F238E27FC236}">
                <a16:creationId xmlns:a16="http://schemas.microsoft.com/office/drawing/2014/main" id="{327E137C-A592-732A-B5E8-9FD98491543A}"/>
              </a:ext>
            </a:extLst>
          </p:cNvPr>
          <p:cNvSpPr>
            <a:spLocks noGrp="1"/>
          </p:cNvSpPr>
          <p:nvPr>
            <p:ph type="ftr" sz="quarter" idx="11"/>
          </p:nvPr>
        </p:nvSpPr>
        <p:spPr/>
        <p:txBody>
          <a:bodyPr/>
          <a:lstStyle/>
          <a:p>
            <a:r>
              <a:rPr lang="en-US"/>
              <a:t>Abruzzo, Verónica Malavé</a:t>
            </a:r>
          </a:p>
        </p:txBody>
      </p:sp>
      <p:sp>
        <p:nvSpPr>
          <p:cNvPr id="4" name="Slide Number Placeholder 3">
            <a:extLst>
              <a:ext uri="{FF2B5EF4-FFF2-40B4-BE49-F238E27FC236}">
                <a16:creationId xmlns:a16="http://schemas.microsoft.com/office/drawing/2014/main" id="{12ACB59C-7E01-BB86-6A67-01F5C0C7F6B2}"/>
              </a:ext>
            </a:extLst>
          </p:cNvPr>
          <p:cNvSpPr>
            <a:spLocks noGrp="1"/>
          </p:cNvSpPr>
          <p:nvPr>
            <p:ph type="sldNum" sz="quarter" idx="12"/>
          </p:nvPr>
        </p:nvSpPr>
        <p:spPr/>
        <p:txBody>
          <a:bodyPr/>
          <a:lstStyle/>
          <a:p>
            <a:fld id="{A65A5C87-DF58-40C8-B092-1DE63DB4547E}" type="slidenum">
              <a:rPr lang="en-US" dirty="0"/>
              <a:t>25</a:t>
            </a:fld>
            <a:endParaRPr lang="en-US"/>
          </a:p>
        </p:txBody>
      </p:sp>
      <p:graphicFrame>
        <p:nvGraphicFramePr>
          <p:cNvPr id="12" name="Table 11">
            <a:extLst>
              <a:ext uri="{FF2B5EF4-FFF2-40B4-BE49-F238E27FC236}">
                <a16:creationId xmlns:a16="http://schemas.microsoft.com/office/drawing/2014/main" id="{EC20FC63-6525-6399-BE2C-007398B7C4E6}"/>
              </a:ext>
            </a:extLst>
          </p:cNvPr>
          <p:cNvGraphicFramePr>
            <a:graphicFrameLocks noGrp="1"/>
          </p:cNvGraphicFramePr>
          <p:nvPr>
            <p:extLst>
              <p:ext uri="{D42A27DB-BD31-4B8C-83A1-F6EECF244321}">
                <p14:modId xmlns:p14="http://schemas.microsoft.com/office/powerpoint/2010/main" val="1972136540"/>
              </p:ext>
            </p:extLst>
          </p:nvPr>
        </p:nvGraphicFramePr>
        <p:xfrm>
          <a:off x="278101" y="198704"/>
          <a:ext cx="11831234" cy="5992445"/>
        </p:xfrm>
        <a:graphic>
          <a:graphicData uri="http://schemas.openxmlformats.org/drawingml/2006/table">
            <a:tbl>
              <a:tblPr firstRow="1" bandRow="1">
                <a:tableStyleId>{72833802-FEF1-4C79-8D5D-14CF1EAF98D9}</a:tableStyleId>
              </a:tblPr>
              <a:tblGrid>
                <a:gridCol w="2211160">
                  <a:extLst>
                    <a:ext uri="{9D8B030D-6E8A-4147-A177-3AD203B41FA5}">
                      <a16:colId xmlns:a16="http://schemas.microsoft.com/office/drawing/2014/main" val="68302474"/>
                    </a:ext>
                  </a:extLst>
                </a:gridCol>
                <a:gridCol w="4027714">
                  <a:extLst>
                    <a:ext uri="{9D8B030D-6E8A-4147-A177-3AD203B41FA5}">
                      <a16:colId xmlns:a16="http://schemas.microsoft.com/office/drawing/2014/main" val="3010167937"/>
                    </a:ext>
                  </a:extLst>
                </a:gridCol>
                <a:gridCol w="3571875">
                  <a:extLst>
                    <a:ext uri="{9D8B030D-6E8A-4147-A177-3AD203B41FA5}">
                      <a16:colId xmlns:a16="http://schemas.microsoft.com/office/drawing/2014/main" val="3116194717"/>
                    </a:ext>
                  </a:extLst>
                </a:gridCol>
                <a:gridCol w="2020485">
                  <a:extLst>
                    <a:ext uri="{9D8B030D-6E8A-4147-A177-3AD203B41FA5}">
                      <a16:colId xmlns:a16="http://schemas.microsoft.com/office/drawing/2014/main" val="3221352950"/>
                    </a:ext>
                  </a:extLst>
                </a:gridCol>
              </a:tblGrid>
              <a:tr h="319767">
                <a:tc>
                  <a:txBody>
                    <a:bodyPr/>
                    <a:lstStyle/>
                    <a:p>
                      <a:pPr algn="ctr"/>
                      <a:r>
                        <a:rPr lang="en-US" sz="1200" dirty="0"/>
                        <a:t>Nombre</a:t>
                      </a:r>
                    </a:p>
                  </a:txBody>
                  <a:tcPr anchor="ctr"/>
                </a:tc>
                <a:tc>
                  <a:txBody>
                    <a:bodyPr/>
                    <a:lstStyle/>
                    <a:p>
                      <a:pPr lvl="0" algn="ctr">
                        <a:buNone/>
                      </a:pPr>
                      <a:r>
                        <a:rPr lang="en-US" sz="1200" dirty="0"/>
                        <a:t>Uvas Blancas</a:t>
                      </a:r>
                    </a:p>
                  </a:txBody>
                  <a:tcPr anchor="ctr"/>
                </a:tc>
                <a:tc>
                  <a:txBody>
                    <a:bodyPr/>
                    <a:lstStyle/>
                    <a:p>
                      <a:pPr lvl="0" algn="ctr">
                        <a:buNone/>
                      </a:pPr>
                      <a:r>
                        <a:rPr lang="en-US" sz="1200" dirty="0"/>
                        <a:t>Uvas Tintas</a:t>
                      </a:r>
                    </a:p>
                  </a:txBody>
                  <a:tcPr anchor="ctr"/>
                </a:tc>
                <a:tc>
                  <a:txBody>
                    <a:bodyPr/>
                    <a:lstStyle/>
                    <a:p>
                      <a:pPr lvl="0" algn="ctr">
                        <a:buNone/>
                      </a:pPr>
                      <a:r>
                        <a:rPr lang="en-US" sz="1200" err="1"/>
                        <a:t>Área</a:t>
                      </a:r>
                      <a:r>
                        <a:rPr lang="en-US" sz="1200" dirty="0"/>
                        <a:t> </a:t>
                      </a:r>
                      <a:r>
                        <a:rPr lang="en-US" sz="1200" err="1"/>
                        <a:t>Cultivada</a:t>
                      </a:r>
                      <a:endParaRPr lang="en-US" sz="1200" dirty="0" err="1"/>
                    </a:p>
                  </a:txBody>
                  <a:tcPr anchor="ctr"/>
                </a:tc>
                <a:extLst>
                  <a:ext uri="{0D108BD9-81ED-4DB2-BD59-A6C34878D82A}">
                    <a16:rowId xmlns:a16="http://schemas.microsoft.com/office/drawing/2014/main" val="1707541103"/>
                  </a:ext>
                </a:extLst>
              </a:tr>
              <a:tr h="444202">
                <a:tc>
                  <a:txBody>
                    <a:bodyPr/>
                    <a:lstStyle/>
                    <a:p>
                      <a:pPr lvl="0">
                        <a:buNone/>
                      </a:pPr>
                      <a:r>
                        <a:rPr lang="en-US" sz="1000" b="0" i="0" u="none" strike="noStrike" noProof="0" dirty="0">
                          <a:latin typeface="Avenir Next LT Pro"/>
                          <a:hlinkClick r:id="rId2"/>
                        </a:rPr>
                        <a:t>Abruzzo</a:t>
                      </a:r>
                      <a:endParaRPr lang="en-US" sz="1000"/>
                    </a:p>
                  </a:txBody>
                  <a:tcPr anchor="ctr"/>
                </a:tc>
                <a:tc>
                  <a:txBody>
                    <a:bodyPr/>
                    <a:lstStyle/>
                    <a:p>
                      <a:pPr lvl="1" algn="l">
                        <a:lnSpc>
                          <a:spcPct val="100000"/>
                        </a:lnSpc>
                        <a:spcBef>
                          <a:spcPts val="0"/>
                        </a:spcBef>
                        <a:spcAft>
                          <a:spcPts val="0"/>
                        </a:spcAft>
                        <a:buNone/>
                      </a:pPr>
                      <a:r>
                        <a:rPr lang="en-US" sz="1000" b="0" i="0" u="none" strike="noStrike" kern="1200" baseline="0" noProof="0" err="1">
                          <a:solidFill>
                            <a:srgbClr val="000000"/>
                          </a:solidFill>
                          <a:latin typeface="Avenir Next LT Pro"/>
                          <a:ea typeface="+mn-ea"/>
                          <a:cs typeface="+mn-cs"/>
                        </a:rPr>
                        <a:t>Cococciola</a:t>
                      </a:r>
                      <a:r>
                        <a:rPr lang="en-US" sz="1000" b="0" i="0" u="none" strike="noStrike" kern="1200" baseline="0" noProof="0" dirty="0">
                          <a:solidFill>
                            <a:srgbClr val="000000"/>
                          </a:solidFill>
                          <a:latin typeface="Avenir Next LT Pro"/>
                          <a:ea typeface="+mn-ea"/>
                          <a:cs typeface="+mn-cs"/>
                        </a:rPr>
                        <a:t>, </a:t>
                      </a:r>
                      <a:r>
                        <a:rPr lang="en-US" sz="1000" b="0" i="0" u="none" strike="noStrike" kern="1200" baseline="0" noProof="0" err="1">
                          <a:solidFill>
                            <a:srgbClr val="000000"/>
                          </a:solidFill>
                          <a:latin typeface="Avenir Next LT Pro"/>
                          <a:ea typeface="+mn-ea"/>
                          <a:cs typeface="+mn-cs"/>
                        </a:rPr>
                        <a:t>Malvasía</a:t>
                      </a:r>
                      <a:r>
                        <a:rPr lang="en-US" sz="1000" b="0" i="0" u="none" strike="noStrike" kern="1200" baseline="0" noProof="0" dirty="0">
                          <a:solidFill>
                            <a:srgbClr val="000000"/>
                          </a:solidFill>
                          <a:latin typeface="Avenir Next LT Pro"/>
                          <a:ea typeface="+mn-ea"/>
                          <a:cs typeface="+mn-cs"/>
                        </a:rPr>
                        <a:t>, </a:t>
                      </a:r>
                      <a:r>
                        <a:rPr lang="en-US" sz="1000" b="0" i="0" u="none" strike="noStrike" kern="1200" baseline="0" noProof="0" err="1">
                          <a:solidFill>
                            <a:srgbClr val="000000"/>
                          </a:solidFill>
                          <a:latin typeface="Avenir Next LT Pro"/>
                          <a:ea typeface="+mn-ea"/>
                          <a:cs typeface="+mn-cs"/>
                        </a:rPr>
                        <a:t>Montónico</a:t>
                      </a:r>
                      <a:r>
                        <a:rPr lang="en-US" sz="1000" b="0" i="0" u="none" strike="noStrike" kern="1200" baseline="0" noProof="0" dirty="0">
                          <a:solidFill>
                            <a:srgbClr val="000000"/>
                          </a:solidFill>
                          <a:latin typeface="Avenir Next LT Pro"/>
                          <a:ea typeface="+mn-ea"/>
                          <a:cs typeface="+mn-cs"/>
                        </a:rPr>
                        <a:t>, </a:t>
                      </a:r>
                      <a:r>
                        <a:rPr lang="en-US" sz="1000" b="0" i="0" u="none" strike="noStrike" kern="1200" baseline="0" noProof="0" err="1">
                          <a:solidFill>
                            <a:srgbClr val="000000"/>
                          </a:solidFill>
                          <a:latin typeface="Avenir Next LT Pro"/>
                          <a:ea typeface="+mn-ea"/>
                          <a:cs typeface="+mn-cs"/>
                        </a:rPr>
                        <a:t>Passerina</a:t>
                      </a:r>
                      <a:r>
                        <a:rPr lang="en-US" sz="1000" b="0" i="0" u="none" strike="noStrike" kern="1200" baseline="0" noProof="0" dirty="0">
                          <a:solidFill>
                            <a:srgbClr val="000000"/>
                          </a:solidFill>
                          <a:latin typeface="Avenir Next LT Pro"/>
                          <a:ea typeface="+mn-ea"/>
                          <a:cs typeface="+mn-cs"/>
                        </a:rPr>
                        <a:t>, Pecorino</a:t>
                      </a:r>
                    </a:p>
                  </a:txBody>
                  <a:tcPr anchor="ctr"/>
                </a:tc>
                <a:tc>
                  <a:txBody>
                    <a:bodyPr/>
                    <a:lstStyle/>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ea typeface="+mn-ea"/>
                          <a:cs typeface="+mn-cs"/>
                        </a:rPr>
                        <a:t>Montepulciano</a:t>
                      </a:r>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latin typeface="Avenir Next LT Pro"/>
                          <a:ea typeface="+mn-ea"/>
                          <a:cs typeface="+mn-cs"/>
                        </a:rPr>
                        <a:t>396 ha (2021)</a:t>
                      </a:r>
                    </a:p>
                  </a:txBody>
                  <a:tcPr anchor="ctr"/>
                </a:tc>
                <a:extLst>
                  <a:ext uri="{0D108BD9-81ED-4DB2-BD59-A6C34878D82A}">
                    <a16:rowId xmlns:a16="http://schemas.microsoft.com/office/drawing/2014/main" val="4165626789"/>
                  </a:ext>
                </a:extLst>
              </a:tr>
              <a:tr h="575278">
                <a:tc>
                  <a:txBody>
                    <a:bodyPr/>
                    <a:lstStyle/>
                    <a:p>
                      <a:pPr lvl="0">
                        <a:buNone/>
                      </a:pPr>
                      <a:r>
                        <a:rPr lang="en-US" sz="1000" b="0" i="0" u="none" strike="noStrike" noProof="0" dirty="0">
                          <a:latin typeface="Avenir Next LT Pro"/>
                          <a:hlinkClick r:id="rId3"/>
                        </a:rPr>
                        <a:t>Controguerra</a:t>
                      </a:r>
                      <a:endParaRPr lang="en-US" sz="1000"/>
                    </a:p>
                  </a:txBody>
                  <a:tcPr anchor="ctr"/>
                </a:tc>
                <a:tc>
                  <a:txBody>
                    <a:bodyPr/>
                    <a:lstStyle/>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ea typeface="+mn-ea"/>
                          <a:cs typeface="+mn-cs"/>
                        </a:rPr>
                        <a:t>Chardonnay, </a:t>
                      </a:r>
                      <a:r>
                        <a:rPr lang="en-US" sz="1000" b="0" i="0" u="none" strike="noStrike" kern="1200" baseline="0" noProof="0" err="1">
                          <a:solidFill>
                            <a:srgbClr val="000000"/>
                          </a:solidFill>
                          <a:latin typeface="Avenir Next LT Pro"/>
                          <a:ea typeface="+mn-ea"/>
                          <a:cs typeface="+mn-cs"/>
                        </a:rPr>
                        <a:t>Malvasía</a:t>
                      </a:r>
                      <a:r>
                        <a:rPr lang="en-US" sz="1000" b="0" i="0" u="none" strike="noStrike" kern="1200" baseline="0" noProof="0" dirty="0">
                          <a:solidFill>
                            <a:srgbClr val="000000"/>
                          </a:solidFill>
                          <a:latin typeface="Avenir Next LT Pro"/>
                          <a:ea typeface="+mn-ea"/>
                          <a:cs typeface="+mn-cs"/>
                        </a:rPr>
                        <a:t>, </a:t>
                      </a:r>
                      <a:r>
                        <a:rPr lang="en-US" sz="1000" b="0" i="0" u="none" strike="noStrike" kern="1200" baseline="0" noProof="0" err="1">
                          <a:solidFill>
                            <a:srgbClr val="000000"/>
                          </a:solidFill>
                          <a:latin typeface="Avenir Next LT Pro"/>
                          <a:ea typeface="+mn-ea"/>
                          <a:cs typeface="+mn-cs"/>
                        </a:rPr>
                        <a:t>Passerina</a:t>
                      </a:r>
                      <a:r>
                        <a:rPr lang="en-US" sz="1000" b="0" i="0" u="none" strike="noStrike" kern="1200" baseline="0" noProof="0" dirty="0">
                          <a:solidFill>
                            <a:srgbClr val="000000"/>
                          </a:solidFill>
                          <a:latin typeface="Avenir Next LT Pro"/>
                          <a:ea typeface="+mn-ea"/>
                          <a:cs typeface="+mn-cs"/>
                        </a:rPr>
                        <a:t>, Pecorino, </a:t>
                      </a:r>
                      <a:r>
                        <a:rPr lang="en-US" sz="1000" b="0" i="0" u="none" strike="noStrike" kern="1200" baseline="0" noProof="0" err="1">
                          <a:solidFill>
                            <a:srgbClr val="000000"/>
                          </a:solidFill>
                          <a:latin typeface="Avenir Next LT Pro"/>
                          <a:ea typeface="+mn-ea"/>
                          <a:cs typeface="+mn-cs"/>
                        </a:rPr>
                        <a:t>Trebbiano</a:t>
                      </a:r>
                      <a:endParaRPr lang="en-US" sz="1000" b="0" i="0" u="none" strike="noStrike" kern="1200" baseline="0" noProof="0" dirty="0">
                        <a:solidFill>
                          <a:srgbClr val="000000"/>
                        </a:solidFill>
                        <a:latin typeface="Avenir Next LT Pro"/>
                        <a:ea typeface="+mn-ea"/>
                        <a:cs typeface="+mn-cs"/>
                      </a:endParaRPr>
                    </a:p>
                  </a:txBody>
                  <a:tcPr anchor="ctr"/>
                </a:tc>
                <a:tc>
                  <a:txBody>
                    <a:bodyPr/>
                    <a:lstStyle/>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ea typeface="+mn-ea"/>
                          <a:cs typeface="+mn-cs"/>
                        </a:rPr>
                        <a:t>Montepulciano, Cabernet Franc, Cabernet Sauvignon, Merlot</a:t>
                      </a:r>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latin typeface="Avenir Next LT Pro"/>
                          <a:ea typeface="+mn-ea"/>
                          <a:cs typeface="+mn-cs"/>
                        </a:rPr>
                        <a:t>39 ha (2021)</a:t>
                      </a:r>
                    </a:p>
                  </a:txBody>
                  <a:tcPr anchor="ctr"/>
                </a:tc>
                <a:extLst>
                  <a:ext uri="{0D108BD9-81ED-4DB2-BD59-A6C34878D82A}">
                    <a16:rowId xmlns:a16="http://schemas.microsoft.com/office/drawing/2014/main" val="4103912405"/>
                  </a:ext>
                </a:extLst>
              </a:tr>
              <a:tr h="407792">
                <a:tc>
                  <a:txBody>
                    <a:bodyPr/>
                    <a:lstStyle/>
                    <a:p>
                      <a:pPr lvl="0">
                        <a:buNone/>
                      </a:pPr>
                      <a:r>
                        <a:rPr lang="en-US" sz="1000" b="0" i="0" u="none" strike="noStrike" noProof="0" dirty="0">
                          <a:latin typeface="Avenir Next LT Pro"/>
                          <a:hlinkClick r:id="rId4"/>
                        </a:rPr>
                        <a:t>Ortona</a:t>
                      </a:r>
                      <a:endParaRPr lang="en-US" sz="1000"/>
                    </a:p>
                  </a:txBody>
                  <a:tcPr anchor="ctr"/>
                </a:tc>
                <a:tc>
                  <a:txBody>
                    <a:bodyPr/>
                    <a:lstStyle/>
                    <a:p>
                      <a:pPr lvl="1" algn="l">
                        <a:lnSpc>
                          <a:spcPct val="100000"/>
                        </a:lnSpc>
                        <a:spcBef>
                          <a:spcPts val="0"/>
                        </a:spcBef>
                        <a:spcAft>
                          <a:spcPts val="0"/>
                        </a:spcAft>
                        <a:buNone/>
                      </a:pPr>
                      <a:r>
                        <a:rPr lang="en-US" sz="1000" b="0" i="0" u="none" strike="noStrike" kern="1200" baseline="0" noProof="0" err="1">
                          <a:solidFill>
                            <a:srgbClr val="000000"/>
                          </a:solidFill>
                          <a:latin typeface="Avenir Next LT Pro"/>
                          <a:ea typeface="+mn-ea"/>
                          <a:cs typeface="+mn-cs"/>
                        </a:rPr>
                        <a:t>Trebbiano</a:t>
                      </a:r>
                      <a:endParaRPr lang="en-US" sz="1000" b="0" i="0" u="none" strike="noStrike" kern="1200" baseline="0" noProof="0" dirty="0" err="1">
                        <a:solidFill>
                          <a:srgbClr val="000000"/>
                        </a:solidFill>
                        <a:latin typeface="Avenir Next LT Pro"/>
                        <a:ea typeface="+mn-ea"/>
                        <a:cs typeface="+mn-cs"/>
                      </a:endParaRPr>
                    </a:p>
                  </a:txBody>
                  <a:tcPr anchor="ctr"/>
                </a:tc>
                <a:tc>
                  <a:txBody>
                    <a:bodyPr/>
                    <a:lstStyle/>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ea typeface="+mn-ea"/>
                          <a:cs typeface="+mn-cs"/>
                        </a:rPr>
                        <a:t>Montepulciano</a:t>
                      </a:r>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latin typeface="Avenir Next LT Pro"/>
                          <a:ea typeface="+mn-ea"/>
                          <a:cs typeface="+mn-cs"/>
                        </a:rPr>
                        <a:t>4 ha (2021)</a:t>
                      </a:r>
                    </a:p>
                  </a:txBody>
                  <a:tcPr anchor="ctr"/>
                </a:tc>
                <a:extLst>
                  <a:ext uri="{0D108BD9-81ED-4DB2-BD59-A6C34878D82A}">
                    <a16:rowId xmlns:a16="http://schemas.microsoft.com/office/drawing/2014/main" val="2234307090"/>
                  </a:ext>
                </a:extLst>
              </a:tr>
              <a:tr h="407792">
                <a:tc>
                  <a:txBody>
                    <a:bodyPr/>
                    <a:lstStyle/>
                    <a:p>
                      <a:pPr lvl="0">
                        <a:buNone/>
                      </a:pPr>
                      <a:r>
                        <a:rPr lang="en-US" sz="1000" b="0" i="0" u="none" strike="noStrike" noProof="0" dirty="0">
                          <a:latin typeface="Avenir Next LT Pro"/>
                          <a:hlinkClick r:id="rId5"/>
                        </a:rPr>
                        <a:t>Villamagna</a:t>
                      </a:r>
                      <a:endParaRPr lang="en-US" sz="1000"/>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latin typeface="Avenir Next LT Pro"/>
                          <a:ea typeface="+mn-ea"/>
                          <a:cs typeface="+mn-cs"/>
                        </a:rPr>
                        <a:t>N/A</a:t>
                      </a:r>
                    </a:p>
                  </a:txBody>
                  <a:tcPr anchor="ctr">
                    <a:lnB w="12700">
                      <a:solidFill>
                        <a:schemeClr val="tx1"/>
                      </a:solidFill>
                    </a:lnB>
                  </a:tcPr>
                </a:tc>
                <a:tc>
                  <a:txBody>
                    <a:bodyPr/>
                    <a:lstStyle/>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ea typeface="+mn-ea"/>
                          <a:cs typeface="+mn-cs"/>
                        </a:rPr>
                        <a:t>Montepulciano</a:t>
                      </a:r>
                    </a:p>
                  </a:txBody>
                  <a:tcPr anchor="ctr">
                    <a:lnB w="12700">
                      <a:solidFill>
                        <a:schemeClr val="tx1"/>
                      </a:solidFill>
                    </a:lnB>
                  </a:tcP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latin typeface="Avenir Next LT Pro"/>
                          <a:ea typeface="+mn-ea"/>
                          <a:cs typeface="+mn-cs"/>
                        </a:rPr>
                        <a:t>43 ha (2021)</a:t>
                      </a:r>
                    </a:p>
                  </a:txBody>
                  <a:tcPr anchor="ctr"/>
                </a:tc>
                <a:extLst>
                  <a:ext uri="{0D108BD9-81ED-4DB2-BD59-A6C34878D82A}">
                    <a16:rowId xmlns:a16="http://schemas.microsoft.com/office/drawing/2014/main" val="2361792623"/>
                  </a:ext>
                </a:extLst>
              </a:tr>
              <a:tr h="575278">
                <a:tc>
                  <a:txBody>
                    <a:bodyPr/>
                    <a:lstStyle/>
                    <a:p>
                      <a:pPr lvl="0">
                        <a:buNone/>
                      </a:pPr>
                      <a:r>
                        <a:rPr lang="en-US" sz="1000" b="0" i="0" u="none" strike="noStrike" noProof="0" dirty="0">
                          <a:latin typeface="Avenir Next LT Pro"/>
                          <a:hlinkClick r:id="rId6"/>
                        </a:rPr>
                        <a:t>Terre Abruzzesi o Terre d'Abruzzo</a:t>
                      </a:r>
                      <a:endParaRPr lang="en-US" sz="1000" b="0" i="0" u="none" strike="noStrike" noProof="0" dirty="0">
                        <a:latin typeface="Avenir Next LT Pro"/>
                      </a:endParaRPr>
                    </a:p>
                  </a:txBody>
                  <a:tcPr anchor="ctr">
                    <a:lnR w="12700">
                      <a:solidFill>
                        <a:schemeClr val="tx1"/>
                      </a:solidFill>
                    </a:lnR>
                  </a:tcPr>
                </a:tc>
                <a:tc rowSpan="9">
                  <a:txBody>
                    <a:bodyPr/>
                    <a:lstStyle/>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Bombino Bianco</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Chardonnay</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err="1">
                          <a:solidFill>
                            <a:srgbClr val="000000"/>
                          </a:solidFill>
                          <a:latin typeface="Avenir Next LT Pro"/>
                        </a:rPr>
                        <a:t>Falanghina</a:t>
                      </a:r>
                      <a:endParaRPr lang="en-US" sz="1000" err="1">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Fiano</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Garganega</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Gewürztraminer</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Malvasia, Moscato</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err="1">
                          <a:solidFill>
                            <a:srgbClr val="000000"/>
                          </a:solidFill>
                          <a:latin typeface="Avenir Next LT Pro"/>
                        </a:rPr>
                        <a:t>Mostosa</a:t>
                      </a:r>
                      <a:endParaRPr lang="en-US" sz="1000" err="1">
                        <a:latin typeface="Avenir Next LT Pro"/>
                      </a:endParaRPr>
                    </a:p>
                    <a:p>
                      <a:pPr lvl="1" algn="l">
                        <a:lnSpc>
                          <a:spcPct val="100000"/>
                        </a:lnSpc>
                        <a:spcBef>
                          <a:spcPts val="0"/>
                        </a:spcBef>
                        <a:spcAft>
                          <a:spcPts val="0"/>
                        </a:spcAft>
                        <a:buNone/>
                      </a:pPr>
                      <a:r>
                        <a:rPr lang="en-US" sz="1000" b="0" i="0" u="none" strike="noStrike" kern="1200" baseline="0" noProof="0" err="1">
                          <a:solidFill>
                            <a:srgbClr val="000000"/>
                          </a:solidFill>
                          <a:latin typeface="Avenir Next LT Pro"/>
                        </a:rPr>
                        <a:t>Passerina</a:t>
                      </a:r>
                      <a:endParaRPr lang="en-US" sz="1000" err="1">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Pecorino</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Pinot Bianco</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Pinot Grigio</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Riesling</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Sauvignon Blanc</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err="1">
                          <a:solidFill>
                            <a:srgbClr val="000000"/>
                          </a:solidFill>
                          <a:latin typeface="Avenir Next LT Pro"/>
                        </a:rPr>
                        <a:t>Trebbiano</a:t>
                      </a:r>
                      <a:endParaRPr lang="en-US" sz="1000" err="1">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Vermentino</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Viognier</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err="1">
                          <a:solidFill>
                            <a:srgbClr val="000000"/>
                          </a:solidFill>
                          <a:latin typeface="Avenir Next LT Pro"/>
                        </a:rPr>
                        <a:t>Welschriesling</a:t>
                      </a:r>
                      <a:r>
                        <a:rPr lang="en-US" sz="1000" b="0" i="0" u="none" strike="noStrike" kern="1200" baseline="0" noProof="0" dirty="0">
                          <a:solidFill>
                            <a:srgbClr val="000000"/>
                          </a:solidFill>
                          <a:latin typeface="Avenir Next LT Pro"/>
                        </a:rPr>
                        <a:t> (Riesling Italiano)</a:t>
                      </a:r>
                      <a:endParaRPr lang="en-US" sz="1000">
                        <a:latin typeface="Avenir Next LT Pro"/>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rowSpan="9">
                  <a:txBody>
                    <a:bodyPr/>
                    <a:lstStyle/>
                    <a:p>
                      <a:pPr lvl="1" algn="l">
                        <a:lnSpc>
                          <a:spcPct val="100000"/>
                        </a:lnSpc>
                        <a:spcBef>
                          <a:spcPts val="0"/>
                        </a:spcBef>
                        <a:spcAft>
                          <a:spcPts val="0"/>
                        </a:spcAft>
                        <a:buNone/>
                      </a:pPr>
                      <a:r>
                        <a:rPr lang="en-US" sz="1000" b="0" i="0" u="none" strike="noStrike" kern="1200" baseline="0" noProof="0" err="1">
                          <a:solidFill>
                            <a:srgbClr val="000000"/>
                          </a:solidFill>
                          <a:latin typeface="Avenir Next LT Pro"/>
                        </a:rPr>
                        <a:t>Aglianico</a:t>
                      </a:r>
                      <a:endParaRPr lang="en-US" sz="1000" dirty="0" err="1">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Cabernet Franc</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Cabernet Sauvignon</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err="1">
                          <a:solidFill>
                            <a:srgbClr val="000000"/>
                          </a:solidFill>
                          <a:latin typeface="Avenir Next LT Pro"/>
                        </a:rPr>
                        <a:t>Gaglioppo</a:t>
                      </a:r>
                      <a:endParaRPr lang="en-US" sz="1000" err="1">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Malbec</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Merlot</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Pinot Nero</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Primitivo</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Sangiovese</a:t>
                      </a:r>
                      <a:endParaRPr lang="en-US" sz="1000" dirty="0">
                        <a:latin typeface="Avenir Next LT Pro"/>
                      </a:endParaRPr>
                    </a:p>
                    <a:p>
                      <a:pPr lvl="1" algn="l">
                        <a:lnSpc>
                          <a:spcPct val="100000"/>
                        </a:lnSpc>
                        <a:spcBef>
                          <a:spcPts val="0"/>
                        </a:spcBef>
                        <a:spcAft>
                          <a:spcPts val="0"/>
                        </a:spcAft>
                        <a:buNone/>
                      </a:pPr>
                      <a:r>
                        <a:rPr lang="en-US" sz="1000" b="0" i="0" u="none" strike="noStrike" kern="1200" baseline="0" noProof="0" dirty="0">
                          <a:solidFill>
                            <a:srgbClr val="000000"/>
                          </a:solidFill>
                          <a:latin typeface="Avenir Next LT Pro"/>
                        </a:rPr>
                        <a:t>Syrah</a:t>
                      </a:r>
                      <a:endParaRPr lang="en-US" sz="1000" dirty="0">
                        <a:latin typeface="Avenir Next LT Pro"/>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latin typeface="Avenir Next LT Pro"/>
                          <a:ea typeface="+mn-ea"/>
                          <a:cs typeface="+mn-cs"/>
                        </a:rPr>
                        <a:t>N/A</a:t>
                      </a:r>
                    </a:p>
                  </a:txBody>
                  <a:tcPr anchor="ctr">
                    <a:lnL w="12700">
                      <a:solidFill>
                        <a:schemeClr val="tx1"/>
                      </a:solidFill>
                    </a:lnL>
                  </a:tcPr>
                </a:tc>
                <a:extLst>
                  <a:ext uri="{0D108BD9-81ED-4DB2-BD59-A6C34878D82A}">
                    <a16:rowId xmlns:a16="http://schemas.microsoft.com/office/drawing/2014/main" val="2018314072"/>
                  </a:ext>
                </a:extLst>
              </a:tr>
              <a:tr h="407792">
                <a:tc>
                  <a:txBody>
                    <a:bodyPr/>
                    <a:lstStyle/>
                    <a:p>
                      <a:pPr lvl="0">
                        <a:buNone/>
                      </a:pPr>
                      <a:r>
                        <a:rPr lang="en-US" sz="1000" b="0" i="0" u="none" strike="noStrike" noProof="0" dirty="0">
                          <a:latin typeface="Avenir Next LT Pro"/>
                          <a:hlinkClick r:id="rId7"/>
                        </a:rPr>
                        <a:t>Colli Aprutini</a:t>
                      </a:r>
                      <a:endParaRPr lang="en-US" sz="1000" b="0" i="0" u="none" strike="noStrike" noProof="0" dirty="0" err="1">
                        <a:latin typeface="Avenir Next LT Pro"/>
                        <a:hlinkClick r:id="rId7"/>
                      </a:endParaRPr>
                    </a:p>
                  </a:txBody>
                  <a:tcPr anchor="ctr">
                    <a:lnR w="12700">
                      <a:solidFill>
                        <a:schemeClr val="tx1"/>
                      </a:solidFill>
                    </a:lnR>
                  </a:tcPr>
                </a:tc>
                <a:tc vMerge="1">
                  <a:txBody>
                    <a:bodyPr/>
                    <a:lstStyle/>
                    <a:p>
                      <a:endParaRPr lang="en-US"/>
                    </a:p>
                  </a:txBody>
                  <a:tcPr anchor="ctr"/>
                </a:tc>
                <a:tc vMerge="1">
                  <a:txBody>
                    <a:bodyPr/>
                    <a:lstStyle/>
                    <a:p>
                      <a:endParaRPr lang="en-US"/>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rPr>
                        <a:t>228 ha (2018)</a:t>
                      </a:r>
                    </a:p>
                  </a:txBody>
                  <a:tcPr anchor="ctr">
                    <a:lnL w="12700">
                      <a:solidFill>
                        <a:schemeClr val="tx1"/>
                      </a:solidFill>
                    </a:lnL>
                  </a:tcPr>
                </a:tc>
                <a:extLst>
                  <a:ext uri="{0D108BD9-81ED-4DB2-BD59-A6C34878D82A}">
                    <a16:rowId xmlns:a16="http://schemas.microsoft.com/office/drawing/2014/main" val="2352624197"/>
                  </a:ext>
                </a:extLst>
              </a:tr>
              <a:tr h="407792">
                <a:tc>
                  <a:txBody>
                    <a:bodyPr/>
                    <a:lstStyle/>
                    <a:p>
                      <a:pPr lvl="0">
                        <a:buNone/>
                      </a:pPr>
                      <a:r>
                        <a:rPr lang="en-US" sz="1000" b="0" i="0" u="none" strike="noStrike" noProof="0" dirty="0">
                          <a:latin typeface="Avenir Next LT Pro"/>
                          <a:hlinkClick r:id="rId8"/>
                        </a:rPr>
                        <a:t>Colli del Sangro</a:t>
                      </a:r>
                      <a:endParaRPr lang="en-US" sz="1000" b="0" i="0" u="none" strike="noStrike" noProof="0" dirty="0">
                        <a:latin typeface="Avenir Next LT Pro"/>
                      </a:endParaRPr>
                    </a:p>
                  </a:txBody>
                  <a:tcPr anchor="ctr">
                    <a:lnR w="12700">
                      <a:solidFill>
                        <a:schemeClr val="tx1"/>
                      </a:solidFill>
                    </a:lnR>
                  </a:tcPr>
                </a:tc>
                <a:tc vMerge="1">
                  <a:txBody>
                    <a:bodyPr/>
                    <a:lstStyle/>
                    <a:p>
                      <a:endParaRPr lang="en-US"/>
                    </a:p>
                  </a:txBody>
                  <a:tcPr anchor="ctr"/>
                </a:tc>
                <a:tc vMerge="1">
                  <a:txBody>
                    <a:bodyPr/>
                    <a:lstStyle/>
                    <a:p>
                      <a:endParaRPr lang="en-US"/>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rPr>
                        <a:t>1.3 ha (2018)</a:t>
                      </a:r>
                    </a:p>
                  </a:txBody>
                  <a:tcPr anchor="ctr">
                    <a:lnL w="12700">
                      <a:solidFill>
                        <a:schemeClr val="tx1"/>
                      </a:solidFill>
                    </a:lnL>
                  </a:tcPr>
                </a:tc>
                <a:extLst>
                  <a:ext uri="{0D108BD9-81ED-4DB2-BD59-A6C34878D82A}">
                    <a16:rowId xmlns:a16="http://schemas.microsoft.com/office/drawing/2014/main" val="3362570387"/>
                  </a:ext>
                </a:extLst>
              </a:tr>
              <a:tr h="407792">
                <a:tc>
                  <a:txBody>
                    <a:bodyPr/>
                    <a:lstStyle/>
                    <a:p>
                      <a:pPr lvl="0">
                        <a:buNone/>
                      </a:pPr>
                      <a:r>
                        <a:rPr lang="en-US" sz="1000" b="0" i="0" u="none" strike="noStrike" noProof="0" dirty="0">
                          <a:latin typeface="Avenir Next LT Pro"/>
                          <a:hlinkClick r:id="rId9"/>
                        </a:rPr>
                        <a:t>Colline Frentane</a:t>
                      </a:r>
                      <a:endParaRPr lang="en-US" sz="1000" b="0" i="0" u="none" strike="noStrike" noProof="0" dirty="0" err="1">
                        <a:latin typeface="Avenir Next LT Pro"/>
                        <a:hlinkClick r:id="rId9"/>
                      </a:endParaRPr>
                    </a:p>
                  </a:txBody>
                  <a:tcPr anchor="ctr">
                    <a:lnR w="12700">
                      <a:solidFill>
                        <a:schemeClr val="tx1"/>
                      </a:solidFill>
                    </a:lnR>
                  </a:tcPr>
                </a:tc>
                <a:tc vMerge="1">
                  <a:txBody>
                    <a:bodyPr/>
                    <a:lstStyle/>
                    <a:p>
                      <a:endParaRPr lang="en-US"/>
                    </a:p>
                  </a:txBody>
                  <a:tcPr anchor="ctr"/>
                </a:tc>
                <a:tc vMerge="1">
                  <a:txBody>
                    <a:bodyPr/>
                    <a:lstStyle/>
                    <a:p>
                      <a:endParaRPr lang="en-US"/>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rPr>
                        <a:t>6 ha (2018)</a:t>
                      </a:r>
                    </a:p>
                  </a:txBody>
                  <a:tcPr anchor="ctr">
                    <a:lnL w="12700">
                      <a:solidFill>
                        <a:schemeClr val="tx1"/>
                      </a:solidFill>
                    </a:lnL>
                  </a:tcPr>
                </a:tc>
                <a:extLst>
                  <a:ext uri="{0D108BD9-81ED-4DB2-BD59-A6C34878D82A}">
                    <a16:rowId xmlns:a16="http://schemas.microsoft.com/office/drawing/2014/main" val="455014951"/>
                  </a:ext>
                </a:extLst>
              </a:tr>
              <a:tr h="407792">
                <a:tc>
                  <a:txBody>
                    <a:bodyPr/>
                    <a:lstStyle/>
                    <a:p>
                      <a:pPr lvl="0">
                        <a:buNone/>
                      </a:pPr>
                      <a:r>
                        <a:rPr lang="en-US" sz="1000" b="0" i="0" u="none" strike="noStrike" noProof="0" dirty="0">
                          <a:latin typeface="Avenir Next LT Pro"/>
                          <a:hlinkClick r:id="rId10"/>
                        </a:rPr>
                        <a:t>Colline Pescaresi</a:t>
                      </a:r>
                      <a:endParaRPr lang="en-US" sz="1000" b="0" i="0" u="none" strike="noStrike" noProof="0" dirty="0" err="1">
                        <a:latin typeface="Avenir Next LT Pro"/>
                        <a:hlinkClick r:id="rId10"/>
                      </a:endParaRPr>
                    </a:p>
                  </a:txBody>
                  <a:tcPr anchor="ctr">
                    <a:lnR w="12700">
                      <a:solidFill>
                        <a:schemeClr val="tx1"/>
                      </a:solidFill>
                    </a:lnR>
                  </a:tcPr>
                </a:tc>
                <a:tc vMerge="1">
                  <a:txBody>
                    <a:bodyPr/>
                    <a:lstStyle/>
                    <a:p>
                      <a:endParaRPr lang="en-US"/>
                    </a:p>
                  </a:txBody>
                  <a:tcPr anchor="ctr"/>
                </a:tc>
                <a:tc vMerge="1">
                  <a:txBody>
                    <a:bodyPr/>
                    <a:lstStyle/>
                    <a:p>
                      <a:endParaRPr lang="en-US"/>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rPr>
                        <a:t>290 ha (2018)</a:t>
                      </a:r>
                    </a:p>
                  </a:txBody>
                  <a:tcPr anchor="ctr">
                    <a:lnL w="12700">
                      <a:solidFill>
                        <a:schemeClr val="tx1"/>
                      </a:solidFill>
                    </a:lnL>
                  </a:tcPr>
                </a:tc>
                <a:extLst>
                  <a:ext uri="{0D108BD9-81ED-4DB2-BD59-A6C34878D82A}">
                    <a16:rowId xmlns:a16="http://schemas.microsoft.com/office/drawing/2014/main" val="1916456907"/>
                  </a:ext>
                </a:extLst>
              </a:tr>
              <a:tr h="407792">
                <a:tc>
                  <a:txBody>
                    <a:bodyPr/>
                    <a:lstStyle/>
                    <a:p>
                      <a:pPr lvl="0">
                        <a:buNone/>
                      </a:pPr>
                      <a:r>
                        <a:rPr lang="en-US" sz="1000" b="0" i="0" u="none" strike="noStrike" noProof="0" dirty="0">
                          <a:latin typeface="Avenir Next LT Pro"/>
                          <a:hlinkClick r:id="rId10"/>
                        </a:rPr>
                        <a:t>Colline Teatine</a:t>
                      </a:r>
                      <a:endParaRPr lang="en-US" sz="1000" b="0" i="0" u="none" strike="noStrike" noProof="0" dirty="0" err="1">
                        <a:latin typeface="Avenir Next LT Pro"/>
                        <a:hlinkClick r:id="rId10"/>
                      </a:endParaRPr>
                    </a:p>
                  </a:txBody>
                  <a:tcPr anchor="ctr">
                    <a:lnR w="12700">
                      <a:solidFill>
                        <a:schemeClr val="tx1"/>
                      </a:solidFill>
                    </a:lnR>
                  </a:tcPr>
                </a:tc>
                <a:tc vMerge="1">
                  <a:txBody>
                    <a:bodyPr/>
                    <a:lstStyle/>
                    <a:p>
                      <a:endParaRPr lang="en-US"/>
                    </a:p>
                  </a:txBody>
                  <a:tcPr anchor="ctr"/>
                </a:tc>
                <a:tc vMerge="1">
                  <a:txBody>
                    <a:bodyPr/>
                    <a:lstStyle/>
                    <a:p>
                      <a:endParaRPr lang="en-US"/>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rPr>
                        <a:t>32 ha (2018)</a:t>
                      </a:r>
                    </a:p>
                  </a:txBody>
                  <a:tcPr anchor="ctr">
                    <a:lnL w="12700">
                      <a:solidFill>
                        <a:schemeClr val="tx1"/>
                      </a:solidFill>
                    </a:lnL>
                  </a:tcPr>
                </a:tc>
                <a:extLst>
                  <a:ext uri="{0D108BD9-81ED-4DB2-BD59-A6C34878D82A}">
                    <a16:rowId xmlns:a16="http://schemas.microsoft.com/office/drawing/2014/main" val="2113354265"/>
                  </a:ext>
                </a:extLst>
              </a:tr>
              <a:tr h="407792">
                <a:tc>
                  <a:txBody>
                    <a:bodyPr/>
                    <a:lstStyle/>
                    <a:p>
                      <a:pPr lvl="0">
                        <a:buNone/>
                      </a:pPr>
                      <a:r>
                        <a:rPr lang="en-US" sz="1000" b="0" i="0" u="none" strike="noStrike" noProof="0" dirty="0">
                          <a:latin typeface="Avenir Next LT Pro"/>
                          <a:hlinkClick r:id="rId11"/>
                        </a:rPr>
                        <a:t>Del Vastese o Histonium</a:t>
                      </a:r>
                      <a:endParaRPr lang="en-US" sz="1000" b="0" i="0" u="none" strike="noStrike" noProof="0" dirty="0" err="1">
                        <a:latin typeface="Avenir Next LT Pro"/>
                        <a:hlinkClick r:id="rId11"/>
                      </a:endParaRPr>
                    </a:p>
                  </a:txBody>
                  <a:tcPr anchor="ctr">
                    <a:lnR w="12700">
                      <a:solidFill>
                        <a:schemeClr val="tx1"/>
                      </a:solidFill>
                    </a:lnR>
                  </a:tcPr>
                </a:tc>
                <a:tc vMerge="1">
                  <a:txBody>
                    <a:bodyPr/>
                    <a:lstStyle/>
                    <a:p>
                      <a:endParaRPr lang="en-US"/>
                    </a:p>
                  </a:txBody>
                  <a:tcPr anchor="ctr"/>
                </a:tc>
                <a:tc vMerge="1">
                  <a:txBody>
                    <a:bodyPr/>
                    <a:lstStyle/>
                    <a:p>
                      <a:endParaRPr lang="en-US"/>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rPr>
                        <a:t>9 ha (2018)</a:t>
                      </a:r>
                    </a:p>
                  </a:txBody>
                  <a:tcPr anchor="ctr">
                    <a:lnL w="12700">
                      <a:solidFill>
                        <a:schemeClr val="tx1"/>
                      </a:solidFill>
                    </a:lnL>
                  </a:tcPr>
                </a:tc>
                <a:extLst>
                  <a:ext uri="{0D108BD9-81ED-4DB2-BD59-A6C34878D82A}">
                    <a16:rowId xmlns:a16="http://schemas.microsoft.com/office/drawing/2014/main" val="1556451349"/>
                  </a:ext>
                </a:extLst>
              </a:tr>
              <a:tr h="407792">
                <a:tc>
                  <a:txBody>
                    <a:bodyPr/>
                    <a:lstStyle/>
                    <a:p>
                      <a:pPr lvl="0">
                        <a:buNone/>
                      </a:pPr>
                      <a:r>
                        <a:rPr lang="en-US" sz="1000" b="0" i="0" u="none" strike="noStrike" noProof="0" dirty="0">
                          <a:latin typeface="Avenir Next LT Pro"/>
                          <a:hlinkClick r:id="rId12"/>
                        </a:rPr>
                        <a:t>Terre Aquilane o Terre de L'Aquila</a:t>
                      </a:r>
                      <a:endParaRPr lang="en-US" sz="1000" b="0" i="0" u="none" strike="noStrike" noProof="0" dirty="0">
                        <a:latin typeface="Avenir Next LT Pro"/>
                      </a:endParaRPr>
                    </a:p>
                  </a:txBody>
                  <a:tcPr anchor="ctr">
                    <a:lnR w="12700">
                      <a:solidFill>
                        <a:schemeClr val="tx1"/>
                      </a:solidFill>
                    </a:lnR>
                  </a:tcPr>
                </a:tc>
                <a:tc vMerge="1">
                  <a:txBody>
                    <a:bodyPr/>
                    <a:lstStyle/>
                    <a:p>
                      <a:endParaRPr lang="en-US"/>
                    </a:p>
                  </a:txBody>
                  <a:tcPr anchor="ctr"/>
                </a:tc>
                <a:tc vMerge="1">
                  <a:txBody>
                    <a:bodyPr/>
                    <a:lstStyle/>
                    <a:p>
                      <a:endParaRPr lang="en-US"/>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rPr>
                        <a:t>44 ha (2018)</a:t>
                      </a:r>
                    </a:p>
                  </a:txBody>
                  <a:tcPr anchor="ctr">
                    <a:lnL w="12700">
                      <a:solidFill>
                        <a:schemeClr val="tx1"/>
                      </a:solidFill>
                    </a:lnL>
                  </a:tcPr>
                </a:tc>
                <a:extLst>
                  <a:ext uri="{0D108BD9-81ED-4DB2-BD59-A6C34878D82A}">
                    <a16:rowId xmlns:a16="http://schemas.microsoft.com/office/drawing/2014/main" val="3039784884"/>
                  </a:ext>
                </a:extLst>
              </a:tr>
              <a:tr h="407792">
                <a:tc>
                  <a:txBody>
                    <a:bodyPr/>
                    <a:lstStyle/>
                    <a:p>
                      <a:pPr lvl="0">
                        <a:buNone/>
                      </a:pPr>
                      <a:r>
                        <a:rPr lang="en-US" sz="1000" b="0" i="0" u="none" strike="noStrike" noProof="0" dirty="0">
                          <a:latin typeface="Avenir Next LT Pro"/>
                          <a:hlinkClick r:id="rId6"/>
                        </a:rPr>
                        <a:t>Terre di Chieti</a:t>
                      </a:r>
                      <a:endParaRPr lang="en-US" sz="1000" b="0" i="0" u="none" strike="noStrike" noProof="0" dirty="0">
                        <a:latin typeface="Avenir Next LT Pro"/>
                      </a:endParaRPr>
                    </a:p>
                  </a:txBody>
                  <a:tcPr anchor="ctr">
                    <a:lnR w="12700">
                      <a:solidFill>
                        <a:schemeClr val="tx1"/>
                      </a:solidFill>
                    </a:lnR>
                  </a:tcPr>
                </a:tc>
                <a:tc vMerge="1">
                  <a:txBody>
                    <a:bodyPr/>
                    <a:lstStyle/>
                    <a:p>
                      <a:endParaRPr lang="en-US"/>
                    </a:p>
                  </a:txBody>
                  <a:tcPr anchor="ctr"/>
                </a:tc>
                <a:tc vMerge="1">
                  <a:txBody>
                    <a:bodyPr/>
                    <a:lstStyle/>
                    <a:p>
                      <a:endParaRPr lang="en-US"/>
                    </a:p>
                  </a:txBody>
                  <a:tcPr anchor="ctr"/>
                </a:tc>
                <a:tc>
                  <a:txBody>
                    <a:bodyPr/>
                    <a:lstStyle/>
                    <a:p>
                      <a:pPr lvl="0" algn="ctr">
                        <a:lnSpc>
                          <a:spcPct val="100000"/>
                        </a:lnSpc>
                        <a:spcBef>
                          <a:spcPts val="0"/>
                        </a:spcBef>
                        <a:spcAft>
                          <a:spcPts val="0"/>
                        </a:spcAft>
                        <a:buNone/>
                      </a:pPr>
                      <a:r>
                        <a:rPr lang="en-US" sz="1000" b="0" i="0" u="none" strike="noStrike" kern="1200" baseline="0" noProof="0" dirty="0">
                          <a:solidFill>
                            <a:srgbClr val="000000"/>
                          </a:solidFill>
                        </a:rPr>
                        <a:t>2,263 ha (2018)</a:t>
                      </a:r>
                    </a:p>
                  </a:txBody>
                  <a:tcPr anchor="ctr">
                    <a:lnL w="12700">
                      <a:solidFill>
                        <a:schemeClr val="tx1"/>
                      </a:solidFill>
                    </a:lnL>
                  </a:tcPr>
                </a:tc>
                <a:extLst>
                  <a:ext uri="{0D108BD9-81ED-4DB2-BD59-A6C34878D82A}">
                    <a16:rowId xmlns:a16="http://schemas.microsoft.com/office/drawing/2014/main" val="2837078498"/>
                  </a:ext>
                </a:extLst>
              </a:tr>
            </a:tbl>
          </a:graphicData>
        </a:graphic>
      </p:graphicFrame>
    </p:spTree>
    <p:extLst>
      <p:ext uri="{BB962C8B-B14F-4D97-AF65-F5344CB8AC3E}">
        <p14:creationId xmlns:p14="http://schemas.microsoft.com/office/powerpoint/2010/main" val="3813892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86C5A-36C7-1FB6-B291-AD42D624B6FF}"/>
              </a:ext>
            </a:extLst>
          </p:cNvPr>
          <p:cNvSpPr>
            <a:spLocks noGrp="1"/>
          </p:cNvSpPr>
          <p:nvPr>
            <p:ph type="dt" sz="half" idx="10"/>
          </p:nvPr>
        </p:nvSpPr>
        <p:spPr/>
        <p:txBody>
          <a:bodyPr/>
          <a:lstStyle/>
          <a:p>
            <a:fld id="{A36C88ED-F76A-444F-8363-6633AD7D68F0}" type="datetime1">
              <a:t>8/8/2024</a:t>
            </a:fld>
            <a:endParaRPr lang="en-US"/>
          </a:p>
        </p:txBody>
      </p:sp>
      <p:sp>
        <p:nvSpPr>
          <p:cNvPr id="3" name="Footer Placeholder 2">
            <a:extLst>
              <a:ext uri="{FF2B5EF4-FFF2-40B4-BE49-F238E27FC236}">
                <a16:creationId xmlns:a16="http://schemas.microsoft.com/office/drawing/2014/main" id="{327E137C-A592-732A-B5E8-9FD98491543A}"/>
              </a:ext>
            </a:extLst>
          </p:cNvPr>
          <p:cNvSpPr>
            <a:spLocks noGrp="1"/>
          </p:cNvSpPr>
          <p:nvPr>
            <p:ph type="ftr" sz="quarter" idx="11"/>
          </p:nvPr>
        </p:nvSpPr>
        <p:spPr/>
        <p:txBody>
          <a:bodyPr/>
          <a:lstStyle/>
          <a:p>
            <a:r>
              <a:rPr lang="en-US"/>
              <a:t>Abruzzo, Verónica Malavé</a:t>
            </a:r>
          </a:p>
        </p:txBody>
      </p:sp>
      <p:sp>
        <p:nvSpPr>
          <p:cNvPr id="4" name="Slide Number Placeholder 3">
            <a:extLst>
              <a:ext uri="{FF2B5EF4-FFF2-40B4-BE49-F238E27FC236}">
                <a16:creationId xmlns:a16="http://schemas.microsoft.com/office/drawing/2014/main" id="{12ACB59C-7E01-BB86-6A67-01F5C0C7F6B2}"/>
              </a:ext>
            </a:extLst>
          </p:cNvPr>
          <p:cNvSpPr>
            <a:spLocks noGrp="1"/>
          </p:cNvSpPr>
          <p:nvPr>
            <p:ph type="sldNum" sz="quarter" idx="12"/>
          </p:nvPr>
        </p:nvSpPr>
        <p:spPr/>
        <p:txBody>
          <a:bodyPr/>
          <a:lstStyle/>
          <a:p>
            <a:fld id="{A65A5C87-DF58-40C8-B092-1DE63DB4547E}" type="slidenum">
              <a:rPr lang="en-US" dirty="0"/>
              <a:t>26</a:t>
            </a:fld>
            <a:endParaRPr lang="en-US"/>
          </a:p>
        </p:txBody>
      </p:sp>
      <p:graphicFrame>
        <p:nvGraphicFramePr>
          <p:cNvPr id="12" name="Table 11">
            <a:extLst>
              <a:ext uri="{FF2B5EF4-FFF2-40B4-BE49-F238E27FC236}">
                <a16:creationId xmlns:a16="http://schemas.microsoft.com/office/drawing/2014/main" id="{EC20FC63-6525-6399-BE2C-007398B7C4E6}"/>
              </a:ext>
            </a:extLst>
          </p:cNvPr>
          <p:cNvGraphicFramePr>
            <a:graphicFrameLocks noGrp="1"/>
          </p:cNvGraphicFramePr>
          <p:nvPr>
            <p:extLst>
              <p:ext uri="{D42A27DB-BD31-4B8C-83A1-F6EECF244321}">
                <p14:modId xmlns:p14="http://schemas.microsoft.com/office/powerpoint/2010/main" val="2342530732"/>
              </p:ext>
            </p:extLst>
          </p:nvPr>
        </p:nvGraphicFramePr>
        <p:xfrm>
          <a:off x="215080" y="743564"/>
          <a:ext cx="11719092" cy="4706955"/>
        </p:xfrm>
        <a:graphic>
          <a:graphicData uri="http://schemas.openxmlformats.org/drawingml/2006/table">
            <a:tbl>
              <a:tblPr firstRow="1" bandRow="1">
                <a:tableStyleId>{72833802-FEF1-4C79-8D5D-14CF1EAF98D9}</a:tableStyleId>
              </a:tblPr>
              <a:tblGrid>
                <a:gridCol w="3871232">
                  <a:extLst>
                    <a:ext uri="{9D8B030D-6E8A-4147-A177-3AD203B41FA5}">
                      <a16:colId xmlns:a16="http://schemas.microsoft.com/office/drawing/2014/main" val="68302474"/>
                    </a:ext>
                  </a:extLst>
                </a:gridCol>
                <a:gridCol w="7847860">
                  <a:extLst>
                    <a:ext uri="{9D8B030D-6E8A-4147-A177-3AD203B41FA5}">
                      <a16:colId xmlns:a16="http://schemas.microsoft.com/office/drawing/2014/main" val="3010167937"/>
                    </a:ext>
                  </a:extLst>
                </a:gridCol>
              </a:tblGrid>
              <a:tr h="374169">
                <a:tc>
                  <a:txBody>
                    <a:bodyPr/>
                    <a:lstStyle/>
                    <a:p>
                      <a:pPr algn="ctr"/>
                      <a:r>
                        <a:rPr lang="en-US" sz="1200" dirty="0"/>
                        <a:t>Nombre</a:t>
                      </a:r>
                    </a:p>
                  </a:txBody>
                  <a:tcPr anchor="ctr"/>
                </a:tc>
                <a:tc>
                  <a:txBody>
                    <a:bodyPr/>
                    <a:lstStyle/>
                    <a:p>
                      <a:pPr lvl="0" algn="ctr">
                        <a:buNone/>
                      </a:pPr>
                      <a:r>
                        <a:rPr lang="en-US" sz="1200" dirty="0"/>
                        <a:t>Vinos</a:t>
                      </a:r>
                    </a:p>
                  </a:txBody>
                  <a:tcPr anchor="ctr"/>
                </a:tc>
                <a:extLst>
                  <a:ext uri="{0D108BD9-81ED-4DB2-BD59-A6C34878D82A}">
                    <a16:rowId xmlns:a16="http://schemas.microsoft.com/office/drawing/2014/main" val="1707541103"/>
                  </a:ext>
                </a:extLst>
              </a:tr>
              <a:tr h="428625">
                <a:tc>
                  <a:txBody>
                    <a:bodyPr/>
                    <a:lstStyle/>
                    <a:p>
                      <a:pPr lvl="0">
                        <a:buNone/>
                      </a:pPr>
                      <a:r>
                        <a:rPr lang="en-US" sz="1000" b="0" i="0" u="none" strike="noStrike" noProof="0" dirty="0">
                          <a:latin typeface="Avenir Next LT Pro"/>
                          <a:hlinkClick r:id="rId2"/>
                        </a:rPr>
                        <a:t>Abruzzo</a:t>
                      </a:r>
                      <a:endParaRPr lang="en-US" sz="1000"/>
                    </a:p>
                  </a:txBody>
                  <a:tcPr anchor="ctr"/>
                </a:tc>
                <a:tc>
                  <a:txBody>
                    <a:bodyPr/>
                    <a:lstStyle/>
                    <a:p>
                      <a:pPr lvl="1" algn="l">
                        <a:lnSpc>
                          <a:spcPct val="100000"/>
                        </a:lnSpc>
                        <a:spcBef>
                          <a:spcPts val="0"/>
                        </a:spcBef>
                        <a:spcAft>
                          <a:spcPts val="0"/>
                        </a:spcAft>
                        <a:buNone/>
                      </a:pPr>
                      <a:r>
                        <a:rPr lang="en-US" sz="1100" b="0" i="0" u="none" strike="noStrike" kern="1200" baseline="0" noProof="0" dirty="0">
                          <a:solidFill>
                            <a:srgbClr val="000000"/>
                          </a:solidFill>
                        </a:rPr>
                        <a:t>Bianco, Rosso, Rosato</a:t>
                      </a:r>
                      <a:endParaRPr lang="en-US" dirty="0"/>
                    </a:p>
                    <a:p>
                      <a:pPr lvl="1" algn="l">
                        <a:lnSpc>
                          <a:spcPct val="100000"/>
                        </a:lnSpc>
                        <a:spcBef>
                          <a:spcPts val="0"/>
                        </a:spcBef>
                        <a:spcAft>
                          <a:spcPts val="0"/>
                        </a:spcAft>
                        <a:buNone/>
                      </a:pPr>
                      <a:r>
                        <a:rPr lang="en-US" sz="1100" b="0" i="0" u="none" strike="noStrike" kern="1200" baseline="0" noProof="0" err="1">
                          <a:solidFill>
                            <a:srgbClr val="000000"/>
                          </a:solidFill>
                        </a:rPr>
                        <a:t>Passito</a:t>
                      </a:r>
                      <a:r>
                        <a:rPr lang="en-US" sz="1100" b="0" i="0" u="none" strike="noStrike" kern="1200" baseline="0" noProof="0" dirty="0">
                          <a:solidFill>
                            <a:srgbClr val="000000"/>
                          </a:solidFill>
                        </a:rPr>
                        <a:t> Bianco, </a:t>
                      </a:r>
                      <a:r>
                        <a:rPr lang="en-US" sz="1100" b="0" i="0" u="none" strike="noStrike" kern="1200" baseline="0" noProof="0" err="1">
                          <a:solidFill>
                            <a:srgbClr val="000000"/>
                          </a:solidFill>
                        </a:rPr>
                        <a:t>Passito</a:t>
                      </a:r>
                      <a:r>
                        <a:rPr lang="en-US" sz="1100" b="0" i="0" u="none" strike="noStrike" kern="1200" baseline="0" noProof="0" dirty="0">
                          <a:solidFill>
                            <a:srgbClr val="000000"/>
                          </a:solidFill>
                        </a:rPr>
                        <a:t> Rosso</a:t>
                      </a:r>
                      <a:endParaRPr lang="en-US" dirty="0"/>
                    </a:p>
                    <a:p>
                      <a:pPr lvl="1" algn="l">
                        <a:lnSpc>
                          <a:spcPct val="100000"/>
                        </a:lnSpc>
                        <a:spcBef>
                          <a:spcPts val="0"/>
                        </a:spcBef>
                        <a:spcAft>
                          <a:spcPts val="0"/>
                        </a:spcAft>
                        <a:buNone/>
                      </a:pPr>
                      <a:r>
                        <a:rPr lang="en-US" sz="1100" b="0" i="0" u="none" strike="noStrike" kern="1200" baseline="0" noProof="0" dirty="0">
                          <a:solidFill>
                            <a:srgbClr val="000000"/>
                          </a:solidFill>
                        </a:rPr>
                        <a:t>Spumante Bianco, Spumante di </a:t>
                      </a:r>
                      <a:r>
                        <a:rPr lang="en-US" sz="1100" b="0" i="0" u="none" strike="noStrike" kern="1200" baseline="0" noProof="0" dirty="0" err="1">
                          <a:solidFill>
                            <a:srgbClr val="000000"/>
                          </a:solidFill>
                        </a:rPr>
                        <a:t>Qualità</a:t>
                      </a:r>
                      <a:r>
                        <a:rPr lang="en-US" sz="1100" b="0" i="0" u="none" strike="noStrike" kern="1200" baseline="0" noProof="0" dirty="0">
                          <a:solidFill>
                            <a:srgbClr val="000000"/>
                          </a:solidFill>
                        </a:rPr>
                        <a:t>, Spumante Rosé</a:t>
                      </a:r>
                      <a:endParaRPr lang="en-US" dirty="0"/>
                    </a:p>
                    <a:p>
                      <a:pPr lvl="1" algn="l">
                        <a:lnSpc>
                          <a:spcPct val="100000"/>
                        </a:lnSpc>
                        <a:spcBef>
                          <a:spcPts val="0"/>
                        </a:spcBef>
                        <a:spcAft>
                          <a:spcPts val="0"/>
                        </a:spcAft>
                        <a:buNone/>
                      </a:pPr>
                      <a:r>
                        <a:rPr lang="en-US" sz="1100" b="0" i="0" u="none" strike="noStrike" kern="1200" baseline="0" noProof="0" err="1">
                          <a:solidFill>
                            <a:srgbClr val="000000"/>
                          </a:solidFill>
                        </a:rPr>
                        <a:t>Cococciola</a:t>
                      </a:r>
                      <a:r>
                        <a:rPr lang="en-US" sz="1100" b="0" i="0" u="none" strike="noStrike" kern="1200" baseline="0" noProof="0" dirty="0">
                          <a:solidFill>
                            <a:srgbClr val="000000"/>
                          </a:solidFill>
                        </a:rPr>
                        <a:t>, Malvasia,  </a:t>
                      </a:r>
                      <a:r>
                        <a:rPr lang="en-US" sz="1100" b="0" i="0" u="none" strike="noStrike" kern="1200" baseline="0" noProof="0" err="1">
                          <a:solidFill>
                            <a:srgbClr val="000000"/>
                          </a:solidFill>
                        </a:rPr>
                        <a:t>Montonico</a:t>
                      </a:r>
                      <a:r>
                        <a:rPr lang="en-US" sz="1100" b="0" i="0" u="none" strike="noStrike" kern="1200" baseline="0" noProof="0" dirty="0">
                          <a:solidFill>
                            <a:srgbClr val="000000"/>
                          </a:solidFill>
                        </a:rPr>
                        <a:t>, </a:t>
                      </a:r>
                      <a:r>
                        <a:rPr lang="en-US" sz="1100" b="0" i="0" u="none" strike="noStrike" kern="1200" baseline="0" noProof="0" err="1">
                          <a:solidFill>
                            <a:srgbClr val="000000"/>
                          </a:solidFill>
                        </a:rPr>
                        <a:t>Passerina</a:t>
                      </a:r>
                      <a:r>
                        <a:rPr lang="en-US" sz="1100" b="0" i="0" u="none" strike="noStrike" kern="1200" baseline="0" noProof="0" dirty="0">
                          <a:solidFill>
                            <a:srgbClr val="000000"/>
                          </a:solidFill>
                        </a:rPr>
                        <a:t>, Pecorino</a:t>
                      </a:r>
                      <a:endParaRPr lang="en-US"/>
                    </a:p>
                  </a:txBody>
                  <a:tcPr anchor="ctr"/>
                </a:tc>
                <a:extLst>
                  <a:ext uri="{0D108BD9-81ED-4DB2-BD59-A6C34878D82A}">
                    <a16:rowId xmlns:a16="http://schemas.microsoft.com/office/drawing/2014/main" val="4165626789"/>
                  </a:ext>
                </a:extLst>
              </a:tr>
              <a:tr h="462642">
                <a:tc>
                  <a:txBody>
                    <a:bodyPr/>
                    <a:lstStyle/>
                    <a:p>
                      <a:pPr lvl="0">
                        <a:buNone/>
                      </a:pPr>
                      <a:r>
                        <a:rPr lang="en-US" sz="1000" b="0" i="0" u="none" strike="noStrike" noProof="0" dirty="0">
                          <a:latin typeface="Avenir Next LT Pro"/>
                          <a:hlinkClick r:id="rId3"/>
                        </a:rPr>
                        <a:t>Controguerra</a:t>
                      </a:r>
                      <a:endParaRPr lang="en-US" sz="1000"/>
                    </a:p>
                  </a:txBody>
                  <a:tcPr anchor="ctr"/>
                </a:tc>
                <a:tc>
                  <a:txBody>
                    <a:bodyPr/>
                    <a:lstStyle/>
                    <a:p>
                      <a:pPr lvl="1" algn="l">
                        <a:lnSpc>
                          <a:spcPct val="100000"/>
                        </a:lnSpc>
                        <a:spcBef>
                          <a:spcPts val="0"/>
                        </a:spcBef>
                        <a:spcAft>
                          <a:spcPts val="0"/>
                        </a:spcAft>
                        <a:buNone/>
                      </a:pPr>
                      <a:r>
                        <a:rPr lang="en-US" sz="1100" b="0" i="0" u="none" strike="noStrike" kern="1200" baseline="0" noProof="0" dirty="0">
                          <a:solidFill>
                            <a:srgbClr val="000000"/>
                          </a:solidFill>
                        </a:rPr>
                        <a:t>Rosso, Rosso </a:t>
                      </a:r>
                      <a:r>
                        <a:rPr lang="en-US" sz="1100" b="0" i="0" u="none" strike="noStrike" kern="1200" baseline="0" noProof="0" dirty="0" err="1">
                          <a:solidFill>
                            <a:srgbClr val="000000"/>
                          </a:solidFill>
                        </a:rPr>
                        <a:t>riserva</a:t>
                      </a:r>
                      <a:r>
                        <a:rPr lang="en-US" sz="1100" b="0" i="0" u="none" strike="noStrike" kern="1200" baseline="0" noProof="0" dirty="0">
                          <a:solidFill>
                            <a:srgbClr val="000000"/>
                          </a:solidFill>
                        </a:rPr>
                        <a:t>, Rosato, Bianco, Novello</a:t>
                      </a:r>
                      <a:endParaRPr lang="en-US" dirty="0"/>
                    </a:p>
                    <a:p>
                      <a:pPr lvl="1" algn="l">
                        <a:lnSpc>
                          <a:spcPct val="100000"/>
                        </a:lnSpc>
                        <a:spcBef>
                          <a:spcPts val="0"/>
                        </a:spcBef>
                        <a:spcAft>
                          <a:spcPts val="0"/>
                        </a:spcAft>
                        <a:buNone/>
                      </a:pPr>
                      <a:r>
                        <a:rPr lang="en-US" sz="1100" b="0" i="0" u="none" strike="noStrike" kern="1200" baseline="0" noProof="0" dirty="0">
                          <a:solidFill>
                            <a:srgbClr val="000000"/>
                          </a:solidFill>
                        </a:rPr>
                        <a:t>Spumante </a:t>
                      </a:r>
                      <a:r>
                        <a:rPr lang="en-US" sz="1100" b="0" i="0" u="none" strike="noStrike" kern="1200" baseline="0" noProof="0" dirty="0" err="1">
                          <a:solidFill>
                            <a:srgbClr val="000000"/>
                          </a:solidFill>
                        </a:rPr>
                        <a:t>metodo</a:t>
                      </a:r>
                      <a:r>
                        <a:rPr lang="en-US" sz="1100" b="0" i="0" u="none" strike="noStrike" kern="1200" baseline="0" noProof="0" dirty="0">
                          <a:solidFill>
                            <a:srgbClr val="000000"/>
                          </a:solidFill>
                        </a:rPr>
                        <a:t> classico</a:t>
                      </a:r>
                      <a:endParaRPr lang="en-US"/>
                    </a:p>
                    <a:p>
                      <a:pPr lvl="1" algn="l">
                        <a:lnSpc>
                          <a:spcPct val="100000"/>
                        </a:lnSpc>
                        <a:spcBef>
                          <a:spcPts val="0"/>
                        </a:spcBef>
                        <a:spcAft>
                          <a:spcPts val="0"/>
                        </a:spcAft>
                        <a:buNone/>
                      </a:pPr>
                      <a:r>
                        <a:rPr lang="en-US" sz="1100" b="0" i="0" u="none" strike="noStrike" kern="1200" baseline="0" noProof="0" dirty="0">
                          <a:solidFill>
                            <a:srgbClr val="000000"/>
                          </a:solidFill>
                        </a:rPr>
                        <a:t>Bianco </a:t>
                      </a:r>
                      <a:r>
                        <a:rPr lang="en-US" sz="1100" b="0" i="0" u="none" strike="noStrike" kern="1200" baseline="0" noProof="0" err="1">
                          <a:solidFill>
                            <a:srgbClr val="000000"/>
                          </a:solidFill>
                        </a:rPr>
                        <a:t>passito</a:t>
                      </a:r>
                      <a:r>
                        <a:rPr lang="en-US" sz="1100" b="0" i="0" u="none" strike="noStrike" kern="1200" baseline="0" noProof="0" dirty="0">
                          <a:solidFill>
                            <a:srgbClr val="000000"/>
                          </a:solidFill>
                        </a:rPr>
                        <a:t>, Rosso </a:t>
                      </a:r>
                      <a:r>
                        <a:rPr lang="en-US" sz="1100" b="0" i="0" u="none" strike="noStrike" kern="1200" baseline="0" noProof="0" err="1">
                          <a:solidFill>
                            <a:srgbClr val="000000"/>
                          </a:solidFill>
                        </a:rPr>
                        <a:t>passito</a:t>
                      </a:r>
                      <a:endParaRPr lang="en-US" err="1"/>
                    </a:p>
                    <a:p>
                      <a:pPr lvl="1" algn="l">
                        <a:lnSpc>
                          <a:spcPct val="100000"/>
                        </a:lnSpc>
                        <a:spcBef>
                          <a:spcPts val="0"/>
                        </a:spcBef>
                        <a:spcAft>
                          <a:spcPts val="0"/>
                        </a:spcAft>
                        <a:buNone/>
                      </a:pPr>
                      <a:r>
                        <a:rPr lang="en-US" sz="1100" b="0" i="0" u="none" strike="noStrike" kern="1200" baseline="0" noProof="0" dirty="0">
                          <a:solidFill>
                            <a:srgbClr val="000000"/>
                          </a:solidFill>
                        </a:rPr>
                        <a:t>Merlot, Cabernet  (de Cabernet Franc y/o Cabernet Sauvignon)</a:t>
                      </a:r>
                      <a:endParaRPr lang="en-US" dirty="0"/>
                    </a:p>
                    <a:p>
                      <a:pPr lvl="1" algn="l">
                        <a:lnSpc>
                          <a:spcPct val="100000"/>
                        </a:lnSpc>
                        <a:spcBef>
                          <a:spcPts val="0"/>
                        </a:spcBef>
                        <a:spcAft>
                          <a:spcPts val="0"/>
                        </a:spcAft>
                        <a:buNone/>
                      </a:pPr>
                      <a:r>
                        <a:rPr lang="en-US" sz="1100" b="0" i="0" u="none" strike="noStrike" kern="1200" baseline="0" noProof="0" dirty="0" err="1">
                          <a:solidFill>
                            <a:srgbClr val="000000"/>
                          </a:solidFill>
                        </a:rPr>
                        <a:t>Passerina</a:t>
                      </a:r>
                      <a:r>
                        <a:rPr lang="en-US" sz="1100" b="0" i="0" u="none" strike="noStrike" kern="1200" baseline="0" noProof="0" dirty="0">
                          <a:solidFill>
                            <a:srgbClr val="000000"/>
                          </a:solidFill>
                        </a:rPr>
                        <a:t>, Chardonnay, Pecorino</a:t>
                      </a:r>
                      <a:endParaRPr lang="en-US" dirty="0"/>
                    </a:p>
                  </a:txBody>
                  <a:tcPr anchor="ctr"/>
                </a:tc>
                <a:extLst>
                  <a:ext uri="{0D108BD9-81ED-4DB2-BD59-A6C34878D82A}">
                    <a16:rowId xmlns:a16="http://schemas.microsoft.com/office/drawing/2014/main" val="4103912405"/>
                  </a:ext>
                </a:extLst>
              </a:tr>
              <a:tr h="258535">
                <a:tc>
                  <a:txBody>
                    <a:bodyPr/>
                    <a:lstStyle/>
                    <a:p>
                      <a:pPr lvl="0">
                        <a:buNone/>
                      </a:pPr>
                      <a:r>
                        <a:rPr lang="en-US" sz="1000" b="0" i="0" u="none" strike="noStrike" noProof="0" dirty="0">
                          <a:latin typeface="Avenir Next LT Pro"/>
                          <a:hlinkClick r:id="rId4"/>
                        </a:rPr>
                        <a:t>Ortona</a:t>
                      </a:r>
                      <a:endParaRPr lang="en-US" sz="1000"/>
                    </a:p>
                  </a:txBody>
                  <a:tcPr anchor="ctr"/>
                </a:tc>
                <a:tc>
                  <a:txBody>
                    <a:bodyPr/>
                    <a:lstStyle/>
                    <a:p>
                      <a:pPr lvl="1" algn="l">
                        <a:lnSpc>
                          <a:spcPct val="100000"/>
                        </a:lnSpc>
                        <a:spcBef>
                          <a:spcPts val="0"/>
                        </a:spcBef>
                        <a:spcAft>
                          <a:spcPts val="0"/>
                        </a:spcAft>
                        <a:buNone/>
                      </a:pPr>
                      <a:r>
                        <a:rPr lang="en-US" sz="1100" b="0" i="0" u="none" strike="noStrike" kern="1200" baseline="0" noProof="0" dirty="0">
                          <a:solidFill>
                            <a:srgbClr val="000000"/>
                          </a:solidFill>
                          <a:latin typeface="Avenir Next LT Pro"/>
                          <a:ea typeface="+mn-ea"/>
                          <a:cs typeface="+mn-cs"/>
                        </a:rPr>
                        <a:t>Rosso, Bianco</a:t>
                      </a:r>
                    </a:p>
                  </a:txBody>
                  <a:tcPr anchor="ctr"/>
                </a:tc>
                <a:extLst>
                  <a:ext uri="{0D108BD9-81ED-4DB2-BD59-A6C34878D82A}">
                    <a16:rowId xmlns:a16="http://schemas.microsoft.com/office/drawing/2014/main" val="2234307090"/>
                  </a:ext>
                </a:extLst>
              </a:tr>
              <a:tr h="278946">
                <a:tc>
                  <a:txBody>
                    <a:bodyPr/>
                    <a:lstStyle/>
                    <a:p>
                      <a:pPr lvl="0">
                        <a:buNone/>
                      </a:pPr>
                      <a:r>
                        <a:rPr lang="en-US" sz="1000" b="0" i="0" u="none" strike="noStrike" noProof="0" dirty="0">
                          <a:latin typeface="Avenir Next LT Pro"/>
                          <a:hlinkClick r:id="rId5"/>
                        </a:rPr>
                        <a:t>Villamagna</a:t>
                      </a:r>
                      <a:endParaRPr lang="en-US" sz="1000"/>
                    </a:p>
                  </a:txBody>
                  <a:tcPr anchor="ctr"/>
                </a:tc>
                <a:tc>
                  <a:txBody>
                    <a:bodyPr/>
                    <a:lstStyle/>
                    <a:p>
                      <a:pPr lvl="1" algn="l">
                        <a:lnSpc>
                          <a:spcPct val="100000"/>
                        </a:lnSpc>
                        <a:spcBef>
                          <a:spcPts val="0"/>
                        </a:spcBef>
                        <a:spcAft>
                          <a:spcPts val="0"/>
                        </a:spcAft>
                        <a:buNone/>
                      </a:pPr>
                      <a:r>
                        <a:rPr lang="en-US" sz="1100" b="0" i="0" u="none" strike="noStrike" kern="1200" baseline="0" noProof="0" dirty="0">
                          <a:solidFill>
                            <a:srgbClr val="000000"/>
                          </a:solidFill>
                          <a:latin typeface="Avenir Next LT Pro"/>
                          <a:ea typeface="+mn-ea"/>
                          <a:cs typeface="+mn-cs"/>
                        </a:rPr>
                        <a:t>Rosso, </a:t>
                      </a:r>
                      <a:r>
                        <a:rPr lang="en-US" sz="1100" b="0" i="0" u="none" strike="noStrike" kern="1200" baseline="0" noProof="0" err="1">
                          <a:solidFill>
                            <a:srgbClr val="000000"/>
                          </a:solidFill>
                          <a:latin typeface="Avenir Next LT Pro"/>
                          <a:ea typeface="+mn-ea"/>
                          <a:cs typeface="+mn-cs"/>
                        </a:rPr>
                        <a:t>Riserva</a:t>
                      </a:r>
                    </a:p>
                  </a:txBody>
                  <a:tcPr anchor="ctr"/>
                </a:tc>
                <a:extLst>
                  <a:ext uri="{0D108BD9-81ED-4DB2-BD59-A6C34878D82A}">
                    <a16:rowId xmlns:a16="http://schemas.microsoft.com/office/drawing/2014/main" val="2361792623"/>
                  </a:ext>
                </a:extLst>
              </a:tr>
              <a:tr h="1524741">
                <a:tc>
                  <a:txBody>
                    <a:bodyPr/>
                    <a:lstStyle/>
                    <a:p>
                      <a:pPr lvl="0">
                        <a:buNone/>
                      </a:pPr>
                      <a:r>
                        <a:rPr lang="en-US" sz="1000" b="0" i="0" u="none" strike="noStrike" noProof="0" dirty="0">
                          <a:latin typeface="Avenir Next LT Pro"/>
                          <a:hlinkClick r:id="rId6"/>
                        </a:rPr>
                        <a:t>Terre Abruzzesi o Terre </a:t>
                      </a:r>
                      <a:r>
                        <a:rPr lang="en-US" sz="1000" b="0" i="0" u="none" strike="noStrike" noProof="0" dirty="0">
                          <a:latin typeface="Avenir Next LT Pro"/>
                          <a:hlinkClick r:id="rId6"/>
                        </a:rPr>
                        <a:t>d'Abruzzo</a:t>
                      </a:r>
                      <a:endParaRPr lang="en-US" sz="1000" b="0" i="0" u="none" strike="noStrike" noProof="0" dirty="0">
                        <a:latin typeface="Avenir Next LT Pro"/>
                      </a:endParaRPr>
                    </a:p>
                    <a:p>
                      <a:pPr lvl="0">
                        <a:buNone/>
                      </a:pPr>
                      <a:r>
                        <a:rPr lang="en-US" sz="1000" b="0" i="0" u="none" strike="noStrike" noProof="0" dirty="0">
                          <a:hlinkClick r:id="rId7"/>
                        </a:rPr>
                        <a:t>Colli Aprutini</a:t>
                      </a:r>
                      <a:endParaRPr lang="en-US" sz="1000" b="0" i="0" u="none" strike="noStrike" noProof="0">
                        <a:latin typeface="Avenir Next LT Pro"/>
                      </a:endParaRPr>
                    </a:p>
                    <a:p>
                      <a:pPr lvl="0">
                        <a:buNone/>
                      </a:pPr>
                      <a:r>
                        <a:rPr lang="en-US" sz="1000" b="0" i="0" u="none" strike="noStrike" noProof="0" dirty="0">
                          <a:hlinkClick r:id="rId8"/>
                        </a:rPr>
                        <a:t>Colli del Sangro</a:t>
                      </a:r>
                      <a:endParaRPr lang="en-US" sz="1000" b="0" i="0" u="none" strike="noStrike" noProof="0">
                        <a:latin typeface="Avenir Next LT Pro"/>
                      </a:endParaRPr>
                    </a:p>
                    <a:p>
                      <a:pPr lvl="0">
                        <a:buNone/>
                      </a:pPr>
                      <a:r>
                        <a:rPr lang="en-US" sz="1000" b="0" i="0" u="none" strike="noStrike" noProof="0" dirty="0">
                          <a:hlinkClick r:id="rId9"/>
                        </a:rPr>
                        <a:t>Colline Frentane</a:t>
                      </a:r>
                      <a:endParaRPr lang="en-US" sz="1000" b="0" i="0" u="none" strike="noStrike" noProof="0">
                        <a:latin typeface="Avenir Next LT Pro"/>
                      </a:endParaRPr>
                    </a:p>
                    <a:p>
                      <a:pPr lvl="0">
                        <a:buNone/>
                      </a:pPr>
                      <a:r>
                        <a:rPr lang="en-US" sz="1000" b="0" i="0" u="none" strike="noStrike" noProof="0" dirty="0">
                          <a:hlinkClick r:id="rId10"/>
                        </a:rPr>
                        <a:t>Colline </a:t>
                      </a:r>
                      <a:r>
                        <a:rPr lang="en-US" sz="1000" b="0" i="0" u="none" strike="noStrike" noProof="0" dirty="0">
                          <a:hlinkClick r:id="rId10"/>
                        </a:rPr>
                        <a:t>Pescaresi</a:t>
                      </a:r>
                      <a:endParaRPr lang="en-US" sz="1000" b="0" i="0" u="none" strike="noStrike" noProof="0">
                        <a:latin typeface="Avenir Next LT Pro"/>
                      </a:endParaRPr>
                    </a:p>
                    <a:p>
                      <a:pPr lvl="0">
                        <a:buNone/>
                      </a:pPr>
                      <a:r>
                        <a:rPr lang="en-US" sz="1000" b="0" i="0" u="none" strike="noStrike" noProof="0" dirty="0">
                          <a:hlinkClick r:id="rId10"/>
                        </a:rPr>
                        <a:t>Colline</a:t>
                      </a:r>
                      <a:r>
                        <a:rPr lang="en-US" sz="1000" b="0" i="0" u="none" strike="noStrike" noProof="0" dirty="0">
                          <a:hlinkClick r:id="rId10"/>
                        </a:rPr>
                        <a:t> </a:t>
                      </a:r>
                      <a:r>
                        <a:rPr lang="en-US" sz="1000" b="0" i="0" u="none" strike="noStrike" noProof="0" dirty="0">
                          <a:hlinkClick r:id="rId10"/>
                        </a:rPr>
                        <a:t>Teatine</a:t>
                      </a:r>
                      <a:endParaRPr lang="en-US" sz="1000" b="0" i="0" u="none" strike="noStrike" noProof="0">
                        <a:latin typeface="Avenir Next LT Pro"/>
                      </a:endParaRPr>
                    </a:p>
                    <a:p>
                      <a:pPr lvl="0">
                        <a:buNone/>
                      </a:pPr>
                      <a:r>
                        <a:rPr lang="en-US" sz="1000" b="0" i="0" u="none" strike="noStrike" noProof="0" dirty="0">
                          <a:hlinkClick r:id="rId11"/>
                        </a:rPr>
                        <a:t>Del</a:t>
                      </a:r>
                      <a:r>
                        <a:rPr lang="en-US" sz="1000" b="0" i="0" u="none" strike="noStrike" noProof="0" dirty="0">
                          <a:hlinkClick r:id="rId11"/>
                        </a:rPr>
                        <a:t> Vastese o </a:t>
                      </a:r>
                      <a:r>
                        <a:rPr lang="en-US" sz="1000" b="0" i="0" u="none" strike="noStrike" noProof="0" dirty="0">
                          <a:hlinkClick r:id="rId11"/>
                        </a:rPr>
                        <a:t>Histonium</a:t>
                      </a:r>
                      <a:endParaRPr lang="en-US" sz="1000" b="0" i="0" u="none" strike="noStrike" noProof="0">
                        <a:latin typeface="Avenir Next LT Pro"/>
                      </a:endParaRPr>
                    </a:p>
                    <a:p>
                      <a:pPr lvl="0">
                        <a:buNone/>
                      </a:pPr>
                      <a:r>
                        <a:rPr lang="en-US" sz="1000" b="0" i="0" u="none" strike="noStrike" noProof="0" dirty="0">
                          <a:hlinkClick r:id="rId12"/>
                        </a:rPr>
                        <a:t>Terre</a:t>
                      </a:r>
                      <a:r>
                        <a:rPr lang="en-US" sz="1000" b="0" i="0" u="none" strike="noStrike" noProof="0" dirty="0">
                          <a:hlinkClick r:id="rId12"/>
                        </a:rPr>
                        <a:t> Aquilane o Terre de </a:t>
                      </a:r>
                      <a:r>
                        <a:rPr lang="en-US" sz="1000" b="0" i="0" u="none" strike="noStrike" noProof="0" dirty="0">
                          <a:hlinkClick r:id="rId12"/>
                        </a:rPr>
                        <a:t>L'Aquila</a:t>
                      </a:r>
                      <a:endParaRPr lang="en-US" sz="1000" b="0" i="0" u="none" strike="noStrike" noProof="0">
                        <a:latin typeface="Avenir Next LT Pro"/>
                      </a:endParaRPr>
                    </a:p>
                    <a:p>
                      <a:pPr lvl="0">
                        <a:buNone/>
                      </a:pPr>
                      <a:r>
                        <a:rPr lang="en-US" sz="1000" b="0" i="0" u="none" strike="noStrike" noProof="0" dirty="0">
                          <a:hlinkClick r:id="rId6"/>
                        </a:rPr>
                        <a:t>Terre</a:t>
                      </a:r>
                      <a:r>
                        <a:rPr lang="en-US" sz="1000" b="0" i="0" u="none" strike="noStrike" noProof="0" dirty="0">
                          <a:hlinkClick r:id="rId6"/>
                        </a:rPr>
                        <a:t> di Chieti</a:t>
                      </a:r>
                      <a:endParaRPr lang="en-US" sz="1000" b="0" i="0" u="none" strike="noStrike" noProof="0" dirty="0">
                        <a:latin typeface="Avenir Next LT Pro"/>
                      </a:endParaRPr>
                    </a:p>
                  </a:txBody>
                  <a:tcPr anchor="ctr"/>
                </a:tc>
                <a:tc>
                  <a:txBody>
                    <a:bodyPr/>
                    <a:lstStyle/>
                    <a:p>
                      <a:pPr lvl="1" algn="l">
                        <a:lnSpc>
                          <a:spcPct val="100000"/>
                        </a:lnSpc>
                        <a:spcBef>
                          <a:spcPts val="0"/>
                        </a:spcBef>
                        <a:spcAft>
                          <a:spcPts val="0"/>
                        </a:spcAft>
                        <a:buNone/>
                      </a:pPr>
                      <a:r>
                        <a:rPr lang="en-US" sz="1100" b="0" i="0" u="none" strike="noStrike" kern="1200" baseline="0" noProof="0" dirty="0">
                          <a:solidFill>
                            <a:srgbClr val="000000"/>
                          </a:solidFill>
                        </a:rPr>
                        <a:t>Bianco, Rosato, Rosso </a:t>
                      </a:r>
                      <a:r>
                        <a:rPr lang="en-US" sz="1100" b="0" i="0" u="none" strike="noStrike" kern="1200" baseline="0" noProof="0" err="1">
                          <a:solidFill>
                            <a:srgbClr val="000000"/>
                          </a:solidFill>
                        </a:rPr>
                        <a:t>anche</a:t>
                      </a:r>
                      <a:r>
                        <a:rPr lang="en-US" sz="1100" b="0" i="0" u="none" strike="noStrike" kern="1200" baseline="0" noProof="0" dirty="0">
                          <a:solidFill>
                            <a:srgbClr val="000000"/>
                          </a:solidFill>
                        </a:rPr>
                        <a:t> </a:t>
                      </a:r>
                      <a:r>
                        <a:rPr lang="en-US" sz="1100" b="0" i="0" u="none" strike="noStrike" kern="1200" baseline="0" noProof="0" err="1">
                          <a:solidFill>
                            <a:srgbClr val="000000"/>
                          </a:solidFill>
                        </a:rPr>
                        <a:t>novello</a:t>
                      </a:r>
                      <a:endParaRPr lang="en-US" sz="1100"/>
                    </a:p>
                    <a:p>
                      <a:pPr lvl="1" algn="l">
                        <a:lnSpc>
                          <a:spcPct val="100000"/>
                        </a:lnSpc>
                        <a:spcBef>
                          <a:spcPts val="0"/>
                        </a:spcBef>
                        <a:spcAft>
                          <a:spcPts val="0"/>
                        </a:spcAft>
                        <a:buNone/>
                      </a:pPr>
                      <a:endParaRPr lang="en-US" sz="1100" b="0" i="0" u="none" strike="noStrike" kern="1200" baseline="0" noProof="0" dirty="0">
                        <a:solidFill>
                          <a:srgbClr val="000000"/>
                        </a:solidFill>
                      </a:endParaRPr>
                    </a:p>
                    <a:p>
                      <a:pPr lvl="1" algn="l">
                        <a:lnSpc>
                          <a:spcPct val="100000"/>
                        </a:lnSpc>
                        <a:spcBef>
                          <a:spcPts val="0"/>
                        </a:spcBef>
                        <a:spcAft>
                          <a:spcPts val="0"/>
                        </a:spcAft>
                        <a:buNone/>
                      </a:pPr>
                      <a:r>
                        <a:rPr lang="en-US" sz="1100" b="0" i="0" u="none" strike="noStrike" kern="1200" baseline="0" noProof="0" dirty="0">
                          <a:solidFill>
                            <a:srgbClr val="000000"/>
                          </a:solidFill>
                        </a:rPr>
                        <a:t>Bombino, Chardonnay, </a:t>
                      </a:r>
                      <a:r>
                        <a:rPr lang="en-US" sz="1100" b="0" i="0" u="none" strike="noStrike" kern="1200" baseline="0" noProof="0" err="1">
                          <a:solidFill>
                            <a:srgbClr val="000000"/>
                          </a:solidFill>
                        </a:rPr>
                        <a:t>Falanghina</a:t>
                      </a:r>
                      <a:r>
                        <a:rPr lang="en-US" sz="1100" b="0" i="0" u="none" strike="noStrike" kern="1200" baseline="0" noProof="0" dirty="0">
                          <a:solidFill>
                            <a:srgbClr val="000000"/>
                          </a:solidFill>
                        </a:rPr>
                        <a:t>, </a:t>
                      </a:r>
                      <a:r>
                        <a:rPr lang="en-US" sz="1100" b="0" i="0" u="none" strike="noStrike" kern="1200" baseline="0" noProof="0" err="1">
                          <a:solidFill>
                            <a:srgbClr val="000000"/>
                          </a:solidFill>
                        </a:rPr>
                        <a:t>Fiano,Garganega</a:t>
                      </a:r>
                      <a:r>
                        <a:rPr lang="en-US" sz="1100" b="0" i="0" u="none" strike="noStrike" kern="1200" baseline="0" noProof="0" dirty="0">
                          <a:solidFill>
                            <a:srgbClr val="000000"/>
                          </a:solidFill>
                        </a:rPr>
                        <a:t>, Malvasia, Moscato Bianco, </a:t>
                      </a:r>
                      <a:r>
                        <a:rPr lang="en-US" sz="1100" b="0" i="0" u="none" strike="noStrike" kern="1200" baseline="0" noProof="0" err="1">
                          <a:solidFill>
                            <a:srgbClr val="000000"/>
                          </a:solidFill>
                        </a:rPr>
                        <a:t>Mostosa</a:t>
                      </a:r>
                      <a:r>
                        <a:rPr lang="en-US" sz="1100" b="0" i="0" u="none" strike="noStrike" kern="1200" baseline="0" noProof="0" dirty="0">
                          <a:solidFill>
                            <a:srgbClr val="000000"/>
                          </a:solidFill>
                        </a:rPr>
                        <a:t>, </a:t>
                      </a:r>
                      <a:r>
                        <a:rPr lang="en-US" sz="1100" b="0" i="0" u="none" strike="noStrike" kern="1200" baseline="0" noProof="0" err="1">
                          <a:solidFill>
                            <a:srgbClr val="000000"/>
                          </a:solidFill>
                        </a:rPr>
                        <a:t>Passerina</a:t>
                      </a:r>
                      <a:r>
                        <a:rPr lang="en-US" sz="1100" b="0" i="0" u="none" strike="noStrike" kern="1200" baseline="0" noProof="0" dirty="0">
                          <a:solidFill>
                            <a:srgbClr val="000000"/>
                          </a:solidFill>
                        </a:rPr>
                        <a:t>, Pecorino, Pinot Bianco, Pinot grigio, Riesling (Riesling </a:t>
                      </a:r>
                      <a:r>
                        <a:rPr lang="en-US" sz="1100" b="0" i="0" u="none" strike="noStrike" kern="1200" baseline="0" noProof="0" err="1">
                          <a:solidFill>
                            <a:srgbClr val="000000"/>
                          </a:solidFill>
                        </a:rPr>
                        <a:t>renano</a:t>
                      </a:r>
                      <a:r>
                        <a:rPr lang="en-US" sz="1100" b="0" i="0" u="none" strike="noStrike" kern="1200" baseline="0" noProof="0" dirty="0">
                          <a:solidFill>
                            <a:srgbClr val="000000"/>
                          </a:solidFill>
                        </a:rPr>
                        <a:t> y/o Riesling </a:t>
                      </a:r>
                      <a:r>
                        <a:rPr lang="en-US" sz="1100" b="0" i="0" u="none" strike="noStrike" kern="1200" baseline="0" noProof="0" err="1">
                          <a:solidFill>
                            <a:srgbClr val="000000"/>
                          </a:solidFill>
                        </a:rPr>
                        <a:t>italico</a:t>
                      </a:r>
                      <a:r>
                        <a:rPr lang="en-US" sz="1100" b="0" i="0" u="none" strike="noStrike" kern="1200" baseline="0" noProof="0" dirty="0">
                          <a:solidFill>
                            <a:srgbClr val="000000"/>
                          </a:solidFill>
                        </a:rPr>
                        <a:t>), Sauvignon, </a:t>
                      </a:r>
                      <a:r>
                        <a:rPr lang="en-US" sz="1100" b="0" i="0" u="none" strike="noStrike" kern="1200" baseline="0" noProof="0" err="1">
                          <a:solidFill>
                            <a:srgbClr val="000000"/>
                          </a:solidFill>
                        </a:rPr>
                        <a:t>Traminer</a:t>
                      </a:r>
                      <a:r>
                        <a:rPr lang="en-US" sz="1100" b="0" i="0" u="none" strike="noStrike" kern="1200" baseline="0" noProof="0" dirty="0">
                          <a:solidFill>
                            <a:srgbClr val="000000"/>
                          </a:solidFill>
                        </a:rPr>
                        <a:t> </a:t>
                      </a:r>
                      <a:r>
                        <a:rPr lang="en-US" sz="1100" b="0" i="0" u="none" strike="noStrike" kern="1200" baseline="0" noProof="0" err="1">
                          <a:solidFill>
                            <a:srgbClr val="000000"/>
                          </a:solidFill>
                        </a:rPr>
                        <a:t>aromatico</a:t>
                      </a:r>
                      <a:r>
                        <a:rPr lang="en-US" sz="1100" b="0" i="0" u="none" strike="noStrike" kern="1200" baseline="0" noProof="0" dirty="0">
                          <a:solidFill>
                            <a:srgbClr val="000000"/>
                          </a:solidFill>
                        </a:rPr>
                        <a:t>, </a:t>
                      </a:r>
                      <a:r>
                        <a:rPr lang="en-US" sz="1100" b="0" i="0" u="none" strike="noStrike" kern="1200" baseline="0" noProof="0" err="1">
                          <a:solidFill>
                            <a:srgbClr val="000000"/>
                          </a:solidFill>
                        </a:rPr>
                        <a:t>Trebbiano</a:t>
                      </a:r>
                      <a:r>
                        <a:rPr lang="en-US" sz="1100" b="0" i="0" u="none" strike="noStrike" kern="1200" baseline="0" noProof="0" dirty="0">
                          <a:solidFill>
                            <a:srgbClr val="000000"/>
                          </a:solidFill>
                        </a:rPr>
                        <a:t> (</a:t>
                      </a:r>
                      <a:r>
                        <a:rPr lang="en-US" sz="1100" b="0" i="0" u="none" strike="noStrike" kern="1200" baseline="0" noProof="0" err="1">
                          <a:solidFill>
                            <a:srgbClr val="000000"/>
                          </a:solidFill>
                        </a:rPr>
                        <a:t>Trebbiano</a:t>
                      </a:r>
                      <a:r>
                        <a:rPr lang="en-US" sz="1100" b="0" i="0" u="none" strike="noStrike" kern="1200" baseline="0" noProof="0" dirty="0">
                          <a:solidFill>
                            <a:srgbClr val="000000"/>
                          </a:solidFill>
                        </a:rPr>
                        <a:t> </a:t>
                      </a:r>
                      <a:r>
                        <a:rPr lang="en-US" sz="1100" b="0" i="0" u="none" strike="noStrike" kern="1200" baseline="0" noProof="0" err="1">
                          <a:solidFill>
                            <a:srgbClr val="000000"/>
                          </a:solidFill>
                        </a:rPr>
                        <a:t>abruzzese</a:t>
                      </a:r>
                      <a:r>
                        <a:rPr lang="en-US" sz="1100" b="0" i="0" u="none" strike="noStrike" kern="1200" baseline="0" noProof="0" dirty="0">
                          <a:solidFill>
                            <a:srgbClr val="000000"/>
                          </a:solidFill>
                        </a:rPr>
                        <a:t> y/o </a:t>
                      </a:r>
                      <a:r>
                        <a:rPr lang="en-US" sz="1100" b="0" i="0" u="none" strike="noStrike" kern="1200" baseline="0" noProof="0" err="1">
                          <a:solidFill>
                            <a:srgbClr val="000000"/>
                          </a:solidFill>
                        </a:rPr>
                        <a:t>Trebbiano</a:t>
                      </a:r>
                      <a:r>
                        <a:rPr lang="en-US" sz="1100" b="0" i="0" u="none" strike="noStrike" kern="1200" baseline="0" noProof="0" dirty="0">
                          <a:solidFill>
                            <a:srgbClr val="000000"/>
                          </a:solidFill>
                        </a:rPr>
                        <a:t> </a:t>
                      </a:r>
                      <a:r>
                        <a:rPr lang="en-US" sz="1100" b="0" i="0" u="none" strike="noStrike" kern="1200" baseline="0" noProof="0" err="1">
                          <a:solidFill>
                            <a:srgbClr val="000000"/>
                          </a:solidFill>
                        </a:rPr>
                        <a:t>toscano</a:t>
                      </a:r>
                      <a:r>
                        <a:rPr lang="en-US" sz="1100" b="0" i="0" u="none" strike="noStrike" kern="1200" baseline="0" noProof="0" dirty="0">
                          <a:solidFill>
                            <a:srgbClr val="000000"/>
                          </a:solidFill>
                        </a:rPr>
                        <a:t>), Vermentino, </a:t>
                      </a:r>
                      <a:r>
                        <a:rPr lang="en-US" sz="1100" b="0" i="0" u="none" strike="noStrike" kern="1200" baseline="0" noProof="0" err="1">
                          <a:solidFill>
                            <a:srgbClr val="000000"/>
                          </a:solidFill>
                        </a:rPr>
                        <a:t>Viogner</a:t>
                      </a:r>
                      <a:r>
                        <a:rPr lang="en-US" sz="1100" b="0" i="0" u="none" strike="noStrike" kern="1200" baseline="0" noProof="0" dirty="0">
                          <a:solidFill>
                            <a:srgbClr val="000000"/>
                          </a:solidFill>
                        </a:rPr>
                        <a:t>, Sauvignon </a:t>
                      </a:r>
                      <a:r>
                        <a:rPr lang="en-US" sz="1100" b="0" i="0" u="none" strike="noStrike" kern="1200" baseline="0" noProof="0" err="1">
                          <a:solidFill>
                            <a:srgbClr val="000000"/>
                          </a:solidFill>
                        </a:rPr>
                        <a:t>Kretos</a:t>
                      </a:r>
                      <a:r>
                        <a:rPr lang="en-US" sz="1100" b="0" i="0" u="none" strike="noStrike" kern="1200" baseline="0" noProof="0" dirty="0">
                          <a:solidFill>
                            <a:srgbClr val="000000"/>
                          </a:solidFill>
                        </a:rPr>
                        <a:t>, </a:t>
                      </a:r>
                      <a:r>
                        <a:rPr lang="en-US" sz="1100" b="0" i="0" u="none" strike="noStrike" kern="1200" baseline="0" noProof="0" err="1">
                          <a:solidFill>
                            <a:srgbClr val="000000"/>
                          </a:solidFill>
                        </a:rPr>
                        <a:t>Soreli</a:t>
                      </a:r>
                      <a:endParaRPr lang="en-US" sz="1100" dirty="0" err="1"/>
                    </a:p>
                    <a:p>
                      <a:pPr lvl="1" algn="l">
                        <a:lnSpc>
                          <a:spcPct val="100000"/>
                        </a:lnSpc>
                        <a:spcBef>
                          <a:spcPts val="0"/>
                        </a:spcBef>
                        <a:spcAft>
                          <a:spcPts val="0"/>
                        </a:spcAft>
                        <a:buNone/>
                      </a:pPr>
                      <a:endParaRPr lang="en-US" sz="1100" b="0" i="0" u="none" strike="noStrike" kern="1200" baseline="0" noProof="0" dirty="0">
                        <a:solidFill>
                          <a:srgbClr val="000000"/>
                        </a:solidFill>
                      </a:endParaRPr>
                    </a:p>
                    <a:p>
                      <a:pPr lvl="1" algn="l">
                        <a:lnSpc>
                          <a:spcPct val="100000"/>
                        </a:lnSpc>
                        <a:spcBef>
                          <a:spcPts val="0"/>
                        </a:spcBef>
                        <a:spcAft>
                          <a:spcPts val="0"/>
                        </a:spcAft>
                        <a:buNone/>
                      </a:pPr>
                      <a:r>
                        <a:rPr lang="en-US" sz="1100" b="0" i="0" u="none" strike="noStrike" kern="1200" baseline="0" noProof="0" err="1">
                          <a:solidFill>
                            <a:srgbClr val="000000"/>
                          </a:solidFill>
                        </a:rPr>
                        <a:t>Aglianico</a:t>
                      </a:r>
                      <a:r>
                        <a:rPr lang="en-US" sz="1100" b="0" i="0" u="none" strike="noStrike" kern="1200" baseline="0" noProof="0" dirty="0">
                          <a:solidFill>
                            <a:srgbClr val="000000"/>
                          </a:solidFill>
                        </a:rPr>
                        <a:t>, Cabernet Franc, Cabernet Sauvignon, Cabernet Volos, </a:t>
                      </a:r>
                      <a:r>
                        <a:rPr lang="en-US" sz="1100" b="0" i="0" u="none" strike="noStrike" kern="1200" baseline="0" noProof="0" err="1">
                          <a:solidFill>
                            <a:srgbClr val="000000"/>
                          </a:solidFill>
                        </a:rPr>
                        <a:t>Gaglioppo</a:t>
                      </a:r>
                      <a:r>
                        <a:rPr lang="en-US" sz="1100" b="0" i="0" u="none" strike="noStrike" kern="1200" baseline="0" noProof="0" dirty="0">
                          <a:solidFill>
                            <a:srgbClr val="000000"/>
                          </a:solidFill>
                        </a:rPr>
                        <a:t>, Maiolica, </a:t>
                      </a:r>
                      <a:r>
                        <a:rPr lang="en-US" sz="1100" b="0" i="0" u="none" strike="noStrike" kern="1200" baseline="0" noProof="0" err="1">
                          <a:solidFill>
                            <a:srgbClr val="000000"/>
                          </a:solidFill>
                        </a:rPr>
                        <a:t>Malbech</a:t>
                      </a:r>
                      <a:r>
                        <a:rPr lang="en-US" sz="1100" b="0" i="0" u="none" strike="noStrike" kern="1200" baseline="0" noProof="0" dirty="0">
                          <a:solidFill>
                            <a:srgbClr val="000000"/>
                          </a:solidFill>
                        </a:rPr>
                        <a:t>, Merlot, Merlot </a:t>
                      </a:r>
                      <a:r>
                        <a:rPr lang="en-US" sz="1100" b="0" i="0" u="none" strike="noStrike" kern="1200" baseline="0" noProof="0" err="1">
                          <a:solidFill>
                            <a:srgbClr val="000000"/>
                          </a:solidFill>
                        </a:rPr>
                        <a:t>Kanthus</a:t>
                      </a:r>
                      <a:r>
                        <a:rPr lang="en-US" sz="1100" b="0" i="0" u="none" strike="noStrike" kern="1200" baseline="0" noProof="0" dirty="0">
                          <a:solidFill>
                            <a:srgbClr val="000000"/>
                          </a:solidFill>
                        </a:rPr>
                        <a:t>, Pinot </a:t>
                      </a:r>
                      <a:r>
                        <a:rPr lang="en-US" sz="1100" b="0" i="0" u="none" strike="noStrike" kern="1200" baseline="0" noProof="0" err="1">
                          <a:solidFill>
                            <a:srgbClr val="000000"/>
                          </a:solidFill>
                        </a:rPr>
                        <a:t>nero</a:t>
                      </a:r>
                      <a:r>
                        <a:rPr lang="en-US" sz="1100" b="0" i="0" u="none" strike="noStrike" kern="1200" baseline="0" noProof="0" dirty="0">
                          <a:solidFill>
                            <a:srgbClr val="000000"/>
                          </a:solidFill>
                        </a:rPr>
                        <a:t>, Primitivo, Sangiovese, Syrah</a:t>
                      </a:r>
                      <a:endParaRPr lang="en-US" sz="1100"/>
                    </a:p>
                    <a:p>
                      <a:pPr lvl="1" algn="l">
                        <a:lnSpc>
                          <a:spcPct val="100000"/>
                        </a:lnSpc>
                        <a:spcBef>
                          <a:spcPts val="0"/>
                        </a:spcBef>
                        <a:spcAft>
                          <a:spcPts val="0"/>
                        </a:spcAft>
                        <a:buNone/>
                      </a:pPr>
                      <a:endParaRPr lang="en-US" sz="1100" b="0" i="0" u="none" strike="noStrike" kern="1200" baseline="0" noProof="0" dirty="0">
                        <a:solidFill>
                          <a:srgbClr val="000000"/>
                        </a:solidFill>
                      </a:endParaRPr>
                    </a:p>
                    <a:p>
                      <a:pPr lvl="1" algn="l">
                        <a:lnSpc>
                          <a:spcPct val="100000"/>
                        </a:lnSpc>
                        <a:spcBef>
                          <a:spcPts val="0"/>
                        </a:spcBef>
                        <a:spcAft>
                          <a:spcPts val="0"/>
                        </a:spcAft>
                        <a:buNone/>
                      </a:pPr>
                      <a:r>
                        <a:rPr lang="en-US" sz="1100" b="0" i="0" u="none" strike="noStrike" kern="1200" baseline="0" noProof="0" dirty="0">
                          <a:solidFill>
                            <a:srgbClr val="000000"/>
                          </a:solidFill>
                        </a:rPr>
                        <a:t>Bianco Frizzante, Rosato Frizzante, Rosso Frizzante</a:t>
                      </a:r>
                      <a:endParaRPr lang="en-US" sz="1100" dirty="0"/>
                    </a:p>
                    <a:p>
                      <a:pPr lvl="1" algn="l">
                        <a:lnSpc>
                          <a:spcPct val="100000"/>
                        </a:lnSpc>
                        <a:spcBef>
                          <a:spcPts val="0"/>
                        </a:spcBef>
                        <a:spcAft>
                          <a:spcPts val="0"/>
                        </a:spcAft>
                        <a:buNone/>
                      </a:pPr>
                      <a:endParaRPr lang="en-US" sz="1100" b="0" i="0" u="none" strike="noStrike" kern="1200" baseline="0" noProof="0" dirty="0">
                        <a:solidFill>
                          <a:srgbClr val="000000"/>
                        </a:solidFill>
                      </a:endParaRPr>
                    </a:p>
                    <a:p>
                      <a:pPr lvl="1" algn="l">
                        <a:lnSpc>
                          <a:spcPct val="100000"/>
                        </a:lnSpc>
                        <a:spcBef>
                          <a:spcPts val="0"/>
                        </a:spcBef>
                        <a:spcAft>
                          <a:spcPts val="0"/>
                        </a:spcAft>
                        <a:buNone/>
                      </a:pPr>
                      <a:r>
                        <a:rPr lang="en-US" sz="1100" b="0" i="0" u="none" strike="noStrike" kern="1200" baseline="0" noProof="0" dirty="0">
                          <a:solidFill>
                            <a:srgbClr val="000000"/>
                          </a:solidFill>
                        </a:rPr>
                        <a:t>Bianco </a:t>
                      </a:r>
                      <a:r>
                        <a:rPr lang="en-US" sz="1100" b="0" i="0" u="none" strike="noStrike" kern="1200" baseline="0" noProof="0" dirty="0" err="1">
                          <a:solidFill>
                            <a:srgbClr val="000000"/>
                          </a:solidFill>
                        </a:rPr>
                        <a:t>Passito</a:t>
                      </a:r>
                      <a:r>
                        <a:rPr lang="en-US" sz="1100" b="0" i="0" u="none" strike="noStrike" kern="1200" baseline="0" noProof="0" dirty="0">
                          <a:solidFill>
                            <a:srgbClr val="000000"/>
                          </a:solidFill>
                        </a:rPr>
                        <a:t>, Rosso </a:t>
                      </a:r>
                      <a:r>
                        <a:rPr lang="en-US" sz="1100" b="0" i="0" u="none" strike="noStrike" kern="1200" baseline="0" noProof="0" dirty="0" err="1">
                          <a:solidFill>
                            <a:srgbClr val="000000"/>
                          </a:solidFill>
                        </a:rPr>
                        <a:t>Passito</a:t>
                      </a:r>
                      <a:endParaRPr lang="en-US" sz="1100" dirty="0" err="1"/>
                    </a:p>
                  </a:txBody>
                  <a:tcPr anchor="ctr"/>
                </a:tc>
                <a:extLst>
                  <a:ext uri="{0D108BD9-81ED-4DB2-BD59-A6C34878D82A}">
                    <a16:rowId xmlns:a16="http://schemas.microsoft.com/office/drawing/2014/main" val="2018314072"/>
                  </a:ext>
                </a:extLst>
              </a:tr>
            </a:tbl>
          </a:graphicData>
        </a:graphic>
      </p:graphicFrame>
      <p:sp>
        <p:nvSpPr>
          <p:cNvPr id="6" name="TextBox 5">
            <a:extLst>
              <a:ext uri="{FF2B5EF4-FFF2-40B4-BE49-F238E27FC236}">
                <a16:creationId xmlns:a16="http://schemas.microsoft.com/office/drawing/2014/main" id="{2ECE5389-6DA2-8D85-416D-61A24A030E4C}"/>
              </a:ext>
            </a:extLst>
          </p:cNvPr>
          <p:cNvSpPr txBox="1"/>
          <p:nvPr/>
        </p:nvSpPr>
        <p:spPr>
          <a:xfrm>
            <a:off x="216886" y="231808"/>
            <a:ext cx="62516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solidFill>
                  <a:srgbClr val="000000"/>
                </a:solidFill>
                <a:latin typeface="Avenir Next LT Pro"/>
                <a:cs typeface="Arial"/>
              </a:rPr>
              <a:t>Denominaciones</a:t>
            </a:r>
            <a:r>
              <a:rPr lang="en-US" sz="2000" dirty="0">
                <a:solidFill>
                  <a:srgbClr val="000000"/>
                </a:solidFill>
                <a:latin typeface="Avenir Next LT Pro"/>
                <a:cs typeface="Arial"/>
              </a:rPr>
              <a:t> de Abruzzo, vinos </a:t>
            </a:r>
            <a:r>
              <a:rPr lang="en-US" sz="2000" dirty="0" err="1">
                <a:solidFill>
                  <a:srgbClr val="000000"/>
                </a:solidFill>
                <a:latin typeface="Avenir Next LT Pro"/>
                <a:cs typeface="Arial"/>
              </a:rPr>
              <a:t>producidos</a:t>
            </a:r>
            <a:endParaRPr lang="en-US" sz="2000" dirty="0" err="1">
              <a:cs typeface="Arial"/>
            </a:endParaRPr>
          </a:p>
        </p:txBody>
      </p:sp>
    </p:spTree>
    <p:extLst>
      <p:ext uri="{BB962C8B-B14F-4D97-AF65-F5344CB8AC3E}">
        <p14:creationId xmlns:p14="http://schemas.microsoft.com/office/powerpoint/2010/main" val="2886418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75000"/>
            </a:srgbClr>
          </a:solidFill>
          <a:ln/>
        </p:spPr>
      </p:sp>
      <p:pic>
        <p:nvPicPr>
          <p:cNvPr id="4"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5" name="Text 2"/>
          <p:cNvSpPr/>
          <p:nvPr/>
        </p:nvSpPr>
        <p:spPr>
          <a:xfrm>
            <a:off x="656332" y="204313"/>
            <a:ext cx="4688582" cy="586085"/>
          </a:xfrm>
          <a:prstGeom prst="rect">
            <a:avLst/>
          </a:prstGeom>
          <a:noFill/>
          <a:ln/>
        </p:spPr>
        <p:txBody>
          <a:bodyPr wrap="none" lIns="76200" tIns="38100" rIns="76200" bIns="3810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4615"/>
              </a:lnSpc>
              <a:buNone/>
            </a:pPr>
            <a:r>
              <a:rPr lang="en-US" sz="3000">
                <a:solidFill>
                  <a:srgbClr val="1B1B27"/>
                </a:solidFill>
                <a:latin typeface="Avenir Next LT Pro"/>
                <a:ea typeface="Raleway" pitchFamily="34" charset="-122"/>
                <a:cs typeface="Raleway" pitchFamily="34" charset="-120"/>
              </a:rPr>
              <a:t>Ubicación Geográfica</a:t>
            </a:r>
            <a:endParaRPr lang="en-US" sz="3000">
              <a:latin typeface="Avenir Next LT Pro"/>
            </a:endParaRPr>
          </a:p>
        </p:txBody>
      </p:sp>
      <p:sp>
        <p:nvSpPr>
          <p:cNvPr id="6" name="Text 3"/>
          <p:cNvSpPr/>
          <p:nvPr/>
        </p:nvSpPr>
        <p:spPr>
          <a:xfrm>
            <a:off x="656332" y="1071683"/>
            <a:ext cx="6307336" cy="3667594"/>
          </a:xfrm>
          <a:prstGeom prst="rect">
            <a:avLst/>
          </a:prstGeom>
          <a:noFill/>
          <a:ln/>
        </p:spPr>
        <p:txBody>
          <a:bodyPr wrap="square" lIns="91440" tIns="45720" rIns="91440" bIns="45720" rtlCol="0" anchor="t"/>
          <a:lstStyle>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ts val="2362"/>
              </a:lnSpc>
            </a:pPr>
            <a:r>
              <a:rPr lang="en-US" sz="1450">
                <a:solidFill>
                  <a:srgbClr val="004A4D"/>
                </a:solidFill>
                <a:latin typeface="Avenir Next LT Pro"/>
                <a:ea typeface="Roboto"/>
                <a:cs typeface="Roboto"/>
              </a:rPr>
              <a:t>Abruzzo es una región situada en la costa este de Italia, bordeando </a:t>
            </a:r>
            <a:r>
              <a:rPr lang="en-US" sz="1450" err="1">
                <a:solidFill>
                  <a:srgbClr val="004A4D"/>
                </a:solidFill>
                <a:latin typeface="Avenir Next LT Pro"/>
                <a:ea typeface="Roboto"/>
                <a:cs typeface="Roboto"/>
              </a:rPr>
              <a:t>el</a:t>
            </a:r>
            <a:r>
              <a:rPr lang="en-US" sz="1450">
                <a:solidFill>
                  <a:srgbClr val="004A4D"/>
                </a:solidFill>
                <a:latin typeface="Avenir Next LT Pro"/>
                <a:ea typeface="Roboto"/>
                <a:cs typeface="Roboto"/>
              </a:rPr>
              <a:t> Mar </a:t>
            </a:r>
            <a:r>
              <a:rPr lang="en-US" sz="1450" err="1">
                <a:solidFill>
                  <a:srgbClr val="004A4D"/>
                </a:solidFill>
                <a:latin typeface="Avenir Next LT Pro"/>
                <a:ea typeface="Roboto"/>
                <a:cs typeface="Roboto"/>
              </a:rPr>
              <a:t>Adriático</a:t>
            </a:r>
            <a:r>
              <a:rPr lang="en-US" sz="1450">
                <a:solidFill>
                  <a:srgbClr val="004A4D"/>
                </a:solidFill>
                <a:latin typeface="Avenir Next LT Pro"/>
                <a:ea typeface="Roboto"/>
                <a:cs typeface="Roboto"/>
              </a:rPr>
              <a:t>.</a:t>
            </a:r>
            <a:endParaRPr lang="en-US" sz="1477">
              <a:solidFill>
                <a:srgbClr val="000000"/>
              </a:solidFill>
              <a:latin typeface="Avenir Next LT Pro"/>
              <a:ea typeface="Roboto"/>
              <a:cs typeface="Roboto"/>
            </a:endParaRPr>
          </a:p>
          <a:p>
            <a:pPr>
              <a:lnSpc>
                <a:spcPts val="2362"/>
              </a:lnSpc>
            </a:pPr>
            <a:endParaRPr lang="en-US" sz="1450">
              <a:solidFill>
                <a:srgbClr val="004A4D"/>
              </a:solidFill>
              <a:latin typeface="Avenir Next LT Pro"/>
              <a:ea typeface="Roboto"/>
              <a:cs typeface="Roboto"/>
            </a:endParaRPr>
          </a:p>
          <a:p>
            <a:pPr>
              <a:lnSpc>
                <a:spcPts val="2362"/>
              </a:lnSpc>
            </a:pPr>
            <a:r>
              <a:rPr lang="en-US" sz="1450">
                <a:solidFill>
                  <a:srgbClr val="004A4D"/>
                </a:solidFill>
                <a:latin typeface="Avenir Next LT Pro"/>
                <a:ea typeface="Roboto"/>
                <a:cs typeface="Roboto"/>
              </a:rPr>
              <a:t>Sus </a:t>
            </a:r>
            <a:r>
              <a:rPr lang="en-US" sz="1450" err="1">
                <a:solidFill>
                  <a:srgbClr val="004A4D"/>
                </a:solidFill>
                <a:latin typeface="Avenir Next LT Pro"/>
                <a:ea typeface="Roboto"/>
                <a:cs typeface="Roboto"/>
              </a:rPr>
              <a:t>imponentes</a:t>
            </a:r>
            <a:r>
              <a:rPr lang="en-US" sz="1450">
                <a:solidFill>
                  <a:srgbClr val="004A4D"/>
                </a:solidFill>
                <a:latin typeface="Avenir Next LT Pro"/>
                <a:ea typeface="Roboto"/>
                <a:cs typeface="Roboto"/>
              </a:rPr>
              <a:t> </a:t>
            </a:r>
            <a:r>
              <a:rPr lang="en-US" sz="1450" err="1">
                <a:solidFill>
                  <a:srgbClr val="004A4D"/>
                </a:solidFill>
                <a:latin typeface="Avenir Next LT Pro"/>
                <a:ea typeface="Roboto"/>
                <a:cs typeface="Roboto"/>
              </a:rPr>
              <a:t>montañas</a:t>
            </a:r>
            <a:r>
              <a:rPr lang="en-US" sz="1450">
                <a:solidFill>
                  <a:srgbClr val="004A4D"/>
                </a:solidFill>
                <a:latin typeface="Avenir Next LT Pro"/>
                <a:ea typeface="Roboto"/>
                <a:cs typeface="Roboto"/>
              </a:rPr>
              <a:t> de </a:t>
            </a:r>
            <a:r>
              <a:rPr lang="en-US" sz="1450" err="1">
                <a:solidFill>
                  <a:srgbClr val="004A4D"/>
                </a:solidFill>
                <a:latin typeface="Avenir Next LT Pro"/>
                <a:ea typeface="Roboto"/>
                <a:cs typeface="Roboto"/>
              </a:rPr>
              <a:t>los</a:t>
            </a:r>
            <a:r>
              <a:rPr lang="en-US" sz="1450">
                <a:solidFill>
                  <a:srgbClr val="004A4D"/>
                </a:solidFill>
                <a:latin typeface="Avenir Next LT Pro"/>
                <a:ea typeface="Roboto"/>
                <a:cs typeface="Roboto"/>
              </a:rPr>
              <a:t> </a:t>
            </a:r>
            <a:r>
              <a:rPr lang="en-US" sz="1450" err="1">
                <a:solidFill>
                  <a:srgbClr val="004A4D"/>
                </a:solidFill>
                <a:latin typeface="Avenir Next LT Pro"/>
                <a:ea typeface="Roboto"/>
                <a:cs typeface="Roboto"/>
              </a:rPr>
              <a:t>Apeninos</a:t>
            </a:r>
            <a:r>
              <a:rPr lang="en-US" sz="1450">
                <a:solidFill>
                  <a:srgbClr val="004A4D"/>
                </a:solidFill>
                <a:latin typeface="Avenir Next LT Pro"/>
                <a:ea typeface="Roboto"/>
                <a:cs typeface="Roboto"/>
              </a:rPr>
              <a:t> </a:t>
            </a:r>
            <a:r>
              <a:rPr lang="en-US" sz="1450" err="1">
                <a:solidFill>
                  <a:srgbClr val="004A4D"/>
                </a:solidFill>
                <a:latin typeface="Avenir Next LT Pro"/>
                <a:ea typeface="Roboto"/>
                <a:cs typeface="Roboto"/>
              </a:rPr>
              <a:t>en</a:t>
            </a:r>
            <a:r>
              <a:rPr lang="en-US" sz="1450">
                <a:solidFill>
                  <a:srgbClr val="004A4D"/>
                </a:solidFill>
                <a:latin typeface="Avenir Next LT Pro"/>
                <a:ea typeface="Roboto"/>
                <a:cs typeface="Roboto"/>
              </a:rPr>
              <a:t> </a:t>
            </a:r>
            <a:r>
              <a:rPr lang="en-US" sz="1450" err="1">
                <a:solidFill>
                  <a:srgbClr val="004A4D"/>
                </a:solidFill>
                <a:latin typeface="Avenir Next LT Pro"/>
                <a:ea typeface="Roboto"/>
                <a:cs typeface="Roboto"/>
              </a:rPr>
              <a:t>el</a:t>
            </a:r>
            <a:r>
              <a:rPr lang="en-US" sz="1450">
                <a:solidFill>
                  <a:srgbClr val="004A4D"/>
                </a:solidFill>
                <a:latin typeface="Avenir Next LT Pro"/>
                <a:ea typeface="Roboto"/>
                <a:cs typeface="Roboto"/>
              </a:rPr>
              <a:t> </a:t>
            </a:r>
            <a:r>
              <a:rPr lang="en-US" sz="1450" err="1">
                <a:solidFill>
                  <a:srgbClr val="004A4D"/>
                </a:solidFill>
                <a:latin typeface="Avenir Next LT Pro"/>
                <a:ea typeface="Roboto"/>
                <a:cs typeface="Roboto"/>
              </a:rPr>
              <a:t>oeste</a:t>
            </a:r>
            <a:r>
              <a:rPr lang="en-US" sz="1450">
                <a:solidFill>
                  <a:srgbClr val="004A4D"/>
                </a:solidFill>
                <a:latin typeface="Avenir Next LT Pro"/>
                <a:ea typeface="Roboto"/>
                <a:cs typeface="Roboto"/>
              </a:rPr>
              <a:t> y las playas y acantilados a lo largo de la costa del Mar Adriático crean una impresionante variedad de paisajes y ecosistemas. </a:t>
            </a:r>
            <a:endParaRPr lang="en-US" sz="1450">
              <a:solidFill>
                <a:srgbClr val="000000"/>
              </a:solidFill>
              <a:latin typeface="Avenir Next LT Pro"/>
              <a:ea typeface="Roboto"/>
              <a:cs typeface="Roboto"/>
            </a:endParaRPr>
          </a:p>
          <a:p>
            <a:pPr>
              <a:lnSpc>
                <a:spcPts val="2362"/>
              </a:lnSpc>
            </a:pPr>
            <a:endParaRPr lang="en-US" sz="1450">
              <a:solidFill>
                <a:srgbClr val="004A4D"/>
              </a:solidFill>
              <a:latin typeface="Avenir Next LT Pro"/>
              <a:ea typeface="Roboto"/>
              <a:cs typeface="Roboto"/>
            </a:endParaRPr>
          </a:p>
          <a:p>
            <a:pPr marL="0" indent="0">
              <a:lnSpc>
                <a:spcPts val="2362"/>
              </a:lnSpc>
              <a:buNone/>
            </a:pPr>
            <a:r>
              <a:rPr lang="en-US" sz="1450">
                <a:solidFill>
                  <a:srgbClr val="004A4D"/>
                </a:solidFill>
                <a:latin typeface="Avenir Next LT Pro"/>
                <a:ea typeface="Roboto"/>
                <a:cs typeface="Roboto"/>
              </a:rPr>
              <a:t>El </a:t>
            </a:r>
            <a:r>
              <a:rPr lang="en-US" sz="1450" err="1">
                <a:solidFill>
                  <a:srgbClr val="004A4D"/>
                </a:solidFill>
                <a:latin typeface="Avenir Next LT Pro"/>
                <a:ea typeface="Roboto"/>
                <a:cs typeface="Roboto"/>
              </a:rPr>
              <a:t>clima</a:t>
            </a:r>
            <a:r>
              <a:rPr lang="en-US" sz="1450">
                <a:solidFill>
                  <a:srgbClr val="004A4D"/>
                </a:solidFill>
                <a:latin typeface="Avenir Next LT Pro"/>
                <a:ea typeface="Roboto"/>
                <a:cs typeface="Roboto"/>
              </a:rPr>
              <a:t> </a:t>
            </a:r>
            <a:r>
              <a:rPr lang="en-US" sz="1450" err="1">
                <a:solidFill>
                  <a:srgbClr val="004A4D"/>
                </a:solidFill>
                <a:latin typeface="Avenir Next LT Pro"/>
                <a:ea typeface="Roboto"/>
                <a:cs typeface="Roboto"/>
              </a:rPr>
              <a:t>mediterráneo</a:t>
            </a:r>
            <a:r>
              <a:rPr lang="en-US" sz="1450">
                <a:solidFill>
                  <a:srgbClr val="004A4D"/>
                </a:solidFill>
                <a:latin typeface="Avenir Next LT Pro"/>
                <a:ea typeface="Roboto"/>
                <a:cs typeface="Roboto"/>
              </a:rPr>
              <a:t> de la región se caracteriza por veranos cálidos e inviernos suaves, ofreciendo un entorno ideal para el turismo de montaña y marítimo.</a:t>
            </a:r>
            <a:endParaRPr lang="en-US" sz="1450">
              <a:latin typeface="Avenir Next LT Pro"/>
              <a:ea typeface="Roboto"/>
              <a:cs typeface="Roboto"/>
            </a:endParaRPr>
          </a:p>
        </p:txBody>
      </p:sp>
    </p:spTree>
    <p:extLst>
      <p:ext uri="{BB962C8B-B14F-4D97-AF65-F5344CB8AC3E}">
        <p14:creationId xmlns:p14="http://schemas.microsoft.com/office/powerpoint/2010/main" val="593916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0" name="Freeform: Shape 19">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9" name="Picture 8" descr="A map of italy with different colored regions&#10;&#10;Description automatically generated">
            <a:extLst>
              <a:ext uri="{FF2B5EF4-FFF2-40B4-BE49-F238E27FC236}">
                <a16:creationId xmlns:a16="http://schemas.microsoft.com/office/drawing/2014/main" id="{CFF40384-D928-80C7-23BC-34A6C02DDC90}"/>
              </a:ext>
            </a:extLst>
          </p:cNvPr>
          <p:cNvPicPr>
            <a:picLocks noChangeAspect="1"/>
          </p:cNvPicPr>
          <p:nvPr/>
        </p:nvPicPr>
        <p:blipFill>
          <a:blip r:embed="rId2"/>
          <a:srcRect t="19983" b="26143"/>
          <a:stretch/>
        </p:blipFill>
        <p:spPr>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24" name="Freeform: Shape 23">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BA8011D9-8495-C630-2B67-85E475F82F09}"/>
              </a:ext>
            </a:extLst>
          </p:cNvPr>
          <p:cNvSpPr>
            <a:spLocks noGrp="1"/>
          </p:cNvSpPr>
          <p:nvPr>
            <p:ph type="ftr" sz="quarter" idx="11"/>
          </p:nvPr>
        </p:nvSpPr>
        <p:spPr>
          <a:xfrm>
            <a:off x="1179576" y="6355080"/>
            <a:ext cx="3721209" cy="365760"/>
          </a:xfrm>
        </p:spPr>
        <p:txBody>
          <a:bodyPr>
            <a:normAutofit/>
          </a:bodyPr>
          <a:lstStyle/>
          <a:p>
            <a:pPr algn="l">
              <a:spcAft>
                <a:spcPts val="600"/>
              </a:spcAft>
            </a:pPr>
            <a:r>
              <a:rPr lang="en-US">
                <a:solidFill>
                  <a:schemeClr val="tx1">
                    <a:lumMod val="75000"/>
                    <a:lumOff val="25000"/>
                  </a:schemeClr>
                </a:solidFill>
              </a:rPr>
              <a:t>Abruzzo, Verónica Malavé</a:t>
            </a:r>
          </a:p>
        </p:txBody>
      </p:sp>
      <p:sp>
        <p:nvSpPr>
          <p:cNvPr id="4" name="Date Placeholder 3">
            <a:extLst>
              <a:ext uri="{FF2B5EF4-FFF2-40B4-BE49-F238E27FC236}">
                <a16:creationId xmlns:a16="http://schemas.microsoft.com/office/drawing/2014/main" id="{6F9755A1-8935-851C-3DD3-EA1D93F9DAC3}"/>
              </a:ext>
            </a:extLst>
          </p:cNvPr>
          <p:cNvSpPr>
            <a:spLocks noGrp="1"/>
          </p:cNvSpPr>
          <p:nvPr>
            <p:ph type="dt" sz="half" idx="10"/>
          </p:nvPr>
        </p:nvSpPr>
        <p:spPr>
          <a:xfrm>
            <a:off x="7854696" y="6355080"/>
            <a:ext cx="2843784" cy="365760"/>
          </a:xfrm>
        </p:spPr>
        <p:txBody>
          <a:bodyPr>
            <a:normAutofit/>
          </a:bodyPr>
          <a:lstStyle/>
          <a:p>
            <a:pPr algn="r">
              <a:spcAft>
                <a:spcPts val="600"/>
              </a:spcAft>
            </a:pPr>
            <a:fld id="{D92A8E0C-68B9-45C5-8290-D5CBA962E2EA}" type="datetime1">
              <a:rPr lang="en-US">
                <a:solidFill>
                  <a:srgbClr val="FFFFFF"/>
                </a:solidFill>
              </a:rPr>
              <a:pPr algn="r">
                <a:spcAft>
                  <a:spcPts val="600"/>
                </a:spcAft>
              </a:pPr>
              <a:t>8/8/2024</a:t>
            </a:fld>
            <a:endParaRPr lang="en-US">
              <a:solidFill>
                <a:srgbClr val="FFFFFF"/>
              </a:solidFill>
            </a:endParaRPr>
          </a:p>
        </p:txBody>
      </p:sp>
      <p:sp>
        <p:nvSpPr>
          <p:cNvPr id="6" name="Slide Number Placeholder 5">
            <a:extLst>
              <a:ext uri="{FF2B5EF4-FFF2-40B4-BE49-F238E27FC236}">
                <a16:creationId xmlns:a16="http://schemas.microsoft.com/office/drawing/2014/main" id="{9354A270-15E5-26F9-613D-73E4C194D760}"/>
              </a:ext>
            </a:extLst>
          </p:cNvPr>
          <p:cNvSpPr>
            <a:spLocks noGrp="1"/>
          </p:cNvSpPr>
          <p:nvPr>
            <p:ph type="sldNum" sz="quarter" idx="12"/>
          </p:nvPr>
        </p:nvSpPr>
        <p:spPr>
          <a:xfrm>
            <a:off x="10853928" y="6355080"/>
            <a:ext cx="1188720" cy="365760"/>
          </a:xfrm>
        </p:spPr>
        <p:txBody>
          <a:bodyPr>
            <a:normAutofit/>
          </a:bodyPr>
          <a:lstStyle/>
          <a:p>
            <a:pPr algn="l">
              <a:spcAft>
                <a:spcPts val="600"/>
              </a:spcAft>
            </a:pPr>
            <a:fld id="{A65A5C87-DF58-40C8-B092-1DE63DB4547E}" type="slidenum">
              <a:rPr lang="en-US" sz="1600">
                <a:solidFill>
                  <a:srgbClr val="FFFFFF"/>
                </a:solidFill>
              </a:rPr>
              <a:pPr algn="l">
                <a:spcAft>
                  <a:spcPts val="600"/>
                </a:spcAft>
              </a:pPr>
              <a:t>4</a:t>
            </a:fld>
            <a:endParaRPr lang="en-US" sz="1600">
              <a:solidFill>
                <a:srgbClr val="FFFFFF"/>
              </a:solidFill>
            </a:endParaRPr>
          </a:p>
        </p:txBody>
      </p:sp>
    </p:spTree>
    <p:extLst>
      <p:ext uri="{BB962C8B-B14F-4D97-AF65-F5344CB8AC3E}">
        <p14:creationId xmlns:p14="http://schemas.microsoft.com/office/powerpoint/2010/main" val="3621290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F4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map of different colored regions&#10;&#10;Description automatically generated">
            <a:extLst>
              <a:ext uri="{FF2B5EF4-FFF2-40B4-BE49-F238E27FC236}">
                <a16:creationId xmlns:a16="http://schemas.microsoft.com/office/drawing/2014/main" id="{5C3C0C8A-6A11-7BC8-9123-A8940099AD32}"/>
              </a:ext>
            </a:extLst>
          </p:cNvPr>
          <p:cNvPicPr>
            <a:picLocks noChangeAspect="1"/>
          </p:cNvPicPr>
          <p:nvPr/>
        </p:nvPicPr>
        <p:blipFill>
          <a:blip r:embed="rId2"/>
          <a:stretch>
            <a:fillRect/>
          </a:stretch>
        </p:blipFill>
        <p:spPr>
          <a:xfrm>
            <a:off x="6421035" y="998765"/>
            <a:ext cx="5129784" cy="4860470"/>
          </a:xfrm>
          <a:prstGeom prst="rect">
            <a:avLst/>
          </a:prstGeom>
        </p:spPr>
      </p:pic>
      <p:sp>
        <p:nvSpPr>
          <p:cNvPr id="4" name="Date Placeholder 3">
            <a:extLst>
              <a:ext uri="{FF2B5EF4-FFF2-40B4-BE49-F238E27FC236}">
                <a16:creationId xmlns:a16="http://schemas.microsoft.com/office/drawing/2014/main" id="{6A0D759D-0DDF-476F-CF4D-C63F17FBC0F1}"/>
              </a:ext>
            </a:extLst>
          </p:cNvPr>
          <p:cNvSpPr>
            <a:spLocks noGrp="1"/>
          </p:cNvSpPr>
          <p:nvPr>
            <p:ph type="dt" sz="half" idx="10"/>
          </p:nvPr>
        </p:nvSpPr>
        <p:spPr>
          <a:xfrm>
            <a:off x="838200" y="6356350"/>
            <a:ext cx="2743200" cy="365125"/>
          </a:xfrm>
        </p:spPr>
        <p:txBody>
          <a:bodyPr>
            <a:normAutofit/>
          </a:bodyPr>
          <a:lstStyle/>
          <a:p>
            <a:pPr>
              <a:spcAft>
                <a:spcPts val="600"/>
              </a:spcAft>
            </a:pPr>
            <a:fld id="{F71BB027-3A6F-4FBF-8A2E-CD9B28BE4DA6}" type="datetime1">
              <a:rPr lang="en-US">
                <a:solidFill>
                  <a:srgbClr val="FFFFFF"/>
                </a:solidFill>
              </a:rPr>
              <a:pPr>
                <a:spcAft>
                  <a:spcPts val="600"/>
                </a:spcAft>
              </a:pPr>
              <a:t>8/8/2024</a:t>
            </a:fld>
            <a:endParaRPr lang="en-US">
              <a:solidFill>
                <a:srgbClr val="FFFFFF"/>
              </a:solidFill>
            </a:endParaRPr>
          </a:p>
        </p:txBody>
      </p:sp>
      <p:sp>
        <p:nvSpPr>
          <p:cNvPr id="5" name="Footer Placeholder 4">
            <a:extLst>
              <a:ext uri="{FF2B5EF4-FFF2-40B4-BE49-F238E27FC236}">
                <a16:creationId xmlns:a16="http://schemas.microsoft.com/office/drawing/2014/main" id="{D60A0C89-BF94-6346-7737-C2926E6CF27E}"/>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Abruzzo, Verónica Malavé</a:t>
            </a:r>
          </a:p>
        </p:txBody>
      </p:sp>
      <p:sp>
        <p:nvSpPr>
          <p:cNvPr id="37" name="Rectangle 36">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p of a region&#10;&#10;Description automatically generated">
            <a:extLst>
              <a:ext uri="{FF2B5EF4-FFF2-40B4-BE49-F238E27FC236}">
                <a16:creationId xmlns:a16="http://schemas.microsoft.com/office/drawing/2014/main" id="{53716ED1-F2D3-D619-A743-497AA5515D33}"/>
              </a:ext>
            </a:extLst>
          </p:cNvPr>
          <p:cNvPicPr>
            <a:picLocks noChangeAspect="1"/>
          </p:cNvPicPr>
          <p:nvPr/>
        </p:nvPicPr>
        <p:blipFill>
          <a:blip r:embed="rId3"/>
          <a:srcRect l="4105" r="4105"/>
          <a:stretch/>
        </p:blipFill>
        <p:spPr>
          <a:xfrm>
            <a:off x="641180" y="830188"/>
            <a:ext cx="5129784" cy="5197624"/>
          </a:xfrm>
          <a:prstGeom prst="rect">
            <a:avLst/>
          </a:prstGeom>
        </p:spPr>
      </p:pic>
      <p:sp>
        <p:nvSpPr>
          <p:cNvPr id="6" name="Slide Number Placeholder 5">
            <a:extLst>
              <a:ext uri="{FF2B5EF4-FFF2-40B4-BE49-F238E27FC236}">
                <a16:creationId xmlns:a16="http://schemas.microsoft.com/office/drawing/2014/main" id="{AF387544-FCC3-E7ED-1694-3C2411B1A5A1}"/>
              </a:ext>
            </a:extLst>
          </p:cNvPr>
          <p:cNvSpPr>
            <a:spLocks noGrp="1"/>
          </p:cNvSpPr>
          <p:nvPr>
            <p:ph type="sldNum" sz="quarter" idx="12"/>
          </p:nvPr>
        </p:nvSpPr>
        <p:spPr>
          <a:xfrm>
            <a:off x="8610600" y="6356350"/>
            <a:ext cx="2743200" cy="365125"/>
          </a:xfrm>
        </p:spPr>
        <p:txBody>
          <a:bodyPr>
            <a:normAutofit/>
          </a:bodyPr>
          <a:lstStyle/>
          <a:p>
            <a:pPr>
              <a:spcAft>
                <a:spcPts val="600"/>
              </a:spcAft>
            </a:pPr>
            <a:fld id="{A65A5C87-DF58-40C8-B092-1DE63DB4547E}" type="slidenum">
              <a:rPr lang="en-US">
                <a:solidFill>
                  <a:srgbClr val="FFFFFF"/>
                </a:solidFill>
              </a:rPr>
              <a:pPr>
                <a:spcAft>
                  <a:spcPts val="600"/>
                </a:spcAft>
              </a:pPr>
              <a:t>5</a:t>
            </a:fld>
            <a:endParaRPr lang="en-US">
              <a:solidFill>
                <a:srgbClr val="FFFFFF"/>
              </a:solidFill>
            </a:endParaRPr>
          </a:p>
        </p:txBody>
      </p:sp>
    </p:spTree>
    <p:extLst>
      <p:ext uri="{BB962C8B-B14F-4D97-AF65-F5344CB8AC3E}">
        <p14:creationId xmlns:p14="http://schemas.microsoft.com/office/powerpoint/2010/main" val="3890058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94E99-D9FD-51F8-F109-DF907FB8D6D2}"/>
              </a:ext>
            </a:extLst>
          </p:cNvPr>
          <p:cNvSpPr>
            <a:spLocks noGrp="1"/>
          </p:cNvSpPr>
          <p:nvPr>
            <p:ph type="title" idx="4294967295"/>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Teramo</a:t>
            </a:r>
          </a:p>
        </p:txBody>
      </p:sp>
      <p:sp>
        <p:nvSpPr>
          <p:cNvPr id="19" name="Rectangle 18">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E0B3F67E-AF1C-867E-181F-540253F3B5C8}"/>
              </a:ext>
            </a:extLst>
          </p:cNvPr>
          <p:cNvSpPr>
            <a:spLocks/>
          </p:cNvSpPr>
          <p:nvPr/>
        </p:nvSpPr>
        <p:spPr>
          <a:xfrm>
            <a:off x="2473331" y="6020400"/>
            <a:ext cx="1896171" cy="252384"/>
          </a:xfrm>
          <a:prstGeom prst="rect">
            <a:avLst/>
          </a:prstGeom>
        </p:spPr>
        <p:txBody>
          <a:bodyPr/>
          <a:lstStyle/>
          <a:p>
            <a:pPr defTabSz="630936"/>
            <a:fld id="{F2F5879D-91AE-4AC5-98BA-BAB27378C95E}" type="datetime1">
              <a:rPr lang="en-US" sz="1242" kern="1200">
                <a:solidFill>
                  <a:schemeClr val="tx1"/>
                </a:solidFill>
                <a:latin typeface="+mn-lt"/>
                <a:ea typeface="+mn-ea"/>
                <a:cs typeface="+mn-cs"/>
              </a:rPr>
              <a:pPr defTabSz="630936"/>
              <a:t>8/8/2024</a:t>
            </a:fld>
            <a:endParaRPr lang="en-US"/>
          </a:p>
        </p:txBody>
      </p:sp>
      <p:sp>
        <p:nvSpPr>
          <p:cNvPr id="5" name="Footer Placeholder 4">
            <a:extLst>
              <a:ext uri="{FF2B5EF4-FFF2-40B4-BE49-F238E27FC236}">
                <a16:creationId xmlns:a16="http://schemas.microsoft.com/office/drawing/2014/main" id="{98DD8D9B-EDA5-7789-70F7-0C35C8E694E4}"/>
              </a:ext>
            </a:extLst>
          </p:cNvPr>
          <p:cNvSpPr>
            <a:spLocks/>
          </p:cNvSpPr>
          <p:nvPr/>
        </p:nvSpPr>
        <p:spPr>
          <a:xfrm>
            <a:off x="4685530" y="6020400"/>
            <a:ext cx="2844256" cy="252384"/>
          </a:xfrm>
          <a:prstGeom prst="rect">
            <a:avLst/>
          </a:prstGeom>
        </p:spPr>
        <p:txBody>
          <a:bodyPr/>
          <a:lstStyle/>
          <a:p>
            <a:pPr defTabSz="630936"/>
            <a:r>
              <a:rPr lang="en-US" sz="1242" kern="1200">
                <a:solidFill>
                  <a:schemeClr val="tx1"/>
                </a:solidFill>
                <a:latin typeface="+mn-lt"/>
                <a:ea typeface="+mn-ea"/>
                <a:cs typeface="+mn-cs"/>
              </a:rPr>
              <a:t>Abruzzo, Verónica Malavé</a:t>
            </a:r>
            <a:endParaRPr lang="en-US"/>
          </a:p>
        </p:txBody>
      </p:sp>
      <p:sp>
        <p:nvSpPr>
          <p:cNvPr id="6" name="Slide Number Placeholder 5">
            <a:extLst>
              <a:ext uri="{FF2B5EF4-FFF2-40B4-BE49-F238E27FC236}">
                <a16:creationId xmlns:a16="http://schemas.microsoft.com/office/drawing/2014/main" id="{FB33E53F-E776-A0BA-634F-EB52040A1E24}"/>
              </a:ext>
            </a:extLst>
          </p:cNvPr>
          <p:cNvSpPr>
            <a:spLocks/>
          </p:cNvSpPr>
          <p:nvPr/>
        </p:nvSpPr>
        <p:spPr>
          <a:xfrm>
            <a:off x="7845814" y="6020400"/>
            <a:ext cx="1896171" cy="252384"/>
          </a:xfrm>
          <a:prstGeom prst="rect">
            <a:avLst/>
          </a:prstGeom>
        </p:spPr>
        <p:txBody>
          <a:bodyPr/>
          <a:lstStyle/>
          <a:p>
            <a:pPr defTabSz="630936"/>
            <a:fld id="{A65A5C87-DF58-40C8-B092-1DE63DB4547E}" type="slidenum">
              <a:rPr lang="en-US" sz="1242" kern="1200" dirty="0">
                <a:solidFill>
                  <a:schemeClr val="tx1"/>
                </a:solidFill>
                <a:latin typeface="+mn-lt"/>
                <a:ea typeface="+mn-ea"/>
                <a:cs typeface="+mn-cs"/>
              </a:rPr>
              <a:pPr defTabSz="630936"/>
              <a:t>6</a:t>
            </a:fld>
            <a:endParaRPr lang="en-US"/>
          </a:p>
        </p:txBody>
      </p:sp>
      <p:sp>
        <p:nvSpPr>
          <p:cNvPr id="8" name="TextBox 7">
            <a:extLst>
              <a:ext uri="{FF2B5EF4-FFF2-40B4-BE49-F238E27FC236}">
                <a16:creationId xmlns:a16="http://schemas.microsoft.com/office/drawing/2014/main" id="{B2A28D3F-B8B1-E6FB-7B26-612D875EECA0}"/>
              </a:ext>
            </a:extLst>
          </p:cNvPr>
          <p:cNvSpPr txBox="1"/>
          <p:nvPr/>
        </p:nvSpPr>
        <p:spPr>
          <a:xfrm>
            <a:off x="845252" y="3116219"/>
            <a:ext cx="636886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mn-lt"/>
                <a:ea typeface="+mn-ea"/>
                <a:cs typeface="+mn-cs"/>
              </a:rPr>
              <a:t>Precipitaciones</a:t>
            </a:r>
            <a:r>
              <a:rPr lang="en-US" sz="1400" b="1" i="1" kern="1200">
                <a:latin typeface="+mn-lt"/>
                <a:ea typeface="+mn-ea"/>
                <a:cs typeface="+mn-cs"/>
              </a:rPr>
              <a:t>:</a:t>
            </a:r>
          </a:p>
          <a:p>
            <a:pPr marL="118110" indent="-118110" defTabSz="630936">
              <a:buFont typeface="Arial"/>
              <a:buChar char="•"/>
            </a:pPr>
            <a:r>
              <a:rPr lang="en-US" sz="1400" i="1" kern="1200">
                <a:latin typeface="+mn-lt"/>
                <a:ea typeface="+mn-ea"/>
                <a:cs typeface="+mn-cs"/>
              </a:rPr>
              <a:t>Media </a:t>
            </a:r>
            <a:r>
              <a:rPr lang="en-US" sz="1400" i="1" kern="1200" err="1">
                <a:latin typeface="+mn-lt"/>
                <a:ea typeface="+mn-ea"/>
                <a:cs typeface="+mn-cs"/>
              </a:rPr>
              <a:t>anual</a:t>
            </a:r>
            <a:r>
              <a:rPr lang="en-US" sz="1400" i="1" kern="1200">
                <a:latin typeface="+mn-lt"/>
                <a:ea typeface="+mn-ea"/>
                <a:cs typeface="+mn-cs"/>
              </a:rPr>
              <a:t>:</a:t>
            </a:r>
            <a:r>
              <a:rPr lang="en-US" sz="1400" kern="1200">
                <a:latin typeface="+mn-lt"/>
                <a:ea typeface="+mn-ea"/>
                <a:cs typeface="+mn-cs"/>
              </a:rPr>
              <a:t> 600 mm/</a:t>
            </a:r>
            <a:r>
              <a:rPr lang="en-US" sz="1400" kern="1200" err="1">
                <a:latin typeface="+mn-lt"/>
                <a:ea typeface="+mn-ea"/>
                <a:cs typeface="+mn-cs"/>
              </a:rPr>
              <a:t>año</a:t>
            </a:r>
            <a:r>
              <a:rPr lang="en-US" sz="1400" kern="1200">
                <a:latin typeface="+mn-lt"/>
                <a:ea typeface="+mn-ea"/>
                <a:cs typeface="+mn-cs"/>
              </a:rPr>
              <a:t> (</a:t>
            </a:r>
            <a:r>
              <a:rPr lang="en-US" sz="1400" kern="1200" err="1">
                <a:latin typeface="+mn-lt"/>
                <a:ea typeface="+mn-ea"/>
                <a:cs typeface="+mn-cs"/>
              </a:rPr>
              <a:t>franja</a:t>
            </a:r>
            <a:r>
              <a:rPr lang="en-US" sz="1400" kern="1200">
                <a:latin typeface="+mn-lt"/>
                <a:ea typeface="+mn-ea"/>
                <a:cs typeface="+mn-cs"/>
              </a:rPr>
              <a:t> </a:t>
            </a:r>
            <a:r>
              <a:rPr lang="en-US" sz="1400" kern="1200" err="1">
                <a:latin typeface="+mn-lt"/>
                <a:ea typeface="+mn-ea"/>
                <a:cs typeface="+mn-cs"/>
              </a:rPr>
              <a:t>costera</a:t>
            </a:r>
            <a:r>
              <a:rPr lang="en-US" sz="1400" kern="1200">
                <a:latin typeface="+mn-lt"/>
                <a:ea typeface="+mn-ea"/>
                <a:cs typeface="+mn-cs"/>
              </a:rPr>
              <a:t>), 800 mm/</a:t>
            </a:r>
            <a:r>
              <a:rPr lang="en-US" sz="1400" kern="1200" err="1">
                <a:latin typeface="+mn-lt"/>
                <a:ea typeface="+mn-ea"/>
                <a:cs typeface="+mn-cs"/>
              </a:rPr>
              <a:t>año</a:t>
            </a:r>
            <a:r>
              <a:rPr lang="en-US" sz="1400" kern="1200">
                <a:latin typeface="+mn-lt"/>
                <a:ea typeface="+mn-ea"/>
                <a:cs typeface="+mn-cs"/>
              </a:rPr>
              <a:t> (</a:t>
            </a:r>
            <a:r>
              <a:rPr lang="en-US" sz="1400" kern="1200" err="1">
                <a:latin typeface="+mn-lt"/>
                <a:ea typeface="+mn-ea"/>
                <a:cs typeface="+mn-cs"/>
              </a:rPr>
              <a:t>colinas</a:t>
            </a:r>
            <a:r>
              <a:rPr lang="en-US" sz="1400" kern="1200">
                <a:latin typeface="+mn-lt"/>
                <a:ea typeface="+mn-ea"/>
                <a:cs typeface="+mn-cs"/>
              </a:rPr>
              <a:t> </a:t>
            </a:r>
            <a:r>
              <a:rPr lang="en-US" sz="1400" kern="1200" err="1">
                <a:latin typeface="+mn-lt"/>
                <a:ea typeface="+mn-ea"/>
                <a:cs typeface="+mn-cs"/>
              </a:rPr>
              <a:t>interiores</a:t>
            </a:r>
            <a:r>
              <a:rPr lang="en-US" sz="1400" kern="1200">
                <a:latin typeface="+mn-lt"/>
                <a:ea typeface="+mn-ea"/>
                <a:cs typeface="+mn-cs"/>
              </a:rPr>
              <a:t>)</a:t>
            </a:r>
            <a:endParaRPr lang="en-US" sz="1400" kern="1200">
              <a:latin typeface="+mn-lt"/>
            </a:endParaRPr>
          </a:p>
          <a:p>
            <a:pPr marL="118110" indent="-118110" defTabSz="630936">
              <a:buFont typeface="Arial"/>
              <a:buChar char="•"/>
            </a:pPr>
            <a:r>
              <a:rPr lang="en-US" sz="1400" i="1" kern="1200" err="1">
                <a:latin typeface="+mn-lt"/>
                <a:ea typeface="+mn-ea"/>
                <a:cs typeface="+mn-cs"/>
              </a:rPr>
              <a:t>Período</a:t>
            </a:r>
            <a:r>
              <a:rPr lang="en-US" sz="1400" i="1" kern="1200">
                <a:latin typeface="+mn-lt"/>
                <a:ea typeface="+mn-ea"/>
                <a:cs typeface="+mn-cs"/>
              </a:rPr>
              <a:t> de </a:t>
            </a:r>
            <a:r>
              <a:rPr lang="en-US" sz="1400" i="1" kern="1200" err="1">
                <a:latin typeface="+mn-lt"/>
                <a:ea typeface="+mn-ea"/>
                <a:cs typeface="+mn-cs"/>
              </a:rPr>
              <a:t>menor</a:t>
            </a:r>
            <a:r>
              <a:rPr lang="en-US" sz="1400" i="1" kern="1200">
                <a:latin typeface="+mn-lt"/>
                <a:ea typeface="+mn-ea"/>
                <a:cs typeface="+mn-cs"/>
              </a:rPr>
              <a:t> </a:t>
            </a:r>
            <a:r>
              <a:rPr lang="en-US" sz="1400" i="1" kern="1200" err="1">
                <a:latin typeface="+mn-lt"/>
                <a:ea typeface="+mn-ea"/>
                <a:cs typeface="+mn-cs"/>
              </a:rPr>
              <a:t>volúmen</a:t>
            </a:r>
            <a:r>
              <a:rPr lang="en-US" sz="1400" i="1" kern="1200">
                <a:latin typeface="+mn-lt"/>
                <a:ea typeface="+mn-ea"/>
                <a:cs typeface="+mn-cs"/>
              </a:rPr>
              <a:t>:</a:t>
            </a:r>
            <a:r>
              <a:rPr lang="en-US" sz="1400" kern="1200">
                <a:latin typeface="+mn-lt"/>
                <a:ea typeface="+mn-ea"/>
                <a:cs typeface="+mn-cs"/>
              </a:rPr>
              <a:t> </a:t>
            </a:r>
            <a:r>
              <a:rPr lang="en-US" sz="1400" kern="1200" err="1">
                <a:latin typeface="+mn-lt"/>
                <a:ea typeface="+mn-ea"/>
                <a:cs typeface="+mn-cs"/>
              </a:rPr>
              <a:t>julio</a:t>
            </a:r>
            <a:r>
              <a:rPr lang="en-US" sz="1400" kern="1200">
                <a:latin typeface="+mn-lt"/>
                <a:ea typeface="+mn-ea"/>
                <a:cs typeface="+mn-cs"/>
              </a:rPr>
              <a:t> con 40 mm/</a:t>
            </a:r>
            <a:r>
              <a:rPr lang="en-US" sz="1400" kern="1200" err="1">
                <a:latin typeface="+mn-lt"/>
                <a:ea typeface="+mn-ea"/>
                <a:cs typeface="+mn-cs"/>
              </a:rPr>
              <a:t>mes</a:t>
            </a:r>
            <a:endParaRPr lang="en-US" sz="1400" kern="1200">
              <a:latin typeface="+mn-lt"/>
            </a:endParaRPr>
          </a:p>
          <a:p>
            <a:pPr marL="118110" indent="-118110" defTabSz="630936">
              <a:buFont typeface="Arial"/>
              <a:buChar char="•"/>
            </a:pPr>
            <a:r>
              <a:rPr lang="en-US" sz="1400" i="1" kern="1200" err="1">
                <a:latin typeface="+mn-lt"/>
                <a:ea typeface="+mn-ea"/>
                <a:cs typeface="+mn-cs"/>
              </a:rPr>
              <a:t>Período</a:t>
            </a:r>
            <a:r>
              <a:rPr lang="en-US" sz="1400" i="1" kern="1200">
                <a:latin typeface="+mn-lt"/>
                <a:ea typeface="+mn-ea"/>
                <a:cs typeface="+mn-cs"/>
              </a:rPr>
              <a:t> de mayor </a:t>
            </a:r>
            <a:r>
              <a:rPr lang="en-US" sz="1400" i="1" kern="1200" err="1">
                <a:latin typeface="+mn-lt"/>
                <a:ea typeface="+mn-ea"/>
                <a:cs typeface="+mn-cs"/>
              </a:rPr>
              <a:t>volúmen</a:t>
            </a:r>
            <a:r>
              <a:rPr lang="en-US" sz="1400" i="1" kern="1200">
                <a:latin typeface="+mn-lt"/>
                <a:ea typeface="+mn-ea"/>
                <a:cs typeface="+mn-cs"/>
              </a:rPr>
              <a:t>:</a:t>
            </a:r>
            <a:r>
              <a:rPr lang="en-US" sz="1400" kern="1200">
                <a:latin typeface="+mn-lt"/>
                <a:ea typeface="+mn-ea"/>
                <a:cs typeface="+mn-cs"/>
              </a:rPr>
              <a:t> </a:t>
            </a:r>
            <a:r>
              <a:rPr lang="en-US" sz="1400" kern="1200" err="1">
                <a:latin typeface="+mn-lt"/>
                <a:ea typeface="+mn-ea"/>
                <a:cs typeface="+mn-cs"/>
              </a:rPr>
              <a:t>octubre</a:t>
            </a:r>
            <a:r>
              <a:rPr lang="en-US" sz="1400" kern="1200">
                <a:latin typeface="+mn-lt"/>
                <a:ea typeface="+mn-ea"/>
                <a:cs typeface="+mn-cs"/>
              </a:rPr>
              <a:t> a </a:t>
            </a:r>
            <a:r>
              <a:rPr lang="en-US" sz="1400" kern="1200" err="1">
                <a:latin typeface="+mn-lt"/>
                <a:ea typeface="+mn-ea"/>
                <a:cs typeface="+mn-cs"/>
              </a:rPr>
              <a:t>diciembre</a:t>
            </a:r>
            <a:r>
              <a:rPr lang="en-US" sz="1400" kern="1200">
                <a:latin typeface="+mn-lt"/>
                <a:ea typeface="+mn-ea"/>
                <a:cs typeface="+mn-cs"/>
              </a:rPr>
              <a:t> con 70mm/</a:t>
            </a:r>
            <a:r>
              <a:rPr lang="en-US" sz="1400" kern="1200" err="1">
                <a:latin typeface="+mn-lt"/>
                <a:ea typeface="+mn-ea"/>
                <a:cs typeface="+mn-cs"/>
              </a:rPr>
              <a:t>mes</a:t>
            </a:r>
            <a:endParaRPr lang="en-US" sz="1400" kern="1200">
              <a:latin typeface="+mn-lt"/>
            </a:endParaRPr>
          </a:p>
        </p:txBody>
      </p:sp>
      <p:sp>
        <p:nvSpPr>
          <p:cNvPr id="12" name="TextBox 11">
            <a:extLst>
              <a:ext uri="{FF2B5EF4-FFF2-40B4-BE49-F238E27FC236}">
                <a16:creationId xmlns:a16="http://schemas.microsoft.com/office/drawing/2014/main" id="{83911F79-BFAF-549E-5B75-70E4FF491F6F}"/>
              </a:ext>
            </a:extLst>
          </p:cNvPr>
          <p:cNvSpPr txBox="1"/>
          <p:nvPr/>
        </p:nvSpPr>
        <p:spPr>
          <a:xfrm>
            <a:off x="779400" y="4190500"/>
            <a:ext cx="453791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Avenir Next LT Pro"/>
              </a:rPr>
              <a:t>Temperatura</a:t>
            </a:r>
            <a:r>
              <a:rPr lang="en-US" sz="1400" b="1" i="1" kern="1200">
                <a:latin typeface="Avenir Next LT Pro"/>
              </a:rPr>
              <a:t>:</a:t>
            </a:r>
            <a:endParaRPr lang="en-US" sz="1400" kern="1200">
              <a:latin typeface="Avenir Next LT Pro"/>
            </a:endParaRPr>
          </a:p>
          <a:p>
            <a:pPr marL="118110" indent="-118110" defTabSz="630936">
              <a:buFont typeface="Arial"/>
              <a:buChar char="•"/>
            </a:pPr>
            <a:r>
              <a:rPr lang="en-US" sz="1400" i="1" kern="1200" err="1">
                <a:latin typeface="Avenir Next LT Pro"/>
                <a:cs typeface="Arial"/>
              </a:rPr>
              <a:t>Promedio</a:t>
            </a:r>
            <a:r>
              <a:rPr lang="en-US" sz="1400" kern="1200">
                <a:latin typeface="Avenir Next LT Pro"/>
                <a:cs typeface="Arial"/>
              </a:rPr>
              <a:t>: </a:t>
            </a:r>
            <a:r>
              <a:rPr lang="en-US" sz="1400" kern="1200">
                <a:ea typeface="+mn-lt"/>
                <a:cs typeface="+mn-lt"/>
              </a:rPr>
              <a:t>13°C </a:t>
            </a:r>
            <a:r>
              <a:rPr lang="en-US" sz="1400">
                <a:ea typeface="+mn-lt"/>
                <a:cs typeface="+mn-lt"/>
              </a:rPr>
              <a:t>| 55.4°F </a:t>
            </a:r>
            <a:r>
              <a:rPr lang="en-US" sz="1400" kern="1200">
                <a:latin typeface="Avenir Next LT Pro"/>
                <a:cs typeface="Arial"/>
              </a:rPr>
              <a:t>(</a:t>
            </a:r>
            <a:r>
              <a:rPr lang="en-US" sz="1400" kern="1200" err="1">
                <a:latin typeface="Avenir Next LT Pro"/>
                <a:cs typeface="Arial"/>
              </a:rPr>
              <a:t>abril</a:t>
            </a:r>
            <a:r>
              <a:rPr lang="en-US" sz="1400" kern="1200">
                <a:latin typeface="Avenir Next LT Pro"/>
                <a:cs typeface="Arial"/>
              </a:rPr>
              <a:t>),</a:t>
            </a:r>
            <a:r>
              <a:rPr lang="en-US" sz="1400">
                <a:latin typeface="Avenir Next LT Pro"/>
                <a:cs typeface="Arial"/>
              </a:rPr>
              <a:t> </a:t>
            </a:r>
            <a:r>
              <a:rPr lang="en-US" sz="1400" kern="1200">
                <a:ea typeface="+mn-lt"/>
                <a:cs typeface="+mn-lt"/>
              </a:rPr>
              <a:t>15°C </a:t>
            </a:r>
            <a:r>
              <a:rPr lang="en-US" sz="1400">
                <a:ea typeface="+mn-lt"/>
                <a:cs typeface="+mn-lt"/>
              </a:rPr>
              <a:t>| 59°F</a:t>
            </a:r>
            <a:r>
              <a:rPr lang="en-US" sz="1400">
                <a:latin typeface="Avenir Next LT Pro"/>
                <a:cs typeface="Arial"/>
              </a:rPr>
              <a:t> </a:t>
            </a:r>
            <a:r>
              <a:rPr lang="en-US" sz="1400" kern="1200">
                <a:latin typeface="Avenir Next LT Pro"/>
                <a:cs typeface="Arial"/>
              </a:rPr>
              <a:t>(</a:t>
            </a:r>
            <a:r>
              <a:rPr lang="en-US" sz="1400" kern="1200" err="1">
                <a:latin typeface="Avenir Next LT Pro"/>
                <a:cs typeface="Arial"/>
              </a:rPr>
              <a:t>octubre</a:t>
            </a:r>
            <a:r>
              <a:rPr lang="en-US" sz="1400" kern="1200">
                <a:latin typeface="Avenir Next LT Pro"/>
                <a:cs typeface="Arial"/>
              </a:rPr>
              <a:t>)</a:t>
            </a:r>
          </a:p>
          <a:p>
            <a:pPr marL="118110" indent="-118110" defTabSz="630936">
              <a:buFont typeface="Arial"/>
              <a:buChar char="•"/>
            </a:pPr>
            <a:r>
              <a:rPr lang="en-US" sz="1400" i="1" kern="1200">
                <a:latin typeface="Avenir Next LT Pro"/>
                <a:cs typeface="Arial"/>
              </a:rPr>
              <a:t>Pico</a:t>
            </a:r>
            <a:r>
              <a:rPr lang="en-US" sz="1400" kern="1200">
                <a:latin typeface="Avenir Next LT Pro"/>
                <a:cs typeface="Arial"/>
              </a:rPr>
              <a:t>: 24-25°</a:t>
            </a:r>
            <a:r>
              <a:rPr lang="en-US" sz="1400">
                <a:ea typeface="+mn-lt"/>
                <a:cs typeface="Arial"/>
              </a:rPr>
              <a:t>C</a:t>
            </a:r>
            <a:r>
              <a:rPr lang="en-US" sz="1400" kern="1200">
                <a:ea typeface="+mn-lt"/>
                <a:cs typeface="+mn-lt"/>
              </a:rPr>
              <a:t> </a:t>
            </a:r>
            <a:r>
              <a:rPr lang="en-US" sz="1400">
                <a:ea typeface="+mn-lt"/>
                <a:cs typeface="+mn-lt"/>
              </a:rPr>
              <a:t>| 75.2-77°F</a:t>
            </a:r>
            <a:r>
              <a:rPr lang="en-US" sz="1400">
                <a:latin typeface="Avenir Next LT Pro"/>
                <a:cs typeface="Arial"/>
              </a:rPr>
              <a:t> </a:t>
            </a:r>
            <a:r>
              <a:rPr lang="en-US" sz="1400" kern="1200">
                <a:latin typeface="Avenir Next LT Pro"/>
                <a:cs typeface="Arial"/>
              </a:rPr>
              <a:t>(</a:t>
            </a:r>
            <a:r>
              <a:rPr lang="en-US" sz="1400" kern="1200" err="1">
                <a:latin typeface="Avenir Next LT Pro"/>
                <a:cs typeface="Arial"/>
              </a:rPr>
              <a:t>julio</a:t>
            </a:r>
            <a:r>
              <a:rPr lang="en-US" sz="1400" kern="1200">
                <a:latin typeface="Avenir Next LT Pro"/>
                <a:cs typeface="Arial"/>
              </a:rPr>
              <a:t> y </a:t>
            </a:r>
            <a:r>
              <a:rPr lang="en-US" sz="1400" kern="1200" err="1">
                <a:latin typeface="Avenir Next LT Pro"/>
                <a:cs typeface="Arial"/>
              </a:rPr>
              <a:t>agosto</a:t>
            </a:r>
            <a:r>
              <a:rPr lang="en-US" sz="1400" kern="1200">
                <a:latin typeface="Avenir Next LT Pro"/>
                <a:cs typeface="Arial"/>
              </a:rPr>
              <a:t>)</a:t>
            </a:r>
            <a:endParaRPr lang="en-US" sz="1400">
              <a:latin typeface="Avenir Next LT Pro"/>
              <a:cs typeface="Arial"/>
            </a:endParaRPr>
          </a:p>
        </p:txBody>
      </p:sp>
      <p:sp>
        <p:nvSpPr>
          <p:cNvPr id="3" name="TextBox 2">
            <a:extLst>
              <a:ext uri="{FF2B5EF4-FFF2-40B4-BE49-F238E27FC236}">
                <a16:creationId xmlns:a16="http://schemas.microsoft.com/office/drawing/2014/main" id="{9B47FA24-3789-7967-404A-FA2A16208512}"/>
              </a:ext>
            </a:extLst>
          </p:cNvPr>
          <p:cNvSpPr txBox="1"/>
          <p:nvPr/>
        </p:nvSpPr>
        <p:spPr>
          <a:xfrm>
            <a:off x="841248" y="1731224"/>
            <a:ext cx="572153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kern="1200">
                <a:latin typeface="+mn-lt"/>
                <a:ea typeface="+mn-ea"/>
                <a:cs typeface="+mn-cs"/>
              </a:rPr>
              <a:t>El </a:t>
            </a:r>
            <a:r>
              <a:rPr lang="en-US" sz="1400" kern="1200" err="1">
                <a:latin typeface="+mn-lt"/>
                <a:ea typeface="+mn-ea"/>
                <a:cs typeface="+mn-cs"/>
              </a:rPr>
              <a:t>clima</a:t>
            </a:r>
            <a:r>
              <a:rPr lang="en-US" sz="1400" kern="1200">
                <a:latin typeface="+mn-lt"/>
                <a:ea typeface="+mn-ea"/>
                <a:cs typeface="+mn-cs"/>
              </a:rPr>
              <a:t> de Teramo es </a:t>
            </a:r>
            <a:r>
              <a:rPr lang="en-US" sz="1400" kern="1200" err="1">
                <a:latin typeface="+mn-lt"/>
                <a:ea typeface="+mn-ea"/>
                <a:cs typeface="+mn-cs"/>
              </a:rPr>
              <a:t>templado</a:t>
            </a:r>
            <a:r>
              <a:rPr lang="en-US" sz="1400" kern="1200">
                <a:latin typeface="+mn-lt"/>
                <a:ea typeface="+mn-ea"/>
                <a:cs typeface="+mn-cs"/>
              </a:rPr>
              <a:t> </a:t>
            </a:r>
            <a:r>
              <a:rPr lang="en-US" sz="1400" kern="1200" err="1">
                <a:latin typeface="+mn-lt"/>
                <a:ea typeface="+mn-ea"/>
                <a:cs typeface="+mn-cs"/>
              </a:rPr>
              <a:t>cálido</a:t>
            </a:r>
            <a:r>
              <a:rPr lang="en-US" sz="1400" kern="1200">
                <a:latin typeface="+mn-lt"/>
                <a:ea typeface="+mn-ea"/>
                <a:cs typeface="+mn-cs"/>
              </a:rPr>
              <a:t>. </a:t>
            </a:r>
            <a:r>
              <a:rPr lang="en-US" sz="1400" err="1"/>
              <a:t>S</a:t>
            </a:r>
            <a:r>
              <a:rPr lang="en-US" sz="1400" kern="1200" err="1">
                <a:latin typeface="+mn-lt"/>
                <a:ea typeface="+mn-ea"/>
                <a:cs typeface="+mn-cs"/>
              </a:rPr>
              <a:t>us</a:t>
            </a:r>
            <a:r>
              <a:rPr lang="en-US" sz="1400" kern="1200">
                <a:latin typeface="+mn-lt"/>
                <a:ea typeface="+mn-ea"/>
                <a:cs typeface="+mn-cs"/>
              </a:rPr>
              <a:t> </a:t>
            </a:r>
            <a:r>
              <a:rPr lang="en-US" sz="1400" kern="1200" err="1">
                <a:latin typeface="+mn-lt"/>
                <a:ea typeface="+mn-ea"/>
                <a:cs typeface="+mn-cs"/>
              </a:rPr>
              <a:t>suelos</a:t>
            </a:r>
            <a:r>
              <a:rPr lang="en-US" sz="1400" kern="1200">
                <a:latin typeface="+mn-lt"/>
                <a:ea typeface="+mn-ea"/>
                <a:cs typeface="+mn-cs"/>
              </a:rPr>
              <a:t> son </a:t>
            </a:r>
            <a:r>
              <a:rPr lang="en-US" sz="1400" kern="1200" err="1">
                <a:latin typeface="+mn-lt"/>
                <a:ea typeface="+mn-ea"/>
                <a:cs typeface="+mn-cs"/>
              </a:rPr>
              <a:t>arcillosos</a:t>
            </a:r>
            <a:r>
              <a:rPr lang="en-US" sz="1400" kern="1200">
                <a:latin typeface="+mn-lt"/>
                <a:ea typeface="+mn-ea"/>
                <a:cs typeface="+mn-cs"/>
              </a:rPr>
              <a:t> </a:t>
            </a:r>
            <a:r>
              <a:rPr lang="en-US" sz="1400" kern="1200" err="1">
                <a:latin typeface="+mn-lt"/>
                <a:ea typeface="+mn-ea"/>
                <a:cs typeface="+mn-cs"/>
              </a:rPr>
              <a:t>calcáreos</a:t>
            </a:r>
            <a:r>
              <a:rPr lang="en-US" sz="1400" kern="1200">
                <a:latin typeface="+mn-lt"/>
                <a:ea typeface="+mn-ea"/>
                <a:cs typeface="+mn-cs"/>
              </a:rPr>
              <a:t>, </a:t>
            </a:r>
            <a:r>
              <a:rPr lang="en-US" sz="1400" err="1"/>
              <a:t>proporcionando</a:t>
            </a:r>
            <a:r>
              <a:rPr lang="en-US" sz="1400"/>
              <a:t> </a:t>
            </a:r>
            <a:r>
              <a:rPr lang="en-US" sz="1400" err="1"/>
              <a:t>drenaje</a:t>
            </a:r>
            <a:r>
              <a:rPr lang="en-US" sz="1400"/>
              <a:t> </a:t>
            </a:r>
            <a:r>
              <a:rPr lang="en-US" sz="1400" err="1"/>
              <a:t>excelente</a:t>
            </a:r>
            <a:r>
              <a:rPr lang="en-US" sz="1400"/>
              <a:t>.</a:t>
            </a:r>
            <a:r>
              <a:rPr lang="en-US" sz="1400" kern="1200">
                <a:latin typeface="+mn-lt"/>
                <a:ea typeface="+mn-ea"/>
                <a:cs typeface="+mn-cs"/>
              </a:rPr>
              <a:t> </a:t>
            </a:r>
            <a:r>
              <a:rPr lang="en-US" sz="1400" kern="1200" err="1">
                <a:latin typeface="+mn-lt"/>
                <a:ea typeface="+mn-ea"/>
                <a:cs typeface="+mn-cs"/>
              </a:rPr>
              <a:t>Existe</a:t>
            </a:r>
            <a:r>
              <a:rPr lang="en-US" sz="1400" kern="1200">
                <a:latin typeface="+mn-lt"/>
                <a:ea typeface="+mn-ea"/>
                <a:cs typeface="+mn-cs"/>
              </a:rPr>
              <a:t> </a:t>
            </a:r>
            <a:r>
              <a:rPr lang="en-US" sz="1400" kern="1200" err="1">
                <a:latin typeface="+mn-lt"/>
                <a:ea typeface="+mn-ea"/>
                <a:cs typeface="+mn-cs"/>
              </a:rPr>
              <a:t>una</a:t>
            </a:r>
            <a:r>
              <a:rPr lang="en-US" sz="1400" kern="1200">
                <a:latin typeface="+mn-lt"/>
                <a:ea typeface="+mn-ea"/>
                <a:cs typeface="+mn-cs"/>
              </a:rPr>
              <a:t> notable </a:t>
            </a:r>
            <a:r>
              <a:rPr lang="en-US" sz="1400" kern="1200" err="1">
                <a:latin typeface="+mn-lt"/>
                <a:ea typeface="+mn-ea"/>
                <a:cs typeface="+mn-cs"/>
              </a:rPr>
              <a:t>variación</a:t>
            </a:r>
            <a:r>
              <a:rPr lang="en-US" sz="1400" kern="1200">
                <a:latin typeface="+mn-lt"/>
                <a:ea typeface="+mn-ea"/>
                <a:cs typeface="+mn-cs"/>
              </a:rPr>
              <a:t> de </a:t>
            </a:r>
            <a:r>
              <a:rPr lang="en-US" sz="1400" kern="1200" err="1">
                <a:latin typeface="+mn-lt"/>
                <a:ea typeface="+mn-ea"/>
                <a:cs typeface="+mn-cs"/>
              </a:rPr>
              <a:t>temperatura</a:t>
            </a:r>
            <a:r>
              <a:rPr lang="en-US" sz="1400" kern="1200">
                <a:latin typeface="+mn-lt"/>
                <a:ea typeface="+mn-ea"/>
                <a:cs typeface="+mn-cs"/>
              </a:rPr>
              <a:t> entre día y </a:t>
            </a:r>
            <a:r>
              <a:rPr lang="en-US" sz="1400" kern="1200" err="1">
                <a:latin typeface="+mn-lt"/>
                <a:ea typeface="+mn-ea"/>
                <a:cs typeface="+mn-cs"/>
              </a:rPr>
              <a:t>noche</a:t>
            </a:r>
            <a:r>
              <a:rPr lang="en-US" sz="1400"/>
              <a:t> </a:t>
            </a:r>
            <a:r>
              <a:rPr lang="en-US" sz="1400" err="1"/>
              <a:t>d</a:t>
            </a:r>
            <a:r>
              <a:rPr lang="en-US" sz="1400" kern="1200" err="1">
                <a:latin typeface="+mn-lt"/>
                <a:ea typeface="+mn-ea"/>
                <a:cs typeface="+mn-cs"/>
              </a:rPr>
              <a:t>ebida</a:t>
            </a:r>
            <a:r>
              <a:rPr lang="en-US" sz="1400" kern="1200">
                <a:latin typeface="+mn-lt"/>
                <a:ea typeface="+mn-ea"/>
                <a:cs typeface="+mn-cs"/>
              </a:rPr>
              <a:t> a la </a:t>
            </a:r>
            <a:r>
              <a:rPr lang="en-US" sz="1400" kern="1200" err="1">
                <a:latin typeface="+mn-lt"/>
                <a:ea typeface="+mn-ea"/>
                <a:cs typeface="+mn-cs"/>
              </a:rPr>
              <a:t>proximidad</a:t>
            </a:r>
            <a:r>
              <a:rPr lang="en-US" sz="1400" kern="1200">
                <a:latin typeface="+mn-lt"/>
                <a:ea typeface="+mn-ea"/>
                <a:cs typeface="+mn-cs"/>
              </a:rPr>
              <a:t> del </a:t>
            </a:r>
            <a:r>
              <a:rPr lang="en-US" sz="1400" kern="1200" err="1">
                <a:latin typeface="+mn-lt"/>
                <a:ea typeface="+mn-ea"/>
                <a:cs typeface="+mn-cs"/>
              </a:rPr>
              <a:t>macizo</a:t>
            </a:r>
            <a:r>
              <a:rPr lang="en-US" sz="1400" kern="1200">
                <a:latin typeface="+mn-lt"/>
                <a:ea typeface="+mn-ea"/>
                <a:cs typeface="+mn-cs"/>
              </a:rPr>
              <a:t> del Gran Sasso y </a:t>
            </a:r>
            <a:r>
              <a:rPr lang="en-US" sz="1400" kern="1200" err="1">
                <a:latin typeface="+mn-lt"/>
                <a:ea typeface="+mn-ea"/>
                <a:cs typeface="+mn-cs"/>
              </a:rPr>
              <a:t>los</a:t>
            </a:r>
            <a:r>
              <a:rPr lang="en-US" sz="1400" kern="1200">
                <a:latin typeface="+mn-lt"/>
                <a:ea typeface="+mn-ea"/>
                <a:cs typeface="+mn-cs"/>
              </a:rPr>
              <a:t> de Monti </a:t>
            </a:r>
            <a:r>
              <a:rPr lang="en-US" sz="1400" kern="1200" err="1">
                <a:latin typeface="+mn-lt"/>
                <a:ea typeface="+mn-ea"/>
                <a:cs typeface="+mn-cs"/>
              </a:rPr>
              <a:t>della</a:t>
            </a:r>
            <a:r>
              <a:rPr lang="en-US" sz="1400" kern="1200">
                <a:latin typeface="+mn-lt"/>
                <a:ea typeface="+mn-ea"/>
                <a:cs typeface="+mn-cs"/>
              </a:rPr>
              <a:t> Laga. La </a:t>
            </a:r>
            <a:r>
              <a:rPr lang="en-US" sz="1400" kern="1200" err="1">
                <a:latin typeface="+mn-lt"/>
                <a:ea typeface="+mn-ea"/>
                <a:cs typeface="+mn-cs"/>
              </a:rPr>
              <a:t>región</a:t>
            </a:r>
            <a:r>
              <a:rPr lang="en-US" sz="1400" kern="1200">
                <a:latin typeface="+mn-lt"/>
                <a:ea typeface="+mn-ea"/>
                <a:cs typeface="+mn-cs"/>
              </a:rPr>
              <a:t> es </a:t>
            </a:r>
            <a:r>
              <a:rPr lang="en-US" sz="1400" kern="1200" err="1">
                <a:latin typeface="+mn-lt"/>
                <a:ea typeface="+mn-ea"/>
                <a:cs typeface="+mn-cs"/>
              </a:rPr>
              <a:t>famosa</a:t>
            </a:r>
            <a:r>
              <a:rPr lang="en-US" sz="1400" kern="1200">
                <a:latin typeface="+mn-lt"/>
                <a:ea typeface="+mn-ea"/>
                <a:cs typeface="+mn-cs"/>
              </a:rPr>
              <a:t> </a:t>
            </a:r>
            <a:r>
              <a:rPr lang="en-US" sz="1400" kern="1200" err="1">
                <a:latin typeface="+mn-lt"/>
                <a:ea typeface="+mn-ea"/>
                <a:cs typeface="+mn-cs"/>
              </a:rPr>
              <a:t>por</a:t>
            </a:r>
            <a:r>
              <a:rPr lang="en-US" sz="1400" kern="1200">
                <a:latin typeface="+mn-lt"/>
                <a:ea typeface="+mn-ea"/>
                <a:cs typeface="+mn-cs"/>
              </a:rPr>
              <a:t> Montepulciano </a:t>
            </a:r>
            <a:r>
              <a:rPr lang="en-US" sz="1400" kern="1200" err="1">
                <a:latin typeface="+mn-lt"/>
                <a:ea typeface="+mn-ea"/>
                <a:cs typeface="+mn-cs"/>
              </a:rPr>
              <a:t>d'Abruzzo</a:t>
            </a:r>
            <a:r>
              <a:rPr lang="en-US" sz="1400" kern="1200">
                <a:latin typeface="+mn-lt"/>
                <a:ea typeface="+mn-ea"/>
                <a:cs typeface="+mn-cs"/>
              </a:rPr>
              <a:t> Colline </a:t>
            </a:r>
            <a:r>
              <a:rPr lang="en-US" sz="1400" kern="1200" err="1">
                <a:latin typeface="+mn-lt"/>
                <a:ea typeface="+mn-ea"/>
                <a:cs typeface="+mn-cs"/>
              </a:rPr>
              <a:t>Teramane</a:t>
            </a:r>
            <a:r>
              <a:rPr lang="en-US" sz="1400" kern="1200">
                <a:latin typeface="+mn-lt"/>
                <a:ea typeface="+mn-ea"/>
                <a:cs typeface="+mn-cs"/>
              </a:rPr>
              <a:t>, que </a:t>
            </a:r>
            <a:r>
              <a:rPr lang="en-US" sz="1400" kern="1200" err="1">
                <a:latin typeface="+mn-lt"/>
                <a:ea typeface="+mn-ea"/>
                <a:cs typeface="+mn-cs"/>
              </a:rPr>
              <a:t>prospera</a:t>
            </a:r>
            <a:r>
              <a:rPr lang="en-US" sz="1400" kern="1200">
                <a:latin typeface="+mn-lt"/>
                <a:ea typeface="+mn-ea"/>
                <a:cs typeface="+mn-cs"/>
              </a:rPr>
              <a:t> </a:t>
            </a:r>
            <a:r>
              <a:rPr lang="en-US" sz="1400" kern="1200" err="1">
                <a:latin typeface="+mn-lt"/>
                <a:ea typeface="+mn-ea"/>
                <a:cs typeface="+mn-cs"/>
              </a:rPr>
              <a:t>en</a:t>
            </a:r>
            <a:r>
              <a:rPr lang="en-US" sz="1400" kern="1200">
                <a:latin typeface="+mn-lt"/>
                <a:ea typeface="+mn-ea"/>
                <a:cs typeface="+mn-cs"/>
              </a:rPr>
              <a:t> </a:t>
            </a:r>
            <a:r>
              <a:rPr lang="en-US" sz="1400" kern="1200" err="1">
                <a:latin typeface="+mn-lt"/>
                <a:ea typeface="+mn-ea"/>
                <a:cs typeface="+mn-cs"/>
              </a:rPr>
              <a:t>suelos</a:t>
            </a:r>
            <a:r>
              <a:rPr lang="en-US" sz="1400" kern="1200">
                <a:latin typeface="+mn-lt"/>
                <a:ea typeface="+mn-ea"/>
                <a:cs typeface="+mn-cs"/>
              </a:rPr>
              <a:t> bien </a:t>
            </a:r>
            <a:r>
              <a:rPr lang="en-US" sz="1400" kern="1200" err="1">
                <a:latin typeface="+mn-lt"/>
                <a:ea typeface="+mn-ea"/>
                <a:cs typeface="+mn-cs"/>
              </a:rPr>
              <a:t>drenados</a:t>
            </a:r>
            <a:r>
              <a:rPr lang="en-US" sz="1400" kern="1200">
                <a:latin typeface="+mn-lt"/>
                <a:ea typeface="+mn-ea"/>
                <a:cs typeface="+mn-cs"/>
              </a:rPr>
              <a:t>. </a:t>
            </a:r>
            <a:endParaRPr lang="en-US" sz="1400"/>
          </a:p>
        </p:txBody>
      </p:sp>
      <p:sp>
        <p:nvSpPr>
          <p:cNvPr id="9" name="TextBox 8">
            <a:extLst>
              <a:ext uri="{FF2B5EF4-FFF2-40B4-BE49-F238E27FC236}">
                <a16:creationId xmlns:a16="http://schemas.microsoft.com/office/drawing/2014/main" id="{28785457-F216-B307-C877-31283D089218}"/>
              </a:ext>
            </a:extLst>
          </p:cNvPr>
          <p:cNvSpPr txBox="1"/>
          <p:nvPr/>
        </p:nvSpPr>
        <p:spPr>
          <a:xfrm>
            <a:off x="845252" y="5047859"/>
            <a:ext cx="399169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solidFill>
                  <a:schemeClr val="tx1"/>
                </a:solidFill>
                <a:latin typeface="Avenir Next LT Pro"/>
              </a:rPr>
              <a:t>Índice</a:t>
            </a:r>
            <a:r>
              <a:rPr lang="en-US" sz="1400" b="1" i="1" kern="1200">
                <a:solidFill>
                  <a:schemeClr val="tx1"/>
                </a:solidFill>
                <a:latin typeface="Avenir Next LT Pro"/>
              </a:rPr>
              <a:t> Winkler:</a:t>
            </a:r>
            <a:endParaRPr lang="en-US" sz="1400" kern="1200">
              <a:solidFill>
                <a:schemeClr val="tx1"/>
              </a:solidFill>
              <a:latin typeface="Avenir Next LT Pro"/>
            </a:endParaRPr>
          </a:p>
          <a:p>
            <a:pPr marL="118301" indent="-118301" defTabSz="630936">
              <a:buFont typeface="Arial"/>
              <a:buChar char="•"/>
            </a:pPr>
            <a:r>
              <a:rPr lang="en-US" sz="1400" kern="1200">
                <a:solidFill>
                  <a:schemeClr val="tx1"/>
                </a:solidFill>
                <a:latin typeface="Avenir Next LT Pro"/>
                <a:ea typeface="+mn-lt"/>
                <a:cs typeface="+mn-lt"/>
              </a:rPr>
              <a:t>1.800 </a:t>
            </a:r>
            <a:r>
              <a:rPr lang="en-US" sz="1400" kern="1200" err="1">
                <a:solidFill>
                  <a:schemeClr val="tx1"/>
                </a:solidFill>
                <a:latin typeface="Avenir Next LT Pro"/>
                <a:ea typeface="+mn-lt"/>
                <a:cs typeface="+mn-lt"/>
              </a:rPr>
              <a:t>grados</a:t>
            </a:r>
            <a:r>
              <a:rPr lang="en-US" sz="1400" kern="1200">
                <a:solidFill>
                  <a:schemeClr val="tx1"/>
                </a:solidFill>
                <a:latin typeface="Avenir Next LT Pro"/>
                <a:ea typeface="+mn-lt"/>
                <a:cs typeface="+mn-lt"/>
              </a:rPr>
              <a:t>/día (</a:t>
            </a:r>
            <a:r>
              <a:rPr lang="en-US" sz="1400" kern="1200" err="1">
                <a:solidFill>
                  <a:schemeClr val="tx1"/>
                </a:solidFill>
                <a:latin typeface="Avenir Next LT Pro"/>
                <a:ea typeface="+mn-lt"/>
                <a:cs typeface="+mn-lt"/>
              </a:rPr>
              <a:t>colinas</a:t>
            </a:r>
            <a:r>
              <a:rPr lang="en-US" sz="1400" kern="1200">
                <a:solidFill>
                  <a:schemeClr val="tx1"/>
                </a:solidFill>
                <a:latin typeface="Avenir Next LT Pro"/>
                <a:ea typeface="+mn-lt"/>
                <a:cs typeface="+mn-lt"/>
              </a:rPr>
              <a:t> </a:t>
            </a:r>
            <a:r>
              <a:rPr lang="en-US" sz="1400" kern="1200" err="1">
                <a:solidFill>
                  <a:schemeClr val="tx1"/>
                </a:solidFill>
                <a:latin typeface="Avenir Next LT Pro"/>
                <a:ea typeface="+mn-lt"/>
                <a:cs typeface="+mn-lt"/>
              </a:rPr>
              <a:t>interiores</a:t>
            </a:r>
            <a:r>
              <a:rPr lang="en-US" sz="1400" kern="1200">
                <a:solidFill>
                  <a:schemeClr val="tx1"/>
                </a:solidFill>
                <a:latin typeface="Avenir Next LT Pro"/>
                <a:ea typeface="+mn-lt"/>
                <a:cs typeface="+mn-lt"/>
              </a:rPr>
              <a:t>)</a:t>
            </a:r>
          </a:p>
          <a:p>
            <a:pPr marL="118301" indent="-118301" defTabSz="630936">
              <a:buFont typeface="Arial"/>
              <a:buChar char="•"/>
            </a:pPr>
            <a:r>
              <a:rPr lang="en-US" sz="1400" kern="1200">
                <a:solidFill>
                  <a:schemeClr val="tx1"/>
                </a:solidFill>
                <a:latin typeface="Avenir Next LT Pro"/>
                <a:ea typeface="+mn-lt"/>
                <a:cs typeface="+mn-lt"/>
              </a:rPr>
              <a:t>2.200 </a:t>
            </a:r>
            <a:r>
              <a:rPr lang="en-US" sz="1400" kern="1200" err="1">
                <a:solidFill>
                  <a:schemeClr val="tx1"/>
                </a:solidFill>
                <a:latin typeface="Avenir Next LT Pro"/>
                <a:ea typeface="+mn-lt"/>
                <a:cs typeface="+mn-lt"/>
              </a:rPr>
              <a:t>grados</a:t>
            </a:r>
            <a:r>
              <a:rPr lang="en-US" sz="1400" kern="1200">
                <a:solidFill>
                  <a:schemeClr val="tx1"/>
                </a:solidFill>
                <a:latin typeface="Avenir Next LT Pro"/>
                <a:ea typeface="+mn-lt"/>
                <a:cs typeface="+mn-lt"/>
              </a:rPr>
              <a:t>/día (</a:t>
            </a:r>
            <a:r>
              <a:rPr lang="en-US" sz="1400" kern="1200" err="1">
                <a:solidFill>
                  <a:schemeClr val="tx1"/>
                </a:solidFill>
                <a:latin typeface="Avenir Next LT Pro"/>
                <a:ea typeface="+mn-lt"/>
                <a:cs typeface="+mn-lt"/>
              </a:rPr>
              <a:t>franja</a:t>
            </a:r>
            <a:r>
              <a:rPr lang="en-US" sz="1400" kern="1200">
                <a:solidFill>
                  <a:schemeClr val="tx1"/>
                </a:solidFill>
                <a:latin typeface="Avenir Next LT Pro"/>
                <a:ea typeface="+mn-lt"/>
                <a:cs typeface="+mn-lt"/>
              </a:rPr>
              <a:t> </a:t>
            </a:r>
            <a:r>
              <a:rPr lang="en-US" sz="1400" kern="1200" err="1">
                <a:solidFill>
                  <a:schemeClr val="tx1"/>
                </a:solidFill>
                <a:latin typeface="Avenir Next LT Pro"/>
                <a:ea typeface="+mn-lt"/>
                <a:cs typeface="+mn-lt"/>
              </a:rPr>
              <a:t>costera</a:t>
            </a:r>
            <a:r>
              <a:rPr lang="en-US" sz="1400" kern="1200">
                <a:solidFill>
                  <a:schemeClr val="tx1"/>
                </a:solidFill>
                <a:latin typeface="Avenir Next LT Pro"/>
                <a:ea typeface="+mn-lt"/>
                <a:cs typeface="+mn-lt"/>
              </a:rPr>
              <a:t>)</a:t>
            </a:r>
            <a:endParaRPr lang="en-US" sz="1400">
              <a:latin typeface="Avenir Next LT Pro"/>
              <a:cs typeface="Arial"/>
            </a:endParaRPr>
          </a:p>
        </p:txBody>
      </p:sp>
      <p:sp>
        <p:nvSpPr>
          <p:cNvPr id="13" name="TextBox 12">
            <a:extLst>
              <a:ext uri="{FF2B5EF4-FFF2-40B4-BE49-F238E27FC236}">
                <a16:creationId xmlns:a16="http://schemas.microsoft.com/office/drawing/2014/main" id="{C48F69E0-AB3D-384F-357A-017167B25645}"/>
              </a:ext>
            </a:extLst>
          </p:cNvPr>
          <p:cNvSpPr txBox="1"/>
          <p:nvPr/>
        </p:nvSpPr>
        <p:spPr>
          <a:xfrm>
            <a:off x="4833992" y="4819901"/>
            <a:ext cx="399169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Avenir Next LT Pro"/>
              </a:rPr>
              <a:t>Variedades</a:t>
            </a:r>
            <a:r>
              <a:rPr lang="en-US" sz="1400" b="1" i="1" kern="1200">
                <a:latin typeface="Avenir Next LT Pro"/>
              </a:rPr>
              <a:t> </a:t>
            </a:r>
            <a:r>
              <a:rPr lang="en-US" sz="1400" b="1" i="1">
                <a:latin typeface="Avenir Next LT Pro"/>
              </a:rPr>
              <a:t>con </a:t>
            </a:r>
            <a:r>
              <a:rPr lang="en-US" sz="1400" b="1" i="1" kern="1200" err="1">
                <a:latin typeface="Avenir Next LT Pro"/>
              </a:rPr>
              <a:t>maduración</a:t>
            </a:r>
            <a:r>
              <a:rPr lang="en-US" sz="1400" b="1" i="1" kern="1200">
                <a:latin typeface="Avenir Next LT Pro"/>
              </a:rPr>
              <a:t>:</a:t>
            </a:r>
            <a:endParaRPr lang="en-US" sz="1400" kern="1200">
              <a:latin typeface="Avenir Next LT Pro"/>
            </a:endParaRPr>
          </a:p>
          <a:p>
            <a:pPr marL="118110" indent="-118110" defTabSz="630936">
              <a:buFont typeface="Arial"/>
              <a:buChar char="•"/>
            </a:pPr>
            <a:r>
              <a:rPr lang="en-US" sz="1400" i="1" kern="1200" err="1">
                <a:latin typeface="Avenir Next LT Pro"/>
                <a:cs typeface="Arial"/>
              </a:rPr>
              <a:t>Temprana</a:t>
            </a:r>
            <a:r>
              <a:rPr lang="en-US" sz="1400" kern="1200">
                <a:latin typeface="Avenir Next LT Pro"/>
                <a:cs typeface="Arial"/>
              </a:rPr>
              <a:t>: Chardonnay y Sauvignon</a:t>
            </a:r>
          </a:p>
          <a:p>
            <a:pPr marL="118110" indent="-118110" defTabSz="630936">
              <a:buFont typeface="Arial"/>
              <a:buChar char="•"/>
            </a:pPr>
            <a:r>
              <a:rPr lang="en-US" sz="1400" i="1" kern="1200">
                <a:latin typeface="Avenir Next LT Pro"/>
                <a:cs typeface="Arial"/>
              </a:rPr>
              <a:t>Mediana</a:t>
            </a:r>
            <a:r>
              <a:rPr lang="en-US" sz="1400" kern="1200">
                <a:latin typeface="Avenir Next LT Pro"/>
                <a:cs typeface="Arial"/>
              </a:rPr>
              <a:t>: </a:t>
            </a:r>
            <a:r>
              <a:rPr lang="en-US" sz="1400" kern="1200" err="1">
                <a:latin typeface="Avenir Next LT Pro"/>
                <a:cs typeface="Arial"/>
              </a:rPr>
              <a:t>Trebbiano</a:t>
            </a:r>
            <a:r>
              <a:rPr lang="en-US" sz="1400" kern="1200">
                <a:latin typeface="Avenir Next LT Pro"/>
                <a:cs typeface="Arial"/>
              </a:rPr>
              <a:t>, Pecorino y </a:t>
            </a:r>
            <a:r>
              <a:rPr lang="en-US" sz="1400" kern="1200" err="1">
                <a:latin typeface="Avenir Next LT Pro"/>
                <a:cs typeface="Arial"/>
              </a:rPr>
              <a:t>Passerina</a:t>
            </a:r>
            <a:endParaRPr lang="en-US" sz="1400" kern="1200">
              <a:latin typeface="Avenir Next LT Pro"/>
              <a:cs typeface="Arial"/>
            </a:endParaRPr>
          </a:p>
          <a:p>
            <a:pPr marL="118110" indent="-118110" defTabSz="630936">
              <a:buFont typeface="Arial"/>
              <a:buChar char="•"/>
            </a:pPr>
            <a:r>
              <a:rPr lang="en-US" sz="1400" i="1" kern="1200" err="1">
                <a:latin typeface="Avenir Next LT Pro"/>
                <a:cs typeface="Arial"/>
              </a:rPr>
              <a:t>Tardía</a:t>
            </a:r>
            <a:r>
              <a:rPr lang="en-US" sz="1400" kern="1200">
                <a:latin typeface="Avenir Next LT Pro"/>
                <a:cs typeface="Arial"/>
              </a:rPr>
              <a:t>: </a:t>
            </a:r>
            <a:r>
              <a:rPr lang="en-US" sz="1400" kern="1200" err="1">
                <a:latin typeface="Avenir Next LT Pro"/>
                <a:cs typeface="Arial"/>
              </a:rPr>
              <a:t>Montonico</a:t>
            </a:r>
            <a:r>
              <a:rPr lang="en-US" sz="1400" kern="1200">
                <a:latin typeface="Avenir Next LT Pro"/>
                <a:cs typeface="Arial"/>
              </a:rPr>
              <a:t> y Montepulciano</a:t>
            </a:r>
            <a:endParaRPr lang="en-US" sz="1400">
              <a:latin typeface="Avenir Next LT Pro"/>
            </a:endParaRPr>
          </a:p>
        </p:txBody>
      </p:sp>
      <p:pic>
        <p:nvPicPr>
          <p:cNvPr id="15" name="Picture 14" descr="A green landscape with snow capped mountains&#10;&#10;Description automatically generated">
            <a:extLst>
              <a:ext uri="{FF2B5EF4-FFF2-40B4-BE49-F238E27FC236}">
                <a16:creationId xmlns:a16="http://schemas.microsoft.com/office/drawing/2014/main" id="{D1F312C9-2049-35D2-C299-0938E5017EC0}"/>
              </a:ext>
            </a:extLst>
          </p:cNvPr>
          <p:cNvPicPr>
            <a:picLocks noChangeAspect="1"/>
          </p:cNvPicPr>
          <p:nvPr/>
        </p:nvPicPr>
        <p:blipFill>
          <a:blip r:embed="rId2"/>
          <a:stretch>
            <a:fillRect/>
          </a:stretch>
        </p:blipFill>
        <p:spPr>
          <a:xfrm>
            <a:off x="7930871" y="382693"/>
            <a:ext cx="3417139" cy="2256417"/>
          </a:xfrm>
          <a:prstGeom prst="rect">
            <a:avLst/>
          </a:prstGeom>
        </p:spPr>
      </p:pic>
      <p:pic>
        <p:nvPicPr>
          <p:cNvPr id="16" name="Picture 15" descr="A rocky hill with trees in the background&#10;&#10;Description automatically generated">
            <a:extLst>
              <a:ext uri="{FF2B5EF4-FFF2-40B4-BE49-F238E27FC236}">
                <a16:creationId xmlns:a16="http://schemas.microsoft.com/office/drawing/2014/main" id="{32BF886C-D02F-E954-D914-334E0C57BC5A}"/>
              </a:ext>
            </a:extLst>
          </p:cNvPr>
          <p:cNvPicPr>
            <a:picLocks noChangeAspect="1"/>
          </p:cNvPicPr>
          <p:nvPr/>
        </p:nvPicPr>
        <p:blipFill>
          <a:blip r:embed="rId3"/>
          <a:stretch>
            <a:fillRect/>
          </a:stretch>
        </p:blipFill>
        <p:spPr>
          <a:xfrm>
            <a:off x="8448133" y="2840878"/>
            <a:ext cx="3211401" cy="2460007"/>
          </a:xfrm>
          <a:prstGeom prst="rect">
            <a:avLst/>
          </a:prstGeom>
        </p:spPr>
      </p:pic>
    </p:spTree>
    <p:extLst>
      <p:ext uri="{BB962C8B-B14F-4D97-AF65-F5344CB8AC3E}">
        <p14:creationId xmlns:p14="http://schemas.microsoft.com/office/powerpoint/2010/main" val="1010912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94E99-D9FD-51F8-F109-DF907FB8D6D2}"/>
              </a:ext>
            </a:extLst>
          </p:cNvPr>
          <p:cNvSpPr>
            <a:spLocks noGrp="1"/>
          </p:cNvSpPr>
          <p:nvPr>
            <p:ph type="title" idx="4294967295"/>
          </p:nvPr>
        </p:nvSpPr>
        <p:spPr>
          <a:xfrm>
            <a:off x="841248" y="381681"/>
            <a:ext cx="3040023" cy="1029877"/>
          </a:xfrm>
        </p:spPr>
        <p:txBody>
          <a:bodyPr vert="horz" lIns="91440" tIns="45720" rIns="91440" bIns="45720" rtlCol="0" anchor="ctr">
            <a:normAutofit/>
          </a:bodyPr>
          <a:lstStyle/>
          <a:p>
            <a:r>
              <a:rPr lang="en-US" sz="4000"/>
              <a:t>Pescara</a:t>
            </a:r>
          </a:p>
        </p:txBody>
      </p:sp>
      <p:sp>
        <p:nvSpPr>
          <p:cNvPr id="19" name="Rectangle 18">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E0B3F67E-AF1C-867E-181F-540253F3B5C8}"/>
              </a:ext>
            </a:extLst>
          </p:cNvPr>
          <p:cNvSpPr>
            <a:spLocks/>
          </p:cNvSpPr>
          <p:nvPr/>
        </p:nvSpPr>
        <p:spPr>
          <a:xfrm>
            <a:off x="2473331" y="6020400"/>
            <a:ext cx="1896171" cy="252384"/>
          </a:xfrm>
          <a:prstGeom prst="rect">
            <a:avLst/>
          </a:prstGeom>
        </p:spPr>
        <p:txBody>
          <a:bodyPr/>
          <a:lstStyle/>
          <a:p>
            <a:pPr defTabSz="630936"/>
            <a:fld id="{F2F5879D-91AE-4AC5-98BA-BAB27378C95E}" type="datetime1">
              <a:rPr lang="en-US" sz="1242" kern="1200">
                <a:solidFill>
                  <a:schemeClr val="tx1"/>
                </a:solidFill>
                <a:latin typeface="+mn-lt"/>
                <a:ea typeface="+mn-ea"/>
                <a:cs typeface="+mn-cs"/>
              </a:rPr>
              <a:pPr defTabSz="630936"/>
              <a:t>8/8/2024</a:t>
            </a:fld>
            <a:endParaRPr lang="en-US"/>
          </a:p>
        </p:txBody>
      </p:sp>
      <p:sp>
        <p:nvSpPr>
          <p:cNvPr id="5" name="Footer Placeholder 4">
            <a:extLst>
              <a:ext uri="{FF2B5EF4-FFF2-40B4-BE49-F238E27FC236}">
                <a16:creationId xmlns:a16="http://schemas.microsoft.com/office/drawing/2014/main" id="{98DD8D9B-EDA5-7789-70F7-0C35C8E694E4}"/>
              </a:ext>
            </a:extLst>
          </p:cNvPr>
          <p:cNvSpPr>
            <a:spLocks/>
          </p:cNvSpPr>
          <p:nvPr/>
        </p:nvSpPr>
        <p:spPr>
          <a:xfrm>
            <a:off x="4685530" y="6020400"/>
            <a:ext cx="2844256" cy="252384"/>
          </a:xfrm>
          <a:prstGeom prst="rect">
            <a:avLst/>
          </a:prstGeom>
        </p:spPr>
        <p:txBody>
          <a:bodyPr/>
          <a:lstStyle/>
          <a:p>
            <a:pPr defTabSz="630936"/>
            <a:r>
              <a:rPr lang="en-US" sz="1242" kern="1200">
                <a:solidFill>
                  <a:schemeClr val="tx1"/>
                </a:solidFill>
                <a:latin typeface="+mn-lt"/>
                <a:ea typeface="+mn-ea"/>
                <a:cs typeface="+mn-cs"/>
              </a:rPr>
              <a:t>Abruzzo, Verónica Malavé</a:t>
            </a:r>
            <a:endParaRPr lang="en-US"/>
          </a:p>
        </p:txBody>
      </p:sp>
      <p:sp>
        <p:nvSpPr>
          <p:cNvPr id="6" name="Slide Number Placeholder 5">
            <a:extLst>
              <a:ext uri="{FF2B5EF4-FFF2-40B4-BE49-F238E27FC236}">
                <a16:creationId xmlns:a16="http://schemas.microsoft.com/office/drawing/2014/main" id="{FB33E53F-E776-A0BA-634F-EB52040A1E24}"/>
              </a:ext>
            </a:extLst>
          </p:cNvPr>
          <p:cNvSpPr>
            <a:spLocks/>
          </p:cNvSpPr>
          <p:nvPr/>
        </p:nvSpPr>
        <p:spPr>
          <a:xfrm>
            <a:off x="7845814" y="6020400"/>
            <a:ext cx="1896171" cy="252384"/>
          </a:xfrm>
          <a:prstGeom prst="rect">
            <a:avLst/>
          </a:prstGeom>
        </p:spPr>
        <p:txBody>
          <a:bodyPr/>
          <a:lstStyle/>
          <a:p>
            <a:pPr defTabSz="630936"/>
            <a:fld id="{A65A5C87-DF58-40C8-B092-1DE63DB4547E}" type="slidenum">
              <a:rPr lang="en-US" sz="1242" kern="1200" dirty="0">
                <a:solidFill>
                  <a:schemeClr val="tx1"/>
                </a:solidFill>
                <a:latin typeface="+mn-lt"/>
                <a:ea typeface="+mn-ea"/>
                <a:cs typeface="+mn-cs"/>
              </a:rPr>
              <a:pPr defTabSz="630936"/>
              <a:t>7</a:t>
            </a:fld>
            <a:endParaRPr lang="en-US"/>
          </a:p>
        </p:txBody>
      </p:sp>
      <p:sp>
        <p:nvSpPr>
          <p:cNvPr id="8" name="TextBox 7">
            <a:extLst>
              <a:ext uri="{FF2B5EF4-FFF2-40B4-BE49-F238E27FC236}">
                <a16:creationId xmlns:a16="http://schemas.microsoft.com/office/drawing/2014/main" id="{B2A28D3F-B8B1-E6FB-7B26-612D875EECA0}"/>
              </a:ext>
            </a:extLst>
          </p:cNvPr>
          <p:cNvSpPr txBox="1"/>
          <p:nvPr/>
        </p:nvSpPr>
        <p:spPr>
          <a:xfrm>
            <a:off x="845252" y="3125626"/>
            <a:ext cx="700056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mn-lt"/>
                <a:ea typeface="+mn-ea"/>
                <a:cs typeface="+mn-cs"/>
              </a:rPr>
              <a:t>Precipitaciones</a:t>
            </a:r>
            <a:r>
              <a:rPr lang="en-US" sz="1400" b="1" i="1" kern="1200">
                <a:latin typeface="+mn-lt"/>
                <a:ea typeface="+mn-ea"/>
                <a:cs typeface="+mn-cs"/>
              </a:rPr>
              <a:t>:</a:t>
            </a:r>
          </a:p>
          <a:p>
            <a:pPr defTabSz="630936">
              <a:buFont typeface="Arial"/>
              <a:buChar char="•"/>
            </a:pPr>
            <a:r>
              <a:rPr lang="en-US" sz="1400" i="1"/>
              <a:t> Media </a:t>
            </a:r>
            <a:r>
              <a:rPr lang="en-US" sz="1400" i="1" err="1"/>
              <a:t>anual</a:t>
            </a:r>
            <a:r>
              <a:rPr lang="en-US" sz="1400" i="1"/>
              <a:t>:</a:t>
            </a:r>
            <a:r>
              <a:rPr lang="en-US" sz="1400"/>
              <a:t> 600 mm/</a:t>
            </a:r>
            <a:r>
              <a:rPr lang="en-US" sz="1400" err="1"/>
              <a:t>año</a:t>
            </a:r>
            <a:r>
              <a:rPr lang="en-US" sz="1400"/>
              <a:t> (</a:t>
            </a:r>
            <a:r>
              <a:rPr lang="en-US" sz="1400" err="1"/>
              <a:t>franja</a:t>
            </a:r>
            <a:r>
              <a:rPr lang="en-US" sz="1400"/>
              <a:t> </a:t>
            </a:r>
            <a:r>
              <a:rPr lang="en-US" sz="1400" err="1"/>
              <a:t>costera</a:t>
            </a:r>
            <a:r>
              <a:rPr lang="en-US" sz="1400"/>
              <a:t>), 800 mm/</a:t>
            </a:r>
            <a:r>
              <a:rPr lang="en-US" sz="1400" err="1"/>
              <a:t>año</a:t>
            </a:r>
            <a:r>
              <a:rPr lang="en-US" sz="1400"/>
              <a:t> (</a:t>
            </a:r>
            <a:r>
              <a:rPr lang="en-US" sz="1400" err="1"/>
              <a:t>colinas</a:t>
            </a:r>
            <a:r>
              <a:rPr lang="en-US" sz="1400"/>
              <a:t> </a:t>
            </a:r>
            <a:r>
              <a:rPr lang="en-US" sz="1400" err="1"/>
              <a:t>interiores</a:t>
            </a:r>
            <a:r>
              <a:rPr lang="en-US" sz="1400"/>
              <a:t>)</a:t>
            </a:r>
          </a:p>
          <a:p>
            <a:pPr defTabSz="630936">
              <a:buFont typeface="Arial"/>
              <a:buChar char="•"/>
            </a:pPr>
            <a:r>
              <a:rPr lang="en-US" sz="1400" i="1"/>
              <a:t> </a:t>
            </a:r>
            <a:r>
              <a:rPr lang="en-US" sz="1400" i="1" err="1"/>
              <a:t>Período</a:t>
            </a:r>
            <a:r>
              <a:rPr lang="en-US" sz="1400" i="1"/>
              <a:t> de </a:t>
            </a:r>
            <a:r>
              <a:rPr lang="en-US" sz="1400" i="1" err="1"/>
              <a:t>menor</a:t>
            </a:r>
            <a:r>
              <a:rPr lang="en-US" sz="1400" i="1"/>
              <a:t> </a:t>
            </a:r>
            <a:r>
              <a:rPr lang="en-US" sz="1400" i="1" err="1"/>
              <a:t>volúmen</a:t>
            </a:r>
            <a:r>
              <a:rPr lang="en-US" sz="1400" i="1"/>
              <a:t>:</a:t>
            </a:r>
            <a:r>
              <a:rPr lang="en-US" sz="1400"/>
              <a:t> </a:t>
            </a:r>
            <a:r>
              <a:rPr lang="en-US" sz="1400" err="1"/>
              <a:t>julio</a:t>
            </a:r>
            <a:r>
              <a:rPr lang="en-US" sz="1400"/>
              <a:t> con 30-40 mm/</a:t>
            </a:r>
            <a:r>
              <a:rPr lang="en-US" sz="1400" err="1"/>
              <a:t>mes</a:t>
            </a:r>
            <a:endParaRPr lang="en-US" sz="1400"/>
          </a:p>
          <a:p>
            <a:pPr defTabSz="630936">
              <a:buFont typeface="Arial"/>
              <a:buChar char="•"/>
            </a:pPr>
            <a:r>
              <a:rPr lang="en-US" sz="1400" i="1"/>
              <a:t> </a:t>
            </a:r>
            <a:r>
              <a:rPr lang="en-US" sz="1400" i="1" err="1"/>
              <a:t>Período</a:t>
            </a:r>
            <a:r>
              <a:rPr lang="en-US" sz="1400" i="1"/>
              <a:t> de mayor </a:t>
            </a:r>
            <a:r>
              <a:rPr lang="en-US" sz="1400" i="1" err="1"/>
              <a:t>volúmen</a:t>
            </a:r>
            <a:r>
              <a:rPr lang="en-US" sz="1400" i="1"/>
              <a:t>: </a:t>
            </a:r>
            <a:r>
              <a:rPr lang="en-US" sz="1400" err="1"/>
              <a:t>octubre</a:t>
            </a:r>
            <a:r>
              <a:rPr lang="en-US" sz="1400"/>
              <a:t> a </a:t>
            </a:r>
            <a:r>
              <a:rPr lang="en-US" sz="1400" err="1"/>
              <a:t>diciembre</a:t>
            </a:r>
            <a:r>
              <a:rPr lang="en-US" sz="1400"/>
              <a:t> con 80 mm/</a:t>
            </a:r>
            <a:r>
              <a:rPr lang="en-US" sz="1400" err="1"/>
              <a:t>mes</a:t>
            </a:r>
            <a:endParaRPr lang="en-US" sz="1400"/>
          </a:p>
        </p:txBody>
      </p:sp>
      <p:sp>
        <p:nvSpPr>
          <p:cNvPr id="12" name="TextBox 11">
            <a:extLst>
              <a:ext uri="{FF2B5EF4-FFF2-40B4-BE49-F238E27FC236}">
                <a16:creationId xmlns:a16="http://schemas.microsoft.com/office/drawing/2014/main" id="{83911F79-BFAF-549E-5B75-70E4FF491F6F}"/>
              </a:ext>
            </a:extLst>
          </p:cNvPr>
          <p:cNvSpPr txBox="1"/>
          <p:nvPr/>
        </p:nvSpPr>
        <p:spPr>
          <a:xfrm>
            <a:off x="845252" y="4190119"/>
            <a:ext cx="473356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Avenir Next LT Pro"/>
              </a:rPr>
              <a:t>Temperatura</a:t>
            </a:r>
            <a:r>
              <a:rPr lang="en-US" sz="1400" b="1" i="1" kern="1200">
                <a:latin typeface="Avenir Next LT Pro"/>
              </a:rPr>
              <a:t>:</a:t>
            </a:r>
            <a:endParaRPr lang="en-US" sz="1400" kern="1200">
              <a:latin typeface="Avenir Next LT Pro"/>
            </a:endParaRPr>
          </a:p>
          <a:p>
            <a:pPr defTabSz="630936">
              <a:buFont typeface="Arial"/>
              <a:buChar char="•"/>
            </a:pPr>
            <a:r>
              <a:rPr lang="en-US" sz="1400">
                <a:latin typeface="Avenir Next LT Pro"/>
                <a:cs typeface="Arial"/>
              </a:rPr>
              <a:t> </a:t>
            </a:r>
            <a:r>
              <a:rPr lang="en-US" sz="1400" i="1" kern="1200" err="1">
                <a:latin typeface="Avenir Next LT Pro"/>
                <a:cs typeface="Arial"/>
              </a:rPr>
              <a:t>P</a:t>
            </a:r>
            <a:r>
              <a:rPr lang="en-US" sz="1400" i="1" err="1">
                <a:latin typeface="Avenir Next LT Pro"/>
                <a:cs typeface="Arial"/>
              </a:rPr>
              <a:t>romedio</a:t>
            </a:r>
            <a:r>
              <a:rPr lang="en-US" sz="1400">
                <a:latin typeface="Avenir Next LT Pro"/>
                <a:cs typeface="Arial"/>
              </a:rPr>
              <a:t>: 13°C | </a:t>
            </a:r>
            <a:r>
              <a:rPr lang="en-US" sz="1400">
                <a:ea typeface="+mn-lt"/>
                <a:cs typeface="+mn-lt"/>
              </a:rPr>
              <a:t>55.4°F</a:t>
            </a:r>
            <a:r>
              <a:rPr lang="en-US" sz="1400">
                <a:latin typeface="Avenir Next LT Pro"/>
                <a:cs typeface="Arial"/>
              </a:rPr>
              <a:t> (</a:t>
            </a:r>
            <a:r>
              <a:rPr lang="en-US" sz="1400" err="1">
                <a:latin typeface="Avenir Next LT Pro"/>
                <a:cs typeface="Arial"/>
              </a:rPr>
              <a:t>abril</a:t>
            </a:r>
            <a:r>
              <a:rPr lang="en-US" sz="1400">
                <a:latin typeface="Avenir Next LT Pro"/>
                <a:cs typeface="Arial"/>
              </a:rPr>
              <a:t>), 15°C | </a:t>
            </a:r>
            <a:r>
              <a:rPr lang="en-US" sz="1400">
                <a:ea typeface="+mn-lt"/>
                <a:cs typeface="+mn-lt"/>
              </a:rPr>
              <a:t>59°F</a:t>
            </a:r>
            <a:r>
              <a:rPr lang="en-US" sz="1400">
                <a:latin typeface="Avenir Next LT Pro"/>
                <a:cs typeface="Arial"/>
              </a:rPr>
              <a:t> (</a:t>
            </a:r>
            <a:r>
              <a:rPr lang="en-US" sz="1400" err="1">
                <a:latin typeface="Avenir Next LT Pro"/>
                <a:cs typeface="Arial"/>
              </a:rPr>
              <a:t>octubre</a:t>
            </a:r>
            <a:r>
              <a:rPr lang="en-US" sz="1400">
                <a:latin typeface="Avenir Next LT Pro"/>
                <a:cs typeface="Arial"/>
              </a:rPr>
              <a:t>)</a:t>
            </a:r>
          </a:p>
          <a:p>
            <a:pPr defTabSz="630936">
              <a:buFont typeface="Arial"/>
              <a:buChar char="•"/>
            </a:pPr>
            <a:r>
              <a:rPr lang="en-US" sz="1400">
                <a:latin typeface="Avenir Next LT Pro"/>
                <a:cs typeface="Arial"/>
              </a:rPr>
              <a:t> </a:t>
            </a:r>
            <a:r>
              <a:rPr lang="en-US" sz="1400" i="1">
                <a:latin typeface="Avenir Next LT Pro"/>
                <a:cs typeface="Arial"/>
              </a:rPr>
              <a:t>Pico</a:t>
            </a:r>
            <a:r>
              <a:rPr lang="en-US" sz="1400">
                <a:latin typeface="Avenir Next LT Pro"/>
                <a:cs typeface="Arial"/>
              </a:rPr>
              <a:t>: 25°C </a:t>
            </a:r>
            <a:r>
              <a:rPr lang="en-US" sz="1400">
                <a:ea typeface="+mn-lt"/>
                <a:cs typeface="+mn-lt"/>
              </a:rPr>
              <a:t>| 77°F</a:t>
            </a:r>
            <a:r>
              <a:rPr lang="en-US" sz="1400">
                <a:latin typeface="Avenir Next LT Pro"/>
                <a:cs typeface="Arial"/>
              </a:rPr>
              <a:t> (</a:t>
            </a:r>
            <a:r>
              <a:rPr lang="en-US" sz="1400" err="1">
                <a:latin typeface="Avenir Next LT Pro"/>
                <a:cs typeface="Arial"/>
              </a:rPr>
              <a:t>julio</a:t>
            </a:r>
            <a:r>
              <a:rPr lang="en-US" sz="1400">
                <a:latin typeface="Avenir Next LT Pro"/>
                <a:cs typeface="Arial"/>
              </a:rPr>
              <a:t> y </a:t>
            </a:r>
            <a:r>
              <a:rPr lang="en-US" sz="1400" err="1">
                <a:latin typeface="Avenir Next LT Pro"/>
                <a:cs typeface="Arial"/>
              </a:rPr>
              <a:t>agosto</a:t>
            </a:r>
            <a:r>
              <a:rPr lang="en-US" sz="1400">
                <a:latin typeface="Avenir Next LT Pro"/>
                <a:cs typeface="Arial"/>
              </a:rPr>
              <a:t>)</a:t>
            </a:r>
            <a:endParaRPr lang="en-US"/>
          </a:p>
        </p:txBody>
      </p:sp>
      <p:sp>
        <p:nvSpPr>
          <p:cNvPr id="3" name="TextBox 2">
            <a:extLst>
              <a:ext uri="{FF2B5EF4-FFF2-40B4-BE49-F238E27FC236}">
                <a16:creationId xmlns:a16="http://schemas.microsoft.com/office/drawing/2014/main" id="{9B47FA24-3789-7967-404A-FA2A16208512}"/>
              </a:ext>
            </a:extLst>
          </p:cNvPr>
          <p:cNvSpPr txBox="1"/>
          <p:nvPr/>
        </p:nvSpPr>
        <p:spPr>
          <a:xfrm>
            <a:off x="843172" y="1732838"/>
            <a:ext cx="572153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a:t>El </a:t>
            </a:r>
            <a:r>
              <a:rPr lang="en-US" sz="1400" err="1"/>
              <a:t>clima</a:t>
            </a:r>
            <a:r>
              <a:rPr lang="en-US" sz="1400"/>
              <a:t> </a:t>
            </a:r>
            <a:r>
              <a:rPr lang="en-US" sz="1400" err="1"/>
              <a:t>es</a:t>
            </a:r>
            <a:r>
              <a:rPr lang="en-US" sz="1400"/>
              <a:t> </a:t>
            </a:r>
            <a:r>
              <a:rPr lang="en-US" sz="1400" err="1"/>
              <a:t>templado</a:t>
            </a:r>
            <a:r>
              <a:rPr lang="en-US" sz="1400"/>
              <a:t>. </a:t>
            </a:r>
            <a:r>
              <a:rPr lang="en-US" sz="1400" err="1"/>
              <a:t>Sus</a:t>
            </a:r>
            <a:r>
              <a:rPr lang="en-US" sz="1400"/>
              <a:t> </a:t>
            </a:r>
            <a:r>
              <a:rPr lang="en-US" sz="1400" err="1"/>
              <a:t>suelos</a:t>
            </a:r>
            <a:r>
              <a:rPr lang="en-US" sz="1400"/>
              <a:t> </a:t>
            </a:r>
            <a:r>
              <a:rPr lang="en-US" sz="1400" err="1"/>
              <a:t>tienden</a:t>
            </a:r>
            <a:r>
              <a:rPr lang="en-US" sz="1400"/>
              <a:t> a </a:t>
            </a:r>
            <a:r>
              <a:rPr lang="en-US" sz="1400" err="1"/>
              <a:t>ser</a:t>
            </a:r>
            <a:r>
              <a:rPr lang="en-US" sz="1400"/>
              <a:t> </a:t>
            </a:r>
            <a:r>
              <a:rPr lang="en-US" sz="1400" err="1"/>
              <a:t>arcillosos</a:t>
            </a:r>
            <a:r>
              <a:rPr lang="en-US" sz="1400"/>
              <a:t>, </a:t>
            </a:r>
            <a:r>
              <a:rPr lang="en-US" sz="1400" err="1"/>
              <a:t>arenosos</a:t>
            </a:r>
            <a:r>
              <a:rPr lang="en-US" sz="1400"/>
              <a:t> y </a:t>
            </a:r>
            <a:r>
              <a:rPr lang="en-US" sz="1400" err="1"/>
              <a:t>calizos</a:t>
            </a:r>
            <a:r>
              <a:rPr lang="en-US" sz="1400"/>
              <a:t>. </a:t>
            </a:r>
            <a:r>
              <a:rPr lang="en-US" sz="1400" err="1"/>
              <a:t>Esta</a:t>
            </a:r>
            <a:r>
              <a:rPr lang="en-US" sz="1400"/>
              <a:t> </a:t>
            </a:r>
            <a:r>
              <a:rPr lang="en-US" sz="1400" err="1"/>
              <a:t>provincia</a:t>
            </a:r>
            <a:r>
              <a:rPr lang="en-US" sz="1400"/>
              <a:t> </a:t>
            </a:r>
            <a:r>
              <a:rPr lang="en-US" sz="1400" err="1"/>
              <a:t>es</a:t>
            </a:r>
            <a:r>
              <a:rPr lang="en-US" sz="1400"/>
              <a:t> </a:t>
            </a:r>
            <a:r>
              <a:rPr lang="en-US" sz="1400" err="1"/>
              <a:t>reconocida</a:t>
            </a:r>
            <a:r>
              <a:rPr lang="en-US" sz="1400"/>
              <a:t> </a:t>
            </a:r>
            <a:r>
              <a:rPr lang="en-US" sz="1400" err="1"/>
              <a:t>por</a:t>
            </a:r>
            <a:r>
              <a:rPr lang="en-US" sz="1400"/>
              <a:t> sus </a:t>
            </a:r>
            <a:r>
              <a:rPr lang="en-US" sz="1400" err="1"/>
              <a:t>uvas</a:t>
            </a:r>
            <a:r>
              <a:rPr lang="en-US" sz="1400"/>
              <a:t> Pecorino y </a:t>
            </a:r>
            <a:r>
              <a:rPr lang="en-US" sz="1400" err="1"/>
              <a:t>Passerina</a:t>
            </a:r>
            <a:r>
              <a:rPr lang="en-US" sz="1400"/>
              <a:t>, que </a:t>
            </a:r>
            <a:r>
              <a:rPr lang="en-US" sz="1400" err="1"/>
              <a:t>producen</a:t>
            </a:r>
            <a:r>
              <a:rPr lang="en-US" sz="1400"/>
              <a:t> vinos </a:t>
            </a:r>
            <a:r>
              <a:rPr lang="en-US" sz="1400" err="1"/>
              <a:t>blancos</a:t>
            </a:r>
            <a:r>
              <a:rPr lang="en-US" sz="1400"/>
              <a:t> </a:t>
            </a:r>
            <a:r>
              <a:rPr lang="en-US" sz="1400" err="1"/>
              <a:t>vibrantes</a:t>
            </a:r>
            <a:r>
              <a:rPr lang="en-US" sz="1400"/>
              <a:t> con </a:t>
            </a:r>
            <a:r>
              <a:rPr lang="en-US" sz="1400" err="1"/>
              <a:t>buena</a:t>
            </a:r>
            <a:r>
              <a:rPr lang="en-US" sz="1400"/>
              <a:t> </a:t>
            </a:r>
            <a:r>
              <a:rPr lang="en-US" sz="1400" err="1"/>
              <a:t>acidez</a:t>
            </a:r>
            <a:r>
              <a:rPr lang="en-US" sz="1400"/>
              <a:t>. </a:t>
            </a:r>
            <a:r>
              <a:rPr lang="en-US" sz="1400" err="1"/>
              <a:t>Existe</a:t>
            </a:r>
            <a:r>
              <a:rPr lang="en-US" sz="1400"/>
              <a:t> </a:t>
            </a:r>
            <a:r>
              <a:rPr lang="en-US" sz="1400" err="1"/>
              <a:t>una</a:t>
            </a:r>
            <a:r>
              <a:rPr lang="en-US" sz="1400"/>
              <a:t> notable </a:t>
            </a:r>
            <a:r>
              <a:rPr lang="en-US" sz="1400" err="1"/>
              <a:t>variación</a:t>
            </a:r>
            <a:r>
              <a:rPr lang="en-US" sz="1400"/>
              <a:t> de </a:t>
            </a:r>
            <a:r>
              <a:rPr lang="en-US" sz="1400" err="1"/>
              <a:t>temperatura</a:t>
            </a:r>
            <a:r>
              <a:rPr lang="en-US" sz="1400"/>
              <a:t> entre día y </a:t>
            </a:r>
            <a:r>
              <a:rPr lang="en-US" sz="1400" err="1"/>
              <a:t>noche</a:t>
            </a:r>
            <a:r>
              <a:rPr lang="en-US" sz="1400"/>
              <a:t> </a:t>
            </a:r>
            <a:r>
              <a:rPr lang="en-US" sz="1400" err="1"/>
              <a:t>debido</a:t>
            </a:r>
            <a:r>
              <a:rPr lang="en-US" sz="1400"/>
              <a:t> a la </a:t>
            </a:r>
            <a:r>
              <a:rPr lang="en-US" sz="1400" err="1"/>
              <a:t>proximidad</a:t>
            </a:r>
            <a:r>
              <a:rPr lang="en-US" sz="1400"/>
              <a:t> con </a:t>
            </a:r>
            <a:r>
              <a:rPr lang="en-US" sz="1400" err="1"/>
              <a:t>los</a:t>
            </a:r>
            <a:r>
              <a:rPr lang="en-US" sz="1400"/>
              <a:t> </a:t>
            </a:r>
            <a:r>
              <a:rPr lang="en-US" sz="1400" err="1"/>
              <a:t>macizos</a:t>
            </a:r>
            <a:r>
              <a:rPr lang="en-US" sz="1400"/>
              <a:t> del Gran Sasso y Maiella.</a:t>
            </a:r>
          </a:p>
        </p:txBody>
      </p:sp>
      <p:sp>
        <p:nvSpPr>
          <p:cNvPr id="9" name="TextBox 8">
            <a:extLst>
              <a:ext uri="{FF2B5EF4-FFF2-40B4-BE49-F238E27FC236}">
                <a16:creationId xmlns:a16="http://schemas.microsoft.com/office/drawing/2014/main" id="{28785457-F216-B307-C877-31283D089218}"/>
              </a:ext>
            </a:extLst>
          </p:cNvPr>
          <p:cNvSpPr txBox="1"/>
          <p:nvPr/>
        </p:nvSpPr>
        <p:spPr>
          <a:xfrm>
            <a:off x="845252" y="5047859"/>
            <a:ext cx="399169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Avenir Next LT Pro"/>
              </a:rPr>
              <a:t>Índice</a:t>
            </a:r>
            <a:r>
              <a:rPr lang="en-US" sz="1400" b="1" i="1" kern="1200">
                <a:latin typeface="Avenir Next LT Pro"/>
              </a:rPr>
              <a:t> Winkler:</a:t>
            </a:r>
            <a:endParaRPr lang="en-US" sz="1400" kern="1200">
              <a:latin typeface="Avenir Next LT Pro"/>
            </a:endParaRPr>
          </a:p>
          <a:p>
            <a:pPr marL="118110" indent="-118110" defTabSz="630936">
              <a:buFont typeface="Arial"/>
              <a:buChar char="•"/>
            </a:pPr>
            <a:r>
              <a:rPr lang="en-US" sz="1400">
                <a:latin typeface="Avenir Next LT Pro"/>
                <a:ea typeface="+mn-lt"/>
                <a:cs typeface="+mn-lt"/>
              </a:rPr>
              <a:t>1.700 </a:t>
            </a:r>
            <a:r>
              <a:rPr lang="en-US" sz="1400" err="1">
                <a:latin typeface="Avenir Next LT Pro"/>
                <a:ea typeface="+mn-lt"/>
                <a:cs typeface="+mn-lt"/>
              </a:rPr>
              <a:t>grados</a:t>
            </a:r>
            <a:r>
              <a:rPr lang="en-US" sz="1400">
                <a:latin typeface="Avenir Next LT Pro"/>
                <a:ea typeface="+mn-lt"/>
                <a:cs typeface="+mn-lt"/>
              </a:rPr>
              <a:t>/día (</a:t>
            </a:r>
            <a:r>
              <a:rPr lang="en-US" sz="1400" err="1">
                <a:latin typeface="Avenir Next LT Pro"/>
                <a:ea typeface="+mn-lt"/>
                <a:cs typeface="+mn-lt"/>
              </a:rPr>
              <a:t>colinas</a:t>
            </a:r>
            <a:r>
              <a:rPr lang="en-US" sz="1400">
                <a:latin typeface="Avenir Next LT Pro"/>
                <a:ea typeface="+mn-lt"/>
                <a:cs typeface="+mn-lt"/>
              </a:rPr>
              <a:t> </a:t>
            </a:r>
            <a:r>
              <a:rPr lang="en-US" sz="1400" err="1">
                <a:latin typeface="Avenir Next LT Pro"/>
                <a:ea typeface="+mn-lt"/>
                <a:cs typeface="+mn-lt"/>
              </a:rPr>
              <a:t>interiores</a:t>
            </a:r>
            <a:r>
              <a:rPr lang="en-US" sz="1400">
                <a:latin typeface="Avenir Next LT Pro"/>
                <a:ea typeface="+mn-lt"/>
                <a:cs typeface="+mn-lt"/>
              </a:rPr>
              <a:t>)</a:t>
            </a:r>
          </a:p>
          <a:p>
            <a:pPr marL="118110" indent="-118110" defTabSz="630936">
              <a:buFont typeface="Arial"/>
              <a:buChar char="•"/>
            </a:pPr>
            <a:r>
              <a:rPr lang="en-US" sz="1400">
                <a:latin typeface="Avenir Next LT Pro"/>
                <a:cs typeface="Arial"/>
              </a:rPr>
              <a:t>2.300 </a:t>
            </a:r>
            <a:r>
              <a:rPr lang="en-US" sz="1400" err="1">
                <a:latin typeface="Avenir Next LT Pro"/>
                <a:cs typeface="Arial"/>
              </a:rPr>
              <a:t>grados</a:t>
            </a:r>
            <a:r>
              <a:rPr lang="en-US" sz="1400">
                <a:latin typeface="Avenir Next LT Pro"/>
                <a:cs typeface="Arial"/>
              </a:rPr>
              <a:t>/día (</a:t>
            </a:r>
            <a:r>
              <a:rPr lang="en-US" sz="1400" err="1">
                <a:latin typeface="Avenir Next LT Pro"/>
                <a:cs typeface="Arial"/>
              </a:rPr>
              <a:t>franja</a:t>
            </a:r>
            <a:r>
              <a:rPr lang="en-US" sz="1400">
                <a:latin typeface="Avenir Next LT Pro"/>
                <a:cs typeface="Arial"/>
              </a:rPr>
              <a:t> </a:t>
            </a:r>
            <a:r>
              <a:rPr lang="en-US" sz="1400" err="1">
                <a:latin typeface="Avenir Next LT Pro"/>
                <a:cs typeface="Arial"/>
              </a:rPr>
              <a:t>costera</a:t>
            </a:r>
            <a:r>
              <a:rPr lang="en-US" sz="1400">
                <a:latin typeface="Avenir Next LT Pro"/>
                <a:cs typeface="Arial"/>
              </a:rPr>
              <a:t>)</a:t>
            </a:r>
          </a:p>
        </p:txBody>
      </p:sp>
      <p:sp>
        <p:nvSpPr>
          <p:cNvPr id="13" name="TextBox 12">
            <a:extLst>
              <a:ext uri="{FF2B5EF4-FFF2-40B4-BE49-F238E27FC236}">
                <a16:creationId xmlns:a16="http://schemas.microsoft.com/office/drawing/2014/main" id="{C48F69E0-AB3D-384F-357A-017167B25645}"/>
              </a:ext>
            </a:extLst>
          </p:cNvPr>
          <p:cNvSpPr txBox="1"/>
          <p:nvPr/>
        </p:nvSpPr>
        <p:spPr>
          <a:xfrm>
            <a:off x="5060533" y="4830199"/>
            <a:ext cx="555688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Avenir Next LT Pro"/>
              </a:rPr>
              <a:t>Variedades</a:t>
            </a:r>
            <a:r>
              <a:rPr lang="en-US" sz="1400" b="1" i="1" kern="1200">
                <a:latin typeface="Avenir Next LT Pro"/>
              </a:rPr>
              <a:t> </a:t>
            </a:r>
            <a:r>
              <a:rPr lang="en-US" sz="1400" b="1" i="1">
                <a:latin typeface="Avenir Next LT Pro"/>
              </a:rPr>
              <a:t>con </a:t>
            </a:r>
            <a:r>
              <a:rPr lang="en-US" sz="1400" b="1" i="1" kern="1200" err="1">
                <a:latin typeface="Avenir Next LT Pro"/>
              </a:rPr>
              <a:t>maduración</a:t>
            </a:r>
            <a:r>
              <a:rPr lang="en-US" sz="1400" b="1" i="1" kern="1200">
                <a:latin typeface="Avenir Next LT Pro"/>
              </a:rPr>
              <a:t>:</a:t>
            </a:r>
            <a:endParaRPr lang="en-US" sz="1400" kern="1200">
              <a:latin typeface="Avenir Next LT Pro"/>
            </a:endParaRPr>
          </a:p>
          <a:p>
            <a:pPr marL="118110" indent="-118110" defTabSz="630936">
              <a:buFont typeface="Arial"/>
              <a:buChar char="•"/>
            </a:pPr>
            <a:r>
              <a:rPr lang="en-US" sz="1400" i="1" err="1">
                <a:latin typeface="Avenir Next LT Pro"/>
                <a:cs typeface="Arial"/>
              </a:rPr>
              <a:t>Temprana</a:t>
            </a:r>
            <a:r>
              <a:rPr lang="en-US" sz="1400" i="1">
                <a:latin typeface="Avenir Next LT Pro"/>
                <a:cs typeface="Arial"/>
              </a:rPr>
              <a:t>: Chardonnay, Sauvignon, Moscato, </a:t>
            </a:r>
            <a:r>
              <a:rPr lang="en-US" sz="1400" i="1" err="1">
                <a:latin typeface="Avenir Next LT Pro"/>
                <a:cs typeface="Arial"/>
              </a:rPr>
              <a:t>Incrocio</a:t>
            </a:r>
            <a:r>
              <a:rPr lang="en-US" sz="1400" i="1">
                <a:latin typeface="Avenir Next LT Pro"/>
                <a:cs typeface="Arial"/>
              </a:rPr>
              <a:t> Manzoni</a:t>
            </a:r>
            <a:endParaRPr lang="en-US" sz="1400" err="1">
              <a:latin typeface="Avenir Next LT Pro"/>
              <a:cs typeface="Arial"/>
            </a:endParaRPr>
          </a:p>
          <a:p>
            <a:pPr marL="118110" indent="-118110" defTabSz="630936">
              <a:buFont typeface="Arial"/>
              <a:buChar char="•"/>
            </a:pPr>
            <a:r>
              <a:rPr lang="en-US" sz="1400" i="1">
                <a:latin typeface="Avenir Next LT Pro"/>
                <a:cs typeface="Arial"/>
              </a:rPr>
              <a:t>Mediana</a:t>
            </a:r>
            <a:r>
              <a:rPr lang="en-US" sz="1400">
                <a:latin typeface="Avenir Next LT Pro"/>
                <a:cs typeface="Arial"/>
              </a:rPr>
              <a:t>: Pecorino, </a:t>
            </a:r>
            <a:r>
              <a:rPr lang="en-US" sz="1400" err="1">
                <a:latin typeface="Avenir Next LT Pro"/>
                <a:cs typeface="Arial"/>
              </a:rPr>
              <a:t>Passerina</a:t>
            </a:r>
            <a:r>
              <a:rPr lang="en-US" sz="1400">
                <a:latin typeface="Avenir Next LT Pro"/>
                <a:cs typeface="Arial"/>
              </a:rPr>
              <a:t>, Malvasia y </a:t>
            </a:r>
            <a:r>
              <a:rPr lang="en-US" sz="1400" err="1">
                <a:latin typeface="Avenir Next LT Pro"/>
                <a:cs typeface="Arial"/>
              </a:rPr>
              <a:t>Trebbiano</a:t>
            </a:r>
            <a:endParaRPr lang="en-US" sz="1400">
              <a:latin typeface="Avenir Next LT Pro"/>
              <a:cs typeface="Arial"/>
            </a:endParaRPr>
          </a:p>
          <a:p>
            <a:pPr marL="118110" indent="-118110" defTabSz="630936">
              <a:buFont typeface="Arial"/>
              <a:buChar char="•"/>
            </a:pPr>
            <a:r>
              <a:rPr lang="en-US" sz="1400" i="1" err="1">
                <a:latin typeface="Avenir Next LT Pro"/>
                <a:cs typeface="Arial"/>
              </a:rPr>
              <a:t>Tardía</a:t>
            </a:r>
            <a:r>
              <a:rPr lang="en-US" sz="1400">
                <a:latin typeface="Avenir Next LT Pro"/>
                <a:cs typeface="Arial"/>
              </a:rPr>
              <a:t>: Montepulciano</a:t>
            </a:r>
          </a:p>
        </p:txBody>
      </p:sp>
      <p:pic>
        <p:nvPicPr>
          <p:cNvPr id="15" name="Picture 14" descr="A landscape with a lake and mountains in the background&#10;&#10;Description automatically generated">
            <a:extLst>
              <a:ext uri="{FF2B5EF4-FFF2-40B4-BE49-F238E27FC236}">
                <a16:creationId xmlns:a16="http://schemas.microsoft.com/office/drawing/2014/main" id="{D1F312C9-2049-35D2-C299-0938E5017EC0}"/>
              </a:ext>
            </a:extLst>
          </p:cNvPr>
          <p:cNvPicPr>
            <a:picLocks noChangeAspect="1"/>
          </p:cNvPicPr>
          <p:nvPr/>
        </p:nvPicPr>
        <p:blipFill>
          <a:blip r:embed="rId2"/>
          <a:stretch>
            <a:fillRect/>
          </a:stretch>
        </p:blipFill>
        <p:spPr>
          <a:xfrm>
            <a:off x="7065390" y="486113"/>
            <a:ext cx="4282620" cy="2049575"/>
          </a:xfrm>
          <a:prstGeom prst="rect">
            <a:avLst/>
          </a:prstGeom>
        </p:spPr>
      </p:pic>
      <p:pic>
        <p:nvPicPr>
          <p:cNvPr id="16" name="Picture 15" descr="A close-up of a vineyard&#10;&#10;Description automatically generated">
            <a:extLst>
              <a:ext uri="{FF2B5EF4-FFF2-40B4-BE49-F238E27FC236}">
                <a16:creationId xmlns:a16="http://schemas.microsoft.com/office/drawing/2014/main" id="{32BF886C-D02F-E954-D914-334E0C57BC5A}"/>
              </a:ext>
            </a:extLst>
          </p:cNvPr>
          <p:cNvPicPr>
            <a:picLocks noChangeAspect="1"/>
          </p:cNvPicPr>
          <p:nvPr/>
        </p:nvPicPr>
        <p:blipFill>
          <a:blip r:embed="rId3"/>
          <a:stretch>
            <a:fillRect/>
          </a:stretch>
        </p:blipFill>
        <p:spPr>
          <a:xfrm>
            <a:off x="8561403" y="2640065"/>
            <a:ext cx="3211401" cy="2408550"/>
          </a:xfrm>
          <a:prstGeom prst="rect">
            <a:avLst/>
          </a:prstGeom>
        </p:spPr>
      </p:pic>
    </p:spTree>
    <p:extLst>
      <p:ext uri="{BB962C8B-B14F-4D97-AF65-F5344CB8AC3E}">
        <p14:creationId xmlns:p14="http://schemas.microsoft.com/office/powerpoint/2010/main" val="2839819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94E99-D9FD-51F8-F109-DF907FB8D6D2}"/>
              </a:ext>
            </a:extLst>
          </p:cNvPr>
          <p:cNvSpPr>
            <a:spLocks noGrp="1"/>
          </p:cNvSpPr>
          <p:nvPr>
            <p:ph type="title" idx="4294967295"/>
          </p:nvPr>
        </p:nvSpPr>
        <p:spPr>
          <a:xfrm>
            <a:off x="841248" y="381681"/>
            <a:ext cx="3040023" cy="1029877"/>
          </a:xfrm>
        </p:spPr>
        <p:txBody>
          <a:bodyPr vert="horz" lIns="91440" tIns="45720" rIns="91440" bIns="45720" rtlCol="0" anchor="ctr">
            <a:normAutofit/>
          </a:bodyPr>
          <a:lstStyle/>
          <a:p>
            <a:r>
              <a:rPr lang="en-US" sz="4000"/>
              <a:t>L'Aquila</a:t>
            </a:r>
          </a:p>
        </p:txBody>
      </p:sp>
      <p:sp>
        <p:nvSpPr>
          <p:cNvPr id="19" name="Rectangle 18">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E0B3F67E-AF1C-867E-181F-540253F3B5C8}"/>
              </a:ext>
            </a:extLst>
          </p:cNvPr>
          <p:cNvSpPr>
            <a:spLocks/>
          </p:cNvSpPr>
          <p:nvPr/>
        </p:nvSpPr>
        <p:spPr>
          <a:xfrm>
            <a:off x="2473331" y="6020400"/>
            <a:ext cx="1896171" cy="252384"/>
          </a:xfrm>
          <a:prstGeom prst="rect">
            <a:avLst/>
          </a:prstGeom>
        </p:spPr>
        <p:txBody>
          <a:bodyPr/>
          <a:lstStyle/>
          <a:p>
            <a:pPr defTabSz="630936"/>
            <a:fld id="{F2F5879D-91AE-4AC5-98BA-BAB27378C95E}" type="datetime1">
              <a:rPr lang="en-US" sz="1242" kern="1200">
                <a:solidFill>
                  <a:schemeClr val="tx1"/>
                </a:solidFill>
                <a:latin typeface="+mn-lt"/>
                <a:ea typeface="+mn-ea"/>
                <a:cs typeface="+mn-cs"/>
              </a:rPr>
              <a:pPr defTabSz="630936"/>
              <a:t>8/8/2024</a:t>
            </a:fld>
            <a:endParaRPr lang="en-US"/>
          </a:p>
        </p:txBody>
      </p:sp>
      <p:sp>
        <p:nvSpPr>
          <p:cNvPr id="5" name="Footer Placeholder 4">
            <a:extLst>
              <a:ext uri="{FF2B5EF4-FFF2-40B4-BE49-F238E27FC236}">
                <a16:creationId xmlns:a16="http://schemas.microsoft.com/office/drawing/2014/main" id="{98DD8D9B-EDA5-7789-70F7-0C35C8E694E4}"/>
              </a:ext>
            </a:extLst>
          </p:cNvPr>
          <p:cNvSpPr>
            <a:spLocks/>
          </p:cNvSpPr>
          <p:nvPr/>
        </p:nvSpPr>
        <p:spPr>
          <a:xfrm>
            <a:off x="4685530" y="6020400"/>
            <a:ext cx="2844256" cy="252384"/>
          </a:xfrm>
          <a:prstGeom prst="rect">
            <a:avLst/>
          </a:prstGeom>
        </p:spPr>
        <p:txBody>
          <a:bodyPr/>
          <a:lstStyle/>
          <a:p>
            <a:pPr defTabSz="630936"/>
            <a:r>
              <a:rPr lang="en-US" sz="1242" kern="1200">
                <a:solidFill>
                  <a:schemeClr val="tx1"/>
                </a:solidFill>
                <a:latin typeface="+mn-lt"/>
                <a:ea typeface="+mn-ea"/>
                <a:cs typeface="+mn-cs"/>
              </a:rPr>
              <a:t>Abruzzo, Verónica Malavé</a:t>
            </a:r>
            <a:endParaRPr lang="en-US"/>
          </a:p>
        </p:txBody>
      </p:sp>
      <p:sp>
        <p:nvSpPr>
          <p:cNvPr id="6" name="Slide Number Placeholder 5">
            <a:extLst>
              <a:ext uri="{FF2B5EF4-FFF2-40B4-BE49-F238E27FC236}">
                <a16:creationId xmlns:a16="http://schemas.microsoft.com/office/drawing/2014/main" id="{FB33E53F-E776-A0BA-634F-EB52040A1E24}"/>
              </a:ext>
            </a:extLst>
          </p:cNvPr>
          <p:cNvSpPr>
            <a:spLocks/>
          </p:cNvSpPr>
          <p:nvPr/>
        </p:nvSpPr>
        <p:spPr>
          <a:xfrm>
            <a:off x="7845814" y="6020400"/>
            <a:ext cx="1896171" cy="252384"/>
          </a:xfrm>
          <a:prstGeom prst="rect">
            <a:avLst/>
          </a:prstGeom>
        </p:spPr>
        <p:txBody>
          <a:bodyPr/>
          <a:lstStyle/>
          <a:p>
            <a:pPr defTabSz="630936"/>
            <a:fld id="{A65A5C87-DF58-40C8-B092-1DE63DB4547E}" type="slidenum">
              <a:rPr lang="en-US" sz="1242" kern="1200" dirty="0">
                <a:solidFill>
                  <a:schemeClr val="tx1"/>
                </a:solidFill>
                <a:latin typeface="+mn-lt"/>
                <a:ea typeface="+mn-ea"/>
                <a:cs typeface="+mn-cs"/>
              </a:rPr>
              <a:pPr defTabSz="630936"/>
              <a:t>8</a:t>
            </a:fld>
            <a:endParaRPr lang="en-US"/>
          </a:p>
        </p:txBody>
      </p:sp>
      <p:sp>
        <p:nvSpPr>
          <p:cNvPr id="8" name="TextBox 7">
            <a:extLst>
              <a:ext uri="{FF2B5EF4-FFF2-40B4-BE49-F238E27FC236}">
                <a16:creationId xmlns:a16="http://schemas.microsoft.com/office/drawing/2014/main" id="{B2A28D3F-B8B1-E6FB-7B26-612D875EECA0}"/>
              </a:ext>
            </a:extLst>
          </p:cNvPr>
          <p:cNvSpPr txBox="1"/>
          <p:nvPr/>
        </p:nvSpPr>
        <p:spPr>
          <a:xfrm>
            <a:off x="845252" y="3125626"/>
            <a:ext cx="62183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mn-lt"/>
                <a:ea typeface="+mn-ea"/>
                <a:cs typeface="+mn-cs"/>
              </a:rPr>
              <a:t>Precipitaciones</a:t>
            </a:r>
            <a:r>
              <a:rPr lang="en-US" sz="1400" b="1" i="1" kern="1200">
                <a:latin typeface="+mn-lt"/>
                <a:ea typeface="+mn-ea"/>
                <a:cs typeface="+mn-cs"/>
              </a:rPr>
              <a:t>:</a:t>
            </a:r>
          </a:p>
          <a:p>
            <a:pPr defTabSz="630936">
              <a:buFont typeface="Arial"/>
              <a:buChar char="•"/>
            </a:pPr>
            <a:r>
              <a:rPr lang="en-US" sz="1400" i="1"/>
              <a:t> Media </a:t>
            </a:r>
            <a:r>
              <a:rPr lang="en-US" sz="1400" i="1" err="1"/>
              <a:t>anual</a:t>
            </a:r>
            <a:r>
              <a:rPr lang="en-US" sz="1400" i="1"/>
              <a:t>:</a:t>
            </a:r>
            <a:r>
              <a:rPr lang="en-US" sz="1400"/>
              <a:t> 800 mm/</a:t>
            </a:r>
            <a:r>
              <a:rPr lang="en-US" sz="1400" err="1"/>
              <a:t>año</a:t>
            </a:r>
            <a:endParaRPr lang="en-US" sz="1400"/>
          </a:p>
          <a:p>
            <a:pPr defTabSz="630936">
              <a:buFont typeface="Arial"/>
              <a:buChar char="•"/>
            </a:pPr>
            <a:r>
              <a:rPr lang="en-US" sz="1400" i="1"/>
              <a:t> </a:t>
            </a:r>
            <a:r>
              <a:rPr lang="en-US" sz="1400" i="1" err="1"/>
              <a:t>Período</a:t>
            </a:r>
            <a:r>
              <a:rPr lang="en-US" sz="1400" i="1"/>
              <a:t> de </a:t>
            </a:r>
            <a:r>
              <a:rPr lang="en-US" sz="1400" i="1" err="1"/>
              <a:t>menor</a:t>
            </a:r>
            <a:r>
              <a:rPr lang="en-US" sz="1400" i="1"/>
              <a:t> </a:t>
            </a:r>
            <a:r>
              <a:rPr lang="en-US" sz="1400" i="1" err="1"/>
              <a:t>volúmen</a:t>
            </a:r>
            <a:r>
              <a:rPr lang="en-US" sz="1400" i="1"/>
              <a:t>:</a:t>
            </a:r>
            <a:r>
              <a:rPr lang="en-US" sz="1400"/>
              <a:t> </a:t>
            </a:r>
            <a:r>
              <a:rPr lang="en-US" sz="1400" err="1"/>
              <a:t>julio</a:t>
            </a:r>
            <a:r>
              <a:rPr lang="en-US" sz="1400"/>
              <a:t> y </a:t>
            </a:r>
            <a:r>
              <a:rPr lang="en-US" sz="1400" err="1"/>
              <a:t>agosto</a:t>
            </a:r>
            <a:r>
              <a:rPr lang="en-US" sz="1400"/>
              <a:t> con 40 mm/</a:t>
            </a:r>
            <a:r>
              <a:rPr lang="en-US" sz="1400" err="1"/>
              <a:t>mes</a:t>
            </a:r>
            <a:endParaRPr lang="en-US" sz="1400"/>
          </a:p>
          <a:p>
            <a:pPr defTabSz="630936">
              <a:buFont typeface="Arial"/>
              <a:buChar char="•"/>
            </a:pPr>
            <a:r>
              <a:rPr lang="en-US" sz="1400" i="1"/>
              <a:t> </a:t>
            </a:r>
            <a:r>
              <a:rPr lang="en-US" sz="1400" i="1" err="1"/>
              <a:t>Período</a:t>
            </a:r>
            <a:r>
              <a:rPr lang="en-US" sz="1400" i="1"/>
              <a:t> de mayor </a:t>
            </a:r>
            <a:r>
              <a:rPr lang="en-US" sz="1400" i="1" err="1"/>
              <a:t>volúmen</a:t>
            </a:r>
            <a:r>
              <a:rPr lang="en-US" sz="1400" i="1"/>
              <a:t>: </a:t>
            </a:r>
            <a:r>
              <a:rPr lang="en-US" sz="1400" i="1" err="1"/>
              <a:t>noviembre</a:t>
            </a:r>
            <a:r>
              <a:rPr lang="en-US" sz="1400"/>
              <a:t> y </a:t>
            </a:r>
            <a:r>
              <a:rPr lang="en-US" sz="1400" err="1"/>
              <a:t>diciembre</a:t>
            </a:r>
            <a:r>
              <a:rPr lang="en-US" sz="1400"/>
              <a:t> con 70 mm/</a:t>
            </a:r>
            <a:r>
              <a:rPr lang="en-US" sz="1400" err="1"/>
              <a:t>mes</a:t>
            </a:r>
            <a:endParaRPr lang="en-US" sz="1400"/>
          </a:p>
        </p:txBody>
      </p:sp>
      <p:sp>
        <p:nvSpPr>
          <p:cNvPr id="12" name="TextBox 11">
            <a:extLst>
              <a:ext uri="{FF2B5EF4-FFF2-40B4-BE49-F238E27FC236}">
                <a16:creationId xmlns:a16="http://schemas.microsoft.com/office/drawing/2014/main" id="{83911F79-BFAF-549E-5B75-70E4FF491F6F}"/>
              </a:ext>
            </a:extLst>
          </p:cNvPr>
          <p:cNvSpPr txBox="1"/>
          <p:nvPr/>
        </p:nvSpPr>
        <p:spPr>
          <a:xfrm>
            <a:off x="845252" y="4190119"/>
            <a:ext cx="473356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Avenir Next LT Pro"/>
              </a:rPr>
              <a:t>Temperatura</a:t>
            </a:r>
            <a:r>
              <a:rPr lang="en-US" sz="1400" b="1" i="1" kern="1200">
                <a:latin typeface="Avenir Next LT Pro"/>
              </a:rPr>
              <a:t>:</a:t>
            </a:r>
            <a:endParaRPr lang="en-US" sz="1400" kern="1200">
              <a:latin typeface="Avenir Next LT Pro"/>
            </a:endParaRPr>
          </a:p>
          <a:p>
            <a:pPr defTabSz="630936">
              <a:buFont typeface="Arial"/>
              <a:buChar char="•"/>
            </a:pPr>
            <a:r>
              <a:rPr lang="en-US" sz="1400">
                <a:latin typeface="Avenir Next LT Pro"/>
                <a:cs typeface="Arial"/>
              </a:rPr>
              <a:t> </a:t>
            </a:r>
            <a:r>
              <a:rPr lang="en-US" sz="1400" i="1" kern="1200" err="1">
                <a:latin typeface="Avenir Next LT Pro"/>
                <a:cs typeface="Arial"/>
              </a:rPr>
              <a:t>P</a:t>
            </a:r>
            <a:r>
              <a:rPr lang="en-US" sz="1400" i="1" err="1">
                <a:latin typeface="Avenir Next LT Pro"/>
                <a:cs typeface="Arial"/>
              </a:rPr>
              <a:t>romedio</a:t>
            </a:r>
            <a:r>
              <a:rPr lang="en-US" sz="1400">
                <a:latin typeface="Avenir Next LT Pro"/>
                <a:cs typeface="Arial"/>
              </a:rPr>
              <a:t>: 10°C | </a:t>
            </a:r>
            <a:r>
              <a:rPr lang="en-US" sz="1400">
                <a:ea typeface="+mn-lt"/>
                <a:cs typeface="+mn-lt"/>
              </a:rPr>
              <a:t>50°F</a:t>
            </a:r>
            <a:r>
              <a:rPr lang="en-US" sz="1400">
                <a:latin typeface="Avenir Next LT Pro"/>
                <a:cs typeface="Arial"/>
              </a:rPr>
              <a:t> (</a:t>
            </a:r>
            <a:r>
              <a:rPr lang="en-US" sz="1400" err="1">
                <a:latin typeface="Avenir Next LT Pro"/>
                <a:cs typeface="Arial"/>
              </a:rPr>
              <a:t>abril</a:t>
            </a:r>
            <a:r>
              <a:rPr lang="en-US" sz="1400">
                <a:latin typeface="Avenir Next LT Pro"/>
                <a:cs typeface="Arial"/>
              </a:rPr>
              <a:t>), 15°C | </a:t>
            </a:r>
            <a:r>
              <a:rPr lang="en-US" sz="1400">
                <a:ea typeface="+mn-lt"/>
                <a:cs typeface="+mn-lt"/>
              </a:rPr>
              <a:t>53.6°F</a:t>
            </a:r>
            <a:r>
              <a:rPr lang="en-US" sz="1400">
                <a:latin typeface="Avenir Next LT Pro"/>
                <a:cs typeface="Arial"/>
              </a:rPr>
              <a:t> (</a:t>
            </a:r>
            <a:r>
              <a:rPr lang="en-US" sz="1400" err="1">
                <a:latin typeface="Avenir Next LT Pro"/>
                <a:cs typeface="Arial"/>
              </a:rPr>
              <a:t>octubre</a:t>
            </a:r>
            <a:r>
              <a:rPr lang="en-US" sz="1400">
                <a:latin typeface="Avenir Next LT Pro"/>
                <a:cs typeface="Arial"/>
              </a:rPr>
              <a:t>)</a:t>
            </a:r>
          </a:p>
          <a:p>
            <a:pPr defTabSz="630936">
              <a:buFont typeface="Arial"/>
              <a:buChar char="•"/>
            </a:pPr>
            <a:r>
              <a:rPr lang="en-US" sz="1400">
                <a:latin typeface="Avenir Next LT Pro"/>
                <a:cs typeface="Arial"/>
              </a:rPr>
              <a:t> </a:t>
            </a:r>
            <a:r>
              <a:rPr lang="en-US" sz="1400" i="1">
                <a:latin typeface="Avenir Next LT Pro"/>
                <a:cs typeface="Arial"/>
              </a:rPr>
              <a:t>Pico</a:t>
            </a:r>
            <a:r>
              <a:rPr lang="en-US" sz="1400">
                <a:latin typeface="Avenir Next LT Pro"/>
                <a:cs typeface="Arial"/>
              </a:rPr>
              <a:t>: </a:t>
            </a:r>
            <a:r>
              <a:rPr lang="en-US" sz="1400">
                <a:ea typeface="+mn-lt"/>
                <a:cs typeface="+mn-lt"/>
              </a:rPr>
              <a:t>24-25°C | 73.4-77°F (</a:t>
            </a:r>
            <a:r>
              <a:rPr lang="en-US" sz="1400" err="1">
                <a:ea typeface="+mn-lt"/>
                <a:cs typeface="+mn-lt"/>
              </a:rPr>
              <a:t>julio</a:t>
            </a:r>
            <a:r>
              <a:rPr lang="en-US" sz="1400">
                <a:ea typeface="+mn-lt"/>
                <a:cs typeface="+mn-lt"/>
              </a:rPr>
              <a:t>)</a:t>
            </a:r>
            <a:endParaRPr lang="en-US">
              <a:ea typeface="+mn-lt"/>
              <a:cs typeface="+mn-lt"/>
            </a:endParaRPr>
          </a:p>
        </p:txBody>
      </p:sp>
      <p:sp>
        <p:nvSpPr>
          <p:cNvPr id="3" name="TextBox 2">
            <a:extLst>
              <a:ext uri="{FF2B5EF4-FFF2-40B4-BE49-F238E27FC236}">
                <a16:creationId xmlns:a16="http://schemas.microsoft.com/office/drawing/2014/main" id="{9B47FA24-3789-7967-404A-FA2A16208512}"/>
              </a:ext>
            </a:extLst>
          </p:cNvPr>
          <p:cNvSpPr txBox="1"/>
          <p:nvPr/>
        </p:nvSpPr>
        <p:spPr>
          <a:xfrm>
            <a:off x="843172" y="1732838"/>
            <a:ext cx="572153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a:t>El </a:t>
            </a:r>
            <a:r>
              <a:rPr lang="en-US" sz="1400" err="1"/>
              <a:t>clima</a:t>
            </a:r>
            <a:r>
              <a:rPr lang="en-US" sz="1400"/>
              <a:t> es </a:t>
            </a:r>
            <a:r>
              <a:rPr lang="en-US" sz="1400" err="1"/>
              <a:t>generalmente</a:t>
            </a:r>
            <a:r>
              <a:rPr lang="en-US" sz="1400"/>
              <a:t> </a:t>
            </a:r>
            <a:r>
              <a:rPr lang="en-US" sz="1400" err="1"/>
              <a:t>templado</a:t>
            </a:r>
            <a:r>
              <a:rPr lang="en-US" sz="1400"/>
              <a:t>, con </a:t>
            </a:r>
            <a:r>
              <a:rPr lang="en-US" sz="1400" err="1"/>
              <a:t>inviernos</a:t>
            </a:r>
            <a:r>
              <a:rPr lang="en-US" sz="1400"/>
              <a:t> </a:t>
            </a:r>
            <a:r>
              <a:rPr lang="en-US" sz="1400" err="1"/>
              <a:t>bastante</a:t>
            </a:r>
            <a:r>
              <a:rPr lang="en-US" sz="1400"/>
              <a:t> </a:t>
            </a:r>
            <a:r>
              <a:rPr lang="en-US" sz="1400" err="1"/>
              <a:t>fríos</a:t>
            </a:r>
            <a:r>
              <a:rPr lang="en-US" sz="1400"/>
              <a:t> y largos. </a:t>
            </a:r>
            <a:r>
              <a:rPr lang="en-US" sz="1400">
                <a:ea typeface="+mn-lt"/>
                <a:cs typeface="+mn-lt"/>
              </a:rPr>
              <a:t> </a:t>
            </a:r>
            <a:r>
              <a:rPr lang="en-US" sz="1400" err="1">
                <a:ea typeface="+mn-lt"/>
                <a:cs typeface="+mn-lt"/>
              </a:rPr>
              <a:t>Caracterizada</a:t>
            </a:r>
            <a:r>
              <a:rPr lang="en-US" sz="1400">
                <a:ea typeface="+mn-lt"/>
                <a:cs typeface="+mn-lt"/>
              </a:rPr>
              <a:t> </a:t>
            </a:r>
            <a:r>
              <a:rPr lang="en-US" sz="1400" err="1">
                <a:ea typeface="+mn-lt"/>
                <a:cs typeface="+mn-lt"/>
              </a:rPr>
              <a:t>por</a:t>
            </a:r>
            <a:r>
              <a:rPr lang="en-US" sz="1400">
                <a:ea typeface="+mn-lt"/>
                <a:cs typeface="+mn-lt"/>
              </a:rPr>
              <a:t> </a:t>
            </a:r>
            <a:r>
              <a:rPr lang="en-US" sz="1400" err="1">
                <a:ea typeface="+mn-lt"/>
                <a:cs typeface="+mn-lt"/>
              </a:rPr>
              <a:t>suelos</a:t>
            </a:r>
            <a:r>
              <a:rPr lang="en-US" sz="1400">
                <a:ea typeface="+mn-lt"/>
                <a:cs typeface="+mn-lt"/>
              </a:rPr>
              <a:t> </a:t>
            </a:r>
            <a:r>
              <a:rPr lang="en-US" sz="1400" err="1">
                <a:ea typeface="+mn-lt"/>
                <a:cs typeface="+mn-lt"/>
              </a:rPr>
              <a:t>rocosos</a:t>
            </a:r>
            <a:r>
              <a:rPr lang="en-US" sz="1400">
                <a:ea typeface="+mn-lt"/>
                <a:cs typeface="+mn-lt"/>
              </a:rPr>
              <a:t> y </a:t>
            </a:r>
            <a:r>
              <a:rPr lang="en-US" sz="1400" err="1">
                <a:ea typeface="+mn-lt"/>
                <a:cs typeface="+mn-lt"/>
              </a:rPr>
              <a:t>arenosos</a:t>
            </a:r>
            <a:r>
              <a:rPr lang="en-US" sz="1400">
                <a:ea typeface="+mn-lt"/>
                <a:cs typeface="+mn-lt"/>
              </a:rPr>
              <a:t>, L'Aquila </a:t>
            </a:r>
            <a:r>
              <a:rPr lang="en-US" sz="1400" err="1">
                <a:ea typeface="+mn-lt"/>
                <a:cs typeface="+mn-lt"/>
              </a:rPr>
              <a:t>alberga</a:t>
            </a:r>
            <a:r>
              <a:rPr lang="en-US" sz="1400">
                <a:ea typeface="+mn-lt"/>
                <a:cs typeface="+mn-lt"/>
              </a:rPr>
              <a:t> </a:t>
            </a:r>
            <a:r>
              <a:rPr lang="en-US" sz="1400" err="1">
                <a:ea typeface="+mn-lt"/>
                <a:cs typeface="+mn-lt"/>
              </a:rPr>
              <a:t>viñedos</a:t>
            </a:r>
            <a:r>
              <a:rPr lang="en-US" sz="1400">
                <a:ea typeface="+mn-lt"/>
                <a:cs typeface="+mn-lt"/>
              </a:rPr>
              <a:t> a gran </a:t>
            </a:r>
            <a:r>
              <a:rPr lang="en-US" sz="1400" err="1">
                <a:ea typeface="+mn-lt"/>
                <a:cs typeface="+mn-lt"/>
              </a:rPr>
              <a:t>altitud</a:t>
            </a:r>
            <a:r>
              <a:rPr lang="en-US" sz="1400">
                <a:ea typeface="+mn-lt"/>
                <a:cs typeface="+mn-lt"/>
              </a:rPr>
              <a:t>. </a:t>
            </a:r>
            <a:r>
              <a:rPr lang="en-US" sz="1400" err="1">
                <a:ea typeface="+mn-lt"/>
                <a:cs typeface="+mn-lt"/>
              </a:rPr>
              <a:t>Estas</a:t>
            </a:r>
            <a:r>
              <a:rPr lang="en-US" sz="1400">
                <a:ea typeface="+mn-lt"/>
                <a:cs typeface="+mn-lt"/>
              </a:rPr>
              <a:t> </a:t>
            </a:r>
            <a:r>
              <a:rPr lang="en-US" sz="1400" err="1">
                <a:ea typeface="+mn-lt"/>
                <a:cs typeface="+mn-lt"/>
              </a:rPr>
              <a:t>condiciones</a:t>
            </a:r>
            <a:r>
              <a:rPr lang="en-US" sz="1400">
                <a:ea typeface="+mn-lt"/>
                <a:cs typeface="+mn-lt"/>
              </a:rPr>
              <a:t> son perfectas para el </a:t>
            </a:r>
            <a:r>
              <a:rPr lang="en-US" sz="1400" err="1">
                <a:ea typeface="+mn-lt"/>
                <a:cs typeface="+mn-lt"/>
              </a:rPr>
              <a:t>cutivo</a:t>
            </a:r>
            <a:r>
              <a:rPr lang="en-US" sz="1400">
                <a:ea typeface="+mn-lt"/>
                <a:cs typeface="+mn-lt"/>
              </a:rPr>
              <a:t> de </a:t>
            </a:r>
            <a:r>
              <a:rPr lang="en-US" sz="1400" err="1">
                <a:ea typeface="+mn-lt"/>
                <a:cs typeface="+mn-lt"/>
              </a:rPr>
              <a:t>variedades</a:t>
            </a:r>
            <a:r>
              <a:rPr lang="en-US" sz="1400">
                <a:ea typeface="+mn-lt"/>
                <a:cs typeface="+mn-lt"/>
              </a:rPr>
              <a:t> </a:t>
            </a:r>
            <a:r>
              <a:rPr lang="en-US" sz="1400" err="1">
                <a:ea typeface="+mn-lt"/>
                <a:cs typeface="+mn-lt"/>
              </a:rPr>
              <a:t>autóctonas</a:t>
            </a:r>
            <a:r>
              <a:rPr lang="en-US" sz="1400">
                <a:ea typeface="+mn-lt"/>
                <a:cs typeface="+mn-lt"/>
              </a:rPr>
              <a:t> </a:t>
            </a:r>
            <a:r>
              <a:rPr lang="en-US" sz="1400" err="1">
                <a:ea typeface="+mn-lt"/>
                <a:cs typeface="+mn-lt"/>
              </a:rPr>
              <a:t>como</a:t>
            </a:r>
            <a:r>
              <a:rPr lang="en-US" sz="1400">
                <a:ea typeface="+mn-lt"/>
                <a:cs typeface="+mn-lt"/>
              </a:rPr>
              <a:t> Montepulciano y </a:t>
            </a:r>
            <a:r>
              <a:rPr lang="en-US" sz="1400" err="1">
                <a:ea typeface="+mn-lt"/>
                <a:cs typeface="+mn-lt"/>
              </a:rPr>
              <a:t>Cococciola</a:t>
            </a:r>
            <a:r>
              <a:rPr lang="en-US" sz="1400">
                <a:ea typeface="+mn-lt"/>
                <a:cs typeface="+mn-lt"/>
              </a:rPr>
              <a:t>.</a:t>
            </a:r>
            <a:endParaRPr lang="en-US"/>
          </a:p>
        </p:txBody>
      </p:sp>
      <p:sp>
        <p:nvSpPr>
          <p:cNvPr id="9" name="TextBox 8">
            <a:extLst>
              <a:ext uri="{FF2B5EF4-FFF2-40B4-BE49-F238E27FC236}">
                <a16:creationId xmlns:a16="http://schemas.microsoft.com/office/drawing/2014/main" id="{28785457-F216-B307-C877-31283D089218}"/>
              </a:ext>
            </a:extLst>
          </p:cNvPr>
          <p:cNvSpPr txBox="1"/>
          <p:nvPr/>
        </p:nvSpPr>
        <p:spPr>
          <a:xfrm>
            <a:off x="845252" y="5047859"/>
            <a:ext cx="39916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Avenir Next LT Pro"/>
              </a:rPr>
              <a:t>Índice</a:t>
            </a:r>
            <a:r>
              <a:rPr lang="en-US" sz="1400" b="1" i="1" kern="1200">
                <a:latin typeface="Avenir Next LT Pro"/>
              </a:rPr>
              <a:t> Winkler:</a:t>
            </a:r>
            <a:endParaRPr lang="en-US" sz="1400" kern="1200">
              <a:latin typeface="Avenir Next LT Pro"/>
            </a:endParaRPr>
          </a:p>
          <a:p>
            <a:pPr marL="118110" indent="-118110" defTabSz="630936">
              <a:buFont typeface="Arial"/>
              <a:buChar char="•"/>
            </a:pPr>
            <a:r>
              <a:rPr lang="en-US" sz="1400">
                <a:latin typeface="Avenir Next LT Pro"/>
                <a:ea typeface="+mn-lt"/>
                <a:cs typeface="+mn-lt"/>
              </a:rPr>
              <a:t>1.600 - 2.000 </a:t>
            </a:r>
            <a:r>
              <a:rPr lang="en-US" sz="1400" err="1">
                <a:latin typeface="Avenir Next LT Pro"/>
                <a:ea typeface="+mn-lt"/>
                <a:cs typeface="+mn-lt"/>
              </a:rPr>
              <a:t>grados</a:t>
            </a:r>
            <a:r>
              <a:rPr lang="en-US" sz="1400">
                <a:latin typeface="Avenir Next LT Pro"/>
                <a:ea typeface="+mn-lt"/>
                <a:cs typeface="+mn-lt"/>
              </a:rPr>
              <a:t>/día</a:t>
            </a:r>
          </a:p>
        </p:txBody>
      </p:sp>
      <p:sp>
        <p:nvSpPr>
          <p:cNvPr id="13" name="TextBox 12">
            <a:extLst>
              <a:ext uri="{FF2B5EF4-FFF2-40B4-BE49-F238E27FC236}">
                <a16:creationId xmlns:a16="http://schemas.microsoft.com/office/drawing/2014/main" id="{C48F69E0-AB3D-384F-357A-017167B25645}"/>
              </a:ext>
            </a:extLst>
          </p:cNvPr>
          <p:cNvSpPr txBox="1"/>
          <p:nvPr/>
        </p:nvSpPr>
        <p:spPr>
          <a:xfrm>
            <a:off x="5060533" y="4830199"/>
            <a:ext cx="555688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Avenir Next LT Pro"/>
              </a:rPr>
              <a:t>Variedades</a:t>
            </a:r>
            <a:r>
              <a:rPr lang="en-US" sz="1400" b="1" i="1" kern="1200">
                <a:latin typeface="Avenir Next LT Pro"/>
              </a:rPr>
              <a:t> </a:t>
            </a:r>
            <a:r>
              <a:rPr lang="en-US" sz="1400" b="1" i="1">
                <a:latin typeface="Avenir Next LT Pro"/>
              </a:rPr>
              <a:t>con </a:t>
            </a:r>
            <a:r>
              <a:rPr lang="en-US" sz="1400" b="1" i="1" kern="1200" err="1">
                <a:latin typeface="Avenir Next LT Pro"/>
              </a:rPr>
              <a:t>maduración</a:t>
            </a:r>
            <a:r>
              <a:rPr lang="en-US" sz="1400" b="1" i="1" kern="1200">
                <a:latin typeface="Avenir Next LT Pro"/>
              </a:rPr>
              <a:t>:</a:t>
            </a:r>
            <a:endParaRPr lang="en-US" sz="1400" kern="1200">
              <a:latin typeface="Avenir Next LT Pro"/>
            </a:endParaRPr>
          </a:p>
          <a:p>
            <a:pPr marL="118110" indent="-118110" defTabSz="630936">
              <a:buFont typeface="Arial"/>
              <a:buChar char="•"/>
            </a:pPr>
            <a:r>
              <a:rPr lang="en-US" sz="1400" i="1" err="1">
                <a:latin typeface="Avenir Next LT Pro"/>
                <a:cs typeface="Arial"/>
              </a:rPr>
              <a:t>Temprana</a:t>
            </a:r>
            <a:r>
              <a:rPr lang="en-US" sz="1400" i="1">
                <a:latin typeface="Avenir Next LT Pro"/>
                <a:cs typeface="Arial"/>
              </a:rPr>
              <a:t>: Chardonnay, Sauvignon</a:t>
            </a:r>
          </a:p>
          <a:p>
            <a:pPr marL="118110" indent="-118110" defTabSz="630936">
              <a:buFont typeface="Arial"/>
              <a:buChar char="•"/>
            </a:pPr>
            <a:r>
              <a:rPr lang="en-US" sz="1400" i="1">
                <a:latin typeface="Avenir Next LT Pro"/>
                <a:cs typeface="Arial"/>
              </a:rPr>
              <a:t>Mediana</a:t>
            </a:r>
            <a:r>
              <a:rPr lang="en-US" sz="1400">
                <a:latin typeface="Avenir Next LT Pro"/>
                <a:cs typeface="Arial"/>
              </a:rPr>
              <a:t>: Pecorino</a:t>
            </a:r>
          </a:p>
          <a:p>
            <a:pPr marL="118110" indent="-118110" defTabSz="630936">
              <a:buFont typeface="Arial"/>
              <a:buChar char="•"/>
            </a:pPr>
            <a:r>
              <a:rPr lang="en-US" sz="1400" i="1" err="1">
                <a:latin typeface="Avenir Next LT Pro"/>
                <a:cs typeface="Arial"/>
              </a:rPr>
              <a:t>Tardía</a:t>
            </a:r>
            <a:r>
              <a:rPr lang="en-US" sz="1400">
                <a:latin typeface="Avenir Next LT Pro"/>
                <a:cs typeface="Arial"/>
              </a:rPr>
              <a:t>: </a:t>
            </a:r>
            <a:r>
              <a:rPr lang="en-US" sz="1400" err="1">
                <a:latin typeface="Avenir Next LT Pro"/>
                <a:cs typeface="Arial"/>
              </a:rPr>
              <a:t>Cococciola</a:t>
            </a:r>
            <a:r>
              <a:rPr lang="en-US" sz="1400">
                <a:latin typeface="Avenir Next LT Pro"/>
                <a:cs typeface="Arial"/>
              </a:rPr>
              <a:t>, Montepulciano</a:t>
            </a:r>
          </a:p>
        </p:txBody>
      </p:sp>
      <p:pic>
        <p:nvPicPr>
          <p:cNvPr id="15" name="Picture 14" descr="A row of vines in a field&#10;&#10;Description automatically generated">
            <a:extLst>
              <a:ext uri="{FF2B5EF4-FFF2-40B4-BE49-F238E27FC236}">
                <a16:creationId xmlns:a16="http://schemas.microsoft.com/office/drawing/2014/main" id="{D1F312C9-2049-35D2-C299-0938E5017EC0}"/>
              </a:ext>
            </a:extLst>
          </p:cNvPr>
          <p:cNvPicPr>
            <a:picLocks noChangeAspect="1"/>
          </p:cNvPicPr>
          <p:nvPr/>
        </p:nvPicPr>
        <p:blipFill>
          <a:blip r:embed="rId2"/>
          <a:stretch>
            <a:fillRect/>
          </a:stretch>
        </p:blipFill>
        <p:spPr>
          <a:xfrm>
            <a:off x="8739511" y="269743"/>
            <a:ext cx="2608895" cy="2632834"/>
          </a:xfrm>
          <a:prstGeom prst="rect">
            <a:avLst/>
          </a:prstGeom>
        </p:spPr>
      </p:pic>
      <p:pic>
        <p:nvPicPr>
          <p:cNvPr id="16" name="Picture 15" descr="A rows of vines in a vineyard&#10;&#10;Description automatically generated">
            <a:extLst>
              <a:ext uri="{FF2B5EF4-FFF2-40B4-BE49-F238E27FC236}">
                <a16:creationId xmlns:a16="http://schemas.microsoft.com/office/drawing/2014/main" id="{32BF886C-D02F-E954-D914-334E0C57BC5A}"/>
              </a:ext>
            </a:extLst>
          </p:cNvPr>
          <p:cNvPicPr>
            <a:picLocks noChangeAspect="1"/>
          </p:cNvPicPr>
          <p:nvPr/>
        </p:nvPicPr>
        <p:blipFill>
          <a:blip r:embed="rId3"/>
          <a:stretch>
            <a:fillRect/>
          </a:stretch>
        </p:blipFill>
        <p:spPr>
          <a:xfrm>
            <a:off x="8138070" y="3040738"/>
            <a:ext cx="3211401" cy="1889426"/>
          </a:xfrm>
          <a:prstGeom prst="rect">
            <a:avLst/>
          </a:prstGeom>
        </p:spPr>
      </p:pic>
    </p:spTree>
    <p:extLst>
      <p:ext uri="{BB962C8B-B14F-4D97-AF65-F5344CB8AC3E}">
        <p14:creationId xmlns:p14="http://schemas.microsoft.com/office/powerpoint/2010/main" val="1976948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94E99-D9FD-51F8-F109-DF907FB8D6D2}"/>
              </a:ext>
            </a:extLst>
          </p:cNvPr>
          <p:cNvSpPr>
            <a:spLocks noGrp="1"/>
          </p:cNvSpPr>
          <p:nvPr>
            <p:ph type="title" idx="4294967295"/>
          </p:nvPr>
        </p:nvSpPr>
        <p:spPr>
          <a:xfrm>
            <a:off x="841248" y="381681"/>
            <a:ext cx="3040023" cy="1029877"/>
          </a:xfrm>
        </p:spPr>
        <p:txBody>
          <a:bodyPr vert="horz" lIns="91440" tIns="45720" rIns="91440" bIns="45720" rtlCol="0" anchor="ctr">
            <a:normAutofit/>
          </a:bodyPr>
          <a:lstStyle/>
          <a:p>
            <a:r>
              <a:rPr lang="en-US" sz="4000"/>
              <a:t>Chieti</a:t>
            </a:r>
          </a:p>
        </p:txBody>
      </p:sp>
      <p:sp>
        <p:nvSpPr>
          <p:cNvPr id="19" name="Rectangle 18">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E0B3F67E-AF1C-867E-181F-540253F3B5C8}"/>
              </a:ext>
            </a:extLst>
          </p:cNvPr>
          <p:cNvSpPr>
            <a:spLocks/>
          </p:cNvSpPr>
          <p:nvPr/>
        </p:nvSpPr>
        <p:spPr>
          <a:xfrm>
            <a:off x="2473331" y="6020400"/>
            <a:ext cx="1896171" cy="252384"/>
          </a:xfrm>
          <a:prstGeom prst="rect">
            <a:avLst/>
          </a:prstGeom>
        </p:spPr>
        <p:txBody>
          <a:bodyPr/>
          <a:lstStyle/>
          <a:p>
            <a:pPr defTabSz="630936"/>
            <a:fld id="{F2F5879D-91AE-4AC5-98BA-BAB27378C95E}" type="datetime1">
              <a:rPr lang="en-US" sz="1242" kern="1200">
                <a:solidFill>
                  <a:schemeClr val="tx1"/>
                </a:solidFill>
                <a:latin typeface="+mn-lt"/>
                <a:ea typeface="+mn-ea"/>
                <a:cs typeface="+mn-cs"/>
              </a:rPr>
              <a:pPr defTabSz="630936"/>
              <a:t>8/8/2024</a:t>
            </a:fld>
            <a:endParaRPr lang="en-US"/>
          </a:p>
        </p:txBody>
      </p:sp>
      <p:sp>
        <p:nvSpPr>
          <p:cNvPr id="5" name="Footer Placeholder 4">
            <a:extLst>
              <a:ext uri="{FF2B5EF4-FFF2-40B4-BE49-F238E27FC236}">
                <a16:creationId xmlns:a16="http://schemas.microsoft.com/office/drawing/2014/main" id="{98DD8D9B-EDA5-7789-70F7-0C35C8E694E4}"/>
              </a:ext>
            </a:extLst>
          </p:cNvPr>
          <p:cNvSpPr>
            <a:spLocks/>
          </p:cNvSpPr>
          <p:nvPr/>
        </p:nvSpPr>
        <p:spPr>
          <a:xfrm>
            <a:off x="4685530" y="6020400"/>
            <a:ext cx="2844256" cy="252384"/>
          </a:xfrm>
          <a:prstGeom prst="rect">
            <a:avLst/>
          </a:prstGeom>
        </p:spPr>
        <p:txBody>
          <a:bodyPr/>
          <a:lstStyle/>
          <a:p>
            <a:pPr defTabSz="630936"/>
            <a:r>
              <a:rPr lang="en-US" sz="1242" kern="1200">
                <a:solidFill>
                  <a:schemeClr val="tx1"/>
                </a:solidFill>
                <a:latin typeface="+mn-lt"/>
                <a:ea typeface="+mn-ea"/>
                <a:cs typeface="+mn-cs"/>
              </a:rPr>
              <a:t>Abruzzo, Verónica Malavé</a:t>
            </a:r>
            <a:endParaRPr lang="en-US"/>
          </a:p>
        </p:txBody>
      </p:sp>
      <p:sp>
        <p:nvSpPr>
          <p:cNvPr id="6" name="Slide Number Placeholder 5">
            <a:extLst>
              <a:ext uri="{FF2B5EF4-FFF2-40B4-BE49-F238E27FC236}">
                <a16:creationId xmlns:a16="http://schemas.microsoft.com/office/drawing/2014/main" id="{FB33E53F-E776-A0BA-634F-EB52040A1E24}"/>
              </a:ext>
            </a:extLst>
          </p:cNvPr>
          <p:cNvSpPr>
            <a:spLocks/>
          </p:cNvSpPr>
          <p:nvPr/>
        </p:nvSpPr>
        <p:spPr>
          <a:xfrm>
            <a:off x="7845814" y="6020400"/>
            <a:ext cx="1896171" cy="252384"/>
          </a:xfrm>
          <a:prstGeom prst="rect">
            <a:avLst/>
          </a:prstGeom>
        </p:spPr>
        <p:txBody>
          <a:bodyPr/>
          <a:lstStyle/>
          <a:p>
            <a:pPr defTabSz="630936"/>
            <a:fld id="{A65A5C87-DF58-40C8-B092-1DE63DB4547E}" type="slidenum">
              <a:rPr lang="en-US" sz="1242" kern="1200" dirty="0">
                <a:solidFill>
                  <a:schemeClr val="tx1"/>
                </a:solidFill>
                <a:latin typeface="+mn-lt"/>
                <a:ea typeface="+mn-ea"/>
                <a:cs typeface="+mn-cs"/>
              </a:rPr>
              <a:pPr defTabSz="630936"/>
              <a:t>9</a:t>
            </a:fld>
            <a:endParaRPr lang="en-US"/>
          </a:p>
        </p:txBody>
      </p:sp>
      <p:sp>
        <p:nvSpPr>
          <p:cNvPr id="8" name="TextBox 7">
            <a:extLst>
              <a:ext uri="{FF2B5EF4-FFF2-40B4-BE49-F238E27FC236}">
                <a16:creationId xmlns:a16="http://schemas.microsoft.com/office/drawing/2014/main" id="{B2A28D3F-B8B1-E6FB-7B26-612D875EECA0}"/>
              </a:ext>
            </a:extLst>
          </p:cNvPr>
          <p:cNvSpPr txBox="1"/>
          <p:nvPr/>
        </p:nvSpPr>
        <p:spPr>
          <a:xfrm>
            <a:off x="845252" y="3126735"/>
            <a:ext cx="69991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mn-lt"/>
                <a:ea typeface="+mn-ea"/>
                <a:cs typeface="+mn-cs"/>
              </a:rPr>
              <a:t>Precipitaciones</a:t>
            </a:r>
            <a:r>
              <a:rPr lang="en-US" sz="1400" b="1" i="1" kern="1200">
                <a:latin typeface="+mn-lt"/>
                <a:ea typeface="+mn-ea"/>
                <a:cs typeface="+mn-cs"/>
              </a:rPr>
              <a:t>:</a:t>
            </a:r>
          </a:p>
          <a:p>
            <a:pPr defTabSz="630936">
              <a:buFont typeface="Arial"/>
              <a:buChar char="•"/>
            </a:pPr>
            <a:r>
              <a:rPr lang="en-US" sz="1400" i="1"/>
              <a:t> Media </a:t>
            </a:r>
            <a:r>
              <a:rPr lang="en-US" sz="1400" i="1" err="1"/>
              <a:t>anual</a:t>
            </a:r>
            <a:r>
              <a:rPr lang="en-US" sz="1400" i="1"/>
              <a:t>:</a:t>
            </a:r>
            <a:r>
              <a:rPr lang="en-US" sz="1400"/>
              <a:t> 650 mm/</a:t>
            </a:r>
            <a:r>
              <a:rPr lang="en-US" sz="1400" err="1"/>
              <a:t>año</a:t>
            </a:r>
            <a:r>
              <a:rPr lang="en-US" sz="1400"/>
              <a:t> (</a:t>
            </a:r>
            <a:r>
              <a:rPr lang="en-US" sz="1400" err="1"/>
              <a:t>franja</a:t>
            </a:r>
            <a:r>
              <a:rPr lang="en-US" sz="1400"/>
              <a:t> </a:t>
            </a:r>
            <a:r>
              <a:rPr lang="en-US" sz="1400" err="1"/>
              <a:t>costera</a:t>
            </a:r>
            <a:r>
              <a:rPr lang="en-US" sz="1400"/>
              <a:t>), </a:t>
            </a:r>
            <a:r>
              <a:rPr lang="en-US" sz="1400" err="1"/>
              <a:t>más</a:t>
            </a:r>
            <a:r>
              <a:rPr lang="en-US" sz="1400"/>
              <a:t> de 800 mm/</a:t>
            </a:r>
            <a:r>
              <a:rPr lang="en-US" sz="1400" err="1"/>
              <a:t>año</a:t>
            </a:r>
            <a:r>
              <a:rPr lang="en-US" sz="1400"/>
              <a:t> (</a:t>
            </a:r>
            <a:r>
              <a:rPr lang="en-US" sz="1400" err="1"/>
              <a:t>colinas</a:t>
            </a:r>
            <a:r>
              <a:rPr lang="en-US" sz="1400"/>
              <a:t> </a:t>
            </a:r>
            <a:r>
              <a:rPr lang="en-US" sz="1400" err="1"/>
              <a:t>interiores</a:t>
            </a:r>
            <a:r>
              <a:rPr lang="en-US" sz="1400"/>
              <a:t>)</a:t>
            </a:r>
          </a:p>
          <a:p>
            <a:pPr defTabSz="630936">
              <a:buFont typeface="Arial"/>
              <a:buChar char="•"/>
            </a:pPr>
            <a:r>
              <a:rPr lang="en-US" sz="1400" i="1"/>
              <a:t> </a:t>
            </a:r>
            <a:r>
              <a:rPr lang="en-US" sz="1400" i="1" err="1"/>
              <a:t>Período</a:t>
            </a:r>
            <a:r>
              <a:rPr lang="en-US" sz="1400" i="1"/>
              <a:t> de </a:t>
            </a:r>
            <a:r>
              <a:rPr lang="en-US" sz="1400" i="1" err="1"/>
              <a:t>menor</a:t>
            </a:r>
            <a:r>
              <a:rPr lang="en-US" sz="1400" i="1"/>
              <a:t> </a:t>
            </a:r>
            <a:r>
              <a:rPr lang="en-US" sz="1400" i="1" err="1"/>
              <a:t>volúmen</a:t>
            </a:r>
            <a:r>
              <a:rPr lang="en-US" sz="1400" i="1"/>
              <a:t>:</a:t>
            </a:r>
            <a:r>
              <a:rPr lang="en-US" sz="1400"/>
              <a:t> </a:t>
            </a:r>
            <a:r>
              <a:rPr lang="en-US" sz="1400" err="1"/>
              <a:t>julio</a:t>
            </a:r>
            <a:r>
              <a:rPr lang="en-US" sz="1400"/>
              <a:t> con 30-40 mm/</a:t>
            </a:r>
            <a:r>
              <a:rPr lang="en-US" sz="1400" err="1"/>
              <a:t>mes</a:t>
            </a:r>
            <a:endParaRPr lang="en-US" sz="1400"/>
          </a:p>
          <a:p>
            <a:pPr defTabSz="630936">
              <a:buFont typeface="Arial"/>
              <a:buChar char="•"/>
            </a:pPr>
            <a:r>
              <a:rPr lang="en-US" sz="1400" i="1"/>
              <a:t> </a:t>
            </a:r>
            <a:r>
              <a:rPr lang="en-US" sz="1400" i="1" err="1"/>
              <a:t>Período</a:t>
            </a:r>
            <a:r>
              <a:rPr lang="en-US" sz="1400" i="1"/>
              <a:t> de mayor </a:t>
            </a:r>
            <a:r>
              <a:rPr lang="en-US" sz="1400" i="1" err="1"/>
              <a:t>volúmen</a:t>
            </a:r>
            <a:r>
              <a:rPr lang="en-US" sz="1400" i="1"/>
              <a:t>: </a:t>
            </a:r>
            <a:r>
              <a:rPr lang="en-US" sz="1400" i="1" err="1"/>
              <a:t>octubre</a:t>
            </a:r>
            <a:r>
              <a:rPr lang="en-US" sz="1400"/>
              <a:t> a </a:t>
            </a:r>
            <a:r>
              <a:rPr lang="en-US" sz="1400" err="1"/>
              <a:t>diciembre</a:t>
            </a:r>
            <a:r>
              <a:rPr lang="en-US" sz="1400"/>
              <a:t> con 80 mm/</a:t>
            </a:r>
            <a:r>
              <a:rPr lang="en-US" sz="1400" err="1"/>
              <a:t>mes</a:t>
            </a:r>
            <a:endParaRPr lang="en-US" sz="1400"/>
          </a:p>
        </p:txBody>
      </p:sp>
      <p:sp>
        <p:nvSpPr>
          <p:cNvPr id="12" name="TextBox 11">
            <a:extLst>
              <a:ext uri="{FF2B5EF4-FFF2-40B4-BE49-F238E27FC236}">
                <a16:creationId xmlns:a16="http://schemas.microsoft.com/office/drawing/2014/main" id="{83911F79-BFAF-549E-5B75-70E4FF491F6F}"/>
              </a:ext>
            </a:extLst>
          </p:cNvPr>
          <p:cNvSpPr txBox="1"/>
          <p:nvPr/>
        </p:nvSpPr>
        <p:spPr>
          <a:xfrm>
            <a:off x="845252" y="4190119"/>
            <a:ext cx="473356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Avenir Next LT Pro"/>
              </a:rPr>
              <a:t>Temperatura</a:t>
            </a:r>
            <a:r>
              <a:rPr lang="en-US" sz="1400" b="1" i="1" kern="1200">
                <a:latin typeface="Avenir Next LT Pro"/>
              </a:rPr>
              <a:t>:</a:t>
            </a:r>
            <a:endParaRPr lang="en-US" sz="1400" kern="1200">
              <a:latin typeface="Avenir Next LT Pro"/>
            </a:endParaRPr>
          </a:p>
          <a:p>
            <a:pPr defTabSz="630936"/>
            <a:r>
              <a:rPr lang="en-US" sz="1400" i="1" kern="1200" err="1">
                <a:latin typeface="Avenir Next LT Pro"/>
                <a:cs typeface="Arial"/>
              </a:rPr>
              <a:t>P</a:t>
            </a:r>
            <a:r>
              <a:rPr lang="en-US" sz="1400" i="1" err="1">
                <a:latin typeface="Avenir Next LT Pro"/>
                <a:cs typeface="Arial"/>
              </a:rPr>
              <a:t>romedio</a:t>
            </a:r>
            <a:r>
              <a:rPr lang="en-US" sz="1400">
                <a:latin typeface="Avenir Next LT Pro"/>
                <a:cs typeface="Arial"/>
              </a:rPr>
              <a:t>: </a:t>
            </a:r>
            <a:r>
              <a:rPr lang="en-US" sz="1400">
                <a:ea typeface="+mn-lt"/>
                <a:cs typeface="+mn-lt"/>
              </a:rPr>
              <a:t>13°C | 55.4°F (</a:t>
            </a:r>
            <a:r>
              <a:rPr lang="en-US" sz="1400" err="1">
                <a:ea typeface="+mn-lt"/>
                <a:cs typeface="+mn-lt"/>
              </a:rPr>
              <a:t>abril</a:t>
            </a:r>
            <a:r>
              <a:rPr lang="en-US" sz="1400">
                <a:ea typeface="+mn-lt"/>
                <a:cs typeface="+mn-lt"/>
              </a:rPr>
              <a:t>), 15°C | 59°F (</a:t>
            </a:r>
            <a:r>
              <a:rPr lang="en-US" sz="1400" err="1">
                <a:ea typeface="+mn-lt"/>
                <a:cs typeface="+mn-lt"/>
              </a:rPr>
              <a:t>octubre</a:t>
            </a:r>
            <a:r>
              <a:rPr lang="en-US" sz="1400">
                <a:ea typeface="+mn-lt"/>
                <a:cs typeface="+mn-lt"/>
              </a:rPr>
              <a:t>)</a:t>
            </a:r>
            <a:endParaRPr lang="en-US" sz="1400" i="1">
              <a:cs typeface="Arial"/>
            </a:endParaRPr>
          </a:p>
          <a:p>
            <a:pPr defTabSz="630936"/>
            <a:r>
              <a:rPr lang="en-US" sz="1400" i="1">
                <a:latin typeface="Avenir Next LT Pro"/>
                <a:cs typeface="Arial"/>
              </a:rPr>
              <a:t>Pico</a:t>
            </a:r>
            <a:r>
              <a:rPr lang="en-US" sz="1400">
                <a:latin typeface="Avenir Next LT Pro"/>
                <a:cs typeface="Arial"/>
              </a:rPr>
              <a:t>: </a:t>
            </a:r>
            <a:r>
              <a:rPr lang="en-US" sz="1400">
                <a:ea typeface="+mn-lt"/>
                <a:cs typeface="+mn-lt"/>
              </a:rPr>
              <a:t>25°C | 77°F (</a:t>
            </a:r>
            <a:r>
              <a:rPr lang="en-US" sz="1400" err="1">
                <a:ea typeface="+mn-lt"/>
                <a:cs typeface="+mn-lt"/>
              </a:rPr>
              <a:t>julio</a:t>
            </a:r>
            <a:r>
              <a:rPr lang="en-US" sz="1400">
                <a:ea typeface="+mn-lt"/>
                <a:cs typeface="+mn-lt"/>
              </a:rPr>
              <a:t> y </a:t>
            </a:r>
            <a:r>
              <a:rPr lang="en-US" sz="1400" err="1">
                <a:ea typeface="+mn-lt"/>
                <a:cs typeface="+mn-lt"/>
              </a:rPr>
              <a:t>agosto</a:t>
            </a:r>
            <a:r>
              <a:rPr lang="en-US" sz="1400">
                <a:ea typeface="+mn-lt"/>
                <a:cs typeface="+mn-lt"/>
              </a:rPr>
              <a:t>)</a:t>
            </a:r>
          </a:p>
        </p:txBody>
      </p:sp>
      <p:sp>
        <p:nvSpPr>
          <p:cNvPr id="3" name="TextBox 2">
            <a:extLst>
              <a:ext uri="{FF2B5EF4-FFF2-40B4-BE49-F238E27FC236}">
                <a16:creationId xmlns:a16="http://schemas.microsoft.com/office/drawing/2014/main" id="{9B47FA24-3789-7967-404A-FA2A16208512}"/>
              </a:ext>
            </a:extLst>
          </p:cNvPr>
          <p:cNvSpPr txBox="1"/>
          <p:nvPr/>
        </p:nvSpPr>
        <p:spPr>
          <a:xfrm>
            <a:off x="843172" y="1714024"/>
            <a:ext cx="638005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a:latin typeface="Avenir Next LT Pro"/>
                <a:cs typeface="Arial"/>
              </a:rPr>
              <a:t>El </a:t>
            </a:r>
            <a:r>
              <a:rPr lang="en-US" sz="1400" err="1">
                <a:latin typeface="Avenir Next LT Pro"/>
                <a:cs typeface="Arial"/>
              </a:rPr>
              <a:t>clima</a:t>
            </a:r>
            <a:r>
              <a:rPr lang="en-US" sz="1400">
                <a:latin typeface="Avenir Next LT Pro"/>
                <a:cs typeface="Arial"/>
              </a:rPr>
              <a:t> es </a:t>
            </a:r>
            <a:r>
              <a:rPr lang="en-US" sz="1400" err="1">
                <a:latin typeface="Avenir Next LT Pro"/>
                <a:cs typeface="Arial"/>
              </a:rPr>
              <a:t>templado</a:t>
            </a:r>
            <a:r>
              <a:rPr lang="en-US" sz="1400">
                <a:latin typeface="Avenir Next LT Pro"/>
                <a:cs typeface="Arial"/>
              </a:rPr>
              <a:t> y </a:t>
            </a:r>
            <a:r>
              <a:rPr lang="en-US" sz="1400" err="1">
                <a:latin typeface="Avenir Next LT Pro"/>
                <a:cs typeface="Arial"/>
              </a:rPr>
              <a:t>tiende</a:t>
            </a:r>
            <a:r>
              <a:rPr lang="en-US" sz="1400">
                <a:latin typeface="Avenir Next LT Pro"/>
                <a:cs typeface="Arial"/>
              </a:rPr>
              <a:t> a </a:t>
            </a:r>
            <a:r>
              <a:rPr lang="en-US" sz="1400" err="1">
                <a:latin typeface="Avenir Next LT Pro"/>
                <a:cs typeface="Arial"/>
              </a:rPr>
              <a:t>ser</a:t>
            </a:r>
            <a:r>
              <a:rPr lang="en-US" sz="1400">
                <a:latin typeface="Avenir Next LT Pro"/>
                <a:cs typeface="Arial"/>
              </a:rPr>
              <a:t> </a:t>
            </a:r>
            <a:r>
              <a:rPr lang="en-US" sz="1400" err="1">
                <a:latin typeface="Avenir Next LT Pro"/>
                <a:cs typeface="Arial"/>
              </a:rPr>
              <a:t>templado-cálido</a:t>
            </a:r>
            <a:r>
              <a:rPr lang="en-US" sz="1400">
                <a:latin typeface="Avenir Next LT Pro"/>
                <a:cs typeface="Arial"/>
              </a:rPr>
              <a:t> </a:t>
            </a:r>
            <a:r>
              <a:rPr lang="en-US" sz="1400" err="1">
                <a:latin typeface="Avenir Next LT Pro"/>
                <a:cs typeface="Arial"/>
              </a:rPr>
              <a:t>en</a:t>
            </a:r>
            <a:r>
              <a:rPr lang="en-US" sz="1400">
                <a:latin typeface="Avenir Next LT Pro"/>
                <a:cs typeface="Arial"/>
              </a:rPr>
              <a:t> </a:t>
            </a:r>
            <a:r>
              <a:rPr lang="en-US" sz="1400" err="1">
                <a:latin typeface="Avenir Next LT Pro"/>
                <a:cs typeface="Arial"/>
              </a:rPr>
              <a:t>los</a:t>
            </a:r>
            <a:r>
              <a:rPr lang="en-US" sz="1400">
                <a:latin typeface="Avenir Next LT Pro"/>
                <a:cs typeface="Arial"/>
              </a:rPr>
              <a:t> meses de </a:t>
            </a:r>
            <a:r>
              <a:rPr lang="en-US" sz="1400" err="1">
                <a:latin typeface="Avenir Next LT Pro"/>
                <a:cs typeface="Arial"/>
              </a:rPr>
              <a:t>verano</a:t>
            </a:r>
            <a:r>
              <a:rPr lang="en-US" sz="1400">
                <a:latin typeface="Avenir Next LT Pro"/>
                <a:cs typeface="Arial"/>
              </a:rPr>
              <a:t>. </a:t>
            </a:r>
            <a:r>
              <a:rPr lang="en-US" sz="1400" err="1">
                <a:ea typeface="+mn-lt"/>
                <a:cs typeface="+mn-lt"/>
              </a:rPr>
              <a:t>Caracterizada</a:t>
            </a:r>
            <a:r>
              <a:rPr lang="en-US" sz="1400">
                <a:ea typeface="+mn-lt"/>
                <a:cs typeface="+mn-lt"/>
              </a:rPr>
              <a:t> </a:t>
            </a:r>
            <a:r>
              <a:rPr lang="en-US" sz="1400" err="1">
                <a:ea typeface="+mn-lt"/>
                <a:cs typeface="+mn-lt"/>
              </a:rPr>
              <a:t>por</a:t>
            </a:r>
            <a:r>
              <a:rPr lang="en-US" sz="1400">
                <a:ea typeface="+mn-lt"/>
                <a:cs typeface="+mn-lt"/>
              </a:rPr>
              <a:t> </a:t>
            </a:r>
            <a:r>
              <a:rPr lang="en-US" sz="1400" err="1">
                <a:ea typeface="+mn-lt"/>
                <a:cs typeface="+mn-lt"/>
              </a:rPr>
              <a:t>suelos</a:t>
            </a:r>
            <a:r>
              <a:rPr lang="en-US" sz="1400">
                <a:ea typeface="+mn-lt"/>
                <a:cs typeface="+mn-lt"/>
              </a:rPr>
              <a:t> </a:t>
            </a:r>
            <a:r>
              <a:rPr lang="en-US" sz="1400" err="1">
                <a:ea typeface="+mn-lt"/>
                <a:cs typeface="+mn-lt"/>
              </a:rPr>
              <a:t>arcillosos</a:t>
            </a:r>
            <a:r>
              <a:rPr lang="en-US" sz="1400">
                <a:ea typeface="+mn-lt"/>
                <a:cs typeface="+mn-lt"/>
              </a:rPr>
              <a:t> y </a:t>
            </a:r>
            <a:r>
              <a:rPr lang="en-US" sz="1400" err="1">
                <a:ea typeface="+mn-lt"/>
                <a:cs typeface="+mn-lt"/>
              </a:rPr>
              <a:t>calizos</a:t>
            </a:r>
            <a:r>
              <a:rPr lang="en-US" sz="1400">
                <a:ea typeface="+mn-lt"/>
                <a:cs typeface="+mn-lt"/>
              </a:rPr>
              <a:t>, Chieti es un poco </a:t>
            </a:r>
            <a:r>
              <a:rPr lang="en-US" sz="1400" err="1">
                <a:ea typeface="+mn-lt"/>
                <a:cs typeface="+mn-lt"/>
              </a:rPr>
              <a:t>más</a:t>
            </a:r>
            <a:r>
              <a:rPr lang="en-US" sz="1400">
                <a:ea typeface="+mn-lt"/>
                <a:cs typeface="+mn-lt"/>
              </a:rPr>
              <a:t> </a:t>
            </a:r>
            <a:r>
              <a:rPr lang="en-US" sz="1400" err="1">
                <a:ea typeface="+mn-lt"/>
                <a:cs typeface="+mn-lt"/>
              </a:rPr>
              <a:t>cálida</a:t>
            </a:r>
            <a:r>
              <a:rPr lang="en-US" sz="1400">
                <a:ea typeface="+mn-lt"/>
                <a:cs typeface="+mn-lt"/>
              </a:rPr>
              <a:t> que Teramo. </a:t>
            </a:r>
            <a:r>
              <a:rPr lang="en-US" sz="1400" err="1">
                <a:ea typeface="+mn-lt"/>
                <a:cs typeface="+mn-lt"/>
              </a:rPr>
              <a:t>Estas</a:t>
            </a:r>
            <a:r>
              <a:rPr lang="en-US" sz="1400">
                <a:ea typeface="+mn-lt"/>
                <a:cs typeface="+mn-lt"/>
              </a:rPr>
              <a:t> </a:t>
            </a:r>
            <a:r>
              <a:rPr lang="en-US" sz="1400" err="1">
                <a:ea typeface="+mn-lt"/>
                <a:cs typeface="+mn-lt"/>
              </a:rPr>
              <a:t>condiciones</a:t>
            </a:r>
            <a:r>
              <a:rPr lang="en-US" sz="1400">
                <a:ea typeface="+mn-lt"/>
                <a:cs typeface="+mn-lt"/>
              </a:rPr>
              <a:t> son </a:t>
            </a:r>
            <a:r>
              <a:rPr lang="en-US" sz="1400" err="1">
                <a:ea typeface="+mn-lt"/>
                <a:cs typeface="+mn-lt"/>
              </a:rPr>
              <a:t>ideales</a:t>
            </a:r>
            <a:r>
              <a:rPr lang="en-US" sz="1400">
                <a:ea typeface="+mn-lt"/>
                <a:cs typeface="+mn-lt"/>
              </a:rPr>
              <a:t> para la uva </a:t>
            </a:r>
            <a:r>
              <a:rPr lang="en-US" sz="1400" err="1">
                <a:ea typeface="+mn-lt"/>
                <a:cs typeface="+mn-lt"/>
              </a:rPr>
              <a:t>blanca</a:t>
            </a:r>
            <a:r>
              <a:rPr lang="en-US" sz="1400">
                <a:ea typeface="+mn-lt"/>
                <a:cs typeface="+mn-lt"/>
              </a:rPr>
              <a:t> </a:t>
            </a:r>
            <a:r>
              <a:rPr lang="en-US" sz="1400" err="1">
                <a:ea typeface="+mn-lt"/>
                <a:cs typeface="+mn-lt"/>
              </a:rPr>
              <a:t>Trebbiano</a:t>
            </a:r>
            <a:r>
              <a:rPr lang="en-US" sz="1400">
                <a:ea typeface="+mn-lt"/>
                <a:cs typeface="+mn-lt"/>
              </a:rPr>
              <a:t>, que produce vinos frescos y </a:t>
            </a:r>
            <a:r>
              <a:rPr lang="en-US" sz="1400" err="1">
                <a:ea typeface="+mn-lt"/>
                <a:cs typeface="+mn-lt"/>
              </a:rPr>
              <a:t>aromáticos</a:t>
            </a:r>
            <a:r>
              <a:rPr lang="en-US" sz="1400">
                <a:ea typeface="+mn-lt"/>
                <a:cs typeface="+mn-lt"/>
              </a:rPr>
              <a:t>.</a:t>
            </a:r>
            <a:r>
              <a:rPr lang="en-US" sz="1400">
                <a:latin typeface="Avenir Next LT Pro"/>
                <a:cs typeface="Arial"/>
              </a:rPr>
              <a:t> </a:t>
            </a:r>
            <a:r>
              <a:rPr lang="en-US" sz="1400" err="1">
                <a:latin typeface="Avenir Next LT Pro"/>
                <a:cs typeface="Arial"/>
              </a:rPr>
              <a:t>Existe</a:t>
            </a:r>
            <a:r>
              <a:rPr lang="en-US" sz="1400">
                <a:latin typeface="Avenir Next LT Pro"/>
                <a:cs typeface="Arial"/>
              </a:rPr>
              <a:t> </a:t>
            </a:r>
            <a:r>
              <a:rPr lang="en-US" sz="1400" err="1">
                <a:latin typeface="Avenir Next LT Pro"/>
                <a:cs typeface="Arial"/>
              </a:rPr>
              <a:t>una</a:t>
            </a:r>
            <a:r>
              <a:rPr lang="en-US" sz="1400">
                <a:latin typeface="Avenir Next LT Pro"/>
                <a:cs typeface="Arial"/>
              </a:rPr>
              <a:t> notable </a:t>
            </a:r>
            <a:r>
              <a:rPr lang="en-US" sz="1400" err="1">
                <a:latin typeface="Avenir Next LT Pro"/>
                <a:cs typeface="Arial"/>
              </a:rPr>
              <a:t>variación</a:t>
            </a:r>
            <a:r>
              <a:rPr lang="en-US" sz="1400">
                <a:latin typeface="Avenir Next LT Pro"/>
                <a:cs typeface="Arial"/>
              </a:rPr>
              <a:t> de </a:t>
            </a:r>
            <a:r>
              <a:rPr lang="en-US" sz="1400" err="1">
                <a:latin typeface="Avenir Next LT Pro"/>
                <a:cs typeface="Arial"/>
              </a:rPr>
              <a:t>temperatura</a:t>
            </a:r>
            <a:r>
              <a:rPr lang="en-US" sz="1400">
                <a:latin typeface="Avenir Next LT Pro"/>
                <a:cs typeface="Arial"/>
              </a:rPr>
              <a:t> entre día y </a:t>
            </a:r>
            <a:r>
              <a:rPr lang="en-US" sz="1400" err="1">
                <a:latin typeface="Avenir Next LT Pro"/>
                <a:cs typeface="Arial"/>
              </a:rPr>
              <a:t>noche</a:t>
            </a:r>
            <a:r>
              <a:rPr lang="en-US" sz="1400">
                <a:latin typeface="Avenir Next LT Pro"/>
                <a:cs typeface="Arial"/>
              </a:rPr>
              <a:t> </a:t>
            </a:r>
            <a:r>
              <a:rPr lang="en-US" sz="1400" err="1">
                <a:latin typeface="Avenir Next LT Pro"/>
                <a:cs typeface="Arial"/>
              </a:rPr>
              <a:t>debido</a:t>
            </a:r>
            <a:r>
              <a:rPr lang="en-US" sz="1400">
                <a:latin typeface="Avenir Next LT Pro"/>
                <a:cs typeface="Arial"/>
              </a:rPr>
              <a:t> a la </a:t>
            </a:r>
            <a:r>
              <a:rPr lang="en-US" sz="1400" err="1">
                <a:latin typeface="Avenir Next LT Pro"/>
                <a:cs typeface="Arial"/>
              </a:rPr>
              <a:t>proximidad</a:t>
            </a:r>
            <a:r>
              <a:rPr lang="en-US" sz="1400">
                <a:latin typeface="Avenir Next LT Pro"/>
                <a:cs typeface="Arial"/>
              </a:rPr>
              <a:t> con el </a:t>
            </a:r>
            <a:r>
              <a:rPr lang="en-US" sz="1400" err="1">
                <a:latin typeface="Avenir Next LT Pro"/>
                <a:cs typeface="Arial"/>
              </a:rPr>
              <a:t>macizo</a:t>
            </a:r>
            <a:r>
              <a:rPr lang="en-US" sz="1400">
                <a:latin typeface="Avenir Next LT Pro"/>
                <a:cs typeface="Arial"/>
              </a:rPr>
              <a:t> de Maiella.</a:t>
            </a:r>
          </a:p>
        </p:txBody>
      </p:sp>
      <p:sp>
        <p:nvSpPr>
          <p:cNvPr id="9" name="TextBox 8">
            <a:extLst>
              <a:ext uri="{FF2B5EF4-FFF2-40B4-BE49-F238E27FC236}">
                <a16:creationId xmlns:a16="http://schemas.microsoft.com/office/drawing/2014/main" id="{28785457-F216-B307-C877-31283D089218}"/>
              </a:ext>
            </a:extLst>
          </p:cNvPr>
          <p:cNvSpPr txBox="1"/>
          <p:nvPr/>
        </p:nvSpPr>
        <p:spPr>
          <a:xfrm>
            <a:off x="845252" y="5047859"/>
            <a:ext cx="399169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Avenir Next LT Pro"/>
              </a:rPr>
              <a:t>Índice</a:t>
            </a:r>
            <a:r>
              <a:rPr lang="en-US" sz="1400" b="1" i="1" kern="1200">
                <a:latin typeface="Avenir Next LT Pro"/>
              </a:rPr>
              <a:t> Winkler:</a:t>
            </a:r>
            <a:endParaRPr lang="en-US" sz="1400" kern="1200">
              <a:latin typeface="Avenir Next LT Pro"/>
            </a:endParaRPr>
          </a:p>
          <a:p>
            <a:pPr marL="118110" indent="-118110" defTabSz="630936">
              <a:buFont typeface="Arial,Sans-Serif"/>
              <a:buChar char="•"/>
            </a:pPr>
            <a:r>
              <a:rPr lang="en-US" sz="1400">
                <a:latin typeface="Avenir Next LT Pro"/>
                <a:ea typeface="+mn-lt"/>
                <a:cs typeface="Arial"/>
              </a:rPr>
              <a:t>1.700 </a:t>
            </a:r>
            <a:r>
              <a:rPr lang="en-US" sz="1400" err="1">
                <a:latin typeface="Avenir Next LT Pro"/>
                <a:ea typeface="+mn-lt"/>
                <a:cs typeface="Arial"/>
              </a:rPr>
              <a:t>grados</a:t>
            </a:r>
            <a:r>
              <a:rPr lang="en-US" sz="1400">
                <a:latin typeface="Avenir Next LT Pro"/>
                <a:ea typeface="+mn-lt"/>
                <a:cs typeface="Arial"/>
              </a:rPr>
              <a:t>/día (</a:t>
            </a:r>
            <a:r>
              <a:rPr lang="en-US" sz="1400" err="1">
                <a:latin typeface="Avenir Next LT Pro"/>
                <a:ea typeface="+mn-lt"/>
                <a:cs typeface="Arial"/>
              </a:rPr>
              <a:t>colinas</a:t>
            </a:r>
            <a:r>
              <a:rPr lang="en-US" sz="1400">
                <a:latin typeface="Avenir Next LT Pro"/>
                <a:ea typeface="+mn-lt"/>
                <a:cs typeface="Arial"/>
              </a:rPr>
              <a:t> </a:t>
            </a:r>
            <a:r>
              <a:rPr lang="en-US" sz="1400" err="1">
                <a:latin typeface="Avenir Next LT Pro"/>
                <a:ea typeface="+mn-lt"/>
                <a:cs typeface="Arial"/>
              </a:rPr>
              <a:t>interiores</a:t>
            </a:r>
            <a:r>
              <a:rPr lang="en-US" sz="1400">
                <a:latin typeface="Avenir Next LT Pro"/>
                <a:ea typeface="+mn-lt"/>
                <a:cs typeface="Arial"/>
              </a:rPr>
              <a:t>)</a:t>
            </a:r>
          </a:p>
          <a:p>
            <a:pPr marL="118110" indent="-118110" defTabSz="630936">
              <a:buFont typeface="Arial,Sans-Serif"/>
              <a:buChar char="•"/>
            </a:pPr>
            <a:r>
              <a:rPr lang="en-US" sz="1400">
                <a:latin typeface="Avenir Next LT Pro"/>
                <a:ea typeface="+mn-lt"/>
                <a:cs typeface="Arial"/>
              </a:rPr>
              <a:t>2.300 </a:t>
            </a:r>
            <a:r>
              <a:rPr lang="en-US" sz="1400" err="1">
                <a:latin typeface="Avenir Next LT Pro"/>
                <a:ea typeface="+mn-lt"/>
                <a:cs typeface="Arial"/>
              </a:rPr>
              <a:t>grados</a:t>
            </a:r>
            <a:r>
              <a:rPr lang="en-US" sz="1400">
                <a:latin typeface="Avenir Next LT Pro"/>
                <a:ea typeface="+mn-lt"/>
                <a:cs typeface="Arial"/>
              </a:rPr>
              <a:t>/día (</a:t>
            </a:r>
            <a:r>
              <a:rPr lang="en-US" sz="1400" err="1">
                <a:latin typeface="Avenir Next LT Pro"/>
                <a:ea typeface="+mn-lt"/>
                <a:cs typeface="Arial"/>
              </a:rPr>
              <a:t>franja</a:t>
            </a:r>
            <a:r>
              <a:rPr lang="en-US" sz="1400">
                <a:latin typeface="Avenir Next LT Pro"/>
                <a:ea typeface="+mn-lt"/>
                <a:cs typeface="Arial"/>
              </a:rPr>
              <a:t> </a:t>
            </a:r>
            <a:r>
              <a:rPr lang="en-US" sz="1400" err="1">
                <a:latin typeface="Avenir Next LT Pro"/>
                <a:ea typeface="+mn-lt"/>
                <a:cs typeface="Arial"/>
              </a:rPr>
              <a:t>costera</a:t>
            </a:r>
            <a:r>
              <a:rPr lang="en-US" sz="1400">
                <a:latin typeface="Avenir Next LT Pro"/>
                <a:ea typeface="+mn-lt"/>
                <a:cs typeface="Arial"/>
              </a:rPr>
              <a:t>)</a:t>
            </a:r>
            <a:endParaRPr lang="en-US">
              <a:latin typeface="Avenir Next LT Pro"/>
            </a:endParaRPr>
          </a:p>
        </p:txBody>
      </p:sp>
      <p:sp>
        <p:nvSpPr>
          <p:cNvPr id="13" name="TextBox 12">
            <a:extLst>
              <a:ext uri="{FF2B5EF4-FFF2-40B4-BE49-F238E27FC236}">
                <a16:creationId xmlns:a16="http://schemas.microsoft.com/office/drawing/2014/main" id="{C48F69E0-AB3D-384F-357A-017167B25645}"/>
              </a:ext>
            </a:extLst>
          </p:cNvPr>
          <p:cNvSpPr txBox="1"/>
          <p:nvPr/>
        </p:nvSpPr>
        <p:spPr>
          <a:xfrm>
            <a:off x="5060533" y="4830199"/>
            <a:ext cx="555688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30936"/>
            <a:r>
              <a:rPr lang="en-US" sz="1400" b="1" i="1" kern="1200" err="1">
                <a:latin typeface="Avenir Next LT Pro"/>
              </a:rPr>
              <a:t>Variedades</a:t>
            </a:r>
            <a:r>
              <a:rPr lang="en-US" sz="1400" b="1" i="1" kern="1200">
                <a:latin typeface="Avenir Next LT Pro"/>
              </a:rPr>
              <a:t> </a:t>
            </a:r>
            <a:r>
              <a:rPr lang="en-US" sz="1400" b="1" i="1">
                <a:latin typeface="Avenir Next LT Pro"/>
              </a:rPr>
              <a:t>con </a:t>
            </a:r>
            <a:r>
              <a:rPr lang="en-US" sz="1400" b="1" i="1" kern="1200" err="1">
                <a:latin typeface="Avenir Next LT Pro"/>
              </a:rPr>
              <a:t>maduración</a:t>
            </a:r>
            <a:r>
              <a:rPr lang="en-US" sz="1400" b="1" i="1" kern="1200">
                <a:latin typeface="Avenir Next LT Pro"/>
              </a:rPr>
              <a:t>:</a:t>
            </a:r>
            <a:endParaRPr lang="en-US" sz="1400" kern="1200">
              <a:latin typeface="Avenir Next LT Pro"/>
            </a:endParaRPr>
          </a:p>
          <a:p>
            <a:pPr defTabSz="630936">
              <a:buFont typeface="Arial"/>
              <a:buChar char="•"/>
            </a:pPr>
            <a:r>
              <a:rPr lang="en-US" sz="1400" i="1">
                <a:latin typeface="Avenir Next LT Pro"/>
                <a:cs typeface="Arial"/>
              </a:rPr>
              <a:t> </a:t>
            </a:r>
            <a:r>
              <a:rPr lang="en-US" sz="1400" i="1" err="1">
                <a:latin typeface="Avenir Next LT Pro"/>
                <a:cs typeface="Arial"/>
              </a:rPr>
              <a:t>Temprana</a:t>
            </a:r>
            <a:r>
              <a:rPr lang="en-US" sz="1400" i="1">
                <a:latin typeface="Avenir Next LT Pro"/>
                <a:cs typeface="Arial"/>
              </a:rPr>
              <a:t>: </a:t>
            </a:r>
            <a:r>
              <a:rPr lang="en-US" sz="1400">
                <a:latin typeface="Avenir Next LT Pro"/>
                <a:cs typeface="Arial"/>
              </a:rPr>
              <a:t>Chardonnay, Pinot, Moscato</a:t>
            </a:r>
          </a:p>
          <a:p>
            <a:pPr marL="118110" indent="-118110" defTabSz="630936">
              <a:buFont typeface="Arial"/>
              <a:buChar char="•"/>
            </a:pPr>
            <a:r>
              <a:rPr lang="en-US" sz="1400" i="1">
                <a:latin typeface="Avenir Next LT Pro"/>
                <a:cs typeface="Arial"/>
              </a:rPr>
              <a:t>Mediana</a:t>
            </a:r>
            <a:r>
              <a:rPr lang="en-US" sz="1400">
                <a:latin typeface="Avenir Next LT Pro"/>
                <a:cs typeface="Arial"/>
              </a:rPr>
              <a:t>: Pecorino, </a:t>
            </a:r>
            <a:r>
              <a:rPr lang="en-US" sz="1400" err="1">
                <a:latin typeface="Avenir Next LT Pro"/>
                <a:cs typeface="Arial"/>
              </a:rPr>
              <a:t>Trebbiano</a:t>
            </a:r>
            <a:r>
              <a:rPr lang="en-US" sz="1400">
                <a:latin typeface="Avenir Next LT Pro"/>
                <a:cs typeface="Arial"/>
              </a:rPr>
              <a:t>, Malvasia</a:t>
            </a:r>
          </a:p>
          <a:p>
            <a:pPr marL="118110" indent="-118110" defTabSz="630936">
              <a:buFont typeface="Arial"/>
              <a:buChar char="•"/>
            </a:pPr>
            <a:r>
              <a:rPr lang="en-US" sz="1400" i="1" err="1">
                <a:latin typeface="Avenir Next LT Pro"/>
                <a:cs typeface="Arial"/>
              </a:rPr>
              <a:t>Tardía</a:t>
            </a:r>
            <a:r>
              <a:rPr lang="en-US" sz="1400">
                <a:latin typeface="Avenir Next LT Pro"/>
                <a:cs typeface="Arial"/>
              </a:rPr>
              <a:t>: </a:t>
            </a:r>
            <a:r>
              <a:rPr lang="en-US" sz="1400" err="1">
                <a:latin typeface="Avenir Next LT Pro"/>
                <a:cs typeface="Arial"/>
              </a:rPr>
              <a:t>Cococciola</a:t>
            </a:r>
            <a:r>
              <a:rPr lang="en-US" sz="1400">
                <a:latin typeface="Avenir Next LT Pro"/>
                <a:cs typeface="Arial"/>
              </a:rPr>
              <a:t>, </a:t>
            </a:r>
            <a:r>
              <a:rPr lang="en-US" sz="1400" err="1">
                <a:latin typeface="Avenir Next LT Pro"/>
                <a:cs typeface="Arial"/>
              </a:rPr>
              <a:t>Falanghina</a:t>
            </a:r>
            <a:r>
              <a:rPr lang="en-US" sz="1400">
                <a:latin typeface="Avenir Next LT Pro"/>
                <a:cs typeface="Arial"/>
              </a:rPr>
              <a:t>, Montepulciano</a:t>
            </a:r>
          </a:p>
        </p:txBody>
      </p:sp>
      <p:pic>
        <p:nvPicPr>
          <p:cNvPr id="15" name="Picture 14" descr="A group of houses on a hill&#10;&#10;Description automatically generated">
            <a:extLst>
              <a:ext uri="{FF2B5EF4-FFF2-40B4-BE49-F238E27FC236}">
                <a16:creationId xmlns:a16="http://schemas.microsoft.com/office/drawing/2014/main" id="{D1F312C9-2049-35D2-C299-0938E5017EC0}"/>
              </a:ext>
            </a:extLst>
          </p:cNvPr>
          <p:cNvPicPr>
            <a:picLocks noChangeAspect="1"/>
          </p:cNvPicPr>
          <p:nvPr/>
        </p:nvPicPr>
        <p:blipFill>
          <a:blip r:embed="rId2"/>
          <a:stretch>
            <a:fillRect/>
          </a:stretch>
        </p:blipFill>
        <p:spPr>
          <a:xfrm>
            <a:off x="7366030" y="638701"/>
            <a:ext cx="3982376" cy="2148917"/>
          </a:xfrm>
          <a:prstGeom prst="rect">
            <a:avLst/>
          </a:prstGeom>
        </p:spPr>
      </p:pic>
      <p:pic>
        <p:nvPicPr>
          <p:cNvPr id="16" name="Picture 15" descr="A close-up of a rock and sticks&#10;&#10;Description automatically generated">
            <a:extLst>
              <a:ext uri="{FF2B5EF4-FFF2-40B4-BE49-F238E27FC236}">
                <a16:creationId xmlns:a16="http://schemas.microsoft.com/office/drawing/2014/main" id="{32BF886C-D02F-E954-D914-334E0C57BC5A}"/>
              </a:ext>
            </a:extLst>
          </p:cNvPr>
          <p:cNvPicPr>
            <a:picLocks noChangeAspect="1"/>
          </p:cNvPicPr>
          <p:nvPr/>
        </p:nvPicPr>
        <p:blipFill>
          <a:blip r:embed="rId3"/>
          <a:stretch>
            <a:fillRect/>
          </a:stretch>
        </p:blipFill>
        <p:spPr>
          <a:xfrm>
            <a:off x="8678407" y="3040738"/>
            <a:ext cx="2676355" cy="2312759"/>
          </a:xfrm>
          <a:prstGeom prst="rect">
            <a:avLst/>
          </a:prstGeom>
        </p:spPr>
      </p:pic>
    </p:spTree>
    <p:extLst>
      <p:ext uri="{BB962C8B-B14F-4D97-AF65-F5344CB8AC3E}">
        <p14:creationId xmlns:p14="http://schemas.microsoft.com/office/powerpoint/2010/main" val="2289772434"/>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ccentBoxVTI">
      <a:majorFont>
        <a:latin typeface="Avenir Next LT Pro"/>
        <a:ea typeface=""/>
        <a:cs typeface=""/>
      </a:majorFont>
      <a:minorFont>
        <a:latin typeface="Avenir Next LT Pro"/>
        <a:ea typeface=""/>
        <a:cs typeface=""/>
      </a:minorFont>
    </a:fontScheme>
    <a:fmtScheme name="AccentBox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F4FE582F-5DDE-4E50-A331-B77FB79D7361}" vid="{42624B42-66F4-4B9A-A3DB-EB561F162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26</Slides>
  <Notes>4</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AccentBoxVTI</vt:lpstr>
      <vt:lpstr>ABRUZZO</vt:lpstr>
      <vt:lpstr>PowerPoint Presentation</vt:lpstr>
      <vt:lpstr>PowerPoint Presentation</vt:lpstr>
      <vt:lpstr>PowerPoint Presentation</vt:lpstr>
      <vt:lpstr>PowerPoint Presentation</vt:lpstr>
      <vt:lpstr>Teramo</vt:lpstr>
      <vt:lpstr>Pescara</vt:lpstr>
      <vt:lpstr>L'Aquila</vt:lpstr>
      <vt:lpstr>Chieti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CHAMPAGNE DEL TERRUÑO AL VINO </dc:title>
  <cp:revision>1071</cp:revision>
  <dcterms:created xsi:type="dcterms:W3CDTF">2016-10-10T22:08:04Z</dcterms:created>
  <dcterms:modified xsi:type="dcterms:W3CDTF">2024-08-08T14:30:05Z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2010-07-20T00:00:00Z</vt:filetime>
  </property>
  <property fmtid="{D5CDD505-2E9C-101B-9397-08002B2CF9AE}" pid="3" name="Creator">
    <vt:lpwstr>Adobe InDesign CS3 (5.0)</vt:lpwstr>
  </property>
  <property fmtid="{D5CDD505-2E9C-101B-9397-08002B2CF9AE}" pid="4" name="LastSaved">
    <vt:filetime>2016-10-10T00:00:00Z</vt:filetime>
  </property>
</Properties>
</file>